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5" r:id="rId4"/>
    <p:sldMasterId id="2147483687" r:id="rId5"/>
  </p:sldMasterIdLst>
  <p:notesMasterIdLst>
    <p:notesMasterId r:id="rId56"/>
  </p:notesMasterIdLst>
  <p:sldIdLst>
    <p:sldId id="324" r:id="rId6"/>
    <p:sldId id="590" r:id="rId7"/>
    <p:sldId id="591" r:id="rId8"/>
    <p:sldId id="592" r:id="rId9"/>
    <p:sldId id="593" r:id="rId10"/>
    <p:sldId id="594" r:id="rId11"/>
    <p:sldId id="595" r:id="rId12"/>
    <p:sldId id="596" r:id="rId13"/>
    <p:sldId id="597" r:id="rId14"/>
    <p:sldId id="598" r:id="rId15"/>
    <p:sldId id="599" r:id="rId16"/>
    <p:sldId id="600" r:id="rId17"/>
    <p:sldId id="601" r:id="rId18"/>
    <p:sldId id="602" r:id="rId19"/>
    <p:sldId id="603" r:id="rId20"/>
    <p:sldId id="604" r:id="rId21"/>
    <p:sldId id="605" r:id="rId22"/>
    <p:sldId id="606" r:id="rId23"/>
    <p:sldId id="607" r:id="rId24"/>
    <p:sldId id="608" r:id="rId25"/>
    <p:sldId id="609" r:id="rId26"/>
    <p:sldId id="610" r:id="rId27"/>
    <p:sldId id="611" r:id="rId28"/>
    <p:sldId id="612" r:id="rId29"/>
    <p:sldId id="613" r:id="rId30"/>
    <p:sldId id="614" r:id="rId31"/>
    <p:sldId id="347" r:id="rId32"/>
    <p:sldId id="620" r:id="rId33"/>
    <p:sldId id="401" r:id="rId34"/>
    <p:sldId id="472" r:id="rId35"/>
    <p:sldId id="568" r:id="rId36"/>
    <p:sldId id="632" r:id="rId37"/>
    <p:sldId id="570" r:id="rId38"/>
    <p:sldId id="567" r:id="rId39"/>
    <p:sldId id="417" r:id="rId40"/>
    <p:sldId id="626" r:id="rId41"/>
    <p:sldId id="621" r:id="rId42"/>
    <p:sldId id="623" r:id="rId43"/>
    <p:sldId id="625" r:id="rId44"/>
    <p:sldId id="418" r:id="rId45"/>
    <p:sldId id="622" r:id="rId46"/>
    <p:sldId id="629" r:id="rId47"/>
    <p:sldId id="631" r:id="rId48"/>
    <p:sldId id="630" r:id="rId49"/>
    <p:sldId id="624" r:id="rId50"/>
    <p:sldId id="628" r:id="rId51"/>
    <p:sldId id="627" r:id="rId52"/>
    <p:sldId id="615" r:id="rId53"/>
    <p:sldId id="616" r:id="rId54"/>
    <p:sldId id="618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00"/>
    <a:srgbClr val="00CC00"/>
    <a:srgbClr val="80FF00"/>
    <a:srgbClr val="00FF00"/>
    <a:srgbClr val="8000FF"/>
    <a:srgbClr val="800080"/>
    <a:srgbClr val="339933"/>
    <a:srgbClr val="0080FF"/>
    <a:srgbClr val="66CCFF"/>
    <a:srgbClr val="FEE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365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-128" y="-112"/>
      </p:cViewPr>
      <p:guideLst>
        <p:guide orient="horz" pos="3187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1336B-74DB-324C-BEFB-0C750090B3BE}" type="datetimeFigureOut">
              <a:rPr lang="en-US" smtClean="0"/>
              <a:t>8/15/14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19C77-CACA-7D46-B894-028227A37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73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>
                <a:solidFill>
                  <a:prstClr val="black"/>
                </a:solidFill>
              </a:rPr>
              <a:pPr/>
              <a:t>48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7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69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C73B-C73C-A34D-9558-3E8FCCCD9E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13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9DA8A-16A0-8E43-B450-625D7CCCB8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24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8E9E1-8D26-AB44-B437-5AED1BC03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95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7F654-C4B5-C54D-81C2-7E5518A185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24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FDFE-029C-794B-B24A-0B51CB3ACA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46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D2EF7-FECF-244D-89E9-2F6B2B0FE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26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5BF7-D74E-A748-A276-D01412FD6B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79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80FC-7591-D043-9B56-08A4B78276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7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55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6A6B5-4E5E-4641-A67C-EAC7432D2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78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BA263-C4C3-9B42-AD90-991BE6A9F3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44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95E6B-68EA-6F4F-8E6A-A9D9F30D6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85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7612C-681A-C647-AE1F-E120C4A8A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97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EDBC2-11BF-F045-8F35-33236C85B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07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DAFA0-B7B4-9845-90CF-37C69E3D61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23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1AB4F-1409-3947-8556-A1360234D8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03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C7F0F-BAE7-8F43-BD02-DE15A8981B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72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EB244-017D-1F4F-B22A-1A19753185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44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AC67-9E4B-9C43-BAFD-AFD3C24409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6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73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F7CF-D3CD-7D41-940E-FEE1E955FA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51FBE-2CEE-DB4B-B01E-39C5AD45D9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42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624E1-14F8-9F48-8B53-937D85E0A2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74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964E4-18A7-9143-B1B0-EB183B2723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06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CC8E-31B1-404C-B045-492D833339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4821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87518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DA449-463A-C44B-A230-A8EEDBE316D8}" type="datetime1">
              <a:rPr lang="en-US"/>
              <a:pPr>
                <a:defRPr/>
              </a:pPr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FB99F-095F-D341-8805-41EC603E3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87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E8C31-4BF9-7945-82B0-CB445B2C9921}" type="datetime1">
              <a:rPr lang="en-US"/>
              <a:pPr>
                <a:defRPr/>
              </a:pPr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BC8A4-F272-E845-BA22-4BD8EB197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328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2E563-98B4-4F49-9E2B-631DCEA4F56E}" type="datetime1">
              <a:rPr lang="en-US"/>
              <a:pPr>
                <a:defRPr/>
              </a:pPr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8AF9-295E-FA43-B6BF-A051993AC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90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85C11-8A00-E741-A1FD-30E591986B46}" type="datetime1">
              <a:rPr lang="en-US"/>
              <a:pPr>
                <a:defRPr/>
              </a:pPr>
              <a:t>8/15/14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530EE-6CDA-3D4F-9927-16BD908CE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74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735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6879-0603-3F41-BDD9-2BD47AB8AA6F}" type="datetime1">
              <a:rPr lang="en-US"/>
              <a:pPr>
                <a:defRPr/>
              </a:pPr>
              <a:t>8/15/14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A8A78-2A9B-2C4C-9F7F-24923746A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76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C7AE3-5961-1A48-8B41-F1B844E37AE7}" type="datetime1">
              <a:rPr lang="en-US"/>
              <a:pPr>
                <a:defRPr/>
              </a:pPr>
              <a:t>8/15/14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1DAC9-E7F4-424D-87C0-25827B790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19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4A758-E195-5F48-B2FB-9DB904440A31}" type="datetime1">
              <a:rPr lang="en-US"/>
              <a:pPr>
                <a:defRPr/>
              </a:pPr>
              <a:t>8/15/14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E1E8B-7389-F74A-A9B1-7AD4F6E9D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180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1D314-8D58-EF4F-88D3-57369EA05510}" type="datetime1">
              <a:rPr lang="en-US"/>
              <a:pPr>
                <a:defRPr/>
              </a:pPr>
              <a:t>8/15/14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6EEE-778A-C54D-A754-987CD0E12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37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111C7-CE61-7B48-8D07-11C98D3CF98F}" type="datetime1">
              <a:rPr lang="en-US"/>
              <a:pPr>
                <a:defRPr/>
              </a:pPr>
              <a:t>8/15/14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2AD06-AC5F-4846-BB69-2FE6323A9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907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8BC38-3807-6143-80E5-DFE9D425E6A1}" type="datetime1">
              <a:rPr lang="en-US"/>
              <a:pPr>
                <a:defRPr/>
              </a:pPr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8E127-0915-ED40-97E0-229BD37FE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630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D2A9B-6DE0-DA4A-812A-2999E056A2F8}" type="datetime1">
              <a:rPr lang="en-US"/>
              <a:pPr>
                <a:defRPr/>
              </a:pPr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2AD41-CC1B-114C-861D-DCDF6876A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99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8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07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4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1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7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4.xml"/><Relationship Id="rId3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46039-0549-4347-B7FA-793FF42F9C47}" type="datetimeFigureOut">
              <a:rPr lang="en-US" smtClean="0"/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3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5645473-C866-7341-A4B4-2D4E87013CF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7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A94812-0C5B-C246-B40D-859A59B5D943}" type="slidenum">
              <a: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5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5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6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6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ransition xmlns:p14="http://schemas.microsoft.com/office/powerpoint/2010/main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9B89BB-67B5-A14C-9319-243714415C15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8/15/14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85036D-A0FE-3E43-A9E6-534EAB7B0E85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7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hyperlink" Target="http://www.ncbi.nlm.nih.gov/clinvar" TargetMode="External"/><Relationship Id="rId20" Type="http://schemas.openxmlformats.org/officeDocument/2006/relationships/hyperlink" Target="http://www.ncbi.nlm.nih.gov/Traces/sra/sra.cgi?" TargetMode="External"/><Relationship Id="rId21" Type="http://schemas.openxmlformats.org/officeDocument/2006/relationships/hyperlink" Target="http://www.ncbi.nlm.nih.gov/gene" TargetMode="External"/><Relationship Id="rId22" Type="http://schemas.openxmlformats.org/officeDocument/2006/relationships/hyperlink" Target="http://www.ncbi.nlm.nih.gov/sites/entrez?db=structure" TargetMode="External"/><Relationship Id="rId23" Type="http://schemas.openxmlformats.org/officeDocument/2006/relationships/hyperlink" Target="http://www.ncbi.nlm.nih.gov/genome" TargetMode="External"/><Relationship Id="rId24" Type="http://schemas.openxmlformats.org/officeDocument/2006/relationships/hyperlink" Target="http://www.ncbi.nlm.nih.gov/taxonomy" TargetMode="External"/><Relationship Id="rId25" Type="http://schemas.openxmlformats.org/officeDocument/2006/relationships/hyperlink" Target="http://www.ncbi.nlm.nih.gov/unigene" TargetMode="External"/><Relationship Id="rId10" Type="http://schemas.openxmlformats.org/officeDocument/2006/relationships/hyperlink" Target="http://www.ncbi.nlm.nih.gov/popset" TargetMode="External"/><Relationship Id="rId11" Type="http://schemas.openxmlformats.org/officeDocument/2006/relationships/hyperlink" Target="http://www.ncbi.nlm.nih.gov/clone" TargetMode="External"/><Relationship Id="rId12" Type="http://schemas.openxmlformats.org/officeDocument/2006/relationships/hyperlink" Target="http://www.ncbi.nlm.nih.gov/probe" TargetMode="External"/><Relationship Id="rId13" Type="http://schemas.openxmlformats.org/officeDocument/2006/relationships/hyperlink" Target="http://www.ncbi.nlm.nih.gov/cdd" TargetMode="External"/><Relationship Id="rId14" Type="http://schemas.openxmlformats.org/officeDocument/2006/relationships/hyperlink" Target="http://www.ncbi.nlm.nih.gov/protein" TargetMode="External"/><Relationship Id="rId15" Type="http://schemas.openxmlformats.org/officeDocument/2006/relationships/hyperlink" Target="http://www.ncbi.nlm.nih.gov/dbvar" TargetMode="External"/><Relationship Id="rId16" Type="http://schemas.openxmlformats.org/officeDocument/2006/relationships/hyperlink" Target="http://www.ncbi.nlm.nih.gov/refseq/rsg/" TargetMode="External"/><Relationship Id="rId17" Type="http://schemas.openxmlformats.org/officeDocument/2006/relationships/hyperlink" Target="http://www.ncbi.nlm.nih.gov/gap" TargetMode="External"/><Relationship Id="rId18" Type="http://schemas.openxmlformats.org/officeDocument/2006/relationships/hyperlink" Target="http://www.ncbi.nlm.nih.gov/RefSeq/" TargetMode="External"/><Relationship Id="rId19" Type="http://schemas.openxmlformats.org/officeDocument/2006/relationships/hyperlink" Target="http://www.ncbi.nlm.nih.gov/epigenomics" TargetMode="External"/><Relationship Id="rId1" Type="http://schemas.openxmlformats.org/officeDocument/2006/relationships/slideLayout" Target="../slideLayouts/slideLayout36.xml"/><Relationship Id="rId2" Type="http://schemas.openxmlformats.org/officeDocument/2006/relationships/hyperlink" Target="http://www.ncbi.nlm.nih.gov/assembly" TargetMode="External"/><Relationship Id="rId3" Type="http://schemas.openxmlformats.org/officeDocument/2006/relationships/hyperlink" Target="http://www.ncbi.nlm.nih.gov/bioproject" TargetMode="External"/><Relationship Id="rId4" Type="http://schemas.openxmlformats.org/officeDocument/2006/relationships/hyperlink" Target="http://www.ncbi.nlm.nih.gov/homologene" TargetMode="External"/><Relationship Id="rId5" Type="http://schemas.openxmlformats.org/officeDocument/2006/relationships/hyperlink" Target="http://www.ncbi.nlm.nih.gov/biosample" TargetMode="External"/><Relationship Id="rId6" Type="http://schemas.openxmlformats.org/officeDocument/2006/relationships/hyperlink" Target="http://www.ncbi.nlm.nih.gov/nuccore" TargetMode="External"/><Relationship Id="rId7" Type="http://schemas.openxmlformats.org/officeDocument/2006/relationships/hyperlink" Target="http://www.ncbi.nlm.nih.gov/biosystems/" TargetMode="External"/><Relationship Id="rId8" Type="http://schemas.openxmlformats.org/officeDocument/2006/relationships/hyperlink" Target="http://www.ncbi.nlm.nih.gov/omi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6"/>
          <p:cNvGrpSpPr>
            <a:grpSpLocks/>
          </p:cNvGrpSpPr>
          <p:nvPr/>
        </p:nvGrpSpPr>
        <p:grpSpPr bwMode="auto">
          <a:xfrm>
            <a:off x="152400" y="152400"/>
            <a:ext cx="8839200" cy="6553200"/>
            <a:chOff x="152400" y="152400"/>
            <a:chExt cx="8839200" cy="6553200"/>
          </a:xfrm>
        </p:grpSpPr>
        <p:sp>
          <p:nvSpPr>
            <p:cNvPr id="15363" name="Rectangle 2"/>
            <p:cNvSpPr>
              <a:spLocks noChangeArrowheads="1"/>
            </p:cNvSpPr>
            <p:nvPr/>
          </p:nvSpPr>
          <p:spPr bwMode="auto">
            <a:xfrm>
              <a:off x="152400" y="152400"/>
              <a:ext cx="8839200" cy="6553200"/>
            </a:xfrm>
            <a:prstGeom prst="rect">
              <a:avLst/>
            </a:prstGeom>
            <a:noFill/>
            <a:ln w="57150">
              <a:solidFill>
                <a:srgbClr val="DF0044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364" name="Rectangle 3"/>
            <p:cNvSpPr>
              <a:spLocks noChangeArrowheads="1"/>
            </p:cNvSpPr>
            <p:nvPr/>
          </p:nvSpPr>
          <p:spPr bwMode="auto">
            <a:xfrm>
              <a:off x="304800" y="304800"/>
              <a:ext cx="8534400" cy="6248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365" name="Rectangle 4"/>
            <p:cNvSpPr>
              <a:spLocks noChangeArrowheads="1"/>
            </p:cNvSpPr>
            <p:nvPr/>
          </p:nvSpPr>
          <p:spPr bwMode="auto">
            <a:xfrm>
              <a:off x="609600" y="3505200"/>
              <a:ext cx="792480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40000"/>
                </a:lnSpc>
              </a:pPr>
              <a:r>
                <a:rPr lang="en-US" sz="4400" b="1" i="1" dirty="0">
                  <a:latin typeface="Didot" charset="0"/>
                </a:rPr>
                <a:t>Pharmacy</a:t>
              </a:r>
              <a:endParaRPr lang="en-US" sz="4400" dirty="0">
                <a:latin typeface="Didot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r>
                <a:rPr lang="en-US" sz="4400" b="1" i="1" dirty="0" smtClean="0">
                  <a:latin typeface="Didot" charset="0"/>
                </a:rPr>
                <a:t>Information Resources</a:t>
              </a:r>
            </a:p>
          </p:txBody>
        </p:sp>
        <p:sp>
          <p:nvSpPr>
            <p:cNvPr id="15366" name="Rectangle 5"/>
            <p:cNvSpPr>
              <a:spLocks noChangeArrowheads="1"/>
            </p:cNvSpPr>
            <p:nvPr/>
          </p:nvSpPr>
          <p:spPr bwMode="auto">
            <a:xfrm>
              <a:off x="1219200" y="1371600"/>
              <a:ext cx="66294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35000"/>
                </a:lnSpc>
              </a:pPr>
              <a:r>
                <a:rPr lang="en-US" sz="3200" i="1" dirty="0">
                  <a:solidFill>
                    <a:srgbClr val="DF0044"/>
                  </a:solidFill>
                  <a:latin typeface="Verdana" charset="0"/>
                </a:rPr>
                <a:t>TTUHSC  Preston Smith Library</a:t>
              </a:r>
            </a:p>
            <a:p>
              <a:pPr algn="ctr" eaLnBrk="0" hangingPunct="0">
                <a:lnSpc>
                  <a:spcPct val="135000"/>
                </a:lnSpc>
              </a:pPr>
              <a:r>
                <a:rPr lang="en-US" sz="3200" i="1" dirty="0">
                  <a:solidFill>
                    <a:srgbClr val="DF0044"/>
                  </a:solidFill>
                  <a:latin typeface="Verdana" charset="0"/>
                </a:rPr>
                <a:t>presents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15367" name="Text Box 6"/>
            <p:cNvSpPr txBox="1">
              <a:spLocks noChangeArrowheads="1"/>
            </p:cNvSpPr>
            <p:nvPr/>
          </p:nvSpPr>
          <p:spPr bwMode="auto">
            <a:xfrm>
              <a:off x="7803176" y="6230512"/>
              <a:ext cx="88133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CCCCCC"/>
                  </a:solidFill>
                </a:rPr>
                <a:t>Rev.</a:t>
              </a:r>
              <a:r>
                <a:rPr lang="en-US" sz="900" dirty="0" smtClean="0">
                  <a:solidFill>
                    <a:srgbClr val="CCCCCC"/>
                  </a:solidFill>
                </a:rPr>
                <a:t> 08/2014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0482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8370" name="Picture 2" descr="Screen Shot 2014-08-05 at 6.22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07988"/>
            <a:ext cx="549275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Screen Shot 2014-08-05 at 6.29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1766888"/>
            <a:ext cx="1527175" cy="2954337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863600" y="309563"/>
            <a:ext cx="3635375" cy="595312"/>
          </a:xfrm>
          <a:prstGeom prst="wedgeRoundRectCallout">
            <a:avLst>
              <a:gd name="adj1" fmla="val 858"/>
              <a:gd name="adj2" fmla="val 108725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127750" y="836613"/>
            <a:ext cx="2751138" cy="1317625"/>
          </a:xfrm>
          <a:prstGeom prst="wedgeRoundRectCallout">
            <a:avLst>
              <a:gd name="adj1" fmla="val -92740"/>
              <a:gd name="adj2" fmla="val 34899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Databases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057900" y="3429000"/>
            <a:ext cx="2889250" cy="1055688"/>
          </a:xfrm>
          <a:prstGeom prst="wedgeRoundRectCallout">
            <a:avLst>
              <a:gd name="adj1" fmla="val -109184"/>
              <a:gd name="adj2" fmla="val -174506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30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PubMed</a:t>
            </a:r>
          </a:p>
        </p:txBody>
      </p:sp>
    </p:spTree>
    <p:extLst>
      <p:ext uri="{BB962C8B-B14F-4D97-AF65-F5344CB8AC3E}">
        <p14:creationId xmlns:p14="http://schemas.microsoft.com/office/powerpoint/2010/main" val="2862284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9394" name="Picture 2" descr="Screen Shot 2014-08-05 at 6.41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168400"/>
            <a:ext cx="860425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114800" y="5038725"/>
            <a:ext cx="4440238" cy="1214438"/>
          </a:xfrm>
          <a:prstGeom prst="wedgeRoundRectCallout">
            <a:avLst>
              <a:gd name="adj1" fmla="val -52611"/>
              <a:gd name="adj2" fmla="val -11043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Click Clinical Queries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763" y="1398588"/>
            <a:ext cx="1276350" cy="581025"/>
          </a:xfrm>
          <a:prstGeom prst="rect">
            <a:avLst/>
          </a:prstGeom>
          <a:noFill/>
          <a:ln w="57150" cmpd="sng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5835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0418" name="Picture 2" descr="Screen Shot 2014-08-05 at 6.45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122363"/>
            <a:ext cx="83216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660650" y="474663"/>
            <a:ext cx="3251200" cy="981075"/>
          </a:xfrm>
          <a:prstGeom prst="wedgeRoundRectCallout">
            <a:avLst>
              <a:gd name="adj1" fmla="val -98628"/>
              <a:gd name="adj2" fmla="val 125777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Enter asthma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33975" y="3851275"/>
            <a:ext cx="3692525" cy="1441450"/>
            <a:chOff x="5011738" y="5041900"/>
            <a:chExt cx="3692525" cy="1441450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5011738" y="5041900"/>
              <a:ext cx="3692525" cy="1441450"/>
            </a:xfrm>
            <a:prstGeom prst="wedgeRoundRectCallout">
              <a:avLst>
                <a:gd name="adj1" fmla="val 259"/>
                <a:gd name="adj2" fmla="val -158571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577013" y="5453063"/>
              <a:ext cx="1828800" cy="5842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chemeClr val="bg1"/>
                  </a:solidFill>
                  <a:latin typeface="Verdana"/>
                  <a:cs typeface="Verdana"/>
                </a:rPr>
                <a:t>Search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341938" y="5470525"/>
              <a:ext cx="1238250" cy="5746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Click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450045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42" name="Picture 2" descr="Screen Shot 2014-08-05 at 6.49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57188"/>
            <a:ext cx="8185150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543300" y="257175"/>
            <a:ext cx="5295900" cy="1395413"/>
          </a:xfrm>
          <a:prstGeom prst="wedgeRoundRectCallout">
            <a:avLst>
              <a:gd name="adj1" fmla="val -60350"/>
              <a:gd name="adj2" fmla="val 71685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Results for Therapy 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Broad Scope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1013" y="2432050"/>
            <a:ext cx="1054100" cy="203200"/>
          </a:xfrm>
          <a:prstGeom prst="round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81013" y="1622425"/>
            <a:ext cx="7853362" cy="2549525"/>
            <a:chOff x="481690" y="1622425"/>
            <a:chExt cx="7852009" cy="2549525"/>
          </a:xfrm>
        </p:grpSpPr>
        <p:sp>
          <p:nvSpPr>
            <p:cNvPr id="5" name="Rounded Rectangle 4"/>
            <p:cNvSpPr/>
            <p:nvPr/>
          </p:nvSpPr>
          <p:spPr>
            <a:xfrm>
              <a:off x="481690" y="1622425"/>
              <a:ext cx="2439567" cy="674688"/>
            </a:xfrm>
            <a:prstGeom prst="roundRect">
              <a:avLst/>
            </a:prstGeom>
            <a:noFill/>
            <a:ln w="3810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3240290" y="3130550"/>
              <a:ext cx="5093409" cy="1041400"/>
            </a:xfrm>
            <a:prstGeom prst="wedgeRoundRectCallout">
              <a:avLst>
                <a:gd name="adj1" fmla="val -71036"/>
                <a:gd name="adj2" fmla="val -145647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Change to Narrow Scope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40942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2466" name="Picture 4" descr="Screen Shot 2014-08-05 at 6.54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371475"/>
            <a:ext cx="7640637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79438" y="257175"/>
            <a:ext cx="8101012" cy="1930400"/>
            <a:chOff x="579083" y="257175"/>
            <a:chExt cx="8101372" cy="1931193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3384320" y="257175"/>
              <a:ext cx="5296135" cy="1395986"/>
            </a:xfrm>
            <a:prstGeom prst="wedgeRoundRectCallout">
              <a:avLst>
                <a:gd name="adj1" fmla="val -73321"/>
                <a:gd name="adj2" fmla="val 44199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for Therapy and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Narrow Scope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79083" y="1678572"/>
              <a:ext cx="2309915" cy="509796"/>
            </a:xfrm>
            <a:prstGeom prst="roundRect">
              <a:avLst/>
            </a:prstGeom>
            <a:noFill/>
            <a:ln w="57150" cap="flat" cmpd="sng" algn="ctr">
              <a:solidFill>
                <a:srgbClr val="E16C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588963" y="2282825"/>
            <a:ext cx="998537" cy="203200"/>
          </a:xfrm>
          <a:prstGeom prst="round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4335463" y="4446588"/>
            <a:ext cx="4292600" cy="1030287"/>
          </a:xfrm>
          <a:prstGeom prst="wedgeRoundRectCallout">
            <a:avLst>
              <a:gd name="adj1" fmla="val -79956"/>
              <a:gd name="adj2" fmla="val 77940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See all (8382)</a:t>
            </a:r>
          </a:p>
        </p:txBody>
      </p:sp>
    </p:spTree>
    <p:extLst>
      <p:ext uri="{BB962C8B-B14F-4D97-AF65-F5344CB8AC3E}">
        <p14:creationId xmlns:p14="http://schemas.microsoft.com/office/powerpoint/2010/main" val="365274214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3490" name="Picture 2" descr="Screen Shot 2014-08-05 at 7.0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319088"/>
            <a:ext cx="652145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68288" y="269875"/>
            <a:ext cx="2865437" cy="1046163"/>
          </a:xfrm>
          <a:prstGeom prst="wedgeRoundRectCallout">
            <a:avLst>
              <a:gd name="adj1" fmla="val 31833"/>
              <a:gd name="adj2" fmla="val 96986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  <a:cs typeface="Verdana"/>
              </a:rPr>
              <a:t>Click Limits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97100" y="2401888"/>
            <a:ext cx="822325" cy="358775"/>
          </a:xfrm>
          <a:prstGeom prst="roundRect">
            <a:avLst/>
          </a:prstGeom>
          <a:noFill/>
          <a:ln w="57150" cap="flat" cmpd="sng" algn="ctr">
            <a:solidFill>
              <a:srgbClr val="E16C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197100" y="1928813"/>
            <a:ext cx="830263" cy="473075"/>
          </a:xfrm>
          <a:prstGeom prst="roundRect">
            <a:avLst/>
          </a:prstGeom>
          <a:noFill/>
          <a:ln w="57150" cap="flat" cmpd="sng" algn="ctr">
            <a:solidFill>
              <a:srgbClr val="E16C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8734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4514" name="Picture 2" descr="Screen Shot 2014-08-05 at 7.03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452438"/>
            <a:ext cx="6230938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590925" y="1195388"/>
            <a:ext cx="1171575" cy="242887"/>
          </a:xfrm>
          <a:prstGeom prst="roundRect">
            <a:avLst/>
          </a:prstGeom>
          <a:noFill/>
          <a:ln w="5715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327025" y="3836988"/>
            <a:ext cx="4868863" cy="1295400"/>
          </a:xfrm>
          <a:prstGeom prst="wedgeRoundRectCallout">
            <a:avLst>
              <a:gd name="adj1" fmla="val 8087"/>
              <a:gd name="adj2" fmla="val -88959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400" u="sng" dirty="0">
                <a:solidFill>
                  <a:srgbClr val="336699"/>
                </a:solidFill>
                <a:latin typeface="Verdana"/>
                <a:cs typeface="Verdana"/>
              </a:rPr>
              <a:t>Show additional filters</a:t>
            </a:r>
          </a:p>
        </p:txBody>
      </p:sp>
    </p:spTree>
    <p:extLst>
      <p:ext uri="{BB962C8B-B14F-4D97-AF65-F5344CB8AC3E}">
        <p14:creationId xmlns:p14="http://schemas.microsoft.com/office/powerpoint/2010/main" val="29792668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5538" name="Picture 2" descr="Screen Shot 2014-08-05 at 7.03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5613"/>
            <a:ext cx="6230938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4-08-05 at 7.10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2008" r="3374" b="2132"/>
          <a:stretch>
            <a:fillRect/>
          </a:stretch>
        </p:blipFill>
        <p:spPr bwMode="auto">
          <a:xfrm>
            <a:off x="2074863" y="2371725"/>
            <a:ext cx="1785937" cy="2932113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4429125" y="2260600"/>
            <a:ext cx="3560763" cy="1609725"/>
          </a:xfrm>
          <a:prstGeom prst="wedgeRoundRectCallout">
            <a:avLst>
              <a:gd name="adj1" fmla="val -78563"/>
              <a:gd name="adj2" fmla="val 41310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	Select 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    	Languages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563938" y="4908550"/>
            <a:ext cx="3151187" cy="703263"/>
          </a:xfrm>
          <a:prstGeom prst="wedgeRoundRectCallout">
            <a:avLst>
              <a:gd name="adj1" fmla="val -74913"/>
              <a:gd name="adj2" fmla="val -21552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Show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908175" y="3498850"/>
            <a:ext cx="1390650" cy="457200"/>
            <a:chOff x="1611135" y="3731815"/>
            <a:chExt cx="1391925" cy="456700"/>
          </a:xfrm>
        </p:grpSpPr>
        <p:sp>
          <p:nvSpPr>
            <p:cNvPr id="8" name="Rounded Rectangle 7"/>
            <p:cNvSpPr/>
            <p:nvPr/>
          </p:nvSpPr>
          <p:spPr>
            <a:xfrm>
              <a:off x="1611135" y="3731815"/>
              <a:ext cx="1391925" cy="456700"/>
            </a:xfrm>
            <a:prstGeom prst="roundRect">
              <a:avLst/>
            </a:prstGeom>
            <a:noFill/>
            <a:ln w="7620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77871" y="3838062"/>
              <a:ext cx="286012" cy="26482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>
                  <a:solidFill>
                    <a:schemeClr val="tx1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45120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6562" name="Picture 2" descr="Screen Shot 2014-08-05 at 7.27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315913"/>
            <a:ext cx="6532562" cy="62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300288" y="1104900"/>
            <a:ext cx="1171575" cy="242888"/>
          </a:xfrm>
          <a:prstGeom prst="roundRect">
            <a:avLst/>
          </a:prstGeom>
          <a:noFill/>
          <a:ln w="5715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263525" y="2016125"/>
            <a:ext cx="2720975" cy="979488"/>
          </a:xfrm>
          <a:prstGeom prst="wedgeRoundRectCallout">
            <a:avLst>
              <a:gd name="adj1" fmla="val 308"/>
              <a:gd name="adj2" fmla="val -92202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  <a:cs typeface="Verdana"/>
              </a:rPr>
              <a:t>Click More…</a:t>
            </a:r>
            <a:endParaRPr lang="en-US" sz="2400" u="sng" dirty="0">
              <a:solidFill>
                <a:srgbClr val="336699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9156779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7586" name="Picture 2" descr="Screen Shot 2014-08-05 at 7.29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85750"/>
            <a:ext cx="742315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730625" y="1244600"/>
            <a:ext cx="4059238" cy="1609725"/>
          </a:xfrm>
          <a:prstGeom prst="wedgeRoundRectCallout">
            <a:avLst>
              <a:gd name="adj1" fmla="val -78563"/>
              <a:gd name="adj2" fmla="val 41310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	Select 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    	Meta-Analysis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071563" y="2482850"/>
            <a:ext cx="1392237" cy="457200"/>
            <a:chOff x="1611135" y="3731815"/>
            <a:chExt cx="1391925" cy="456700"/>
          </a:xfrm>
        </p:grpSpPr>
        <p:sp>
          <p:nvSpPr>
            <p:cNvPr id="7" name="Rounded Rectangle 6"/>
            <p:cNvSpPr/>
            <p:nvPr/>
          </p:nvSpPr>
          <p:spPr>
            <a:xfrm>
              <a:off x="1611135" y="3731815"/>
              <a:ext cx="1391925" cy="456700"/>
            </a:xfrm>
            <a:prstGeom prst="roundRect">
              <a:avLst/>
            </a:prstGeom>
            <a:noFill/>
            <a:ln w="7620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677795" y="3838062"/>
              <a:ext cx="285686" cy="26482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>
                  <a:solidFill>
                    <a:schemeClr val="tx1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432271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5475" y="1968500"/>
            <a:ext cx="7920038" cy="2646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5400" i="1" dirty="0">
                <a:latin typeface="Times New Roman"/>
                <a:cs typeface="Times New Roman"/>
              </a:rPr>
              <a:t>EBP Literature from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5400" i="1" dirty="0">
                <a:latin typeface="Times New Roman"/>
                <a:cs typeface="Times New Roman"/>
              </a:rPr>
              <a:t>PubMed’s Clinical Queries</a:t>
            </a:r>
          </a:p>
        </p:txBody>
      </p:sp>
    </p:spTree>
    <p:extLst>
      <p:ext uri="{BB962C8B-B14F-4D97-AF65-F5344CB8AC3E}">
        <p14:creationId xmlns:p14="http://schemas.microsoft.com/office/powerpoint/2010/main" val="85497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8610" name="Picture 2" descr="Screen Shot 2014-08-05 at 7.3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404813"/>
            <a:ext cx="713105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646488" y="588963"/>
            <a:ext cx="4608512" cy="1609725"/>
          </a:xfrm>
          <a:prstGeom prst="wedgeRoundRectCallout">
            <a:avLst>
              <a:gd name="adj1" fmla="val -89356"/>
              <a:gd name="adj2" fmla="val 19612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	Click Meta-Analysis</a:t>
            </a: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to activate filter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3300" y="1576388"/>
            <a:ext cx="711200" cy="222250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608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9634" name="Picture 2" descr="Screen Shot 2014-08-05 at 7.40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57200"/>
            <a:ext cx="624681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640138" y="323850"/>
            <a:ext cx="4699000" cy="1609725"/>
          </a:xfrm>
          <a:prstGeom prst="wedgeRoundRectCallout">
            <a:avLst>
              <a:gd name="adj1" fmla="val -78563"/>
              <a:gd name="adj2" fmla="val 9092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Results have narrowed to 7 articles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58925" y="1193800"/>
            <a:ext cx="620713" cy="242888"/>
          </a:xfrm>
          <a:prstGeom prst="roundRect">
            <a:avLst/>
          </a:prstGeom>
          <a:noFill/>
          <a:ln w="5715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950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0658" name="Picture 2" descr="Screen Shot 2014-08-05 at 7.40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457200"/>
            <a:ext cx="624681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505200" y="2201863"/>
            <a:ext cx="3713163" cy="785812"/>
          </a:xfrm>
          <a:prstGeom prst="roundRect">
            <a:avLst/>
          </a:prstGeom>
          <a:noFill/>
          <a:ln w="571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57150" cmpd="sng">
                <a:solidFill>
                  <a:schemeClr val="tx1"/>
                </a:solidFill>
              </a:ln>
            </a:endParaRPr>
          </a:p>
        </p:txBody>
      </p:sp>
      <p:grpSp>
        <p:nvGrpSpPr>
          <p:cNvPr id="70660" name="Group 13"/>
          <p:cNvGrpSpPr>
            <a:grpSpLocks/>
          </p:cNvGrpSpPr>
          <p:nvPr/>
        </p:nvGrpSpPr>
        <p:grpSpPr bwMode="auto">
          <a:xfrm>
            <a:off x="279400" y="3887788"/>
            <a:ext cx="4448175" cy="1343025"/>
            <a:chOff x="331788" y="360761"/>
            <a:chExt cx="4448855" cy="1341874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331788" y="360761"/>
              <a:ext cx="4448855" cy="1341874"/>
            </a:xfrm>
            <a:prstGeom prst="wedgeRoundRectCallout">
              <a:avLst>
                <a:gd name="adj1" fmla="val 33449"/>
                <a:gd name="adj2" fmla="val -106755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420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98529" y="543167"/>
              <a:ext cx="3882031" cy="9659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420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on the article title you wish to read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263362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1682" name="Picture 2" descr="Screen Shot 2014-08-05 at 7.46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7"/>
          <a:stretch>
            <a:fillRect/>
          </a:stretch>
        </p:blipFill>
        <p:spPr bwMode="auto">
          <a:xfrm>
            <a:off x="1303338" y="1601788"/>
            <a:ext cx="65309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847725" y="303213"/>
            <a:ext cx="7986713" cy="1087437"/>
            <a:chOff x="566615" y="208642"/>
            <a:chExt cx="7987019" cy="1088572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566615" y="208642"/>
              <a:ext cx="7987019" cy="1088572"/>
            </a:xfrm>
            <a:prstGeom prst="wedgeRoundRectCallout">
              <a:avLst>
                <a:gd name="adj1" fmla="val 28124"/>
                <a:gd name="adj2" fmla="val 131285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                        for Free Full Text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073211" y="391395"/>
              <a:ext cx="2852846" cy="673803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CC0000"/>
                  </a:solidFill>
                  <a:latin typeface="Calibri"/>
                  <a:cs typeface="Calibri"/>
                </a:rPr>
                <a:t>TTUHSC ONLINE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005956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4"/>
          <p:cNvSpPr>
            <a:spLocks noChangeArrowheads="1"/>
          </p:cNvSpPr>
          <p:nvPr/>
        </p:nvSpPr>
        <p:spPr bwMode="auto">
          <a:xfrm>
            <a:off x="76200" y="-76200"/>
            <a:ext cx="7380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Calibri" charset="0"/>
              </a:rPr>
              <a:t>TTUHSC Libraries - Proxy Server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35088" y="5824538"/>
            <a:ext cx="6467475" cy="523875"/>
          </a:xfrm>
          <a:prstGeom prst="rect">
            <a:avLst/>
          </a:prstGeom>
          <a:noFill/>
          <a:ln w="28575">
            <a:solidFill>
              <a:srgbClr val="AD00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>
                <a:solidFill>
                  <a:srgbClr val="FFFFFF"/>
                </a:solidFill>
                <a:latin typeface="Verdana" charset="0"/>
                <a:cs typeface="Verdana" charset="0"/>
              </a:rPr>
              <a:t>A</a:t>
            </a:r>
          </a:p>
          <a:p>
            <a:pPr algn="ctr" eaLnBrk="1" hangingPunct="1"/>
            <a:r>
              <a:rPr lang="en-US" sz="2000" b="1">
                <a:latin typeface="Verdana" charset="0"/>
                <a:cs typeface="Verdana" charset="0"/>
              </a:rPr>
              <a:t>Problems</a:t>
            </a:r>
            <a:r>
              <a:rPr lang="en-US" sz="2000">
                <a:latin typeface="Verdana" charset="0"/>
                <a:cs typeface="Verdana" charset="0"/>
              </a:rPr>
              <a:t> with eRaider call: 806-743-1234</a:t>
            </a:r>
            <a:r>
              <a:rPr lang="en-US" sz="800">
                <a:solidFill>
                  <a:schemeClr val="bg1"/>
                </a:solidFill>
                <a:latin typeface="Verdana" charset="0"/>
                <a:cs typeface="Verdana" charset="0"/>
              </a:rPr>
              <a:t>a</a:t>
            </a:r>
          </a:p>
        </p:txBody>
      </p:sp>
      <p:pic>
        <p:nvPicPr>
          <p:cNvPr id="72707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825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303838" y="207962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by Information Services.</a:t>
            </a: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 rot="-3720763">
            <a:off x="4570413" y="2206625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1422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3730" name="Picture 2" descr="Screen Shot 2014-08-05 at 7.52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631825"/>
            <a:ext cx="55372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1" name="Group 3"/>
          <p:cNvGrpSpPr>
            <a:grpSpLocks/>
          </p:cNvGrpSpPr>
          <p:nvPr/>
        </p:nvGrpSpPr>
        <p:grpSpPr bwMode="auto">
          <a:xfrm>
            <a:off x="300038" y="447675"/>
            <a:ext cx="2925762" cy="1087438"/>
            <a:chOff x="903413" y="260972"/>
            <a:chExt cx="2926126" cy="1088572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903413" y="260972"/>
              <a:ext cx="2926126" cy="1088572"/>
            </a:xfrm>
            <a:prstGeom prst="wedgeRoundRectCallout">
              <a:avLst>
                <a:gd name="adj1" fmla="val 58256"/>
                <a:gd name="adj2" fmla="val 28195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Click</a:t>
              </a:r>
            </a:p>
          </p:txBody>
        </p:sp>
        <p:grpSp>
          <p:nvGrpSpPr>
            <p:cNvPr id="73733" name="Group 5"/>
            <p:cNvGrpSpPr>
              <a:grpSpLocks/>
            </p:cNvGrpSpPr>
            <p:nvPr/>
          </p:nvGrpSpPr>
          <p:grpSpPr bwMode="auto">
            <a:xfrm>
              <a:off x="2140928" y="433757"/>
              <a:ext cx="1358411" cy="762000"/>
              <a:chOff x="5255847" y="468924"/>
              <a:chExt cx="1358411" cy="7620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55148" y="469357"/>
                <a:ext cx="1359069" cy="7612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73735" name="Picture 7" descr="Screen Shot 2012-07-24 at 3.05.56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6620" y="521679"/>
                <a:ext cx="1308100" cy="66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04601492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4754" name="Picture 2" descr="Screen Shot 2014-08-05 at 7.54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207963"/>
            <a:ext cx="4702175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816475" y="1843088"/>
            <a:ext cx="3765550" cy="1068387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Full Text</a:t>
            </a:r>
          </a:p>
        </p:txBody>
      </p:sp>
    </p:spTree>
    <p:extLst>
      <p:ext uri="{BB962C8B-B14F-4D97-AF65-F5344CB8AC3E}">
        <p14:creationId xmlns:p14="http://schemas.microsoft.com/office/powerpoint/2010/main" val="268045158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3267" y="2780977"/>
            <a:ext cx="5969000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8000" i="1" dirty="0" err="1" smtClean="0">
                <a:latin typeface="Times New Roman"/>
                <a:cs typeface="Times New Roman"/>
              </a:rPr>
              <a:t>PubChem</a:t>
            </a:r>
            <a:endParaRPr lang="en-US" sz="8000" i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574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4-08-14 at 3.33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1" y="1218883"/>
            <a:ext cx="8461248" cy="4429760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750901" y="2572737"/>
            <a:ext cx="3387087" cy="465118"/>
          </a:xfrm>
          <a:prstGeom prst="rect">
            <a:avLst/>
          </a:prstGeom>
          <a:noFill/>
          <a:ln w="57150" cmpd="sng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5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93902" y="2682679"/>
            <a:ext cx="7359372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 smtClean="0">
                <a:latin typeface="Times New Roman"/>
                <a:cs typeface="Times New Roman"/>
              </a:rPr>
              <a:t>Other NLM Databases</a:t>
            </a:r>
          </a:p>
        </p:txBody>
      </p:sp>
    </p:spTree>
    <p:extLst>
      <p:ext uri="{BB962C8B-B14F-4D97-AF65-F5344CB8AC3E}">
        <p14:creationId xmlns:p14="http://schemas.microsoft.com/office/powerpoint/2010/main" val="417289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1113"/>
            <a:ext cx="9144000" cy="68580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81000" y="1509713"/>
            <a:ext cx="7340600" cy="1497012"/>
            <a:chOff x="381000" y="1510283"/>
            <a:chExt cx="7340600" cy="149631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81000" y="1613422"/>
              <a:ext cx="5334000" cy="99172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Biomedical and life sciences 	journal literature</a:t>
              </a:r>
            </a:p>
          </p:txBody>
        </p:sp>
        <p:pic>
          <p:nvPicPr>
            <p:cNvPr id="51212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1510283"/>
              <a:ext cx="1092200" cy="149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2095500" y="304800"/>
            <a:ext cx="4953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i="1" dirty="0">
                <a:solidFill>
                  <a:prstClr val="white"/>
                </a:solidFill>
                <a:latin typeface="Times New Roman"/>
                <a:cs typeface="Times New Roman"/>
              </a:rPr>
              <a:t>PubMed Database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81000" y="2895600"/>
            <a:ext cx="5410200" cy="1377950"/>
            <a:chOff x="381000" y="2895598"/>
            <a:chExt cx="5410200" cy="1378458"/>
          </a:xfrm>
        </p:grpSpPr>
        <p:sp>
          <p:nvSpPr>
            <p:cNvPr id="6" name="Rectangle 5"/>
            <p:cNvSpPr/>
            <p:nvPr/>
          </p:nvSpPr>
          <p:spPr bwMode="auto">
            <a:xfrm>
              <a:off x="381000" y="3343438"/>
              <a:ext cx="3810000" cy="49865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51210" name="Picture 17" descr="New Glob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895598"/>
              <a:ext cx="1371600" cy="137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81000" y="4419600"/>
            <a:ext cx="8077200" cy="1828800"/>
            <a:chOff x="381000" y="4419600"/>
            <a:chExt cx="8077200" cy="1828800"/>
          </a:xfrm>
        </p:grpSpPr>
        <p:pic>
          <p:nvPicPr>
            <p:cNvPr id="51207" name="Picture 16" descr="nlm6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8"/>
            <a:stretch>
              <a:fillRect/>
            </a:stretch>
          </p:blipFill>
          <p:spPr bwMode="auto">
            <a:xfrm>
              <a:off x="6491874" y="4858499"/>
              <a:ext cx="1966326" cy="1237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381000" y="4419600"/>
              <a:ext cx="5867400" cy="1828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Developed and maintained by the: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		National Center for Biotechnology Information</a:t>
              </a:r>
            </a:p>
            <a:p>
              <a:pPr lvl="2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at the U.S. National Library of Medicine</a:t>
              </a:r>
            </a:p>
            <a:p>
              <a:pPr lvl="2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at the National Institutes of Health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763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8 at 2.5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4" y="568397"/>
            <a:ext cx="5212080" cy="568502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243836" y="330462"/>
            <a:ext cx="3635375" cy="833437"/>
          </a:xfrm>
          <a:prstGeom prst="wedgeRoundRectCallout">
            <a:avLst>
              <a:gd name="adj1" fmla="val -69108"/>
              <a:gd name="adj2" fmla="val -838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B9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 err="1">
                <a:solidFill>
                  <a:schemeClr val="tx1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schemeClr val="tx1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844513" y="2676293"/>
            <a:ext cx="3034698" cy="1129684"/>
          </a:xfrm>
          <a:prstGeom prst="wedgeRoundRectCallout">
            <a:avLst>
              <a:gd name="adj1" fmla="val -87554"/>
              <a:gd name="adj2" fmla="val -104833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Databases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52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4.33.0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" b="148"/>
          <a:stretch/>
        </p:blipFill>
        <p:spPr>
          <a:xfrm>
            <a:off x="796925" y="4530091"/>
            <a:ext cx="7543800" cy="2043335"/>
          </a:xfrm>
          <a:prstGeom prst="rect">
            <a:avLst/>
          </a:prstGeom>
        </p:spPr>
      </p:pic>
      <p:pic>
        <p:nvPicPr>
          <p:cNvPr id="4" name="Picture 3" descr="Screen Shot 2012-08-09 at 4.32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5" y="199573"/>
            <a:ext cx="7543800" cy="40317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7687" y="1590988"/>
            <a:ext cx="2287814" cy="395654"/>
          </a:xfrm>
          <a:prstGeom prst="roundRect">
            <a:avLst/>
          </a:prstGeom>
          <a:noFill/>
          <a:ln w="57150" cmpd="sng">
            <a:solidFill>
              <a:srgbClr val="00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4816496" y="5067772"/>
            <a:ext cx="4037169" cy="1229330"/>
          </a:xfrm>
          <a:prstGeom prst="wedgeRoundRectCallout">
            <a:avLst>
              <a:gd name="adj1" fmla="val -44795"/>
              <a:gd name="adj2" fmla="val -73518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00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Scroll and click National Library of Medicine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461000" y="2157960"/>
            <a:ext cx="2761796" cy="1229330"/>
          </a:xfrm>
          <a:prstGeom prst="wedgeRoundRectCallout">
            <a:avLst>
              <a:gd name="adj1" fmla="val -51693"/>
              <a:gd name="adj2" fmla="val 92513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00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Verdana"/>
                <a:cs typeface="Verdana"/>
              </a:rPr>
              <a:t>C</a:t>
            </a:r>
            <a:r>
              <a:rPr lang="en-US" sz="3600" dirty="0" smtClean="0">
                <a:solidFill>
                  <a:srgbClr val="000000"/>
                </a:solidFill>
                <a:latin typeface="Verdana"/>
                <a:cs typeface="Verdana"/>
              </a:rPr>
              <a:t>lick “N”</a:t>
            </a:r>
            <a:endParaRPr lang="en-US" sz="3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1666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 descr="Screen Shot 2014-08-14 at 6.17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4" y="306388"/>
            <a:ext cx="7424928" cy="6223000"/>
          </a:xfrm>
          <a:prstGeom prst="rect">
            <a:avLst/>
          </a:prstGeom>
          <a:ln w="12700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321733" y="1072902"/>
            <a:ext cx="5335102" cy="1064931"/>
          </a:xfrm>
          <a:prstGeom prst="wedgeRoundRectCallout">
            <a:avLst>
              <a:gd name="adj1" fmla="val -17688"/>
              <a:gd name="adj2" fmla="val 95634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B4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Click All NLM Databases &amp; API’s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8278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 descr="Screen Shot 2014-08-14 at 6.20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8" y="296863"/>
            <a:ext cx="6604000" cy="624205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863271" y="2183837"/>
            <a:ext cx="6993467" cy="1096963"/>
          </a:xfrm>
          <a:prstGeom prst="wedgeRoundRectCallout">
            <a:avLst>
              <a:gd name="adj1" fmla="val -48668"/>
              <a:gd name="adj2" fmla="val 137831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CC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Locate and Click Database Name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7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4-08-14 at 7.04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4" y="223584"/>
            <a:ext cx="4941824" cy="6388608"/>
          </a:xfrm>
          <a:prstGeom prst="rect">
            <a:avLst/>
          </a:prstGeom>
          <a:ln w="19050" cmpd="sng">
            <a:solidFill>
              <a:srgbClr val="3366FF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5331378" y="1035310"/>
            <a:ext cx="3558066" cy="1096963"/>
            <a:chOff x="4336035" y="1583792"/>
            <a:chExt cx="3558066" cy="1096963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4336035" y="1583792"/>
              <a:ext cx="3558066" cy="1096963"/>
            </a:xfrm>
            <a:prstGeom prst="wedgeRoundRectCallout">
              <a:avLst>
                <a:gd name="adj1" fmla="val -58636"/>
                <a:gd name="adj2" fmla="val 114884"/>
                <a:gd name="adj3" fmla="val 16667"/>
              </a:avLst>
            </a:prstGeom>
            <a:solidFill>
              <a:srgbClr val="F2F2F2"/>
            </a:solidFill>
            <a:ln w="57150" cap="flat" cmpd="sng" algn="ctr">
              <a:solidFill>
                <a:srgbClr val="33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pic>
          <p:nvPicPr>
            <p:cNvPr id="8" name="Picture 7" descr="Screen Shot 2014-08-14 at 7.11.0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480" y="1769181"/>
              <a:ext cx="3187700" cy="736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12278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3267" y="2780977"/>
            <a:ext cx="5969000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8000" i="1" dirty="0" smtClean="0">
                <a:latin typeface="Times New Roman"/>
                <a:cs typeface="Times New Roman"/>
              </a:rPr>
              <a:t>NCBI</a:t>
            </a:r>
          </a:p>
        </p:txBody>
      </p:sp>
    </p:spTree>
    <p:extLst>
      <p:ext uri="{BB962C8B-B14F-4D97-AF65-F5344CB8AC3E}">
        <p14:creationId xmlns:p14="http://schemas.microsoft.com/office/powerpoint/2010/main" val="65072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0850" y="381000"/>
            <a:ext cx="8261350" cy="635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National Center for Biotechnology Information</a:t>
            </a:r>
            <a:endParaRPr lang="en-US" sz="32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5738" y="195263"/>
            <a:ext cx="8780462" cy="6434137"/>
          </a:xfrm>
          <a:prstGeom prst="rect">
            <a:avLst/>
          </a:prstGeom>
          <a:noFill/>
          <a:ln w="38100" cmpd="dbl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588" y="1220795"/>
            <a:ext cx="7554912" cy="28590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FF"/>
                </a:solidFill>
                <a:latin typeface="Calibri"/>
                <a:cs typeface="Times New Roman"/>
              </a:rPr>
              <a:t>Mission:</a:t>
            </a:r>
            <a:endParaRPr lang="en-US" sz="3200" dirty="0">
              <a:solidFill>
                <a:srgbClr val="0000FF"/>
              </a:solidFill>
              <a:latin typeface="Calibri"/>
              <a:cs typeface="Times New Roman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cs typeface="Times New Roman"/>
              </a:rPr>
              <a:t>	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Times New Roman"/>
              </a:rPr>
              <a:t>create automated systems</a:t>
            </a:r>
            <a:endParaRPr lang="en-US" sz="2400" dirty="0">
              <a:solidFill>
                <a:srgbClr val="0000FF"/>
              </a:solidFill>
              <a:latin typeface="Calibri"/>
              <a:cs typeface="Times New Roman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cs typeface="Times New Roman"/>
              </a:rPr>
              <a:t>	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Times New Roman"/>
              </a:rPr>
              <a:t>store and analyze information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cs typeface="Times New Roman"/>
              </a:rPr>
              <a:t>	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Times New Roman"/>
              </a:rPr>
              <a:t>	molecular biology</a:t>
            </a:r>
            <a:endParaRPr lang="en-US" sz="2400" dirty="0">
              <a:solidFill>
                <a:srgbClr val="0000FF"/>
              </a:solidFill>
              <a:latin typeface="Calibri"/>
              <a:cs typeface="Times New Roman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cs typeface="Times New Roman"/>
              </a:rPr>
              <a:t>		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Times New Roman"/>
              </a:rPr>
              <a:t>biochemistry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0000FF"/>
                </a:solidFill>
                <a:latin typeface="Calibri"/>
                <a:cs typeface="Times New Roman"/>
              </a:rPr>
              <a:t>		genetics</a:t>
            </a:r>
          </a:p>
        </p:txBody>
      </p:sp>
      <p:sp>
        <p:nvSpPr>
          <p:cNvPr id="5" name="Rectangle 4"/>
          <p:cNvSpPr/>
          <p:nvPr/>
        </p:nvSpPr>
        <p:spPr>
          <a:xfrm>
            <a:off x="636588" y="4238626"/>
            <a:ext cx="7658099" cy="121443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0000FF"/>
                </a:solidFill>
                <a:latin typeface="Calibri"/>
                <a:cs typeface="Times New Roman"/>
              </a:rPr>
              <a:t>facilitate use of databases by the research and medical 				community</a:t>
            </a:r>
            <a:endParaRPr lang="en-US" sz="2400" dirty="0">
              <a:solidFill>
                <a:srgbClr val="0000FF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225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9394" name="Picture 2" descr="Screen Shot 2014-08-05 at 6.41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081400"/>
            <a:ext cx="860425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572358" y="298000"/>
            <a:ext cx="5109518" cy="1320529"/>
          </a:xfrm>
          <a:prstGeom prst="wedgeRoundRectCallout">
            <a:avLst>
              <a:gd name="adj1" fmla="val -61351"/>
              <a:gd name="adj2" fmla="val 77314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Click </a:t>
            </a:r>
            <a:r>
              <a:rPr lang="en-US" sz="2800" dirty="0" smtClean="0">
                <a:solidFill>
                  <a:srgbClr val="336699"/>
                </a:solidFill>
                <a:latin typeface="Verdana"/>
                <a:cs typeface="Verdana"/>
              </a:rPr>
              <a:t>DNA Helix to go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336699"/>
                </a:solidFill>
                <a:latin typeface="Verdana"/>
                <a:cs typeface="Verdana"/>
              </a:rPr>
              <a:t>to the NCBI databases </a:t>
            </a:r>
            <a:endParaRPr lang="en-US" sz="2800" dirty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700" y="2064801"/>
            <a:ext cx="646351" cy="234326"/>
          </a:xfrm>
          <a:prstGeom prst="rect">
            <a:avLst/>
          </a:prstGeom>
          <a:noFill/>
          <a:ln w="38100" cmpd="sng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6398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4 at 3.4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362903"/>
            <a:ext cx="8464550" cy="6141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917" y="4141779"/>
            <a:ext cx="1760101" cy="257305"/>
          </a:xfrm>
          <a:prstGeom prst="rect">
            <a:avLst/>
          </a:prstGeom>
          <a:noFill/>
          <a:ln w="5715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14"/>
          <p:cNvSpPr>
            <a:spLocks noChangeArrowheads="1"/>
          </p:cNvSpPr>
          <p:nvPr/>
        </p:nvSpPr>
        <p:spPr bwMode="auto">
          <a:xfrm rot="4356236">
            <a:off x="1308253" y="5152630"/>
            <a:ext cx="1676659" cy="334963"/>
          </a:xfrm>
          <a:prstGeom prst="leftArrow">
            <a:avLst>
              <a:gd name="adj1" fmla="val 39320"/>
              <a:gd name="adj2" fmla="val 125474"/>
            </a:avLst>
          </a:prstGeom>
          <a:gradFill flip="none" rotWithShape="1">
            <a:gsLst>
              <a:gs pos="0">
                <a:srgbClr val="CC0000"/>
              </a:gs>
              <a:gs pos="100000">
                <a:srgbClr val="CC0000"/>
              </a:gs>
              <a:gs pos="50000">
                <a:srgbClr val="FEE6E7"/>
              </a:gs>
              <a:gs pos="72000">
                <a:srgbClr val="FEB0B2"/>
              </a:gs>
              <a:gs pos="27000">
                <a:srgbClr val="FEB0B2"/>
              </a:gs>
              <a:gs pos="7000">
                <a:srgbClr val="CC0000"/>
              </a:gs>
              <a:gs pos="93000">
                <a:srgbClr val="CC0000"/>
              </a:gs>
            </a:gsLst>
            <a:lin ang="0" scaled="1"/>
            <a:tileRect/>
          </a:gradFill>
          <a:ln w="12700" cap="flat" cmpd="sng" algn="ctr">
            <a:solidFill>
              <a:srgbClr val="CC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0250" y="-5063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99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5625" y="381005"/>
            <a:ext cx="8016875" cy="5238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National Center for Biotechnology Information Databases</a:t>
            </a:r>
            <a:endParaRPr lang="en-US" sz="2600" i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125" y="150815"/>
            <a:ext cx="8913813" cy="6564312"/>
          </a:xfrm>
          <a:prstGeom prst="rect">
            <a:avLst/>
          </a:prstGeom>
          <a:noFill/>
          <a:ln w="38100" cmpd="dbl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9169" y="1219207"/>
            <a:ext cx="8503437" cy="496887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u="sng" dirty="0" smtClean="0">
                <a:hlinkClick r:id="rId2"/>
              </a:rPr>
              <a:t>Assembly</a:t>
            </a:r>
            <a:r>
              <a:rPr lang="en-US" u="sng" dirty="0" smtClean="0"/>
              <a:t>  								</a:t>
            </a:r>
            <a:r>
              <a:rPr lang="en-US" u="sng" dirty="0" smtClean="0">
                <a:solidFill>
                  <a:srgbClr val="0000FF"/>
                </a:solidFill>
              </a:rPr>
              <a:t>GSS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sz="1600" dirty="0">
                <a:solidFill>
                  <a:srgbClr val="0000FF"/>
                </a:solidFill>
              </a:rPr>
              <a:t>(short single-read transcript sequences)</a:t>
            </a:r>
            <a:endParaRPr lang="en-US" sz="1600" u="sng" dirty="0"/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u="sng" dirty="0" smtClean="0">
                <a:latin typeface="+mj-lt"/>
                <a:hlinkClick r:id="rId3"/>
              </a:rPr>
              <a:t>BioProject</a:t>
            </a:r>
            <a:r>
              <a:rPr lang="en-US" u="sng" dirty="0" smtClean="0">
                <a:latin typeface="+mj-lt"/>
              </a:rPr>
              <a:t>  								</a:t>
            </a:r>
            <a:r>
              <a:rPr lang="en-US" u="sng" dirty="0" smtClean="0">
                <a:hlinkClick r:id="rId4"/>
              </a:rPr>
              <a:t>HomoloGene</a:t>
            </a:r>
            <a:endParaRPr lang="en-US" u="sng" dirty="0" smtClean="0">
              <a:latin typeface="+mj-lt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u="sng" dirty="0" smtClean="0">
                <a:hlinkClick r:id="rId5"/>
              </a:rPr>
              <a:t>BioSample</a:t>
            </a:r>
            <a:r>
              <a:rPr lang="en-US" u="sng" dirty="0" smtClean="0"/>
              <a:t>								</a:t>
            </a:r>
            <a:r>
              <a:rPr lang="en-US" u="sng" dirty="0" smtClean="0">
                <a:hlinkClick r:id="rId6"/>
              </a:rPr>
              <a:t>Nucleotide Database</a:t>
            </a:r>
            <a:endParaRPr lang="en-US" u="sng" dirty="0" smtClean="0"/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u="sng" dirty="0" smtClean="0">
                <a:hlinkClick r:id="rId7"/>
              </a:rPr>
              <a:t>BioSystems</a:t>
            </a:r>
            <a:r>
              <a:rPr lang="en-US" u="sng" dirty="0" smtClean="0"/>
              <a:t>								</a:t>
            </a:r>
            <a:r>
              <a:rPr lang="en-US" u="sng" dirty="0" smtClean="0">
                <a:hlinkClick r:id="rId8"/>
              </a:rPr>
              <a:t>Online </a:t>
            </a:r>
            <a:r>
              <a:rPr lang="en-US" u="sng" dirty="0">
                <a:hlinkClick r:id="rId8"/>
              </a:rPr>
              <a:t>Mendelian Inheritance in Man </a:t>
            </a:r>
            <a:endParaRPr lang="en-US" u="sng" dirty="0" smtClean="0"/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u="sng" dirty="0" smtClean="0">
                <a:hlinkClick r:id="rId9"/>
              </a:rPr>
              <a:t>ClinVar</a:t>
            </a:r>
            <a:r>
              <a:rPr lang="en-US" u="sng" dirty="0" smtClean="0"/>
              <a:t>									</a:t>
            </a:r>
            <a:r>
              <a:rPr lang="en-US" u="sng" dirty="0" smtClean="0">
                <a:hlinkClick r:id="rId10"/>
              </a:rPr>
              <a:t>PopSet</a:t>
            </a:r>
            <a:endParaRPr lang="en-US" u="sng" dirty="0"/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u="sng" dirty="0" smtClean="0">
                <a:hlinkClick r:id="rId11"/>
              </a:rPr>
              <a:t>CloneDB</a:t>
            </a:r>
            <a:r>
              <a:rPr lang="en-US" u="sng" dirty="0"/>
              <a:t> </a:t>
            </a:r>
            <a:r>
              <a:rPr lang="en-US" u="sng" dirty="0" smtClean="0"/>
              <a:t>									</a:t>
            </a:r>
            <a:r>
              <a:rPr lang="en-US" u="sng" dirty="0" smtClean="0">
                <a:hlinkClick r:id="rId12"/>
              </a:rPr>
              <a:t>Probe</a:t>
            </a:r>
            <a:endParaRPr lang="en-US" u="sng" dirty="0"/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u="sng" dirty="0" smtClean="0">
                <a:hlinkClick r:id="rId13"/>
              </a:rPr>
              <a:t>Conserved </a:t>
            </a:r>
            <a:r>
              <a:rPr lang="en-US" u="sng" dirty="0">
                <a:hlinkClick r:id="rId13"/>
              </a:rPr>
              <a:t>Domain </a:t>
            </a:r>
            <a:r>
              <a:rPr lang="en-US" u="sng" dirty="0" smtClean="0">
                <a:hlinkClick r:id="rId13"/>
              </a:rPr>
              <a:t>Database</a:t>
            </a:r>
            <a:r>
              <a:rPr lang="en-US" u="sng" dirty="0" smtClean="0"/>
              <a:t> 					</a:t>
            </a:r>
            <a:r>
              <a:rPr lang="en-US" u="sng" dirty="0" smtClean="0">
                <a:hlinkClick r:id="rId14"/>
              </a:rPr>
              <a:t>Protein Database</a:t>
            </a:r>
            <a:endParaRPr lang="en-US" u="sng" dirty="0" smtClean="0"/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u="sng" dirty="0">
                <a:hlinkClick r:id="rId15"/>
              </a:rPr>
              <a:t>Database of Genomic Structural </a:t>
            </a:r>
            <a:r>
              <a:rPr lang="en-US" u="sng" dirty="0" smtClean="0">
                <a:hlinkClick r:id="rId15"/>
              </a:rPr>
              <a:t>Variation</a:t>
            </a:r>
            <a:r>
              <a:rPr lang="en-US" u="sng" dirty="0" smtClean="0"/>
              <a:t>  		</a:t>
            </a:r>
            <a:r>
              <a:rPr lang="en-US" u="sng" dirty="0" smtClean="0">
                <a:hlinkClick r:id="rId16"/>
              </a:rPr>
              <a:t>RefSeqGene</a:t>
            </a:r>
            <a:endParaRPr lang="en-US" u="sng" dirty="0"/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u="sng" dirty="0" smtClean="0">
                <a:hlinkClick r:id="rId17"/>
              </a:rPr>
              <a:t>Database </a:t>
            </a:r>
            <a:r>
              <a:rPr lang="en-US" u="sng" dirty="0">
                <a:hlinkClick r:id="rId17"/>
              </a:rPr>
              <a:t>of Genotypes and </a:t>
            </a:r>
            <a:r>
              <a:rPr lang="en-US" u="sng" dirty="0" smtClean="0">
                <a:hlinkClick r:id="rId17"/>
              </a:rPr>
              <a:t>Phenotypes</a:t>
            </a:r>
            <a:r>
              <a:rPr lang="en-US" u="sng" dirty="0" smtClean="0"/>
              <a:t>		</a:t>
            </a:r>
            <a:r>
              <a:rPr lang="en-US" u="sng" dirty="0" smtClean="0">
                <a:hlinkClick r:id="rId18"/>
              </a:rPr>
              <a:t>Reference </a:t>
            </a:r>
            <a:r>
              <a:rPr lang="en-US" u="sng" dirty="0">
                <a:hlinkClick r:id="rId18"/>
              </a:rPr>
              <a:t>Sequence (RefSeq</a:t>
            </a:r>
            <a:r>
              <a:rPr lang="en-US" u="sng" dirty="0" smtClean="0">
                <a:hlinkClick r:id="rId18"/>
              </a:rPr>
              <a:t>)</a:t>
            </a:r>
            <a:endParaRPr lang="en-US" u="sng" dirty="0" smtClean="0"/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u="sng" dirty="0" smtClean="0">
                <a:hlinkClick r:id="rId19"/>
              </a:rPr>
              <a:t>Epigenomics</a:t>
            </a:r>
            <a:r>
              <a:rPr lang="en-US" u="sng" dirty="0" smtClean="0"/>
              <a:t>								</a:t>
            </a:r>
            <a:r>
              <a:rPr lang="en-US" u="sng" dirty="0" smtClean="0">
                <a:solidFill>
                  <a:srgbClr val="0000FF"/>
                </a:solidFill>
                <a:hlinkClick r:id="rId20"/>
              </a:rPr>
              <a:t>Sequence </a:t>
            </a:r>
            <a:r>
              <a:rPr lang="en-US" u="sng" dirty="0">
                <a:solidFill>
                  <a:srgbClr val="0000FF"/>
                </a:solidFill>
                <a:hlinkClick r:id="rId20"/>
              </a:rPr>
              <a:t>Read Archive</a:t>
            </a:r>
            <a:endParaRPr lang="en-US" u="sng" dirty="0" smtClean="0"/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u="sng" dirty="0" smtClean="0">
                <a:solidFill>
                  <a:srgbClr val="0000FF"/>
                </a:solidFill>
              </a:rPr>
              <a:t>EST</a:t>
            </a:r>
            <a:r>
              <a:rPr lang="en-US" dirty="0" smtClean="0">
                <a:solidFill>
                  <a:srgbClr val="0000FF"/>
                </a:solidFill>
              </a:rPr>
              <a:t>   </a:t>
            </a:r>
            <a:r>
              <a:rPr lang="en-US" sz="1600" dirty="0">
                <a:solidFill>
                  <a:srgbClr val="0000FF"/>
                </a:solidFill>
              </a:rPr>
              <a:t>(short single-read transcript sequences)</a:t>
            </a:r>
            <a:r>
              <a:rPr lang="en-US" u="sng" dirty="0" smtClean="0"/>
              <a:t>		</a:t>
            </a:r>
            <a:r>
              <a:rPr lang="en-US" u="sng" dirty="0" smtClean="0">
                <a:solidFill>
                  <a:srgbClr val="0000FF"/>
                </a:solidFill>
              </a:rPr>
              <a:t>SNP</a:t>
            </a:r>
            <a:endParaRPr lang="en-US" u="sng" dirty="0"/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u="sng" dirty="0" smtClean="0">
                <a:hlinkClick r:id="rId21"/>
              </a:rPr>
              <a:t>Gene</a:t>
            </a:r>
            <a:r>
              <a:rPr lang="en-US" u="sng" dirty="0" smtClean="0"/>
              <a:t>									</a:t>
            </a:r>
            <a:r>
              <a:rPr lang="en-US" u="sng" dirty="0" smtClean="0">
                <a:hlinkClick r:id="rId22"/>
              </a:rPr>
              <a:t>Structure </a:t>
            </a:r>
            <a:r>
              <a:rPr lang="en-US" sz="1600" u="sng" dirty="0">
                <a:hlinkClick r:id="rId22"/>
              </a:rPr>
              <a:t>(Molecular Modeling </a:t>
            </a:r>
            <a:r>
              <a:rPr lang="en-US" sz="1600" u="sng" dirty="0" smtClean="0">
                <a:hlinkClick r:id="rId22"/>
              </a:rPr>
              <a:t>Database)</a:t>
            </a:r>
            <a:endParaRPr lang="en-US" sz="1600" u="sng" dirty="0"/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u="sng" dirty="0" smtClean="0">
                <a:solidFill>
                  <a:srgbClr val="0000FF"/>
                </a:solidFill>
                <a:hlinkClick r:id="rId23"/>
              </a:rPr>
              <a:t>Genome</a:t>
            </a:r>
            <a:r>
              <a:rPr lang="en-US" u="sng" dirty="0" smtClean="0"/>
              <a:t> 									</a:t>
            </a:r>
            <a:r>
              <a:rPr lang="en-US" u="sng" dirty="0" smtClean="0">
                <a:hlinkClick r:id="rId24"/>
              </a:rPr>
              <a:t>Taxonomy</a:t>
            </a:r>
            <a:r>
              <a:rPr lang="en-US" u="sng" dirty="0" smtClean="0"/>
              <a:t>						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u="sng" dirty="0" smtClean="0">
                <a:solidFill>
                  <a:srgbClr val="0000FF"/>
                </a:solidFill>
              </a:rPr>
              <a:t>GEO Datasets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								</a:t>
            </a:r>
            <a:r>
              <a:rPr lang="en-US" u="sng" dirty="0" smtClean="0">
                <a:hlinkClick r:id="rId25"/>
              </a:rPr>
              <a:t>UniGene</a:t>
            </a:r>
            <a:endParaRPr lang="en-US" u="sng" dirty="0">
              <a:solidFill>
                <a:srgbClr val="0000FF"/>
              </a:solidFill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u="sng" dirty="0" smtClean="0">
                <a:solidFill>
                  <a:srgbClr val="0000FF"/>
                </a:solidFill>
              </a:rPr>
              <a:t>GEO Profiles</a:t>
            </a:r>
            <a:r>
              <a:rPr lang="en-US" dirty="0">
                <a:solidFill>
                  <a:srgbClr val="0000FF"/>
                </a:solidFill>
              </a:rPr>
              <a:t>	</a:t>
            </a:r>
            <a:r>
              <a:rPr lang="en-US" dirty="0" smtClean="0">
                <a:solidFill>
                  <a:srgbClr val="0000FF"/>
                </a:solidFill>
              </a:rPr>
              <a:t>	</a:t>
            </a:r>
            <a:r>
              <a:rPr lang="en-US" sz="1600" dirty="0" smtClean="0">
                <a:solidFill>
                  <a:srgbClr val="0000FF"/>
                </a:solidFill>
              </a:rPr>
              <a:t>						</a:t>
            </a:r>
            <a:r>
              <a:rPr lang="en-US" sz="1600" u="sng" dirty="0" smtClean="0"/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385632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25" y="635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73175" y="371475"/>
            <a:ext cx="6594475" cy="10080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>
                <a:solidFill>
                  <a:schemeClr val="bg1"/>
                </a:solidFill>
                <a:latin typeface="Times New Roman"/>
                <a:cs typeface="Times New Roman"/>
              </a:rPr>
              <a:t>Accessing PubMed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4813" y="1635125"/>
            <a:ext cx="8201025" cy="1219200"/>
            <a:chOff x="404923" y="1516587"/>
            <a:chExt cx="8200236" cy="1219810"/>
          </a:xfrm>
        </p:grpSpPr>
        <p:sp>
          <p:nvSpPr>
            <p:cNvPr id="12" name="Rectangle 11"/>
            <p:cNvSpPr/>
            <p:nvPr/>
          </p:nvSpPr>
          <p:spPr>
            <a:xfrm>
              <a:off x="404923" y="1970839"/>
              <a:ext cx="6141446" cy="5971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52236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359" y="1516587"/>
              <a:ext cx="1828800" cy="121981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90525" y="3255963"/>
            <a:ext cx="6300788" cy="1223962"/>
            <a:chOff x="390867" y="3155496"/>
            <a:chExt cx="6301127" cy="1224828"/>
          </a:xfrm>
        </p:grpSpPr>
        <p:pic>
          <p:nvPicPr>
            <p:cNvPr id="52233" name="Picture 2" descr="Screen Shot 2012-05-23 at 11.28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6693"/>
            <a:stretch>
              <a:fillRect/>
            </a:stretch>
          </p:blipFill>
          <p:spPr bwMode="auto">
            <a:xfrm>
              <a:off x="3832589" y="3155496"/>
              <a:ext cx="2859405" cy="1224828"/>
            </a:xfrm>
            <a:prstGeom prst="rect">
              <a:avLst/>
            </a:prstGeom>
            <a:noFill/>
            <a:ln w="127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90867" y="3468454"/>
              <a:ext cx="3256138" cy="4924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400" dirty="0">
                  <a:latin typeface="News Gothic MT"/>
                  <a:cs typeface="News Gothic MT"/>
                </a:rPr>
                <a:t>@ </a:t>
              </a:r>
              <a:r>
                <a:rPr lang="en-US" sz="2400" dirty="0" err="1">
                  <a:latin typeface="News Gothic MT"/>
                  <a:cs typeface="News Gothic MT"/>
                </a:rPr>
                <a:t>www.pubmed.gov</a:t>
              </a:r>
              <a:endParaRPr lang="en-US" sz="2400" dirty="0">
                <a:latin typeface="News Gothic MT"/>
                <a:cs typeface="News Gothic MT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04813" y="4479925"/>
            <a:ext cx="8201025" cy="1762125"/>
            <a:chOff x="404813" y="4479925"/>
            <a:chExt cx="8201025" cy="176199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04813" y="5224409"/>
              <a:ext cx="6323012" cy="65400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3" name="Picture 2" descr="Screen Shot 2014-08-05 at 6.22.45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050" y="4479925"/>
              <a:ext cx="1601788" cy="1761998"/>
            </a:xfrm>
            <a:prstGeom prst="rect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1225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 descr="Screen Shot 2014-08-14 at 4.47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35" y="723393"/>
            <a:ext cx="6187440" cy="588264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999629" y="341067"/>
            <a:ext cx="3388989" cy="946903"/>
          </a:xfrm>
          <a:prstGeom prst="wedgeRoundRectCallout">
            <a:avLst>
              <a:gd name="adj1" fmla="val -90360"/>
              <a:gd name="adj2" fmla="val 23919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Search CFTR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93986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4 at 6.01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36" y="693230"/>
            <a:ext cx="8325104" cy="5449316"/>
          </a:xfrm>
          <a:prstGeom prst="rect">
            <a:avLst/>
          </a:prstGeom>
          <a:ln w="19050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1869281" y="2759042"/>
            <a:ext cx="4758135" cy="1722025"/>
          </a:xfrm>
          <a:prstGeom prst="roundRect">
            <a:avLst/>
          </a:prstGeom>
          <a:noFill/>
          <a:ln w="5715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2908246" y="922444"/>
            <a:ext cx="2110014" cy="840374"/>
          </a:xfrm>
          <a:prstGeom prst="wedgeRoundRectCallout">
            <a:avLst>
              <a:gd name="adj1" fmla="val -69612"/>
              <a:gd name="adj2" fmla="val 20956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Click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721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4 at 6.03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86" y="356172"/>
            <a:ext cx="8033004" cy="6123432"/>
          </a:xfrm>
          <a:prstGeom prst="rect">
            <a:avLst/>
          </a:prstGeom>
          <a:ln w="19050" cmpd="sng">
            <a:solidFill>
              <a:srgbClr val="3366FF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652903" y="1399516"/>
            <a:ext cx="1359470" cy="460887"/>
          </a:xfrm>
          <a:prstGeom prst="round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4-08-14 at 6.05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8" y="1577658"/>
            <a:ext cx="8526780" cy="3680460"/>
          </a:xfrm>
          <a:prstGeom prst="rect">
            <a:avLst/>
          </a:prstGeom>
          <a:ln w="19050" cmpd="sng">
            <a:solidFill>
              <a:srgbClr val="3366FF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652902" y="1577658"/>
            <a:ext cx="1529405" cy="460887"/>
          </a:xfrm>
          <a:prstGeom prst="round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643942" y="2678148"/>
            <a:ext cx="1189184" cy="460887"/>
          </a:xfrm>
          <a:prstGeom prst="round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4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4-08-14 at 6.06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248" y="297498"/>
            <a:ext cx="5669280" cy="6240780"/>
          </a:xfrm>
          <a:prstGeom prst="rect">
            <a:avLst/>
          </a:prstGeom>
          <a:ln w="19050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1806663" y="701121"/>
            <a:ext cx="4355671" cy="381132"/>
          </a:xfrm>
          <a:prstGeom prst="roundRect">
            <a:avLst/>
          </a:prstGeom>
          <a:noFill/>
          <a:ln w="57150" cap="flat" cmpd="sng" algn="ctr">
            <a:solidFill>
              <a:srgbClr val="8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05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4-08-14 at 5.43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3" y="1028701"/>
            <a:ext cx="8418830" cy="555625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410076" y="285744"/>
            <a:ext cx="3424237" cy="1047750"/>
          </a:xfrm>
          <a:prstGeom prst="wedgeRoundRectCallout">
            <a:avLst>
              <a:gd name="adj1" fmla="val -60656"/>
              <a:gd name="adj2" fmla="val 8337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Click Advanced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5122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4-08-14 at 5.54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3" y="1070928"/>
            <a:ext cx="8685530" cy="4693920"/>
          </a:xfrm>
          <a:prstGeom prst="rect">
            <a:avLst/>
          </a:prstGeom>
          <a:ln w="19050" cmpd="sng">
            <a:solidFill>
              <a:srgbClr val="66CCFF"/>
            </a:solidFill>
          </a:ln>
        </p:spPr>
      </p:pic>
      <p:sp>
        <p:nvSpPr>
          <p:cNvPr id="5" name="Rounded Rectangular Callout 4"/>
          <p:cNvSpPr/>
          <p:nvPr/>
        </p:nvSpPr>
        <p:spPr>
          <a:xfrm>
            <a:off x="5018260" y="3605718"/>
            <a:ext cx="2110014" cy="840374"/>
          </a:xfrm>
          <a:prstGeom prst="wedgeRoundRectCallout">
            <a:avLst>
              <a:gd name="adj1" fmla="val -56048"/>
              <a:gd name="adj2" fmla="val 14783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Search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6933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4 at 5.49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" y="276162"/>
            <a:ext cx="4280662" cy="6283452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sp>
        <p:nvSpPr>
          <p:cNvPr id="5" name="Rounded Rectangular Callout 4"/>
          <p:cNvSpPr/>
          <p:nvPr/>
        </p:nvSpPr>
        <p:spPr>
          <a:xfrm>
            <a:off x="4794982" y="520250"/>
            <a:ext cx="3960081" cy="1320529"/>
          </a:xfrm>
          <a:prstGeom prst="wedgeRoundRectCallout">
            <a:avLst>
              <a:gd name="adj1" fmla="val -61351"/>
              <a:gd name="adj2" fmla="val 7731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5 variants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with sensitivity to Warfarin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4921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1906" name="Rectangle 4"/>
          <p:cNvSpPr>
            <a:spLocks noChangeArrowheads="1"/>
          </p:cNvSpPr>
          <p:nvPr/>
        </p:nvSpPr>
        <p:spPr bwMode="auto">
          <a:xfrm>
            <a:off x="1333500" y="2908300"/>
            <a:ext cx="64770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i="1" dirty="0" smtClean="0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</a:rPr>
              <a:t>Have Questions?</a:t>
            </a:r>
            <a:endParaRPr lang="en-US" sz="6000" dirty="0">
              <a:solidFill>
                <a:srgbClr val="FFFFFF"/>
              </a:solidFill>
              <a:latin typeface="Helvetica Neue" charset="0"/>
              <a:ea typeface="ＭＳ Ｐゴシック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8776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 descr="Screen Shot 2012-09-05 at 12.00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6" y="1232013"/>
            <a:ext cx="4566920" cy="5308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Rounded Rectangular Callout 3"/>
          <p:cNvSpPr/>
          <p:nvPr/>
        </p:nvSpPr>
        <p:spPr>
          <a:xfrm>
            <a:off x="834463" y="373392"/>
            <a:ext cx="3635375" cy="595069"/>
          </a:xfrm>
          <a:prstGeom prst="wedgeRoundRectCallout">
            <a:avLst>
              <a:gd name="adj1" fmla="val 9025"/>
              <a:gd name="adj2" fmla="val 119811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558697" y="2395991"/>
            <a:ext cx="3050523" cy="1026659"/>
          </a:xfrm>
          <a:prstGeom prst="wedgeRoundRectCallout">
            <a:avLst>
              <a:gd name="adj1" fmla="val 13270"/>
              <a:gd name="adj2" fmla="val 7151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ts val="30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email us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pic>
        <p:nvPicPr>
          <p:cNvPr id="6" name="Picture 5" descr="Screen Shot 2012-06-05 at 4.37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78" y="3814232"/>
            <a:ext cx="4419600" cy="1473200"/>
          </a:xfrm>
          <a:prstGeom prst="rect">
            <a:avLst/>
          </a:prstGeom>
          <a:ln w="5715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4051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3388" y="617538"/>
            <a:ext cx="8283575" cy="5159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i="1" dirty="0">
                <a:solidFill>
                  <a:schemeClr val="bg1"/>
                </a:solidFill>
                <a:latin typeface="+mj-lt"/>
                <a:cs typeface="Times New Roman"/>
              </a:rPr>
              <a:t>Evidence-Based Practice is guided by thoughtful integration</a:t>
            </a:r>
          </a:p>
        </p:txBody>
      </p:sp>
      <p:pic>
        <p:nvPicPr>
          <p:cNvPr id="12" name="Picture 11" descr="nyu-hhc-make-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2100263"/>
            <a:ext cx="19050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27000" y="2098675"/>
            <a:ext cx="8916988" cy="3883025"/>
            <a:chOff x="127000" y="2098504"/>
            <a:chExt cx="8917215" cy="3882715"/>
          </a:xfrm>
        </p:grpSpPr>
        <p:pic>
          <p:nvPicPr>
            <p:cNvPr id="53254" name="Picture 12" descr="closer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2" y="2098504"/>
              <a:ext cx="2111375" cy="2871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5" name="Rectangle 13"/>
            <p:cNvSpPr>
              <a:spLocks noChangeArrowheads="1"/>
            </p:cNvSpPr>
            <p:nvPr/>
          </p:nvSpPr>
          <p:spPr bwMode="auto">
            <a:xfrm>
              <a:off x="127000" y="5473388"/>
              <a:ext cx="8917215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600" i="1">
                  <a:solidFill>
                    <a:schemeClr val="bg1"/>
                  </a:solidFill>
                </a:rPr>
                <a:t> of the best available scientific knowledge with clinical expertise</a:t>
              </a:r>
              <a:r>
                <a:rPr lang="en-US" sz="2700" i="1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500" y="90488"/>
            <a:ext cx="8980488" cy="6677025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1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TextBox 3"/>
          <p:cNvSpPr txBox="1">
            <a:spLocks noChangeArrowheads="1"/>
          </p:cNvSpPr>
          <p:nvPr/>
        </p:nvSpPr>
        <p:spPr bwMode="auto">
          <a:xfrm>
            <a:off x="1751013" y="2438400"/>
            <a:ext cx="5638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9600" b="1" i="1" dirty="0" smtClean="0">
                <a:solidFill>
                  <a:srgbClr val="000000"/>
                </a:solidFill>
                <a:latin typeface="Goudy Old Style" charset="0"/>
                <a:cs typeface="Goudy Old Style" charset="0"/>
              </a:rPr>
              <a:t>Thank You!</a:t>
            </a:r>
            <a:endParaRPr lang="en-US" sz="9600" b="1" i="1" dirty="0">
              <a:solidFill>
                <a:srgbClr val="000000"/>
              </a:solidFill>
              <a:latin typeface="Goudy Old Style" charset="0"/>
              <a:cs typeface="Goudy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9196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8825" y="1897063"/>
            <a:ext cx="7620000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latin typeface="News Gothic MT"/>
                <a:cs typeface="News Gothic MT"/>
              </a:rPr>
              <a:t>tool that searches for evidence-based literature</a:t>
            </a:r>
          </a:p>
        </p:txBody>
      </p:sp>
      <p:grpSp>
        <p:nvGrpSpPr>
          <p:cNvPr id="54275" name="Group 2"/>
          <p:cNvGrpSpPr>
            <a:grpSpLocks/>
          </p:cNvGrpSpPr>
          <p:nvPr/>
        </p:nvGrpSpPr>
        <p:grpSpPr bwMode="auto">
          <a:xfrm>
            <a:off x="180975" y="271463"/>
            <a:ext cx="8789988" cy="881062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965" y="325964"/>
              <a:ext cx="6948666" cy="67223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6" name="Picture 5" descr="Screen Shot 2012-05-23 at 3.0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016250"/>
            <a:ext cx="8493125" cy="2771775"/>
          </a:xfrm>
          <a:prstGeom prst="rect">
            <a:avLst/>
          </a:prstGeom>
          <a:noFill/>
          <a:ln w="38100">
            <a:solidFill>
              <a:srgbClr val="99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119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044575" y="1300163"/>
            <a:ext cx="2476500" cy="2325687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497"/>
              <a:ext cx="2476862" cy="363432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2000" dirty="0">
                  <a:solidFill>
                    <a:srgbClr val="FF7999"/>
                  </a:solidFill>
                </a:rPr>
                <a:t>Diagnosis</a:t>
              </a:r>
            </a:p>
          </p:txBody>
        </p:sp>
        <p:pic>
          <p:nvPicPr>
            <p:cNvPr id="55312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698" y="1602915"/>
              <a:ext cx="2458720" cy="1944624"/>
            </a:xfrm>
            <a:prstGeom prst="rect">
              <a:avLst/>
            </a:prstGeom>
            <a:noFill/>
            <a:ln w="28575">
              <a:solidFill>
                <a:srgbClr val="FF79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5497513" y="1300163"/>
            <a:ext cx="2693987" cy="2325687"/>
            <a:chOff x="3565189" y="1602915"/>
            <a:chExt cx="2694098" cy="2325015"/>
          </a:xfrm>
        </p:grpSpPr>
        <p:pic>
          <p:nvPicPr>
            <p:cNvPr id="5530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260" y="1602915"/>
              <a:ext cx="2671572" cy="1955292"/>
            </a:xfrm>
            <a:prstGeom prst="rect">
              <a:avLst/>
            </a:prstGeom>
            <a:noFill/>
            <a:ln w="28575">
              <a:solidFill>
                <a:srgbClr val="00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3565189" y="3566085"/>
              <a:ext cx="2694098" cy="361845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2000" dirty="0">
                  <a:solidFill>
                    <a:srgbClr val="0066CC"/>
                  </a:solidFill>
                </a:rPr>
                <a:t>Therapy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814388" y="4254500"/>
            <a:ext cx="2940050" cy="2328863"/>
            <a:chOff x="852711" y="4091025"/>
            <a:chExt cx="2939147" cy="2329610"/>
          </a:xfrm>
        </p:grpSpPr>
        <p:pic>
          <p:nvPicPr>
            <p:cNvPr id="55307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779" y="4091025"/>
              <a:ext cx="2906573" cy="1934688"/>
            </a:xfrm>
            <a:prstGeom prst="rect">
              <a:avLst/>
            </a:prstGeom>
            <a:noFill/>
            <a:ln w="28575">
              <a:solidFill>
                <a:srgbClr val="66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852711" y="6042689"/>
              <a:ext cx="2939147" cy="377946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2000" dirty="0">
                  <a:solidFill>
                    <a:srgbClr val="6633CC"/>
                  </a:solidFill>
                </a:rPr>
                <a:t>Etiology </a:t>
              </a:r>
              <a:r>
                <a:rPr lang="en-US" i="1" dirty="0">
                  <a:solidFill>
                    <a:srgbClr val="6633CC"/>
                  </a:solidFill>
                </a:rPr>
                <a:t>(cause)</a:t>
              </a: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4699000" y="4424363"/>
            <a:ext cx="4170363" cy="2041525"/>
            <a:chOff x="4699002" y="3746232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99002" y="5335209"/>
              <a:ext cx="4169592" cy="452407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>
                  <a:solidFill>
                    <a:srgbClr val="00CC00"/>
                  </a:solidFill>
                </a:rPr>
                <a:t>(prediction of probable outcome)</a:t>
              </a:r>
            </a:p>
          </p:txBody>
        </p:sp>
        <p:pic>
          <p:nvPicPr>
            <p:cNvPr id="55306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074" y="3746232"/>
              <a:ext cx="4160520" cy="1584198"/>
            </a:xfrm>
            <a:prstGeom prst="rect">
              <a:avLst/>
            </a:prstGeom>
            <a:noFill/>
            <a:ln w="19050">
              <a:solidFill>
                <a:srgbClr val="00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302" name="Group 3"/>
          <p:cNvGrpSpPr>
            <a:grpSpLocks/>
          </p:cNvGrpSpPr>
          <p:nvPr/>
        </p:nvGrpSpPr>
        <p:grpSpPr bwMode="auto">
          <a:xfrm>
            <a:off x="93663" y="100013"/>
            <a:ext cx="8940800" cy="752475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627" y="145852"/>
              <a:ext cx="6821521" cy="67033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6587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6322" name="Group 24"/>
          <p:cNvGrpSpPr>
            <a:grpSpLocks/>
          </p:cNvGrpSpPr>
          <p:nvPr/>
        </p:nvGrpSpPr>
        <p:grpSpPr bwMode="auto">
          <a:xfrm>
            <a:off x="1044575" y="1300163"/>
            <a:ext cx="2476500" cy="2325687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497"/>
              <a:ext cx="2476862" cy="363432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2000" dirty="0">
                  <a:solidFill>
                    <a:srgbClr val="FF7999"/>
                  </a:solidFill>
                </a:rPr>
                <a:t>Diagnosis</a:t>
              </a:r>
            </a:p>
          </p:txBody>
        </p:sp>
        <p:pic>
          <p:nvPicPr>
            <p:cNvPr id="56336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698" y="1602915"/>
              <a:ext cx="2458720" cy="1944624"/>
            </a:xfrm>
            <a:prstGeom prst="rect">
              <a:avLst/>
            </a:prstGeom>
            <a:noFill/>
            <a:ln w="28575">
              <a:solidFill>
                <a:srgbClr val="FF79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323" name="Group 27"/>
          <p:cNvGrpSpPr>
            <a:grpSpLocks/>
          </p:cNvGrpSpPr>
          <p:nvPr/>
        </p:nvGrpSpPr>
        <p:grpSpPr bwMode="auto">
          <a:xfrm>
            <a:off x="5497513" y="1300163"/>
            <a:ext cx="2693987" cy="2325687"/>
            <a:chOff x="3565189" y="1602915"/>
            <a:chExt cx="2694098" cy="2325015"/>
          </a:xfrm>
        </p:grpSpPr>
        <p:pic>
          <p:nvPicPr>
            <p:cNvPr id="56333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260" y="1602915"/>
              <a:ext cx="2671572" cy="1955292"/>
            </a:xfrm>
            <a:prstGeom prst="rect">
              <a:avLst/>
            </a:prstGeom>
            <a:noFill/>
            <a:ln w="28575">
              <a:solidFill>
                <a:srgbClr val="00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3565189" y="3566085"/>
              <a:ext cx="2694098" cy="361845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2000" dirty="0">
                  <a:solidFill>
                    <a:srgbClr val="0066CC"/>
                  </a:solidFill>
                </a:rPr>
                <a:t>Therapy</a:t>
              </a:r>
            </a:p>
          </p:txBody>
        </p:sp>
      </p:grpSp>
      <p:grpSp>
        <p:nvGrpSpPr>
          <p:cNvPr id="56324" name="Group 30"/>
          <p:cNvGrpSpPr>
            <a:grpSpLocks/>
          </p:cNvGrpSpPr>
          <p:nvPr/>
        </p:nvGrpSpPr>
        <p:grpSpPr bwMode="auto">
          <a:xfrm>
            <a:off x="814388" y="4254500"/>
            <a:ext cx="2940050" cy="2328863"/>
            <a:chOff x="852711" y="4091025"/>
            <a:chExt cx="2939147" cy="2329610"/>
          </a:xfrm>
        </p:grpSpPr>
        <p:pic>
          <p:nvPicPr>
            <p:cNvPr id="56331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779" y="4091025"/>
              <a:ext cx="2906573" cy="1934688"/>
            </a:xfrm>
            <a:prstGeom prst="rect">
              <a:avLst/>
            </a:prstGeom>
            <a:noFill/>
            <a:ln w="28575">
              <a:solidFill>
                <a:srgbClr val="66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852711" y="6042689"/>
              <a:ext cx="2939147" cy="377946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2000" dirty="0">
                  <a:solidFill>
                    <a:srgbClr val="6633CC"/>
                  </a:solidFill>
                </a:rPr>
                <a:t>Etiology </a:t>
              </a:r>
              <a:r>
                <a:rPr lang="en-US" i="1" dirty="0">
                  <a:solidFill>
                    <a:srgbClr val="6633CC"/>
                  </a:solidFill>
                </a:rPr>
                <a:t>(cause)</a:t>
              </a:r>
            </a:p>
          </p:txBody>
        </p:sp>
      </p:grpSp>
      <p:grpSp>
        <p:nvGrpSpPr>
          <p:cNvPr id="56325" name="Group 3"/>
          <p:cNvGrpSpPr>
            <a:grpSpLocks/>
          </p:cNvGrpSpPr>
          <p:nvPr/>
        </p:nvGrpSpPr>
        <p:grpSpPr bwMode="auto">
          <a:xfrm>
            <a:off x="4645025" y="4397375"/>
            <a:ext cx="4170363" cy="2041525"/>
            <a:chOff x="4645298" y="4397131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45298" y="5986109"/>
              <a:ext cx="4169592" cy="452406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>
                  <a:solidFill>
                    <a:srgbClr val="00CC00"/>
                  </a:solidFill>
                </a:rPr>
                <a:t>(prediction of probable outcome)</a:t>
              </a:r>
            </a:p>
          </p:txBody>
        </p:sp>
        <p:pic>
          <p:nvPicPr>
            <p:cNvPr id="56330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299" y="4397131"/>
              <a:ext cx="4160520" cy="1584198"/>
            </a:xfrm>
            <a:prstGeom prst="rect">
              <a:avLst/>
            </a:prstGeom>
            <a:noFill/>
            <a:ln w="19050">
              <a:solidFill>
                <a:srgbClr val="00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326" name="Group 4"/>
          <p:cNvGrpSpPr>
            <a:grpSpLocks/>
          </p:cNvGrpSpPr>
          <p:nvPr/>
        </p:nvGrpSpPr>
        <p:grpSpPr bwMode="auto">
          <a:xfrm>
            <a:off x="93663" y="100013"/>
            <a:ext cx="8940800" cy="752475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627" y="145852"/>
              <a:ext cx="6821521" cy="67033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598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0975" y="1335088"/>
            <a:ext cx="8789988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dirty="0">
                <a:latin typeface="News Gothic MT"/>
                <a:cs typeface="News Gothic MT"/>
              </a:rPr>
              <a:t>uses pre-formulated search strategies with a keyword search</a:t>
            </a:r>
          </a:p>
        </p:txBody>
      </p:sp>
      <p:pic>
        <p:nvPicPr>
          <p:cNvPr id="2" name="Picture 1" descr="Screen Shot 2012-05-23 at 2.4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2282825"/>
            <a:ext cx="5870575" cy="4213225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348" name="Group 2"/>
          <p:cNvGrpSpPr>
            <a:grpSpLocks/>
          </p:cNvGrpSpPr>
          <p:nvPr/>
        </p:nvGrpSpPr>
        <p:grpSpPr bwMode="auto">
          <a:xfrm>
            <a:off x="180975" y="207963"/>
            <a:ext cx="8789988" cy="881062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965" y="325964"/>
              <a:ext cx="6948666" cy="67223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677988" y="2884488"/>
            <a:ext cx="5772150" cy="844550"/>
          </a:xfrm>
          <a:prstGeom prst="rect">
            <a:avLst/>
          </a:prstGeom>
          <a:noFill/>
          <a:ln w="3810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6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328</Words>
  <Application>Microsoft Macintosh PowerPoint</Application>
  <PresentationFormat>On-screen Show (4:3)</PresentationFormat>
  <Paragraphs>118</Paragraphs>
  <Slides>50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Office Theme</vt:lpstr>
      <vt:lpstr>Blank Presentation</vt:lpstr>
      <vt:lpstr>1_Blank Presentation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TTUHSCPSL</dc:creator>
  <cp:lastModifiedBy>TTUHSCPSL</cp:lastModifiedBy>
  <cp:revision>259</cp:revision>
  <dcterms:created xsi:type="dcterms:W3CDTF">2011-07-29T19:39:33Z</dcterms:created>
  <dcterms:modified xsi:type="dcterms:W3CDTF">2014-08-16T02:15:54Z</dcterms:modified>
</cp:coreProperties>
</file>