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6" r:id="rId16"/>
    <p:sldId id="289" r:id="rId17"/>
    <p:sldId id="270" r:id="rId18"/>
    <p:sldId id="271" r:id="rId19"/>
    <p:sldId id="273" r:id="rId20"/>
    <p:sldId id="274" r:id="rId21"/>
    <p:sldId id="272" r:id="rId22"/>
    <p:sldId id="275" r:id="rId23"/>
    <p:sldId id="277" r:id="rId24"/>
    <p:sldId id="279" r:id="rId25"/>
    <p:sldId id="280" r:id="rId26"/>
    <p:sldId id="282" r:id="rId27"/>
    <p:sldId id="283" r:id="rId28"/>
    <p:sldId id="281" r:id="rId29"/>
    <p:sldId id="284" r:id="rId30"/>
    <p:sldId id="285" r:id="rId31"/>
    <p:sldId id="287" r:id="rId32"/>
    <p:sldId id="286" r:id="rId33"/>
    <p:sldId id="288" r:id="rId34"/>
    <p:sldId id="29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18"/>
    <p:restoredTop sz="94645"/>
  </p:normalViewPr>
  <p:slideViewPr>
    <p:cSldViewPr snapToGrid="0" snapToObjects="1">
      <p:cViewPr>
        <p:scale>
          <a:sx n="85" d="100"/>
          <a:sy n="85" d="100"/>
        </p:scale>
        <p:origin x="696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upui.campusguides.com/medlibresearch/authors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www.ttuhsc.edu/librarie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0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4" Type="http://schemas.openxmlformats.org/officeDocument/2006/relationships/image" Target="../media/image13.tif"/><Relationship Id="rId5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6" y="2028297"/>
            <a:ext cx="8361229" cy="20982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smtClean="0"/>
              <a:t>How to document citations for promotion &amp; tenure: </a:t>
            </a:r>
            <a:br>
              <a:rPr lang="en-US" sz="3200" dirty="0" smtClean="0"/>
            </a:br>
            <a:r>
              <a:rPr lang="en-US" sz="3200" dirty="0" smtClean="0"/>
              <a:t>A step Beyond PubMed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5" y="4376004"/>
            <a:ext cx="6831673" cy="1086237"/>
          </a:xfrm>
        </p:spPr>
        <p:txBody>
          <a:bodyPr/>
          <a:lstStyle/>
          <a:p>
            <a:r>
              <a:rPr lang="en-US" dirty="0" smtClean="0"/>
              <a:t>Margaret Vugrin, MSLS, AHIP, MPH</a:t>
            </a:r>
          </a:p>
          <a:p>
            <a:r>
              <a:rPr lang="en-US" dirty="0" smtClean="0"/>
              <a:t>September 20,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Naming Conventions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Through out one’s life names may be modified</a:t>
            </a:r>
          </a:p>
          <a:p>
            <a:r>
              <a:rPr lang="en-US" dirty="0" smtClean="0"/>
              <a:t>Western culture: women may choose to take husbands name or not</a:t>
            </a:r>
          </a:p>
          <a:p>
            <a:r>
              <a:rPr lang="en-US" dirty="0" smtClean="0"/>
              <a:t>They may hyphenate both names or keep their maiden name</a:t>
            </a:r>
          </a:p>
          <a:p>
            <a:r>
              <a:rPr lang="en-US" dirty="0" smtClean="0"/>
              <a:t>In some cultures the woman takes her husband’s first name as her last name</a:t>
            </a:r>
          </a:p>
          <a:p>
            <a:r>
              <a:rPr lang="en-US" dirty="0" smtClean="0"/>
              <a:t>Foreign names may be shortened when coming to the states to make it easier</a:t>
            </a:r>
          </a:p>
        </p:txBody>
      </p:sp>
    </p:spTree>
    <p:extLst>
      <p:ext uri="{BB962C8B-B14F-4D97-AF65-F5344CB8AC3E}">
        <p14:creationId xmlns:p14="http://schemas.microsoft.com/office/powerpoint/2010/main" val="3123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Mexican naming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Mexican naming system is the way in which </a:t>
            </a:r>
            <a:r>
              <a:rPr lang="en-US" i="1" dirty="0" err="1"/>
              <a:t>apellidos</a:t>
            </a:r>
            <a:r>
              <a:rPr lang="en-US" i="1" dirty="0"/>
              <a:t> (</a:t>
            </a:r>
            <a:r>
              <a:rPr lang="en-US" i="1" dirty="0" smtClean="0"/>
              <a:t>surnames)</a:t>
            </a:r>
            <a:r>
              <a:rPr lang="en-US" dirty="0"/>
              <a:t> are exchanged through marriage.  </a:t>
            </a:r>
            <a:r>
              <a:rPr lang="en-US" dirty="0" smtClean="0"/>
              <a:t>Usually </a:t>
            </a:r>
            <a:r>
              <a:rPr lang="en-US" dirty="0"/>
              <a:t>the wife will drop her second </a:t>
            </a:r>
            <a:r>
              <a:rPr lang="en-US" i="1" dirty="0" err="1"/>
              <a:t>apellido</a:t>
            </a:r>
            <a:r>
              <a:rPr lang="en-US" dirty="0"/>
              <a:t> and replace it with her husband´s first </a:t>
            </a:r>
            <a:r>
              <a:rPr lang="en-US" i="1" dirty="0" err="1"/>
              <a:t>apellido</a:t>
            </a:r>
            <a:r>
              <a:rPr lang="en-US" dirty="0"/>
              <a:t>.  </a:t>
            </a:r>
            <a:endParaRPr lang="en-US" dirty="0" smtClean="0"/>
          </a:p>
          <a:p>
            <a:r>
              <a:rPr lang="en-US" dirty="0" smtClean="0"/>
              <a:t>Also</a:t>
            </a:r>
            <a:r>
              <a:rPr lang="en-US" dirty="0"/>
              <a:t>, sometimes they will insert a “de” in front of the husband´s first </a:t>
            </a:r>
            <a:r>
              <a:rPr lang="en-US" i="1" dirty="0" err="1"/>
              <a:t>apellido</a:t>
            </a:r>
            <a:r>
              <a:rPr lang="en-US" dirty="0"/>
              <a:t> before it replaces the wife´s second </a:t>
            </a:r>
            <a:r>
              <a:rPr lang="en-US" i="1" dirty="0" err="1"/>
              <a:t>apellido</a:t>
            </a:r>
            <a:r>
              <a:rPr lang="en-US" dirty="0"/>
              <a:t>.  </a:t>
            </a:r>
            <a:endParaRPr lang="en-US" dirty="0" smtClean="0"/>
          </a:p>
          <a:p>
            <a:r>
              <a:rPr lang="en-US" dirty="0" smtClean="0"/>
              <a:t>For EXAMPLE: Hilda </a:t>
            </a:r>
            <a:r>
              <a:rPr lang="en-US" dirty="0"/>
              <a:t>Rivas Aguilar.  After marriage to her husband Ivan Rosado </a:t>
            </a:r>
            <a:r>
              <a:rPr lang="en-US" dirty="0" err="1"/>
              <a:t>Nuñez</a:t>
            </a:r>
            <a:r>
              <a:rPr lang="en-US" dirty="0"/>
              <a:t>, she can be known as Hilda Rivas Rosado or Hilda Rivas de Rosado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Not all </a:t>
            </a:r>
            <a:r>
              <a:rPr lang="en-US" dirty="0"/>
              <a:t>H</a:t>
            </a:r>
            <a:r>
              <a:rPr lang="en-US" dirty="0" smtClean="0"/>
              <a:t>ispanic cultures follow the same pattern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85900" y="685800"/>
            <a:ext cx="3399251" cy="270875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Our Name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5696733" y="685800"/>
            <a:ext cx="3399251" cy="270875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Institution’s Name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1485900" y="3568874"/>
            <a:ext cx="3399251" cy="27087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Database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5696733" y="3568874"/>
            <a:ext cx="3399251" cy="2708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Publisher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95939" y="39469"/>
            <a:ext cx="1008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When publishing, tenure and promotion packets</a:t>
            </a:r>
            <a:r>
              <a:rPr lang="is-IS" sz="3600" dirty="0" smtClean="0"/>
              <a:t>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29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85900" y="685800"/>
            <a:ext cx="3399251" cy="270875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Texas </a:t>
            </a:r>
            <a:r>
              <a:rPr lang="en-US" sz="3600" smtClean="0"/>
              <a:t>Tech University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5696733" y="685800"/>
            <a:ext cx="3399251" cy="270875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Texas Tech University Health </a:t>
            </a:r>
            <a:r>
              <a:rPr lang="en-US" sz="3200" dirty="0"/>
              <a:t>S</a:t>
            </a:r>
            <a:r>
              <a:rPr lang="en-US" sz="3200" dirty="0" smtClean="0"/>
              <a:t>ciences Center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1485900" y="3568874"/>
            <a:ext cx="3399251" cy="270875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TTUHSC, SON, Amarillo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5696733" y="3568874"/>
            <a:ext cx="3399251" cy="270875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TTUHSC, School of Medicine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640910" y="50104"/>
            <a:ext cx="637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Institution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50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13" y="0"/>
            <a:ext cx="562781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6" y="685800"/>
            <a:ext cx="4546600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862106">
            <a:off x="6549298" y="2931090"/>
            <a:ext cx="4496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This is a problem!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81582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36" y="685800"/>
            <a:ext cx="10058400" cy="5871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0909" y="50104"/>
            <a:ext cx="959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Scopus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29" y="0"/>
            <a:ext cx="6057900" cy="322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8794231" y="2171700"/>
            <a:ext cx="3132944" cy="52653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1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85900" y="685800"/>
            <a:ext cx="3399251" cy="2708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John A. Smith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5696733" y="685800"/>
            <a:ext cx="3399251" cy="2708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John Smith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1485900" y="3568874"/>
            <a:ext cx="3399251" cy="2708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J Smith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5696733" y="3568874"/>
            <a:ext cx="3399251" cy="2708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J A Smith, III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640909" y="50104"/>
            <a:ext cx="959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Publisher – Example: John Andrew Smith, III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69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40909" y="685800"/>
            <a:ext cx="10033349" cy="577763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John Smith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640909" y="50104"/>
            <a:ext cx="959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Database – Medline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83" y="1431099"/>
            <a:ext cx="9474200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5934" y="5200099"/>
            <a:ext cx="7603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Fernández, E., &amp; García, A. M. (2003). </a:t>
            </a:r>
            <a:r>
              <a:rPr lang="es-ES_tradnl" dirty="0" err="1"/>
              <a:t>Accuracy</a:t>
            </a:r>
            <a:r>
              <a:rPr lang="es-ES_tradnl" dirty="0"/>
              <a:t> of </a:t>
            </a:r>
            <a:r>
              <a:rPr lang="es-ES_tradnl" dirty="0" err="1"/>
              <a:t>referencing</a:t>
            </a:r>
            <a:r>
              <a:rPr lang="es-ES_tradnl" dirty="0"/>
              <a:t> of </a:t>
            </a:r>
            <a:r>
              <a:rPr lang="es-ES_tradnl" dirty="0" err="1"/>
              <a:t>spanish</a:t>
            </a:r>
            <a:r>
              <a:rPr lang="es-ES_tradnl" dirty="0"/>
              <a:t> </a:t>
            </a:r>
            <a:r>
              <a:rPr lang="es-ES_tradnl" dirty="0" err="1"/>
              <a:t>names</a:t>
            </a:r>
            <a:r>
              <a:rPr lang="es-ES_tradnl" dirty="0"/>
              <a:t> in </a:t>
            </a:r>
            <a:r>
              <a:rPr lang="es-ES_tradnl" dirty="0" err="1"/>
              <a:t>medline</a:t>
            </a:r>
            <a:r>
              <a:rPr lang="es-ES_tradnl" dirty="0"/>
              <a:t>.</a:t>
            </a:r>
            <a:r>
              <a:rPr lang="es-ES_tradnl" i="1" dirty="0"/>
              <a:t> </a:t>
            </a:r>
            <a:r>
              <a:rPr lang="es-ES_tradnl" i="1" dirty="0" err="1"/>
              <a:t>Lancet</a:t>
            </a:r>
            <a:r>
              <a:rPr lang="es-ES_tradnl" i="1" dirty="0"/>
              <a:t> (London, </a:t>
            </a:r>
            <a:r>
              <a:rPr lang="es-ES_tradnl" i="1" dirty="0" err="1"/>
              <a:t>England</a:t>
            </a:r>
            <a:r>
              <a:rPr lang="es-ES_tradnl" i="1" dirty="0"/>
              <a:t>), 361</a:t>
            </a:r>
            <a:r>
              <a:rPr lang="es-ES_tradnl" dirty="0"/>
              <a:t>(9354), 351-352. doi:10.1016/S0140-6736(03)12356-2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1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85900" y="685800"/>
            <a:ext cx="3399251" cy="270875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Our Name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5696733" y="685800"/>
            <a:ext cx="3399251" cy="270875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Institution’s Name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1485900" y="3568874"/>
            <a:ext cx="3399251" cy="27087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Database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5696733" y="3568874"/>
            <a:ext cx="3399251" cy="2708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Publisher</a:t>
            </a:r>
            <a:endParaRPr lang="en-US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837129" y="685800"/>
            <a:ext cx="3258855" cy="270875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96733" y="3568874"/>
            <a:ext cx="3258855" cy="270875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6494" y="3568874"/>
            <a:ext cx="3258855" cy="270875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1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3x5 card please write: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Your name - On the front – Underline</a:t>
            </a:r>
          </a:p>
          <a:p>
            <a:r>
              <a:rPr lang="en-US" sz="4000" dirty="0" smtClean="0"/>
              <a:t>The institutions that you have worked for – on the back– Underline below the last</a:t>
            </a:r>
          </a:p>
        </p:txBody>
      </p:sp>
    </p:spTree>
    <p:extLst>
      <p:ext uri="{BB962C8B-B14F-4D97-AF65-F5344CB8AC3E}">
        <p14:creationId xmlns:p14="http://schemas.microsoft.com/office/powerpoint/2010/main" val="12192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 publish: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1600" y="1897693"/>
            <a:ext cx="9601200" cy="3581400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 smtClean="0"/>
              <a:t>Journal articles</a:t>
            </a:r>
          </a:p>
          <a:p>
            <a:r>
              <a:rPr lang="en-US" sz="3200" dirty="0" smtClean="0"/>
              <a:t>Books</a:t>
            </a:r>
          </a:p>
          <a:p>
            <a:r>
              <a:rPr lang="en-US" sz="3200" dirty="0" smtClean="0"/>
              <a:t>Book chapters</a:t>
            </a:r>
          </a:p>
          <a:p>
            <a:r>
              <a:rPr lang="en-US" sz="3200" dirty="0" smtClean="0"/>
              <a:t>Presentations</a:t>
            </a:r>
          </a:p>
          <a:p>
            <a:r>
              <a:rPr lang="en-US" sz="3200" dirty="0" smtClean="0"/>
              <a:t>Posters</a:t>
            </a:r>
          </a:p>
          <a:p>
            <a:r>
              <a:rPr lang="en-US" sz="3200" dirty="0" smtClean="0"/>
              <a:t>Conference abstracts</a:t>
            </a:r>
          </a:p>
          <a:p>
            <a:r>
              <a:rPr lang="en-US" sz="3200" dirty="0" smtClean="0"/>
              <a:t>Clinical trials</a:t>
            </a:r>
          </a:p>
          <a:p>
            <a:r>
              <a:rPr lang="en-US" sz="3200" dirty="0" smtClean="0"/>
              <a:t>Web sites</a:t>
            </a:r>
          </a:p>
          <a:p>
            <a:r>
              <a:rPr lang="en-US" sz="3200" dirty="0" smtClean="0"/>
              <a:t>Etc.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31174" y="2788170"/>
            <a:ext cx="5741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Oftentimes, we, ourselves, don’t use the same version of our </a:t>
            </a:r>
            <a:r>
              <a:rPr lang="en-US" sz="3200" smtClean="0"/>
              <a:t>own name, when we publish.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343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696" y="6050071"/>
            <a:ext cx="7991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Rios, </a:t>
            </a:r>
            <a:r>
              <a:rPr lang="en-US" dirty="0" err="1"/>
              <a:t>G.LibGuides</a:t>
            </a:r>
            <a:r>
              <a:rPr lang="en-US" dirty="0"/>
              <a:t>: Medical library research guide: Author searching. Retrieved from </a:t>
            </a:r>
            <a:r>
              <a:rPr lang="en-US" dirty="0">
                <a:hlinkClick r:id="rId2"/>
              </a:rPr>
              <a:t>http://iupui.campusguides.com/medlibresearch/authors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85900" y="1575148"/>
            <a:ext cx="94869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solidFill>
                  <a:srgbClr val="696969"/>
                </a:solidFill>
                <a:latin typeface="Arial" charset="0"/>
              </a:rPr>
              <a:t>Medline (either PubMed or Ovid) retrieves roughly 80% to 95% of the existing </a:t>
            </a:r>
            <a:r>
              <a:rPr lang="en-US" b="1" dirty="0">
                <a:solidFill>
                  <a:srgbClr val="696969"/>
                </a:solidFill>
                <a:latin typeface="Arial" charset="0"/>
              </a:rPr>
              <a:t>journal article</a:t>
            </a:r>
            <a:r>
              <a:rPr lang="en-US" dirty="0">
                <a:solidFill>
                  <a:srgbClr val="696969"/>
                </a:solidFill>
                <a:latin typeface="Arial" charset="0"/>
              </a:rPr>
              <a:t> citations for any given author, depending on the topic. For instance, articles in </a:t>
            </a:r>
            <a:r>
              <a:rPr lang="en-US" dirty="0" smtClean="0">
                <a:solidFill>
                  <a:srgbClr val="696969"/>
                </a:solidFill>
                <a:latin typeface="Arial" charset="0"/>
              </a:rPr>
              <a:t>fields some fields are not indexed.</a:t>
            </a:r>
          </a:p>
          <a:p>
            <a:pPr>
              <a:buFont typeface="Arial" charset="0"/>
              <a:buChar char="•"/>
            </a:pPr>
            <a:endParaRPr lang="en-US" dirty="0">
              <a:solidFill>
                <a:srgbClr val="696969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696969"/>
                </a:solidFill>
                <a:latin typeface="Arial" charset="0"/>
              </a:rPr>
              <a:t>Book chapters or books</a:t>
            </a:r>
            <a:r>
              <a:rPr lang="en-US" dirty="0">
                <a:solidFill>
                  <a:srgbClr val="696969"/>
                </a:solidFill>
                <a:latin typeface="Arial" charset="0"/>
              </a:rPr>
              <a:t> are only indexed in a few places, e.g. Scopus, EBSCO databases, Google Scholar, or </a:t>
            </a:r>
            <a:r>
              <a:rPr lang="en-US" dirty="0" err="1" smtClean="0">
                <a:solidFill>
                  <a:srgbClr val="696969"/>
                </a:solidFill>
                <a:latin typeface="Arial" charset="0"/>
              </a:rPr>
              <a:t>WorldCat</a:t>
            </a:r>
            <a:r>
              <a:rPr lang="en-US" dirty="0" smtClean="0">
                <a:solidFill>
                  <a:srgbClr val="696969"/>
                </a:solidFill>
                <a:latin typeface="Arial" charset="0"/>
              </a:rPr>
              <a:t>, or the publisher site.</a:t>
            </a:r>
          </a:p>
          <a:p>
            <a:pPr>
              <a:buFont typeface="Arial" charset="0"/>
              <a:buChar char="•"/>
            </a:pPr>
            <a:endParaRPr lang="en-US" b="1" dirty="0">
              <a:solidFill>
                <a:srgbClr val="696969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b="1" dirty="0" smtClean="0">
                <a:solidFill>
                  <a:srgbClr val="696969"/>
                </a:solidFill>
                <a:latin typeface="Arial" charset="0"/>
              </a:rPr>
              <a:t>Conference </a:t>
            </a:r>
            <a:r>
              <a:rPr lang="en-US" b="1" dirty="0">
                <a:solidFill>
                  <a:srgbClr val="696969"/>
                </a:solidFill>
                <a:latin typeface="Arial" charset="0"/>
              </a:rPr>
              <a:t>abstracts, papers, posters, brochures, websites (also known as the "gray literature") </a:t>
            </a:r>
            <a:r>
              <a:rPr lang="en-US" dirty="0">
                <a:solidFill>
                  <a:srgbClr val="696969"/>
                </a:solidFill>
                <a:latin typeface="Arial" charset="0"/>
              </a:rPr>
              <a:t>can also be hard to locate and must be searched in particular databases, e.g. EMBASE, </a:t>
            </a:r>
            <a:r>
              <a:rPr lang="en-US" dirty="0" smtClean="0">
                <a:solidFill>
                  <a:srgbClr val="696969"/>
                </a:solidFill>
                <a:latin typeface="Arial" charset="0"/>
              </a:rPr>
              <a:t>Scopus, </a:t>
            </a:r>
            <a:r>
              <a:rPr lang="en-US" dirty="0">
                <a:solidFill>
                  <a:srgbClr val="696969"/>
                </a:solidFill>
                <a:latin typeface="Arial" charset="0"/>
              </a:rPr>
              <a:t>Web of Science, </a:t>
            </a:r>
            <a:r>
              <a:rPr lang="en-US" dirty="0" err="1">
                <a:solidFill>
                  <a:srgbClr val="696969"/>
                </a:solidFill>
                <a:latin typeface="Arial" charset="0"/>
              </a:rPr>
              <a:t>WorldCat</a:t>
            </a:r>
            <a:r>
              <a:rPr lang="en-US" dirty="0">
                <a:solidFill>
                  <a:srgbClr val="696969"/>
                </a:solidFill>
                <a:latin typeface="Arial" charset="0"/>
              </a:rPr>
              <a:t> or Google Scholar. </a:t>
            </a:r>
            <a:endParaRPr lang="en-US" dirty="0" smtClean="0">
              <a:solidFill>
                <a:srgbClr val="696969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US" b="1" dirty="0">
              <a:solidFill>
                <a:srgbClr val="696969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b="1" dirty="0" smtClean="0">
                <a:solidFill>
                  <a:srgbClr val="696969"/>
                </a:solidFill>
                <a:latin typeface="Arial" charset="0"/>
              </a:rPr>
              <a:t>Clinical </a:t>
            </a:r>
            <a:r>
              <a:rPr lang="en-US" b="1" dirty="0">
                <a:solidFill>
                  <a:srgbClr val="696969"/>
                </a:solidFill>
                <a:latin typeface="Arial" charset="0"/>
              </a:rPr>
              <a:t>trials or grants </a:t>
            </a:r>
            <a:r>
              <a:rPr lang="en-US" dirty="0">
                <a:solidFill>
                  <a:srgbClr val="696969"/>
                </a:solidFill>
                <a:latin typeface="Arial" charset="0"/>
              </a:rPr>
              <a:t>must be searched separately from the other publication types. </a:t>
            </a:r>
            <a:endParaRPr lang="en-US" b="0" i="0" dirty="0">
              <a:solidFill>
                <a:srgbClr val="696969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8383" y="175364"/>
            <a:ext cx="9970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Types of Materials – Indexed in </a:t>
            </a:r>
            <a:r>
              <a:rPr lang="en-US" sz="3600" smtClean="0"/>
              <a:t>certain databases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13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PubMed 		= </a:t>
            </a:r>
            <a:r>
              <a:rPr lang="en-US" sz="3600" dirty="0" smtClean="0"/>
              <a:t>111 articles</a:t>
            </a:r>
          </a:p>
          <a:p>
            <a:r>
              <a:rPr lang="en-US" sz="3600" dirty="0" smtClean="0"/>
              <a:t>Scopus	+		        6</a:t>
            </a:r>
            <a:endParaRPr lang="en-US" sz="3600" dirty="0" smtClean="0"/>
          </a:p>
          <a:p>
            <a:r>
              <a:rPr lang="en-US" sz="3600" dirty="0" err="1" smtClean="0"/>
              <a:t>Embase</a:t>
            </a:r>
            <a:r>
              <a:rPr lang="en-US" sz="3600" dirty="0" smtClean="0"/>
              <a:t> </a:t>
            </a:r>
            <a:r>
              <a:rPr lang="en-US" sz="3600" dirty="0" smtClean="0"/>
              <a:t>+		      15</a:t>
            </a:r>
            <a:endParaRPr lang="en-US" sz="3600" dirty="0" smtClean="0"/>
          </a:p>
          <a:p>
            <a:r>
              <a:rPr lang="en-US" sz="3600" dirty="0" smtClean="0"/>
              <a:t>Web of Science </a:t>
            </a:r>
            <a:r>
              <a:rPr lang="en-US" sz="3600" dirty="0" smtClean="0"/>
              <a:t>+	      13</a:t>
            </a:r>
            <a:endParaRPr lang="en-US" sz="3600" dirty="0" smtClean="0"/>
          </a:p>
          <a:p>
            <a:r>
              <a:rPr lang="en-US" sz="3600" dirty="0" smtClean="0"/>
              <a:t>Google </a:t>
            </a:r>
            <a:r>
              <a:rPr lang="en-US" sz="3600" dirty="0" smtClean="0"/>
              <a:t>Scholar +         </a:t>
            </a:r>
            <a:r>
              <a:rPr lang="en-US" sz="3600" u="sng" dirty="0" smtClean="0"/>
              <a:t>15</a:t>
            </a:r>
            <a:endParaRPr lang="en-US" sz="3600" u="sng" dirty="0" smtClean="0"/>
          </a:p>
          <a:p>
            <a:r>
              <a:rPr lang="en-US" sz="3600" dirty="0" smtClean="0"/>
              <a:t>New Total		= </a:t>
            </a:r>
            <a:r>
              <a:rPr lang="en-US" sz="3600" dirty="0" smtClean="0"/>
              <a:t>160 </a:t>
            </a:r>
            <a:r>
              <a:rPr lang="en-US" sz="3600" dirty="0" smtClean="0"/>
              <a:t>unique articles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765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Measures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Enters the data that you send to them and organizes your bibliography for you</a:t>
            </a:r>
          </a:p>
          <a:p>
            <a:r>
              <a:rPr lang="en-US" sz="4000" dirty="0" smtClean="0"/>
              <a:t>READ: “that you send to them”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2674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your card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there other variants of your name that should be considered? </a:t>
            </a:r>
          </a:p>
          <a:p>
            <a:r>
              <a:rPr lang="en-US" dirty="0" smtClean="0"/>
              <a:t>Please add them to the card.</a:t>
            </a:r>
          </a:p>
          <a:p>
            <a:r>
              <a:rPr lang="en-US" dirty="0" smtClean="0"/>
              <a:t>What about the institution’s names?</a:t>
            </a:r>
          </a:p>
          <a:p>
            <a:r>
              <a:rPr lang="en-US" dirty="0" smtClean="0"/>
              <a:t>Are there other ways that your institution can be called.</a:t>
            </a:r>
          </a:p>
          <a:p>
            <a:r>
              <a:rPr lang="en-US" dirty="0" smtClean="0"/>
              <a:t>Please add them to the card.</a:t>
            </a:r>
          </a:p>
          <a:p>
            <a:r>
              <a:rPr lang="en-US" dirty="0" smtClean="0"/>
              <a:t>Also, please add your contact email to the card.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98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have a more complete bibliography?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371600" y="571500"/>
            <a:ext cx="96012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Databases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439056"/>
            <a:ext cx="9601200" cy="442834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PubMed = 6,000+ journals back into the 60s and before, 27 million records</a:t>
            </a:r>
          </a:p>
          <a:p>
            <a:r>
              <a:rPr lang="en-US" dirty="0" smtClean="0"/>
              <a:t>Scopus = </a:t>
            </a:r>
            <a:r>
              <a:rPr lang="en-US" dirty="0"/>
              <a:t>It covers nearly 22,000 titles from over 5,000 publishers, of which 20,000 are </a:t>
            </a:r>
            <a:r>
              <a:rPr lang="en-US" dirty="0" smtClean="0"/>
              <a:t>peer-reviewed journals </a:t>
            </a:r>
            <a:r>
              <a:rPr lang="en-US" dirty="0"/>
              <a:t>in the scientific, technical, medical, and social sciences (including arts and </a:t>
            </a:r>
            <a:r>
              <a:rPr lang="en-US" dirty="0" smtClean="0"/>
              <a:t>humanities) 55 million records. Also </a:t>
            </a:r>
            <a:r>
              <a:rPr lang="en-US" dirty="0"/>
              <a:t>incorporate searches of patent databases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EMBASE = </a:t>
            </a:r>
            <a:r>
              <a:rPr lang="en-US" dirty="0" err="1"/>
              <a:t>Embase</a:t>
            </a:r>
            <a:r>
              <a:rPr lang="en-US" dirty="0"/>
              <a:t> provides unparalleled coverage of the biomedical literature, with 32 million+ records from almost 8,300 currently published journals. </a:t>
            </a:r>
            <a:r>
              <a:rPr lang="en-US" dirty="0" err="1"/>
              <a:t>Embase</a:t>
            </a:r>
            <a:r>
              <a:rPr lang="en-US" dirty="0"/>
              <a:t> includes six million+ records and 2,900+ journals that are not covered by MEDLINE. Also, </a:t>
            </a:r>
            <a:r>
              <a:rPr lang="en-US" dirty="0" err="1"/>
              <a:t>Embase</a:t>
            </a:r>
            <a:r>
              <a:rPr lang="en-US" dirty="0"/>
              <a:t> Classic provides access to data going back to 1947</a:t>
            </a:r>
            <a:r>
              <a:rPr lang="en-US" dirty="0" smtClean="0"/>
              <a:t>.</a:t>
            </a:r>
          </a:p>
          <a:p>
            <a:r>
              <a:rPr lang="en-US" dirty="0" smtClean="0"/>
              <a:t>EMBASE: </a:t>
            </a:r>
            <a:r>
              <a:rPr lang="en-US" dirty="0"/>
              <a:t>includes conference abstracts from important biomedical, drug and medical device conferences dating back to 2009. It currently indexes 7,000+ conferences covering over 2.4 million conference abstracts-advanced information that can’t be found searching MEDLINE alone</a:t>
            </a:r>
            <a:r>
              <a:rPr lang="en-US" dirty="0" smtClean="0"/>
              <a:t>.</a:t>
            </a:r>
          </a:p>
          <a:p>
            <a:r>
              <a:rPr lang="en-US" dirty="0" smtClean="0"/>
              <a:t>EMBASE – double indexing of drug/chemical data</a:t>
            </a:r>
          </a:p>
        </p:txBody>
      </p:sp>
    </p:spTree>
    <p:extLst>
      <p:ext uri="{BB962C8B-B14F-4D97-AF65-F5344CB8AC3E}">
        <p14:creationId xmlns:p14="http://schemas.microsoft.com/office/powerpoint/2010/main" val="5622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371600" y="571500"/>
            <a:ext cx="96012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Databases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23279" y="25183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439056"/>
            <a:ext cx="9601200" cy="4428344"/>
          </a:xfrm>
        </p:spPr>
        <p:txBody>
          <a:bodyPr>
            <a:normAutofit/>
          </a:bodyPr>
          <a:lstStyle/>
          <a:p>
            <a:r>
              <a:rPr lang="en-US" dirty="0" smtClean="0"/>
              <a:t>Web of Science= </a:t>
            </a:r>
            <a:r>
              <a:rPr lang="en-US" dirty="0"/>
              <a:t> encompasses </a:t>
            </a:r>
            <a:r>
              <a:rPr lang="en-US" dirty="0" smtClean="0"/>
              <a:t>over </a:t>
            </a:r>
            <a:r>
              <a:rPr lang="en-US" b="1" dirty="0" smtClean="0"/>
              <a:t>50,000</a:t>
            </a:r>
            <a:r>
              <a:rPr lang="en-US" dirty="0"/>
              <a:t> scholarly books, </a:t>
            </a:r>
            <a:r>
              <a:rPr lang="en-US" b="1" dirty="0"/>
              <a:t>12,000 journals</a:t>
            </a:r>
            <a:r>
              <a:rPr lang="en-US" dirty="0"/>
              <a:t> and 160,000 conference </a:t>
            </a:r>
            <a:r>
              <a:rPr lang="en-US" dirty="0" smtClean="0"/>
              <a:t>proceedings, 90 million records.</a:t>
            </a:r>
          </a:p>
          <a:p>
            <a:r>
              <a:rPr lang="en-US" dirty="0" smtClean="0"/>
              <a:t>Google Scholar</a:t>
            </a:r>
          </a:p>
          <a:p>
            <a:r>
              <a:rPr lang="en-US" dirty="0" smtClean="0"/>
              <a:t>Subject Specialty databases: </a:t>
            </a:r>
          </a:p>
          <a:p>
            <a:r>
              <a:rPr lang="en-US" dirty="0" smtClean="0"/>
              <a:t>CINAHL Plus, </a:t>
            </a:r>
            <a:r>
              <a:rPr lang="en-US" dirty="0"/>
              <a:t>Full text for more than 770 journals</a:t>
            </a:r>
          </a:p>
          <a:p>
            <a:pPr lvl="1"/>
            <a:r>
              <a:rPr lang="en-US" dirty="0"/>
              <a:t>Full-text coverage dating back to 1937</a:t>
            </a:r>
          </a:p>
          <a:p>
            <a:pPr lvl="1"/>
            <a:r>
              <a:rPr lang="en-US" dirty="0"/>
              <a:t>Indexing for more than 5,000 journals</a:t>
            </a:r>
          </a:p>
          <a:p>
            <a:pPr lvl="1"/>
            <a:r>
              <a:rPr lang="en-US" dirty="0"/>
              <a:t>More than 5.3 million records</a:t>
            </a:r>
          </a:p>
        </p:txBody>
      </p:sp>
    </p:spTree>
    <p:extLst>
      <p:ext uri="{BB962C8B-B14F-4D97-AF65-F5344CB8AC3E}">
        <p14:creationId xmlns:p14="http://schemas.microsoft.com/office/powerpoint/2010/main" val="127160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61" y="1619250"/>
            <a:ext cx="580390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61" y="3607841"/>
            <a:ext cx="9452339" cy="165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PubMed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11949"/>
            <a:ext cx="10711631" cy="3559657"/>
          </a:xfrm>
        </p:spPr>
      </p:pic>
      <p:sp>
        <p:nvSpPr>
          <p:cNvPr id="6" name="TextBox 5"/>
          <p:cNvSpPr txBox="1"/>
          <p:nvPr/>
        </p:nvSpPr>
        <p:spPr>
          <a:xfrm>
            <a:off x="3028013" y="794479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Scopus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6" y="479685"/>
            <a:ext cx="11212642" cy="56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FIXES – ORCHID.ORG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99" y="317188"/>
            <a:ext cx="4340634" cy="6149818"/>
          </a:xfrm>
        </p:spPr>
      </p:pic>
    </p:spTree>
    <p:extLst>
      <p:ext uri="{BB962C8B-B14F-4D97-AF65-F5344CB8AC3E}">
        <p14:creationId xmlns:p14="http://schemas.microsoft.com/office/powerpoint/2010/main" val="9284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Author indexing:</a:t>
            </a:r>
            <a:r>
              <a:rPr lang="en-US" dirty="0"/>
              <a:t> </a:t>
            </a:r>
            <a:r>
              <a:rPr lang="en-US" dirty="0" smtClean="0"/>
              <a:t>Google Scholar </a:t>
            </a:r>
            <a:r>
              <a:rPr lang="en-US" dirty="0"/>
              <a:t>allows researchers to create a public profile and pool their papers together</a:t>
            </a:r>
            <a:r>
              <a:rPr lang="en-US" dirty="0" smtClean="0"/>
              <a:t>. </a:t>
            </a:r>
            <a:r>
              <a:rPr lang="en-US" dirty="0"/>
              <a:t>If the author has a Scholar profile, then it is much easier to find her/his work (and also influence, measured by h-indexes and citation counts).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the citations that you locate to a bibliographic software program 	</a:t>
            </a:r>
          </a:p>
          <a:p>
            <a:r>
              <a:rPr lang="en-US" dirty="0" smtClean="0"/>
              <a:t>e.g. </a:t>
            </a:r>
            <a:r>
              <a:rPr lang="en-US" dirty="0" err="1" smtClean="0"/>
              <a:t>RefWorks</a:t>
            </a:r>
            <a:r>
              <a:rPr lang="en-US" dirty="0" smtClean="0"/>
              <a:t> or EndNote</a:t>
            </a:r>
          </a:p>
          <a:p>
            <a:r>
              <a:rPr lang="en-US" dirty="0" smtClean="0"/>
              <a:t>Then: </a:t>
            </a:r>
            <a:r>
              <a:rPr lang="en-US" dirty="0" err="1" smtClean="0"/>
              <a:t>Deduplicate</a:t>
            </a:r>
            <a:r>
              <a:rPr lang="en-US" dirty="0" smtClean="0"/>
              <a:t> (depending on the numbers, you might want to manually </a:t>
            </a:r>
            <a:r>
              <a:rPr lang="en-US" dirty="0" err="1" smtClean="0"/>
              <a:t>dedup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84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35" y="1363591"/>
            <a:ext cx="10568065" cy="285273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Librarians </a:t>
            </a:r>
            <a:br>
              <a:rPr lang="en-US" dirty="0" smtClean="0"/>
            </a:br>
            <a:r>
              <a:rPr lang="en-US" dirty="0" smtClean="0"/>
              <a:t>of Preston Smith Library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82281" y="4216328"/>
            <a:ext cx="9612971" cy="1143324"/>
          </a:xfrm>
        </p:spPr>
        <p:txBody>
          <a:bodyPr/>
          <a:lstStyle/>
          <a:p>
            <a:r>
              <a:rPr lang="en-US" dirty="0" smtClean="0"/>
              <a:t>Can assist you with your author search!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17600"/>
            <a:ext cx="6400800" cy="4620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8919" y="2715150"/>
            <a:ext cx="478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Andrew Smith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Maria </a:t>
            </a:r>
            <a:r>
              <a:rPr lang="en-US" dirty="0"/>
              <a:t>G</a:t>
            </a:r>
            <a:r>
              <a:rPr lang="en-US" dirty="0" smtClean="0"/>
              <a:t>onzales de Martinez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5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82" y="1126236"/>
            <a:ext cx="2621280" cy="2090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45" y="1753543"/>
            <a:ext cx="5724290" cy="411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21" y="685799"/>
            <a:ext cx="6775709" cy="5226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1" y="3282845"/>
            <a:ext cx="5146002" cy="1963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02" y="3276601"/>
            <a:ext cx="27432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59" y="685800"/>
            <a:ext cx="65728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39" y="685800"/>
            <a:ext cx="3207895" cy="1974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34" y="2971800"/>
            <a:ext cx="4572000" cy="2596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16" y="685800"/>
            <a:ext cx="3374037" cy="48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8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98" y="3605381"/>
            <a:ext cx="3572031" cy="2682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99" y="682751"/>
            <a:ext cx="4741451" cy="2375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24" y="3362206"/>
            <a:ext cx="4114800" cy="2554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24" y="314792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0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5595</TotalTime>
  <Words>479</Words>
  <Application>Microsoft Macintosh PowerPoint</Application>
  <PresentationFormat>Widescreen</PresentationFormat>
  <Paragraphs>112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Franklin Gothic Book</vt:lpstr>
      <vt:lpstr>Arial</vt:lpstr>
      <vt:lpstr>Crop</vt:lpstr>
      <vt:lpstr>How to document citations for promotion &amp; tenure:  A step Beyond PubMed</vt:lpstr>
      <vt:lpstr>On the 3x5 card please write: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Naming Conventions</vt:lpstr>
      <vt:lpstr>Mexican naming system</vt:lpstr>
      <vt:lpstr>Why is this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Faculty publish:</vt:lpstr>
      <vt:lpstr>PowerPoint Presentation</vt:lpstr>
      <vt:lpstr>Why?</vt:lpstr>
      <vt:lpstr>Digital Measures</vt:lpstr>
      <vt:lpstr>Look at your card…</vt:lpstr>
      <vt:lpstr>What can you do?</vt:lpstr>
      <vt:lpstr>PowerPoint Presentation</vt:lpstr>
      <vt:lpstr>PowerPoint Presentation</vt:lpstr>
      <vt:lpstr>PowerPoint Presentation</vt:lpstr>
      <vt:lpstr>FIXES</vt:lpstr>
      <vt:lpstr>FIXES – ORCHID.ORG</vt:lpstr>
      <vt:lpstr>FIXES</vt:lpstr>
      <vt:lpstr>Export </vt:lpstr>
      <vt:lpstr>Librarians  of Preston Smith Library</vt:lpstr>
      <vt:lpstr>Questions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vugrin</dc:creator>
  <cp:lastModifiedBy>margaret vugrin</cp:lastModifiedBy>
  <cp:revision>42</cp:revision>
  <dcterms:created xsi:type="dcterms:W3CDTF">2017-09-16T07:40:15Z</dcterms:created>
  <dcterms:modified xsi:type="dcterms:W3CDTF">2017-09-20T14:55:56Z</dcterms:modified>
</cp:coreProperties>
</file>