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wmv" ContentType="video/unknown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698" r:id="rId2"/>
    <p:sldId id="706" r:id="rId3"/>
    <p:sldId id="707" r:id="rId4"/>
    <p:sldId id="631" r:id="rId5"/>
    <p:sldId id="591" r:id="rId6"/>
    <p:sldId id="633" r:id="rId7"/>
    <p:sldId id="632" r:id="rId8"/>
    <p:sldId id="595" r:id="rId9"/>
    <p:sldId id="629" r:id="rId10"/>
    <p:sldId id="630" r:id="rId11"/>
    <p:sldId id="635" r:id="rId12"/>
    <p:sldId id="699" r:id="rId13"/>
    <p:sldId id="636" r:id="rId14"/>
    <p:sldId id="637" r:id="rId15"/>
    <p:sldId id="638" r:id="rId16"/>
    <p:sldId id="639" r:id="rId17"/>
    <p:sldId id="640" r:id="rId18"/>
    <p:sldId id="647" r:id="rId19"/>
    <p:sldId id="648" r:id="rId20"/>
    <p:sldId id="649" r:id="rId21"/>
    <p:sldId id="650" r:id="rId22"/>
    <p:sldId id="651" r:id="rId23"/>
    <p:sldId id="652" r:id="rId24"/>
    <p:sldId id="653" r:id="rId25"/>
    <p:sldId id="641" r:id="rId26"/>
    <p:sldId id="642" r:id="rId27"/>
    <p:sldId id="643" r:id="rId28"/>
    <p:sldId id="655" r:id="rId29"/>
    <p:sldId id="656" r:id="rId30"/>
    <p:sldId id="589" r:id="rId31"/>
    <p:sldId id="657" r:id="rId32"/>
    <p:sldId id="658" r:id="rId33"/>
    <p:sldId id="659" r:id="rId34"/>
    <p:sldId id="521" r:id="rId35"/>
    <p:sldId id="661" r:id="rId36"/>
    <p:sldId id="662" r:id="rId37"/>
    <p:sldId id="663" r:id="rId38"/>
    <p:sldId id="664" r:id="rId39"/>
    <p:sldId id="573" r:id="rId40"/>
    <p:sldId id="645" r:id="rId41"/>
    <p:sldId id="667" r:id="rId42"/>
    <p:sldId id="587" r:id="rId43"/>
    <p:sldId id="700" r:id="rId44"/>
    <p:sldId id="599" r:id="rId45"/>
    <p:sldId id="602" r:id="rId46"/>
    <p:sldId id="702" r:id="rId47"/>
    <p:sldId id="701" r:id="rId48"/>
    <p:sldId id="703" r:id="rId49"/>
    <p:sldId id="704" r:id="rId50"/>
    <p:sldId id="705" r:id="rId51"/>
    <p:sldId id="603" r:id="rId52"/>
    <p:sldId id="613" r:id="rId53"/>
    <p:sldId id="614" r:id="rId54"/>
    <p:sldId id="615" r:id="rId55"/>
    <p:sldId id="616" r:id="rId56"/>
    <p:sldId id="617" r:id="rId57"/>
    <p:sldId id="618" r:id="rId58"/>
    <p:sldId id="619" r:id="rId59"/>
    <p:sldId id="620" r:id="rId60"/>
    <p:sldId id="621" r:id="rId61"/>
    <p:sldId id="622" r:id="rId62"/>
    <p:sldId id="623" r:id="rId63"/>
    <p:sldId id="624" r:id="rId64"/>
    <p:sldId id="646" r:id="rId65"/>
    <p:sldId id="690" r:id="rId66"/>
    <p:sldId id="692" r:id="rId67"/>
    <p:sldId id="693" r:id="rId68"/>
    <p:sldId id="694" r:id="rId69"/>
    <p:sldId id="695" r:id="rId70"/>
    <p:sldId id="691" r:id="rId71"/>
    <p:sldId id="696" r:id="rId72"/>
    <p:sldId id="625" r:id="rId73"/>
    <p:sldId id="669" r:id="rId74"/>
    <p:sldId id="626" r:id="rId75"/>
    <p:sldId id="668" r:id="rId76"/>
    <p:sldId id="584" r:id="rId77"/>
    <p:sldId id="666" r:id="rId78"/>
    <p:sldId id="261" r:id="rId79"/>
    <p:sldId id="278" r:id="rId80"/>
    <p:sldId id="590" r:id="rId81"/>
    <p:sldId id="461" r:id="rId8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E4FCC"/>
    <a:srgbClr val="CC0000"/>
    <a:srgbClr val="1F59A5"/>
    <a:srgbClr val="1E5295"/>
    <a:srgbClr val="1D4B86"/>
    <a:srgbClr val="1E497F"/>
    <a:srgbClr val="FFFCBA"/>
    <a:srgbClr val="73010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 showGuides="1">
      <p:cViewPr varScale="1">
        <p:scale>
          <a:sx n="116" d="100"/>
          <a:sy n="116" d="100"/>
        </p:scale>
        <p:origin x="-832" y="-96"/>
      </p:cViewPr>
      <p:guideLst>
        <p:guide orient="horz" pos="2448"/>
        <p:guide pos="25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DCE76FB-438C-ED41-B42C-F786B3ED3178}" type="datetime1">
              <a:rPr lang="en-US"/>
              <a:pPr>
                <a:defRPr/>
              </a:pPr>
              <a:t>8/15/2012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E9BE7E-E446-7D47-9FCE-D0829135F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322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0E55098-F86B-0042-846E-E87C4BE9661E}" type="datetime1">
              <a:rPr lang="en-US"/>
              <a:pPr>
                <a:defRPr/>
              </a:pPr>
              <a:t>8/15/2012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31051B1-8FCB-5F47-A2B2-9846CE845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6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68" charset="-128"/>
        <a:cs typeface="ＭＳ Ｐゴシック" pitchFamily="6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6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6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6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6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F8656E-CBB4-F04F-9E97-719CF53F9DB7}" type="slidenum">
              <a:rPr lang="en-US" sz="1200"/>
              <a:pPr eaLnBrk="1" hangingPunct="1"/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16CB49-3A96-7744-830A-3A50F3771018}" type="slidenum">
              <a:rPr lang="en-US" sz="1200"/>
              <a:pPr eaLnBrk="1" hangingPunct="1"/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Keyword searching also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22EA4C-3DEC-F34B-B142-EAFC4F1288B6}" type="slidenum">
              <a:rPr lang="en-US" sz="1200"/>
              <a:pPr eaLnBrk="1" hangingPunct="1"/>
              <a:t>80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Keyword searching also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22EA4C-3DEC-F34B-B142-EAFC4F1288B6}" type="slidenum">
              <a:rPr lang="en-US" sz="1200"/>
              <a:pPr eaLnBrk="1" hangingPunct="1"/>
              <a:t>81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3436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30453E5A-1B26-8044-9A4D-70F20C6075E0}" type="datetime1">
              <a:rPr lang="en-US"/>
              <a:pPr>
                <a:defRPr/>
              </a:pPr>
              <a:t>8/15/2012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2A9EA671-A8D4-4A46-A712-A757283E7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6509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42949E58-80A4-A748-9A58-62354D3C5A58}" type="datetime1">
              <a:rPr lang="en-US"/>
              <a:pPr>
                <a:defRPr/>
              </a:pPr>
              <a:t>8/15/2012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C3197E82-8756-7443-BAE2-EA2D585C8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1138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71593507-F07F-1944-B4C7-E56C2C7F9DA9}" type="datetime1">
              <a:rPr lang="en-US"/>
              <a:pPr>
                <a:defRPr/>
              </a:pPr>
              <a:t>8/15/2012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9124DBE3-CA1C-304C-B0AB-3B3521A1F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0314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897B1034-F973-744A-849A-EA2D837533B2}" type="datetime1">
              <a:rPr lang="en-US"/>
              <a:pPr>
                <a:defRPr/>
              </a:pPr>
              <a:t>8/15/2012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1DC2776A-00B5-E146-9143-AAFFDABDE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7188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23C245F6-F5CD-E64A-B30E-1E4488E52CB4}" type="datetime1">
              <a:rPr lang="en-US"/>
              <a:pPr>
                <a:defRPr/>
              </a:pPr>
              <a:t>8/15/2012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6329A7C3-3A9D-DC40-8498-2AF29E5A9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5707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C48DA3CA-596F-2945-AC5B-24A16BB649C6}" type="datetime1">
              <a:rPr lang="en-US"/>
              <a:pPr>
                <a:defRPr/>
              </a:pPr>
              <a:t>8/15/2012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FFA57CCD-6BC0-8C40-80AF-7CF67D9B3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5652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1472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95167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AEA937ED-DD1F-7643-B547-88718D918504}" type="datetime1">
              <a:rPr lang="en-US"/>
              <a:pPr>
                <a:defRPr/>
              </a:pPr>
              <a:t>8/15/2012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CBABA3C8-7806-444D-B112-BF56EE16B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9673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A93D8D01-B884-DF4B-858B-FD5C86365811}" type="datetime1">
              <a:rPr lang="en-US"/>
              <a:pPr>
                <a:defRPr/>
              </a:pPr>
              <a:t>8/15/2012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7008F2F3-2D75-494F-8DD2-FF19E2AA0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0556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030" name="Picture 7" descr="HSC_Lib.Health.Sci.f#64EC9F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76" r:id="rId1"/>
    <p:sldLayoutId id="2147485277" r:id="rId2"/>
    <p:sldLayoutId id="2147485278" r:id="rId3"/>
    <p:sldLayoutId id="2147485279" r:id="rId4"/>
    <p:sldLayoutId id="2147485280" r:id="rId5"/>
    <p:sldLayoutId id="2147485281" r:id="rId6"/>
    <p:sldLayoutId id="2147485282" r:id="rId7"/>
    <p:sldLayoutId id="2147485283" r:id="rId8"/>
    <p:sldLayoutId id="2147485284" r:id="rId9"/>
    <p:sldLayoutId id="2147485285" r:id="rId10"/>
    <p:sldLayoutId id="2147485286" r:id="rId11"/>
  </p:sldLayoutIdLst>
  <p:transition xmlns:p14="http://schemas.microsoft.com/office/powerpoint/2010/main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WMF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W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png"/><Relationship Id="rId5" Type="http://schemas.openxmlformats.org/officeDocument/2006/relationships/image" Target="../media/image92.emf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ylibrary@ttuhsc.edu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711103"/>
            <a:ext cx="5506597" cy="36583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491" y="1447800"/>
            <a:ext cx="5654906" cy="1066131"/>
          </a:xfrm>
          <a:prstGeom prst="rect">
            <a:avLst/>
          </a:prstGeom>
          <a:noFill/>
          <a:ln w="508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Callout 5"/>
          <p:cNvSpPr/>
          <p:nvPr/>
        </p:nvSpPr>
        <p:spPr>
          <a:xfrm>
            <a:off x="6192566" y="313624"/>
            <a:ext cx="2540064" cy="1297898"/>
          </a:xfrm>
          <a:prstGeom prst="wedgeEllipseCallout">
            <a:avLst>
              <a:gd name="adj1" fmla="val -61057"/>
              <a:gd name="adj2" fmla="val 53672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Only fill in this part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-76200"/>
            <a:ext cx="609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chemeClr val="bg1"/>
                </a:solidFill>
                <a:latin typeface="Calibri" charset="0"/>
              </a:rPr>
              <a:t>Library Cards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4674696"/>
            <a:ext cx="4724400" cy="203133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Tear tan card off and keep it</a:t>
            </a:r>
          </a:p>
          <a:p>
            <a:pPr marL="285750" indent="-285750">
              <a:buFontTx/>
              <a:buChar char="•"/>
            </a:pPr>
            <a:endParaRPr lang="en-US" sz="2400" b="1" dirty="0" smtClean="0">
              <a:latin typeface="Arial"/>
              <a:cs typeface="Arial"/>
            </a:endParaRPr>
          </a:p>
          <a:p>
            <a:pPr marL="285750" indent="-285750">
              <a:buFontTx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Sign back of white card</a:t>
            </a:r>
          </a:p>
          <a:p>
            <a:pPr marL="285750" indent="-285750">
              <a:buFontTx/>
              <a:buChar char="•"/>
            </a:pPr>
            <a:endParaRPr lang="en-US" sz="2400" b="1" dirty="0">
              <a:latin typeface="Arial"/>
              <a:cs typeface="Arial"/>
            </a:endParaRPr>
          </a:p>
          <a:p>
            <a:pPr marL="285750" indent="-285750">
              <a:buFontTx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Pass white card back in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5943600" y="1974145"/>
            <a:ext cx="3107834" cy="2590800"/>
          </a:xfrm>
          <a:prstGeom prst="wedgeEllipseCallout">
            <a:avLst>
              <a:gd name="adj1" fmla="val -53891"/>
              <a:gd name="adj2" fmla="val -30030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Please make your address changes here!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687742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ChangeArrowheads="1"/>
          </p:cNvSpPr>
          <p:nvPr/>
        </p:nvSpPr>
        <p:spPr bwMode="auto">
          <a:xfrm>
            <a:off x="76200" y="-76200"/>
            <a:ext cx="28767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alibri" charset="0"/>
              </a:rPr>
              <a:t>Proxy </a:t>
            </a:r>
            <a:r>
              <a:rPr lang="en-US" sz="4000" b="1" dirty="0">
                <a:solidFill>
                  <a:schemeClr val="bg1"/>
                </a:solidFill>
                <a:latin typeface="Calibri" charset="0"/>
              </a:rPr>
              <a:t>Server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39499" y="5638800"/>
            <a:ext cx="4267200" cy="95410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FFFF"/>
                </a:solidFill>
                <a:latin typeface="Calibri" charset="0"/>
              </a:rPr>
              <a:t>Problems</a:t>
            </a:r>
            <a:r>
              <a:rPr lang="en-US" sz="2800" dirty="0">
                <a:solidFill>
                  <a:srgbClr val="FFFFFF"/>
                </a:solidFill>
                <a:latin typeface="Calibri" charset="0"/>
              </a:rPr>
              <a:t> with </a:t>
            </a:r>
            <a:r>
              <a:rPr lang="en-US" sz="2800" dirty="0" err="1">
                <a:solidFill>
                  <a:srgbClr val="FFFFFF"/>
                </a:solidFill>
                <a:latin typeface="Calibri" charset="0"/>
              </a:rPr>
              <a:t>eRaider</a:t>
            </a:r>
            <a:r>
              <a:rPr lang="en-US" sz="2800" dirty="0">
                <a:solidFill>
                  <a:srgbClr val="FFFFFF"/>
                </a:solidFill>
                <a:latin typeface="Calibri" charset="0"/>
              </a:rPr>
              <a:t> call: 806-743-1234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5" y="762000"/>
            <a:ext cx="5929313" cy="42164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19738" y="1117600"/>
            <a:ext cx="3395662" cy="2616101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FFFF"/>
                </a:solidFill>
                <a:latin typeface="Calibri" charset="0"/>
              </a:rPr>
              <a:t>Off Campus</a:t>
            </a:r>
          </a:p>
          <a:p>
            <a:pPr eaLnBrk="1" hangingPunct="1"/>
            <a:r>
              <a:rPr lang="en-US" sz="2800" dirty="0" smtClean="0">
                <a:solidFill>
                  <a:srgbClr val="FFFFFF"/>
                </a:solidFill>
                <a:latin typeface="Calibri" charset="0"/>
              </a:rPr>
              <a:t>for Library resources</a:t>
            </a:r>
            <a:r>
              <a:rPr lang="en-US" sz="2800" dirty="0">
                <a:solidFill>
                  <a:srgbClr val="FFFFFF"/>
                </a:solidFill>
                <a:latin typeface="Calibri" charset="0"/>
              </a:rPr>
              <a:t>: </a:t>
            </a:r>
          </a:p>
          <a:p>
            <a:pPr eaLnBrk="1" hangingPunct="1"/>
            <a:endParaRPr lang="en-US" dirty="0">
              <a:solidFill>
                <a:srgbClr val="FFFFFF"/>
              </a:solidFill>
              <a:latin typeface="Calibri" charset="0"/>
            </a:endParaRPr>
          </a:p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Calibri" charset="0"/>
              </a:rPr>
              <a:t>Sign-in with your </a:t>
            </a:r>
            <a:r>
              <a:rPr lang="en-US" sz="2800" dirty="0" smtClean="0">
                <a:solidFill>
                  <a:srgbClr val="FFFFFF"/>
                </a:solidFill>
                <a:latin typeface="Calibri" charset="0"/>
              </a:rPr>
              <a:t>	</a:t>
            </a:r>
            <a:r>
              <a:rPr lang="en-US" sz="2800" b="1" dirty="0" err="1" smtClean="0">
                <a:solidFill>
                  <a:srgbClr val="FFFFFF"/>
                </a:solidFill>
                <a:latin typeface="Calibri" charset="0"/>
              </a:rPr>
              <a:t>eRaider</a:t>
            </a:r>
            <a:r>
              <a:rPr lang="en-US" sz="2800" dirty="0" smtClean="0">
                <a:solidFill>
                  <a:srgbClr val="FFFFFF"/>
                </a:solidFill>
                <a:latin typeface="Calibri" charset="0"/>
              </a:rPr>
              <a:t>: </a:t>
            </a:r>
            <a:r>
              <a:rPr lang="en-US" sz="2800" dirty="0">
                <a:solidFill>
                  <a:srgbClr val="FFFFFF"/>
                </a:solidFill>
                <a:latin typeface="Calibri" charset="0"/>
              </a:rPr>
              <a:t>username 	</a:t>
            </a:r>
            <a:r>
              <a:rPr lang="en-US" sz="2800" dirty="0" smtClean="0">
                <a:solidFill>
                  <a:srgbClr val="FFFFFF"/>
                </a:solidFill>
                <a:latin typeface="Calibri" charset="0"/>
              </a:rPr>
              <a:t>             &amp; </a:t>
            </a:r>
            <a:r>
              <a:rPr lang="en-US" sz="2800" dirty="0">
                <a:solidFill>
                  <a:srgbClr val="FFFFFF"/>
                </a:solidFill>
                <a:latin typeface="Calibri" charset="0"/>
              </a:rPr>
              <a:t>password</a:t>
            </a:r>
          </a:p>
        </p:txBody>
      </p:sp>
    </p:spTree>
    <p:extLst>
      <p:ext uri="{BB962C8B-B14F-4D97-AF65-F5344CB8AC3E}">
        <p14:creationId xmlns:p14="http://schemas.microsoft.com/office/powerpoint/2010/main" val="1693623417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ChangeArrowheads="1"/>
          </p:cNvSpPr>
          <p:nvPr/>
        </p:nvSpPr>
        <p:spPr bwMode="auto">
          <a:xfrm>
            <a:off x="76200" y="-76200"/>
            <a:ext cx="19022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alibri" charset="0"/>
              </a:rPr>
              <a:t>Policies</a:t>
            </a:r>
            <a:endParaRPr lang="en-US" sz="44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990600"/>
            <a:ext cx="9144000" cy="5078314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Books:</a:t>
            </a:r>
          </a:p>
          <a:p>
            <a:pPr marL="571500" indent="-571500" eaLnBrk="1" hangingPunct="1"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Cannot check out for whole semester</a:t>
            </a:r>
          </a:p>
          <a:p>
            <a:pPr eaLnBrk="1" hangingPunct="1"/>
            <a:endParaRPr lang="en-US" sz="3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Assigned class text books – may or may not have </a:t>
            </a:r>
          </a:p>
          <a:p>
            <a:pPr marL="571500" indent="-571500" eaLnBrk="1" hangingPunct="1">
              <a:buFontTx/>
              <a:buChar char="•"/>
            </a:pP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Book drop outside the library and by the cafeteria</a:t>
            </a:r>
          </a:p>
          <a:p>
            <a:pPr marL="571500" indent="-571500" eaLnBrk="1" hangingPunct="1">
              <a:buFontTx/>
              <a:buChar char="•"/>
            </a:pP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0593326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ChangeArrowheads="1"/>
          </p:cNvSpPr>
          <p:nvPr/>
        </p:nvSpPr>
        <p:spPr bwMode="auto">
          <a:xfrm>
            <a:off x="76200" y="-76200"/>
            <a:ext cx="19022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alibri" charset="0"/>
              </a:rPr>
              <a:t>Policies</a:t>
            </a:r>
            <a:endParaRPr lang="en-US" sz="44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219200"/>
            <a:ext cx="8991600" cy="3970318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3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Study rooms - 28</a:t>
            </a:r>
          </a:p>
          <a:p>
            <a:pPr marL="571500" indent="-571500" eaLnBrk="1" hangingPunct="1">
              <a:buFontTx/>
              <a:buChar char="•"/>
            </a:pP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Learning Resources Center – 55 computers – need library card</a:t>
            </a:r>
          </a:p>
          <a:p>
            <a:pPr marL="571500" indent="-571500" eaLnBrk="1" hangingPunct="1">
              <a:buFontTx/>
              <a:buChar char="•"/>
            </a:pP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Food and Drink Allowed in the library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5398768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ChangeArrowheads="1"/>
          </p:cNvSpPr>
          <p:nvPr/>
        </p:nvSpPr>
        <p:spPr bwMode="auto">
          <a:xfrm>
            <a:off x="76200" y="-76200"/>
            <a:ext cx="48874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alibri" charset="0"/>
              </a:rPr>
              <a:t>Guides </a:t>
            </a:r>
            <a:r>
              <a:rPr lang="en-US" sz="4400" dirty="0">
                <a:solidFill>
                  <a:schemeClr val="bg1"/>
                </a:solidFill>
                <a:latin typeface="Calibri" charset="0"/>
              </a:rPr>
              <a:t>and Tutorials</a:t>
            </a:r>
          </a:p>
        </p:txBody>
      </p:sp>
      <p:sp>
        <p:nvSpPr>
          <p:cNvPr id="16391" name="TextBox 5"/>
          <p:cNvSpPr txBox="1">
            <a:spLocks noChangeArrowheads="1"/>
          </p:cNvSpPr>
          <p:nvPr/>
        </p:nvSpPr>
        <p:spPr bwMode="auto">
          <a:xfrm>
            <a:off x="6477000" y="1289050"/>
            <a:ext cx="2209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300" dirty="0">
                <a:latin typeface="Calibri" charset="0"/>
              </a:rPr>
              <a:t>Online </a:t>
            </a:r>
            <a:br>
              <a:rPr lang="en-US" sz="3300" dirty="0">
                <a:latin typeface="Calibri" charset="0"/>
              </a:rPr>
            </a:br>
            <a:r>
              <a:rPr lang="en-US" sz="3300" dirty="0">
                <a:latin typeface="Calibri" charset="0"/>
              </a:rPr>
              <a:t>step-by-step </a:t>
            </a:r>
          </a:p>
          <a:p>
            <a:pPr algn="ctr" eaLnBrk="1" hangingPunct="1"/>
            <a:r>
              <a:rPr lang="en-US" sz="3300" dirty="0">
                <a:latin typeface="Calibri" charset="0"/>
              </a:rPr>
              <a:t>guides</a:t>
            </a:r>
          </a:p>
        </p:txBody>
      </p:sp>
      <p:pic>
        <p:nvPicPr>
          <p:cNvPr id="3" name="Picture 2" descr="Screen Shot 2012-06-28 at 2.29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9" y="630254"/>
            <a:ext cx="6023659" cy="62277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" y="2289793"/>
            <a:ext cx="1346623" cy="228600"/>
          </a:xfrm>
          <a:prstGeom prst="rect">
            <a:avLst/>
          </a:prstGeom>
          <a:solidFill>
            <a:srgbClr val="C20202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Guides &amp; Tutorials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1422823" y="3048000"/>
            <a:ext cx="2996777" cy="1023938"/>
          </a:xfrm>
          <a:prstGeom prst="wedgeRectCallout">
            <a:avLst>
              <a:gd name="adj1" fmla="val -49015"/>
              <a:gd name="adj2" fmla="val -105664"/>
            </a:avLst>
          </a:prstGeom>
          <a:solidFill>
            <a:srgbClr val="800000"/>
          </a:solidFill>
          <a:ln>
            <a:solidFill>
              <a:srgbClr val="800000"/>
            </a:solidFill>
          </a:ln>
          <a:effectLst>
            <a:glow>
              <a:srgbClr val="800000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90488" algn="ctr">
              <a:defRPr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Click </a:t>
            </a:r>
          </a:p>
          <a:p>
            <a:pPr marL="90488" algn="ctr">
              <a:defRPr/>
            </a:pPr>
            <a:r>
              <a:rPr lang="en-US" sz="2800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Guides &amp; Tutorials</a:t>
            </a:r>
          </a:p>
        </p:txBody>
      </p:sp>
    </p:spTree>
    <p:extLst>
      <p:ext uri="{BB962C8B-B14F-4D97-AF65-F5344CB8AC3E}">
        <p14:creationId xmlns:p14="http://schemas.microsoft.com/office/powerpoint/2010/main" val="724304157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5410200" y="2514600"/>
            <a:ext cx="326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042025" y="1839913"/>
            <a:ext cx="2628900" cy="3341687"/>
            <a:chOff x="6042025" y="1839913"/>
            <a:chExt cx="2628900" cy="3341687"/>
          </a:xfrm>
        </p:grpSpPr>
        <p:sp>
          <p:nvSpPr>
            <p:cNvPr id="17414" name="Down Arrow 7"/>
            <p:cNvSpPr>
              <a:spLocks noChangeArrowheads="1"/>
            </p:cNvSpPr>
            <p:nvPr/>
          </p:nvSpPr>
          <p:spPr bwMode="auto">
            <a:xfrm>
              <a:off x="6934200" y="3113088"/>
              <a:ext cx="838200" cy="2068512"/>
            </a:xfrm>
            <a:prstGeom prst="downArrow">
              <a:avLst>
                <a:gd name="adj1" fmla="val 50000"/>
                <a:gd name="adj2" fmla="val 49996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7415" name="TextBox 8"/>
            <p:cNvSpPr txBox="1">
              <a:spLocks noChangeArrowheads="1"/>
            </p:cNvSpPr>
            <p:nvPr/>
          </p:nvSpPr>
          <p:spPr bwMode="auto">
            <a:xfrm>
              <a:off x="6042025" y="1839913"/>
              <a:ext cx="2628900" cy="1292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600">
                  <a:latin typeface="Calibri" charset="0"/>
                </a:rPr>
                <a:t>Scroll down to see additional tutorials</a:t>
              </a:r>
            </a:p>
          </p:txBody>
        </p:sp>
      </p:grp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0" y="-76200"/>
            <a:ext cx="49636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alibri" charset="0"/>
              </a:rPr>
              <a:t>Guides </a:t>
            </a:r>
            <a:r>
              <a:rPr lang="en-US" sz="4400" dirty="0">
                <a:solidFill>
                  <a:schemeClr val="bg1"/>
                </a:solidFill>
                <a:latin typeface="Calibri" charset="0"/>
              </a:rPr>
              <a:t>and Tutorials</a:t>
            </a:r>
          </a:p>
        </p:txBody>
      </p:sp>
      <p:pic>
        <p:nvPicPr>
          <p:cNvPr id="6" name="Picture 5" descr="Screen Shot 2012-07-02 at 11.56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00"/>
            <a:ext cx="5171097" cy="616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22560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ChangeArrowheads="1"/>
          </p:cNvSpPr>
          <p:nvPr/>
        </p:nvSpPr>
        <p:spPr bwMode="auto">
          <a:xfrm>
            <a:off x="76200" y="-76200"/>
            <a:ext cx="80382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charset="0"/>
              </a:rPr>
              <a:t>TTUHSC Libraries </a:t>
            </a:r>
            <a:r>
              <a:rPr lang="en-US" sz="4400" dirty="0" smtClean="0">
                <a:solidFill>
                  <a:schemeClr val="bg1"/>
                </a:solidFill>
                <a:latin typeface="Calibri" charset="0"/>
              </a:rPr>
              <a:t>– Ask A Librarian</a:t>
            </a:r>
            <a:endParaRPr lang="en-US" sz="44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7" name="Picture 6" descr="Screen Shot 2012-06-28 at 2.29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03" y="609600"/>
            <a:ext cx="6043635" cy="6248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195" y="1981200"/>
            <a:ext cx="1143000" cy="228600"/>
          </a:xfrm>
          <a:prstGeom prst="rect">
            <a:avLst/>
          </a:prstGeom>
          <a:solidFill>
            <a:srgbClr val="C20202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Ask A Librarian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22823" y="3048000"/>
            <a:ext cx="2996777" cy="533400"/>
            <a:chOff x="1422823" y="3048000"/>
            <a:chExt cx="2996777" cy="533400"/>
          </a:xfrm>
        </p:grpSpPr>
        <p:sp>
          <p:nvSpPr>
            <p:cNvPr id="5" name="Rectangular Callout 4"/>
            <p:cNvSpPr/>
            <p:nvPr/>
          </p:nvSpPr>
          <p:spPr>
            <a:xfrm>
              <a:off x="1422823" y="3048000"/>
              <a:ext cx="2996777" cy="533400"/>
            </a:xfrm>
            <a:prstGeom prst="wedgeRectCallout">
              <a:avLst>
                <a:gd name="adj1" fmla="val -55706"/>
                <a:gd name="adj2" fmla="val -229178"/>
              </a:avLst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>
              <a:glow>
                <a:srgbClr val="800000"/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90488" algn="ctr">
                <a:defRPr/>
              </a:pPr>
              <a:r>
                <a:rPr lang="en-US" sz="2800" dirty="0" smtClean="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Ask A Librarian</a:t>
              </a:r>
              <a:endParaRPr lang="en-US" sz="2800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Rectangular Callout 7"/>
            <p:cNvSpPr/>
            <p:nvPr/>
          </p:nvSpPr>
          <p:spPr>
            <a:xfrm>
              <a:off x="1422823" y="3048000"/>
              <a:ext cx="2996777" cy="533400"/>
            </a:xfrm>
            <a:prstGeom prst="wedgeRectCallout">
              <a:avLst>
                <a:gd name="adj1" fmla="val 52725"/>
                <a:gd name="adj2" fmla="val 217768"/>
              </a:avLst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>
              <a:glow>
                <a:srgbClr val="800000"/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90488" algn="ctr">
                <a:defRPr/>
              </a:pPr>
              <a:r>
                <a:rPr lang="en-US" sz="2800" dirty="0" smtClean="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Ask A Librarian</a:t>
              </a:r>
              <a:endParaRPr lang="en-US" sz="2800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6" name="Picture 5" descr="Screen Shot 2012-05-21 at 12.28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632874"/>
            <a:ext cx="3581400" cy="62251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1272606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ChangeArrowheads="1"/>
          </p:cNvSpPr>
          <p:nvPr/>
        </p:nvSpPr>
        <p:spPr bwMode="auto">
          <a:xfrm>
            <a:off x="76200" y="-76200"/>
            <a:ext cx="43127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alibri" charset="0"/>
              </a:rPr>
              <a:t>Distance </a:t>
            </a:r>
            <a:r>
              <a:rPr lang="en-US" sz="4400" dirty="0">
                <a:solidFill>
                  <a:schemeClr val="bg1"/>
                </a:solidFill>
                <a:latin typeface="Calibri" charset="0"/>
              </a:rPr>
              <a:t>Students</a:t>
            </a:r>
          </a:p>
        </p:txBody>
      </p:sp>
      <p:pic>
        <p:nvPicPr>
          <p:cNvPr id="3" name="Picture 2" descr="Screen Shot 2012-06-28 at 2.29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9" y="630254"/>
            <a:ext cx="6023659" cy="6227746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1905000" y="3276600"/>
            <a:ext cx="2996777" cy="1023938"/>
          </a:xfrm>
          <a:prstGeom prst="wedgeRectCallout">
            <a:avLst>
              <a:gd name="adj1" fmla="val -67733"/>
              <a:gd name="adj2" fmla="val -114897"/>
            </a:avLst>
          </a:prstGeom>
          <a:solidFill>
            <a:srgbClr val="800000"/>
          </a:solidFill>
          <a:ln>
            <a:solidFill>
              <a:srgbClr val="800000"/>
            </a:solidFill>
          </a:ln>
          <a:effectLst>
            <a:glow>
              <a:srgbClr val="800000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90488" algn="ctr">
              <a:defRPr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Click </a:t>
            </a:r>
          </a:p>
          <a:p>
            <a:pPr marL="90488" algn="ctr">
              <a:defRPr/>
            </a:pPr>
            <a:r>
              <a:rPr lang="en-US" sz="2800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Distance Students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47365" y="2514600"/>
            <a:ext cx="1346623" cy="228600"/>
          </a:xfrm>
          <a:prstGeom prst="rect">
            <a:avLst/>
          </a:prstGeom>
          <a:solidFill>
            <a:srgbClr val="C20202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Distance Students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2915487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ChangeArrowheads="1"/>
          </p:cNvSpPr>
          <p:nvPr/>
        </p:nvSpPr>
        <p:spPr bwMode="auto">
          <a:xfrm>
            <a:off x="76200" y="-76200"/>
            <a:ext cx="43127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alibri" charset="0"/>
              </a:rPr>
              <a:t>Distance </a:t>
            </a:r>
            <a:r>
              <a:rPr lang="en-US" sz="4400" dirty="0">
                <a:solidFill>
                  <a:schemeClr val="bg1"/>
                </a:solidFill>
                <a:latin typeface="Calibri" charset="0"/>
              </a:rPr>
              <a:t>Students</a:t>
            </a:r>
          </a:p>
        </p:txBody>
      </p:sp>
      <p:pic>
        <p:nvPicPr>
          <p:cNvPr id="3" name="Picture 2" descr="Screen Shot 2012-06-28 at 3.54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09600"/>
            <a:ext cx="8246533" cy="5562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6400" y="3429000"/>
            <a:ext cx="3048000" cy="1681162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ular Callout 4"/>
          <p:cNvSpPr/>
          <p:nvPr/>
        </p:nvSpPr>
        <p:spPr>
          <a:xfrm>
            <a:off x="5486401" y="3657600"/>
            <a:ext cx="2286000" cy="1023938"/>
          </a:xfrm>
          <a:prstGeom prst="wedgeRectCallout">
            <a:avLst>
              <a:gd name="adj1" fmla="val -81211"/>
              <a:gd name="adj2" fmla="val -22154"/>
            </a:avLst>
          </a:prstGeom>
          <a:solidFill>
            <a:srgbClr val="800000"/>
          </a:solidFill>
          <a:ln>
            <a:solidFill>
              <a:srgbClr val="800000"/>
            </a:solidFill>
          </a:ln>
          <a:effectLst>
            <a:glow>
              <a:srgbClr val="800000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90488" algn="ctr">
              <a:defRPr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Click </a:t>
            </a:r>
          </a:p>
          <a:p>
            <a:pPr marL="90488" algn="ctr">
              <a:defRPr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any link</a:t>
            </a:r>
          </a:p>
        </p:txBody>
      </p:sp>
    </p:spTree>
    <p:extLst>
      <p:ext uri="{BB962C8B-B14F-4D97-AF65-F5344CB8AC3E}">
        <p14:creationId xmlns:p14="http://schemas.microsoft.com/office/powerpoint/2010/main" val="2721888070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ChangeArrowheads="1"/>
          </p:cNvSpPr>
          <p:nvPr/>
        </p:nvSpPr>
        <p:spPr bwMode="auto">
          <a:xfrm>
            <a:off x="76200" y="-76200"/>
            <a:ext cx="4089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Calibri" charset="0"/>
              </a:rPr>
              <a:t>TTUHSC Libraries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368022" y="5867400"/>
            <a:ext cx="1594378" cy="38256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4" name="Picture 3" descr="Screen Shot 2012-06-28 at 2.29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633259" cy="6858000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7543800" y="2660650"/>
            <a:ext cx="1331913" cy="996950"/>
          </a:xfrm>
          <a:prstGeom prst="wedgeRectCallout">
            <a:avLst>
              <a:gd name="adj1" fmla="val -171984"/>
              <a:gd name="adj2" fmla="val -138217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Mouse over</a:t>
            </a:r>
            <a:endParaRPr lang="en-US" sz="28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175423" y="4495800"/>
            <a:ext cx="2311400" cy="10763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Calibri" charset="0"/>
              </a:rPr>
              <a:t>Over 560 databases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76800" y="1524000"/>
            <a:ext cx="1524000" cy="228600"/>
          </a:xfrm>
          <a:prstGeom prst="rect">
            <a:avLst/>
          </a:prstGeom>
          <a:solidFill>
            <a:srgbClr val="C20202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Databases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 descr="Screen Shot 2012-05-18 at 10.57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022" y="1524000"/>
            <a:ext cx="2508778" cy="4927600"/>
          </a:xfrm>
          <a:prstGeom prst="rect">
            <a:avLst/>
          </a:prstGeom>
          <a:ln w="38100">
            <a:solidFill>
              <a:srgbClr val="800000"/>
            </a:solidFill>
          </a:ln>
        </p:spPr>
      </p:pic>
      <p:sp>
        <p:nvSpPr>
          <p:cNvPr id="12" name="Rectangular Callout 11"/>
          <p:cNvSpPr/>
          <p:nvPr/>
        </p:nvSpPr>
        <p:spPr>
          <a:xfrm>
            <a:off x="965188" y="5867400"/>
            <a:ext cx="1103313" cy="615950"/>
          </a:xfrm>
          <a:prstGeom prst="wedgeRectCallout">
            <a:avLst>
              <a:gd name="adj1" fmla="val 82139"/>
              <a:gd name="adj2" fmla="val 18765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Click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91338188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 animBg="1"/>
      <p:bldP spid="10" grpId="1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5-21 at 1.20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-11219"/>
            <a:ext cx="6449786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38400" y="1828800"/>
            <a:ext cx="6096000" cy="129540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6286500" y="36708"/>
            <a:ext cx="2362200" cy="1371600"/>
          </a:xfrm>
          <a:prstGeom prst="wedgeRoundRectCallout">
            <a:avLst>
              <a:gd name="adj1" fmla="val -33810"/>
              <a:gd name="adj2" fmla="val 912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Alphabetically listed</a:t>
            </a:r>
          </a:p>
        </p:txBody>
      </p:sp>
      <p:sp>
        <p:nvSpPr>
          <p:cNvPr id="6" name="Down Arrow 5"/>
          <p:cNvSpPr/>
          <p:nvPr/>
        </p:nvSpPr>
        <p:spPr>
          <a:xfrm>
            <a:off x="533400" y="2743200"/>
            <a:ext cx="1600200" cy="3429000"/>
          </a:xfrm>
          <a:prstGeom prst="downArrow">
            <a:avLst/>
          </a:prstGeom>
          <a:solidFill>
            <a:srgbClr val="98010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2833531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8-10 at 1.33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400"/>
            <a:ext cx="883263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24600" y="6275559"/>
            <a:ext cx="1828800" cy="533400"/>
          </a:xfrm>
          <a:prstGeom prst="rect">
            <a:avLst/>
          </a:prstGeom>
          <a:noFill/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487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"/>
          <p:cNvSpPr>
            <a:spLocks noChangeArrowheads="1"/>
          </p:cNvSpPr>
          <p:nvPr/>
        </p:nvSpPr>
        <p:spPr bwMode="auto">
          <a:xfrm>
            <a:off x="76200" y="-76200"/>
            <a:ext cx="4089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Calibri" charset="0"/>
              </a:rPr>
              <a:t>TTUHSC Libraries</a:t>
            </a:r>
          </a:p>
        </p:txBody>
      </p:sp>
      <p:pic>
        <p:nvPicPr>
          <p:cNvPr id="4" name="Picture 3" descr="Screen Shot 2012-06-28 at 2.29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633259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6800" y="1676400"/>
            <a:ext cx="2362200" cy="228600"/>
          </a:xfrm>
          <a:prstGeom prst="rect">
            <a:avLst/>
          </a:prstGeom>
          <a:solidFill>
            <a:srgbClr val="C20202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eBooks, Theses, &amp; Dissertations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ular Callout 6"/>
          <p:cNvSpPr>
            <a:spLocks noChangeArrowheads="1"/>
          </p:cNvSpPr>
          <p:nvPr/>
        </p:nvSpPr>
        <p:spPr bwMode="auto">
          <a:xfrm>
            <a:off x="6259513" y="2590800"/>
            <a:ext cx="2655887" cy="3428999"/>
          </a:xfrm>
          <a:prstGeom prst="wedgeRectCallout">
            <a:avLst>
              <a:gd name="adj1" fmla="val -62970"/>
              <a:gd name="adj2" fmla="val -68853"/>
            </a:avLst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Calibri" charset="0"/>
              </a:rPr>
              <a:t>Mouse over for fly out menu 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Calibri" charset="0"/>
              </a:rPr>
              <a:t>OR</a:t>
            </a:r>
            <a:br>
              <a:rPr lang="en-US" sz="2800" dirty="0" smtClean="0">
                <a:solidFill>
                  <a:srgbClr val="FFFFFF"/>
                </a:solidFill>
                <a:latin typeface="Calibri" charset="0"/>
              </a:rPr>
            </a:br>
            <a:r>
              <a:rPr lang="en-US" sz="2800" dirty="0" smtClean="0">
                <a:solidFill>
                  <a:srgbClr val="FFFFFF"/>
                </a:solidFill>
                <a:latin typeface="Calibri" charset="0"/>
              </a:rPr>
              <a:t>Click </a:t>
            </a:r>
            <a:r>
              <a:rPr lang="en-US" sz="2800" dirty="0">
                <a:solidFill>
                  <a:srgbClr val="FFFFFF"/>
                </a:solidFill>
                <a:latin typeface="Calibri" charset="0"/>
              </a:rPr>
              <a:t>on red tab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Calibri" charset="0"/>
              </a:rPr>
              <a:t>- to get alphabetical listing</a:t>
            </a:r>
          </a:p>
        </p:txBody>
      </p:sp>
      <p:pic>
        <p:nvPicPr>
          <p:cNvPr id="3" name="Picture 2" descr="Screen Shot 2012-05-21 at 1.14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158" y="1724864"/>
            <a:ext cx="2819400" cy="3009900"/>
          </a:xfrm>
          <a:prstGeom prst="rect">
            <a:avLst/>
          </a:prstGeom>
          <a:ln w="38100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169729834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Picture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835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371600" y="2286000"/>
            <a:ext cx="6096000" cy="129540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943600" y="457200"/>
            <a:ext cx="2362200" cy="1371600"/>
          </a:xfrm>
          <a:prstGeom prst="wedgeRoundRectCallout">
            <a:avLst>
              <a:gd name="adj1" fmla="val -33810"/>
              <a:gd name="adj2" fmla="val 912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Alphabetically listed</a:t>
            </a:r>
          </a:p>
        </p:txBody>
      </p:sp>
    </p:spTree>
    <p:extLst>
      <p:ext uri="{BB962C8B-B14F-4D97-AF65-F5344CB8AC3E}">
        <p14:creationId xmlns:p14="http://schemas.microsoft.com/office/powerpoint/2010/main" val="457691925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Picture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82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267200" y="1752600"/>
            <a:ext cx="2895600" cy="1676400"/>
          </a:xfrm>
          <a:prstGeom prst="wedgeRoundRectCallout">
            <a:avLst>
              <a:gd name="adj1" fmla="val -33308"/>
              <a:gd name="adj2" fmla="val -106386"/>
              <a:gd name="adj3" fmla="val 16667"/>
            </a:avLst>
          </a:prstGeom>
          <a:solidFill>
            <a:srgbClr val="98010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L</a:t>
            </a:r>
            <a:r>
              <a:rPr lang="en-US" sz="22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ooking </a:t>
            </a:r>
            <a:r>
              <a:rPr lang="en-US" sz="22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for </a:t>
            </a:r>
            <a:endParaRPr lang="en-US" sz="220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ja-JP" altLang="en-US" sz="22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2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Hand Book on Injectable Drugs</a:t>
            </a:r>
            <a:r>
              <a:rPr lang="ja-JP" altLang="en-US" sz="22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2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>
              <a:defRPr/>
            </a:pPr>
            <a:r>
              <a:rPr lang="en-US" sz="22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– </a:t>
            </a:r>
            <a:r>
              <a:rPr lang="en-US" sz="22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click on H</a:t>
            </a:r>
          </a:p>
        </p:txBody>
      </p:sp>
      <p:sp>
        <p:nvSpPr>
          <p:cNvPr id="4" name="Oval 3"/>
          <p:cNvSpPr/>
          <p:nvPr/>
        </p:nvSpPr>
        <p:spPr>
          <a:xfrm>
            <a:off x="4267200" y="533400"/>
            <a:ext cx="228600" cy="3048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5203022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3"/>
          <p:cNvSpPr/>
          <p:nvPr/>
        </p:nvSpPr>
        <p:spPr>
          <a:xfrm>
            <a:off x="7353300" y="3276600"/>
            <a:ext cx="1600200" cy="3429000"/>
          </a:xfrm>
          <a:prstGeom prst="downArrow">
            <a:avLst/>
          </a:prstGeom>
          <a:solidFill>
            <a:srgbClr val="98010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Picture 1" descr="Screen Shot 2012-08-06 at 2.30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5549515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143500" y="228600"/>
            <a:ext cx="2209800" cy="1219200"/>
          </a:xfrm>
          <a:prstGeom prst="wedgeRoundRectCallout">
            <a:avLst>
              <a:gd name="adj1" fmla="val -269791"/>
              <a:gd name="adj2" fmla="val -55113"/>
              <a:gd name="adj3" fmla="val 16667"/>
            </a:avLst>
          </a:prstGeom>
          <a:solidFill>
            <a:srgbClr val="98010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Scroll down the page until you find the book </a:t>
            </a:r>
          </a:p>
        </p:txBody>
      </p:sp>
    </p:spTree>
    <p:extLst>
      <p:ext uri="{BB962C8B-B14F-4D97-AF65-F5344CB8AC3E}">
        <p14:creationId xmlns:p14="http://schemas.microsoft.com/office/powerpoint/2010/main" val="1233151842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3429000"/>
            <a:ext cx="8915400" cy="1905000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 descr="Screen Shot 2012-08-06 at 2.31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1714500"/>
            <a:ext cx="9055100" cy="43434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257800" y="381000"/>
            <a:ext cx="3581400" cy="1905000"/>
          </a:xfrm>
          <a:prstGeom prst="wedgeRoundRectCallout">
            <a:avLst>
              <a:gd name="adj1" fmla="val -69209"/>
              <a:gd name="adj2" fmla="val 146333"/>
              <a:gd name="adj3" fmla="val 16667"/>
            </a:avLst>
          </a:prstGeom>
          <a:solidFill>
            <a:srgbClr val="98010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One access point – </a:t>
            </a:r>
          </a:p>
          <a:p>
            <a:pPr algn="ctr">
              <a:defRPr/>
            </a:pPr>
            <a:r>
              <a:rPr lang="en-US" sz="2200" b="1" dirty="0" err="1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Stat!Ref</a:t>
            </a:r>
            <a:endParaRPr lang="en-US" sz="22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22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Click –</a:t>
            </a:r>
          </a:p>
          <a:p>
            <a:pPr algn="ctr">
              <a:defRPr/>
            </a:pPr>
            <a:r>
              <a:rPr lang="en-US" sz="22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view textbook</a:t>
            </a:r>
            <a:endParaRPr lang="en-US" sz="22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047302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ChangeArrowheads="1"/>
          </p:cNvSpPr>
          <p:nvPr/>
        </p:nvSpPr>
        <p:spPr bwMode="auto">
          <a:xfrm>
            <a:off x="76200" y="-76200"/>
            <a:ext cx="36175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alibri" charset="0"/>
              </a:rPr>
              <a:t>Library </a:t>
            </a:r>
            <a:r>
              <a:rPr lang="en-US" sz="4400" dirty="0">
                <a:solidFill>
                  <a:schemeClr val="bg1"/>
                </a:solidFill>
                <a:latin typeface="Calibri" charset="0"/>
              </a:rPr>
              <a:t>Catalog</a:t>
            </a:r>
          </a:p>
        </p:txBody>
      </p:sp>
      <p:pic>
        <p:nvPicPr>
          <p:cNvPr id="3" name="Picture 2" descr="Screen Shot 2012-06-28 at 2.29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00"/>
            <a:ext cx="6023659" cy="6227746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6400800" y="2286000"/>
            <a:ext cx="1331913" cy="749300"/>
          </a:xfrm>
          <a:prstGeom prst="wedgeRectCallout">
            <a:avLst>
              <a:gd name="adj1" fmla="val -119722"/>
              <a:gd name="adj2" fmla="val -125976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Click</a:t>
            </a:r>
          </a:p>
        </p:txBody>
      </p:sp>
      <p:sp>
        <p:nvSpPr>
          <p:cNvPr id="7" name="Rectangle 6"/>
          <p:cNvSpPr/>
          <p:nvPr/>
        </p:nvSpPr>
        <p:spPr>
          <a:xfrm>
            <a:off x="4419599" y="1447800"/>
            <a:ext cx="1604059" cy="228600"/>
          </a:xfrm>
          <a:prstGeom prst="rect">
            <a:avLst/>
          </a:prstGeom>
          <a:solidFill>
            <a:srgbClr val="C20202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Library Catalog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-1" y="0"/>
            <a:ext cx="9144001" cy="1295400"/>
          </a:xfrm>
          <a:prstGeom prst="wedgeRoundRectCallout">
            <a:avLst>
              <a:gd name="adj1" fmla="val 13403"/>
              <a:gd name="adj2" fmla="val 6871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5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If the book is</a:t>
            </a:r>
            <a:r>
              <a:rPr lang="en-US" sz="2500" b="1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500" b="1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NOT </a:t>
            </a:r>
            <a:r>
              <a:rPr lang="en-US" sz="25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in the alphabetical listing </a:t>
            </a:r>
            <a:r>
              <a:rPr lang="en-US" sz="25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then try </a:t>
            </a:r>
            <a:r>
              <a:rPr lang="en-US" sz="25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the </a:t>
            </a:r>
            <a:endParaRPr lang="en-US" sz="250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en-US" sz="25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Library </a:t>
            </a:r>
            <a:r>
              <a:rPr lang="en-US" sz="25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Catalog for a print copy</a:t>
            </a:r>
          </a:p>
          <a:p>
            <a:pPr algn="ctr">
              <a:defRPr/>
            </a:pPr>
            <a:r>
              <a:rPr lang="en-US" sz="25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(located on the Libraries’ </a:t>
            </a:r>
            <a:r>
              <a:rPr lang="en-US" sz="25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homepage</a:t>
            </a:r>
            <a:r>
              <a:rPr lang="en-US" sz="25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11563142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ok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81643"/>
            <a:ext cx="2279276" cy="3429000"/>
          </a:xfrm>
          <a:prstGeom prst="rect">
            <a:avLst/>
          </a:prstGeom>
        </p:spPr>
      </p:pic>
      <p:pic>
        <p:nvPicPr>
          <p:cNvPr id="5" name="Picture 4" descr="C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11549" y="4216413"/>
            <a:ext cx="1415702" cy="21268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95799" y="1219200"/>
            <a:ext cx="4495801" cy="769441"/>
          </a:xfrm>
          <a:prstGeom prst="rect">
            <a:avLst/>
          </a:prstGeom>
          <a:solidFill>
            <a:srgbClr val="CC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Geneva"/>
              </a:rPr>
              <a:t>Library Catalog</a:t>
            </a:r>
            <a:endParaRPr lang="en-US" sz="4400" b="1" dirty="0">
              <a:solidFill>
                <a:schemeClr val="bg1"/>
              </a:solidFill>
              <a:latin typeface="Genev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5140199"/>
            <a:ext cx="25768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/>
              <a:t>S</a:t>
            </a:r>
            <a:r>
              <a:rPr lang="en-US" sz="3200" dirty="0" smtClean="0"/>
              <a:t>erves </a:t>
            </a:r>
            <a:r>
              <a:rPr lang="en-US" sz="3200" dirty="0"/>
              <a:t>all </a:t>
            </a:r>
            <a:endParaRPr lang="en-US" sz="3200" dirty="0" smtClean="0"/>
          </a:p>
          <a:p>
            <a:pPr algn="ctr">
              <a:defRPr/>
            </a:pPr>
            <a:r>
              <a:rPr lang="en-US" sz="3200" dirty="0" smtClean="0"/>
              <a:t>4 </a:t>
            </a:r>
            <a:r>
              <a:rPr lang="en-US" sz="3200" dirty="0"/>
              <a:t>libraries</a:t>
            </a:r>
          </a:p>
        </p:txBody>
      </p:sp>
      <p:pic>
        <p:nvPicPr>
          <p:cNvPr id="2" name="Picture 1" descr="DVD.W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138" y="2209800"/>
            <a:ext cx="1803400" cy="1498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033860" y="2438400"/>
            <a:ext cx="3903033" cy="3969469"/>
            <a:chOff x="4038600" y="2489343"/>
            <a:chExt cx="3903033" cy="3969469"/>
          </a:xfrm>
        </p:grpSpPr>
        <p:pic>
          <p:nvPicPr>
            <p:cNvPr id="8" name="Picture 7" descr="skeleto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8600" y="4172812"/>
              <a:ext cx="2286000" cy="2286000"/>
            </a:xfrm>
            <a:prstGeom prst="rect">
              <a:avLst/>
            </a:prstGeom>
          </p:spPr>
        </p:pic>
        <p:pic>
          <p:nvPicPr>
            <p:cNvPr id="3" name="Picture 2" descr="heart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9665" y="2489343"/>
              <a:ext cx="1521968" cy="213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12061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762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  <a:latin typeface="Calibri" charset="0"/>
              </a:rPr>
              <a:t>Library catalog - </a:t>
            </a:r>
            <a:r>
              <a:rPr lang="en-US" sz="4400" dirty="0" err="1" smtClean="0">
                <a:solidFill>
                  <a:srgbClr val="FFFFFF"/>
                </a:solidFill>
                <a:latin typeface="Calibri" charset="0"/>
              </a:rPr>
              <a:t>koha</a:t>
            </a:r>
            <a:r>
              <a:rPr lang="en-US" sz="4400" dirty="0" smtClean="0">
                <a:solidFill>
                  <a:srgbClr val="FFFFFF"/>
                </a:solidFill>
                <a:latin typeface="Calibri" charset="0"/>
              </a:rPr>
              <a:t> </a:t>
            </a:r>
            <a:endParaRPr lang="en-US" sz="4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Screen Shot 2012-05-18 at 10.43.15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05800" y="693241"/>
            <a:ext cx="815612" cy="381000"/>
          </a:xfrm>
          <a:prstGeom prst="rect">
            <a:avLst/>
          </a:prstGeom>
          <a:noFill/>
          <a:ln w="34925">
            <a:solidFill>
              <a:srgbClr val="7301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0" y="3810000"/>
            <a:ext cx="5562600" cy="1066800"/>
          </a:xfrm>
          <a:prstGeom prst="rect">
            <a:avLst/>
          </a:prstGeom>
          <a:noFill/>
          <a:ln w="34925">
            <a:solidFill>
              <a:srgbClr val="7301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5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5-18 at 10.19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646670" cy="6858000"/>
          </a:xfrm>
          <a:prstGeom prst="rect">
            <a:avLst/>
          </a:prstGeom>
        </p:spPr>
      </p:pic>
      <p:pic>
        <p:nvPicPr>
          <p:cNvPr id="57348" name="Picture 5" descr="Screen shot 2011-05-20 at 1.39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971800"/>
            <a:ext cx="259873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6" descr="Screen shot 2011-05-20 at 1.40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9406" y="2999225"/>
            <a:ext cx="2336800" cy="1676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371600" y="304800"/>
            <a:ext cx="3048000" cy="1828800"/>
          </a:xfrm>
          <a:prstGeom prst="wedgeRoundRectCallout">
            <a:avLst>
              <a:gd name="adj1" fmla="val 22939"/>
              <a:gd name="adj2" fmla="val 13241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If book is </a:t>
            </a:r>
            <a:r>
              <a:rPr lang="en-US" sz="2200" b="1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NOT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2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in the eBook collection or Library Catalog – it can be requested from Interlibrary Loan.</a:t>
            </a:r>
          </a:p>
        </p:txBody>
      </p:sp>
    </p:spTree>
    <p:extLst>
      <p:ext uri="{BB962C8B-B14F-4D97-AF65-F5344CB8AC3E}">
        <p14:creationId xmlns:p14="http://schemas.microsoft.com/office/powerpoint/2010/main" val="3538727396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Placeholder 16"/>
          <p:cNvSpPr>
            <a:spLocks noGrp="1"/>
          </p:cNvSpPr>
          <p:nvPr>
            <p:ph type="body" sz="half" idx="2"/>
          </p:nvPr>
        </p:nvSpPr>
        <p:spPr>
          <a:xfrm>
            <a:off x="6324600" y="957263"/>
            <a:ext cx="2819400" cy="2014537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500" dirty="0">
                <a:latin typeface="Calibri" charset="0"/>
                <a:ea typeface="ＭＳ Ｐゴシック" charset="0"/>
                <a:cs typeface="ＭＳ Ｐゴシック" charset="0"/>
              </a:rPr>
              <a:t>When to use form: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500" dirty="0">
                <a:latin typeface="Calibri" charset="0"/>
                <a:ea typeface="ＭＳ Ｐゴシック" charset="0"/>
                <a:cs typeface="ＭＳ Ｐゴシック" charset="0"/>
              </a:rPr>
              <a:t> Distance students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500" dirty="0">
                <a:latin typeface="Calibri" charset="0"/>
                <a:ea typeface="ＭＳ Ｐゴシック" charset="0"/>
                <a:cs typeface="ＭＳ Ｐゴシック" charset="0"/>
              </a:rPr>
              <a:t> Items not </a:t>
            </a:r>
            <a:r>
              <a:rPr lang="en-US" sz="2500" dirty="0" smtClean="0">
                <a:latin typeface="Calibri" charset="0"/>
                <a:ea typeface="ＭＳ Ｐゴシック" charset="0"/>
                <a:cs typeface="ＭＳ Ｐゴシック" charset="0"/>
              </a:rPr>
              <a:t>available</a:t>
            </a:r>
          </a:p>
          <a:p>
            <a:pPr lvl="1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300" dirty="0" smtClean="0">
                <a:latin typeface="Calibri" charset="0"/>
                <a:ea typeface="ＭＳ Ｐゴシック" charset="0"/>
                <a:cs typeface="ＭＳ Ｐゴシック" charset="0"/>
              </a:rPr>
              <a:t> Books</a:t>
            </a:r>
          </a:p>
          <a:p>
            <a:pPr lvl="1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3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300" dirty="0" smtClean="0">
                <a:latin typeface="Calibri" charset="0"/>
                <a:ea typeface="ＭＳ Ｐゴシック" charset="0"/>
                <a:cs typeface="ＭＳ Ｐゴシック" charset="0"/>
              </a:rPr>
              <a:t>Journal article</a:t>
            </a:r>
            <a:endParaRPr lang="en-US" sz="23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2-05-18 at 10.19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6340929" cy="6542538"/>
          </a:xfrm>
          <a:prstGeom prst="rect">
            <a:avLst/>
          </a:prstGeom>
        </p:spPr>
      </p:pic>
      <p:pic>
        <p:nvPicPr>
          <p:cNvPr id="58372" name="Picture 7" descr="Screen shot 2011-05-20 at 1.39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730" y="3048000"/>
            <a:ext cx="259873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 descr="Screen shot 2011-05-20 at 1.40.0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3233" y="3321050"/>
            <a:ext cx="2336800" cy="1676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0" y="762000"/>
            <a:ext cx="2362200" cy="1524000"/>
          </a:xfrm>
          <a:prstGeom prst="wedgeRectCallout">
            <a:avLst>
              <a:gd name="adj1" fmla="val 52890"/>
              <a:gd name="adj2" fmla="val 164675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90488" algn="ctr">
              <a:defRPr/>
            </a:pPr>
            <a:r>
              <a:rPr lang="en-US" sz="28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Click </a:t>
            </a:r>
          </a:p>
          <a:p>
            <a:pPr marL="90488" algn="ctr">
              <a:defRPr/>
            </a:pPr>
            <a:r>
              <a:rPr lang="en-US" sz="2800" u="sng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Online ILL Request Form</a:t>
            </a:r>
          </a:p>
        </p:txBody>
      </p:sp>
    </p:spTree>
    <p:extLst>
      <p:ext uri="{BB962C8B-B14F-4D97-AF65-F5344CB8AC3E}">
        <p14:creationId xmlns:p14="http://schemas.microsoft.com/office/powerpoint/2010/main" val="2608069223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8-10 at 1.37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5400"/>
            <a:ext cx="5212080" cy="6858000"/>
          </a:xfrm>
          <a:prstGeom prst="rect">
            <a:avLst/>
          </a:prstGeom>
        </p:spPr>
      </p:pic>
      <p:pic>
        <p:nvPicPr>
          <p:cNvPr id="3" name="Picture 2" descr="Screen Shot 2012-08-10 at 1.33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838200"/>
            <a:ext cx="4699000" cy="2817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Bent Arrow 3"/>
          <p:cNvSpPr/>
          <p:nvPr/>
        </p:nvSpPr>
        <p:spPr>
          <a:xfrm flipH="1">
            <a:off x="914400" y="1600200"/>
            <a:ext cx="3505200" cy="914400"/>
          </a:xfrm>
          <a:prstGeom prst="bentArrow">
            <a:avLst>
              <a:gd name="adj1" fmla="val 25000"/>
              <a:gd name="adj2" fmla="val 23718"/>
              <a:gd name="adj3" fmla="val 25000"/>
              <a:gd name="adj4" fmla="val 4375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3707" y="3962400"/>
            <a:ext cx="281489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 in with your</a:t>
            </a:r>
          </a:p>
          <a:p>
            <a:endParaRPr lang="en-US" dirty="0"/>
          </a:p>
          <a:p>
            <a:r>
              <a:rPr lang="en-US" dirty="0" err="1" smtClean="0"/>
              <a:t>eRaider</a:t>
            </a:r>
            <a:r>
              <a:rPr lang="en-US" dirty="0" smtClean="0"/>
              <a:t> ID and Password </a:t>
            </a:r>
          </a:p>
          <a:p>
            <a:endParaRPr lang="en-US" dirty="0"/>
          </a:p>
          <a:p>
            <a:r>
              <a:rPr lang="en-US" dirty="0" smtClean="0"/>
              <a:t>and then fill out the form</a:t>
            </a:r>
          </a:p>
          <a:p>
            <a:endParaRPr lang="en-US" dirty="0"/>
          </a:p>
          <a:p>
            <a:r>
              <a:rPr lang="en-US" dirty="0" smtClean="0"/>
              <a:t>on the next screen.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5961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8"/>
          <p:cNvSpPr>
            <a:spLocks noChangeArrowheads="1"/>
          </p:cNvSpPr>
          <p:nvPr/>
        </p:nvSpPr>
        <p:spPr bwMode="auto">
          <a:xfrm>
            <a:off x="-76200" y="-76200"/>
            <a:ext cx="592559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  <a:latin typeface="Calibri" charset="0"/>
              </a:rPr>
              <a:t>Ordering a journal article</a:t>
            </a:r>
            <a:endParaRPr lang="en-US" sz="44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455003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Publishers =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3920698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Interlibrary Loan =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343400" y="1219200"/>
            <a:ext cx="3352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$$$$$$</a:t>
            </a:r>
            <a:endParaRPr lang="en-U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31222" y="3744394"/>
            <a:ext cx="6981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$</a:t>
            </a:r>
            <a:endParaRPr lang="en-US" sz="7200" b="1" cap="none" spc="0" dirty="0">
              <a:ln w="12700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46859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18"/>
          <p:cNvSpPr>
            <a:spLocks noChangeArrowheads="1"/>
          </p:cNvSpPr>
          <p:nvPr/>
        </p:nvSpPr>
        <p:spPr bwMode="auto">
          <a:xfrm>
            <a:off x="-76200" y="-76200"/>
            <a:ext cx="507976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  <a:latin typeface="Calibri" charset="0"/>
              </a:rPr>
              <a:t>Interlibrary </a:t>
            </a:r>
            <a:r>
              <a:rPr lang="en-US" sz="4400" dirty="0">
                <a:solidFill>
                  <a:srgbClr val="FFFFFF"/>
                </a:solidFill>
                <a:latin typeface="Calibri" charset="0"/>
              </a:rPr>
              <a:t>Loan (ILL)</a:t>
            </a:r>
          </a:p>
        </p:txBody>
      </p:sp>
      <p:pic>
        <p:nvPicPr>
          <p:cNvPr id="3" name="Picture 2" descr="Screen Shot 2012-05-21 at 1.28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05"/>
            <a:ext cx="8991600" cy="6306675"/>
          </a:xfrm>
          <a:prstGeom prst="rect">
            <a:avLst/>
          </a:prstGeom>
        </p:spPr>
      </p:pic>
      <p:sp>
        <p:nvSpPr>
          <p:cNvPr id="22" name="Rectangular Callout 21"/>
          <p:cNvSpPr/>
          <p:nvPr/>
        </p:nvSpPr>
        <p:spPr>
          <a:xfrm>
            <a:off x="4114800" y="6286500"/>
            <a:ext cx="3048000" cy="533400"/>
          </a:xfrm>
          <a:prstGeom prst="wedgeRectCallout">
            <a:avLst>
              <a:gd name="adj1" fmla="val -164250"/>
              <a:gd name="adj2" fmla="val 14340"/>
            </a:avLst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90488" algn="ctr">
              <a:defRPr/>
            </a:pPr>
            <a:r>
              <a:rPr lang="en-US" sz="28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Click </a:t>
            </a:r>
            <a:r>
              <a:rPr lang="ja-JP" altLang="en-US" sz="28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8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 Agree</a:t>
            </a:r>
            <a:r>
              <a:rPr lang="ja-JP" altLang="en-US" sz="28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 sz="2800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4953000" y="457200"/>
            <a:ext cx="1828800" cy="914400"/>
          </a:xfrm>
          <a:prstGeom prst="wedgeRectCallout">
            <a:avLst>
              <a:gd name="adj1" fmla="val -298911"/>
              <a:gd name="adj2" fmla="val 67446"/>
            </a:avLst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90488" algn="ctr"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Read and </a:t>
            </a:r>
          </a:p>
          <a:p>
            <a:pPr marL="90488" algn="ctr"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check boxes</a:t>
            </a:r>
            <a:endParaRPr lang="en-US" sz="2800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850336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Placeholder 9" descr="Picture 3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163" y="1143000"/>
            <a:ext cx="8072437" cy="243205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Rectangular Callout 21"/>
          <p:cNvSpPr/>
          <p:nvPr/>
        </p:nvSpPr>
        <p:spPr>
          <a:xfrm>
            <a:off x="1447800" y="4191000"/>
            <a:ext cx="3611563" cy="1457325"/>
          </a:xfrm>
          <a:prstGeom prst="wedgeRectCallout">
            <a:avLst>
              <a:gd name="adj1" fmla="val -42142"/>
              <a:gd name="adj2" fmla="val -127428"/>
            </a:avLst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90488" algn="ctr">
              <a:defRPr/>
            </a:pPr>
            <a:r>
              <a:rPr lang="en-US" sz="28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Select campus affiliation and click </a:t>
            </a:r>
            <a:r>
              <a:rPr lang="ja-JP" altLang="en-US" sz="28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8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Submit</a:t>
            </a:r>
            <a:r>
              <a:rPr lang="ja-JP" altLang="en-US" sz="28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 sz="280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47800" y="5648325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latin typeface="Calibri" charset="0"/>
              </a:rPr>
              <a:t>Distance students will use Lubbock as affiliation.</a:t>
            </a:r>
          </a:p>
        </p:txBody>
      </p:sp>
      <p:sp>
        <p:nvSpPr>
          <p:cNvPr id="61444" name="Rectangle 18"/>
          <p:cNvSpPr>
            <a:spLocks noChangeArrowheads="1"/>
          </p:cNvSpPr>
          <p:nvPr/>
        </p:nvSpPr>
        <p:spPr bwMode="auto">
          <a:xfrm>
            <a:off x="-76200" y="-76200"/>
            <a:ext cx="507976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  <a:latin typeface="Calibri" charset="0"/>
              </a:rPr>
              <a:t>Interlibrary </a:t>
            </a:r>
            <a:r>
              <a:rPr lang="en-US" sz="4400" dirty="0">
                <a:solidFill>
                  <a:srgbClr val="FFFFFF"/>
                </a:solidFill>
                <a:latin typeface="Calibri" charset="0"/>
              </a:rPr>
              <a:t>Loan (ILL)</a:t>
            </a:r>
          </a:p>
        </p:txBody>
      </p:sp>
    </p:spTree>
    <p:extLst>
      <p:ext uri="{BB962C8B-B14F-4D97-AF65-F5344CB8AC3E}">
        <p14:creationId xmlns:p14="http://schemas.microsoft.com/office/powerpoint/2010/main" val="1531416502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Placeholder 6" descr="Picture 5.png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" r="-1100"/>
          <a:stretch>
            <a:fillRect/>
          </a:stretch>
        </p:blipFill>
        <p:spPr>
          <a:xfrm>
            <a:off x="4349750" y="693738"/>
            <a:ext cx="4718050" cy="58801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Rectangular Callout 21"/>
          <p:cNvSpPr/>
          <p:nvPr/>
        </p:nvSpPr>
        <p:spPr>
          <a:xfrm>
            <a:off x="6477000" y="2590800"/>
            <a:ext cx="2133600" cy="533400"/>
          </a:xfrm>
          <a:prstGeom prst="wedgeRectCallout">
            <a:avLst>
              <a:gd name="adj1" fmla="val -41123"/>
              <a:gd name="adj2" fmla="val 116723"/>
            </a:avLst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90488" algn="ctr">
              <a:defRPr/>
            </a:pPr>
            <a:r>
              <a:rPr lang="en-US" sz="280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Fill out form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1066800"/>
            <a:ext cx="43497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 dirty="0">
                <a:latin typeface="Calibri" charset="0"/>
              </a:rPr>
              <a:t>Borrowed within TTUHSC system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Calibri" charset="0"/>
              </a:rPr>
              <a:t> Books: free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Calibri" charset="0"/>
              </a:rPr>
              <a:t> Book arrives with return label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Calibri" charset="0"/>
              </a:rPr>
              <a:t> Articles: 25 cents/</a:t>
            </a:r>
            <a:r>
              <a:rPr lang="en-US" sz="2400" dirty="0" smtClean="0">
                <a:latin typeface="Calibri" charset="0"/>
              </a:rPr>
              <a:t>page - $4 max</a:t>
            </a:r>
            <a:endParaRPr lang="en-US" sz="2400" dirty="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sz="2400" dirty="0" smtClean="0">
                <a:latin typeface="Calibri" charset="0"/>
              </a:rPr>
              <a:t> 1-5 business days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Calibri" charset="0"/>
              </a:rPr>
              <a:t> Rush articles: 50 cents/page </a:t>
            </a:r>
            <a:r>
              <a:rPr lang="en-US" sz="2400" dirty="0" smtClean="0">
                <a:latin typeface="Calibri" charset="0"/>
              </a:rPr>
              <a:t>-</a:t>
            </a:r>
            <a:br>
              <a:rPr lang="en-US" sz="2400" dirty="0" smtClean="0">
                <a:latin typeface="Calibri" charset="0"/>
              </a:rPr>
            </a:br>
            <a:r>
              <a:rPr lang="en-US" sz="2400" dirty="0" smtClean="0">
                <a:latin typeface="Calibri" charset="0"/>
              </a:rPr>
              <a:t>   $10 max </a:t>
            </a:r>
            <a:endParaRPr lang="en-US" sz="2400" dirty="0">
              <a:latin typeface="Calibri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3852863"/>
            <a:ext cx="4495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charset="0"/>
              </a:rPr>
              <a:t>Borrowed outside </a:t>
            </a:r>
            <a:r>
              <a:rPr lang="en-US" sz="2400" b="1" dirty="0" smtClean="0">
                <a:latin typeface="Calibri" charset="0"/>
              </a:rPr>
              <a:t>TTUHSC </a:t>
            </a:r>
            <a:endParaRPr lang="en-US" sz="2400" b="1" dirty="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latin typeface="Calibri" charset="0"/>
              </a:rPr>
              <a:t> Books: $4.00 </a:t>
            </a:r>
            <a:r>
              <a:rPr lang="en-US" sz="2400" dirty="0" smtClean="0">
                <a:latin typeface="Calibri" charset="0"/>
              </a:rPr>
              <a:t>flat fee</a:t>
            </a:r>
            <a:endParaRPr lang="en-US" sz="2400" dirty="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latin typeface="Calibri" charset="0"/>
              </a:rPr>
              <a:t> Articles: $</a:t>
            </a:r>
            <a:r>
              <a:rPr lang="en-US" sz="2400" dirty="0" smtClean="0">
                <a:latin typeface="Calibri" charset="0"/>
              </a:rPr>
              <a:t>4.00 flat fee</a:t>
            </a:r>
            <a:endParaRPr lang="en-US" sz="2400" dirty="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sz="2400" dirty="0" smtClean="0">
                <a:latin typeface="Calibri" charset="0"/>
              </a:rPr>
              <a:t> 4-</a:t>
            </a:r>
            <a:r>
              <a:rPr lang="en-US" sz="2400" dirty="0">
                <a:latin typeface="Calibri" charset="0"/>
              </a:rPr>
              <a:t>10 business </a:t>
            </a:r>
            <a:r>
              <a:rPr lang="en-US" sz="2400" dirty="0" smtClean="0">
                <a:latin typeface="Calibri" charset="0"/>
              </a:rPr>
              <a:t>days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Calibri" charset="0"/>
              </a:rPr>
              <a:t> Rush articles: $10.00 </a:t>
            </a:r>
            <a:r>
              <a:rPr lang="en-US" sz="2400" dirty="0" smtClean="0">
                <a:latin typeface="Calibri" charset="0"/>
              </a:rPr>
              <a:t>flat fee</a:t>
            </a:r>
            <a:endParaRPr lang="en-US" sz="2400" dirty="0">
              <a:latin typeface="Calibri" charset="0"/>
            </a:endParaRPr>
          </a:p>
        </p:txBody>
      </p:sp>
      <p:sp>
        <p:nvSpPr>
          <p:cNvPr id="62469" name="Rectangle 18"/>
          <p:cNvSpPr>
            <a:spLocks noChangeArrowheads="1"/>
          </p:cNvSpPr>
          <p:nvPr/>
        </p:nvSpPr>
        <p:spPr bwMode="auto">
          <a:xfrm>
            <a:off x="-76200" y="-76200"/>
            <a:ext cx="507976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  <a:latin typeface="Calibri" charset="0"/>
              </a:rPr>
              <a:t>Interlibrary </a:t>
            </a:r>
            <a:r>
              <a:rPr lang="en-US" sz="4400" dirty="0">
                <a:solidFill>
                  <a:srgbClr val="FFFFFF"/>
                </a:solidFill>
                <a:latin typeface="Calibri" charset="0"/>
              </a:rPr>
              <a:t>Loan (ILL)</a:t>
            </a:r>
          </a:p>
        </p:txBody>
      </p:sp>
    </p:spTree>
    <p:extLst>
      <p:ext uri="{BB962C8B-B14F-4D97-AF65-F5344CB8AC3E}">
        <p14:creationId xmlns:p14="http://schemas.microsoft.com/office/powerpoint/2010/main" val="2362631596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4"/>
          <p:cNvSpPr txBox="1">
            <a:spLocks noChangeArrowheads="1"/>
          </p:cNvSpPr>
          <p:nvPr/>
        </p:nvSpPr>
        <p:spPr bwMode="auto">
          <a:xfrm>
            <a:off x="5410200" y="2514600"/>
            <a:ext cx="326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20638" y="-76200"/>
            <a:ext cx="4089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Calibri" charset="0"/>
              </a:rPr>
              <a:t>TTUHSC Libraries </a:t>
            </a:r>
            <a:r>
              <a:rPr lang="en-US" sz="4000">
                <a:solidFill>
                  <a:schemeClr val="bg1"/>
                </a:solidFill>
                <a:latin typeface="Calibri" charset="0"/>
              </a:rPr>
              <a:t>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1066800"/>
            <a:ext cx="8686800" cy="48006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2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algn="ctr">
              <a:buFont typeface="Arial" charset="0"/>
              <a:buChar char="•"/>
              <a:defRPr/>
            </a:pPr>
            <a:endParaRPr lang="en-US" sz="22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30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For Interlibrary </a:t>
            </a:r>
            <a:r>
              <a:rPr lang="en-US" sz="3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loan requests </a:t>
            </a:r>
            <a:r>
              <a:rPr lang="en-US" sz="30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use your </a:t>
            </a:r>
            <a:endParaRPr lang="en-US" sz="30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3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>
              <a:defRPr/>
            </a:pPr>
            <a:r>
              <a:rPr lang="en-US" sz="5400" b="1" u="sng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TTUHSC</a:t>
            </a:r>
            <a:r>
              <a:rPr lang="en-US" sz="5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 email only, </a:t>
            </a:r>
          </a:p>
          <a:p>
            <a:pPr algn="ctr">
              <a:defRPr/>
            </a:pPr>
            <a:endParaRPr lang="en-US" sz="30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2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2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endParaRPr lang="en-US" sz="22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781800" y="76200"/>
            <a:ext cx="1778238" cy="1447800"/>
            <a:chOff x="4859505" y="685800"/>
            <a:chExt cx="3935245" cy="3047999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13" name="Picture 12" descr="check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4000" y="2256918"/>
              <a:ext cx="3460750" cy="14768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 descr="Screen shot 2011-07-15 at 12.00.56 PM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9505" y="685800"/>
              <a:ext cx="3444874" cy="1510024"/>
            </a:xfrm>
            <a:prstGeom prst="rect">
              <a:avLst/>
            </a:prstGeom>
          </p:spPr>
        </p:pic>
      </p:grpSp>
      <p:sp>
        <p:nvSpPr>
          <p:cNvPr id="64515" name="Rectangle 7"/>
          <p:cNvSpPr>
            <a:spLocks noChangeArrowheads="1"/>
          </p:cNvSpPr>
          <p:nvPr/>
        </p:nvSpPr>
        <p:spPr bwMode="auto">
          <a:xfrm>
            <a:off x="5029200" y="609600"/>
            <a:ext cx="4191000" cy="264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Calibri" charset="0"/>
              </a:rPr>
              <a:t>Payment: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2800" dirty="0">
                <a:latin typeface="Calibri" charset="0"/>
              </a:rPr>
              <a:t> Cash or check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2800" dirty="0">
                <a:latin typeface="Calibri" charset="0"/>
              </a:rPr>
              <a:t> No charge </a:t>
            </a:r>
            <a:endParaRPr lang="en-US" sz="2800" dirty="0" smtClean="0">
              <a:latin typeface="Calibri" charset="0"/>
            </a:endParaRPr>
          </a:p>
          <a:p>
            <a:pPr lvl="2">
              <a:lnSpc>
                <a:spcPct val="150000"/>
              </a:lnSpc>
              <a:buFont typeface="Arial" charset="0"/>
              <a:buChar char="•"/>
            </a:pPr>
            <a:r>
              <a:rPr lang="en-US" sz="2800" dirty="0" smtClean="0">
                <a:latin typeface="Calibri" charset="0"/>
              </a:rPr>
              <a:t>(</a:t>
            </a:r>
            <a:r>
              <a:rPr lang="en-US" sz="2800" dirty="0">
                <a:latin typeface="Calibri" charset="0"/>
              </a:rPr>
              <a:t>credit </a:t>
            </a:r>
            <a:r>
              <a:rPr lang="en-US" sz="2800" dirty="0" smtClean="0">
                <a:latin typeface="Calibri" charset="0"/>
              </a:rPr>
              <a:t>or debit)</a:t>
            </a:r>
            <a:endParaRPr lang="en-US" sz="2800" dirty="0">
              <a:latin typeface="Calibri" charset="0"/>
            </a:endParaRPr>
          </a:p>
        </p:txBody>
      </p:sp>
      <p:sp>
        <p:nvSpPr>
          <p:cNvPr id="64518" name="Rectangle 18"/>
          <p:cNvSpPr>
            <a:spLocks noChangeArrowheads="1"/>
          </p:cNvSpPr>
          <p:nvPr/>
        </p:nvSpPr>
        <p:spPr bwMode="auto">
          <a:xfrm>
            <a:off x="-76200" y="-76200"/>
            <a:ext cx="507976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  <a:latin typeface="Calibri" charset="0"/>
              </a:rPr>
              <a:t>Interlibrary </a:t>
            </a:r>
            <a:r>
              <a:rPr lang="en-US" sz="4400" dirty="0">
                <a:solidFill>
                  <a:srgbClr val="FFFFFF"/>
                </a:solidFill>
                <a:latin typeface="Calibri" charset="0"/>
              </a:rPr>
              <a:t>Loan (ILL)</a:t>
            </a:r>
          </a:p>
        </p:txBody>
      </p:sp>
      <p:pic>
        <p:nvPicPr>
          <p:cNvPr id="4" name="Picture 3" descr="Screen Shot 2012-06-29 at 9.40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0" y="609600"/>
            <a:ext cx="5077633" cy="6248400"/>
          </a:xfrm>
          <a:prstGeom prst="rect">
            <a:avLst/>
          </a:prstGeom>
        </p:spPr>
      </p:pic>
      <p:sp>
        <p:nvSpPr>
          <p:cNvPr id="64516" name="Oval 5"/>
          <p:cNvSpPr>
            <a:spLocks noChangeArrowheads="1"/>
          </p:cNvSpPr>
          <p:nvPr/>
        </p:nvSpPr>
        <p:spPr bwMode="auto">
          <a:xfrm>
            <a:off x="25110" y="1600200"/>
            <a:ext cx="3124200" cy="990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6200" y="2819400"/>
            <a:ext cx="6781800" cy="3429000"/>
            <a:chOff x="76200" y="3044687"/>
            <a:chExt cx="6781800" cy="3279913"/>
          </a:xfrm>
        </p:grpSpPr>
        <p:sp>
          <p:nvSpPr>
            <p:cNvPr id="7" name="Rectangle 6"/>
            <p:cNvSpPr/>
            <p:nvPr/>
          </p:nvSpPr>
          <p:spPr>
            <a:xfrm>
              <a:off x="76200" y="3044687"/>
              <a:ext cx="3962400" cy="3279913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Rectangular Callout 8"/>
            <p:cNvSpPr/>
            <p:nvPr/>
          </p:nvSpPr>
          <p:spPr>
            <a:xfrm>
              <a:off x="4724400" y="4793974"/>
              <a:ext cx="2133600" cy="685800"/>
            </a:xfrm>
            <a:prstGeom prst="wedgeRectCallout">
              <a:avLst>
                <a:gd name="adj1" fmla="val -84768"/>
                <a:gd name="adj2" fmla="val -25319"/>
              </a:avLst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90488" algn="ctr">
                <a:defRPr/>
              </a:pPr>
              <a:r>
                <a:rPr lang="en-US" sz="28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Fill in form</a:t>
              </a:r>
            </a:p>
          </p:txBody>
        </p:sp>
      </p:grpSp>
      <p:sp>
        <p:nvSpPr>
          <p:cNvPr id="22" name="Rectangular Callout 21"/>
          <p:cNvSpPr/>
          <p:nvPr/>
        </p:nvSpPr>
        <p:spPr>
          <a:xfrm>
            <a:off x="4495800" y="5905500"/>
            <a:ext cx="2133600" cy="685800"/>
          </a:xfrm>
          <a:prstGeom prst="wedgeRectCallout">
            <a:avLst>
              <a:gd name="adj1" fmla="val -235583"/>
              <a:gd name="adj2" fmla="val 69377"/>
            </a:avLst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90488" algn="ctr">
              <a:defRPr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Click Submit</a:t>
            </a:r>
          </a:p>
        </p:txBody>
      </p:sp>
    </p:spTree>
    <p:extLst>
      <p:ext uri="{BB962C8B-B14F-4D97-AF65-F5344CB8AC3E}">
        <p14:creationId xmlns:p14="http://schemas.microsoft.com/office/powerpoint/2010/main" val="4212226345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0" y="2255838"/>
            <a:ext cx="9144000" cy="2392362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You will receive an e-mail confirming your request.</a:t>
            </a:r>
          </a:p>
          <a:p>
            <a:pPr eaLnBrk="1" hangingPunct="1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If it is a 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RUSH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request, please call 806-743-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2210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Monday – Friday  8am-5pm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38" name="Rectangle 18"/>
          <p:cNvSpPr>
            <a:spLocks noChangeArrowheads="1"/>
          </p:cNvSpPr>
          <p:nvPr/>
        </p:nvSpPr>
        <p:spPr bwMode="auto">
          <a:xfrm>
            <a:off x="-76200" y="-76200"/>
            <a:ext cx="507976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  <a:latin typeface="Calibri" charset="0"/>
              </a:rPr>
              <a:t>Interlibrary </a:t>
            </a:r>
            <a:r>
              <a:rPr lang="en-US" sz="4400" dirty="0">
                <a:solidFill>
                  <a:srgbClr val="FFFFFF"/>
                </a:solidFill>
                <a:latin typeface="Calibri" charset="0"/>
              </a:rPr>
              <a:t>Loan (ILL)</a:t>
            </a:r>
          </a:p>
        </p:txBody>
      </p:sp>
    </p:spTree>
    <p:extLst>
      <p:ext uri="{BB962C8B-B14F-4D97-AF65-F5344CB8AC3E}">
        <p14:creationId xmlns:p14="http://schemas.microsoft.com/office/powerpoint/2010/main" val="4271453470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4"/>
          <p:cNvSpPr txBox="1">
            <a:spLocks noChangeArrowheads="1"/>
          </p:cNvSpPr>
          <p:nvPr/>
        </p:nvSpPr>
        <p:spPr bwMode="auto">
          <a:xfrm>
            <a:off x="5410200" y="2514600"/>
            <a:ext cx="326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66562" name="Rectangle 4"/>
          <p:cNvSpPr>
            <a:spLocks noChangeArrowheads="1"/>
          </p:cNvSpPr>
          <p:nvPr/>
        </p:nvSpPr>
        <p:spPr bwMode="auto">
          <a:xfrm>
            <a:off x="20638" y="-76200"/>
            <a:ext cx="12634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charset="0"/>
              </a:rPr>
              <a:t>Fines</a:t>
            </a:r>
            <a:endParaRPr lang="en-US" sz="4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1219200"/>
            <a:ext cx="8686800" cy="44958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38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		Fines do accrue for overdue items – </a:t>
            </a:r>
            <a:endParaRPr lang="en-US" sz="3800" dirty="0" smtClean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3">
              <a:buFont typeface="Arial" charset="0"/>
              <a:buChar char="•"/>
              <a:defRPr/>
            </a:pPr>
            <a:r>
              <a:rPr lang="en-US" sz="38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 $.50 cents per day per item</a:t>
            </a:r>
          </a:p>
          <a:p>
            <a:pPr lvl="3">
              <a:buFont typeface="Arial" charset="0"/>
              <a:buChar char="•"/>
              <a:defRPr/>
            </a:pPr>
            <a:r>
              <a:rPr lang="en-US" sz="38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8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3 day grace period</a:t>
            </a:r>
          </a:p>
          <a:p>
            <a:pPr lvl="3">
              <a:buFont typeface="Arial" charset="0"/>
              <a:buChar char="•"/>
              <a:defRPr/>
            </a:pPr>
            <a:r>
              <a:rPr lang="en-US" sz="38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8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Will </a:t>
            </a:r>
            <a:r>
              <a:rPr lang="en-US" sz="38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be </a:t>
            </a:r>
            <a:r>
              <a:rPr lang="en-US" sz="38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invoiced </a:t>
            </a:r>
          </a:p>
          <a:p>
            <a:pPr lvl="4">
              <a:buFont typeface="Arial" charset="0"/>
              <a:buChar char="•"/>
              <a:defRPr/>
            </a:pPr>
            <a:r>
              <a:rPr lang="en-US" sz="38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(Distance students ONLY)</a:t>
            </a:r>
            <a:endParaRPr lang="en-US" sz="38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3">
              <a:defRPr/>
            </a:pPr>
            <a:endParaRPr lang="en-US" sz="3800" dirty="0" smtClean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>
              <a:buFont typeface="Arial" charset="0"/>
              <a:buChar char="•"/>
              <a:defRPr/>
            </a:pPr>
            <a:endParaRPr lang="en-US" sz="22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179653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4"/>
          <p:cNvSpPr txBox="1">
            <a:spLocks noChangeArrowheads="1"/>
          </p:cNvSpPr>
          <p:nvPr/>
        </p:nvSpPr>
        <p:spPr bwMode="auto">
          <a:xfrm>
            <a:off x="5410200" y="2514600"/>
            <a:ext cx="326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76200" y="-76200"/>
            <a:ext cx="43322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alibri" charset="0"/>
              </a:rPr>
              <a:t>In–Town </a:t>
            </a:r>
            <a:r>
              <a:rPr lang="en-US" sz="4400" dirty="0">
                <a:solidFill>
                  <a:schemeClr val="bg1"/>
                </a:solidFill>
                <a:latin typeface="Calibri" charset="0"/>
              </a:rPr>
              <a:t>Students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693241"/>
            <a:ext cx="8686800" cy="5554662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2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endParaRPr lang="en-US" sz="22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873125"/>
            <a:ext cx="7924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chemeClr val="bg1"/>
                </a:solidFill>
              </a:rPr>
              <a:t>Fines do accrue for overdue items – pay cash or check at 	circulation desk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 $.50 cents per day per </a:t>
            </a:r>
            <a:r>
              <a:rPr lang="en-US" sz="2200" dirty="0" smtClean="0">
                <a:solidFill>
                  <a:schemeClr val="bg1"/>
                </a:solidFill>
              </a:rPr>
              <a:t>item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3 day grace period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" y="2354262"/>
            <a:ext cx="8289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chemeClr val="bg1"/>
                </a:solidFill>
              </a:rPr>
              <a:t>Interlibrary loan requests are picked up and paid for at </a:t>
            </a:r>
          </a:p>
          <a:p>
            <a:pPr eaLnBrk="1" hangingPunct="1"/>
            <a:r>
              <a:rPr lang="en-US" sz="2200" dirty="0">
                <a:solidFill>
                  <a:schemeClr val="bg1"/>
                </a:solidFill>
              </a:rPr>
              <a:t>	circulation desk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200" y="3200400"/>
            <a:ext cx="8289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chemeClr val="bg1"/>
                </a:solidFill>
              </a:rPr>
              <a:t>Library card – Need your library card to check out materials, </a:t>
            </a:r>
          </a:p>
          <a:p>
            <a:pPr eaLnBrk="1" hangingPunct="1"/>
            <a:r>
              <a:rPr lang="en-US" sz="2200" dirty="0">
                <a:solidFill>
                  <a:schemeClr val="bg1"/>
                </a:solidFill>
              </a:rPr>
              <a:t>	</a:t>
            </a:r>
            <a:r>
              <a:rPr lang="en-US" sz="2200" dirty="0" smtClean="0">
                <a:solidFill>
                  <a:schemeClr val="bg1"/>
                </a:solidFill>
              </a:rPr>
              <a:t>and to use the </a:t>
            </a:r>
            <a:r>
              <a:rPr lang="en-US" sz="2200" dirty="0">
                <a:solidFill>
                  <a:schemeClr val="bg1"/>
                </a:solidFill>
              </a:rPr>
              <a:t>Learning Resource Center computers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4191000"/>
            <a:ext cx="81057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chemeClr val="bg1"/>
                </a:solidFill>
              </a:rPr>
              <a:t>Printing Charges – new students receive a one time $5.00 	credit on their	</a:t>
            </a:r>
            <a:r>
              <a:rPr lang="en-US" sz="2200" dirty="0" smtClean="0">
                <a:solidFill>
                  <a:schemeClr val="bg1"/>
                </a:solidFill>
              </a:rPr>
              <a:t>account to print in house</a:t>
            </a:r>
            <a:endParaRPr lang="en-US" sz="2200" dirty="0">
              <a:solidFill>
                <a:schemeClr val="bg1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 $.10 cents a page self–service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 $.25 cents a page staff service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 $.50 cents a page rush staff service</a:t>
            </a:r>
          </a:p>
        </p:txBody>
      </p:sp>
    </p:spTree>
    <p:extLst>
      <p:ext uri="{BB962C8B-B14F-4D97-AF65-F5344CB8AC3E}">
        <p14:creationId xmlns:p14="http://schemas.microsoft.com/office/powerpoint/2010/main" val="706126457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itle 1"/>
          <p:cNvSpPr txBox="1">
            <a:spLocks/>
          </p:cNvSpPr>
          <p:nvPr/>
        </p:nvSpPr>
        <p:spPr bwMode="auto">
          <a:xfrm>
            <a:off x="0" y="-76200"/>
            <a:ext cx="9144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>
                <a:solidFill>
                  <a:srgbClr val="FFFFFF"/>
                </a:solidFill>
                <a:latin typeface="Calibri" charset="0"/>
              </a:rPr>
              <a:t>TTUHSC Libraries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057686"/>
            <a:ext cx="5105400" cy="769441"/>
          </a:xfrm>
          <a:prstGeom prst="rect">
            <a:avLst/>
          </a:prstGeom>
          <a:solidFill>
            <a:srgbClr val="CC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Geneva"/>
              </a:rPr>
              <a:t>Online Multimedia</a:t>
            </a:r>
            <a:endParaRPr lang="en-US" sz="4400" b="1" dirty="0">
              <a:solidFill>
                <a:schemeClr val="bg1"/>
              </a:solidFill>
              <a:latin typeface="Geneva"/>
            </a:endParaRPr>
          </a:p>
        </p:txBody>
      </p:sp>
      <p:pic>
        <p:nvPicPr>
          <p:cNvPr id="2" name="Picture 1" descr="vide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681" y="1118197"/>
            <a:ext cx="2286000" cy="2286000"/>
          </a:xfrm>
          <a:prstGeom prst="rect">
            <a:avLst/>
          </a:prstGeom>
        </p:spPr>
      </p:pic>
      <p:pic>
        <p:nvPicPr>
          <p:cNvPr id="6" name="mediu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3276600"/>
            <a:ext cx="4064000" cy="304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6200" y="2362200"/>
            <a:ext cx="4623866" cy="3733800"/>
            <a:chOff x="76200" y="2362200"/>
            <a:chExt cx="4623866" cy="3733800"/>
          </a:xfrm>
        </p:grpSpPr>
        <p:pic>
          <p:nvPicPr>
            <p:cNvPr id="3" name="Picture 2" descr="medical image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600" y="2362200"/>
              <a:ext cx="2185466" cy="3276600"/>
            </a:xfrm>
            <a:prstGeom prst="rect">
              <a:avLst/>
            </a:prstGeom>
          </p:spPr>
        </p:pic>
        <p:pic>
          <p:nvPicPr>
            <p:cNvPr id="7" name="Picture 6" descr="medical image 2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" y="3886200"/>
              <a:ext cx="2944531" cy="2209800"/>
            </a:xfrm>
            <a:prstGeom prst="rect">
              <a:avLst/>
            </a:prstGeom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-76200"/>
            <a:ext cx="609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Pre–survey</a:t>
            </a:r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2-06-27 at 8.15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628178"/>
            <a:ext cx="5986638" cy="621124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6200" y="1600200"/>
            <a:ext cx="266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Please fill out </a:t>
            </a:r>
          </a:p>
          <a:p>
            <a:r>
              <a:rPr lang="en-US" sz="3200" dirty="0" smtClean="0"/>
              <a:t>pre-survey</a:t>
            </a:r>
          </a:p>
          <a:p>
            <a:endParaRPr lang="en-US" sz="3200" dirty="0"/>
          </a:p>
          <a:p>
            <a:r>
              <a:rPr lang="en-US" sz="3200" dirty="0" smtClean="0"/>
              <a:t>Then pass to the end of the rows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15207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4"/>
          <p:cNvSpPr>
            <a:spLocks noChangeArrowheads="1"/>
          </p:cNvSpPr>
          <p:nvPr/>
        </p:nvSpPr>
        <p:spPr bwMode="auto">
          <a:xfrm>
            <a:off x="76200" y="-76200"/>
            <a:ext cx="381018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charset="0"/>
              </a:rPr>
              <a:t>W</a:t>
            </a:r>
            <a:r>
              <a:rPr lang="en-US" sz="4400" dirty="0" smtClean="0">
                <a:solidFill>
                  <a:schemeClr val="bg1"/>
                </a:solidFill>
                <a:latin typeface="Calibri" charset="0"/>
              </a:rPr>
              <a:t>here to start?</a:t>
            </a:r>
            <a:endParaRPr lang="en-US" sz="4400" dirty="0">
              <a:solidFill>
                <a:schemeClr val="bg1"/>
              </a:solidFill>
              <a:latin typeface="Calibri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86383" y="1640499"/>
            <a:ext cx="1828800" cy="2743200"/>
            <a:chOff x="136641" y="2905125"/>
            <a:chExt cx="1828800" cy="2743200"/>
          </a:xfrm>
        </p:grpSpPr>
        <p:pic>
          <p:nvPicPr>
            <p:cNvPr id="12292" name="Picture 1" descr="MC90043381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41" y="3819525"/>
              <a:ext cx="18288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3" name="TextBox 2"/>
            <p:cNvSpPr txBox="1">
              <a:spLocks noChangeArrowheads="1"/>
            </p:cNvSpPr>
            <p:nvPr/>
          </p:nvSpPr>
          <p:spPr bwMode="auto">
            <a:xfrm>
              <a:off x="457200" y="2905125"/>
              <a:ext cx="14478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600">
                  <a:solidFill>
                    <a:srgbClr val="1F59A5"/>
                  </a:solidFill>
                </a:rPr>
                <a:t>????</a:t>
              </a:r>
            </a:p>
          </p:txBody>
        </p:sp>
      </p:grpSp>
      <p:pic>
        <p:nvPicPr>
          <p:cNvPr id="5" name="Picture 4" descr="Screen Shot 2012-06-28 at 2.29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847" y="0"/>
            <a:ext cx="6633259" cy="68580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5616825" y="2554899"/>
            <a:ext cx="3962400" cy="2474301"/>
          </a:xfrm>
          <a:prstGeom prst="wedgeEllipseCallout">
            <a:avLst>
              <a:gd name="adj1" fmla="val -82019"/>
              <a:gd name="adj2" fmla="val 68209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Click on Pharmacy icon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0" y="5029200"/>
            <a:ext cx="3505200" cy="990600"/>
          </a:xfrm>
          <a:prstGeom prst="rect">
            <a:avLst/>
          </a:prstGeom>
          <a:noFill/>
          <a:ln w="34925">
            <a:solidFill>
              <a:srgbClr val="7301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971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2-08-06 at 3.26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20" y="228600"/>
            <a:ext cx="620888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8400" y="990600"/>
            <a:ext cx="5562600" cy="1981200"/>
          </a:xfrm>
          <a:prstGeom prst="rect">
            <a:avLst/>
          </a:prstGeom>
          <a:noFill/>
          <a:ln w="34925">
            <a:solidFill>
              <a:srgbClr val="7301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50126" y="3124200"/>
            <a:ext cx="6221183" cy="1752600"/>
          </a:xfrm>
          <a:prstGeom prst="rect">
            <a:avLst/>
          </a:prstGeom>
          <a:noFill/>
          <a:ln w="34925">
            <a:solidFill>
              <a:srgbClr val="7301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24726" y="5029200"/>
            <a:ext cx="5576274" cy="1676400"/>
          </a:xfrm>
          <a:prstGeom prst="rect">
            <a:avLst/>
          </a:prstGeom>
          <a:noFill/>
          <a:ln w="34925">
            <a:solidFill>
              <a:srgbClr val="7301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945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07719" y="914400"/>
            <a:ext cx="7772400" cy="1470025"/>
          </a:xfrm>
        </p:spPr>
        <p:txBody>
          <a:bodyPr/>
          <a:lstStyle/>
          <a:p>
            <a:r>
              <a:rPr lang="en-US" sz="5400" dirty="0">
                <a:latin typeface="Calibri" charset="0"/>
                <a:ea typeface="ＭＳ Ｐゴシック" charset="0"/>
                <a:cs typeface="ＭＳ Ｐゴシック" charset="0"/>
              </a:rPr>
              <a:t>Exam Master: NCLEX-RN</a:t>
            </a:r>
          </a:p>
        </p:txBody>
      </p:sp>
      <p:sp>
        <p:nvSpPr>
          <p:cNvPr id="33795" name="Title 1"/>
          <p:cNvSpPr txBox="1">
            <a:spLocks/>
          </p:cNvSpPr>
          <p:nvPr/>
        </p:nvSpPr>
        <p:spPr bwMode="auto">
          <a:xfrm>
            <a:off x="0" y="-76200"/>
            <a:ext cx="9144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>
                <a:solidFill>
                  <a:srgbClr val="FFFFFF"/>
                </a:solidFill>
                <a:latin typeface="Calibri" charset="0"/>
              </a:rPr>
              <a:t>TTUHSC </a:t>
            </a:r>
            <a:r>
              <a:rPr lang="en-US" sz="4400" dirty="0" smtClean="0">
                <a:solidFill>
                  <a:srgbClr val="FFFFFF"/>
                </a:solidFill>
                <a:latin typeface="Calibri" charset="0"/>
              </a:rPr>
              <a:t>Libraries</a:t>
            </a:r>
            <a:endParaRPr lang="en-US" sz="4400" dirty="0">
              <a:solidFill>
                <a:srgbClr val="FFFFFF"/>
              </a:solidFill>
              <a:latin typeface="Calibri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3223" y="2567428"/>
            <a:ext cx="8309777" cy="3330575"/>
            <a:chOff x="170342" y="2567428"/>
            <a:chExt cx="8309777" cy="3330575"/>
          </a:xfrm>
        </p:grpSpPr>
        <p:pic>
          <p:nvPicPr>
            <p:cNvPr id="5" name="Picture 4" descr="person, exam and pencil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1383" y="2567428"/>
              <a:ext cx="4988736" cy="33305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170342" y="2930399"/>
              <a:ext cx="3081793" cy="1754327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Practice </a:t>
              </a:r>
            </a:p>
            <a:p>
              <a:pPr algn="ctr"/>
              <a:r>
                <a:rPr lang="en-US" sz="5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Q</a:t>
              </a:r>
              <a:r>
                <a:rPr lang="en-US" sz="54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uestions</a:t>
              </a:r>
              <a:endPara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760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Box 1"/>
          <p:cNvSpPr txBox="1">
            <a:spLocks noChangeArrowheads="1"/>
          </p:cNvSpPr>
          <p:nvPr/>
        </p:nvSpPr>
        <p:spPr bwMode="auto">
          <a:xfrm>
            <a:off x="212725" y="-77788"/>
            <a:ext cx="62531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400">
                <a:solidFill>
                  <a:srgbClr val="FFFFFF"/>
                </a:solidFill>
              </a:rPr>
              <a:t>Specialty Databases</a:t>
            </a:r>
          </a:p>
        </p:txBody>
      </p:sp>
      <p:pic>
        <p:nvPicPr>
          <p:cNvPr id="4" name="Picture 3" descr="Screen Shot 2012-07-02 at 9.44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906" y="692150"/>
            <a:ext cx="3962094" cy="47500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62600" y="2514600"/>
            <a:ext cx="2286000" cy="457200"/>
          </a:xfrm>
          <a:prstGeom prst="rect">
            <a:avLst/>
          </a:prstGeom>
          <a:noFill/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1 7"/>
          <p:cNvSpPr/>
          <p:nvPr/>
        </p:nvSpPr>
        <p:spPr>
          <a:xfrm>
            <a:off x="2971800" y="2971800"/>
            <a:ext cx="2357437" cy="1285875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Mobile</a:t>
            </a:r>
          </a:p>
        </p:txBody>
      </p:sp>
      <p:pic>
        <p:nvPicPr>
          <p:cNvPr id="6" name="Picture 5" descr="Screen Shot 2012-07-02 at 9.49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64803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19200" y="1752600"/>
            <a:ext cx="3276600" cy="457200"/>
          </a:xfrm>
          <a:prstGeom prst="rect">
            <a:avLst/>
          </a:prstGeom>
          <a:noFill/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2-07-02 at 9.53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92" y="0"/>
            <a:ext cx="6964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125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1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4"/>
          <p:cNvSpPr txBox="1">
            <a:spLocks noChangeArrowheads="1"/>
          </p:cNvSpPr>
          <p:nvPr/>
        </p:nvSpPr>
        <p:spPr bwMode="auto">
          <a:xfrm>
            <a:off x="187640" y="-84138"/>
            <a:ext cx="62531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400" dirty="0">
                <a:solidFill>
                  <a:srgbClr val="FFFFFF"/>
                </a:solidFill>
              </a:rPr>
              <a:t>Specialty Databases</a:t>
            </a:r>
          </a:p>
        </p:txBody>
      </p:sp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3856038" y="2700338"/>
            <a:ext cx="45720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Find results in all clinical content areas -- drug, disease, alternative medicine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360° View Dashboard provides quick links to information related to your search term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Supports drug dosing calculations and decisions for treating specific patient problems.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7652" name="Picture 7" descr="Screen shot 2010-06-23 at 1.50.13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25" y="777875"/>
            <a:ext cx="49926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1000" y="2514600"/>
            <a:ext cx="3669405" cy="3987800"/>
            <a:chOff x="381000" y="2514600"/>
            <a:chExt cx="3669405" cy="3987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2514600"/>
              <a:ext cx="2161580" cy="3987800"/>
            </a:xfrm>
            <a:prstGeom prst="rect">
              <a:avLst/>
            </a:prstGeom>
          </p:spPr>
        </p:pic>
        <p:sp>
          <p:nvSpPr>
            <p:cNvPr id="2" name="Explosion 1 1"/>
            <p:cNvSpPr/>
            <p:nvPr/>
          </p:nvSpPr>
          <p:spPr>
            <a:xfrm rot="20528798">
              <a:off x="1692967" y="5130975"/>
              <a:ext cx="2357438" cy="1287462"/>
            </a:xfrm>
            <a:prstGeom prst="irregularSeal1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>
                  <a:solidFill>
                    <a:prstClr val="white"/>
                  </a:solidFill>
                  <a:latin typeface="Calibri"/>
                </a:rPr>
                <a:t>Mobile</a:t>
              </a:r>
            </a:p>
          </p:txBody>
        </p:sp>
      </p:grpSp>
      <p:pic>
        <p:nvPicPr>
          <p:cNvPr id="5" name="Picture 4" descr="Screen Shot 2012-07-05 at 1.22.07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5" y="649398"/>
            <a:ext cx="9144000" cy="108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68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4"/>
          <p:cNvSpPr txBox="1">
            <a:spLocks noChangeArrowheads="1"/>
          </p:cNvSpPr>
          <p:nvPr/>
        </p:nvSpPr>
        <p:spPr bwMode="auto">
          <a:xfrm>
            <a:off x="5410200" y="2514600"/>
            <a:ext cx="326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20638" y="-76200"/>
            <a:ext cx="28232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Calibri" charset="0"/>
              </a:rPr>
              <a:t>eTextbooks</a:t>
            </a:r>
            <a:endParaRPr lang="en-US" sz="40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5" name="Picture 4" descr="Screen Shot 2012-06-29 at 10.03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00"/>
            <a:ext cx="9144000" cy="58876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1800" y="2819400"/>
            <a:ext cx="1828800" cy="457200"/>
          </a:xfrm>
          <a:prstGeom prst="rect">
            <a:avLst/>
          </a:prstGeom>
          <a:noFill/>
          <a:ln w="762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2-08-08 at 5.24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" y="45616"/>
            <a:ext cx="9195137" cy="6464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3200400"/>
            <a:ext cx="2286000" cy="457200"/>
          </a:xfrm>
          <a:prstGeom prst="rect">
            <a:avLst/>
          </a:prstGeom>
          <a:noFill/>
          <a:ln w="762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65700" y="5486400"/>
            <a:ext cx="2273300" cy="457200"/>
          </a:xfrm>
          <a:prstGeom prst="rect">
            <a:avLst/>
          </a:prstGeom>
          <a:noFill/>
          <a:ln w="762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52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8-08 at 5.26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4884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28600" y="1193800"/>
            <a:ext cx="8458200" cy="457200"/>
          </a:xfrm>
          <a:prstGeom prst="rect">
            <a:avLst/>
          </a:prstGeom>
          <a:noFill/>
          <a:ln w="762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5900" y="1600200"/>
            <a:ext cx="1828800" cy="457200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overdose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891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animBg="1"/>
      <p:bldP spid="4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8-08 at 5.29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220"/>
            <a:ext cx="9144000" cy="585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371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8-08 at 5.32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3262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2514600"/>
            <a:ext cx="2286000" cy="457200"/>
          </a:xfrm>
          <a:prstGeom prst="rect">
            <a:avLst/>
          </a:prstGeom>
          <a:noFill/>
          <a:ln w="762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67000" y="304800"/>
            <a:ext cx="4114800" cy="457200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overdose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605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3"/>
          <p:cNvSpPr txBox="1">
            <a:spLocks noChangeArrowheads="1"/>
          </p:cNvSpPr>
          <p:nvPr/>
        </p:nvSpPr>
        <p:spPr bwMode="auto">
          <a:xfrm>
            <a:off x="533400" y="2209800"/>
            <a:ext cx="81534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5000" b="1" dirty="0" smtClean="0">
                <a:solidFill>
                  <a:srgbClr val="000000"/>
                </a:solidFill>
              </a:rPr>
              <a:t>3</a:t>
            </a:r>
            <a:r>
              <a:rPr lang="en-US" sz="5000" b="1" baseline="30000" dirty="0" smtClean="0">
                <a:solidFill>
                  <a:srgbClr val="000000"/>
                </a:solidFill>
              </a:rPr>
              <a:t>rd</a:t>
            </a:r>
            <a:r>
              <a:rPr lang="en-US" sz="5000" b="1" dirty="0" smtClean="0">
                <a:solidFill>
                  <a:srgbClr val="000000"/>
                </a:solidFill>
              </a:rPr>
              <a:t> year Pharmacy </a:t>
            </a:r>
          </a:p>
          <a:p>
            <a:pPr algn="ctr"/>
            <a:r>
              <a:rPr lang="en-US" sz="5000" b="1" dirty="0" smtClean="0">
                <a:solidFill>
                  <a:srgbClr val="000000"/>
                </a:solidFill>
              </a:rPr>
              <a:t>Library Orientation</a:t>
            </a:r>
            <a:endParaRPr lang="en-US" sz="5000" b="1" dirty="0">
              <a:solidFill>
                <a:srgbClr val="000000"/>
              </a:solidFill>
            </a:endParaRPr>
          </a:p>
        </p:txBody>
      </p:sp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3124200" y="-176213"/>
            <a:ext cx="29718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5000" b="1" dirty="0">
                <a:solidFill>
                  <a:srgbClr val="FFFFFF"/>
                </a:solidFill>
              </a:rPr>
              <a:t>Welcome</a:t>
            </a:r>
          </a:p>
        </p:txBody>
      </p:sp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8077200" y="6475413"/>
            <a:ext cx="1066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000000"/>
                </a:solidFill>
              </a:rPr>
              <a:t>July 2012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4572000" y="5586038"/>
            <a:ext cx="434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</a:rPr>
              <a:t>Margaret Vugrin MSLS, AHIP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Preston Smith Library</a:t>
            </a:r>
          </a:p>
        </p:txBody>
      </p:sp>
    </p:spTree>
    <p:extLst>
      <p:ext uri="{BB962C8B-B14F-4D97-AF65-F5344CB8AC3E}">
        <p14:creationId xmlns:p14="http://schemas.microsoft.com/office/powerpoint/2010/main" val="3636514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8-08 at 5.34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303"/>
            <a:ext cx="9144000" cy="648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46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 descr="Screen shot 2010-06-23 at 1.50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31963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7" descr="Screen shot 2010-06-23 at 1.50.13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26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Screen shot 2011-06-24 at 4.50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405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7848600" cy="467836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sz="4000" b="1" dirty="0">
                <a:latin typeface="Helvetica" charset="0"/>
                <a:ea typeface="ＭＳ Ｐゴシック" charset="0"/>
                <a:cs typeface="ＭＳ Ｐゴシック" charset="0"/>
              </a:rPr>
              <a:t>Nursing Reference Center</a:t>
            </a:r>
          </a:p>
          <a:p>
            <a:pPr marL="0" indent="0" algn="ctr">
              <a:lnSpc>
                <a:spcPct val="120000"/>
              </a:lnSpc>
              <a:buFont typeface="Arial" charset="0"/>
              <a:buNone/>
            </a:pPr>
            <a:endParaRPr lang="en-US" b="1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algn="ctr">
              <a:lnSpc>
                <a:spcPct val="120000"/>
              </a:lnSpc>
              <a:buFont typeface="Arial" charset="0"/>
              <a:buNone/>
            </a:pPr>
            <a:r>
              <a:rPr lang="en-US" b="1" dirty="0">
                <a:latin typeface="Helvetica" charset="0"/>
                <a:ea typeface="ＭＳ Ｐゴシック" charset="0"/>
                <a:cs typeface="ＭＳ Ｐゴシック" charset="0"/>
              </a:rPr>
              <a:t>clinical information </a:t>
            </a:r>
          </a:p>
          <a:p>
            <a:pPr marL="0" indent="0" algn="ctr">
              <a:lnSpc>
                <a:spcPct val="120000"/>
              </a:lnSpc>
              <a:buFont typeface="Arial" charset="0"/>
              <a:buNone/>
            </a:pPr>
            <a:r>
              <a:rPr lang="en-US" b="1" dirty="0">
                <a:latin typeface="Helvetica" charset="0"/>
                <a:ea typeface="ＭＳ Ｐゴシック" charset="0"/>
                <a:cs typeface="ＭＳ Ｐゴシック" charset="0"/>
              </a:rPr>
              <a:t>at the point-of care…</a:t>
            </a:r>
          </a:p>
          <a:p>
            <a:pPr marL="0" indent="0" algn="ctr">
              <a:lnSpc>
                <a:spcPct val="120000"/>
              </a:lnSpc>
              <a:buFont typeface="Arial" charset="0"/>
              <a:buNone/>
            </a:pPr>
            <a:endParaRPr lang="en-US" b="1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algn="ctr">
              <a:lnSpc>
                <a:spcPct val="120000"/>
              </a:lnSpc>
              <a:buFont typeface="Arial" charset="0"/>
              <a:buNone/>
            </a:pPr>
            <a:r>
              <a:rPr lang="en-US" b="1" dirty="0">
                <a:latin typeface="Helvetica" charset="0"/>
                <a:ea typeface="ＭＳ Ｐゴシック" charset="0"/>
                <a:cs typeface="ＭＳ Ｐゴシック" charset="0"/>
              </a:rPr>
              <a:t>…and comprehensive </a:t>
            </a:r>
          </a:p>
          <a:p>
            <a:pPr marL="0" indent="0" algn="ctr">
              <a:lnSpc>
                <a:spcPct val="120000"/>
              </a:lnSpc>
              <a:buFont typeface="Arial" charset="0"/>
              <a:buNone/>
            </a:pPr>
            <a:r>
              <a:rPr lang="en-US" b="1" dirty="0">
                <a:latin typeface="Helvetica" charset="0"/>
                <a:ea typeface="ＭＳ Ｐゴシック" charset="0"/>
                <a:cs typeface="ＭＳ Ｐゴシック" charset="0"/>
              </a:rPr>
              <a:t>scholarly literature.</a:t>
            </a:r>
          </a:p>
        </p:txBody>
      </p:sp>
      <p:pic>
        <p:nvPicPr>
          <p:cNvPr id="5120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7232" y="2209800"/>
            <a:ext cx="11525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888" y="4524375"/>
            <a:ext cx="2173287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13" y="2614613"/>
            <a:ext cx="1681162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-76200"/>
            <a:ext cx="9144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>
                <a:solidFill>
                  <a:srgbClr val="FFFFFF"/>
                </a:solidFill>
                <a:latin typeface="Calibri" charset="0"/>
              </a:rPr>
              <a:t>TTUHSC Libraries </a:t>
            </a:r>
          </a:p>
        </p:txBody>
      </p:sp>
    </p:spTree>
    <p:extLst>
      <p:ext uri="{BB962C8B-B14F-4D97-AF65-F5344CB8AC3E}">
        <p14:creationId xmlns:p14="http://schemas.microsoft.com/office/powerpoint/2010/main" val="3712201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NRC features…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Evidence-based information designed specifically for nurses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Written in your language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Clinical information &amp; nursing-specific scholarly literature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Full-text books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Bilingual patient education sheets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Free continuing education courses</a:t>
            </a:r>
          </a:p>
        </p:txBody>
      </p:sp>
    </p:spTree>
    <p:extLst>
      <p:ext uri="{BB962C8B-B14F-4D97-AF65-F5344CB8AC3E}">
        <p14:creationId xmlns:p14="http://schemas.microsoft.com/office/powerpoint/2010/main" val="5838309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6-28 at 2.29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741" y="0"/>
            <a:ext cx="663325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91400" y="1447800"/>
            <a:ext cx="1565275" cy="260350"/>
          </a:xfrm>
          <a:prstGeom prst="rect">
            <a:avLst/>
          </a:prstGeom>
          <a:noFill/>
          <a:ln w="3175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Screen shot 2011-07-14 at 1.41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265122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4038600" y="1868217"/>
            <a:ext cx="762000" cy="538884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022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p Arrow Callout 6"/>
          <p:cNvSpPr/>
          <p:nvPr/>
        </p:nvSpPr>
        <p:spPr>
          <a:xfrm>
            <a:off x="760413" y="1554163"/>
            <a:ext cx="2281237" cy="1162050"/>
          </a:xfrm>
          <a:prstGeom prst="upArrowCallout">
            <a:avLst/>
          </a:prstGeom>
          <a:solidFill>
            <a:schemeClr val="bg1">
              <a:alpha val="65000"/>
            </a:schemeClr>
          </a:solidFill>
          <a:ln w="2222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Clinical information</a:t>
            </a:r>
          </a:p>
        </p:txBody>
      </p:sp>
      <p:sp>
        <p:nvSpPr>
          <p:cNvPr id="8" name="Left Arrow Callout 7"/>
          <p:cNvSpPr/>
          <p:nvPr/>
        </p:nvSpPr>
        <p:spPr>
          <a:xfrm>
            <a:off x="1679575" y="542925"/>
            <a:ext cx="2181225" cy="835025"/>
          </a:xfrm>
          <a:prstGeom prst="leftArrowCallout">
            <a:avLst>
              <a:gd name="adj1" fmla="val 33000"/>
              <a:gd name="adj2" fmla="val 29000"/>
              <a:gd name="adj3" fmla="val 43999"/>
              <a:gd name="adj4" fmla="val 69958"/>
            </a:avLst>
          </a:prstGeom>
          <a:solidFill>
            <a:schemeClr val="bg1">
              <a:alpha val="48000"/>
            </a:schemeClr>
          </a:solidFill>
          <a:ln w="2222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Scholarly information</a:t>
            </a:r>
          </a:p>
        </p:txBody>
      </p:sp>
      <p:sp>
        <p:nvSpPr>
          <p:cNvPr id="9" name="Right Arrow Callout 8"/>
          <p:cNvSpPr/>
          <p:nvPr/>
        </p:nvSpPr>
        <p:spPr>
          <a:xfrm>
            <a:off x="2273300" y="4078288"/>
            <a:ext cx="2046288" cy="117792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378"/>
            </a:avLst>
          </a:prstGeom>
          <a:solidFill>
            <a:schemeClr val="bg1">
              <a:alpha val="65000"/>
            </a:schemeClr>
          </a:solidFill>
          <a:ln w="2222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Link to other resources</a:t>
            </a:r>
          </a:p>
        </p:txBody>
      </p:sp>
    </p:spTree>
    <p:extLst>
      <p:ext uri="{BB962C8B-B14F-4D97-AF65-F5344CB8AC3E}">
        <p14:creationId xmlns:p14="http://schemas.microsoft.com/office/powerpoint/2010/main" val="24914036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2B58C6-5DAD-E944-9DDA-4D29C0AC3618}" type="datetime1">
              <a:rPr lang="en-US">
                <a:solidFill>
                  <a:srgbClr val="000000"/>
                </a:solidFill>
                <a:latin typeface="Helvetic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8/15/2012</a:t>
            </a:fld>
            <a:endParaRPr lang="en-US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529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FC35BF-44AB-D345-98FC-E4057B9B0C65}" type="slidenum">
              <a:rPr lang="en-US">
                <a:solidFill>
                  <a:srgbClr val="000000"/>
                </a:solidFill>
                <a:latin typeface="Helvetic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5530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79375"/>
            <a:ext cx="9144000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486150" y="609600"/>
            <a:ext cx="3800475" cy="957263"/>
          </a:xfrm>
          <a:prstGeom prst="roundRect">
            <a:avLst/>
          </a:prstGeom>
          <a:solidFill>
            <a:srgbClr val="800000">
              <a:alpha val="7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Sample search: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medication compliance AND diabetes</a:t>
            </a:r>
          </a:p>
        </p:txBody>
      </p:sp>
      <p:sp>
        <p:nvSpPr>
          <p:cNvPr id="8" name="Right Arrow Callout 7"/>
          <p:cNvSpPr/>
          <p:nvPr/>
        </p:nvSpPr>
        <p:spPr>
          <a:xfrm>
            <a:off x="758825" y="2771775"/>
            <a:ext cx="2047875" cy="117792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378"/>
            </a:avLst>
          </a:prstGeom>
          <a:solidFill>
            <a:schemeClr val="bg1">
              <a:alpha val="65000"/>
            </a:schemeClr>
          </a:solidFill>
          <a:ln w="2222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Click to get full-text</a:t>
            </a:r>
          </a:p>
        </p:txBody>
      </p:sp>
      <p:sp>
        <p:nvSpPr>
          <p:cNvPr id="9" name="Right Arrow Callout 8"/>
          <p:cNvSpPr/>
          <p:nvPr/>
        </p:nvSpPr>
        <p:spPr>
          <a:xfrm>
            <a:off x="758825" y="2182813"/>
            <a:ext cx="2047875" cy="117792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378"/>
            </a:avLst>
          </a:prstGeom>
          <a:solidFill>
            <a:schemeClr val="bg1">
              <a:alpha val="65000"/>
            </a:schemeClr>
          </a:solidFill>
          <a:ln w="2222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Click to link to Gold Rush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2400" y="0"/>
            <a:ext cx="629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p Arrow Callout 11"/>
          <p:cNvSpPr/>
          <p:nvPr/>
        </p:nvSpPr>
        <p:spPr>
          <a:xfrm>
            <a:off x="2590800" y="3535363"/>
            <a:ext cx="2281238" cy="1162050"/>
          </a:xfrm>
          <a:prstGeom prst="upArrowCallout">
            <a:avLst/>
          </a:prstGeom>
          <a:solidFill>
            <a:schemeClr val="bg1">
              <a:alpha val="86000"/>
            </a:schemeClr>
          </a:solidFill>
          <a:ln w="2222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Click for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instant full-text</a:t>
            </a:r>
          </a:p>
        </p:txBody>
      </p:sp>
    </p:spTree>
    <p:extLst>
      <p:ext uri="{BB962C8B-B14F-4D97-AF65-F5344CB8AC3E}">
        <p14:creationId xmlns:p14="http://schemas.microsoft.com/office/powerpoint/2010/main" val="17208627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More on Gold Rush</a:t>
            </a:r>
          </a:p>
        </p:txBody>
      </p:sp>
      <p:sp>
        <p:nvSpPr>
          <p:cNvPr id="56324" name="TextBox 6"/>
          <p:cNvSpPr txBox="1">
            <a:spLocks noChangeArrowheads="1"/>
          </p:cNvSpPr>
          <p:nvPr/>
        </p:nvSpPr>
        <p:spPr bwMode="auto">
          <a:xfrm>
            <a:off x="457200" y="685800"/>
            <a:ext cx="8381999" cy="2308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u="sng" dirty="0">
                <a:solidFill>
                  <a:srgbClr val="000000"/>
                </a:solidFill>
                <a:latin typeface="Courier" charset="0"/>
                <a:cs typeface="Courier" charset="0"/>
              </a:rPr>
              <a:t>Assigned Readings</a:t>
            </a:r>
          </a:p>
          <a:p>
            <a:endParaRPr lang="en-US" sz="2400" dirty="0">
              <a:solidFill>
                <a:srgbClr val="000000"/>
              </a:solidFill>
              <a:latin typeface="Courier" charset="0"/>
              <a:cs typeface="Courier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Courier" charset="0"/>
                <a:cs typeface="Courier" charset="0"/>
              </a:rPr>
              <a:t>Langeland</a:t>
            </a:r>
            <a:r>
              <a:rPr lang="en-US" sz="2400" dirty="0">
                <a:solidFill>
                  <a:srgbClr val="000000"/>
                </a:solidFill>
                <a:latin typeface="Courier" charset="0"/>
                <a:cs typeface="Courier" charset="0"/>
              </a:rPr>
              <a:t>, K. &amp; </a:t>
            </a:r>
            <a:r>
              <a:rPr lang="en-US" sz="2400" dirty="0" err="1">
                <a:solidFill>
                  <a:srgbClr val="000000"/>
                </a:solidFill>
                <a:latin typeface="Courier" charset="0"/>
                <a:cs typeface="Courier" charset="0"/>
              </a:rPr>
              <a:t>Sorlie</a:t>
            </a:r>
            <a:r>
              <a:rPr lang="en-US" sz="2400" dirty="0">
                <a:solidFill>
                  <a:srgbClr val="000000"/>
                </a:solidFill>
                <a:latin typeface="Courier" charset="0"/>
                <a:cs typeface="Courier" charset="0"/>
              </a:rPr>
              <a:t>, V. (2011). Ethical 	challenges in nursing emergency practice. 	</a:t>
            </a:r>
            <a:r>
              <a:rPr lang="en-US" sz="2400" i="1" dirty="0">
                <a:solidFill>
                  <a:srgbClr val="000000"/>
                </a:solidFill>
                <a:latin typeface="Courier" charset="0"/>
                <a:cs typeface="Courier" charset="0"/>
              </a:rPr>
              <a:t>Journal of Clinical Nursing</a:t>
            </a:r>
            <a:r>
              <a:rPr lang="en-US" sz="2400" dirty="0">
                <a:solidFill>
                  <a:srgbClr val="000000"/>
                </a:solidFill>
                <a:latin typeface="Courier" charset="0"/>
                <a:cs typeface="Courier" charset="0"/>
              </a:rPr>
              <a:t>, </a:t>
            </a:r>
            <a:endParaRPr lang="en-US" sz="2400" dirty="0" smtClean="0">
              <a:solidFill>
                <a:srgbClr val="000000"/>
              </a:solidFill>
              <a:latin typeface="Courier" charset="0"/>
              <a:cs typeface="Courier" charset="0"/>
            </a:endParaRPr>
          </a:p>
          <a:p>
            <a:r>
              <a:rPr lang="en-US" sz="2400" i="1" dirty="0" smtClean="0">
                <a:solidFill>
                  <a:srgbClr val="000000"/>
                </a:solidFill>
                <a:latin typeface="Courier" charset="0"/>
                <a:cs typeface="Courier" charset="0"/>
              </a:rPr>
              <a:t>	20</a:t>
            </a:r>
            <a:r>
              <a:rPr lang="en-US" sz="2400" dirty="0">
                <a:solidFill>
                  <a:srgbClr val="000000"/>
                </a:solidFill>
                <a:latin typeface="Courier" charset="0"/>
                <a:cs typeface="Courier" charset="0"/>
              </a:rPr>
              <a:t>(13-14)</a:t>
            </a:r>
            <a:r>
              <a:rPr lang="en-US" sz="2400" dirty="0" smtClean="0">
                <a:solidFill>
                  <a:srgbClr val="000000"/>
                </a:solidFill>
                <a:latin typeface="Courier" charset="0"/>
                <a:cs typeface="Courier" charset="0"/>
              </a:rPr>
              <a:t>,2064</a:t>
            </a:r>
            <a:r>
              <a:rPr lang="en-US" sz="2400" dirty="0">
                <a:solidFill>
                  <a:srgbClr val="000000"/>
                </a:solidFill>
                <a:latin typeface="Courier" charset="0"/>
                <a:cs typeface="Courier" charset="0"/>
              </a:rPr>
              <a:t>-2070.</a:t>
            </a:r>
          </a:p>
        </p:txBody>
      </p:sp>
      <p:sp>
        <p:nvSpPr>
          <p:cNvPr id="9" name="Rectangle 8"/>
          <p:cNvSpPr/>
          <p:nvPr/>
        </p:nvSpPr>
        <p:spPr>
          <a:xfrm>
            <a:off x="2936875" y="4567238"/>
            <a:ext cx="3295650" cy="1512887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CC00"/>
                </a:solidFill>
                <a:latin typeface="Papyrus"/>
                <a:cs typeface="Papyrus"/>
              </a:rPr>
              <a:t>Gold Rush</a:t>
            </a:r>
          </a:p>
        </p:txBody>
      </p:sp>
      <p:sp>
        <p:nvSpPr>
          <p:cNvPr id="10" name="Up-Down Arrow 9"/>
          <p:cNvSpPr/>
          <p:nvPr/>
        </p:nvSpPr>
        <p:spPr>
          <a:xfrm>
            <a:off x="4110038" y="2990850"/>
            <a:ext cx="927100" cy="1504950"/>
          </a:xfrm>
          <a:prstGeom prst="upDown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39921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8686800" cy="1143000"/>
          </a:xfrm>
        </p:spPr>
        <p:txBody>
          <a:bodyPr/>
          <a:lstStyle/>
          <a:p>
            <a:pPr algn="l"/>
            <a:r>
              <a:rPr lang="en-US" sz="4000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Library </a:t>
            </a:r>
            <a:r>
              <a:rPr lang="en-US" sz="4000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homepage</a:t>
            </a:r>
            <a:endParaRPr lang="en-US" sz="4000" dirty="0">
              <a:solidFill>
                <a:schemeClr val="bg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2-06-29 at 10.03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00"/>
            <a:ext cx="9144000" cy="5887616"/>
          </a:xfrm>
          <a:prstGeom prst="rect">
            <a:avLst/>
          </a:prstGeom>
        </p:spPr>
      </p:pic>
      <p:pic>
        <p:nvPicPr>
          <p:cNvPr id="3" name="Picture 2" descr="Screen Shot 2012-06-29 at 10.04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014" y="3221386"/>
            <a:ext cx="2777733" cy="1426814"/>
          </a:xfrm>
          <a:prstGeom prst="rect">
            <a:avLst/>
          </a:prstGeom>
          <a:ln w="25400">
            <a:solidFill>
              <a:srgbClr val="8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221387"/>
            <a:ext cx="2460625" cy="664814"/>
          </a:xfrm>
          <a:prstGeom prst="rect">
            <a:avLst/>
          </a:prstGeom>
          <a:noFill/>
          <a:ln w="3175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05600" y="3221386"/>
            <a:ext cx="2362200" cy="228600"/>
          </a:xfrm>
          <a:prstGeom prst="rect">
            <a:avLst/>
          </a:prstGeom>
          <a:solidFill>
            <a:srgbClr val="C20202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err="1" smtClean="0">
                <a:solidFill>
                  <a:schemeClr val="bg1"/>
                </a:solidFill>
                <a:latin typeface="Arial"/>
                <a:cs typeface="Arial"/>
              </a:rPr>
              <a:t>eJournals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8084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2600"/>
            <a:ext cx="91440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Callout 6"/>
          <p:cNvSpPr/>
          <p:nvPr/>
        </p:nvSpPr>
        <p:spPr>
          <a:xfrm>
            <a:off x="2049463" y="2413000"/>
            <a:ext cx="2687637" cy="1314450"/>
          </a:xfrm>
          <a:prstGeom prst="leftArrowCallout">
            <a:avLst>
              <a:gd name="adj1" fmla="val 33000"/>
              <a:gd name="adj2" fmla="val 29000"/>
              <a:gd name="adj3" fmla="val 43999"/>
              <a:gd name="adj4" fmla="val 69958"/>
            </a:avLst>
          </a:prstGeom>
          <a:solidFill>
            <a:schemeClr val="bg1">
              <a:alpha val="82000"/>
            </a:schemeClr>
          </a:solidFill>
          <a:ln w="2222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rgbClr val="000000"/>
                </a:solidFill>
                <a:latin typeface="Calibri"/>
              </a:rPr>
              <a:t>Search for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solidFill>
                  <a:srgbClr val="000000"/>
                </a:solidFill>
                <a:latin typeface="Calibri"/>
              </a:rPr>
              <a:t>journal title</a:t>
            </a:r>
            <a:endParaRPr lang="en-US" sz="25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Picture 1" descr="Screen Shot 2012-06-29 at 10.18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26067"/>
            <a:ext cx="6832600" cy="1016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36785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-98286"/>
            <a:ext cx="609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Information page</a:t>
            </a:r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2" name="Picture 1" descr="pharm.pdf"/>
          <p:cNvPicPr>
            <a:picLocks noChangeAspect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43200" y="609600"/>
            <a:ext cx="4622345" cy="617893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2807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939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Callout 6"/>
          <p:cNvSpPr/>
          <p:nvPr/>
        </p:nvSpPr>
        <p:spPr>
          <a:xfrm>
            <a:off x="4479925" y="4575175"/>
            <a:ext cx="2689225" cy="1312863"/>
          </a:xfrm>
          <a:prstGeom prst="leftArrowCallout">
            <a:avLst>
              <a:gd name="adj1" fmla="val 33000"/>
              <a:gd name="adj2" fmla="val 29000"/>
              <a:gd name="adj3" fmla="val 43999"/>
              <a:gd name="adj4" fmla="val 69958"/>
            </a:avLst>
          </a:prstGeom>
          <a:solidFill>
            <a:schemeClr val="bg1">
              <a:alpha val="82000"/>
            </a:schemeClr>
          </a:solidFill>
          <a:ln w="2222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rgbClr val="000000"/>
                </a:solidFill>
                <a:latin typeface="Calibri"/>
              </a:rPr>
              <a:t>Select correct title</a:t>
            </a:r>
          </a:p>
        </p:txBody>
      </p:sp>
    </p:spTree>
    <p:extLst>
      <p:ext uri="{BB962C8B-B14F-4D97-AF65-F5344CB8AC3E}">
        <p14:creationId xmlns:p14="http://schemas.microsoft.com/office/powerpoint/2010/main" val="12814307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63E337-A22E-6F4A-8B9E-DB593A645367}" type="slidenum">
              <a:rPr lang="en-US">
                <a:solidFill>
                  <a:srgbClr val="000000"/>
                </a:solidFill>
                <a:latin typeface="Helvetic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6042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300" y="0"/>
            <a:ext cx="660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Callout 6"/>
          <p:cNvSpPr/>
          <p:nvPr/>
        </p:nvSpPr>
        <p:spPr>
          <a:xfrm>
            <a:off x="565150" y="4564063"/>
            <a:ext cx="2047875" cy="117792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378"/>
            </a:avLst>
          </a:prstGeom>
          <a:solidFill>
            <a:schemeClr val="bg1">
              <a:alpha val="65000"/>
            </a:schemeClr>
          </a:solidFill>
          <a:ln w="2222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Links 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full-text</a:t>
            </a:r>
          </a:p>
        </p:txBody>
      </p:sp>
      <p:sp>
        <p:nvSpPr>
          <p:cNvPr id="8" name="Left Arrow Callout 7"/>
          <p:cNvSpPr/>
          <p:nvPr/>
        </p:nvSpPr>
        <p:spPr>
          <a:xfrm>
            <a:off x="6418263" y="4862513"/>
            <a:ext cx="2689225" cy="1314450"/>
          </a:xfrm>
          <a:prstGeom prst="leftArrowCallout">
            <a:avLst>
              <a:gd name="adj1" fmla="val 33000"/>
              <a:gd name="adj2" fmla="val 29000"/>
              <a:gd name="adj3" fmla="val 43999"/>
              <a:gd name="adj4" fmla="val 69958"/>
            </a:avLst>
          </a:prstGeom>
          <a:solidFill>
            <a:schemeClr val="bg1">
              <a:alpha val="82000"/>
            </a:schemeClr>
          </a:solidFill>
          <a:ln w="2222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rgbClr val="000000"/>
                </a:solidFill>
                <a:latin typeface="Calibri"/>
              </a:rPr>
              <a:t>Check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rgbClr val="000000"/>
                </a:solidFill>
                <a:latin typeface="Calibri"/>
              </a:rPr>
              <a:t>the dates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268538" y="6156325"/>
            <a:ext cx="4284662" cy="347663"/>
          </a:xfrm>
          <a:prstGeom prst="rect">
            <a:avLst/>
          </a:prstGeom>
          <a:noFill/>
          <a:ln w="3175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Screen Shot 2012-06-29 at 10.18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26067"/>
            <a:ext cx="6832600" cy="1016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81757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4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4200"/>
            <a:ext cx="91440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Callout 6"/>
          <p:cNvSpPr/>
          <p:nvPr/>
        </p:nvSpPr>
        <p:spPr>
          <a:xfrm>
            <a:off x="5840413" y="3575050"/>
            <a:ext cx="2689225" cy="1312863"/>
          </a:xfrm>
          <a:prstGeom prst="leftArrowCallout">
            <a:avLst>
              <a:gd name="adj1" fmla="val 33000"/>
              <a:gd name="adj2" fmla="val 29000"/>
              <a:gd name="adj3" fmla="val 43999"/>
              <a:gd name="adj4" fmla="val 69958"/>
            </a:avLst>
          </a:prstGeom>
          <a:solidFill>
            <a:schemeClr val="bg1">
              <a:alpha val="82000"/>
            </a:schemeClr>
          </a:solidFill>
          <a:ln w="2222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rgbClr val="000000"/>
                </a:solidFill>
                <a:latin typeface="Calibri"/>
              </a:rPr>
              <a:t>Find year, volume, issue, &amp; </a:t>
            </a:r>
            <a:r>
              <a:rPr lang="en-US" sz="2500" dirty="0" err="1">
                <a:solidFill>
                  <a:srgbClr val="000000"/>
                </a:solidFill>
                <a:latin typeface="Calibri"/>
              </a:rPr>
              <a:t>pg</a:t>
            </a:r>
            <a:r>
              <a:rPr lang="en-US" sz="2500" dirty="0">
                <a:solidFill>
                  <a:srgbClr val="000000"/>
                </a:solidFill>
                <a:latin typeface="Calibri"/>
              </a:rPr>
              <a:t> #</a:t>
            </a:r>
          </a:p>
        </p:txBody>
      </p:sp>
      <p:pic>
        <p:nvPicPr>
          <p:cNvPr id="5" name="Picture 4" descr="Screen Shot 2012-06-29 at 10.18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26067"/>
            <a:ext cx="6832600" cy="1016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185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FF30A7-B4C6-E441-8F48-C3F84DAAB945}" type="datetime1">
              <a:rPr lang="en-US">
                <a:solidFill>
                  <a:srgbClr val="000000"/>
                </a:solidFill>
                <a:latin typeface="Helvetic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8/15/2012</a:t>
            </a:fld>
            <a:endParaRPr lang="en-US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246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38315F-2A05-BD47-B230-D0D98D97B86E}" type="slidenum">
              <a:rPr lang="en-US">
                <a:solidFill>
                  <a:srgbClr val="000000"/>
                </a:solidFill>
                <a:latin typeface="Helvetic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6246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66750"/>
            <a:ext cx="7840663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 Arrow Callout 8"/>
          <p:cNvSpPr/>
          <p:nvPr/>
        </p:nvSpPr>
        <p:spPr>
          <a:xfrm>
            <a:off x="6248400" y="666750"/>
            <a:ext cx="2689225" cy="1314450"/>
          </a:xfrm>
          <a:prstGeom prst="leftArrowCallout">
            <a:avLst>
              <a:gd name="adj1" fmla="val 33000"/>
              <a:gd name="adj2" fmla="val 29000"/>
              <a:gd name="adj3" fmla="val 43999"/>
              <a:gd name="adj4" fmla="val 69958"/>
            </a:avLst>
          </a:prstGeom>
          <a:solidFill>
            <a:schemeClr val="bg1">
              <a:alpha val="82000"/>
            </a:schemeClr>
          </a:solidFill>
          <a:ln w="2222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rgbClr val="000000"/>
                </a:solidFill>
                <a:latin typeface="Calibri"/>
              </a:rPr>
              <a:t>Scroll until you find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rgbClr val="000000"/>
                </a:solidFill>
                <a:latin typeface="Calibri"/>
              </a:rPr>
              <a:t>the article</a:t>
            </a:r>
          </a:p>
        </p:txBody>
      </p:sp>
      <p:sp>
        <p:nvSpPr>
          <p:cNvPr id="10" name="Up Arrow Callout 9"/>
          <p:cNvSpPr/>
          <p:nvPr/>
        </p:nvSpPr>
        <p:spPr>
          <a:xfrm>
            <a:off x="3140075" y="1824038"/>
            <a:ext cx="2281238" cy="1162050"/>
          </a:xfrm>
          <a:prstGeom prst="upArrowCallout">
            <a:avLst/>
          </a:prstGeom>
          <a:solidFill>
            <a:schemeClr val="bg1">
              <a:alpha val="86000"/>
            </a:schemeClr>
          </a:solidFill>
          <a:ln w="2222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Click for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instant full-text</a:t>
            </a:r>
          </a:p>
        </p:txBody>
      </p:sp>
      <p:pic>
        <p:nvPicPr>
          <p:cNvPr id="7" name="Picture 6" descr="Screen Shot 2012-06-29 at 10.18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26067"/>
            <a:ext cx="6223000" cy="92535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4982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8-06 at 3.26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256" y="0"/>
            <a:ext cx="6208889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Oval 1"/>
          <p:cNvSpPr/>
          <p:nvPr/>
        </p:nvSpPr>
        <p:spPr>
          <a:xfrm>
            <a:off x="6248400" y="1981200"/>
            <a:ext cx="838200" cy="3048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224690" y="4249615"/>
            <a:ext cx="8440617" cy="2296747"/>
          </a:xfrm>
          <a:prstGeom prst="wedgeRoundRectCallout">
            <a:avLst>
              <a:gd name="adj1" fmla="val -49714"/>
              <a:gd name="adj2" fmla="val -3101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B1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>
              <a:lnSpc>
                <a:spcPct val="110000"/>
              </a:lnSpc>
              <a:spcAft>
                <a:spcPts val="3000"/>
              </a:spcAft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Comprehensive point-of care resource</a:t>
            </a:r>
          </a:p>
          <a:p>
            <a:pPr marL="457200" indent="-457200">
              <a:lnSpc>
                <a:spcPct val="110000"/>
              </a:lnSpc>
              <a:spcAft>
                <a:spcPts val="3000"/>
              </a:spcAft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Formatted for smart phones and tablets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9349" y="3244334"/>
            <a:ext cx="2045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charset="0"/>
              </a:rPr>
              <a:t>Library homepage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8686800" cy="1143000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PEPID</a:t>
            </a:r>
            <a:endParaRPr lang="en-US" sz="4000" dirty="0">
              <a:solidFill>
                <a:schemeClr val="bg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2902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7-02 at 10.57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4"/>
            <a:ext cx="9144000" cy="605438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0" y="2209800"/>
            <a:ext cx="2410743" cy="609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4038600" y="3352800"/>
            <a:ext cx="3581400" cy="2438400"/>
          </a:xfrm>
          <a:prstGeom prst="wedgeRoundRectCallout">
            <a:avLst>
              <a:gd name="adj1" fmla="val -97662"/>
              <a:gd name="adj2" fmla="val -8210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B1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</a:t>
            </a:r>
            <a:br>
              <a: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Pharmacist Pro with AHFS Or Portable Drug Companion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76200" y="4038600"/>
            <a:ext cx="2410743" cy="609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284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8-06 at 2.52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52"/>
            <a:ext cx="9144000" cy="60664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24200" y="15252"/>
            <a:ext cx="5029200" cy="365748"/>
          </a:xfrm>
          <a:prstGeom prst="rect">
            <a:avLst/>
          </a:prstGeom>
          <a:noFill/>
          <a:ln w="5080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/>
          <p:cNvSpPr/>
          <p:nvPr/>
        </p:nvSpPr>
        <p:spPr>
          <a:xfrm>
            <a:off x="6053511" y="4635350"/>
            <a:ext cx="2665132" cy="1779974"/>
          </a:xfrm>
          <a:prstGeom prst="wedgeEllipseCallout">
            <a:avLst>
              <a:gd name="adj1" fmla="val -63931"/>
              <a:gd name="adj2" fmla="val -65350"/>
            </a:avLst>
          </a:prstGeom>
          <a:noFill/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Example of one of the pages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1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30 at 2.47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8" y="2981072"/>
            <a:ext cx="9144000" cy="596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3988" y="5738167"/>
            <a:ext cx="3725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From Main Page: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180795" y="3867496"/>
            <a:ext cx="1507017" cy="938252"/>
          </a:xfrm>
          <a:prstGeom prst="wedgeEllipseCallout">
            <a:avLst>
              <a:gd name="adj1" fmla="val 4324"/>
              <a:gd name="adj2" fmla="val -86994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rgbClr val="D94816"/>
                </a:solidFill>
              </a:rPr>
              <a:t>Lab Manuals</a:t>
            </a:r>
            <a:endParaRPr lang="en-US" sz="1900" b="1" dirty="0">
              <a:solidFill>
                <a:srgbClr val="D94816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1537845" y="1743824"/>
            <a:ext cx="1925450" cy="938252"/>
          </a:xfrm>
          <a:prstGeom prst="wedgeEllipseCallout">
            <a:avLst>
              <a:gd name="adj1" fmla="val 308"/>
              <a:gd name="adj2" fmla="val 8573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rgbClr val="D94816"/>
                </a:solidFill>
              </a:rPr>
              <a:t>Medical Calculators</a:t>
            </a:r>
            <a:endParaRPr lang="en-US" sz="1900" b="1" dirty="0">
              <a:solidFill>
                <a:srgbClr val="D94816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2150135" y="3867496"/>
            <a:ext cx="1688496" cy="938252"/>
          </a:xfrm>
          <a:prstGeom prst="wedgeEllipseCallout">
            <a:avLst>
              <a:gd name="adj1" fmla="val -167"/>
              <a:gd name="adj2" fmla="val -91034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rgbClr val="D94816"/>
                </a:solidFill>
              </a:rPr>
              <a:t>Quick Reference</a:t>
            </a:r>
            <a:endParaRPr lang="en-US" sz="1900" b="1" dirty="0">
              <a:solidFill>
                <a:srgbClr val="D94816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2875906" y="1800685"/>
            <a:ext cx="1925450" cy="938252"/>
          </a:xfrm>
          <a:prstGeom prst="wedgeEllipseCallout">
            <a:avLst>
              <a:gd name="adj1" fmla="val -10522"/>
              <a:gd name="adj2" fmla="val 7664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rgbClr val="D94816"/>
                </a:solidFill>
              </a:rPr>
              <a:t>Drug Interaction Generator</a:t>
            </a:r>
            <a:endParaRPr lang="en-US" sz="1900" b="1" dirty="0">
              <a:solidFill>
                <a:srgbClr val="D94816"/>
              </a:solidFill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3309976" y="3867496"/>
            <a:ext cx="1688496" cy="938252"/>
          </a:xfrm>
          <a:prstGeom prst="wedgeEllipseCallout">
            <a:avLst>
              <a:gd name="adj1" fmla="val -167"/>
              <a:gd name="adj2" fmla="val -91034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rgbClr val="D94816"/>
                </a:solidFill>
              </a:rPr>
              <a:t>Drug Allergy Checker</a:t>
            </a:r>
            <a:endParaRPr lang="en-US" sz="1900" b="1" dirty="0">
              <a:solidFill>
                <a:srgbClr val="D94816"/>
              </a:solidFill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4154224" y="1800685"/>
            <a:ext cx="1925450" cy="938252"/>
          </a:xfrm>
          <a:prstGeom prst="wedgeEllipseCallout">
            <a:avLst>
              <a:gd name="adj1" fmla="val -14952"/>
              <a:gd name="adj2" fmla="val 7664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rgbClr val="D94816"/>
                </a:solidFill>
              </a:rPr>
              <a:t>Acute Care Reference</a:t>
            </a:r>
            <a:endParaRPr lang="en-US" sz="1900" b="1" dirty="0">
              <a:solidFill>
                <a:srgbClr val="D94816"/>
              </a:solidFill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4675522" y="3867496"/>
            <a:ext cx="1172469" cy="938252"/>
          </a:xfrm>
          <a:prstGeom prst="wedgeEllipseCallout">
            <a:avLst>
              <a:gd name="adj1" fmla="val -167"/>
              <a:gd name="adj2" fmla="val -91034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rgbClr val="D94816"/>
                </a:solidFill>
              </a:rPr>
              <a:t>Notes</a:t>
            </a:r>
            <a:endParaRPr lang="en-US" sz="1900" b="1" dirty="0">
              <a:solidFill>
                <a:srgbClr val="D94816"/>
              </a:solidFill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4913263" y="1128555"/>
            <a:ext cx="2129136" cy="1610382"/>
          </a:xfrm>
          <a:prstGeom prst="wedgeEllipseCallout">
            <a:avLst>
              <a:gd name="adj1" fmla="val -7228"/>
              <a:gd name="adj2" fmla="val 6685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rgbClr val="D94816"/>
                </a:solidFill>
              </a:rPr>
              <a:t>DDX (Differential Diagnosis Generator</a:t>
            </a:r>
            <a:r>
              <a:rPr lang="en-US" sz="1900" dirty="0" smtClean="0">
                <a:solidFill>
                  <a:srgbClr val="D94816"/>
                </a:solidFill>
              </a:rPr>
              <a:t>)</a:t>
            </a:r>
            <a:endParaRPr lang="en-US" sz="1900" dirty="0">
              <a:solidFill>
                <a:srgbClr val="D94816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5462255" y="3867496"/>
            <a:ext cx="2252921" cy="938252"/>
          </a:xfrm>
          <a:prstGeom prst="wedgeEllipseCallout">
            <a:avLst>
              <a:gd name="adj1" fmla="val -12788"/>
              <a:gd name="adj2" fmla="val -8699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rgbClr val="D94816"/>
                </a:solidFill>
              </a:rPr>
              <a:t>IV Compatibility Tool</a:t>
            </a:r>
            <a:endParaRPr lang="en-US" sz="1900" b="1" dirty="0">
              <a:solidFill>
                <a:srgbClr val="D94816"/>
              </a:solidFill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6232074" y="1830354"/>
            <a:ext cx="1925450" cy="938252"/>
          </a:xfrm>
          <a:prstGeom prst="wedgeEllipseCallout">
            <a:avLst>
              <a:gd name="adj1" fmla="val -14952"/>
              <a:gd name="adj2" fmla="val 7664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rgbClr val="D94816"/>
                </a:solidFill>
              </a:rPr>
              <a:t>Pill Identifier Tool</a:t>
            </a:r>
            <a:endParaRPr lang="en-US" sz="1900" b="1" dirty="0">
              <a:solidFill>
                <a:srgbClr val="D94816"/>
              </a:solidFill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4154224" y="-1450403"/>
            <a:ext cx="1925450" cy="938252"/>
          </a:xfrm>
          <a:prstGeom prst="wedgeEllipseCallout">
            <a:avLst>
              <a:gd name="adj1" fmla="val 308"/>
              <a:gd name="adj2" fmla="val 8573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smtClean="0">
                <a:solidFill>
                  <a:srgbClr val="D94816"/>
                </a:solidFill>
              </a:rPr>
              <a:t>Table of Contents</a:t>
            </a:r>
            <a:endParaRPr lang="en-US" sz="1900" dirty="0">
              <a:solidFill>
                <a:srgbClr val="D94816"/>
              </a:solidFill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486526" y="1675515"/>
            <a:ext cx="1925450" cy="938252"/>
          </a:xfrm>
          <a:prstGeom prst="wedgeEllipseCallout">
            <a:avLst>
              <a:gd name="adj1" fmla="val 308"/>
              <a:gd name="adj2" fmla="val 8573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rgbClr val="D94816"/>
                </a:solidFill>
              </a:rPr>
              <a:t>Table of Contents</a:t>
            </a:r>
            <a:endParaRPr lang="en-US" sz="1900" b="1" dirty="0">
              <a:solidFill>
                <a:srgbClr val="D948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7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0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0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1" grpId="0" animBg="1"/>
      <p:bldP spid="21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7-02 at 11.07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474686" cy="6248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90800" y="838201"/>
            <a:ext cx="6223418" cy="3150895"/>
            <a:chOff x="982928" y="1190190"/>
            <a:chExt cx="6223418" cy="2922295"/>
          </a:xfrm>
        </p:grpSpPr>
        <p:sp>
          <p:nvSpPr>
            <p:cNvPr id="6" name="Rounded Rectangle 5"/>
            <p:cNvSpPr/>
            <p:nvPr/>
          </p:nvSpPr>
          <p:spPr>
            <a:xfrm>
              <a:off x="982928" y="1190190"/>
              <a:ext cx="2819400" cy="1696118"/>
            </a:xfrm>
            <a:prstGeom prst="roundRect">
              <a:avLst/>
            </a:prstGeom>
            <a:noFill/>
            <a:ln w="57150" cmpd="sng">
              <a:solidFill>
                <a:srgbClr val="B1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3649928" y="3183544"/>
              <a:ext cx="3556418" cy="928941"/>
            </a:xfrm>
            <a:prstGeom prst="wedgeRoundRectCallout">
              <a:avLst>
                <a:gd name="adj1" fmla="val -67802"/>
                <a:gd name="adj2" fmla="val -62402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B1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10000"/>
                </a:lnSpc>
                <a:spcAft>
                  <a:spcPts val="30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Table of Contents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547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8-06 at 2.5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4800"/>
            <a:ext cx="3841390" cy="62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Explosion 1 7"/>
          <p:cNvSpPr/>
          <p:nvPr/>
        </p:nvSpPr>
        <p:spPr>
          <a:xfrm rot="846331">
            <a:off x="809294" y="1805365"/>
            <a:ext cx="3286427" cy="1938189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Mobile</a:t>
            </a:r>
          </a:p>
        </p:txBody>
      </p:sp>
    </p:spTree>
    <p:extLst>
      <p:ext uri="{BB962C8B-B14F-4D97-AF65-F5344CB8AC3E}">
        <p14:creationId xmlns:p14="http://schemas.microsoft.com/office/powerpoint/2010/main" val="72832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-98286"/>
            <a:ext cx="609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Homepage</a:t>
            </a:r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2-06-27 at 8.33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128" y="609600"/>
            <a:ext cx="6920872" cy="6172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23656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7-02 at 11.19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0"/>
            <a:ext cx="759363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752600" y="521125"/>
            <a:ext cx="3170087" cy="1688675"/>
          </a:xfrm>
          <a:prstGeom prst="roundRect">
            <a:avLst/>
          </a:prstGeom>
          <a:noFill/>
          <a:ln w="57150" cmpd="sng">
            <a:solidFill>
              <a:srgbClr val="B1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803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7-02 at 11.07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474686" cy="6248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14600" y="2743200"/>
            <a:ext cx="6324600" cy="3515809"/>
            <a:chOff x="678127" y="-374427"/>
            <a:chExt cx="6324600" cy="3260735"/>
          </a:xfrm>
        </p:grpSpPr>
        <p:sp>
          <p:nvSpPr>
            <p:cNvPr id="6" name="Rounded Rectangle 5"/>
            <p:cNvSpPr/>
            <p:nvPr/>
          </p:nvSpPr>
          <p:spPr>
            <a:xfrm>
              <a:off x="678127" y="1190190"/>
              <a:ext cx="3474887" cy="1696118"/>
            </a:xfrm>
            <a:prstGeom prst="roundRect">
              <a:avLst/>
            </a:prstGeom>
            <a:noFill/>
            <a:ln w="57150" cmpd="sng">
              <a:solidFill>
                <a:srgbClr val="B1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3081795" y="-374427"/>
              <a:ext cx="3920932" cy="1484105"/>
            </a:xfrm>
            <a:prstGeom prst="wedgeRoundRectCallout">
              <a:avLst>
                <a:gd name="adj1" fmla="val -50728"/>
                <a:gd name="adj2" fmla="val 9418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B1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10000"/>
                </a:lnSpc>
                <a:spcAft>
                  <a:spcPts val="30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More links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783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1"/>
          <p:cNvSpPr txBox="1">
            <a:spLocks/>
          </p:cNvSpPr>
          <p:nvPr/>
        </p:nvSpPr>
        <p:spPr bwMode="auto">
          <a:xfrm>
            <a:off x="0" y="-76200"/>
            <a:ext cx="9144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>
                <a:solidFill>
                  <a:srgbClr val="FFFFFF"/>
                </a:solidFill>
                <a:latin typeface="Calibri" charset="0"/>
              </a:rPr>
              <a:t>TTUHSC </a:t>
            </a:r>
            <a:r>
              <a:rPr lang="en-US" sz="4400" dirty="0" smtClean="0">
                <a:solidFill>
                  <a:srgbClr val="FFFFFF"/>
                </a:solidFill>
                <a:latin typeface="Calibri" charset="0"/>
              </a:rPr>
              <a:t>Libraries – Team Viewer</a:t>
            </a:r>
            <a:endParaRPr lang="en-US" sz="4400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3" name="Picture 2" descr="frustrated desk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739590"/>
            <a:ext cx="4449615" cy="482301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155469" y="4953000"/>
            <a:ext cx="6705600" cy="1470025"/>
          </a:xfrm>
        </p:spPr>
        <p:txBody>
          <a:bodyPr/>
          <a:lstStyle/>
          <a:p>
            <a:r>
              <a:rPr lang="en-US" sz="5400" b="1" dirty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Team Viewer</a:t>
            </a:r>
          </a:p>
        </p:txBody>
      </p:sp>
    </p:spTree>
    <p:extLst>
      <p:ext uri="{BB962C8B-B14F-4D97-AF65-F5344CB8AC3E}">
        <p14:creationId xmlns:p14="http://schemas.microsoft.com/office/powerpoint/2010/main" val="11059026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3"/>
          <p:cNvSpPr txBox="1">
            <a:spLocks noChangeArrowheads="1"/>
          </p:cNvSpPr>
          <p:nvPr/>
        </p:nvSpPr>
        <p:spPr bwMode="auto">
          <a:xfrm>
            <a:off x="685800" y="5105400"/>
            <a:ext cx="4619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Team Viewer</a:t>
            </a:r>
          </a:p>
        </p:txBody>
      </p:sp>
      <p:sp>
        <p:nvSpPr>
          <p:cNvPr id="79876" name="Title 1"/>
          <p:cNvSpPr txBox="1">
            <a:spLocks/>
          </p:cNvSpPr>
          <p:nvPr/>
        </p:nvSpPr>
        <p:spPr bwMode="auto">
          <a:xfrm>
            <a:off x="0" y="-76200"/>
            <a:ext cx="9144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 smtClean="0">
                <a:solidFill>
                  <a:srgbClr val="FFFFFF"/>
                </a:solidFill>
                <a:latin typeface="Calibri" charset="0"/>
              </a:rPr>
              <a:t>Team </a:t>
            </a:r>
            <a:r>
              <a:rPr lang="en-US" sz="4400" dirty="0">
                <a:solidFill>
                  <a:srgbClr val="FFFFFF"/>
                </a:solidFill>
                <a:latin typeface="Calibri" charset="0"/>
              </a:rPr>
              <a:t>Viewer</a:t>
            </a:r>
          </a:p>
        </p:txBody>
      </p:sp>
      <p:sp>
        <p:nvSpPr>
          <p:cNvPr id="6" name="Oval 5"/>
          <p:cNvSpPr/>
          <p:nvPr/>
        </p:nvSpPr>
        <p:spPr>
          <a:xfrm>
            <a:off x="4572000" y="3581400"/>
            <a:ext cx="609600" cy="4572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Screen Shot 2012-05-18 at 10.19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03" y="-49041"/>
            <a:ext cx="664667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76800" y="4800600"/>
            <a:ext cx="1828800" cy="533400"/>
          </a:xfrm>
          <a:prstGeom prst="rect">
            <a:avLst/>
          </a:prstGeom>
          <a:noFill/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88365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itle 1"/>
          <p:cNvSpPr txBox="1">
            <a:spLocks/>
          </p:cNvSpPr>
          <p:nvPr/>
        </p:nvSpPr>
        <p:spPr bwMode="auto">
          <a:xfrm>
            <a:off x="0" y="-76200"/>
            <a:ext cx="9144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>
                <a:solidFill>
                  <a:srgbClr val="FFFFFF"/>
                </a:solidFill>
                <a:latin typeface="Calibri" charset="0"/>
              </a:rPr>
              <a:t>TTUHSC Libraries – Team Viewer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0037" y="609600"/>
            <a:ext cx="4280663" cy="3023330"/>
            <a:chOff x="50037" y="609600"/>
            <a:chExt cx="4280663" cy="3023330"/>
          </a:xfrm>
        </p:grpSpPr>
        <p:pic>
          <p:nvPicPr>
            <p:cNvPr id="3" name="Picture 2" descr="complete comput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7" y="609600"/>
              <a:ext cx="3023330" cy="3023330"/>
            </a:xfrm>
            <a:prstGeom prst="rect">
              <a:avLst/>
            </a:prstGeom>
          </p:spPr>
        </p:pic>
        <p:pic>
          <p:nvPicPr>
            <p:cNvPr id="7" name="Picture 6" descr="phone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5600" y="1295401"/>
              <a:ext cx="1435100" cy="141502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5105400" y="3423761"/>
            <a:ext cx="4231961" cy="3352800"/>
            <a:chOff x="4800600" y="3429000"/>
            <a:chExt cx="4231961" cy="3352800"/>
          </a:xfrm>
        </p:grpSpPr>
        <p:pic>
          <p:nvPicPr>
            <p:cNvPr id="4" name="Picture 3" descr="computer lapt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0600" y="3429000"/>
              <a:ext cx="3352800" cy="3352800"/>
            </a:xfrm>
            <a:prstGeom prst="rect">
              <a:avLst/>
            </a:prstGeom>
          </p:spPr>
        </p:pic>
        <p:pic>
          <p:nvPicPr>
            <p:cNvPr id="10" name="Picture 9" descr="Screen shot 2010-11-30 at 4.30.38 PM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6400" y="4191000"/>
              <a:ext cx="1447800" cy="1447800"/>
            </a:xfrm>
            <a:prstGeom prst="rect">
              <a:avLst/>
            </a:prstGeom>
          </p:spPr>
        </p:pic>
        <p:pic>
          <p:nvPicPr>
            <p:cNvPr id="5" name="Picture 4" descr="cell phon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6161" y="5105400"/>
              <a:ext cx="1676400" cy="1676400"/>
            </a:xfrm>
            <a:prstGeom prst="rect">
              <a:avLst/>
            </a:prstGeom>
          </p:spPr>
        </p:pic>
      </p:grpSp>
      <p:pic>
        <p:nvPicPr>
          <p:cNvPr id="15" name="Picture 14" descr="Screen shot 2010-11-30 at 4.30.38 P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3692">
            <a:off x="1819510" y="1106560"/>
            <a:ext cx="823903" cy="823903"/>
          </a:xfrm>
          <a:prstGeom prst="rect">
            <a:avLst/>
          </a:prstGeom>
        </p:spPr>
      </p:pic>
      <p:sp>
        <p:nvSpPr>
          <p:cNvPr id="16" name="Up-Down Arrow 15"/>
          <p:cNvSpPr/>
          <p:nvPr/>
        </p:nvSpPr>
        <p:spPr>
          <a:xfrm rot="18676980">
            <a:off x="3648274" y="2483766"/>
            <a:ext cx="1371600" cy="2314874"/>
          </a:xfrm>
          <a:prstGeom prst="upDownArrow">
            <a:avLst>
              <a:gd name="adj1" fmla="val 28067"/>
              <a:gd name="adj2" fmla="val 35922"/>
            </a:avLst>
          </a:prstGeom>
          <a:solidFill>
            <a:srgbClr val="0E4FCC"/>
          </a:solidFill>
          <a:ln>
            <a:solidFill>
              <a:srgbClr val="0E4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161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5" descr="Screen shot 2010-05-13 at 3.24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1800" y="990600"/>
            <a:ext cx="70612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553200" y="2971800"/>
            <a:ext cx="1676400" cy="2286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23" name="TextBox 11"/>
          <p:cNvSpPr txBox="1">
            <a:spLocks noChangeArrowheads="1"/>
          </p:cNvSpPr>
          <p:nvPr/>
        </p:nvSpPr>
        <p:spPr bwMode="auto">
          <a:xfrm>
            <a:off x="1524000" y="5486400"/>
            <a:ext cx="7391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Once the password is entered on our computer…</a:t>
            </a:r>
          </a:p>
          <a:p>
            <a:pPr eaLnBrk="1" hangingPunct="1"/>
            <a:r>
              <a:rPr lang="en-US" sz="2000"/>
              <a:t>					we have one time access to your computer!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600200"/>
            <a:ext cx="1524000" cy="36576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Librarian can see your screen…Need telephone for voice</a:t>
            </a:r>
          </a:p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Both can move mouse around</a:t>
            </a:r>
          </a:p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Password one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Time Use!</a:t>
            </a:r>
          </a:p>
        </p:txBody>
      </p:sp>
      <p:sp>
        <p:nvSpPr>
          <p:cNvPr id="108550" name="TextBox 13"/>
          <p:cNvSpPr txBox="1">
            <a:spLocks noChangeArrowheads="1"/>
          </p:cNvSpPr>
          <p:nvPr/>
        </p:nvSpPr>
        <p:spPr bwMode="auto">
          <a:xfrm>
            <a:off x="3505200" y="3962400"/>
            <a:ext cx="1524000" cy="369888"/>
          </a:xfrm>
          <a:prstGeom prst="rect">
            <a:avLst/>
          </a:prstGeom>
          <a:solidFill>
            <a:schemeClr val="bg1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Student info</a:t>
            </a:r>
          </a:p>
        </p:txBody>
      </p:sp>
      <p:sp>
        <p:nvSpPr>
          <p:cNvPr id="81926" name="Title 1"/>
          <p:cNvSpPr txBox="1">
            <a:spLocks/>
          </p:cNvSpPr>
          <p:nvPr/>
        </p:nvSpPr>
        <p:spPr bwMode="auto">
          <a:xfrm>
            <a:off x="0" y="-76200"/>
            <a:ext cx="9144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 smtClean="0">
                <a:solidFill>
                  <a:srgbClr val="FFFFFF"/>
                </a:solidFill>
                <a:latin typeface="Calibri" charset="0"/>
              </a:rPr>
              <a:t>Team </a:t>
            </a:r>
            <a:r>
              <a:rPr lang="en-US" sz="4400" dirty="0">
                <a:solidFill>
                  <a:srgbClr val="FFFFFF"/>
                </a:solidFill>
                <a:latin typeface="Calibri" charset="0"/>
              </a:rPr>
              <a:t>Viewer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553200" y="4868863"/>
            <a:ext cx="1524000" cy="371475"/>
          </a:xfrm>
          <a:prstGeom prst="rect">
            <a:avLst/>
          </a:prstGeom>
          <a:solidFill>
            <a:schemeClr val="bg1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For Librarian</a:t>
            </a:r>
          </a:p>
        </p:txBody>
      </p:sp>
    </p:spTree>
    <p:extLst>
      <p:ext uri="{BB962C8B-B14F-4D97-AF65-F5344CB8AC3E}">
        <p14:creationId xmlns:p14="http://schemas.microsoft.com/office/powerpoint/2010/main" val="2710505988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8550" grpId="0" animBg="1"/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1549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8" descr="HSC_Lib.Health.Sci.fl2C 72 bab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4097338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itle 1"/>
          <p:cNvSpPr>
            <a:spLocks noGrp="1"/>
          </p:cNvSpPr>
          <p:nvPr>
            <p:ph type="ctrTitle"/>
          </p:nvPr>
        </p:nvSpPr>
        <p:spPr>
          <a:xfrm>
            <a:off x="3424238" y="2901950"/>
            <a:ext cx="5068887" cy="1350963"/>
          </a:xfrm>
        </p:spPr>
        <p:txBody>
          <a:bodyPr/>
          <a:lstStyle/>
          <a:p>
            <a:pPr algn="r"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What’</a:t>
            </a:r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s 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going on at the Library?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6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312102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809875"/>
            <a:ext cx="3170238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4800600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1200" y="4775200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4"/>
          <p:cNvSpPr>
            <a:spLocks noChangeArrowheads="1"/>
          </p:cNvSpPr>
          <p:nvPr/>
        </p:nvSpPr>
        <p:spPr bwMode="auto">
          <a:xfrm>
            <a:off x="76200" y="-76200"/>
            <a:ext cx="184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6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3970" name="Rectangle 5"/>
          <p:cNvSpPr>
            <a:spLocks noChangeArrowheads="1"/>
          </p:cNvSpPr>
          <p:nvPr/>
        </p:nvSpPr>
        <p:spPr bwMode="auto">
          <a:xfrm>
            <a:off x="0" y="1143000"/>
            <a:ext cx="1447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Calibri" charset="0"/>
              </a:rPr>
              <a:t>From the TTUHSC</a:t>
            </a:r>
          </a:p>
          <a:p>
            <a:r>
              <a:rPr lang="en-US" sz="2400">
                <a:latin typeface="Calibri" charset="0"/>
              </a:rPr>
              <a:t>Libraries</a:t>
            </a:r>
            <a:r>
              <a:rPr lang="ja-JP" altLang="en-US" sz="2400">
                <a:latin typeface="Calibri" charset="0"/>
              </a:rPr>
              <a:t>’</a:t>
            </a:r>
            <a:r>
              <a:rPr lang="en-US" altLang="ja-JP" sz="2400">
                <a:latin typeface="Calibri" charset="0"/>
              </a:rPr>
              <a:t> website:</a:t>
            </a:r>
            <a:endParaRPr lang="en-US" sz="2400">
              <a:latin typeface="Calibri" charset="0"/>
            </a:endParaRPr>
          </a:p>
        </p:txBody>
      </p:sp>
      <p:pic>
        <p:nvPicPr>
          <p:cNvPr id="2" name="Picture 1" descr="Screen Shot 2012-05-18 at 10.19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485" y="0"/>
            <a:ext cx="664667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33800" y="5943601"/>
            <a:ext cx="3657600" cy="9144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59545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ChangeArrowheads="1"/>
          </p:cNvSpPr>
          <p:nvPr/>
        </p:nvSpPr>
        <p:spPr bwMode="auto">
          <a:xfrm>
            <a:off x="76200" y="-76200"/>
            <a:ext cx="82872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charset="0"/>
              </a:rPr>
              <a:t>TTUHSC Libraries - </a:t>
            </a:r>
            <a:r>
              <a:rPr lang="en-US" sz="36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Calibri" charset="0"/>
              </a:rPr>
              <a:t>Reference Service 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685800" y="1905000"/>
            <a:ext cx="7772400" cy="3505200"/>
          </a:xfrm>
          <a:prstGeom prst="wedgeRectCallout">
            <a:avLst>
              <a:gd name="adj1" fmla="val -34956"/>
              <a:gd name="adj2" fmla="val 50373"/>
            </a:avLst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90488" algn="ctr">
              <a:defRPr/>
            </a:pP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Use</a:t>
            </a:r>
          </a:p>
          <a:p>
            <a:pPr marL="90488" algn="ctr">
              <a:defRPr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marL="90488" algn="ctr">
              <a:defRPr/>
            </a:pPr>
            <a:r>
              <a:rPr lang="en-US" sz="6000" u="sng" dirty="0" err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MyLibrary@ttuhsc.edu</a:t>
            </a:r>
            <a:r>
              <a:rPr lang="en-US" sz="6000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endParaRPr lang="en-US" sz="6000" u="sng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marL="90488" algn="ctr">
              <a:defRPr/>
            </a:pPr>
            <a:endParaRPr lang="en-US" sz="6000" u="sng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marL="90488" algn="ctr">
              <a:defRPr/>
            </a:pPr>
            <a:r>
              <a:rPr lang="en-US" sz="4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o email </a:t>
            </a:r>
            <a:r>
              <a:rPr lang="en-US" sz="4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us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0" y="-106363"/>
            <a:ext cx="9144000" cy="792163"/>
          </a:xfrm>
        </p:spPr>
        <p:txBody>
          <a:bodyPr/>
          <a:lstStyle/>
          <a:p>
            <a:pPr algn="l" eaLnBrk="1" hangingPunct="1"/>
            <a:r>
              <a: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TTUHSC Libraries - Need  Assistance?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838200" y="990600"/>
            <a:ext cx="7239000" cy="5135563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Online guides and tutorials</a:t>
            </a:r>
          </a:p>
          <a:p>
            <a:pPr eaLnBrk="1" hangingPunct="1">
              <a:spcBef>
                <a:spcPts val="1825"/>
              </a:spcBef>
            </a:pPr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Contact a reference librarian:</a:t>
            </a:r>
          </a:p>
          <a:p>
            <a:pPr lvl="1" eaLnBrk="1" hangingPunct="1">
              <a:spcBef>
                <a:spcPts val="2425"/>
              </a:spcBef>
            </a:pPr>
            <a:r>
              <a:rPr lang="en-US" sz="3600" dirty="0" smtClean="0">
                <a:latin typeface="Calibri" charset="0"/>
                <a:ea typeface="ＭＳ Ｐゴシック" charset="0"/>
              </a:rPr>
              <a:t> 806</a:t>
            </a:r>
            <a:r>
              <a:rPr lang="en-US" sz="3600" dirty="0">
                <a:latin typeface="Calibri" charset="0"/>
                <a:ea typeface="ＭＳ Ｐゴシック" charset="0"/>
              </a:rPr>
              <a:t>-743-</a:t>
            </a:r>
            <a:r>
              <a:rPr lang="en-US" sz="3600" dirty="0" smtClean="0">
                <a:latin typeface="Calibri" charset="0"/>
                <a:ea typeface="ＭＳ Ｐゴシック" charset="0"/>
              </a:rPr>
              <a:t>2200</a:t>
            </a:r>
          </a:p>
          <a:p>
            <a:pPr lvl="1" eaLnBrk="1" hangingPunct="1">
              <a:spcBef>
                <a:spcPts val="2425"/>
              </a:spcBef>
            </a:pPr>
            <a:r>
              <a:rPr lang="en-US" sz="3600" dirty="0" smtClean="0">
                <a:latin typeface="Calibri" charset="0"/>
                <a:ea typeface="ＭＳ Ｐゴシック" charset="0"/>
              </a:rPr>
              <a:t> Ask A Librarian</a:t>
            </a:r>
            <a:endParaRPr lang="en-US" sz="3600" dirty="0">
              <a:latin typeface="Calibri" charset="0"/>
              <a:ea typeface="ＭＳ Ｐゴシック" charset="0"/>
            </a:endParaRPr>
          </a:p>
          <a:p>
            <a:pPr lvl="1" eaLnBrk="1" hangingPunct="1"/>
            <a:r>
              <a:rPr lang="en-US" sz="3600" smtClean="0">
                <a:latin typeface="Calibri" charset="0"/>
                <a:ea typeface="ＭＳ Ｐゴシック" charset="0"/>
                <a:hlinkClick r:id="rId2"/>
              </a:rPr>
              <a:t>mylibrary</a:t>
            </a:r>
            <a:r>
              <a:rPr lang="en-US" sz="3600" dirty="0">
                <a:latin typeface="Calibri" charset="0"/>
                <a:ea typeface="ＭＳ Ｐゴシック" charset="0"/>
                <a:hlinkClick r:id="rId2"/>
              </a:rPr>
              <a:t>@ttuhsc.edu</a:t>
            </a:r>
            <a:endParaRPr lang="en-US" sz="3600" dirty="0">
              <a:latin typeface="Calibri" charset="0"/>
              <a:ea typeface="ＭＳ Ｐゴシック" charset="0"/>
            </a:endParaRPr>
          </a:p>
          <a:p>
            <a:pPr lvl="1" eaLnBrk="1" hangingPunct="1"/>
            <a:r>
              <a:rPr lang="en-US" sz="3600" dirty="0" smtClean="0">
                <a:latin typeface="Calibri" charset="0"/>
                <a:ea typeface="ＭＳ Ｐゴシック" charset="0"/>
              </a:rPr>
              <a:t> Drop </a:t>
            </a:r>
            <a:r>
              <a:rPr lang="en-US" sz="3600" dirty="0">
                <a:latin typeface="Calibri" charset="0"/>
                <a:ea typeface="ＭＳ Ｐゴシック" charset="0"/>
              </a:rPr>
              <a:t>by </a:t>
            </a:r>
            <a:r>
              <a:rPr lang="en-US" sz="3600" dirty="0" smtClean="0">
                <a:latin typeface="Calibri" charset="0"/>
                <a:ea typeface="ＭＳ Ｐゴシック" charset="0"/>
              </a:rPr>
              <a:t>the TTUHSC </a:t>
            </a:r>
            <a:br>
              <a:rPr lang="en-US" sz="3600" dirty="0" smtClean="0">
                <a:latin typeface="Calibri" charset="0"/>
                <a:ea typeface="ＭＳ Ｐゴシック" charset="0"/>
              </a:rPr>
            </a:br>
            <a:r>
              <a:rPr lang="en-US" sz="3600" dirty="0" smtClean="0">
                <a:latin typeface="Calibri" charset="0"/>
                <a:ea typeface="ＭＳ Ｐゴシック" charset="0"/>
              </a:rPr>
              <a:t>reference offices </a:t>
            </a:r>
            <a:endParaRPr lang="en-US" sz="3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Content Placeholder 4" descr="lib@urserv  b card low res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490" r="-24490"/>
          <a:stretch>
            <a:fillRect/>
          </a:stretch>
        </p:blipFill>
        <p:spPr>
          <a:xfrm>
            <a:off x="542925" y="503238"/>
            <a:ext cx="4854575" cy="5557837"/>
          </a:xfrm>
        </p:spPr>
      </p:pic>
      <p:pic>
        <p:nvPicPr>
          <p:cNvPr id="7" name="Picture 6" descr="lib@urserv  wht back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88"/>
          <a:stretch>
            <a:fillRect/>
          </a:stretch>
        </p:blipFill>
        <p:spPr bwMode="auto">
          <a:xfrm>
            <a:off x="4656138" y="503238"/>
            <a:ext cx="3011487" cy="55578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48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1371600" y="2438400"/>
            <a:ext cx="6477000" cy="1905000"/>
          </a:xfrm>
        </p:spPr>
        <p:txBody>
          <a:bodyPr/>
          <a:lstStyle/>
          <a:p>
            <a:pPr eaLnBrk="1" hangingPunct="1">
              <a:spcBef>
                <a:spcPts val="2300"/>
              </a:spcBef>
            </a:pPr>
            <a:r>
              <a:rPr lang="en-US" sz="6000" b="1">
                <a:latin typeface="Calibri" charset="0"/>
                <a:ea typeface="ＭＳ Ｐゴシック" charset="0"/>
                <a:cs typeface="ＭＳ Ｐゴシック" charset="0"/>
              </a:rPr>
              <a:t>Any Questions</a:t>
            </a:r>
            <a:br>
              <a:rPr lang="en-US" sz="6000" b="1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6000" b="1">
                <a:latin typeface="Calibri" charset="0"/>
                <a:ea typeface="ＭＳ Ｐゴシック" charset="0"/>
                <a:cs typeface="ＭＳ Ｐゴシック" charset="0"/>
              </a:rPr>
              <a:t>?????</a:t>
            </a:r>
          </a:p>
        </p:txBody>
      </p:sp>
    </p:spTree>
    <p:extLst>
      <p:ext uri="{BB962C8B-B14F-4D97-AF65-F5344CB8AC3E}">
        <p14:creationId xmlns:p14="http://schemas.microsoft.com/office/powerpoint/2010/main" val="16249148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1371600" y="1676400"/>
            <a:ext cx="6477000" cy="3429000"/>
          </a:xfrm>
        </p:spPr>
        <p:txBody>
          <a:bodyPr/>
          <a:lstStyle/>
          <a:p>
            <a:pPr eaLnBrk="1" hangingPunct="1">
              <a:spcBef>
                <a:spcPts val="2300"/>
              </a:spcBef>
            </a:pPr>
            <a:r>
              <a:rPr lang="en-US" sz="6000" b="1" dirty="0" smtClean="0">
                <a:latin typeface="Calibri" charset="0"/>
                <a:ea typeface="ＭＳ Ｐゴシック" charset="0"/>
                <a:cs typeface="ＭＳ Ｐゴシック" charset="0"/>
              </a:rPr>
              <a:t>Please fill out your online </a:t>
            </a:r>
            <a:r>
              <a:rPr lang="en-US" sz="6000" b="1" i="1" dirty="0" smtClean="0">
                <a:latin typeface="Calibri" charset="0"/>
                <a:ea typeface="ＭＳ Ｐゴシック" charset="0"/>
                <a:cs typeface="ＭＳ Ｐゴシック" charset="0"/>
              </a:rPr>
              <a:t>evaluation!</a:t>
            </a:r>
            <a:br>
              <a:rPr lang="en-US" sz="6000" b="1" i="1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6000" b="1" i="1" dirty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6000" b="1" i="1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6000" b="1" i="1" dirty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THANKS!</a:t>
            </a:r>
            <a:endParaRPr lang="en-US" sz="60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18538"/>
            <a:ext cx="3008313" cy="5207626"/>
          </a:xfrm>
        </p:spPr>
        <p:txBody>
          <a:bodyPr/>
          <a:lstStyle/>
          <a:p>
            <a:pPr eaLnBrk="1" hangingPunct="1"/>
            <a:endParaRPr lang="en-US" sz="2000" dirty="0">
              <a:solidFill>
                <a:srgbClr val="A6A6A6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000" dirty="0">
              <a:solidFill>
                <a:srgbClr val="A6A6A6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000" dirty="0">
              <a:solidFill>
                <a:srgbClr val="A6A6A6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Reference librarians </a:t>
            </a:r>
            <a:endParaRPr lang="en-US" sz="2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are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available in–house </a:t>
            </a:r>
          </a:p>
          <a:p>
            <a:pPr eaLnBrk="1" hangingPunct="1"/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from 8–5 </a:t>
            </a:r>
          </a:p>
          <a:p>
            <a:pPr eaLnBrk="1" hangingPunct="1"/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Monday–Friday</a:t>
            </a: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3255963" y="1550988"/>
            <a:ext cx="15827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Carrie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Gassett</a:t>
            </a:r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6750050" y="1590675"/>
            <a:ext cx="1916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Peggy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Edwards</a:t>
            </a: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3313113" y="3824288"/>
            <a:ext cx="720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Dawn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Kruse</a:t>
            </a: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7608888" y="3817938"/>
            <a:ext cx="1057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Margaret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Vugrin</a:t>
            </a:r>
          </a:p>
        </p:txBody>
      </p:sp>
      <p:grpSp>
        <p:nvGrpSpPr>
          <p:cNvPr id="14343" name="Group 2"/>
          <p:cNvGrpSpPr>
            <a:grpSpLocks/>
          </p:cNvGrpSpPr>
          <p:nvPr/>
        </p:nvGrpSpPr>
        <p:grpSpPr bwMode="auto">
          <a:xfrm>
            <a:off x="4176713" y="909638"/>
            <a:ext cx="3432175" cy="4581525"/>
            <a:chOff x="4176713" y="910265"/>
            <a:chExt cx="3432175" cy="4580898"/>
          </a:xfrm>
        </p:grpSpPr>
        <p:pic>
          <p:nvPicPr>
            <p:cNvPr id="14344" name="Picture 8" descr="4 ref staff 7 10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713" y="919163"/>
              <a:ext cx="3432175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Picture 1" descr="peggy.psd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3832" y="910265"/>
              <a:ext cx="1705056" cy="226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0" y="-98286"/>
            <a:ext cx="609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Reference Librarians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30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12604</TotalTime>
  <Words>1052</Words>
  <Application>Microsoft Macintosh PowerPoint</Application>
  <PresentationFormat>On-screen Show (4:3)</PresentationFormat>
  <Paragraphs>323</Paragraphs>
  <Slides>81</Slides>
  <Notes>4</Notes>
  <HiddenSlides>27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 Master: NCLEX-RN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NRC features…</vt:lpstr>
      <vt:lpstr>PowerPoint Presentation</vt:lpstr>
      <vt:lpstr>PowerPoint Presentation</vt:lpstr>
      <vt:lpstr>PowerPoint Presentation</vt:lpstr>
      <vt:lpstr>More on Gold Rush</vt:lpstr>
      <vt:lpstr>Library homepage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PEPID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Team Viewer</vt:lpstr>
      <vt:lpstr>PowerPoint Presentation</vt:lpstr>
      <vt:lpstr>PowerPoint Presentation</vt:lpstr>
      <vt:lpstr>PowerPoint Presentation</vt:lpstr>
      <vt:lpstr>What’s going on at the Library?</vt:lpstr>
      <vt:lpstr>PowerPoint Presentation</vt:lpstr>
      <vt:lpstr>PowerPoint Presentation</vt:lpstr>
      <vt:lpstr>TTUHSC Libraries - Need  Assistance?</vt:lpstr>
      <vt:lpstr>Any Questions ?????</vt:lpstr>
      <vt:lpstr>Please fill out your online evaluation!  THANKS!</vt:lpstr>
    </vt:vector>
  </TitlesOfParts>
  <Company>GIHC2mds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Stephanie Shippey</dc:creator>
  <cp:lastModifiedBy>Microsoft Office User</cp:lastModifiedBy>
  <cp:revision>444</cp:revision>
  <cp:lastPrinted>2010-06-08T19:16:31Z</cp:lastPrinted>
  <dcterms:created xsi:type="dcterms:W3CDTF">2010-08-12T13:35:32Z</dcterms:created>
  <dcterms:modified xsi:type="dcterms:W3CDTF">2012-08-15T16:10:37Z</dcterms:modified>
</cp:coreProperties>
</file>