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3" r:id="rId3"/>
    <p:sldId id="285" r:id="rId4"/>
    <p:sldId id="338" r:id="rId5"/>
    <p:sldId id="295" r:id="rId6"/>
    <p:sldId id="326" r:id="rId7"/>
    <p:sldId id="327" r:id="rId8"/>
    <p:sldId id="328" r:id="rId9"/>
    <p:sldId id="357" r:id="rId10"/>
    <p:sldId id="358" r:id="rId11"/>
    <p:sldId id="359" r:id="rId12"/>
    <p:sldId id="339" r:id="rId13"/>
    <p:sldId id="290" r:id="rId14"/>
    <p:sldId id="323" r:id="rId15"/>
    <p:sldId id="324" r:id="rId16"/>
    <p:sldId id="330" r:id="rId17"/>
    <p:sldId id="331" r:id="rId18"/>
    <p:sldId id="313" r:id="rId19"/>
    <p:sldId id="314" r:id="rId20"/>
    <p:sldId id="315" r:id="rId21"/>
    <p:sldId id="306" r:id="rId22"/>
    <p:sldId id="340" r:id="rId23"/>
    <p:sldId id="311" r:id="rId24"/>
    <p:sldId id="310" r:id="rId25"/>
    <p:sldId id="325" r:id="rId26"/>
    <p:sldId id="281" r:id="rId27"/>
    <p:sldId id="343" r:id="rId28"/>
    <p:sldId id="346" r:id="rId29"/>
    <p:sldId id="305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99"/>
    <a:srgbClr val="FF99FF"/>
    <a:srgbClr val="FF6699"/>
    <a:srgbClr val="FF99CC"/>
    <a:srgbClr val="FF66CC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7" autoAdjust="0"/>
    <p:restoredTop sz="95263" autoAdjust="0"/>
  </p:normalViewPr>
  <p:slideViewPr>
    <p:cSldViewPr>
      <p:cViewPr varScale="1">
        <p:scale>
          <a:sx n="73" d="100"/>
          <a:sy n="73" d="100"/>
        </p:scale>
        <p:origin x="3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6422"/>
    </p:cViewPr>
  </p:sorterViewPr>
  <p:notesViewPr>
    <p:cSldViewPr>
      <p:cViewPr varScale="1">
        <p:scale>
          <a:sx n="35" d="100"/>
          <a:sy n="35" d="100"/>
        </p:scale>
        <p:origin x="-57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7-4EC4-BB38-4703FD0C81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7-4EC4-BB38-4703FD0C81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7-4EC4-BB38-4703FD0C8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401376"/>
        <c:axId val="316407648"/>
        <c:axId val="540393520"/>
      </c:bar3DChart>
      <c:catAx>
        <c:axId val="31640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6407648"/>
        <c:crosses val="autoZero"/>
        <c:auto val="1"/>
        <c:lblAlgn val="ctr"/>
        <c:lblOffset val="100"/>
        <c:noMultiLvlLbl val="0"/>
      </c:catAx>
      <c:valAx>
        <c:axId val="31640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401376"/>
        <c:crosses val="autoZero"/>
        <c:crossBetween val="between"/>
      </c:valAx>
      <c:serAx>
        <c:axId val="540393520"/>
        <c:scaling>
          <c:orientation val="minMax"/>
        </c:scaling>
        <c:delete val="0"/>
        <c:axPos val="b"/>
        <c:majorTickMark val="out"/>
        <c:minorTickMark val="none"/>
        <c:tickLblPos val="nextTo"/>
        <c:crossAx val="31640764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D8DC4AE-9D6D-4B29-8DDF-47EF52C1B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381C885-C223-4ED3-B415-EE69F511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291C9A-BC77-479F-806D-6619A8F2FCC6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12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Angiotensin II (ANG-II)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**Alpha  </a:t>
            </a:r>
            <a:r>
              <a:rPr lang="en-US" dirty="0" err="1" smtClean="0"/>
              <a:t>Latrotoxin</a:t>
            </a:r>
            <a:r>
              <a:rPr lang="en-US" dirty="0" smtClean="0"/>
              <a:t>- black widow spider</a:t>
            </a:r>
            <a:r>
              <a:rPr lang="en-US" baseline="0" dirty="0" smtClean="0"/>
              <a:t> venom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***</a:t>
            </a:r>
            <a:r>
              <a:rPr lang="en-US" baseline="0" dirty="0" err="1" smtClean="0"/>
              <a:t>TriCyclicAntidepressants</a:t>
            </a:r>
            <a:r>
              <a:rPr lang="en-US" baseline="0" dirty="0" smtClean="0"/>
              <a:t> (TCA’s) ; SNRI – Serotonin, Norepinephrine reuptake inhibitors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1C885-C223-4ED3-B415-EE69F511AA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8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7CF0DB-5C63-487B-840E-0455D94DFFE8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7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Naphazoline eye drops vasoconstrictor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391D96-F23B-4255-A8B7-55BC9BCC4678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9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1E230C-26C8-4E35-A98F-136963CA4A5F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403384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9064D6C-5203-46C7-A545-516E648D6416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6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795A0E0-EF8C-4F9E-B827-1EBBF996D0E4}" type="slidenum">
              <a:rPr lang="en-US" altLang="en-US" smtClean="0">
                <a:latin typeface="Times New Roman" pitchFamily="18" charset="0"/>
              </a:rPr>
              <a:pPr/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Table 6-3,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Katzung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,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1C885-C223-4ED3-B415-EE69F511AA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94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1C885-C223-4ED3-B415-EE69F511AA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1C5203-0796-4E3C-A480-040F205BA29B}" type="slidenum">
              <a:rPr lang="en-US" altLang="en-US" smtClean="0">
                <a:latin typeface="Times New Roman" pitchFamily="18" charset="0"/>
              </a:rPr>
              <a:pPr/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200"/>
              <a:t>5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634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 smtClean="0"/>
              <a:t>Norepinephrine and reflex tachycardia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058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4DE5-843F-40E3-AF24-8E92320FA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DC0B-FE49-46D1-A2AB-523558F02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3DC82-8FF4-429F-84EC-1E9715CE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7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43AB-D756-4A81-813C-C09134AC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4C494-F699-4E14-ACBA-DD0A9146F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32246736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8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FB1C-6E6F-4865-BFFA-6BC87590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6440-15E3-4223-8916-C917672C1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0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E20A-3B6E-4DFD-A067-6C9F98FD9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AB39-948A-44A2-9E4E-09B75DE80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A276-F722-4D3E-8579-F26FEFE7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1E12-20DC-49AC-9846-B84AEA0F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3D6D-4AD0-4A1C-8E68-7A62F38AD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FA83-70CD-4EEC-BDD9-0793FCD4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E94C494-F699-4E14-ACBA-DD0A9146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8" r:id="rId12"/>
    <p:sldLayoutId id="21474836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686800" cy="2667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Review of the </a:t>
            </a:r>
            <a:br>
              <a:rPr lang="en-US" altLang="en-US" b="1" dirty="0" smtClean="0">
                <a:latin typeface="Calibri" pitchFamily="34" charset="0"/>
              </a:rPr>
            </a:br>
            <a:r>
              <a:rPr lang="en-US" altLang="en-US" b="1" dirty="0" smtClean="0">
                <a:latin typeface="Calibri" pitchFamily="34" charset="0"/>
              </a:rPr>
              <a:t>Autonomic Nervous System</a:t>
            </a:r>
            <a:br>
              <a:rPr lang="en-US" altLang="en-US" b="1" dirty="0" smtClean="0">
                <a:latin typeface="Calibri" pitchFamily="34" charset="0"/>
              </a:rPr>
            </a:br>
            <a:r>
              <a:rPr lang="en-US" altLang="en-US" b="1" dirty="0" smtClean="0">
                <a:latin typeface="Calibri" pitchFamily="34" charset="0"/>
              </a:rPr>
              <a:t>Part 1</a:t>
            </a:r>
            <a:br>
              <a:rPr lang="en-US" altLang="en-US" b="1" dirty="0" smtClean="0">
                <a:latin typeface="Calibri" pitchFamily="34" charset="0"/>
              </a:rPr>
            </a:br>
            <a:r>
              <a:rPr lang="en-US" altLang="en-US" b="1" dirty="0" smtClean="0">
                <a:latin typeface="Calibri" pitchFamily="34" charset="0"/>
              </a:rPr>
              <a:t>  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33800"/>
            <a:ext cx="7543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itchFamily="34" charset="0"/>
              </a:rPr>
              <a:t>Thomas E. Tenner, Jr., Ph.D.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itchFamily="34" charset="0"/>
              </a:rPr>
              <a:t>Dept. of Medical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itchFamily="34" charset="0"/>
              </a:rPr>
              <a:t>Dept. Pharmacology &amp; Neuroscience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itchFamily="34" charset="0"/>
              </a:rPr>
              <a:t>tom.tenner@ttuhsc.edu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itchFamily="34" charset="0"/>
              </a:rPr>
              <a:t>743-7169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6BED04-7563-46C2-B48C-AE31EFB72F17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647C93-1305-4212-849A-2E2B8E6A289E}" type="slidenum">
              <a:rPr lang="en-US" sz="1400" smtClean="0">
                <a:solidFill>
                  <a:srgbClr val="FFFF00"/>
                </a:solidFill>
              </a:rPr>
              <a:pPr/>
              <a:t>10</a:t>
            </a:fld>
            <a:endParaRPr lang="en-US" sz="1400" smtClean="0">
              <a:solidFill>
                <a:srgbClr val="FFFF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Cholinergic Neurotransmission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267200" cy="4114800"/>
          </a:xfrm>
        </p:spPr>
        <p:txBody>
          <a:bodyPr/>
          <a:lstStyle/>
          <a:p>
            <a:pPr marL="0" indent="0"/>
            <a:r>
              <a:rPr lang="en-US" sz="2400" dirty="0" smtClean="0"/>
              <a:t> Synthesis</a:t>
            </a:r>
          </a:p>
          <a:p>
            <a:pPr lvl="1">
              <a:buFontTx/>
              <a:buNone/>
            </a:pPr>
            <a:r>
              <a:rPr lang="en-US" sz="2000" dirty="0" smtClean="0"/>
              <a:t>Choline Acetyl Transferase</a:t>
            </a:r>
          </a:p>
          <a:p>
            <a:pPr marL="0" indent="0"/>
            <a:r>
              <a:rPr lang="en-US" sz="2400" dirty="0" smtClean="0"/>
              <a:t> Storage</a:t>
            </a:r>
          </a:p>
          <a:p>
            <a:pPr lvl="1">
              <a:buFontTx/>
              <a:buNone/>
            </a:pPr>
            <a:r>
              <a:rPr lang="en-US" sz="2000" dirty="0" smtClean="0"/>
              <a:t>Vesicles</a:t>
            </a:r>
          </a:p>
          <a:p>
            <a:pPr marL="0" indent="0"/>
            <a:r>
              <a:rPr lang="en-US" sz="2400" dirty="0" smtClean="0"/>
              <a:t> Release –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/ Ca</a:t>
            </a:r>
            <a:r>
              <a:rPr lang="en-US" sz="2400" baseline="30000" dirty="0" smtClean="0"/>
              <a:t>2+</a:t>
            </a:r>
          </a:p>
          <a:p>
            <a:pPr marL="0" indent="0"/>
            <a:r>
              <a:rPr lang="en-US" sz="2400" dirty="0" smtClean="0"/>
              <a:t> Receptor Activation</a:t>
            </a:r>
          </a:p>
          <a:p>
            <a:pPr lvl="1">
              <a:buFontTx/>
              <a:buNone/>
            </a:pPr>
            <a:r>
              <a:rPr lang="en-US" sz="2400" dirty="0" err="1" smtClean="0"/>
              <a:t>Musc</a:t>
            </a:r>
            <a:r>
              <a:rPr lang="en-US" sz="2400" dirty="0" smtClean="0"/>
              <a:t> / </a:t>
            </a:r>
            <a:r>
              <a:rPr lang="en-US" sz="2400" dirty="0" err="1" smtClean="0"/>
              <a:t>Nic</a:t>
            </a:r>
            <a:endParaRPr lang="en-US" sz="2400" dirty="0" smtClean="0"/>
          </a:p>
          <a:p>
            <a:pPr marL="0" indent="0"/>
            <a:r>
              <a:rPr lang="en-US" sz="2400" dirty="0" smtClean="0"/>
              <a:t> Termination of Action</a:t>
            </a:r>
          </a:p>
          <a:p>
            <a:pPr lvl="1">
              <a:buFontTx/>
              <a:buNone/>
            </a:pPr>
            <a:r>
              <a:rPr lang="en-US" sz="2400" dirty="0" smtClean="0"/>
              <a:t>Acetyl cholinesterase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317945720"/>
              </p:ext>
            </p:extLst>
          </p:nvPr>
        </p:nvGraphicFramePr>
        <p:xfrm>
          <a:off x="4679145" y="1676400"/>
          <a:ext cx="434738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Photo Editor Photo" r:id="rId4" imgW="6171429" imgH="7249537" progId="MSPhotoEd.3">
                  <p:embed/>
                </p:oleObj>
              </mc:Choice>
              <mc:Fallback>
                <p:oleObj name="Photo Editor Photo" r:id="rId4" imgW="6171429" imgH="7249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145" y="1676400"/>
                        <a:ext cx="434738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37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2E8733-E70D-47DF-AA0D-CB6B46677356}" type="slidenum">
              <a:rPr lang="en-US" sz="1400" smtClean="0">
                <a:solidFill>
                  <a:srgbClr val="FFFF00"/>
                </a:solidFill>
              </a:rPr>
              <a:pPr/>
              <a:t>11</a:t>
            </a:fld>
            <a:endParaRPr lang="en-US" sz="1400" smtClean="0">
              <a:solidFill>
                <a:srgbClr val="FFFF00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mtClean="0"/>
              <a:t>Adrenergic Neurotransmission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14800" cy="4114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400" smtClean="0"/>
              <a:t>Synthesis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smtClean="0"/>
              <a:t>Tyrosine Hydroxylase</a:t>
            </a:r>
            <a:r>
              <a:rPr lang="en-US" sz="1800" smtClean="0">
                <a:solidFill>
                  <a:srgbClr val="FFFF00"/>
                </a:solidFill>
              </a:rPr>
              <a:t>**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smtClean="0"/>
              <a:t>Dopadecarboxylase</a:t>
            </a:r>
          </a:p>
          <a:p>
            <a:pPr marL="0" indent="0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400" smtClean="0"/>
              <a:t>Storage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Dopamine-</a:t>
            </a:r>
            <a:r>
              <a:rPr lang="en-US" sz="2000" smtClean="0">
                <a:sym typeface="Symbol" pitchFamily="18" charset="2"/>
              </a:rPr>
              <a:t> hydroxylase</a:t>
            </a:r>
            <a:endParaRPr lang="en-US" sz="2000" smtClean="0"/>
          </a:p>
          <a:p>
            <a:pPr marL="0" indent="0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400" smtClean="0"/>
              <a:t>Release – Na</a:t>
            </a:r>
            <a:r>
              <a:rPr lang="en-US" sz="2400" baseline="30000" smtClean="0"/>
              <a:t>+</a:t>
            </a:r>
            <a:r>
              <a:rPr lang="en-US" sz="2400" smtClean="0"/>
              <a:t> / Ca</a:t>
            </a:r>
            <a:r>
              <a:rPr lang="en-US" sz="2400" baseline="30000" smtClean="0"/>
              <a:t>2+</a:t>
            </a:r>
            <a:endParaRPr lang="en-US" sz="2400" smtClean="0"/>
          </a:p>
          <a:p>
            <a:pPr marL="0" indent="0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400" smtClean="0"/>
              <a:t>Receptor Activation: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</a:t>
            </a:r>
            <a:r>
              <a:rPr lang="en-US" sz="2000" baseline="-25000" smtClean="0">
                <a:sym typeface="Symbol" pitchFamily="18" charset="2"/>
              </a:rPr>
              <a:t>1</a:t>
            </a:r>
            <a:r>
              <a:rPr lang="en-US" sz="2000" smtClean="0">
                <a:sym typeface="Symbol" pitchFamily="18" charset="2"/>
              </a:rPr>
              <a:t>,</a:t>
            </a:r>
            <a:r>
              <a:rPr lang="en-US" sz="2000" baseline="-25000" smtClean="0">
                <a:sym typeface="Symbol" pitchFamily="18" charset="2"/>
              </a:rPr>
              <a:t>,</a:t>
            </a:r>
            <a:r>
              <a:rPr lang="en-US" sz="2000" smtClean="0">
                <a:sym typeface="Symbol" pitchFamily="18" charset="2"/>
              </a:rPr>
              <a:t></a:t>
            </a:r>
            <a:r>
              <a:rPr lang="en-US" sz="2000" baseline="-25000" smtClean="0">
                <a:sym typeface="Symbol" pitchFamily="18" charset="2"/>
              </a:rPr>
              <a:t>1</a:t>
            </a:r>
            <a:endParaRPr lang="en-US" sz="2000" smtClean="0"/>
          </a:p>
          <a:p>
            <a:pPr marL="0" indent="0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400" smtClean="0"/>
              <a:t>Autoreceptor Activation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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,</a:t>
            </a:r>
            <a:endParaRPr lang="en-US" sz="2000" smtClean="0"/>
          </a:p>
          <a:p>
            <a:pPr marL="0" indent="0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400" smtClean="0"/>
              <a:t>Termination of Action: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Diffusion / COMT / MAO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267200" y="1295400"/>
          <a:ext cx="4662488" cy="540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Photo Editor Photo" r:id="rId5" imgW="6200000" imgH="7190476" progId="MSPhotoEd.3">
                  <p:embed/>
                </p:oleObj>
              </mc:Choice>
              <mc:Fallback>
                <p:oleObj name="Photo Editor Photo" r:id="rId5" imgW="62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95400"/>
                        <a:ext cx="4662488" cy="540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247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1628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Autonomic Receptors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 Signal Transduction Mechanisms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F08993-2FF6-4483-91E3-08C8F8E5FD0B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Autonomic Receptors: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r>
              <a:rPr lang="en-US" altLang="en-US" dirty="0" err="1" smtClean="0"/>
              <a:t>Cholinoceptor</a:t>
            </a:r>
            <a:r>
              <a:rPr lang="en-US" altLang="en-US" dirty="0" smtClean="0"/>
              <a:t> (acetylcholine)</a:t>
            </a:r>
          </a:p>
          <a:p>
            <a:pPr>
              <a:buFontTx/>
              <a:buNone/>
            </a:pPr>
            <a:r>
              <a:rPr lang="en-US" altLang="en-US" dirty="0" smtClean="0"/>
              <a:t>		Nicotinic – </a:t>
            </a:r>
            <a:r>
              <a:rPr lang="en-US" altLang="en-US" dirty="0" err="1" smtClean="0"/>
              <a:t>ionotropic</a:t>
            </a:r>
            <a:r>
              <a:rPr lang="en-US" altLang="en-US" dirty="0" smtClean="0"/>
              <a:t> (n, m)</a:t>
            </a:r>
          </a:p>
          <a:p>
            <a:pPr>
              <a:buFontTx/>
              <a:buNone/>
            </a:pPr>
            <a:r>
              <a:rPr lang="en-US" altLang="en-US" dirty="0" smtClean="0"/>
              <a:t>		Muscarinic – G-protein coupled (M1-5)</a:t>
            </a:r>
          </a:p>
          <a:p>
            <a:pPr>
              <a:buFontTx/>
              <a:buNone/>
            </a:pPr>
            <a:endParaRPr lang="en-US" altLang="en-US" sz="1000" dirty="0" smtClean="0"/>
          </a:p>
          <a:p>
            <a:r>
              <a:rPr lang="en-US" altLang="en-US" dirty="0" smtClean="0"/>
              <a:t>Adrenoceptor </a:t>
            </a:r>
            <a:r>
              <a:rPr lang="en-US" altLang="en-US" dirty="0"/>
              <a:t>(epinephrine, </a:t>
            </a:r>
            <a:r>
              <a:rPr lang="en-US" altLang="en-US" dirty="0" smtClean="0"/>
              <a:t>norepinephrine)</a:t>
            </a:r>
          </a:p>
          <a:p>
            <a:pPr>
              <a:buFontTx/>
              <a:buNone/>
            </a:pPr>
            <a:r>
              <a:rPr lang="en-US" altLang="en-US" dirty="0" smtClean="0"/>
              <a:t>		Alpha (</a:t>
            </a:r>
            <a:r>
              <a:rPr lang="el-GR" altLang="en-US" dirty="0" smtClean="0"/>
              <a:t>α</a:t>
            </a:r>
            <a:r>
              <a:rPr lang="en-US" altLang="en-US" dirty="0" smtClean="0"/>
              <a:t>1</a:t>
            </a:r>
            <a:r>
              <a:rPr lang="en-US" altLang="en-US" baseline="-25000" dirty="0" smtClean="0"/>
              <a:t>ABD</a:t>
            </a:r>
            <a:r>
              <a:rPr lang="en-US" altLang="en-US" dirty="0" smtClean="0"/>
              <a:t>, </a:t>
            </a:r>
            <a:r>
              <a:rPr lang="el-GR" altLang="en-US" dirty="0" smtClean="0"/>
              <a:t>α</a:t>
            </a:r>
            <a:r>
              <a:rPr lang="en-US" altLang="en-US" dirty="0" smtClean="0"/>
              <a:t>2</a:t>
            </a:r>
            <a:r>
              <a:rPr lang="en-US" altLang="en-US" baseline="-25000" dirty="0" smtClean="0"/>
              <a:t>ABC</a:t>
            </a:r>
            <a:r>
              <a:rPr lang="en-US" altLang="en-US" dirty="0" smtClean="0"/>
              <a:t>): G-protein coupled</a:t>
            </a:r>
          </a:p>
          <a:p>
            <a:pPr>
              <a:buFontTx/>
              <a:buNone/>
            </a:pPr>
            <a:r>
              <a:rPr lang="en-US" altLang="en-US" dirty="0" smtClean="0"/>
              <a:t>		Beta (</a:t>
            </a:r>
            <a:r>
              <a:rPr lang="el-GR" altLang="en-US" dirty="0" smtClean="0"/>
              <a:t>β</a:t>
            </a:r>
            <a:r>
              <a:rPr lang="en-US" altLang="en-US" dirty="0" smtClean="0"/>
              <a:t>1-3): G-protein coupled</a:t>
            </a:r>
          </a:p>
          <a:p>
            <a:pPr>
              <a:buFontTx/>
              <a:buNone/>
            </a:pPr>
            <a:r>
              <a:rPr lang="en-US" altLang="en-US" dirty="0" smtClean="0"/>
              <a:t>		Dopaminergic receptors (dopamine)</a:t>
            </a:r>
          </a:p>
          <a:p>
            <a:pPr>
              <a:buFontTx/>
              <a:buNone/>
            </a:pPr>
            <a:r>
              <a:rPr lang="en-US" altLang="en-US" dirty="0" smtClean="0"/>
              <a:t>		D1-5 (2S, 2L): G-protein coupled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		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C4CEEB-C5B9-411A-AA30-C092BF76D173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590800" cy="4754562"/>
          </a:xfrm>
        </p:spPr>
        <p:txBody>
          <a:bodyPr/>
          <a:lstStyle/>
          <a:p>
            <a:r>
              <a:rPr lang="en-US" altLang="en-US" sz="4000" smtClean="0"/>
              <a:t>Nicotinic receptors:  </a:t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ion channel</a:t>
            </a:r>
          </a:p>
        </p:txBody>
      </p:sp>
      <p:pic>
        <p:nvPicPr>
          <p:cNvPr id="20483" name="Picture 3" descr="N2Nicotin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0"/>
            <a:ext cx="656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20DADC-E0BB-45F6-BAB5-18AC7E8D8CC5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886200" cy="4572000"/>
          </a:xfrm>
        </p:spPr>
        <p:txBody>
          <a:bodyPr/>
          <a:lstStyle/>
          <a:p>
            <a:r>
              <a:rPr lang="en-US" altLang="en-US" smtClean="0"/>
              <a:t>Muscarinic receptors:  </a:t>
            </a:r>
            <a:br>
              <a:rPr lang="en-US" altLang="en-US" smtClean="0"/>
            </a:br>
            <a:r>
              <a:rPr lang="en-US" altLang="en-US" smtClean="0"/>
              <a:t>G-protein coupled</a:t>
            </a:r>
          </a:p>
        </p:txBody>
      </p:sp>
      <p:pic>
        <p:nvPicPr>
          <p:cNvPr id="21507" name="Picture 2" descr="muscarinicsignalTD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F8D267-5049-4EDB-82BE-6C993C21C22A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7391401" y="5715000"/>
            <a:ext cx="1524000" cy="31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Raymond Ahlquist (1948)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“Alpha receptors are </a:t>
            </a:r>
            <a:r>
              <a:rPr lang="en-US" altLang="en-US" b="1" i="1" u="sng" smtClean="0"/>
              <a:t>excitatory </a:t>
            </a:r>
            <a:r>
              <a:rPr lang="en-US" altLang="en-US" smtClean="0"/>
              <a:t>everywhere but the </a:t>
            </a:r>
            <a:r>
              <a:rPr lang="en-US" altLang="en-US" b="1" i="1" u="sng" smtClean="0"/>
              <a:t>gut</a:t>
            </a:r>
            <a:r>
              <a:rPr lang="en-US" altLang="en-US" smtClean="0"/>
              <a:t>”</a:t>
            </a:r>
          </a:p>
          <a:p>
            <a:endParaRPr lang="en-US" altLang="en-US" smtClean="0"/>
          </a:p>
          <a:p>
            <a:r>
              <a:rPr lang="en-US" altLang="en-US" smtClean="0"/>
              <a:t>“Beta receptors are </a:t>
            </a:r>
            <a:r>
              <a:rPr lang="en-US" altLang="en-US" b="1" i="1" u="sng" smtClean="0"/>
              <a:t>inhibitory</a:t>
            </a:r>
            <a:r>
              <a:rPr lang="en-US" altLang="en-US" smtClean="0"/>
              <a:t> everywhere but the </a:t>
            </a:r>
            <a:r>
              <a:rPr lang="en-US" altLang="en-US" b="1" i="1" u="sng" smtClean="0"/>
              <a:t>heart</a:t>
            </a:r>
            <a:r>
              <a:rPr lang="en-US" altLang="en-US" smtClean="0"/>
              <a:t>”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7FD9BB-8452-487D-9D56-67338C55DCBE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altLang="en-US" b="1" smtClean="0"/>
              <a:t>Adrenergic Neurotransmitters:</a:t>
            </a:r>
            <a:br>
              <a:rPr lang="en-US" altLang="en-US" b="1" smtClean="0"/>
            </a:br>
            <a:r>
              <a:rPr lang="en-US" altLang="en-US" sz="3600" b="1" smtClean="0"/>
              <a:t>Rank Order of Potency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62400"/>
          </a:xfrm>
        </p:spPr>
        <p:txBody>
          <a:bodyPr/>
          <a:lstStyle/>
          <a:p>
            <a:pPr lvl="1"/>
            <a:r>
              <a:rPr lang="en-US" altLang="en-US" dirty="0" smtClean="0"/>
              <a:t>Isoproterenol: </a:t>
            </a:r>
            <a:r>
              <a:rPr lang="el-GR" altLang="en-US" dirty="0" smtClean="0"/>
              <a:t>β</a:t>
            </a:r>
            <a:r>
              <a:rPr lang="en-US" altLang="en-US" baseline="-25000" dirty="0" smtClean="0"/>
              <a:t> 1 </a:t>
            </a:r>
            <a:r>
              <a:rPr lang="en-US" altLang="en-US" dirty="0" smtClean="0"/>
              <a:t>=</a:t>
            </a:r>
            <a:r>
              <a:rPr lang="el-GR" altLang="en-US" dirty="0" smtClean="0"/>
              <a:t> β</a:t>
            </a:r>
            <a:r>
              <a:rPr lang="en-US" altLang="en-US" baseline="-25000" dirty="0" smtClean="0"/>
              <a:t> 2 </a:t>
            </a:r>
            <a:r>
              <a:rPr lang="en-US" altLang="en-US" dirty="0" smtClean="0"/>
              <a:t>= </a:t>
            </a:r>
            <a:r>
              <a:rPr lang="el-GR" altLang="en-US" dirty="0" smtClean="0"/>
              <a:t>β</a:t>
            </a:r>
            <a:r>
              <a:rPr lang="en-US" altLang="en-US" baseline="-25000" dirty="0" smtClean="0"/>
              <a:t> 3 </a:t>
            </a:r>
            <a:r>
              <a:rPr lang="en-US" altLang="en-US" dirty="0" smtClean="0"/>
              <a:t>&gt;&gt;&gt;&gt;</a:t>
            </a:r>
            <a:r>
              <a:rPr lang="el-GR" altLang="en-US" dirty="0" smtClean="0"/>
              <a:t> α</a:t>
            </a:r>
            <a:r>
              <a:rPr lang="en-US" altLang="en-US" baseline="-25000" dirty="0" smtClean="0"/>
              <a:t>1 </a:t>
            </a:r>
            <a:r>
              <a:rPr lang="en-US" altLang="en-US" dirty="0" smtClean="0"/>
              <a:t>= </a:t>
            </a:r>
            <a:r>
              <a:rPr lang="el-GR" altLang="en-US" dirty="0" smtClean="0"/>
              <a:t>α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Norepinephrine : </a:t>
            </a:r>
            <a:r>
              <a:rPr lang="el-GR" altLang="en-US" dirty="0" smtClean="0"/>
              <a:t>α</a:t>
            </a:r>
            <a:r>
              <a:rPr lang="en-US" altLang="en-US" baseline="-25000" dirty="0" smtClean="0"/>
              <a:t>1 </a:t>
            </a:r>
            <a:r>
              <a:rPr lang="en-US" altLang="en-US" dirty="0" smtClean="0"/>
              <a:t>= </a:t>
            </a:r>
            <a:r>
              <a:rPr lang="el-GR" altLang="en-US" dirty="0" smtClean="0"/>
              <a:t>α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</a:t>
            </a:r>
            <a:r>
              <a:rPr lang="el-GR" altLang="en-US" dirty="0" smtClean="0"/>
              <a:t>β</a:t>
            </a:r>
            <a:r>
              <a:rPr lang="en-US" altLang="en-US" baseline="-25000" dirty="0" smtClean="0"/>
              <a:t> 1</a:t>
            </a:r>
            <a:r>
              <a:rPr lang="en-US" altLang="en-US" dirty="0" smtClean="0"/>
              <a:t> = </a:t>
            </a:r>
            <a:r>
              <a:rPr lang="el-GR" altLang="en-US" dirty="0" smtClean="0"/>
              <a:t>β</a:t>
            </a:r>
            <a:r>
              <a:rPr lang="en-US" altLang="en-US" baseline="-25000" dirty="0" smtClean="0"/>
              <a:t> 3 </a:t>
            </a:r>
            <a:r>
              <a:rPr lang="en-US" altLang="en-US" dirty="0" smtClean="0"/>
              <a:t>&gt;&gt;&gt;&gt;</a:t>
            </a:r>
            <a:r>
              <a:rPr lang="el-GR" altLang="en-US" dirty="0" smtClean="0"/>
              <a:t> β</a:t>
            </a:r>
            <a:r>
              <a:rPr lang="en-US" altLang="en-US" baseline="-25000" dirty="0" smtClean="0"/>
              <a:t> 2 </a:t>
            </a:r>
          </a:p>
          <a:p>
            <a:pPr lvl="1"/>
            <a:endParaRPr lang="en-US" altLang="en-US" baseline="-25000" dirty="0" smtClean="0"/>
          </a:p>
          <a:p>
            <a:pPr lvl="1"/>
            <a:r>
              <a:rPr lang="en-US" altLang="en-US" dirty="0" smtClean="0"/>
              <a:t>Epinephrine:  </a:t>
            </a:r>
            <a:r>
              <a:rPr lang="el-GR" altLang="en-US" dirty="0" smtClean="0"/>
              <a:t> α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</a:t>
            </a:r>
            <a:r>
              <a:rPr lang="el-GR" altLang="en-US" dirty="0" smtClean="0"/>
              <a:t>α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</a:t>
            </a:r>
            <a:r>
              <a:rPr lang="el-GR" altLang="en-US" dirty="0" smtClean="0"/>
              <a:t>β</a:t>
            </a:r>
            <a:r>
              <a:rPr lang="en-US" altLang="en-US" baseline="-25000" dirty="0" smtClean="0"/>
              <a:t> 1 </a:t>
            </a:r>
            <a:r>
              <a:rPr lang="en-US" altLang="en-US" dirty="0" smtClean="0"/>
              <a:t>=</a:t>
            </a:r>
            <a:r>
              <a:rPr lang="el-GR" altLang="en-US" dirty="0" smtClean="0"/>
              <a:t> β</a:t>
            </a:r>
            <a:r>
              <a:rPr lang="en-US" altLang="en-US" baseline="-25000" dirty="0" smtClean="0"/>
              <a:t> 2 </a:t>
            </a:r>
            <a:r>
              <a:rPr lang="en-US" altLang="en-US" dirty="0" smtClean="0"/>
              <a:t>= </a:t>
            </a:r>
            <a:r>
              <a:rPr lang="el-GR" altLang="en-US" dirty="0" smtClean="0"/>
              <a:t>β</a:t>
            </a:r>
            <a:r>
              <a:rPr lang="en-US" altLang="en-US" baseline="-25000" dirty="0" smtClean="0"/>
              <a:t> 3 </a:t>
            </a:r>
            <a:r>
              <a:rPr lang="en-US" altLang="en-US" dirty="0" smtClean="0"/>
              <a:t> 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Dopamine</a:t>
            </a:r>
            <a:r>
              <a:rPr lang="el-GR" altLang="en-US" dirty="0" smtClean="0"/>
              <a:t> </a:t>
            </a:r>
            <a:r>
              <a:rPr lang="en-US" altLang="en-US" dirty="0" smtClean="0"/>
              <a:t>: DA</a:t>
            </a:r>
            <a:r>
              <a:rPr lang="en-US" altLang="en-US" baseline="-25000" dirty="0" smtClean="0"/>
              <a:t> 1</a:t>
            </a:r>
            <a:r>
              <a:rPr lang="en-US" altLang="en-US" dirty="0" smtClean="0"/>
              <a:t>&gt;</a:t>
            </a:r>
            <a:r>
              <a:rPr lang="el-GR" altLang="en-US" dirty="0" smtClean="0"/>
              <a:t> β</a:t>
            </a:r>
            <a:r>
              <a:rPr lang="en-US" altLang="en-US" baseline="-25000" dirty="0" smtClean="0"/>
              <a:t> 1</a:t>
            </a:r>
            <a:r>
              <a:rPr lang="en-US" altLang="en-US" dirty="0" smtClean="0"/>
              <a:t>&gt; </a:t>
            </a:r>
            <a:r>
              <a:rPr lang="el-GR" altLang="en-US" dirty="0" smtClean="0"/>
              <a:t>α</a:t>
            </a:r>
            <a:r>
              <a:rPr lang="en-US" altLang="en-US" baseline="-25000" dirty="0" smtClean="0"/>
              <a:t>1</a:t>
            </a:r>
            <a:endParaRPr lang="en-US" altLang="en-US" dirty="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44AA0F-ECBA-4A18-8E3B-6508B893B492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8077200" y="2286000"/>
            <a:ext cx="304800" cy="2895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5486400" y="2286000"/>
            <a:ext cx="1150938" cy="1676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048000" y="2209800"/>
            <a:ext cx="965200" cy="2971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7630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Adrenergic Receptors: Receptors Activated by EPI/NE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24038" y="1770063"/>
            <a:ext cx="122237" cy="230187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74663" y="1524000"/>
            <a:ext cx="2954337" cy="554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  <a:sym typeface="WP Greek Century" pitchFamily="2" charset="2"/>
              </a:rPr>
              <a:t>α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-adrenergic receptors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(Epinephrine&gt;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Isoproterenol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0" y="1600200"/>
            <a:ext cx="3090863" cy="554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  <a:sym typeface="WP Greek Century" pitchFamily="2" charset="2"/>
              </a:rPr>
              <a:t>β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-adrenergic receptors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Isoproterenol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&gt;Epinephrine)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" y="2819400"/>
            <a:ext cx="2827338" cy="830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  <a:sym typeface="WP Greek Century" pitchFamily="2" charset="2"/>
              </a:rPr>
              <a:t>α 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P Greek Century" pitchFamily="2" charset="2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-adrenergic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receptors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Phenylephrine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Clonidine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981200" y="5410200"/>
            <a:ext cx="2887663" cy="830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  <a:sym typeface="WP Greek Century" pitchFamily="2" charset="2"/>
              </a:rPr>
              <a:t>α 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P Greek Century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-adrenergic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receptors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Clonidine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Phenylephrine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324600" y="3208338"/>
            <a:ext cx="1557338" cy="8302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  <a:sym typeface="WP Greek Century" pitchFamily="2" charset="2"/>
              </a:rPr>
              <a:t>β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P Greek Century" pitchFamily="2" charset="2"/>
              </a:rPr>
              <a:t> 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-adrenergic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receptors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(EPI = NE)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00600" y="4267200"/>
            <a:ext cx="1465263" cy="830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  <a:sym typeface="WP Greek Century" pitchFamily="2" charset="2"/>
              </a:rPr>
              <a:t>β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P Greek Century" pitchFamily="2" charset="2"/>
              </a:rPr>
              <a:t> 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-adrenergic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receptors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(EPI&gt;NE)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2133600" y="838200"/>
            <a:ext cx="1490663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562600" y="838200"/>
            <a:ext cx="1760538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828800" y="22098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7065963" y="2286000"/>
            <a:ext cx="46037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7315200" y="5334000"/>
            <a:ext cx="1592263" cy="830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  <a:sym typeface="WP Greek Century" pitchFamily="2" charset="2"/>
              </a:rPr>
              <a:t>β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sym typeface="WP Greek Century" pitchFamily="2" charset="2"/>
              </a:rPr>
              <a:t> 3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-adrenergic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receptors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(NE&gt;EPI)</a:t>
            </a:r>
          </a:p>
        </p:txBody>
      </p:sp>
      <p:sp>
        <p:nvSpPr>
          <p:cNvPr id="2459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CDA530-BD85-474C-BBCA-6EFE6E88702D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062913" cy="52387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Signal Transduction by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2800" baseline="-25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- Adrenergic Receptors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3" name="Picture 3" descr="scan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074738"/>
            <a:ext cx="9131300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38400" y="2514600"/>
            <a:ext cx="477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G</a:t>
            </a:r>
            <a:r>
              <a:rPr lang="en-US" altLang="en-US" sz="2000" baseline="-25000">
                <a:solidFill>
                  <a:srgbClr val="000000"/>
                </a:solidFill>
              </a:rPr>
              <a:t>q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D61166-EB4C-4ECC-B4B8-B8A2442D3ADF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64008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r>
              <a:rPr lang="en-US" b="1" dirty="0" smtClean="0">
                <a:latin typeface="Calibri" pitchFamily="34" charset="0"/>
                <a:ea typeface="Times New Roman"/>
              </a:rPr>
              <a:t>Recommended Background Reading :</a:t>
            </a:r>
            <a:endParaRPr lang="en-US" sz="1200" dirty="0" smtClean="0">
              <a:latin typeface="Calibri" pitchFamily="34" charset="0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r>
              <a:rPr lang="en-US" sz="1200" b="1" dirty="0" smtClean="0">
                <a:latin typeface="Calibri" pitchFamily="34" charset="0"/>
                <a:ea typeface="Times New Roman"/>
              </a:rPr>
              <a:t> </a:t>
            </a:r>
            <a:endParaRPr lang="en-US" sz="1200" dirty="0" smtClean="0">
              <a:latin typeface="Calibri" pitchFamily="34" charset="0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endParaRPr lang="en-US" dirty="0" smtClean="0">
              <a:latin typeface="Calibri" pitchFamily="34" charset="0"/>
              <a:ea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r>
              <a:rPr lang="en-US" b="1" dirty="0" smtClean="0">
                <a:latin typeface="Calibri" pitchFamily="34" charset="0"/>
                <a:ea typeface="Times New Roman"/>
              </a:rPr>
              <a:t>Chapter 6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r>
              <a:rPr lang="en-US" b="1" dirty="0" smtClean="0">
                <a:latin typeface="Calibri" pitchFamily="34" charset="0"/>
                <a:ea typeface="Times New Roman"/>
              </a:rPr>
              <a:t>“Introduction to Autonomic Pharmacology”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r>
              <a:rPr lang="en-US" i="1" dirty="0" smtClean="0">
                <a:latin typeface="Calibri" pitchFamily="34" charset="0"/>
                <a:ea typeface="Times New Roman"/>
              </a:rPr>
              <a:t>Basic and Clinical Pharmacology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r>
              <a:rPr lang="en-US" dirty="0"/>
              <a:t>Bertram </a:t>
            </a:r>
            <a:r>
              <a:rPr lang="en-US" dirty="0" err="1" smtClean="0"/>
              <a:t>Katzung</a:t>
            </a:r>
            <a:endParaRPr lang="en-US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r>
              <a:rPr lang="en-US" sz="2800" dirty="0" smtClean="0">
                <a:latin typeface="Calibri" pitchFamily="34" charset="0"/>
                <a:ea typeface="Times New Roman"/>
              </a:rPr>
              <a:t>(13</a:t>
            </a:r>
            <a:r>
              <a:rPr lang="en-US" sz="2800" baseline="30000" dirty="0" smtClean="0">
                <a:latin typeface="Calibri" pitchFamily="34" charset="0"/>
                <a:ea typeface="Times New Roman"/>
              </a:rPr>
              <a:t>th</a:t>
            </a:r>
            <a:r>
              <a:rPr lang="en-US" sz="2800" dirty="0" smtClean="0">
                <a:latin typeface="Calibri" pitchFamily="34" charset="0"/>
                <a:ea typeface="Times New Roman"/>
              </a:rPr>
              <a:t>  Edition)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76250" algn="l"/>
              </a:tabLst>
              <a:defRPr/>
            </a:pPr>
            <a:endParaRPr lang="en-US" dirty="0" smtClean="0">
              <a:latin typeface="Calibri" pitchFamily="34" charset="0"/>
              <a:ea typeface="Times New Roman"/>
            </a:endParaRP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4261C9-552A-43BB-983B-1FDF51D6FDFE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Signal Transduction by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2800" baseline="-25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 and -Adrenergic Receptors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0C6BBD-1CE8-4ACF-AF4F-4DF3F3E09096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6-3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6345"/>
            <a:ext cx="6553200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A13EE7-9753-4903-BBF5-A08E8FE26AB4}" type="slidenum">
              <a:rPr lang="en-US" altLang="en-US" smtClean="0"/>
              <a:pPr eaLnBrk="1" hangingPunct="1"/>
              <a:t>21</a:t>
            </a:fld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Interplay of SAS and </a:t>
            </a:r>
            <a:r>
              <a:rPr lang="en-US" dirty="0" err="1" smtClean="0"/>
              <a:t>PNS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1800"/>
            <a:ext cx="7772400" cy="3111500"/>
          </a:xfrm>
        </p:spPr>
        <p:txBody>
          <a:bodyPr/>
          <a:lstStyle/>
          <a:p>
            <a:pPr marL="742950" indent="-742950">
              <a:buFontTx/>
              <a:buAutoNum type="arabicParenR"/>
            </a:pPr>
            <a:r>
              <a:rPr lang="en-US" altLang="en-US" sz="3200" b="1" dirty="0" smtClean="0"/>
              <a:t>Neuromodulation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Presynaptic receptors</a:t>
            </a:r>
          </a:p>
          <a:p>
            <a:pPr marL="742950" indent="-742950">
              <a:buFontTx/>
              <a:buAutoNum type="arabicParenR"/>
            </a:pPr>
            <a:r>
              <a:rPr lang="en-US" altLang="en-US" sz="3200" b="1" dirty="0" smtClean="0"/>
              <a:t>Physiological Antagonism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HR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Iris</a:t>
            </a:r>
          </a:p>
          <a:p>
            <a:pPr marL="742950" indent="-742950">
              <a:buFontTx/>
              <a:buAutoNum type="arabicParenR"/>
            </a:pPr>
            <a:r>
              <a:rPr lang="en-US" altLang="en-US" sz="3200" b="1" dirty="0" smtClean="0"/>
              <a:t>Physiological Cooperation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Male reproduction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DD6550-17C2-4A55-90A5-92F5F4A9AA12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371600" y="254000"/>
            <a:ext cx="6288088" cy="584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Mechanisms of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Neuromodulation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924800" y="3962400"/>
            <a:ext cx="544513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Epi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E1ABA4-BDA0-4EA8-BF75-0A04F3BAD8D9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6" name="Flowchart: Display 5"/>
          <p:cNvSpPr/>
          <p:nvPr/>
        </p:nvSpPr>
        <p:spPr>
          <a:xfrm rot="5400000">
            <a:off x="3467100" y="3924300"/>
            <a:ext cx="2286000" cy="990600"/>
          </a:xfrm>
          <a:prstGeom prst="flowChartDisplay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4267200" y="1752600"/>
            <a:ext cx="685800" cy="2057400"/>
          </a:xfrm>
          <a:prstGeom prst="flowChartMagneticDisk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Stored Data 7"/>
          <p:cNvSpPr/>
          <p:nvPr/>
        </p:nvSpPr>
        <p:spPr>
          <a:xfrm rot="16200000">
            <a:off x="4038600" y="5638800"/>
            <a:ext cx="1143000" cy="68580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267200" y="4267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572000" y="4495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800600" y="4267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724400" y="4724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267200" y="5029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3434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876800" y="4953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8768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495800" y="4800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648200" y="5029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800600" y="5257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495800" y="5257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267200" y="4800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n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899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6288088" cy="5842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Mechanisms of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Neuromodulation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4820" name="Oval 8"/>
          <p:cNvSpPr>
            <a:spLocks noChangeArrowheads="1"/>
          </p:cNvSpPr>
          <p:nvPr/>
        </p:nvSpPr>
        <p:spPr bwMode="auto">
          <a:xfrm rot="-8942294">
            <a:off x="5910263" y="3592513"/>
            <a:ext cx="203200" cy="520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 rot="-4274277">
            <a:off x="5764212" y="3622676"/>
            <a:ext cx="39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3C9F5A-259C-4ABF-BA30-F8514F0AA5F9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Katzung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500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Autonomic control in the eye: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12F941-96AE-4BA2-91E1-F4084973C041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smtClean="0"/>
              <a:t>Baroreflex:</a:t>
            </a:r>
          </a:p>
        </p:txBody>
      </p:sp>
      <p:pic>
        <p:nvPicPr>
          <p:cNvPr id="41987" name="Picture 3" descr="barorefl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0"/>
            <a:ext cx="5735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 descr="baroreflextPhy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97021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5A5D5F-672E-4045-9C71-941280CD605B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37D4D5-BC57-4668-808C-4D57E8D2C4AD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 smtClean="0"/>
              <a:t>Control of Blood Pressure</a:t>
            </a:r>
          </a:p>
        </p:txBody>
      </p:sp>
      <p:grpSp>
        <p:nvGrpSpPr>
          <p:cNvPr id="43013" name="Group 17"/>
          <p:cNvGrpSpPr>
            <a:grpSpLocks/>
          </p:cNvGrpSpPr>
          <p:nvPr/>
        </p:nvGrpSpPr>
        <p:grpSpPr bwMode="auto">
          <a:xfrm>
            <a:off x="152400" y="2678267"/>
            <a:ext cx="8153400" cy="4078708"/>
            <a:chOff x="-152400" y="2373467"/>
            <a:chExt cx="8153400" cy="4078708"/>
          </a:xfrm>
        </p:grpSpPr>
        <p:grpSp>
          <p:nvGrpSpPr>
            <p:cNvPr id="43016" name="Group 14"/>
            <p:cNvGrpSpPr>
              <a:grpSpLocks/>
            </p:cNvGrpSpPr>
            <p:nvPr/>
          </p:nvGrpSpPr>
          <p:grpSpPr bwMode="auto">
            <a:xfrm>
              <a:off x="990600" y="2373467"/>
              <a:ext cx="5773739" cy="3722532"/>
              <a:chOff x="843" y="2016"/>
              <a:chExt cx="3637" cy="2307"/>
            </a:xfrm>
          </p:grpSpPr>
          <p:sp>
            <p:nvSpPr>
              <p:cNvPr id="43019" name="Rectangle 10"/>
              <p:cNvSpPr>
                <a:spLocks noChangeArrowheads="1"/>
              </p:cNvSpPr>
              <p:nvPr/>
            </p:nvSpPr>
            <p:spPr bwMode="auto">
              <a:xfrm>
                <a:off x="2641" y="3879"/>
                <a:ext cx="1415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4000" dirty="0"/>
                  <a:t>CF	   VR</a:t>
                </a:r>
              </a:p>
            </p:txBody>
          </p:sp>
          <p:grpSp>
            <p:nvGrpSpPr>
              <p:cNvPr id="43020" name="Group 13"/>
              <p:cNvGrpSpPr>
                <a:grpSpLocks/>
              </p:cNvGrpSpPr>
              <p:nvPr/>
            </p:nvGrpSpPr>
            <p:grpSpPr bwMode="auto">
              <a:xfrm>
                <a:off x="843" y="2016"/>
                <a:ext cx="3637" cy="1920"/>
                <a:chOff x="843" y="2017"/>
                <a:chExt cx="3637" cy="1920"/>
              </a:xfrm>
            </p:grpSpPr>
            <p:sp>
              <p:nvSpPr>
                <p:cNvPr id="43021" name="Rectangle 5"/>
                <p:cNvSpPr>
                  <a:spLocks noChangeArrowheads="1"/>
                </p:cNvSpPr>
                <p:nvPr/>
              </p:nvSpPr>
              <p:spPr bwMode="auto">
                <a:xfrm>
                  <a:off x="843" y="2017"/>
                  <a:ext cx="3637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000" dirty="0" err="1"/>
                    <a:t>mABP</a:t>
                  </a:r>
                  <a:r>
                    <a:rPr lang="en-US" altLang="en-US" sz="4000" dirty="0"/>
                    <a:t>	 =  CO	  x  	TPR</a:t>
                  </a:r>
                </a:p>
              </p:txBody>
            </p:sp>
            <p:sp>
              <p:nvSpPr>
                <p:cNvPr id="43022" name="Rectangle 6"/>
                <p:cNvSpPr>
                  <a:spLocks noChangeArrowheads="1"/>
                </p:cNvSpPr>
                <p:nvPr/>
              </p:nvSpPr>
              <p:spPr bwMode="auto">
                <a:xfrm>
                  <a:off x="2064" y="2928"/>
                  <a:ext cx="1461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000" dirty="0"/>
                    <a:t>HR     SV</a:t>
                  </a:r>
                </a:p>
              </p:txBody>
            </p:sp>
            <p:sp>
              <p:nvSpPr>
                <p:cNvPr id="4302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331" y="2401"/>
                  <a:ext cx="239" cy="527"/>
                </a:xfrm>
                <a:prstGeom prst="line">
                  <a:avLst/>
                </a:prstGeom>
                <a:noFill/>
                <a:ln w="76200">
                  <a:solidFill>
                    <a:srgbClr val="FF33CC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24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811" y="2401"/>
                  <a:ext cx="239" cy="575"/>
                </a:xfrm>
                <a:prstGeom prst="line">
                  <a:avLst/>
                </a:prstGeom>
                <a:noFill/>
                <a:ln w="76200">
                  <a:solidFill>
                    <a:srgbClr val="FF33CC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05" y="3361"/>
                  <a:ext cx="239" cy="527"/>
                </a:xfrm>
                <a:prstGeom prst="line">
                  <a:avLst/>
                </a:prstGeom>
                <a:noFill/>
                <a:ln w="76200">
                  <a:solidFill>
                    <a:srgbClr val="FF33CC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2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3337" y="3362"/>
                  <a:ext cx="239" cy="575"/>
                </a:xfrm>
                <a:prstGeom prst="line">
                  <a:avLst/>
                </a:prstGeom>
                <a:noFill/>
                <a:ln w="76200">
                  <a:solidFill>
                    <a:srgbClr val="FF33CC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3017" name="Text Box 15"/>
            <p:cNvSpPr txBox="1">
              <a:spLocks noChangeArrowheads="1"/>
            </p:cNvSpPr>
            <p:nvPr/>
          </p:nvSpPr>
          <p:spPr bwMode="auto">
            <a:xfrm>
              <a:off x="4494214" y="5867400"/>
              <a:ext cx="35067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 b="1" dirty="0"/>
            </a:p>
          </p:txBody>
        </p:sp>
        <p:sp>
          <p:nvSpPr>
            <p:cNvPr id="43018" name="Rectangle 16"/>
            <p:cNvSpPr>
              <a:spLocks noChangeArrowheads="1"/>
            </p:cNvSpPr>
            <p:nvPr/>
          </p:nvSpPr>
          <p:spPr bwMode="auto">
            <a:xfrm>
              <a:off x="-152400" y="4343400"/>
              <a:ext cx="38099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/>
                <a:t>	</a:t>
              </a:r>
              <a:r>
                <a:rPr lang="en-US" altLang="en-US" sz="3200" b="1" dirty="0"/>
                <a:t>	</a:t>
              </a:r>
            </a:p>
          </p:txBody>
        </p:sp>
      </p:grp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70097"/>
            <a:ext cx="1969508" cy="157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7050">
            <a:off x="6500865" y="3644520"/>
            <a:ext cx="1953394" cy="265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262497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 smtClean="0">
                <a:solidFill>
                  <a:srgbClr val="FF0000"/>
                </a:solidFill>
              </a:rPr>
              <a:t>Cardiac - 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lvl="0"/>
            <a:r>
              <a:rPr lang="en-US" altLang="en-US" sz="3200" b="1" dirty="0" smtClean="0">
                <a:solidFill>
                  <a:srgbClr val="FF0000"/>
                </a:solidFill>
              </a:rPr>
              <a:t>Chronotropy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7727" y="6273225"/>
            <a:ext cx="3600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Venous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– Preload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226" y="2158425"/>
            <a:ext cx="3995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3200" b="1" dirty="0">
                <a:solidFill>
                  <a:srgbClr val="FF0000"/>
                </a:solidFill>
              </a:rPr>
              <a:t>Arterial  -  Afterload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7398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3200" b="1" dirty="0">
                <a:solidFill>
                  <a:srgbClr val="FF0000"/>
                </a:solidFill>
              </a:rPr>
              <a:t>Cardiac - Inotropy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Drugs to know…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4DE5-843F-40E3-AF24-8E92320FAAA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6E7362-20A3-4726-B2F8-72AAE310A521}" type="slidenum">
              <a:rPr lang="en-US" altLang="en-US" smtClean="0"/>
              <a:pPr eaLnBrk="1" hangingPunct="1"/>
              <a:t>29</a:t>
            </a:fld>
            <a:endParaRPr lang="en-US" alt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42139"/>
              </p:ext>
            </p:extLst>
          </p:nvPr>
        </p:nvGraphicFramePr>
        <p:xfrm>
          <a:off x="228600" y="152400"/>
          <a:ext cx="8686800" cy="6588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Affected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Drug 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Transmitter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Reserpine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Adrenergic</a:t>
                      </a:r>
                      <a:r>
                        <a:rPr lang="en-US" baseline="0" dirty="0" smtClean="0"/>
                        <a:t> vesicles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Depletes NE,DA</a:t>
                      </a:r>
                    </a:p>
                    <a:p>
                      <a:r>
                        <a:rPr lang="en-US" dirty="0" smtClean="0"/>
                        <a:t>(Also </a:t>
                      </a:r>
                      <a:r>
                        <a:rPr lang="en-US" dirty="0" err="1" smtClean="0"/>
                        <a:t>Epi</a:t>
                      </a:r>
                      <a:r>
                        <a:rPr lang="en-US" dirty="0" smtClean="0"/>
                        <a:t> from Adrenal Medulla)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Transmitter Release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NE/EPI/</a:t>
                      </a:r>
                      <a:r>
                        <a:rPr lang="en-US" dirty="0" err="1" smtClean="0"/>
                        <a:t>ACh</a:t>
                      </a:r>
                      <a:r>
                        <a:rPr lang="en-US" dirty="0" smtClean="0"/>
                        <a:t>/ ANG-II*</a:t>
                      </a:r>
                    </a:p>
                    <a:p>
                      <a:r>
                        <a:rPr lang="en-US" dirty="0" smtClean="0"/>
                        <a:t>(See Slide 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Activate/block Pre-junctional receptors at Adrenergic/</a:t>
                      </a:r>
                      <a:r>
                        <a:rPr lang="en-US" dirty="0" err="1" smtClean="0"/>
                        <a:t>Cholin-ergic</a:t>
                      </a:r>
                      <a:r>
                        <a:rPr lang="en-US" dirty="0" smtClean="0"/>
                        <a:t> terminals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Modulate release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Botulinum</a:t>
                      </a:r>
                      <a:r>
                        <a:rPr lang="en-US" baseline="0" dirty="0" smtClean="0"/>
                        <a:t> Toxin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Cholinergic terminals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Prevents release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Alpha-</a:t>
                      </a:r>
                      <a:r>
                        <a:rPr lang="en-US" dirty="0" err="1" smtClean="0"/>
                        <a:t>Latrotoxin</a:t>
                      </a:r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Cholinergic terminals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Explosive release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Amphetamine/</a:t>
                      </a:r>
                    </a:p>
                    <a:p>
                      <a:r>
                        <a:rPr lang="en-US" dirty="0" smtClean="0"/>
                        <a:t>Tyramine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Adrenergic vesicles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Promotes release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Transmitter</a:t>
                      </a:r>
                      <a:r>
                        <a:rPr lang="en-US" baseline="0" dirty="0" smtClean="0"/>
                        <a:t> Reuptake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Cocaine, TCA’s/SNRIs***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Adrenergic terminals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Inhibit reuptake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Enzymatic Inactivation of Transmitter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Neostigmine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Acetylcholinesterase Inhibitor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Intensifies Ach</a:t>
                      </a:r>
                      <a:r>
                        <a:rPr lang="en-US" baseline="0" dirty="0" smtClean="0"/>
                        <a:t> action at Muscarinic and Nicotinic receptors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Tranylcypromine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MonoAmineOxidase</a:t>
                      </a:r>
                      <a:r>
                        <a:rPr lang="en-US" dirty="0" smtClean="0"/>
                        <a:t> (MAO) Inhibitor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Intensifies NE/DA action.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i="1" u="sng" dirty="0" smtClean="0"/>
              <a:t>Learning Objectives:</a:t>
            </a:r>
            <a:endParaRPr lang="en-US" altLang="en-US" sz="4000" i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defRPr/>
            </a:pPr>
            <a:r>
              <a:rPr lang="en-US" sz="2400" b="1" i="1" dirty="0" smtClean="0">
                <a:latin typeface="Calibri" pitchFamily="34" charset="0"/>
              </a:rPr>
              <a:t>Be able to: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Tx/>
              <a:buAutoNum type="arabicParenR"/>
              <a:defRPr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Describe the functions of the sympathoadrenal (SAS) and parasympathetic (PNS) systems of the Autonomic Nervous system, and their interactions.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2) Name the major cholinoceptors and adrenoceptors of the Autonomic Nervous System and identify their important receptor subtypes.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3) Associate the actions of membrane receptor subtypes with  appropriate “second messenger” systems.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4) Describe the interplay of SAS and PNS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None/>
              <a:defRPr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5) Explain Autonomic control of Blood Pressure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6B9F5D-B73B-45EC-A2AE-668F83FB088F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866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Function of the ANS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904388-0B5A-4557-9DB0-CA768AE577FF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54313" y="1471613"/>
            <a:ext cx="881062" cy="684212"/>
          </a:xfrm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1295400" y="5029200"/>
            <a:ext cx="1820863" cy="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Skeletal</a:t>
            </a:r>
          </a:p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Muscle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85800" y="381000"/>
            <a:ext cx="7772400" cy="7381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00"/>
                </a:solidFill>
              </a:rPr>
              <a:t>Peripheral Nervous System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1150938" y="1371600"/>
            <a:ext cx="2794000" cy="892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Somatic Nervous</a:t>
            </a:r>
          </a:p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System</a:t>
            </a:r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 flipH="1">
            <a:off x="4665663" y="1981200"/>
            <a:ext cx="592137" cy="757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>
            <a:off x="7239000" y="1981200"/>
            <a:ext cx="60960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>
            <a:off x="4611688" y="3581400"/>
            <a:ext cx="4445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7" name="Line 15"/>
          <p:cNvSpPr>
            <a:spLocks noChangeShapeType="1"/>
          </p:cNvSpPr>
          <p:nvPr/>
        </p:nvSpPr>
        <p:spPr bwMode="auto">
          <a:xfrm>
            <a:off x="7583488" y="3581400"/>
            <a:ext cx="4445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 flipH="1">
            <a:off x="2166938" y="2286000"/>
            <a:ext cx="0" cy="2743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4800600" y="5257800"/>
            <a:ext cx="855663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 flipH="1">
            <a:off x="6934200" y="5257800"/>
            <a:ext cx="762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4648200" y="1371600"/>
            <a:ext cx="3335338" cy="892175"/>
          </a:xfrm>
          <a:prstGeom prst="rect">
            <a:avLst/>
          </a:prstGeom>
          <a:solidFill>
            <a:srgbClr val="CC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Autonomic Nervous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2971800" y="2743200"/>
            <a:ext cx="2878138" cy="892175"/>
          </a:xfrm>
          <a:prstGeom prst="rect">
            <a:avLst/>
          </a:prstGeom>
          <a:solidFill>
            <a:srgbClr val="FF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Parasympathetic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Nervous System </a:t>
            </a:r>
          </a:p>
        </p:txBody>
      </p:sp>
      <p:sp>
        <p:nvSpPr>
          <p:cNvPr id="7183" name="Rectangle 11"/>
          <p:cNvSpPr>
            <a:spLocks noChangeArrowheads="1"/>
          </p:cNvSpPr>
          <p:nvPr/>
        </p:nvSpPr>
        <p:spPr bwMode="auto">
          <a:xfrm>
            <a:off x="6070600" y="2743200"/>
            <a:ext cx="2768600" cy="892175"/>
          </a:xfrm>
          <a:prstGeom prst="rect">
            <a:avLst/>
          </a:prstGeom>
          <a:solidFill>
            <a:srgbClr val="FF66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Sympathetic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Nervous System</a:t>
            </a:r>
          </a:p>
        </p:txBody>
      </p:sp>
      <p:sp>
        <p:nvSpPr>
          <p:cNvPr id="7184" name="Rectangle 5"/>
          <p:cNvSpPr>
            <a:spLocks noChangeArrowheads="1"/>
          </p:cNvSpPr>
          <p:nvPr/>
        </p:nvSpPr>
        <p:spPr bwMode="auto">
          <a:xfrm>
            <a:off x="3810000" y="4419600"/>
            <a:ext cx="1846263" cy="892175"/>
          </a:xfrm>
          <a:prstGeom prst="rect">
            <a:avLst/>
          </a:prstGeom>
          <a:solidFill>
            <a:srgbClr val="FF99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Discrete 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Activation</a:t>
            </a:r>
          </a:p>
        </p:txBody>
      </p:sp>
      <p:sp>
        <p:nvSpPr>
          <p:cNvPr id="7185" name="Rectangle 6"/>
          <p:cNvSpPr>
            <a:spLocks noChangeArrowheads="1"/>
          </p:cNvSpPr>
          <p:nvPr/>
        </p:nvSpPr>
        <p:spPr bwMode="auto">
          <a:xfrm>
            <a:off x="6781800" y="4419600"/>
            <a:ext cx="1709738" cy="892175"/>
          </a:xfrm>
          <a:prstGeom prst="rect">
            <a:avLst/>
          </a:prstGeom>
          <a:solidFill>
            <a:srgbClr val="FF99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Diffuse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Activation</a:t>
            </a:r>
          </a:p>
        </p:txBody>
      </p:sp>
      <p:sp>
        <p:nvSpPr>
          <p:cNvPr id="7186" name="Rectangle 4"/>
          <p:cNvSpPr>
            <a:spLocks noChangeArrowheads="1"/>
          </p:cNvSpPr>
          <p:nvPr/>
        </p:nvSpPr>
        <p:spPr bwMode="auto">
          <a:xfrm>
            <a:off x="4132263" y="5813425"/>
            <a:ext cx="4079875" cy="892175"/>
          </a:xfrm>
          <a:prstGeom prst="rect">
            <a:avLst/>
          </a:prstGeom>
          <a:solidFill>
            <a:srgbClr val="FF99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Glands, Smooth Muscle</a:t>
            </a:r>
          </a:p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&amp; Cardiac Muscle </a:t>
            </a:r>
          </a:p>
        </p:txBody>
      </p:sp>
      <p:sp>
        <p:nvSpPr>
          <p:cNvPr id="7187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86EA00-7F59-4BD7-A996-EF07F4213C3A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r>
              <a:rPr lang="en-US" altLang="en-US" b="1" smtClean="0"/>
              <a:t>Parasympathetic System:</a:t>
            </a:r>
            <a:br>
              <a:rPr lang="en-US" altLang="en-US" b="1" smtClean="0"/>
            </a:br>
            <a:r>
              <a:rPr lang="en-US" altLang="en-US" sz="3600" b="1" smtClean="0"/>
              <a:t>‘Trophotropic’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Rest and Digest </a:t>
            </a:r>
            <a:r>
              <a:rPr lang="en-US" altLang="en-US" dirty="0" smtClean="0"/>
              <a:t>- </a:t>
            </a:r>
            <a:r>
              <a:rPr lang="en-US" altLang="en-US" sz="2800" dirty="0" smtClean="0"/>
              <a:t>Maintains essential body functions and </a:t>
            </a:r>
            <a:r>
              <a:rPr lang="en-US" altLang="en-US" sz="2800" b="1" dirty="0" smtClean="0"/>
              <a:t>IS</a:t>
            </a:r>
            <a:r>
              <a:rPr lang="en-US" altLang="en-US" sz="2800" dirty="0" smtClean="0"/>
              <a:t> essential for life:	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Protects the Eye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Constriction of the pupils (Miosis), Near vision (Accommodation), Lacrimation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Protects Heart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Bradycardia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Protects the Respiratory System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 smtClean="0"/>
              <a:t>Broncho</a:t>
            </a:r>
            <a:r>
              <a:rPr lang="en-US" altLang="en-US" dirty="0" smtClean="0"/>
              <a:t>-constriction / </a:t>
            </a:r>
            <a:r>
              <a:rPr lang="en-US" altLang="en-US" dirty="0" err="1" smtClean="0"/>
              <a:t>Broncho</a:t>
            </a:r>
            <a:r>
              <a:rPr lang="en-US" altLang="en-US" dirty="0" smtClean="0"/>
              <a:t>-secretion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Aids in Digestion: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Salivation, Peristalsis, Gastric acid secretion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Aids in Urination, Defecation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Aids in Procreation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07AF34-3653-4F41-9932-9321ADFBDA11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altLang="en-US" b="1" smtClean="0"/>
              <a:t>SympathoAdrenal System:</a:t>
            </a:r>
            <a:br>
              <a:rPr lang="en-US" altLang="en-US" b="1" smtClean="0"/>
            </a:br>
            <a:r>
              <a:rPr lang="en-US" altLang="en-US" sz="3600" b="1" smtClean="0"/>
              <a:t>‘Ergotropic’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Fight or Flight - </a:t>
            </a:r>
            <a:r>
              <a:rPr lang="en-US" altLang="en-US" sz="2800" dirty="0" smtClean="0"/>
              <a:t>used to adjust the body to stressful situations but is </a:t>
            </a:r>
            <a:r>
              <a:rPr lang="en-US" altLang="en-US" sz="2800" b="1" dirty="0" smtClean="0"/>
              <a:t>not</a:t>
            </a:r>
            <a:r>
              <a:rPr lang="en-US" altLang="en-US" sz="2800" dirty="0" smtClean="0"/>
              <a:t> needed for life:</a:t>
            </a:r>
            <a:endParaRPr lang="en-US" altLang="en-US" sz="2800" b="1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Dilation of pupils (Mydriasis)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Dilation of bronchi, </a:t>
            </a:r>
            <a:r>
              <a:rPr lang="en-US" altLang="en-US" b="1" dirty="0"/>
              <a:t>(↓)</a:t>
            </a:r>
            <a:r>
              <a:rPr lang="en-US" altLang="en-US" dirty="0"/>
              <a:t> nasal, pulmonary secretions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(↑) </a:t>
            </a:r>
            <a:r>
              <a:rPr lang="en-US" altLang="en-US" dirty="0" smtClean="0"/>
              <a:t>heart rate and BP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(↓)</a:t>
            </a:r>
            <a:r>
              <a:rPr lang="en-US" altLang="en-US" dirty="0" smtClean="0"/>
              <a:t> blood flow to the skin and internal organs 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(↑)</a:t>
            </a:r>
            <a:r>
              <a:rPr lang="en-US" altLang="en-US" dirty="0" smtClean="0"/>
              <a:t> blood flow to skeletal muscles, brain, and heart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Mobilize energy stores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Inhibits Urination, Defecation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Aids in Procreation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78349C-580B-4196-86DC-52236E669B0D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676400" y="0"/>
          <a:ext cx="5649913" cy="663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Photo Editor Photo" r:id="rId5" imgW="12657143" imgH="14866667" progId="MSPhotoEd.3">
                  <p:embed/>
                </p:oleObj>
              </mc:Choice>
              <mc:Fallback>
                <p:oleObj name="Photo Editor Photo" r:id="rId5" imgW="12657143" imgH="1486666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0"/>
                        <a:ext cx="5649913" cy="663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60D970-951B-422F-810C-DF1E31AD6875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pic>
        <p:nvPicPr>
          <p:cNvPr id="10244" name="Picture 4" descr="Picture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333" r="68571" b="12222"/>
          <a:stretch>
            <a:fillRect/>
          </a:stretch>
        </p:blipFill>
        <p:spPr bwMode="auto">
          <a:xfrm>
            <a:off x="7391400" y="304800"/>
            <a:ext cx="1447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Picture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2" t="4597" r="5225" b="8046"/>
          <a:stretch>
            <a:fillRect/>
          </a:stretch>
        </p:blipFill>
        <p:spPr bwMode="auto">
          <a:xfrm>
            <a:off x="304800" y="304800"/>
            <a:ext cx="1447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162800" cy="136207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cs typeface="Times New Roman" pitchFamily="18" charset="0"/>
              </a:rPr>
              <a:t>Describe the neurochemistry of Acetylcholine</a:t>
            </a:r>
            <a:r>
              <a:rPr lang="en-US" dirty="0" smtClean="0">
                <a:cs typeface="Times New Roman" pitchFamily="18" charset="0"/>
              </a:rPr>
              <a:t>,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Norepinephrine</a:t>
            </a:r>
            <a:r>
              <a:rPr lang="en-US" dirty="0">
                <a:cs typeface="Times New Roman" pitchFamily="18" charset="0"/>
              </a:rPr>
              <a:t>, and </a:t>
            </a:r>
            <a:r>
              <a:rPr lang="en-US" dirty="0" smtClean="0">
                <a:cs typeface="Times New Roman" pitchFamily="18" charset="0"/>
              </a:rPr>
              <a:t>Epinephrine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F08993-2FF6-4483-91E3-08C8F8E5FD0B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9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COUNTDOWNSTYLE" val="-1"/>
  <p:tag name="COUNTDOWNSECONDS" val="10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2"/>
  <p:tag name="MULTIRESPDIVISOR" val="1"/>
  <p:tag name="CORRECTPOINTVALUE" val="100"/>
  <p:tag name="ZEROBASED" val="False"/>
  <p:tag name="PRESGUID" val="E52A706CB1B64BACAC61C9C939A721F8"/>
  <p:tag name="SHOWBARVISIBLE" val="True"/>
  <p:tag name="ANSWERNOWTEXT" val="Answer Now"/>
  <p:tag name="INPUTSOURCE" val="1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AUTOADJUSTPARTRANGE" val="True"/>
  <p:tag name="DEFAULTCHARTCOLORS" val="Yes"/>
  <p:tag name="ANSWERNOWSTYLE" val="-1"/>
  <p:tag name="NUMRESPONSES" val="1"/>
  <p:tag name="ROTATIONINTERVAL" val="2"/>
  <p:tag name="BUBBLENAMEVISIBLE" val="True"/>
  <p:tag name="CUSTOMCELLBACKCOLOR2" val="-13395457"/>
  <p:tag name="GRIDOPACITY" val="90"/>
  <p:tag name="CHARTLABELS" val="0"/>
  <p:tag name="INCORRECTPOINTVALUE" val="0"/>
  <p:tag name="ADVANCEDSETTINGSVIEW" val="True"/>
  <p:tag name="BULLETTYPE" val="3"/>
  <p:tag name="TEAMSINLEADERBOARD" val="5"/>
  <p:tag name="CUSTOMCELLFORECOLOR" val="-16777216"/>
  <p:tag name="GRIDROTATIONINTERVAL" val="2"/>
  <p:tag name="PARTLISTDEFAULT" val="0"/>
  <p:tag name="CHARTSCALE" val="False"/>
  <p:tag name="RESPCOUNTERSTYLE" val="-1"/>
  <p:tag name="AUTOADVANCE" val="False"/>
  <p:tag name="DEFAULTNUMTEAMS" val="5"/>
  <p:tag name="GRIDPOSITION" val="1"/>
  <p:tag name="REALTIMEBACKUP" val="False"/>
  <p:tag name="EXPANDSHOWBAR" val="True"/>
  <p:tag name="AUTOUPDATEALIASES" val="True"/>
  <p:tag name="USESCHEMECOLORS" val="True"/>
  <p:tag name="INCLUDEPPT" val="True"/>
  <p:tag name="RESPCOUNTERFORMAT" val="0"/>
  <p:tag name="BUBBLEGROUPING" val="3"/>
  <p:tag name="INCLUDENONRESPONDERS" val="False"/>
  <p:tag name="RESPTABLESTYLE" val="-1"/>
  <p:tag name="DISPLAYDEVICEID" val="True"/>
  <p:tag name="POLLINGCYCLE" val="2"/>
  <p:tag name="MAXRESPONDERS" val="5"/>
  <p:tag name="BACKUPMAINTENANCE" val="7"/>
  <p:tag name="CUSTOMCELLBACKCOLOR4" val="-8355712"/>
  <p:tag name="ANSWERSOVERCHART" val="True"/>
  <p:tag name="REALTIMEBACKUPPATH" val="(None)"/>
  <p:tag name="DELIMITERS" val="3.1"/>
  <p:tag name="POWERPOINTVERSION" val="12.0"/>
  <p:tag name="TPPRESENTATIONGUID" val="fd22772c-6317-47bc-aa31-2edd59121ed9"/>
  <p:tag name="WASPOLLED" val="BBCAD858F4114DFFB9ABC9952653F9AF"/>
  <p:tag name="TPVERSION" val="6"/>
  <p:tag name="TPFULLVERSION" val="7.5.8.4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1"/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7366</TotalTime>
  <Words>724</Words>
  <Application>Microsoft Office PowerPoint</Application>
  <PresentationFormat>On-screen Show (4:3)</PresentationFormat>
  <Paragraphs>244</Paragraphs>
  <Slides>29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WP Greek Century</vt:lpstr>
      <vt:lpstr>Default Design</vt:lpstr>
      <vt:lpstr>Photo Editor Photo</vt:lpstr>
      <vt:lpstr>Review of the  Autonomic Nervous System Part 1   </vt:lpstr>
      <vt:lpstr>PowerPoint Presentation</vt:lpstr>
      <vt:lpstr>Learning Objectives:</vt:lpstr>
      <vt:lpstr>Function of the ANS</vt:lpstr>
      <vt:lpstr>PowerPoint Presentation</vt:lpstr>
      <vt:lpstr>Parasympathetic System: ‘Trophotropic’</vt:lpstr>
      <vt:lpstr>SympathoAdrenal System: ‘Ergotropic’</vt:lpstr>
      <vt:lpstr>PowerPoint Presentation</vt:lpstr>
      <vt:lpstr>Describe the neurochemistry of Acetylcholine, Norepinephrine, and Epinephrine</vt:lpstr>
      <vt:lpstr>Cholinergic Neurotransmission</vt:lpstr>
      <vt:lpstr>Adrenergic Neurotransmission</vt:lpstr>
      <vt:lpstr>Autonomic Receptors  and  Signal Transduction Mechanisms</vt:lpstr>
      <vt:lpstr>Autonomic Receptors:</vt:lpstr>
      <vt:lpstr>Nicotinic receptors:    ion channel</vt:lpstr>
      <vt:lpstr>Muscarinic receptors:   G-protein coupled</vt:lpstr>
      <vt:lpstr>Raymond Ahlquist (1948)</vt:lpstr>
      <vt:lpstr>Adrenergic Neurotransmitters: Rank Order of Potency</vt:lpstr>
      <vt:lpstr>PowerPoint Presentation</vt:lpstr>
      <vt:lpstr>PowerPoint Presentation</vt:lpstr>
      <vt:lpstr>PowerPoint Presentation</vt:lpstr>
      <vt:lpstr>PowerPoint Presentation</vt:lpstr>
      <vt:lpstr>Interplay of SAS and PNS</vt:lpstr>
      <vt:lpstr>PowerPoint Presentation</vt:lpstr>
      <vt:lpstr>PowerPoint Presentation</vt:lpstr>
      <vt:lpstr>PowerPoint Presentation</vt:lpstr>
      <vt:lpstr>Baroreflex:</vt:lpstr>
      <vt:lpstr>Control of Blood Pressure</vt:lpstr>
      <vt:lpstr>Drugs to know…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Tenner, Tom</dc:creator>
  <cp:lastModifiedBy>Brown, Candace</cp:lastModifiedBy>
  <cp:revision>422</cp:revision>
  <dcterms:created xsi:type="dcterms:W3CDTF">1996-09-30T18:28:10Z</dcterms:created>
  <dcterms:modified xsi:type="dcterms:W3CDTF">2018-09-13T14:44:49Z</dcterms:modified>
</cp:coreProperties>
</file>