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3.xml" ContentType="application/vnd.openxmlformats-officedocument.presentationml.notesSlide+xml"/>
  <Override PartName="/ppt/tags/tag8.xml" ContentType="application/vnd.openxmlformats-officedocument.presentationml.tags+xml"/>
  <Override PartName="/ppt/notesSlides/notesSlide4.xml" ContentType="application/vnd.openxmlformats-officedocument.presentationml.notesSlide+xml"/>
  <Override PartName="/ppt/tags/tag9.xml" ContentType="application/vnd.openxmlformats-officedocument.presentationml.tags+xml"/>
  <Override PartName="/ppt/notesSlides/notesSlide5.xml" ContentType="application/vnd.openxmlformats-officedocument.presentationml.notesSlide+xml"/>
  <Override PartName="/ppt/tags/tag10.xml" ContentType="application/vnd.openxmlformats-officedocument.presentationml.tags+xml"/>
  <Override PartName="/ppt/notesSlides/notesSlide6.xml" ContentType="application/vnd.openxmlformats-officedocument.presentationml.notesSlide+xml"/>
  <Override PartName="/ppt/tags/tag11.xml" ContentType="application/vnd.openxmlformats-officedocument.presentationml.tags+xml"/>
  <Override PartName="/ppt/notesSlides/notesSlide7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notesSlides/notesSlide8.xml" ContentType="application/vnd.openxmlformats-officedocument.presentationml.notesSlide+xml"/>
  <Override PartName="/ppt/tags/tag15.xml" ContentType="application/vnd.openxmlformats-officedocument.presentationml.tags+xml"/>
  <Override PartName="/ppt/notesSlides/notesSlide9.xml" ContentType="application/vnd.openxmlformats-officedocument.presentationml.notesSlide+xml"/>
  <Override PartName="/ppt/tags/tag16.xml" ContentType="application/vnd.openxmlformats-officedocument.presentationml.tags+xml"/>
  <Override PartName="/ppt/notesSlides/notesSlide10.xml" ContentType="application/vnd.openxmlformats-officedocument.presentationml.notesSlide+xml"/>
  <Override PartName="/ppt/tags/tag17.xml" ContentType="application/vnd.openxmlformats-officedocument.presentationml.tags+xml"/>
  <Override PartName="/ppt/notesSlides/notesSlide11.xml" ContentType="application/vnd.openxmlformats-officedocument.presentationml.notesSlide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notesSlides/notesSlide12.xml" ContentType="application/vnd.openxmlformats-officedocument.presentationml.notesSlide+xml"/>
  <Override PartName="/ppt/tags/tag22.xml" ContentType="application/vnd.openxmlformats-officedocument.presentationml.tags+xml"/>
  <Override PartName="/ppt/notesSlides/notesSlide13.xml" ContentType="application/vnd.openxmlformats-officedocument.presentationml.notesSlide+xml"/>
  <Override PartName="/ppt/tags/tag23.xml" ContentType="application/vnd.openxmlformats-officedocument.presentationml.tags+xml"/>
  <Override PartName="/ppt/notesSlides/notesSlide14.xml" ContentType="application/vnd.openxmlformats-officedocument.presentationml.notesSlide+xml"/>
  <Override PartName="/ppt/tags/tag24.xml" ContentType="application/vnd.openxmlformats-officedocument.presentationml.tags+xml"/>
  <Override PartName="/ppt/notesSlides/notesSlide15.xml" ContentType="application/vnd.openxmlformats-officedocument.presentationml.notesSlide+xml"/>
  <Override PartName="/ppt/tags/tag25.xml" ContentType="application/vnd.openxmlformats-officedocument.presentationml.tags+xml"/>
  <Override PartName="/ppt/notesSlides/notesSlide16.xml" ContentType="application/vnd.openxmlformats-officedocument.presentationml.notesSlide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notesSlides/notesSlide17.xml" ContentType="application/vnd.openxmlformats-officedocument.presentationml.notesSlide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notesSlides/notesSlide18.xml" ContentType="application/vnd.openxmlformats-officedocument.presentationml.notesSlide+xml"/>
  <Override PartName="/ppt/tags/tag31.xml" ContentType="application/vnd.openxmlformats-officedocument.presentationml.tags+xml"/>
  <Override PartName="/ppt/notesSlides/notesSlide19.xml" ContentType="application/vnd.openxmlformats-officedocument.presentationml.notesSlide+xml"/>
  <Override PartName="/ppt/tags/tag32.xml" ContentType="application/vnd.openxmlformats-officedocument.presentationml.tags+xml"/>
  <Override PartName="/ppt/notesSlides/notesSlide20.xml" ContentType="application/vnd.openxmlformats-officedocument.presentationml.notesSlide+xml"/>
  <Override PartName="/ppt/tags/tag33.xml" ContentType="application/vnd.openxmlformats-officedocument.presentationml.tags+xml"/>
  <Override PartName="/ppt/notesSlides/notesSlide21.xml" ContentType="application/vnd.openxmlformats-officedocument.presentationml.notesSlide+xml"/>
  <Override PartName="/ppt/tags/tag34.xml" ContentType="application/vnd.openxmlformats-officedocument.presentationml.tags+xml"/>
  <Override PartName="/ppt/notesSlides/notesSlide22.xml" ContentType="application/vnd.openxmlformats-officedocument.presentationml.notesSlide+xml"/>
  <Override PartName="/ppt/tags/tag35.xml" ContentType="application/vnd.openxmlformats-officedocument.presentationml.tags+xml"/>
  <Override PartName="/ppt/notesSlides/notesSlide23.xml" ContentType="application/vnd.openxmlformats-officedocument.presentationml.notesSlide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notesSlides/notesSlide24.xml" ContentType="application/vnd.openxmlformats-officedocument.presentationml.notesSlide+xml"/>
  <Override PartName="/ppt/tags/tag39.xml" ContentType="application/vnd.openxmlformats-officedocument.presentationml.tags+xml"/>
  <Override PartName="/ppt/notesSlides/notesSlide25.xml" ContentType="application/vnd.openxmlformats-officedocument.presentationml.notesSlide+xml"/>
  <Override PartName="/ppt/tags/tag40.xml" ContentType="application/vnd.openxmlformats-officedocument.presentationml.tags+xml"/>
  <Override PartName="/ppt/notesSlides/notesSlide26.xml" ContentType="application/vnd.openxmlformats-officedocument.presentationml.notesSlide+xml"/>
  <Override PartName="/ppt/tags/tag41.xml" ContentType="application/vnd.openxmlformats-officedocument.presentationml.tags+xml"/>
  <Override PartName="/ppt/notesSlides/notesSlide27.xml" ContentType="application/vnd.openxmlformats-officedocument.presentationml.notesSlide+xml"/>
  <Override PartName="/ppt/tags/tag42.xml" ContentType="application/vnd.openxmlformats-officedocument.presentationml.tags+xml"/>
  <Override PartName="/ppt/notesSlides/notesSlide28.xml" ContentType="application/vnd.openxmlformats-officedocument.presentationml.notesSlide+xml"/>
  <Override PartName="/ppt/tags/tag43.xml" ContentType="application/vnd.openxmlformats-officedocument.presentationml.tags+xml"/>
  <Override PartName="/ppt/notesSlides/notesSlide29.xml" ContentType="application/vnd.openxmlformats-officedocument.presentationml.notesSlide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notesSlides/notesSlide30.xml" ContentType="application/vnd.openxmlformats-officedocument.presentationml.notesSlide+xml"/>
  <Override PartName="/ppt/tags/tag46.xml" ContentType="application/vnd.openxmlformats-officedocument.presentationml.tags+xml"/>
  <Override PartName="/ppt/notesSlides/notesSlide31.xml" ContentType="application/vnd.openxmlformats-officedocument.presentationml.notesSlide+xml"/>
  <Override PartName="/ppt/tags/tag47.xml" ContentType="application/vnd.openxmlformats-officedocument.presentationml.tags+xml"/>
  <Override PartName="/ppt/notesSlides/notesSlide32.xml" ContentType="application/vnd.openxmlformats-officedocument.presentationml.notesSlide+xml"/>
  <Override PartName="/ppt/tags/tag48.xml" ContentType="application/vnd.openxmlformats-officedocument.presentationml.tags+xml"/>
  <Override PartName="/ppt/notesSlides/notesSlide33.xml" ContentType="application/vnd.openxmlformats-officedocument.presentationml.notesSlide+xml"/>
  <Override PartName="/ppt/tags/tag49.xml" ContentType="application/vnd.openxmlformats-officedocument.presentationml.tags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50"/>
  </p:notesMasterIdLst>
  <p:handoutMasterIdLst>
    <p:handoutMasterId r:id="rId51"/>
  </p:handoutMasterIdLst>
  <p:sldIdLst>
    <p:sldId id="256" r:id="rId2"/>
    <p:sldId id="389" r:id="rId3"/>
    <p:sldId id="285" r:id="rId4"/>
    <p:sldId id="344" r:id="rId5"/>
    <p:sldId id="319" r:id="rId6"/>
    <p:sldId id="348" r:id="rId7"/>
    <p:sldId id="357" r:id="rId8"/>
    <p:sldId id="349" r:id="rId9"/>
    <p:sldId id="351" r:id="rId10"/>
    <p:sldId id="350" r:id="rId11"/>
    <p:sldId id="352" r:id="rId12"/>
    <p:sldId id="320" r:id="rId13"/>
    <p:sldId id="353" r:id="rId14"/>
    <p:sldId id="354" r:id="rId15"/>
    <p:sldId id="355" r:id="rId16"/>
    <p:sldId id="356" r:id="rId17"/>
    <p:sldId id="362" r:id="rId18"/>
    <p:sldId id="381" r:id="rId19"/>
    <p:sldId id="363" r:id="rId20"/>
    <p:sldId id="364" r:id="rId21"/>
    <p:sldId id="371" r:id="rId22"/>
    <p:sldId id="374" r:id="rId23"/>
    <p:sldId id="372" r:id="rId24"/>
    <p:sldId id="373" r:id="rId25"/>
    <p:sldId id="365" r:id="rId26"/>
    <p:sldId id="360" r:id="rId27"/>
    <p:sldId id="361" r:id="rId28"/>
    <p:sldId id="358" r:id="rId29"/>
    <p:sldId id="359" r:id="rId30"/>
    <p:sldId id="366" r:id="rId31"/>
    <p:sldId id="367" r:id="rId32"/>
    <p:sldId id="368" r:id="rId33"/>
    <p:sldId id="369" r:id="rId34"/>
    <p:sldId id="390" r:id="rId35"/>
    <p:sldId id="391" r:id="rId36"/>
    <p:sldId id="392" r:id="rId37"/>
    <p:sldId id="347" r:id="rId38"/>
    <p:sldId id="370" r:id="rId39"/>
    <p:sldId id="375" r:id="rId40"/>
    <p:sldId id="380" r:id="rId41"/>
    <p:sldId id="377" r:id="rId42"/>
    <p:sldId id="376" r:id="rId43"/>
    <p:sldId id="378" r:id="rId44"/>
    <p:sldId id="379" r:id="rId45"/>
    <p:sldId id="382" r:id="rId46"/>
    <p:sldId id="383" r:id="rId47"/>
    <p:sldId id="384" r:id="rId48"/>
    <p:sldId id="343" r:id="rId49"/>
  </p:sldIdLst>
  <p:sldSz cx="9144000" cy="6858000" type="screen4x3"/>
  <p:notesSz cx="6858000" cy="9144000"/>
  <p:custDataLst>
    <p:tags r:id="rId5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FF"/>
    <a:srgbClr val="FF9999"/>
    <a:srgbClr val="FF99FF"/>
    <a:srgbClr val="FF6699"/>
    <a:srgbClr val="FF99CC"/>
    <a:srgbClr val="FF66CC"/>
    <a:srgbClr val="FF3399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488" autoAdjust="0"/>
    <p:restoredTop sz="89886" autoAdjust="0"/>
  </p:normalViewPr>
  <p:slideViewPr>
    <p:cSldViewPr>
      <p:cViewPr varScale="1">
        <p:scale>
          <a:sx n="69" d="100"/>
          <a:sy n="69" d="100"/>
        </p:scale>
        <p:origin x="40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565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35" d="100"/>
          <a:sy n="35" d="100"/>
        </p:scale>
        <p:origin x="-576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7C-4F3F-B4AA-1130DFD2744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B7C-4F3F-B4AA-1130DFD2744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B7C-4F3F-B4AA-1130DFD274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00095224"/>
        <c:axId val="400229888"/>
        <c:axId val="400095608"/>
      </c:bar3DChart>
      <c:catAx>
        <c:axId val="4000952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00229888"/>
        <c:crosses val="autoZero"/>
        <c:auto val="1"/>
        <c:lblAlgn val="ctr"/>
        <c:lblOffset val="100"/>
        <c:noMultiLvlLbl val="0"/>
      </c:catAx>
      <c:valAx>
        <c:axId val="4002298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00095224"/>
        <c:crosses val="autoZero"/>
        <c:crossBetween val="between"/>
      </c:valAx>
      <c:serAx>
        <c:axId val="400095608"/>
        <c:scaling>
          <c:orientation val="minMax"/>
        </c:scaling>
        <c:delete val="0"/>
        <c:axPos val="b"/>
        <c:majorTickMark val="out"/>
        <c:minorTickMark val="none"/>
        <c:tickLblPos val="nextTo"/>
        <c:crossAx val="400229888"/>
        <c:crosses val="autoZero"/>
      </c:ser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BD8DC4AE-9D6D-4B29-8DDF-47EF52C1B3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5597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91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B381C885-C223-4ED3-B415-EE69F511AA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1200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42291C9A-BC77-479F-806D-6619A8F2FCC6}" type="slidenum">
              <a:rPr lang="en-US" altLang="en-US" smtClean="0">
                <a:latin typeface="Times New Roman" pitchFamily="18" charset="0"/>
              </a:rPr>
              <a:pPr/>
              <a:t>1</a:t>
            </a:fld>
            <a:endParaRPr lang="en-US" altLang="en-US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01467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81C885-C223-4ED3-B415-EE69F511AAB3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60829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altLang="en-US" sz="1200" dirty="0" smtClean="0"/>
              <a:t>Quaternary ammonium compounds</a:t>
            </a:r>
          </a:p>
          <a:p>
            <a:pPr marL="285750" marR="0" indent="-2857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lang="en-US" altLang="en-US" sz="120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altLang="en-US" sz="1400" dirty="0" smtClean="0"/>
              <a:t>**Competitive blocker - action can be reversed by increasing concentration of acetylcholine with cholinesterase inhibitors (</a:t>
            </a:r>
            <a:r>
              <a:rPr lang="en-US" altLang="en-US" sz="1400" dirty="0" err="1" smtClean="0"/>
              <a:t>edrophonium</a:t>
            </a:r>
            <a:r>
              <a:rPr lang="en-US" altLang="en-US" sz="1400" dirty="0" smtClean="0"/>
              <a:t>, neostigmine, and pyridostigmine)</a:t>
            </a:r>
          </a:p>
          <a:p>
            <a:pPr marL="285750" marR="0" indent="-2857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lang="en-US" altLang="en-US" sz="14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81C885-C223-4ED3-B415-EE69F511AAB3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60829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Epi – Methylated NE</a:t>
            </a:r>
          </a:p>
          <a:p>
            <a:r>
              <a:rPr lang="en-US" dirty="0" smtClean="0"/>
              <a:t>NE – lose the amino CH3</a:t>
            </a:r>
          </a:p>
          <a:p>
            <a:r>
              <a:rPr lang="en-US" dirty="0" smtClean="0"/>
              <a:t>Dopamine – lose the Beta </a:t>
            </a:r>
            <a:r>
              <a:rPr lang="en-US" dirty="0" err="1" smtClean="0"/>
              <a:t>hydroxy</a:t>
            </a:r>
            <a:r>
              <a:rPr lang="en-US" dirty="0" smtClean="0"/>
              <a:t>  from NE</a:t>
            </a:r>
          </a:p>
          <a:p>
            <a:r>
              <a:rPr lang="en-US" dirty="0" smtClean="0"/>
              <a:t>ISO</a:t>
            </a:r>
            <a:r>
              <a:rPr lang="en-US" baseline="0" dirty="0" smtClean="0"/>
              <a:t> – Add isopropyl group on Nitrogen</a:t>
            </a:r>
            <a:r>
              <a:rPr lang="en-US" dirty="0" smtClean="0"/>
              <a:t> </a:t>
            </a:r>
          </a:p>
          <a:p>
            <a:r>
              <a:rPr lang="en-US" dirty="0" smtClean="0"/>
              <a:t>Amphetamine</a:t>
            </a:r>
            <a:r>
              <a:rPr lang="en-US" baseline="0" dirty="0" smtClean="0"/>
              <a:t> – </a:t>
            </a:r>
            <a:r>
              <a:rPr lang="en-US" baseline="0" dirty="0" err="1" smtClean="0"/>
              <a:t>phenylisopropylamine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81C885-C223-4ED3-B415-EE69F511AAB3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8375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Epi – Methylated NE</a:t>
            </a:r>
          </a:p>
          <a:p>
            <a:r>
              <a:rPr lang="en-US" dirty="0" smtClean="0"/>
              <a:t>NE – lose the amino CH3</a:t>
            </a:r>
          </a:p>
          <a:p>
            <a:r>
              <a:rPr lang="en-US" dirty="0" smtClean="0"/>
              <a:t>Dopamine – lose the Beta </a:t>
            </a:r>
            <a:r>
              <a:rPr lang="en-US" dirty="0" err="1" smtClean="0"/>
              <a:t>hydroxy</a:t>
            </a:r>
            <a:r>
              <a:rPr lang="en-US" dirty="0" smtClean="0"/>
              <a:t>  from NE</a:t>
            </a:r>
          </a:p>
          <a:p>
            <a:r>
              <a:rPr lang="en-US" dirty="0" smtClean="0"/>
              <a:t>ISO</a:t>
            </a:r>
            <a:r>
              <a:rPr lang="en-US" baseline="0" dirty="0" smtClean="0"/>
              <a:t> – Add isopropyl group on Nitrogen</a:t>
            </a:r>
            <a:r>
              <a:rPr lang="en-US" dirty="0" smtClean="0"/>
              <a:t> </a:t>
            </a:r>
          </a:p>
          <a:p>
            <a:r>
              <a:rPr lang="en-US" dirty="0" smtClean="0"/>
              <a:t>Amphetamine</a:t>
            </a:r>
            <a:r>
              <a:rPr lang="en-US" baseline="0" dirty="0" smtClean="0"/>
              <a:t> – </a:t>
            </a:r>
            <a:r>
              <a:rPr lang="en-US" baseline="0" dirty="0" err="1" smtClean="0"/>
              <a:t>phenylisopropylamine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81C885-C223-4ED3-B415-EE69F511AAB3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8375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Epi – Methylated NE</a:t>
            </a:r>
          </a:p>
          <a:p>
            <a:r>
              <a:rPr lang="en-US" dirty="0" smtClean="0"/>
              <a:t>NE – lose the amino CH3</a:t>
            </a:r>
          </a:p>
          <a:p>
            <a:r>
              <a:rPr lang="en-US" dirty="0" smtClean="0"/>
              <a:t>Dopamine – lose the Beta </a:t>
            </a:r>
            <a:r>
              <a:rPr lang="en-US" dirty="0" err="1" smtClean="0"/>
              <a:t>hydroxy</a:t>
            </a:r>
            <a:r>
              <a:rPr lang="en-US" dirty="0" smtClean="0"/>
              <a:t>  from NE</a:t>
            </a:r>
          </a:p>
          <a:p>
            <a:r>
              <a:rPr lang="en-US" dirty="0" smtClean="0"/>
              <a:t>ISO</a:t>
            </a:r>
            <a:r>
              <a:rPr lang="en-US" baseline="0" dirty="0" smtClean="0"/>
              <a:t> – Add isopropyl group on Nitrogen</a:t>
            </a:r>
            <a:r>
              <a:rPr lang="en-US" dirty="0" smtClean="0"/>
              <a:t> </a:t>
            </a:r>
          </a:p>
          <a:p>
            <a:r>
              <a:rPr lang="en-US" dirty="0" smtClean="0"/>
              <a:t>Amphetamine</a:t>
            </a:r>
            <a:r>
              <a:rPr lang="en-US" baseline="0" dirty="0" smtClean="0"/>
              <a:t> – </a:t>
            </a:r>
            <a:r>
              <a:rPr lang="en-US" baseline="0" dirty="0" err="1" smtClean="0"/>
              <a:t>phenylisopropylamine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81C885-C223-4ED3-B415-EE69F511AAB3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83757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Epi – Methylated NE</a:t>
            </a:r>
          </a:p>
          <a:p>
            <a:r>
              <a:rPr lang="en-US" dirty="0" smtClean="0"/>
              <a:t>NE – lose the amino CH3</a:t>
            </a:r>
          </a:p>
          <a:p>
            <a:r>
              <a:rPr lang="en-US" dirty="0" smtClean="0"/>
              <a:t>Dopamine – lose the Beta </a:t>
            </a:r>
            <a:r>
              <a:rPr lang="en-US" dirty="0" err="1" smtClean="0"/>
              <a:t>hydroxy</a:t>
            </a:r>
            <a:r>
              <a:rPr lang="en-US" dirty="0" smtClean="0"/>
              <a:t>  from NE</a:t>
            </a:r>
          </a:p>
          <a:p>
            <a:r>
              <a:rPr lang="en-US" dirty="0" smtClean="0"/>
              <a:t>ISO</a:t>
            </a:r>
            <a:r>
              <a:rPr lang="en-US" baseline="0" dirty="0" smtClean="0"/>
              <a:t> – Add isopropyl group on Nitrogen</a:t>
            </a:r>
            <a:r>
              <a:rPr lang="en-US" dirty="0" smtClean="0"/>
              <a:t> </a:t>
            </a:r>
          </a:p>
          <a:p>
            <a:r>
              <a:rPr lang="en-US" dirty="0" smtClean="0"/>
              <a:t>Amphetamine</a:t>
            </a:r>
            <a:r>
              <a:rPr lang="en-US" baseline="0" dirty="0" smtClean="0"/>
              <a:t> – </a:t>
            </a:r>
            <a:r>
              <a:rPr lang="en-US" baseline="0" dirty="0" err="1" smtClean="0"/>
              <a:t>phenylisopropylamine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81C885-C223-4ED3-B415-EE69F511AAB3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8375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Epi – Methylated NE</a:t>
            </a:r>
          </a:p>
          <a:p>
            <a:r>
              <a:rPr lang="en-US" dirty="0" smtClean="0"/>
              <a:t>NE – lose the amino CH3</a:t>
            </a:r>
          </a:p>
          <a:p>
            <a:r>
              <a:rPr lang="en-US" dirty="0" smtClean="0"/>
              <a:t>Dopamine – lose the Beta </a:t>
            </a:r>
            <a:r>
              <a:rPr lang="en-US" dirty="0" err="1" smtClean="0"/>
              <a:t>hydroxy</a:t>
            </a:r>
            <a:r>
              <a:rPr lang="en-US" dirty="0" smtClean="0"/>
              <a:t>  from NE</a:t>
            </a:r>
          </a:p>
          <a:p>
            <a:r>
              <a:rPr lang="en-US" dirty="0" smtClean="0"/>
              <a:t>ISO</a:t>
            </a:r>
            <a:r>
              <a:rPr lang="en-US" baseline="0" dirty="0" smtClean="0"/>
              <a:t> – Add isopropyl group on Nitrogen</a:t>
            </a:r>
            <a:r>
              <a:rPr lang="en-US" dirty="0" smtClean="0"/>
              <a:t> </a:t>
            </a:r>
          </a:p>
          <a:p>
            <a:r>
              <a:rPr lang="en-US" dirty="0" smtClean="0"/>
              <a:t>Amphetamine</a:t>
            </a:r>
            <a:r>
              <a:rPr lang="en-US" baseline="0" dirty="0" smtClean="0"/>
              <a:t> – </a:t>
            </a:r>
            <a:r>
              <a:rPr lang="en-US" baseline="0" dirty="0" err="1" smtClean="0"/>
              <a:t>phenylisopropylamine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81C885-C223-4ED3-B415-EE69F511AAB3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83757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EPI= Epinephrine</a:t>
            </a:r>
          </a:p>
          <a:p>
            <a:r>
              <a:rPr lang="en-US" dirty="0" smtClean="0"/>
              <a:t>NE=Norepinephrine</a:t>
            </a:r>
          </a:p>
          <a:p>
            <a:r>
              <a:rPr lang="en-US" dirty="0" smtClean="0"/>
              <a:t>ISO=Isoproterenol</a:t>
            </a:r>
            <a:r>
              <a:rPr lang="en-US" baseline="0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81C885-C223-4ED3-B415-EE69F511AAB3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26558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9795A0E0-EF8C-4F9E-B827-1EBBF996D0E4}" type="slidenum">
              <a:rPr lang="en-US" altLang="en-US" smtClean="0">
                <a:latin typeface="Times New Roman" pitchFamily="18" charset="0"/>
              </a:rPr>
              <a:pPr/>
              <a:t>29</a:t>
            </a:fld>
            <a:endParaRPr lang="en-US" altLang="en-US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512936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81C885-C223-4ED3-B415-EE69F511AAB3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0829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B87CF0DB-5C63-487B-840E-0455D94DFFE8}" type="slidenum">
              <a:rPr lang="en-US" altLang="en-US" smtClean="0">
                <a:latin typeface="Times New Roman" pitchFamily="18" charset="0"/>
              </a:rPr>
              <a:pPr/>
              <a:t>2</a:t>
            </a:fld>
            <a:endParaRPr lang="en-US" altLang="en-US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877998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ADHD</a:t>
            </a:r>
            <a:r>
              <a:rPr lang="en-US" baseline="0" dirty="0" smtClean="0"/>
              <a:t>  = 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Attention-deficit/hyperactivity disorder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 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81C885-C223-4ED3-B415-EE69F511AAB3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08296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81C885-C223-4ED3-B415-EE69F511AAB3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08296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COPD- Chronic</a:t>
            </a:r>
            <a:r>
              <a:rPr lang="en-US" baseline="0" dirty="0" smtClean="0"/>
              <a:t> Obstructive </a:t>
            </a:r>
            <a:r>
              <a:rPr lang="en-US" baseline="0" smtClean="0"/>
              <a:t>Pulmonary Disease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81C885-C223-4ED3-B415-EE69F511AAB3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08296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COPD- Chronic</a:t>
            </a:r>
            <a:r>
              <a:rPr lang="en-US" baseline="0" dirty="0" smtClean="0"/>
              <a:t> Obstructive </a:t>
            </a:r>
            <a:r>
              <a:rPr lang="en-US" baseline="0" smtClean="0"/>
              <a:t>Pulmonary Disease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81C885-C223-4ED3-B415-EE69F511AAB3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00211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81C885-C223-4ED3-B415-EE69F511AAB3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2213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81C885-C223-4ED3-B415-EE69F511AAB3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08296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81C885-C223-4ED3-B415-EE69F511AAB3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08296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81C885-C223-4ED3-B415-EE69F511AAB3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08296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81C885-C223-4ED3-B415-EE69F511AAB3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08296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81C885-C223-4ED3-B415-EE69F511AAB3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0829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600" dirty="0" smtClean="0"/>
              <a:t>*</a:t>
            </a:r>
            <a:r>
              <a:rPr lang="en-US" altLang="en-US" sz="1200" dirty="0" smtClean="0"/>
              <a:t> Quaternary ammonium compounds</a:t>
            </a:r>
            <a:endParaRPr lang="en-US" altLang="en-US" sz="1400" dirty="0" smtClean="0"/>
          </a:p>
          <a:p>
            <a:r>
              <a:rPr lang="en-US" dirty="0" smtClean="0"/>
              <a:t>** N = Nicotinic,  M = Muscarinic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81C885-C223-4ED3-B415-EE69F511AAB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08310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No reflex tachycardia as seen with alpha blockade, no reflex increased total peripheral resistance as seen with beta blockers.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81C885-C223-4ED3-B415-EE69F511AAB3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08296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Alpha </a:t>
            </a:r>
            <a:r>
              <a:rPr lang="en-US" dirty="0" err="1" smtClean="0"/>
              <a:t>latrotoxin</a:t>
            </a:r>
            <a:r>
              <a:rPr lang="en-US" dirty="0" smtClean="0"/>
              <a:t>- black widow spider</a:t>
            </a:r>
            <a:r>
              <a:rPr lang="en-US" baseline="0" dirty="0" smtClean="0"/>
              <a:t> venom</a:t>
            </a:r>
          </a:p>
          <a:p>
            <a:endParaRPr lang="en-US" baseline="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b="1" dirty="0" smtClean="0"/>
              <a:t>Fig 6-1, </a:t>
            </a:r>
            <a:r>
              <a:rPr lang="en-US" altLang="en-US" b="1" dirty="0" err="1" smtClean="0"/>
              <a:t>Katzung</a:t>
            </a:r>
            <a:r>
              <a:rPr lang="en-US" altLang="en-US" b="1" dirty="0" smtClean="0"/>
              <a:t>, 2007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81C885-C223-4ED3-B415-EE69F511AAB3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19961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Study aid – fill in appropriate information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81C885-C223-4ED3-B415-EE69F511AAB3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02643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Study aid – fill in appropriate information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81C885-C223-4ED3-B415-EE69F511AAB3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10407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561C5203-0796-4E3C-A480-040F205BA29B}" type="slidenum">
              <a:rPr lang="en-US" altLang="en-US" smtClean="0">
                <a:latin typeface="Times New Roman" pitchFamily="18" charset="0"/>
              </a:rPr>
              <a:pPr/>
              <a:t>48</a:t>
            </a:fld>
            <a:endParaRPr lang="en-US" altLang="en-US" smtClean="0">
              <a:latin typeface="Times New Roman" pitchFamily="18" charset="0"/>
            </a:endParaRPr>
          </a:p>
        </p:txBody>
      </p:sp>
      <p:sp>
        <p:nvSpPr>
          <p:cNvPr id="63491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3492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r>
              <a:rPr lang="en-US" altLang="en-US" sz="1200"/>
              <a:t>5</a:t>
            </a:r>
          </a:p>
        </p:txBody>
      </p:sp>
      <p:sp>
        <p:nvSpPr>
          <p:cNvPr id="63493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3494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3495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/>
        </p:spPr>
      </p:sp>
      <p:sp>
        <p:nvSpPr>
          <p:cNvPr id="63496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 dirty="0" smtClean="0"/>
              <a:t>Norepinephrine and reflex bradycardia</a:t>
            </a:r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0842733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altLang="en-US" sz="1200" dirty="0" smtClean="0"/>
              <a:t>*Quaternary ammonium compounds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altLang="en-US" sz="1200" dirty="0" smtClean="0"/>
              <a:t>** MOA</a:t>
            </a:r>
            <a:r>
              <a:rPr lang="en-US" altLang="en-US" sz="1200" baseline="0" dirty="0" smtClean="0"/>
              <a:t> – Mechanism of </a:t>
            </a:r>
            <a:r>
              <a:rPr lang="en-US" altLang="en-US" sz="1200" baseline="0" dirty="0" err="1" smtClean="0"/>
              <a:t>actino</a:t>
            </a:r>
            <a:endParaRPr lang="en-US" altLang="en-US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81C885-C223-4ED3-B415-EE69F511AAB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0831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600" dirty="0" smtClean="0"/>
              <a:t>*</a:t>
            </a:r>
            <a:r>
              <a:rPr lang="en-US" altLang="en-US" sz="1200" dirty="0" smtClean="0"/>
              <a:t> Quaternary ammonium compounds</a:t>
            </a:r>
            <a:endParaRPr lang="en-US" altLang="en-US" sz="14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81C885-C223-4ED3-B415-EE69F511AAB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0829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baseline="300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a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Rivastigmine, but not its competitors, inhibits both acetylcholinesterase and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butyrylcholinesterase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by covalently binding to active sites on these enzymes, blocking their function. Breaking of these covalent bonds is the first and most important step in the degradation of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rivastigmine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, which is not metabolized in the liver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81C885-C223-4ED3-B415-EE69F511AAB3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7643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* Quaternary ammonium compounds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81C885-C223-4ED3-B415-EE69F511AAB3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0829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81C885-C223-4ED3-B415-EE69F511AAB3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60829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200" b="1" dirty="0" smtClean="0"/>
              <a:t>Atropine</a:t>
            </a:r>
            <a:r>
              <a:rPr lang="en-US" altLang="en-US" sz="1200" dirty="0" smtClean="0"/>
              <a:t> Sulfate – Prototype  </a:t>
            </a:r>
          </a:p>
          <a:p>
            <a:r>
              <a:rPr lang="en-US" dirty="0" smtClean="0"/>
              <a:t>ACLS -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Advanced Cardiac Life Support.</a:t>
            </a:r>
          </a:p>
          <a:p>
            <a:r>
              <a:rPr lang="en-US" dirty="0" smtClean="0"/>
              <a:t>*quaternary ammonium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81C885-C223-4ED3-B415-EE69F511AAB3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6082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954DE5-843F-40E3-AF24-8E92320FAA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342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21DC0B-FE49-46D1-A2AB-523558F02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465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23DC82-8FF4-429F-84EC-1E9715CE0D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9776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POnTheFly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94C494-F699-4E14-ACBA-DD0A9146FE4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graphicFrame>
        <p:nvGraphicFramePr>
          <p:cNvPr id="6" name="TPChart" hidden="1"/>
          <p:cNvGraphicFramePr/>
          <p:nvPr userDrawn="1">
            <p:extLst>
              <p:ext uri="{D42A27DB-BD31-4B8C-83A1-F6EECF244321}">
                <p14:modId xmlns:p14="http://schemas.microsoft.com/office/powerpoint/2010/main" val="1748723460"/>
              </p:ext>
            </p:extLst>
          </p:nvPr>
        </p:nvGraphicFramePr>
        <p:xfrm>
          <a:off x="6350000" y="1600200"/>
          <a:ext cx="2540000" cy="25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6295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4FFB1C-6E6F-4865-BFFA-6BC875906F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784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676440-15E3-4223-8916-C917672C13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900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F5E20A-3B6E-4DFD-A067-6C9F98FD90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322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70AB39-948A-44A2-9E4E-09B75DE805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939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D5A276-F722-4D3E-8579-F26FEFE719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466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EE1E12-20DC-49AC-9846-B84AEA0FB4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179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E93D6D-4AD0-4A1C-8E68-7A62F38ADA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995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AAFA83-70CD-4EEC-BDD9-0793FCD4DA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034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93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5E94C494-F699-4E14-ACBA-DD0A9146FE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1.xml"/><Relationship Id="rId4" Type="http://schemas.openxmlformats.org/officeDocument/2006/relationships/hyperlink" Target="../../../../../../../../Program%20Files/TurningPoint/2003/Questions.html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2.xml"/><Relationship Id="rId4" Type="http://schemas.openxmlformats.org/officeDocument/2006/relationships/hyperlink" Target="../../../../../../../../Program%20Files/TurningPoint/2003/Questions.html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3.xml"/><Relationship Id="rId4" Type="http://schemas.openxmlformats.org/officeDocument/2006/relationships/hyperlink" Target="../../../../../../../../Program%20Files/TurningPoint/2003/Questions.html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4.xml"/><Relationship Id="rId4" Type="http://schemas.openxmlformats.org/officeDocument/2006/relationships/hyperlink" Target="../../../../../../../../Program%20Files/TurningPoint/2003/Questions.html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5.xml"/><Relationship Id="rId4" Type="http://schemas.openxmlformats.org/officeDocument/2006/relationships/hyperlink" Target="../../../../../../../../Program%20Files/TurningPoint/2003/Questions.html" TargetMode="Externa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8.xml"/><Relationship Id="rId4" Type="http://schemas.openxmlformats.org/officeDocument/2006/relationships/hyperlink" Target="../../../../../../../../Program%20Files/TurningPoint/2003/Questions.html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9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5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3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8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9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5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4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5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6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7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8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9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533400"/>
            <a:ext cx="8686800" cy="2667000"/>
          </a:xfrm>
        </p:spPr>
        <p:txBody>
          <a:bodyPr/>
          <a:lstStyle/>
          <a:p>
            <a:pPr eaLnBrk="1" hangingPunct="1"/>
            <a:r>
              <a:rPr lang="en-US" altLang="en-US" b="1" dirty="0">
                <a:latin typeface="Calibri" pitchFamily="34" charset="0"/>
              </a:rPr>
              <a:t>Pharmacology </a:t>
            </a:r>
            <a:r>
              <a:rPr lang="en-US" altLang="en-US" b="1" dirty="0" smtClean="0">
                <a:latin typeface="Calibri" pitchFamily="34" charset="0"/>
              </a:rPr>
              <a:t>of the</a:t>
            </a:r>
            <a:r>
              <a:rPr lang="en-US" altLang="en-US" b="1" dirty="0">
                <a:latin typeface="Calibri" pitchFamily="34" charset="0"/>
              </a:rPr>
              <a:t/>
            </a:r>
            <a:br>
              <a:rPr lang="en-US" altLang="en-US" b="1" dirty="0">
                <a:latin typeface="Calibri" pitchFamily="34" charset="0"/>
              </a:rPr>
            </a:br>
            <a:r>
              <a:rPr lang="en-US" altLang="en-US" b="1" dirty="0">
                <a:latin typeface="Calibri" pitchFamily="34" charset="0"/>
              </a:rPr>
              <a:t>Autonomic </a:t>
            </a:r>
            <a:r>
              <a:rPr lang="en-US" altLang="en-US" b="1" dirty="0" smtClean="0">
                <a:latin typeface="Calibri" pitchFamily="34" charset="0"/>
              </a:rPr>
              <a:t>Nervous System</a:t>
            </a:r>
            <a:br>
              <a:rPr lang="en-US" altLang="en-US" b="1" dirty="0" smtClean="0">
                <a:latin typeface="Calibri" pitchFamily="34" charset="0"/>
              </a:rPr>
            </a:br>
            <a:r>
              <a:rPr lang="en-US" altLang="en-US" b="1" dirty="0" smtClean="0">
                <a:latin typeface="Calibri" pitchFamily="34" charset="0"/>
              </a:rPr>
              <a:t>Part 2</a:t>
            </a:r>
            <a:br>
              <a:rPr lang="en-US" altLang="en-US" b="1" dirty="0" smtClean="0">
                <a:latin typeface="Calibri" pitchFamily="34" charset="0"/>
              </a:rPr>
            </a:br>
            <a:r>
              <a:rPr lang="en-US" altLang="en-US" b="1" dirty="0" smtClean="0">
                <a:latin typeface="Calibri" pitchFamily="34" charset="0"/>
              </a:rPr>
              <a:t> </a:t>
            </a:r>
          </a:p>
        </p:txBody>
      </p:sp>
      <p:sp>
        <p:nvSpPr>
          <p:cNvPr id="2051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505200"/>
            <a:ext cx="7543800" cy="3124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b="1" dirty="0" smtClean="0">
                <a:latin typeface="Calibri" pitchFamily="34" charset="0"/>
              </a:rPr>
              <a:t>Thomas E. Tenner, Jr., Ph.D.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b="1" dirty="0">
                <a:latin typeface="Calibri" pitchFamily="34" charset="0"/>
              </a:rPr>
              <a:t>Dept. of Medical Education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b="1" dirty="0" smtClean="0">
                <a:latin typeface="Calibri" pitchFamily="34" charset="0"/>
              </a:rPr>
              <a:t>Dept. Pharmacology &amp; Neuroscience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b="1" dirty="0" smtClean="0">
                <a:latin typeface="Calibri" pitchFamily="34" charset="0"/>
              </a:rPr>
              <a:t>tom.tenner@ttuhsc.edu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b="1" dirty="0" smtClean="0">
                <a:latin typeface="Calibri" pitchFamily="34" charset="0"/>
              </a:rPr>
              <a:t>743-7169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b="1" dirty="0" smtClean="0"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400" dirty="0" smtClean="0"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400" dirty="0" smtClean="0"/>
          </a:p>
          <a:p>
            <a:pPr eaLnBrk="1" hangingPunct="1">
              <a:lnSpc>
                <a:spcPct val="90000"/>
              </a:lnSpc>
            </a:pPr>
            <a:endParaRPr lang="en-US" altLang="en-US" sz="2400" dirty="0" smtClean="0"/>
          </a:p>
        </p:txBody>
      </p:sp>
      <p:sp>
        <p:nvSpPr>
          <p:cNvPr id="205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4E6BED04-7563-46C2-B48C-AE31EFB72F17}" type="slidenum">
              <a:rPr lang="en-US" altLang="en-US" smtClean="0"/>
              <a:pPr eaLnBrk="1" hangingPunct="1"/>
              <a:t>1</a:t>
            </a:fld>
            <a:endParaRPr lang="en-US" altLang="en-US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F29E356-1FEE-455F-B42E-E3ECA5EF6938}" type="slidenum">
              <a:rPr lang="en-US" altLang="en-US" sz="1400" smtClean="0">
                <a:solidFill>
                  <a:srgbClr val="FFFF00"/>
                </a:solidFill>
              </a:rPr>
              <a:pPr/>
              <a:t>10</a:t>
            </a:fld>
            <a:endParaRPr lang="en-US" altLang="en-US" sz="1400" smtClean="0">
              <a:solidFill>
                <a:srgbClr val="FFFF00"/>
              </a:solidFill>
            </a:endParaRPr>
          </a:p>
        </p:txBody>
      </p:sp>
      <p:sp>
        <p:nvSpPr>
          <p:cNvPr id="10243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Indirect Acting Cholinergic Agonists - Irreversible</a:t>
            </a:r>
          </a:p>
        </p:txBody>
      </p:sp>
      <p:sp>
        <p:nvSpPr>
          <p:cNvPr id="10244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76200" y="1951037"/>
            <a:ext cx="8915400" cy="4525963"/>
          </a:xfrm>
        </p:spPr>
        <p:txBody>
          <a:bodyPr/>
          <a:lstStyle/>
          <a:p>
            <a:r>
              <a:rPr lang="en-US" altLang="en-US" sz="2800" b="1" dirty="0" smtClean="0"/>
              <a:t>Echothiophate*</a:t>
            </a:r>
            <a:r>
              <a:rPr lang="en-US" altLang="en-US" sz="2800" dirty="0" smtClean="0"/>
              <a:t> </a:t>
            </a:r>
            <a:r>
              <a:rPr lang="en-US" altLang="en-US" sz="2800" dirty="0"/>
              <a:t>(Phospholine</a:t>
            </a:r>
            <a:r>
              <a:rPr lang="en-US" altLang="en-US" sz="2800" dirty="0" smtClean="0"/>
              <a:t>)</a:t>
            </a:r>
          </a:p>
          <a:p>
            <a:pPr>
              <a:lnSpc>
                <a:spcPct val="90000"/>
              </a:lnSpc>
            </a:pPr>
            <a:endParaRPr lang="en-US" altLang="en-US" sz="2800" b="1" dirty="0" smtClean="0"/>
          </a:p>
          <a:p>
            <a:pPr>
              <a:lnSpc>
                <a:spcPct val="90000"/>
              </a:lnSpc>
            </a:pPr>
            <a:r>
              <a:rPr lang="en-US" altLang="en-US" sz="2800" b="1" dirty="0" smtClean="0"/>
              <a:t>MOA</a:t>
            </a:r>
            <a:r>
              <a:rPr lang="en-US" altLang="en-US" sz="2400" dirty="0" smtClean="0"/>
              <a:t>- </a:t>
            </a:r>
            <a:r>
              <a:rPr lang="en-US" altLang="en-US" sz="2400" dirty="0"/>
              <a:t>Prolongs duration of acetylcholine by </a:t>
            </a:r>
            <a:r>
              <a:rPr lang="en-US" altLang="en-US" sz="2400" dirty="0" smtClean="0"/>
              <a:t>permanently inactivating acetylcholinesterase.</a:t>
            </a:r>
          </a:p>
          <a:p>
            <a:pPr>
              <a:lnSpc>
                <a:spcPct val="90000"/>
              </a:lnSpc>
            </a:pPr>
            <a:r>
              <a:rPr lang="en-US" altLang="en-US" sz="2400" dirty="0" smtClean="0"/>
              <a:t>Therefore both Nicotinic(N) and Muscarinic(M) effects!</a:t>
            </a:r>
            <a:endParaRPr lang="en-US" altLang="en-US" sz="2400" dirty="0"/>
          </a:p>
          <a:p>
            <a:pPr>
              <a:lnSpc>
                <a:spcPct val="90000"/>
              </a:lnSpc>
            </a:pPr>
            <a:r>
              <a:rPr lang="en-US" altLang="en-US" sz="2800" b="1" dirty="0" smtClean="0"/>
              <a:t>Indications</a:t>
            </a:r>
            <a:r>
              <a:rPr lang="en-US" altLang="en-US" sz="2400" dirty="0" smtClean="0"/>
              <a:t> – Glaucoma</a:t>
            </a:r>
            <a:endParaRPr lang="en-US" altLang="en-US" sz="2400" dirty="0"/>
          </a:p>
          <a:p>
            <a:pPr>
              <a:lnSpc>
                <a:spcPct val="90000"/>
              </a:lnSpc>
            </a:pPr>
            <a:r>
              <a:rPr lang="en-US" altLang="en-US" sz="2800" b="1" dirty="0"/>
              <a:t>Adverse </a:t>
            </a:r>
            <a:r>
              <a:rPr lang="en-US" altLang="en-US" sz="2800" b="1" dirty="0" smtClean="0"/>
              <a:t>effects </a:t>
            </a:r>
            <a:r>
              <a:rPr lang="en-US" altLang="en-US" sz="2400" dirty="0" smtClean="0"/>
              <a:t>–salivation</a:t>
            </a:r>
            <a:r>
              <a:rPr lang="en-US" altLang="en-US" sz="2400" dirty="0"/>
              <a:t>, </a:t>
            </a:r>
            <a:r>
              <a:rPr lang="en-US" altLang="en-US" sz="2400" dirty="0" smtClean="0"/>
              <a:t>flushing, bradycardia, bronchospasm,</a:t>
            </a:r>
            <a:r>
              <a:rPr lang="en-US" altLang="en-US" sz="2400" dirty="0"/>
              <a:t> sweating</a:t>
            </a:r>
            <a:r>
              <a:rPr lang="en-US" altLang="en-US" sz="2400" dirty="0" smtClean="0"/>
              <a:t>, nausea</a:t>
            </a:r>
            <a:r>
              <a:rPr lang="en-US" altLang="en-US" sz="2400" dirty="0"/>
              <a:t>, abdominal pain, </a:t>
            </a:r>
            <a:r>
              <a:rPr lang="en-US" altLang="en-US" sz="2400" dirty="0" smtClean="0"/>
              <a:t>diarrhea, </a:t>
            </a:r>
            <a:r>
              <a:rPr lang="en-US" altLang="en-US" sz="2400" dirty="0"/>
              <a:t>decreased blood </a:t>
            </a:r>
            <a:r>
              <a:rPr lang="en-US" altLang="en-US" sz="2400" dirty="0" smtClean="0"/>
              <a:t>pressure, </a:t>
            </a:r>
            <a:r>
              <a:rPr lang="en-US" altLang="en-US" sz="2400" b="1" dirty="0" smtClean="0"/>
              <a:t>muscle fasciculations (N), and respiratory arrest (N).</a:t>
            </a:r>
            <a:endParaRPr lang="en-US" altLang="en-US" sz="2400" b="1" dirty="0"/>
          </a:p>
          <a:p>
            <a:pPr>
              <a:buFontTx/>
              <a:buNone/>
            </a:pPr>
            <a:endParaRPr lang="en-US" altLang="en-US" sz="2400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27946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altLang="en-US" dirty="0" smtClean="0"/>
              <a:t>“</a:t>
            </a:r>
            <a:r>
              <a:rPr lang="en-US" altLang="en-US" b="1" dirty="0" smtClean="0"/>
              <a:t>SLUDWARMF</a:t>
            </a:r>
            <a:r>
              <a:rPr lang="en-US" altLang="en-US" dirty="0" smtClean="0"/>
              <a:t>”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5486400"/>
          </a:xfrm>
        </p:spPr>
        <p:txBody>
          <a:bodyPr/>
          <a:lstStyle/>
          <a:p>
            <a:r>
              <a:rPr lang="en-US" altLang="en-US" dirty="0" smtClean="0"/>
              <a:t>Sweating</a:t>
            </a:r>
          </a:p>
          <a:p>
            <a:r>
              <a:rPr lang="en-US" altLang="en-US" dirty="0" smtClean="0"/>
              <a:t>Lacrimation</a:t>
            </a:r>
          </a:p>
          <a:p>
            <a:r>
              <a:rPr lang="en-US" altLang="en-US" dirty="0" smtClean="0"/>
              <a:t>Urination</a:t>
            </a:r>
          </a:p>
          <a:p>
            <a:r>
              <a:rPr lang="en-US" altLang="en-US" dirty="0" smtClean="0"/>
              <a:t>Diarrhea</a:t>
            </a:r>
          </a:p>
          <a:p>
            <a:r>
              <a:rPr lang="en-US" altLang="en-US" dirty="0" smtClean="0"/>
              <a:t>Wheezing</a:t>
            </a:r>
          </a:p>
          <a:p>
            <a:r>
              <a:rPr lang="en-US" altLang="en-US" dirty="0" smtClean="0"/>
              <a:t>Accommodation</a:t>
            </a:r>
          </a:p>
          <a:p>
            <a:r>
              <a:rPr lang="en-US" altLang="en-US" dirty="0" smtClean="0"/>
              <a:t>Rhinorrhea</a:t>
            </a:r>
          </a:p>
          <a:p>
            <a:r>
              <a:rPr lang="en-US" altLang="en-US" dirty="0" smtClean="0"/>
              <a:t>Miosis</a:t>
            </a:r>
          </a:p>
          <a:p>
            <a:r>
              <a:rPr lang="en-US" altLang="en-US" dirty="0" smtClean="0"/>
              <a:t>Fasciculations</a:t>
            </a: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BB95600-1562-4790-9DC9-5946503664CB}" type="slidenum">
              <a:rPr lang="en-US" altLang="en-US" sz="1400" smtClean="0">
                <a:solidFill>
                  <a:srgbClr val="FFFF00"/>
                </a:solidFill>
              </a:rPr>
              <a:pPr/>
              <a:t>11</a:t>
            </a:fld>
            <a:endParaRPr lang="en-US" altLang="en-US" sz="1400" smtClean="0">
              <a:solidFill>
                <a:srgbClr val="FFFF00"/>
              </a:solidFill>
            </a:endParaRPr>
          </a:p>
        </p:txBody>
      </p:sp>
      <p:sp>
        <p:nvSpPr>
          <p:cNvPr id="4" name="Right Brace 3"/>
          <p:cNvSpPr/>
          <p:nvPr/>
        </p:nvSpPr>
        <p:spPr>
          <a:xfrm>
            <a:off x="5410200" y="1371600"/>
            <a:ext cx="838200" cy="4419600"/>
          </a:xfrm>
          <a:prstGeom prst="rightBrace">
            <a:avLst>
              <a:gd name="adj1" fmla="val 8333"/>
              <a:gd name="adj2" fmla="val 5000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5" name="Right Brace 4"/>
          <p:cNvSpPr/>
          <p:nvPr/>
        </p:nvSpPr>
        <p:spPr>
          <a:xfrm>
            <a:off x="5791200" y="6019800"/>
            <a:ext cx="76200" cy="533400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38100">
                <a:solidFill>
                  <a:schemeClr val="tx1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00800" y="32766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Muscarinic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553200" y="60198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Nicotinic</a:t>
            </a:r>
            <a:endParaRPr lang="en-US" sz="24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64575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Text Box 2"/>
          <p:cNvSpPr txBox="1">
            <a:spLocks noChangeArrowheads="1"/>
          </p:cNvSpPr>
          <p:nvPr/>
        </p:nvSpPr>
        <p:spPr bwMode="auto">
          <a:xfrm>
            <a:off x="609600" y="533400"/>
            <a:ext cx="7924800" cy="169277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38100">
            <a:solidFill>
              <a:srgbClr val="0000FF"/>
            </a:solidFill>
            <a:miter lim="800000"/>
            <a:headEnd/>
            <a:tailEnd type="none" w="lg" len="lg"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b="1" dirty="0">
                <a:solidFill>
                  <a:srgbClr val="000000"/>
                </a:solidFill>
                <a:latin typeface="Arial" charset="0"/>
              </a:rPr>
              <a:t>PARASYMPATHOLYTICS (ANTICHOLINERGICS):  </a:t>
            </a:r>
          </a:p>
          <a:p>
            <a:pPr algn="ctr">
              <a:defRPr/>
            </a:pPr>
            <a:r>
              <a:rPr lang="en-US" sz="2400" dirty="0">
                <a:solidFill>
                  <a:srgbClr val="000000"/>
                </a:solidFill>
                <a:latin typeface="Arial" charset="0"/>
              </a:rPr>
              <a:t>Drugs that reduce or inhibit some or all of the actions of the parasympathetic nervous system.</a:t>
            </a:r>
          </a:p>
        </p:txBody>
      </p:sp>
      <p:sp>
        <p:nvSpPr>
          <p:cNvPr id="254979" name="Text Box 3"/>
          <p:cNvSpPr txBox="1">
            <a:spLocks noChangeArrowheads="1"/>
          </p:cNvSpPr>
          <p:nvPr/>
        </p:nvSpPr>
        <p:spPr bwMode="auto">
          <a:xfrm>
            <a:off x="965200" y="3143250"/>
            <a:ext cx="2032000" cy="120015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38100">
            <a:solidFill>
              <a:srgbClr val="0000FF"/>
            </a:solidFill>
            <a:miter lim="800000"/>
            <a:headEnd/>
            <a:tailEnd type="none" w="lg" len="lg"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dirty="0">
                <a:solidFill>
                  <a:srgbClr val="000000"/>
                </a:solidFill>
                <a:latin typeface="Arial" charset="0"/>
              </a:rPr>
              <a:t>Muscarinic receptor antagonists</a:t>
            </a:r>
          </a:p>
        </p:txBody>
      </p:sp>
      <p:sp>
        <p:nvSpPr>
          <p:cNvPr id="254980" name="Text Box 4"/>
          <p:cNvSpPr txBox="1">
            <a:spLocks noChangeArrowheads="1"/>
          </p:cNvSpPr>
          <p:nvPr/>
        </p:nvSpPr>
        <p:spPr bwMode="auto">
          <a:xfrm>
            <a:off x="3352800" y="5265737"/>
            <a:ext cx="2709863" cy="120032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38100">
            <a:solidFill>
              <a:srgbClr val="0000FF"/>
            </a:solidFill>
            <a:miter lim="800000"/>
            <a:headEnd/>
            <a:tailEnd type="none" w="lg" len="lg"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dirty="0">
                <a:solidFill>
                  <a:srgbClr val="000000"/>
                </a:solidFill>
                <a:latin typeface="Arial" charset="0"/>
              </a:rPr>
              <a:t>Ganglionic blocking </a:t>
            </a:r>
            <a:r>
              <a:rPr lang="en-US" sz="2400" dirty="0" smtClean="0">
                <a:solidFill>
                  <a:srgbClr val="000000"/>
                </a:solidFill>
                <a:latin typeface="Arial" charset="0"/>
              </a:rPr>
              <a:t>drugs (</a:t>
            </a:r>
            <a:r>
              <a:rPr lang="en-US" sz="2400" dirty="0" err="1" smtClean="0">
                <a:solidFill>
                  <a:srgbClr val="000000"/>
                </a:solidFill>
                <a:latin typeface="Arial" charset="0"/>
              </a:rPr>
              <a:t>Nn</a:t>
            </a:r>
            <a:r>
              <a:rPr lang="en-US" sz="2400" dirty="0" smtClean="0">
                <a:solidFill>
                  <a:srgbClr val="000000"/>
                </a:solidFill>
                <a:latin typeface="Arial" charset="0"/>
              </a:rPr>
              <a:t>)</a:t>
            </a:r>
            <a:endParaRPr lang="en-US" sz="2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7893" name="Line 5"/>
          <p:cNvSpPr>
            <a:spLocks noChangeShapeType="1"/>
          </p:cNvSpPr>
          <p:nvPr/>
        </p:nvSpPr>
        <p:spPr bwMode="auto">
          <a:xfrm flipH="1">
            <a:off x="1981200" y="2286000"/>
            <a:ext cx="0" cy="7620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37894" name="Line 6"/>
          <p:cNvSpPr>
            <a:spLocks noChangeShapeType="1"/>
          </p:cNvSpPr>
          <p:nvPr/>
        </p:nvSpPr>
        <p:spPr bwMode="auto">
          <a:xfrm>
            <a:off x="6314910" y="4400550"/>
            <a:ext cx="1354932" cy="70485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3789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A585B05C-C792-404E-9831-36753D378A1F}" type="slidenum">
              <a:rPr lang="en-US" altLang="en-US" smtClean="0"/>
              <a:pPr eaLnBrk="1" hangingPunct="1"/>
              <a:t>12</a:t>
            </a:fld>
            <a:endParaRPr lang="en-US" altLang="en-US" smtClean="0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6314911" y="5265003"/>
            <a:ext cx="2709863" cy="120032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38100">
            <a:solidFill>
              <a:srgbClr val="0000FF"/>
            </a:solidFill>
            <a:miter lim="800000"/>
            <a:headEnd/>
            <a:tailEnd type="none" w="lg" len="lg"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dirty="0" smtClean="0">
                <a:solidFill>
                  <a:srgbClr val="000000"/>
                </a:solidFill>
                <a:latin typeface="Arial" charset="0"/>
              </a:rPr>
              <a:t>Neuromuscular </a:t>
            </a:r>
            <a:r>
              <a:rPr lang="en-US" sz="2400" dirty="0">
                <a:solidFill>
                  <a:srgbClr val="000000"/>
                </a:solidFill>
                <a:latin typeface="Arial" charset="0"/>
              </a:rPr>
              <a:t>blocking </a:t>
            </a:r>
            <a:r>
              <a:rPr lang="en-US" sz="2400" dirty="0" smtClean="0">
                <a:solidFill>
                  <a:srgbClr val="000000"/>
                </a:solidFill>
                <a:latin typeface="Arial" charset="0"/>
              </a:rPr>
              <a:t>drugs (Nm)</a:t>
            </a:r>
            <a:endParaRPr lang="en-US" sz="2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9" name="Line 6"/>
          <p:cNvSpPr>
            <a:spLocks noChangeShapeType="1"/>
          </p:cNvSpPr>
          <p:nvPr/>
        </p:nvSpPr>
        <p:spPr bwMode="auto">
          <a:xfrm flipH="1">
            <a:off x="4571999" y="4400550"/>
            <a:ext cx="1490663" cy="70485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5207000" y="3143071"/>
            <a:ext cx="2032000" cy="120032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38100">
            <a:solidFill>
              <a:srgbClr val="0000FF"/>
            </a:solidFill>
            <a:miter lim="800000"/>
            <a:headEnd/>
            <a:tailEnd type="none" w="lg" len="lg"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dirty="0" smtClean="0">
                <a:solidFill>
                  <a:srgbClr val="000000"/>
                </a:solidFill>
                <a:latin typeface="Arial" charset="0"/>
              </a:rPr>
              <a:t>Nicotinic </a:t>
            </a:r>
            <a:r>
              <a:rPr lang="en-US" sz="2400" dirty="0">
                <a:solidFill>
                  <a:srgbClr val="000000"/>
                </a:solidFill>
                <a:latin typeface="Arial" charset="0"/>
              </a:rPr>
              <a:t>receptor antagonists</a:t>
            </a:r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 flipH="1">
            <a:off x="6096000" y="2286000"/>
            <a:ext cx="0" cy="761821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F29E356-1FEE-455F-B42E-E3ECA5EF6938}" type="slidenum">
              <a:rPr lang="en-US" altLang="en-US" sz="1400" smtClean="0">
                <a:solidFill>
                  <a:srgbClr val="FFFF00"/>
                </a:solidFill>
              </a:rPr>
              <a:pPr/>
              <a:t>13</a:t>
            </a:fld>
            <a:endParaRPr lang="en-US" altLang="en-US" sz="1400" smtClean="0">
              <a:solidFill>
                <a:srgbClr val="FFFF00"/>
              </a:solidFill>
            </a:endParaRPr>
          </a:p>
        </p:txBody>
      </p:sp>
      <p:sp>
        <p:nvSpPr>
          <p:cNvPr id="10243" name="Rectangle 2050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  <a:latin typeface="Arial" charset="0"/>
              </a:rPr>
              <a:t>Parasympatholytics</a:t>
            </a:r>
            <a:br>
              <a:rPr lang="en-US" dirty="0" smtClean="0">
                <a:solidFill>
                  <a:srgbClr val="000000"/>
                </a:solidFill>
                <a:latin typeface="Arial" charset="0"/>
              </a:rPr>
            </a:br>
            <a:r>
              <a:rPr lang="en-US" dirty="0" smtClean="0">
                <a:solidFill>
                  <a:srgbClr val="000000"/>
                </a:solidFill>
                <a:latin typeface="Arial" charset="0"/>
              </a:rPr>
              <a:t>Muscarinic </a:t>
            </a:r>
            <a:r>
              <a:rPr lang="en-US" dirty="0">
                <a:solidFill>
                  <a:srgbClr val="000000"/>
                </a:solidFill>
                <a:latin typeface="Arial" charset="0"/>
              </a:rPr>
              <a:t>receptor antagonists</a:t>
            </a:r>
            <a:br>
              <a:rPr lang="en-US" dirty="0">
                <a:solidFill>
                  <a:srgbClr val="000000"/>
                </a:solidFill>
                <a:latin typeface="Arial" charset="0"/>
              </a:rPr>
            </a:br>
            <a:endParaRPr lang="en-US" altLang="en-US" dirty="0" smtClean="0"/>
          </a:p>
        </p:txBody>
      </p:sp>
      <p:sp>
        <p:nvSpPr>
          <p:cNvPr id="10244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b="1" dirty="0" smtClean="0"/>
              <a:t>MOA</a:t>
            </a:r>
            <a:r>
              <a:rPr lang="en-US" altLang="en-US" sz="2400" dirty="0" smtClean="0"/>
              <a:t>- </a:t>
            </a:r>
            <a:r>
              <a:rPr lang="en-US" altLang="en-US" sz="2400" dirty="0"/>
              <a:t>Block muscarinic receptors on the effector organs of the parasympathetic nervous system and on the sweat glands </a:t>
            </a:r>
            <a:endParaRPr lang="en-US" altLang="en-US" sz="2400" dirty="0" smtClean="0"/>
          </a:p>
          <a:p>
            <a:pPr>
              <a:lnSpc>
                <a:spcPct val="90000"/>
              </a:lnSpc>
            </a:pPr>
            <a:r>
              <a:rPr lang="en-US" altLang="en-US" sz="2800" b="1" dirty="0" smtClean="0"/>
              <a:t>Indications</a:t>
            </a:r>
            <a:r>
              <a:rPr lang="en-US" altLang="en-US" sz="2400" dirty="0" smtClean="0"/>
              <a:t> </a:t>
            </a:r>
            <a:r>
              <a:rPr lang="en-US" altLang="en-US" sz="2400" dirty="0"/>
              <a:t>– </a:t>
            </a:r>
            <a:r>
              <a:rPr lang="en-US" altLang="en-US" sz="2400" dirty="0" smtClean="0"/>
              <a:t>Varied - </a:t>
            </a:r>
            <a:r>
              <a:rPr lang="en-US" altLang="en-US" sz="2400" dirty="0"/>
              <a:t>specificity for muscarinic receptors is a key reason behind their </a:t>
            </a:r>
            <a:r>
              <a:rPr lang="en-US" altLang="en-US" sz="2400" dirty="0" smtClean="0"/>
              <a:t>usefulness. </a:t>
            </a:r>
            <a:endParaRPr lang="en-US" altLang="en-US" sz="2400" dirty="0"/>
          </a:p>
          <a:p>
            <a:pPr>
              <a:lnSpc>
                <a:spcPct val="90000"/>
              </a:lnSpc>
            </a:pPr>
            <a:r>
              <a:rPr lang="en-US" altLang="en-US" sz="2800" b="1" dirty="0"/>
              <a:t>Adverse </a:t>
            </a:r>
            <a:r>
              <a:rPr lang="en-US" altLang="en-US" sz="2800" b="1" dirty="0" smtClean="0"/>
              <a:t>effects </a:t>
            </a:r>
            <a:r>
              <a:rPr lang="en-US" altLang="en-US" sz="2800" dirty="0" smtClean="0"/>
              <a:t>– 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smtClean="0"/>
              <a:t>Autonomic</a:t>
            </a:r>
            <a:endParaRPr lang="en-US" altLang="en-US" sz="2400" dirty="0"/>
          </a:p>
          <a:p>
            <a:pPr lvl="2">
              <a:lnSpc>
                <a:spcPct val="90000"/>
              </a:lnSpc>
            </a:pPr>
            <a:r>
              <a:rPr lang="en-US" altLang="en-US" dirty="0"/>
              <a:t>PNS - dry mouth, blurred vision, tachycardia, </a:t>
            </a:r>
            <a:r>
              <a:rPr lang="en-US" altLang="en-US" dirty="0" smtClean="0"/>
              <a:t>urinary retention, and </a:t>
            </a:r>
            <a:r>
              <a:rPr lang="en-US" altLang="en-US" dirty="0"/>
              <a:t>constipation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SAS - Inhibition of </a:t>
            </a:r>
            <a:r>
              <a:rPr lang="en-US" altLang="en-US" dirty="0" smtClean="0"/>
              <a:t>sweating</a:t>
            </a:r>
            <a:endParaRPr lang="en-US" altLang="en-US" dirty="0"/>
          </a:p>
          <a:p>
            <a:pPr lvl="1">
              <a:lnSpc>
                <a:spcPct val="90000"/>
              </a:lnSpc>
            </a:pPr>
            <a:r>
              <a:rPr lang="en-US" altLang="en-US" sz="2400" dirty="0"/>
              <a:t>CNS - restlessness, confusion, and </a:t>
            </a:r>
            <a:r>
              <a:rPr lang="en-US" altLang="en-US" sz="2400" dirty="0" smtClean="0"/>
              <a:t>hallucinations</a:t>
            </a:r>
          </a:p>
          <a:p>
            <a:pPr>
              <a:lnSpc>
                <a:spcPct val="90000"/>
              </a:lnSpc>
            </a:pPr>
            <a:r>
              <a:rPr lang="en-US" altLang="en-US" sz="2400" b="1" dirty="0" smtClean="0"/>
              <a:t>Common mnemonic</a:t>
            </a:r>
            <a:r>
              <a:rPr lang="en-US" altLang="en-US" sz="2400" dirty="0" smtClean="0"/>
              <a:t> : “hot </a:t>
            </a:r>
            <a:r>
              <a:rPr lang="en-US" altLang="en-US" sz="2400" dirty="0"/>
              <a:t>as a hare, blind as a bat, dry as a bone, red as a beet, and mad as a hatter"</a:t>
            </a:r>
            <a:endParaRPr lang="en-US" altLang="en-US" sz="2400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80243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F29E356-1FEE-455F-B42E-E3ECA5EF6938}" type="slidenum">
              <a:rPr lang="en-US" altLang="en-US" sz="1400" smtClean="0">
                <a:solidFill>
                  <a:srgbClr val="FFFF00"/>
                </a:solidFill>
              </a:rPr>
              <a:pPr/>
              <a:t>14</a:t>
            </a:fld>
            <a:endParaRPr lang="en-US" altLang="en-US" sz="1400" smtClean="0">
              <a:solidFill>
                <a:srgbClr val="FFFF00"/>
              </a:solidFill>
            </a:endParaRPr>
          </a:p>
        </p:txBody>
      </p:sp>
      <p:sp>
        <p:nvSpPr>
          <p:cNvPr id="10243" name="Rectangle 2050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  <a:latin typeface="Arial" charset="0"/>
              </a:rPr>
              <a:t>Parasympatholytics</a:t>
            </a:r>
            <a:br>
              <a:rPr lang="en-US" dirty="0" smtClean="0">
                <a:solidFill>
                  <a:srgbClr val="000000"/>
                </a:solidFill>
                <a:latin typeface="Arial" charset="0"/>
              </a:rPr>
            </a:br>
            <a:r>
              <a:rPr lang="en-US" dirty="0" smtClean="0">
                <a:solidFill>
                  <a:srgbClr val="000000"/>
                </a:solidFill>
                <a:latin typeface="Arial" charset="0"/>
              </a:rPr>
              <a:t>Muscarinic </a:t>
            </a:r>
            <a:r>
              <a:rPr lang="en-US" dirty="0">
                <a:solidFill>
                  <a:srgbClr val="000000"/>
                </a:solidFill>
                <a:latin typeface="Arial" charset="0"/>
              </a:rPr>
              <a:t>receptor antagonists</a:t>
            </a:r>
            <a:br>
              <a:rPr lang="en-US" dirty="0">
                <a:solidFill>
                  <a:srgbClr val="000000"/>
                </a:solidFill>
                <a:latin typeface="Arial" charset="0"/>
              </a:rPr>
            </a:br>
            <a:endParaRPr lang="en-US" altLang="en-US" dirty="0" smtClean="0"/>
          </a:p>
        </p:txBody>
      </p:sp>
      <p:sp>
        <p:nvSpPr>
          <p:cNvPr id="10244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152400" y="1295400"/>
            <a:ext cx="8991600" cy="5562600"/>
          </a:xfrm>
        </p:spPr>
        <p:txBody>
          <a:bodyPr/>
          <a:lstStyle/>
          <a:p>
            <a:r>
              <a:rPr lang="en-US" altLang="en-US" sz="2800" b="1" dirty="0"/>
              <a:t>Atropine</a:t>
            </a:r>
            <a:r>
              <a:rPr lang="en-US" altLang="en-US" sz="2800" dirty="0"/>
              <a:t> </a:t>
            </a:r>
            <a:r>
              <a:rPr lang="en-US" altLang="en-US" sz="2800" dirty="0" smtClean="0"/>
              <a:t>Sulfate – </a:t>
            </a:r>
            <a:r>
              <a:rPr lang="en-US" altLang="en-US" dirty="0" smtClean="0"/>
              <a:t>Cholinesterase  poisoning, </a:t>
            </a:r>
          </a:p>
          <a:p>
            <a:pPr lvl="1"/>
            <a:r>
              <a:rPr lang="en-US" altLang="en-US" dirty="0" smtClean="0"/>
              <a:t> ACLS:  Bradycardia, Pulseless Electrical Activity and Asystole</a:t>
            </a:r>
          </a:p>
          <a:p>
            <a:r>
              <a:rPr lang="en-US" altLang="en-US" sz="2800" b="1" dirty="0"/>
              <a:t>Benztropine</a:t>
            </a:r>
            <a:r>
              <a:rPr lang="en-US" altLang="en-US" sz="2800" dirty="0"/>
              <a:t> (Cogentin) </a:t>
            </a:r>
            <a:r>
              <a:rPr lang="en-US" altLang="en-US" sz="2800" dirty="0" smtClean="0"/>
              <a:t>– Parkinsonism </a:t>
            </a:r>
            <a:endParaRPr lang="en-US" altLang="en-US" sz="2800" dirty="0" smtClean="0">
              <a:solidFill>
                <a:srgbClr val="FFFF00"/>
              </a:solidFill>
            </a:endParaRPr>
          </a:p>
          <a:p>
            <a:r>
              <a:rPr lang="en-US" altLang="en-US" sz="2800" b="1" dirty="0" err="1" smtClean="0"/>
              <a:t>Dicyclomine</a:t>
            </a:r>
            <a:r>
              <a:rPr lang="en-US" altLang="en-US" sz="2800" b="1" dirty="0" smtClean="0"/>
              <a:t> </a:t>
            </a:r>
            <a:r>
              <a:rPr lang="en-US" altLang="en-US" sz="2800" dirty="0" smtClean="0"/>
              <a:t>(</a:t>
            </a:r>
            <a:r>
              <a:rPr lang="en-US" altLang="en-US" sz="2800" dirty="0" err="1" smtClean="0"/>
              <a:t>Bentyl</a:t>
            </a:r>
            <a:r>
              <a:rPr lang="en-US" altLang="en-US" sz="2800" dirty="0" smtClean="0"/>
              <a:t>) – Irritable Bowel Syndrome</a:t>
            </a:r>
          </a:p>
          <a:p>
            <a:r>
              <a:rPr lang="en-US" altLang="en-US" sz="2800" b="1" dirty="0"/>
              <a:t>Ipratropium </a:t>
            </a:r>
            <a:r>
              <a:rPr lang="en-US" altLang="en-US" sz="2800" b="1" dirty="0" smtClean="0"/>
              <a:t>*(Atrovent) – COPD, Rhinorrhea </a:t>
            </a:r>
          </a:p>
          <a:p>
            <a:r>
              <a:rPr lang="en-US" altLang="en-US" sz="2800" b="1" dirty="0" smtClean="0"/>
              <a:t>Tiotropium * (Spiriva) </a:t>
            </a:r>
            <a:r>
              <a:rPr lang="en-US" altLang="en-US" sz="2800" b="1" dirty="0"/>
              <a:t>– COPD, Rhinorrhea </a:t>
            </a:r>
            <a:endParaRPr lang="en-US" altLang="en-US" sz="2800" b="1" dirty="0" smtClean="0"/>
          </a:p>
          <a:p>
            <a:r>
              <a:rPr lang="en-US" altLang="en-US" sz="2800" b="1" dirty="0"/>
              <a:t>Oxybutynin</a:t>
            </a:r>
            <a:r>
              <a:rPr lang="en-US" altLang="en-US" sz="2800" dirty="0"/>
              <a:t> (Ditropan</a:t>
            </a:r>
            <a:r>
              <a:rPr lang="en-US" altLang="en-US" sz="2800" dirty="0" smtClean="0"/>
              <a:t>) – Overactive bladder </a:t>
            </a:r>
          </a:p>
          <a:p>
            <a:r>
              <a:rPr lang="en-US" altLang="en-US" sz="2800" b="1" dirty="0"/>
              <a:t>Tolterodin</a:t>
            </a:r>
            <a:r>
              <a:rPr lang="en-US" altLang="en-US" sz="2800" dirty="0"/>
              <a:t>e (Detrol</a:t>
            </a:r>
            <a:r>
              <a:rPr lang="en-US" altLang="en-US" sz="2800" dirty="0" smtClean="0"/>
              <a:t>)</a:t>
            </a:r>
            <a:r>
              <a:rPr lang="en-US" altLang="en-US" sz="2800" dirty="0"/>
              <a:t> – Overactive bladder </a:t>
            </a:r>
            <a:endParaRPr lang="en-US" altLang="en-US" sz="2800" dirty="0" smtClean="0"/>
          </a:p>
          <a:p>
            <a:r>
              <a:rPr lang="en-US" altLang="en-US" sz="2800" b="1" dirty="0"/>
              <a:t>Tropicamide</a:t>
            </a:r>
            <a:r>
              <a:rPr lang="en-US" altLang="en-US" sz="2800" dirty="0"/>
              <a:t>  (Mydriacyl</a:t>
            </a:r>
            <a:r>
              <a:rPr lang="en-US" altLang="en-US" sz="2800" dirty="0" smtClean="0"/>
              <a:t>)</a:t>
            </a:r>
            <a:r>
              <a:rPr lang="en-US" altLang="en-US" sz="2800" dirty="0"/>
              <a:t> </a:t>
            </a:r>
            <a:r>
              <a:rPr lang="en-US" altLang="en-US" sz="2800" dirty="0" smtClean="0"/>
              <a:t>- Mydriasis (short duration) </a:t>
            </a:r>
          </a:p>
          <a:p>
            <a:r>
              <a:rPr lang="en-US" altLang="en-US" sz="2800" b="1" dirty="0" smtClean="0"/>
              <a:t>Scopolamine</a:t>
            </a:r>
            <a:r>
              <a:rPr lang="en-US" altLang="en-US" sz="2800" dirty="0" smtClean="0"/>
              <a:t> - </a:t>
            </a:r>
            <a:r>
              <a:rPr lang="en-US" altLang="en-US" sz="2800" dirty="0"/>
              <a:t>Motion </a:t>
            </a:r>
            <a:r>
              <a:rPr lang="en-US" altLang="en-US" sz="2800" dirty="0" smtClean="0"/>
              <a:t>Sickness, Amnesia  </a:t>
            </a:r>
            <a:endParaRPr lang="en-US" altLang="en-US" sz="2800" dirty="0"/>
          </a:p>
          <a:p>
            <a:endParaRPr lang="en-US" altLang="en-US" sz="2400" dirty="0" smtClean="0"/>
          </a:p>
          <a:p>
            <a:pPr>
              <a:lnSpc>
                <a:spcPct val="90000"/>
              </a:lnSpc>
            </a:pPr>
            <a:endParaRPr lang="en-US" altLang="en-US" sz="2800" b="1" dirty="0"/>
          </a:p>
          <a:p>
            <a:pPr>
              <a:buFontTx/>
              <a:buNone/>
            </a:pPr>
            <a:endParaRPr lang="en-US" altLang="en-US" sz="2400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32899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F29E356-1FEE-455F-B42E-E3ECA5EF6938}" type="slidenum">
              <a:rPr lang="en-US" altLang="en-US" sz="1400" smtClean="0">
                <a:solidFill>
                  <a:srgbClr val="FFFF00"/>
                </a:solidFill>
              </a:rPr>
              <a:pPr/>
              <a:t>15</a:t>
            </a:fld>
            <a:endParaRPr lang="en-US" altLang="en-US" sz="1400" smtClean="0">
              <a:solidFill>
                <a:srgbClr val="FFFF00"/>
              </a:solidFill>
            </a:endParaRPr>
          </a:p>
        </p:txBody>
      </p:sp>
      <p:sp>
        <p:nvSpPr>
          <p:cNvPr id="10243" name="Rectangle 2050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  <a:latin typeface="Arial" charset="0"/>
              </a:rPr>
              <a:t>Parasympatholytics</a:t>
            </a:r>
            <a:br>
              <a:rPr lang="en-US" dirty="0" smtClean="0">
                <a:solidFill>
                  <a:srgbClr val="000000"/>
                </a:solidFill>
                <a:latin typeface="Arial" charset="0"/>
              </a:rPr>
            </a:br>
            <a:r>
              <a:rPr lang="en-US" dirty="0" smtClean="0">
                <a:solidFill>
                  <a:srgbClr val="000000"/>
                </a:solidFill>
                <a:latin typeface="Arial" charset="0"/>
              </a:rPr>
              <a:t>Nicotinic receptor antagonists-</a:t>
            </a:r>
            <a:br>
              <a:rPr lang="en-US" dirty="0" smtClean="0">
                <a:solidFill>
                  <a:srgbClr val="000000"/>
                </a:solidFill>
                <a:latin typeface="Arial" charset="0"/>
              </a:rPr>
            </a:br>
            <a:r>
              <a:rPr lang="en-US" sz="3600" dirty="0" smtClean="0">
                <a:solidFill>
                  <a:srgbClr val="000000"/>
                </a:solidFill>
                <a:latin typeface="Arial" charset="0"/>
              </a:rPr>
              <a:t>Ganglionic Blockers (N</a:t>
            </a:r>
            <a:r>
              <a:rPr lang="en-US" sz="3600" baseline="-25000" dirty="0" smtClean="0">
                <a:solidFill>
                  <a:srgbClr val="000000"/>
                </a:solidFill>
                <a:latin typeface="Arial" charset="0"/>
              </a:rPr>
              <a:t>N</a:t>
            </a:r>
            <a:r>
              <a:rPr lang="en-US" sz="3600" dirty="0" smtClean="0">
                <a:solidFill>
                  <a:srgbClr val="000000"/>
                </a:solidFill>
                <a:latin typeface="Arial" charset="0"/>
              </a:rPr>
              <a:t>)</a:t>
            </a:r>
            <a:r>
              <a:rPr lang="en-US" sz="3600" dirty="0">
                <a:solidFill>
                  <a:srgbClr val="000000"/>
                </a:solidFill>
                <a:latin typeface="Arial" charset="0"/>
              </a:rPr>
              <a:t/>
            </a:r>
            <a:br>
              <a:rPr lang="en-US" sz="3600" dirty="0">
                <a:solidFill>
                  <a:srgbClr val="000000"/>
                </a:solidFill>
                <a:latin typeface="Arial" charset="0"/>
              </a:rPr>
            </a:br>
            <a:endParaRPr lang="en-US" altLang="en-US" sz="3600" dirty="0" smtClean="0"/>
          </a:p>
        </p:txBody>
      </p:sp>
      <p:sp>
        <p:nvSpPr>
          <p:cNvPr id="10244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152400" y="1905000"/>
            <a:ext cx="8763000" cy="3657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b="1" dirty="0" err="1"/>
              <a:t>Mecamylamine</a:t>
            </a:r>
            <a:r>
              <a:rPr lang="en-US" altLang="en-US" sz="2800" dirty="0"/>
              <a:t> – </a:t>
            </a:r>
            <a:r>
              <a:rPr lang="en-US" altLang="en-US" sz="2800" dirty="0" smtClean="0"/>
              <a:t>Non-depolarizing</a:t>
            </a:r>
            <a:r>
              <a:rPr lang="en-US" altLang="en-US" sz="2800" dirty="0"/>
              <a:t>, competitive blocker</a:t>
            </a:r>
          </a:p>
          <a:p>
            <a:pPr>
              <a:lnSpc>
                <a:spcPct val="90000"/>
              </a:lnSpc>
            </a:pPr>
            <a:r>
              <a:rPr lang="en-US" altLang="en-US" sz="2800" b="1" dirty="0"/>
              <a:t>Nicotine</a:t>
            </a:r>
            <a:r>
              <a:rPr lang="en-US" altLang="en-US" sz="2800" dirty="0"/>
              <a:t> – Depolarizing blocker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High doses – ganglionic blockade causing respiratory paralysis and hypotension</a:t>
            </a:r>
          </a:p>
          <a:p>
            <a:pPr>
              <a:lnSpc>
                <a:spcPct val="90000"/>
              </a:lnSpc>
            </a:pPr>
            <a:r>
              <a:rPr lang="en-US" altLang="en-US" sz="2800" dirty="0" smtClean="0"/>
              <a:t>No </a:t>
            </a:r>
            <a:r>
              <a:rPr lang="en-US" altLang="en-US" sz="2800" dirty="0"/>
              <a:t>selectivity - block receptors on both the parasympathetic and sympathetic ganglia</a:t>
            </a:r>
          </a:p>
          <a:p>
            <a:pPr>
              <a:lnSpc>
                <a:spcPct val="90000"/>
              </a:lnSpc>
            </a:pPr>
            <a:r>
              <a:rPr lang="en-US" altLang="en-US" sz="2800" b="1" dirty="0" smtClean="0"/>
              <a:t>Adverse Effects </a:t>
            </a:r>
            <a:r>
              <a:rPr lang="en-US" altLang="en-US" sz="2800" dirty="0" smtClean="0"/>
              <a:t>– Intolerable 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smtClean="0"/>
              <a:t>Hypotension, Orthostatic Hypotension, atony of bladder and GI Tract, cycloplegia, xerostomia, sexual dysfunction, hyperthermia</a:t>
            </a:r>
          </a:p>
          <a:p>
            <a:pPr>
              <a:lnSpc>
                <a:spcPct val="90000"/>
              </a:lnSpc>
            </a:pPr>
            <a:r>
              <a:rPr lang="en-US" altLang="en-US" sz="2800" dirty="0" smtClean="0"/>
              <a:t>Rarely </a:t>
            </a:r>
            <a:r>
              <a:rPr lang="en-US" altLang="en-US" sz="2800" dirty="0"/>
              <a:t>used </a:t>
            </a:r>
            <a:r>
              <a:rPr lang="en-US" altLang="en-US" sz="2800" dirty="0" smtClean="0"/>
              <a:t>therapeutically</a:t>
            </a:r>
          </a:p>
          <a:p>
            <a:pPr>
              <a:lnSpc>
                <a:spcPct val="90000"/>
              </a:lnSpc>
            </a:pPr>
            <a:endParaRPr lang="en-US" altLang="en-US" sz="2800" dirty="0" smtClean="0"/>
          </a:p>
          <a:p>
            <a:pPr>
              <a:lnSpc>
                <a:spcPct val="90000"/>
              </a:lnSpc>
            </a:pPr>
            <a:endParaRPr lang="en-US" altLang="en-US" sz="2800" dirty="0"/>
          </a:p>
          <a:p>
            <a:pPr marL="0" indent="0">
              <a:lnSpc>
                <a:spcPct val="90000"/>
              </a:lnSpc>
              <a:buNone/>
            </a:pPr>
            <a:endParaRPr lang="en-US" altLang="en-US" sz="2400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13002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F29E356-1FEE-455F-B42E-E3ECA5EF6938}" type="slidenum">
              <a:rPr lang="en-US" altLang="en-US" sz="1400" smtClean="0">
                <a:solidFill>
                  <a:srgbClr val="FFFF00"/>
                </a:solidFill>
              </a:rPr>
              <a:pPr/>
              <a:t>16</a:t>
            </a:fld>
            <a:endParaRPr lang="en-US" altLang="en-US" sz="1400" smtClean="0">
              <a:solidFill>
                <a:srgbClr val="FFFF00"/>
              </a:solidFill>
            </a:endParaRPr>
          </a:p>
        </p:txBody>
      </p:sp>
      <p:sp>
        <p:nvSpPr>
          <p:cNvPr id="10243" name="Rectangle 2050"/>
          <p:cNvSpPr>
            <a:spLocks noGrp="1" noChangeArrowheads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  <a:latin typeface="Arial" charset="0"/>
              </a:rPr>
              <a:t>Parasympatholytics</a:t>
            </a:r>
            <a:br>
              <a:rPr lang="en-US" dirty="0" smtClean="0">
                <a:solidFill>
                  <a:srgbClr val="000000"/>
                </a:solidFill>
                <a:latin typeface="Arial" charset="0"/>
              </a:rPr>
            </a:br>
            <a:r>
              <a:rPr lang="en-US" dirty="0" smtClean="0">
                <a:solidFill>
                  <a:srgbClr val="000000"/>
                </a:solidFill>
                <a:latin typeface="Arial" charset="0"/>
              </a:rPr>
              <a:t>Nicotinic receptor antagonists-</a:t>
            </a:r>
            <a:br>
              <a:rPr lang="en-US" dirty="0" smtClean="0">
                <a:solidFill>
                  <a:srgbClr val="000000"/>
                </a:solidFill>
                <a:latin typeface="Arial" charset="0"/>
              </a:rPr>
            </a:br>
            <a:r>
              <a:rPr lang="en-US" sz="3600" dirty="0" smtClean="0">
                <a:solidFill>
                  <a:srgbClr val="000000"/>
                </a:solidFill>
                <a:latin typeface="Arial" charset="0"/>
              </a:rPr>
              <a:t>Neuromuscular Blockers (N</a:t>
            </a:r>
            <a:r>
              <a:rPr lang="en-US" sz="3600" baseline="-25000" dirty="0" smtClean="0">
                <a:solidFill>
                  <a:srgbClr val="000000"/>
                </a:solidFill>
                <a:latin typeface="Arial" charset="0"/>
              </a:rPr>
              <a:t>M</a:t>
            </a:r>
            <a:r>
              <a:rPr lang="en-US" sz="3600" dirty="0" smtClean="0">
                <a:solidFill>
                  <a:srgbClr val="000000"/>
                </a:solidFill>
                <a:latin typeface="Arial" charset="0"/>
              </a:rPr>
              <a:t>)</a:t>
            </a:r>
            <a:r>
              <a:rPr lang="en-US" sz="3600" dirty="0">
                <a:solidFill>
                  <a:srgbClr val="000000"/>
                </a:solidFill>
                <a:latin typeface="Arial" charset="0"/>
              </a:rPr>
              <a:t/>
            </a:r>
            <a:br>
              <a:rPr lang="en-US" sz="3600" dirty="0">
                <a:solidFill>
                  <a:srgbClr val="000000"/>
                </a:solidFill>
                <a:latin typeface="Arial" charset="0"/>
              </a:rPr>
            </a:br>
            <a:r>
              <a:rPr lang="en-US" sz="3600" dirty="0">
                <a:solidFill>
                  <a:srgbClr val="000000"/>
                </a:solidFill>
                <a:latin typeface="Arial" charset="0"/>
              </a:rPr>
              <a:t/>
            </a:r>
            <a:br>
              <a:rPr lang="en-US" sz="3600" dirty="0">
                <a:solidFill>
                  <a:srgbClr val="000000"/>
                </a:solidFill>
                <a:latin typeface="Arial" charset="0"/>
              </a:rPr>
            </a:br>
            <a:endParaRPr lang="en-US" altLang="en-US" sz="3600" dirty="0" smtClean="0"/>
          </a:p>
        </p:txBody>
      </p:sp>
      <p:sp>
        <p:nvSpPr>
          <p:cNvPr id="10244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228600" y="1752600"/>
            <a:ext cx="8686800" cy="4953000"/>
          </a:xfrm>
        </p:spPr>
        <p:txBody>
          <a:bodyPr/>
          <a:lstStyle/>
          <a:p>
            <a:r>
              <a:rPr lang="en-US" altLang="en-US" sz="2800" b="1" dirty="0" smtClean="0"/>
              <a:t>Tubocurarine*</a:t>
            </a:r>
            <a:r>
              <a:rPr lang="en-US" altLang="en-US" sz="2800" dirty="0" smtClean="0"/>
              <a:t>  - Prototype    </a:t>
            </a:r>
            <a:endParaRPr lang="en-US" altLang="en-US" sz="2800" dirty="0"/>
          </a:p>
          <a:p>
            <a:r>
              <a:rPr lang="en-US" altLang="en-US" sz="2800" b="1" dirty="0" smtClean="0"/>
              <a:t>Atracurium</a:t>
            </a:r>
            <a:r>
              <a:rPr lang="en-US" altLang="en-US" sz="2800" dirty="0" smtClean="0"/>
              <a:t>*</a:t>
            </a:r>
          </a:p>
          <a:p>
            <a:r>
              <a:rPr lang="en-US" altLang="en-US" sz="2800" b="1" dirty="0" smtClean="0"/>
              <a:t>Pancuronium</a:t>
            </a:r>
            <a:r>
              <a:rPr lang="en-US" altLang="en-US" sz="2800" dirty="0" smtClean="0"/>
              <a:t> </a:t>
            </a:r>
            <a:r>
              <a:rPr lang="en-US" altLang="en-US" sz="2800" dirty="0"/>
              <a:t>* </a:t>
            </a:r>
          </a:p>
          <a:p>
            <a:r>
              <a:rPr lang="en-US" altLang="en-US" sz="2800" b="1" dirty="0" smtClean="0"/>
              <a:t>Rocuronium</a:t>
            </a:r>
            <a:r>
              <a:rPr lang="en-US" altLang="en-US" sz="2800" dirty="0" smtClean="0"/>
              <a:t>*</a:t>
            </a:r>
          </a:p>
          <a:p>
            <a:pPr marL="342900" lvl="1" indent="-342900">
              <a:buFontTx/>
              <a:buChar char="•"/>
            </a:pPr>
            <a:r>
              <a:rPr lang="en-US" altLang="en-US" sz="2800" b="1" dirty="0" smtClean="0"/>
              <a:t>Vecuronium</a:t>
            </a:r>
            <a:r>
              <a:rPr lang="en-US" altLang="en-US" sz="2800" dirty="0" smtClean="0"/>
              <a:t>*</a:t>
            </a:r>
          </a:p>
          <a:p>
            <a:pPr marL="342900" lvl="1" indent="-342900">
              <a:buFontTx/>
              <a:buChar char="•"/>
            </a:pPr>
            <a:r>
              <a:rPr lang="en-US" altLang="en-US" b="1" dirty="0" smtClean="0"/>
              <a:t>Indications</a:t>
            </a:r>
            <a:r>
              <a:rPr lang="en-US" altLang="en-US" dirty="0" smtClean="0"/>
              <a:t> </a:t>
            </a:r>
            <a:r>
              <a:rPr lang="en-US" altLang="en-US" dirty="0"/>
              <a:t>– muscle relaxation/paralysis associated with intubation, other procedures</a:t>
            </a:r>
          </a:p>
          <a:p>
            <a:pPr>
              <a:lnSpc>
                <a:spcPct val="90000"/>
              </a:lnSpc>
            </a:pPr>
            <a:r>
              <a:rPr lang="en-US" altLang="en-US" sz="2800" b="1" dirty="0" smtClean="0"/>
              <a:t>MOA -  </a:t>
            </a:r>
            <a:r>
              <a:rPr lang="en-US" altLang="en-US" sz="2800" dirty="0"/>
              <a:t>Competitive blocker - action can be reversed by increasing concentration of </a:t>
            </a:r>
            <a:r>
              <a:rPr lang="en-US" altLang="en-US" sz="2800" dirty="0" smtClean="0"/>
              <a:t>Ach**</a:t>
            </a:r>
          </a:p>
          <a:p>
            <a:pPr>
              <a:lnSpc>
                <a:spcPct val="90000"/>
              </a:lnSpc>
            </a:pPr>
            <a:r>
              <a:rPr lang="en-US" altLang="en-US" sz="2800" b="1" dirty="0" smtClean="0"/>
              <a:t>Adverse Effects </a:t>
            </a:r>
            <a:r>
              <a:rPr lang="en-US" altLang="en-US" sz="2800" dirty="0" smtClean="0"/>
              <a:t>–  Respiratory arrest.</a:t>
            </a:r>
            <a:endParaRPr lang="en-US" altLang="en-US" sz="2800" dirty="0"/>
          </a:p>
          <a:p>
            <a:pPr marL="0" indent="0">
              <a:lnSpc>
                <a:spcPct val="90000"/>
              </a:lnSpc>
              <a:buNone/>
            </a:pPr>
            <a:endParaRPr lang="en-US" altLang="en-US" sz="2400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03357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371600"/>
            <a:ext cx="7086600" cy="1362075"/>
          </a:xfrm>
        </p:spPr>
        <p:txBody>
          <a:bodyPr/>
          <a:lstStyle/>
          <a:p>
            <a:pPr algn="ctr"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ANS – Adrenergic Pharmacology</a:t>
            </a:r>
            <a:endParaRPr lang="en-US" dirty="0"/>
          </a:p>
        </p:txBody>
      </p:sp>
      <p:sp>
        <p:nvSpPr>
          <p:cNvPr id="3584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017B2E21-B4CB-49CC-9B29-F8D8996F0C5F}" type="slidenum">
              <a:rPr lang="en-US" altLang="en-US" smtClean="0"/>
              <a:pPr eaLnBrk="1" hangingPunct="1"/>
              <a:t>17</a:t>
            </a:fld>
            <a:endParaRPr lang="en-US" altLang="en-US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47134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Raymond </a:t>
            </a:r>
            <a:r>
              <a:rPr lang="en-US" altLang="en-US" dirty="0" err="1" smtClean="0"/>
              <a:t>Ahlquist</a:t>
            </a:r>
            <a:r>
              <a:rPr lang="en-US" altLang="en-US" dirty="0" smtClean="0"/>
              <a:t> (1948) on Adrenergic receptor function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525963"/>
          </a:xfrm>
        </p:spPr>
        <p:txBody>
          <a:bodyPr/>
          <a:lstStyle/>
          <a:p>
            <a:r>
              <a:rPr lang="en-US" altLang="en-US" dirty="0" smtClean="0"/>
              <a:t>“Alpha receptors are </a:t>
            </a:r>
            <a:r>
              <a:rPr lang="en-US" altLang="en-US" b="1" i="1" u="sng" dirty="0" smtClean="0"/>
              <a:t>excitatory </a:t>
            </a:r>
            <a:r>
              <a:rPr lang="en-US" altLang="en-US" dirty="0" smtClean="0"/>
              <a:t>everywhere but the </a:t>
            </a:r>
            <a:r>
              <a:rPr lang="en-US" altLang="en-US" b="1" i="1" u="sng" dirty="0" smtClean="0"/>
              <a:t>gut</a:t>
            </a:r>
            <a:r>
              <a:rPr lang="en-US" altLang="en-US" dirty="0" smtClean="0"/>
              <a:t>”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“Beta receptors are </a:t>
            </a:r>
            <a:r>
              <a:rPr lang="en-US" altLang="en-US" b="1" i="1" u="sng" dirty="0" smtClean="0"/>
              <a:t>inhibitory</a:t>
            </a:r>
            <a:r>
              <a:rPr lang="en-US" altLang="en-US" dirty="0" smtClean="0"/>
              <a:t> everywhere but the </a:t>
            </a:r>
            <a:r>
              <a:rPr lang="en-US" altLang="en-US" b="1" i="1" u="sng" dirty="0" smtClean="0"/>
              <a:t>heart</a:t>
            </a:r>
            <a:r>
              <a:rPr lang="en-US" altLang="en-US" dirty="0" smtClean="0"/>
              <a:t>”</a:t>
            </a:r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517FD9BB-8452-487D-9D56-67338C55DCBE}" type="slidenum">
              <a:rPr lang="en-US" altLang="en-US" smtClean="0"/>
              <a:pPr eaLnBrk="1" hangingPunct="1"/>
              <a:t>18</a:t>
            </a:fld>
            <a:endParaRPr lang="en-US" altLang="en-US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32912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9293862-1887-4351-9B78-898226753A84}" type="slidenum">
              <a:rPr lang="en-US" altLang="en-US" sz="1400" smtClean="0">
                <a:solidFill>
                  <a:srgbClr val="FFFF00"/>
                </a:solidFill>
              </a:rPr>
              <a:pPr/>
              <a:t>19</a:t>
            </a:fld>
            <a:endParaRPr lang="en-US" altLang="en-US" sz="1400" smtClean="0">
              <a:solidFill>
                <a:srgbClr val="FFFF00"/>
              </a:solidFill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381000"/>
          </a:xfrm>
        </p:spPr>
        <p:txBody>
          <a:bodyPr/>
          <a:lstStyle/>
          <a:p>
            <a:r>
              <a:rPr lang="en-US" altLang="en-US" smtClean="0"/>
              <a:t>Adrenergic Agonists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14400"/>
            <a:ext cx="8382000" cy="5715000"/>
          </a:xfrm>
        </p:spPr>
        <p:txBody>
          <a:bodyPr/>
          <a:lstStyle/>
          <a:p>
            <a:pPr marL="342900" indent="-342900">
              <a:lnSpc>
                <a:spcPct val="90000"/>
              </a:lnSpc>
            </a:pPr>
            <a:r>
              <a:rPr lang="en-US" altLang="en-US" sz="2800" b="1" dirty="0" smtClean="0"/>
              <a:t>Catecholamines</a:t>
            </a:r>
            <a:r>
              <a:rPr lang="en-US" altLang="en-US" sz="2800" dirty="0" smtClean="0"/>
              <a:t> - Name is based on their chemical structure (hydroxyl groups at the 3 and 4 position of a benzene ring):</a:t>
            </a:r>
          </a:p>
          <a:p>
            <a:pPr marL="342900" indent="-342900">
              <a:lnSpc>
                <a:spcPct val="90000"/>
              </a:lnSpc>
            </a:pPr>
            <a:endParaRPr lang="en-US" altLang="en-US" dirty="0" smtClean="0"/>
          </a:p>
          <a:p>
            <a:pPr marL="742950" lvl="1" indent="-285750">
              <a:lnSpc>
                <a:spcPct val="90000"/>
              </a:lnSpc>
            </a:pPr>
            <a:r>
              <a:rPr lang="en-US" altLang="en-US" sz="2400" dirty="0" smtClean="0"/>
              <a:t>High potency - activate both alpha and beta receptors</a:t>
            </a:r>
          </a:p>
          <a:p>
            <a:pPr marL="742950" lvl="1" indent="-285750">
              <a:lnSpc>
                <a:spcPct val="90000"/>
              </a:lnSpc>
            </a:pPr>
            <a:r>
              <a:rPr lang="en-US" altLang="en-US" sz="2400" dirty="0" smtClean="0"/>
              <a:t>Rapid inactivation - Destroyed by COMT (Catechol O-methyltransferase) and by MAO (Monoamine oxidase) which are both located at the neuron and in the gut wall.  </a:t>
            </a:r>
            <a:r>
              <a:rPr lang="en-US" altLang="en-US" sz="2400" b="1" dirty="0" smtClean="0"/>
              <a:t>Catecholamines are not effective when given orally</a:t>
            </a:r>
          </a:p>
          <a:p>
            <a:pPr marL="742950" lvl="1" indent="-285750">
              <a:lnSpc>
                <a:spcPct val="90000"/>
              </a:lnSpc>
            </a:pPr>
            <a:r>
              <a:rPr lang="en-US" altLang="en-US" sz="2400" dirty="0" smtClean="0"/>
              <a:t>Poor CNS penetration - They are polar but they still may cause some CNS effects</a:t>
            </a:r>
          </a:p>
          <a:p>
            <a:pPr marL="742950" lvl="1" indent="-285750">
              <a:lnSpc>
                <a:spcPct val="90000"/>
              </a:lnSpc>
            </a:pPr>
            <a:r>
              <a:rPr lang="en-US" altLang="en-US" sz="2400" b="1" dirty="0" smtClean="0"/>
              <a:t>5 catecholamines - epinephrine, norepinephrine, dopamine, dobutamine, and isoproterenol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46292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81000"/>
            <a:ext cx="8534400" cy="6400800"/>
          </a:xfrm>
        </p:spPr>
        <p:txBody>
          <a:bodyPr/>
          <a:lstStyle/>
          <a:p>
            <a:pPr marL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476250" algn="l"/>
              </a:tabLst>
              <a:defRPr/>
            </a:pPr>
            <a:r>
              <a:rPr lang="en-US" b="1" dirty="0" smtClean="0">
                <a:latin typeface="Calibri" pitchFamily="34" charset="0"/>
                <a:ea typeface="Times New Roman"/>
              </a:rPr>
              <a:t>Recommended Background Reading :</a:t>
            </a:r>
            <a:endParaRPr lang="en-US" sz="1200" dirty="0" smtClean="0">
              <a:latin typeface="Calibri" pitchFamily="34" charset="0"/>
              <a:ea typeface="Times New Roman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476250" algn="l"/>
              </a:tabLst>
              <a:defRPr/>
            </a:pPr>
            <a:r>
              <a:rPr lang="en-US" sz="1200" b="1" dirty="0" smtClean="0">
                <a:latin typeface="Calibri" pitchFamily="34" charset="0"/>
                <a:ea typeface="Times New Roman"/>
              </a:rPr>
              <a:t> </a:t>
            </a:r>
            <a:endParaRPr lang="en-US" sz="1200" dirty="0" smtClean="0">
              <a:latin typeface="Calibri" pitchFamily="34" charset="0"/>
              <a:ea typeface="Times New Roman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476250" algn="l"/>
              </a:tabLst>
              <a:defRPr/>
            </a:pPr>
            <a:endParaRPr lang="en-US" dirty="0" smtClean="0">
              <a:latin typeface="Calibri" pitchFamily="34" charset="0"/>
              <a:ea typeface="Times New Roman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476250" algn="l"/>
              </a:tabLst>
              <a:defRPr/>
            </a:pPr>
            <a:r>
              <a:rPr lang="en-US" b="1" dirty="0" smtClean="0">
                <a:latin typeface="Calibri" pitchFamily="34" charset="0"/>
                <a:ea typeface="Times New Roman"/>
              </a:rPr>
              <a:t>Chapters 7, 8, 9, and 10 </a:t>
            </a:r>
          </a:p>
          <a:p>
            <a:pPr marL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476250" algn="l"/>
              </a:tabLst>
              <a:defRPr/>
            </a:pPr>
            <a:r>
              <a:rPr lang="en-US" i="1" dirty="0" smtClean="0">
                <a:latin typeface="Calibri" pitchFamily="34" charset="0"/>
                <a:ea typeface="Times New Roman"/>
              </a:rPr>
              <a:t>Basic and Clinical Pharmacology </a:t>
            </a:r>
          </a:p>
          <a:p>
            <a:pPr marL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476250" algn="l"/>
              </a:tabLst>
              <a:defRPr/>
            </a:pPr>
            <a:r>
              <a:rPr lang="en-US" dirty="0"/>
              <a:t>Bertram </a:t>
            </a:r>
            <a:r>
              <a:rPr lang="en-US" dirty="0" err="1" smtClean="0"/>
              <a:t>Katzung</a:t>
            </a:r>
            <a:endParaRPr lang="en-US" dirty="0" smtClean="0"/>
          </a:p>
          <a:p>
            <a:pPr marL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476250" algn="l"/>
              </a:tabLst>
              <a:defRPr/>
            </a:pPr>
            <a:r>
              <a:rPr lang="en-US" sz="2800" dirty="0" smtClean="0">
                <a:latin typeface="Calibri" pitchFamily="34" charset="0"/>
                <a:ea typeface="Times New Roman"/>
              </a:rPr>
              <a:t>(13</a:t>
            </a:r>
            <a:r>
              <a:rPr lang="en-US" sz="2800" baseline="30000" dirty="0" smtClean="0">
                <a:latin typeface="Calibri" pitchFamily="34" charset="0"/>
                <a:ea typeface="Times New Roman"/>
              </a:rPr>
              <a:t>th</a:t>
            </a:r>
            <a:r>
              <a:rPr lang="en-US" sz="2800" dirty="0" smtClean="0">
                <a:latin typeface="Calibri" pitchFamily="34" charset="0"/>
                <a:ea typeface="Times New Roman"/>
              </a:rPr>
              <a:t>  Edition)</a:t>
            </a:r>
          </a:p>
          <a:p>
            <a:pPr marL="0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476250" algn="l"/>
              </a:tabLst>
              <a:defRPr/>
            </a:pPr>
            <a:endParaRPr lang="en-US" dirty="0" smtClean="0">
              <a:latin typeface="Calibri" pitchFamily="34" charset="0"/>
              <a:ea typeface="Times New Roman"/>
            </a:endParaRPr>
          </a:p>
          <a:p>
            <a:pPr>
              <a:buFontTx/>
              <a:buNone/>
              <a:defRPr/>
            </a:pPr>
            <a:endParaRPr lang="en-US" dirty="0"/>
          </a:p>
        </p:txBody>
      </p:sp>
      <p:sp>
        <p:nvSpPr>
          <p:cNvPr id="307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614261C9-552A-43BB-983B-1FDF51D6FDFE}" type="slidenum">
              <a:rPr lang="en-US" altLang="en-US" smtClean="0"/>
              <a:pPr eaLnBrk="1" hangingPunct="1"/>
              <a:t>2</a:t>
            </a:fld>
            <a:endParaRPr lang="en-US" altLang="en-US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24273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83DA876-ED86-41A1-8C22-59A85F44B22E}" type="slidenum">
              <a:rPr lang="en-US" altLang="en-US" sz="1400" smtClean="0">
                <a:solidFill>
                  <a:srgbClr val="FFFF00"/>
                </a:solidFill>
              </a:rPr>
              <a:pPr/>
              <a:t>20</a:t>
            </a:fld>
            <a:endParaRPr lang="en-US" altLang="en-US" sz="1400" smtClean="0">
              <a:solidFill>
                <a:srgbClr val="FFFF00"/>
              </a:solidFill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Epinephrine: </a:t>
            </a:r>
            <a:br>
              <a:rPr lang="en-US" altLang="en-US" dirty="0" smtClean="0"/>
            </a:br>
            <a:r>
              <a:rPr lang="en-US" altLang="en-US" dirty="0" smtClean="0"/>
              <a:t>Basic Catecholamine Structure</a:t>
            </a:r>
          </a:p>
        </p:txBody>
      </p:sp>
      <p:sp>
        <p:nvSpPr>
          <p:cNvPr id="16388" name="AutoShape 3"/>
          <p:cNvSpPr>
            <a:spLocks noChangeArrowheads="1"/>
          </p:cNvSpPr>
          <p:nvPr/>
        </p:nvSpPr>
        <p:spPr bwMode="auto">
          <a:xfrm rot="-5356756">
            <a:off x="1676400" y="3124200"/>
            <a:ext cx="2133600" cy="1676400"/>
          </a:xfrm>
          <a:prstGeom prst="hexagon">
            <a:avLst>
              <a:gd name="adj" fmla="val 29844"/>
              <a:gd name="vf" fmla="val 115470"/>
            </a:avLst>
          </a:prstGeom>
          <a:noFill/>
          <a:ln w="57150">
            <a:solidFill>
              <a:srgbClr val="00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en-US" altLang="en-US" sz="4000" b="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16389" name="Text Box 4"/>
          <p:cNvSpPr txBox="1">
            <a:spLocks noChangeArrowheads="1"/>
          </p:cNvSpPr>
          <p:nvPr/>
        </p:nvSpPr>
        <p:spPr bwMode="auto">
          <a:xfrm>
            <a:off x="609600" y="3124200"/>
            <a:ext cx="946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4000">
                <a:latin typeface="Arial" charset="0"/>
              </a:rPr>
              <a:t>HO</a:t>
            </a:r>
            <a:endParaRPr lang="en-US" altLang="en-US" sz="4000" b="0">
              <a:latin typeface="Arial" charset="0"/>
            </a:endParaRPr>
          </a:p>
        </p:txBody>
      </p:sp>
      <p:sp>
        <p:nvSpPr>
          <p:cNvPr id="16390" name="Text Box 5"/>
          <p:cNvSpPr txBox="1">
            <a:spLocks noChangeArrowheads="1"/>
          </p:cNvSpPr>
          <p:nvPr/>
        </p:nvSpPr>
        <p:spPr bwMode="auto">
          <a:xfrm>
            <a:off x="609600" y="4114800"/>
            <a:ext cx="946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4000" dirty="0">
                <a:latin typeface="Arial" charset="0"/>
              </a:rPr>
              <a:t>HO</a:t>
            </a:r>
            <a:endParaRPr lang="en-US" altLang="en-US" sz="4000" b="0" dirty="0">
              <a:latin typeface="Arial" charset="0"/>
            </a:endParaRPr>
          </a:p>
        </p:txBody>
      </p:sp>
      <p:sp>
        <p:nvSpPr>
          <p:cNvPr id="16391" name="Line 6"/>
          <p:cNvSpPr>
            <a:spLocks noChangeShapeType="1"/>
          </p:cNvSpPr>
          <p:nvPr/>
        </p:nvSpPr>
        <p:spPr bwMode="auto">
          <a:xfrm flipH="1">
            <a:off x="1600200" y="3429000"/>
            <a:ext cx="304800" cy="0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2" name="Line 7"/>
          <p:cNvSpPr>
            <a:spLocks noChangeShapeType="1"/>
          </p:cNvSpPr>
          <p:nvPr/>
        </p:nvSpPr>
        <p:spPr bwMode="auto">
          <a:xfrm flipH="1">
            <a:off x="1600200" y="4495800"/>
            <a:ext cx="304800" cy="0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3" name="Line 8"/>
          <p:cNvSpPr>
            <a:spLocks noChangeShapeType="1"/>
          </p:cNvSpPr>
          <p:nvPr/>
        </p:nvSpPr>
        <p:spPr bwMode="auto">
          <a:xfrm flipH="1">
            <a:off x="3657600" y="3429000"/>
            <a:ext cx="304800" cy="0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Text Box 9"/>
          <p:cNvSpPr txBox="1">
            <a:spLocks noChangeArrowheads="1"/>
          </p:cNvSpPr>
          <p:nvPr/>
        </p:nvSpPr>
        <p:spPr bwMode="auto">
          <a:xfrm>
            <a:off x="3886200" y="3124200"/>
            <a:ext cx="9175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4000" dirty="0">
                <a:latin typeface="Arial" charset="0"/>
              </a:rPr>
              <a:t>CH</a:t>
            </a:r>
            <a:endParaRPr lang="en-US" altLang="en-US" sz="4000" b="0" dirty="0">
              <a:latin typeface="Arial" charset="0"/>
            </a:endParaRPr>
          </a:p>
        </p:txBody>
      </p:sp>
      <p:sp>
        <p:nvSpPr>
          <p:cNvPr id="16395" name="Line 10"/>
          <p:cNvSpPr>
            <a:spLocks noChangeShapeType="1"/>
          </p:cNvSpPr>
          <p:nvPr/>
        </p:nvSpPr>
        <p:spPr bwMode="auto">
          <a:xfrm flipH="1">
            <a:off x="4876800" y="3429000"/>
            <a:ext cx="304800" cy="0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6" name="Text Box 11"/>
          <p:cNvSpPr txBox="1">
            <a:spLocks noChangeArrowheads="1"/>
          </p:cNvSpPr>
          <p:nvPr/>
        </p:nvSpPr>
        <p:spPr bwMode="auto">
          <a:xfrm>
            <a:off x="5105400" y="3124200"/>
            <a:ext cx="11080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4000" dirty="0">
                <a:latin typeface="Arial" charset="0"/>
              </a:rPr>
              <a:t>CH</a:t>
            </a:r>
            <a:r>
              <a:rPr lang="en-US" altLang="en-US" sz="4000" baseline="-25000" dirty="0">
                <a:latin typeface="Arial" charset="0"/>
              </a:rPr>
              <a:t>2</a:t>
            </a:r>
            <a:endParaRPr lang="en-US" altLang="en-US" sz="4000" b="0" dirty="0">
              <a:latin typeface="Arial" charset="0"/>
            </a:endParaRPr>
          </a:p>
        </p:txBody>
      </p:sp>
      <p:sp>
        <p:nvSpPr>
          <p:cNvPr id="16397" name="Line 12"/>
          <p:cNvSpPr>
            <a:spLocks noChangeShapeType="1"/>
          </p:cNvSpPr>
          <p:nvPr/>
        </p:nvSpPr>
        <p:spPr bwMode="auto">
          <a:xfrm flipH="1">
            <a:off x="6096000" y="3429000"/>
            <a:ext cx="304800" cy="0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8" name="Text Box 13"/>
          <p:cNvSpPr txBox="1">
            <a:spLocks noChangeArrowheads="1"/>
          </p:cNvSpPr>
          <p:nvPr/>
        </p:nvSpPr>
        <p:spPr bwMode="auto">
          <a:xfrm>
            <a:off x="6629400" y="3124200"/>
            <a:ext cx="550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4000" dirty="0">
                <a:latin typeface="Arial" charset="0"/>
              </a:rPr>
              <a:t>N</a:t>
            </a:r>
            <a:endParaRPr lang="en-US" altLang="en-US" sz="4000" b="0" dirty="0">
              <a:latin typeface="Arial" charset="0"/>
            </a:endParaRPr>
          </a:p>
        </p:txBody>
      </p:sp>
      <p:sp>
        <p:nvSpPr>
          <p:cNvPr id="16399" name="Line 14"/>
          <p:cNvSpPr>
            <a:spLocks noChangeShapeType="1"/>
          </p:cNvSpPr>
          <p:nvPr/>
        </p:nvSpPr>
        <p:spPr bwMode="auto">
          <a:xfrm rot="19871487" flipH="1">
            <a:off x="7239000" y="3124200"/>
            <a:ext cx="304800" cy="1588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0" name="Line 15"/>
          <p:cNvSpPr>
            <a:spLocks noChangeShapeType="1"/>
          </p:cNvSpPr>
          <p:nvPr/>
        </p:nvSpPr>
        <p:spPr bwMode="auto">
          <a:xfrm rot="1758166" flipH="1">
            <a:off x="7239000" y="3810000"/>
            <a:ext cx="304800" cy="1588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1" name="Text Box 16"/>
          <p:cNvSpPr txBox="1">
            <a:spLocks noChangeArrowheads="1"/>
          </p:cNvSpPr>
          <p:nvPr/>
        </p:nvSpPr>
        <p:spPr bwMode="auto">
          <a:xfrm>
            <a:off x="7756525" y="2584450"/>
            <a:ext cx="550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4000" dirty="0">
                <a:latin typeface="Arial" charset="0"/>
              </a:rPr>
              <a:t>H</a:t>
            </a:r>
            <a:endParaRPr lang="en-US" altLang="en-US" sz="4000" b="0" dirty="0">
              <a:latin typeface="Arial" charset="0"/>
            </a:endParaRPr>
          </a:p>
        </p:txBody>
      </p:sp>
      <p:sp>
        <p:nvSpPr>
          <p:cNvPr id="16402" name="Text Box 17"/>
          <p:cNvSpPr txBox="1">
            <a:spLocks noChangeArrowheads="1"/>
          </p:cNvSpPr>
          <p:nvPr/>
        </p:nvSpPr>
        <p:spPr bwMode="auto">
          <a:xfrm>
            <a:off x="7604125" y="3651250"/>
            <a:ext cx="12493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4000" b="0" dirty="0">
                <a:latin typeface="Arial" charset="0"/>
              </a:rPr>
              <a:t> </a:t>
            </a:r>
            <a:r>
              <a:rPr lang="en-US" altLang="en-US" sz="4000" dirty="0">
                <a:solidFill>
                  <a:srgbClr val="FF0000"/>
                </a:solidFill>
                <a:latin typeface="Arial" charset="0"/>
              </a:rPr>
              <a:t>CH</a:t>
            </a:r>
            <a:r>
              <a:rPr lang="en-US" altLang="en-US" sz="4000" baseline="-25000" dirty="0">
                <a:solidFill>
                  <a:srgbClr val="FF0000"/>
                </a:solidFill>
                <a:latin typeface="Arial" charset="0"/>
              </a:rPr>
              <a:t>3</a:t>
            </a:r>
            <a:endParaRPr lang="en-US" altLang="en-US" sz="4000" b="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6403" name="Line 18"/>
          <p:cNvSpPr>
            <a:spLocks noChangeShapeType="1"/>
          </p:cNvSpPr>
          <p:nvPr/>
        </p:nvSpPr>
        <p:spPr bwMode="auto">
          <a:xfrm rot="4957679">
            <a:off x="4156075" y="4078288"/>
            <a:ext cx="457200" cy="82550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4" name="Text Box 19"/>
          <p:cNvSpPr txBox="1">
            <a:spLocks noChangeArrowheads="1"/>
          </p:cNvSpPr>
          <p:nvPr/>
        </p:nvSpPr>
        <p:spPr bwMode="auto">
          <a:xfrm>
            <a:off x="3946525" y="4413250"/>
            <a:ext cx="946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4000" dirty="0">
                <a:latin typeface="Arial" charset="0"/>
              </a:rPr>
              <a:t>OH</a:t>
            </a:r>
            <a:endParaRPr lang="en-US" altLang="en-US" sz="4000" b="0" dirty="0">
              <a:latin typeface="Arial" charset="0"/>
            </a:endParaRPr>
          </a:p>
        </p:txBody>
      </p:sp>
      <p:sp>
        <p:nvSpPr>
          <p:cNvPr id="16405" name="Oval 20"/>
          <p:cNvSpPr>
            <a:spLocks noChangeArrowheads="1"/>
          </p:cNvSpPr>
          <p:nvPr/>
        </p:nvSpPr>
        <p:spPr bwMode="auto">
          <a:xfrm>
            <a:off x="2362200" y="3505200"/>
            <a:ext cx="762000" cy="914400"/>
          </a:xfrm>
          <a:prstGeom prst="ellipse">
            <a:avLst/>
          </a:prstGeom>
          <a:noFill/>
          <a:ln w="5715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6406" name="Text Box 21"/>
          <p:cNvSpPr txBox="1">
            <a:spLocks noChangeArrowheads="1"/>
          </p:cNvSpPr>
          <p:nvPr/>
        </p:nvSpPr>
        <p:spPr bwMode="auto">
          <a:xfrm>
            <a:off x="4038600" y="2286000"/>
            <a:ext cx="4635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4000" dirty="0">
                <a:solidFill>
                  <a:srgbClr val="FF0066"/>
                </a:solidFill>
                <a:latin typeface="Arial" charset="0"/>
                <a:sym typeface="Symbol" pitchFamily="18" charset="2"/>
              </a:rPr>
              <a:t></a:t>
            </a:r>
            <a:endParaRPr lang="en-US" altLang="en-US" sz="4000" b="0" dirty="0">
              <a:solidFill>
                <a:srgbClr val="FF0066"/>
              </a:solidFill>
              <a:latin typeface="Arial" charset="0"/>
            </a:endParaRPr>
          </a:p>
        </p:txBody>
      </p:sp>
      <p:sp>
        <p:nvSpPr>
          <p:cNvPr id="16407" name="Text Box 22"/>
          <p:cNvSpPr txBox="1">
            <a:spLocks noChangeArrowheads="1"/>
          </p:cNvSpPr>
          <p:nvPr/>
        </p:nvSpPr>
        <p:spPr bwMode="auto">
          <a:xfrm>
            <a:off x="3124200" y="3276600"/>
            <a:ext cx="4667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4000" b="0">
                <a:solidFill>
                  <a:srgbClr val="FF0066"/>
                </a:solidFill>
                <a:latin typeface="Arial" charset="0"/>
              </a:rPr>
              <a:t>1</a:t>
            </a:r>
          </a:p>
        </p:txBody>
      </p:sp>
      <p:sp>
        <p:nvSpPr>
          <p:cNvPr id="16408" name="Text Box 23"/>
          <p:cNvSpPr txBox="1">
            <a:spLocks noChangeArrowheads="1"/>
          </p:cNvSpPr>
          <p:nvPr/>
        </p:nvSpPr>
        <p:spPr bwMode="auto">
          <a:xfrm>
            <a:off x="1965325" y="3346450"/>
            <a:ext cx="4667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4000" b="0">
                <a:solidFill>
                  <a:srgbClr val="FF0066"/>
                </a:solidFill>
                <a:latin typeface="Arial" charset="0"/>
              </a:rPr>
              <a:t>3</a:t>
            </a:r>
          </a:p>
        </p:txBody>
      </p:sp>
      <p:sp>
        <p:nvSpPr>
          <p:cNvPr id="16409" name="Text Box 24"/>
          <p:cNvSpPr txBox="1">
            <a:spLocks noChangeArrowheads="1"/>
          </p:cNvSpPr>
          <p:nvPr/>
        </p:nvSpPr>
        <p:spPr bwMode="auto">
          <a:xfrm>
            <a:off x="1965325" y="3956050"/>
            <a:ext cx="4667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4000" b="0">
                <a:solidFill>
                  <a:srgbClr val="FF0066"/>
                </a:solidFill>
                <a:latin typeface="Arial" charset="0"/>
              </a:rPr>
              <a:t>4</a:t>
            </a:r>
          </a:p>
        </p:txBody>
      </p:sp>
      <p:sp>
        <p:nvSpPr>
          <p:cNvPr id="16410" name="FlagCount" hidden="1">
            <a:hlinkClick r:id="rId4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1400">
                <a:latin typeface="Tahoma" pitchFamily="34" charset="0"/>
              </a:rPr>
              <a:t>0</a:t>
            </a:r>
          </a:p>
        </p:txBody>
      </p:sp>
      <p:sp>
        <p:nvSpPr>
          <p:cNvPr id="2" name="Rectangle 1"/>
          <p:cNvSpPr/>
          <p:nvPr/>
        </p:nvSpPr>
        <p:spPr>
          <a:xfrm>
            <a:off x="5325580" y="2286000"/>
            <a:ext cx="50847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4000" b="1" dirty="0" smtClean="0">
                <a:solidFill>
                  <a:srgbClr val="FF0066"/>
                </a:solidFill>
                <a:latin typeface="Arial" charset="0"/>
                <a:sym typeface="Symbol"/>
              </a:rPr>
              <a:t></a:t>
            </a:r>
            <a:endParaRPr lang="en-US" altLang="en-US" sz="4000" b="1" dirty="0">
              <a:solidFill>
                <a:srgbClr val="FF0066"/>
              </a:solidFill>
              <a:latin typeface="Arial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4436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83DA876-ED86-41A1-8C22-59A85F44B22E}" type="slidenum">
              <a:rPr lang="en-US" altLang="en-US" sz="1400" smtClean="0">
                <a:solidFill>
                  <a:srgbClr val="FFFF00"/>
                </a:solidFill>
              </a:rPr>
              <a:pPr/>
              <a:t>21</a:t>
            </a:fld>
            <a:endParaRPr lang="en-US" altLang="en-US" sz="1400" smtClean="0">
              <a:solidFill>
                <a:srgbClr val="FFFF00"/>
              </a:solidFill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Norepinephrine: </a:t>
            </a:r>
            <a:br>
              <a:rPr lang="en-US" altLang="en-US" dirty="0" smtClean="0"/>
            </a:br>
            <a:r>
              <a:rPr lang="en-US" altLang="en-US" dirty="0" smtClean="0"/>
              <a:t>Basic Catecholamine Structure</a:t>
            </a:r>
          </a:p>
        </p:txBody>
      </p:sp>
      <p:sp>
        <p:nvSpPr>
          <p:cNvPr id="16388" name="AutoShape 3"/>
          <p:cNvSpPr>
            <a:spLocks noChangeArrowheads="1"/>
          </p:cNvSpPr>
          <p:nvPr/>
        </p:nvSpPr>
        <p:spPr bwMode="auto">
          <a:xfrm rot="-5356756">
            <a:off x="1676400" y="3124200"/>
            <a:ext cx="2133600" cy="1676400"/>
          </a:xfrm>
          <a:prstGeom prst="hexagon">
            <a:avLst>
              <a:gd name="adj" fmla="val 29844"/>
              <a:gd name="vf" fmla="val 115470"/>
            </a:avLst>
          </a:prstGeom>
          <a:noFill/>
          <a:ln w="57150">
            <a:solidFill>
              <a:srgbClr val="00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en-US" altLang="en-US" sz="4000" b="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16389" name="Text Box 4"/>
          <p:cNvSpPr txBox="1">
            <a:spLocks noChangeArrowheads="1"/>
          </p:cNvSpPr>
          <p:nvPr/>
        </p:nvSpPr>
        <p:spPr bwMode="auto">
          <a:xfrm>
            <a:off x="609600" y="3124200"/>
            <a:ext cx="946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4000">
                <a:latin typeface="Arial" charset="0"/>
              </a:rPr>
              <a:t>HO</a:t>
            </a:r>
            <a:endParaRPr lang="en-US" altLang="en-US" sz="4000" b="0">
              <a:latin typeface="Arial" charset="0"/>
            </a:endParaRPr>
          </a:p>
        </p:txBody>
      </p:sp>
      <p:sp>
        <p:nvSpPr>
          <p:cNvPr id="16390" name="Text Box 5"/>
          <p:cNvSpPr txBox="1">
            <a:spLocks noChangeArrowheads="1"/>
          </p:cNvSpPr>
          <p:nvPr/>
        </p:nvSpPr>
        <p:spPr bwMode="auto">
          <a:xfrm>
            <a:off x="609600" y="4114800"/>
            <a:ext cx="946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4000" dirty="0">
                <a:latin typeface="Arial" charset="0"/>
              </a:rPr>
              <a:t>HO</a:t>
            </a:r>
            <a:endParaRPr lang="en-US" altLang="en-US" sz="4000" b="0" dirty="0">
              <a:latin typeface="Arial" charset="0"/>
            </a:endParaRPr>
          </a:p>
        </p:txBody>
      </p:sp>
      <p:sp>
        <p:nvSpPr>
          <p:cNvPr id="16391" name="Line 6"/>
          <p:cNvSpPr>
            <a:spLocks noChangeShapeType="1"/>
          </p:cNvSpPr>
          <p:nvPr/>
        </p:nvSpPr>
        <p:spPr bwMode="auto">
          <a:xfrm flipH="1">
            <a:off x="1600200" y="3429000"/>
            <a:ext cx="304800" cy="0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2" name="Line 7"/>
          <p:cNvSpPr>
            <a:spLocks noChangeShapeType="1"/>
          </p:cNvSpPr>
          <p:nvPr/>
        </p:nvSpPr>
        <p:spPr bwMode="auto">
          <a:xfrm flipH="1">
            <a:off x="1600200" y="4495800"/>
            <a:ext cx="304800" cy="0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3" name="Line 8"/>
          <p:cNvSpPr>
            <a:spLocks noChangeShapeType="1"/>
          </p:cNvSpPr>
          <p:nvPr/>
        </p:nvSpPr>
        <p:spPr bwMode="auto">
          <a:xfrm flipH="1">
            <a:off x="3657600" y="3429000"/>
            <a:ext cx="304800" cy="0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Text Box 9"/>
          <p:cNvSpPr txBox="1">
            <a:spLocks noChangeArrowheads="1"/>
          </p:cNvSpPr>
          <p:nvPr/>
        </p:nvSpPr>
        <p:spPr bwMode="auto">
          <a:xfrm>
            <a:off x="3886200" y="3124200"/>
            <a:ext cx="9175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4000" dirty="0">
                <a:latin typeface="Arial" charset="0"/>
              </a:rPr>
              <a:t>CH</a:t>
            </a:r>
            <a:endParaRPr lang="en-US" altLang="en-US" sz="4000" b="0" dirty="0">
              <a:latin typeface="Arial" charset="0"/>
            </a:endParaRPr>
          </a:p>
        </p:txBody>
      </p:sp>
      <p:sp>
        <p:nvSpPr>
          <p:cNvPr id="16395" name="Line 10"/>
          <p:cNvSpPr>
            <a:spLocks noChangeShapeType="1"/>
          </p:cNvSpPr>
          <p:nvPr/>
        </p:nvSpPr>
        <p:spPr bwMode="auto">
          <a:xfrm flipH="1">
            <a:off x="4876800" y="3429000"/>
            <a:ext cx="304800" cy="0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6" name="Text Box 11"/>
          <p:cNvSpPr txBox="1">
            <a:spLocks noChangeArrowheads="1"/>
          </p:cNvSpPr>
          <p:nvPr/>
        </p:nvSpPr>
        <p:spPr bwMode="auto">
          <a:xfrm>
            <a:off x="5105400" y="3124200"/>
            <a:ext cx="11080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4000" dirty="0">
                <a:latin typeface="Arial" charset="0"/>
              </a:rPr>
              <a:t>CH</a:t>
            </a:r>
            <a:r>
              <a:rPr lang="en-US" altLang="en-US" sz="4000" baseline="-25000" dirty="0">
                <a:latin typeface="Arial" charset="0"/>
              </a:rPr>
              <a:t>2</a:t>
            </a:r>
            <a:endParaRPr lang="en-US" altLang="en-US" sz="4000" b="0" dirty="0">
              <a:latin typeface="Arial" charset="0"/>
            </a:endParaRPr>
          </a:p>
        </p:txBody>
      </p:sp>
      <p:sp>
        <p:nvSpPr>
          <p:cNvPr id="16397" name="Line 12"/>
          <p:cNvSpPr>
            <a:spLocks noChangeShapeType="1"/>
          </p:cNvSpPr>
          <p:nvPr/>
        </p:nvSpPr>
        <p:spPr bwMode="auto">
          <a:xfrm flipH="1">
            <a:off x="6096000" y="3429000"/>
            <a:ext cx="304800" cy="0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8" name="Text Box 13"/>
          <p:cNvSpPr txBox="1">
            <a:spLocks noChangeArrowheads="1"/>
          </p:cNvSpPr>
          <p:nvPr/>
        </p:nvSpPr>
        <p:spPr bwMode="auto">
          <a:xfrm>
            <a:off x="6629400" y="3124200"/>
            <a:ext cx="550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4000" dirty="0">
                <a:latin typeface="Arial" charset="0"/>
              </a:rPr>
              <a:t>N</a:t>
            </a:r>
            <a:endParaRPr lang="en-US" altLang="en-US" sz="4000" b="0" dirty="0">
              <a:latin typeface="Arial" charset="0"/>
            </a:endParaRPr>
          </a:p>
        </p:txBody>
      </p:sp>
      <p:sp>
        <p:nvSpPr>
          <p:cNvPr id="16399" name="Line 14"/>
          <p:cNvSpPr>
            <a:spLocks noChangeShapeType="1"/>
          </p:cNvSpPr>
          <p:nvPr/>
        </p:nvSpPr>
        <p:spPr bwMode="auto">
          <a:xfrm rot="19871487" flipH="1">
            <a:off x="7239000" y="3124200"/>
            <a:ext cx="304800" cy="1588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0" name="Line 15"/>
          <p:cNvSpPr>
            <a:spLocks noChangeShapeType="1"/>
          </p:cNvSpPr>
          <p:nvPr/>
        </p:nvSpPr>
        <p:spPr bwMode="auto">
          <a:xfrm rot="1758166" flipH="1">
            <a:off x="7239000" y="3810000"/>
            <a:ext cx="304800" cy="1588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1" name="Text Box 16"/>
          <p:cNvSpPr txBox="1">
            <a:spLocks noChangeArrowheads="1"/>
          </p:cNvSpPr>
          <p:nvPr/>
        </p:nvSpPr>
        <p:spPr bwMode="auto">
          <a:xfrm>
            <a:off x="7756525" y="2584450"/>
            <a:ext cx="550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4000" dirty="0">
                <a:latin typeface="Arial" charset="0"/>
              </a:rPr>
              <a:t>H</a:t>
            </a:r>
            <a:endParaRPr lang="en-US" altLang="en-US" sz="4000" b="0" dirty="0">
              <a:latin typeface="Arial" charset="0"/>
            </a:endParaRPr>
          </a:p>
        </p:txBody>
      </p:sp>
      <p:sp>
        <p:nvSpPr>
          <p:cNvPr id="16402" name="Text Box 17"/>
          <p:cNvSpPr txBox="1">
            <a:spLocks noChangeArrowheads="1"/>
          </p:cNvSpPr>
          <p:nvPr/>
        </p:nvSpPr>
        <p:spPr bwMode="auto">
          <a:xfrm>
            <a:off x="7604125" y="3651250"/>
            <a:ext cx="69762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4000" b="0" dirty="0">
                <a:latin typeface="Arial" charset="0"/>
              </a:rPr>
              <a:t> </a:t>
            </a:r>
            <a:r>
              <a:rPr lang="en-US" altLang="en-US" sz="4000" dirty="0" smtClean="0">
                <a:solidFill>
                  <a:srgbClr val="FF0000"/>
                </a:solidFill>
                <a:latin typeface="Arial" charset="0"/>
              </a:rPr>
              <a:t>H</a:t>
            </a:r>
            <a:endParaRPr lang="en-US" altLang="en-US" sz="4000" b="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6403" name="Line 18"/>
          <p:cNvSpPr>
            <a:spLocks noChangeShapeType="1"/>
          </p:cNvSpPr>
          <p:nvPr/>
        </p:nvSpPr>
        <p:spPr bwMode="auto">
          <a:xfrm rot="4957679">
            <a:off x="4156075" y="4078288"/>
            <a:ext cx="457200" cy="82550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4" name="Text Box 19"/>
          <p:cNvSpPr txBox="1">
            <a:spLocks noChangeArrowheads="1"/>
          </p:cNvSpPr>
          <p:nvPr/>
        </p:nvSpPr>
        <p:spPr bwMode="auto">
          <a:xfrm>
            <a:off x="3946525" y="4413250"/>
            <a:ext cx="946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4000" dirty="0">
                <a:latin typeface="Arial" charset="0"/>
              </a:rPr>
              <a:t>OH</a:t>
            </a:r>
            <a:endParaRPr lang="en-US" altLang="en-US" sz="4000" b="0" dirty="0">
              <a:latin typeface="Arial" charset="0"/>
            </a:endParaRPr>
          </a:p>
        </p:txBody>
      </p:sp>
      <p:sp>
        <p:nvSpPr>
          <p:cNvPr id="16405" name="Oval 20"/>
          <p:cNvSpPr>
            <a:spLocks noChangeArrowheads="1"/>
          </p:cNvSpPr>
          <p:nvPr/>
        </p:nvSpPr>
        <p:spPr bwMode="auto">
          <a:xfrm>
            <a:off x="2362200" y="3505200"/>
            <a:ext cx="762000" cy="914400"/>
          </a:xfrm>
          <a:prstGeom prst="ellipse">
            <a:avLst/>
          </a:prstGeom>
          <a:noFill/>
          <a:ln w="5715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6406" name="Text Box 21"/>
          <p:cNvSpPr txBox="1">
            <a:spLocks noChangeArrowheads="1"/>
          </p:cNvSpPr>
          <p:nvPr/>
        </p:nvSpPr>
        <p:spPr bwMode="auto">
          <a:xfrm>
            <a:off x="4038600" y="2286000"/>
            <a:ext cx="4635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4000" dirty="0">
                <a:solidFill>
                  <a:srgbClr val="FF0066"/>
                </a:solidFill>
                <a:latin typeface="Arial" charset="0"/>
                <a:sym typeface="Symbol" pitchFamily="18" charset="2"/>
              </a:rPr>
              <a:t></a:t>
            </a:r>
            <a:endParaRPr lang="en-US" altLang="en-US" sz="4000" b="0" dirty="0">
              <a:solidFill>
                <a:srgbClr val="FF0066"/>
              </a:solidFill>
              <a:latin typeface="Arial" charset="0"/>
            </a:endParaRPr>
          </a:p>
        </p:txBody>
      </p:sp>
      <p:sp>
        <p:nvSpPr>
          <p:cNvPr id="16407" name="Text Box 22"/>
          <p:cNvSpPr txBox="1">
            <a:spLocks noChangeArrowheads="1"/>
          </p:cNvSpPr>
          <p:nvPr/>
        </p:nvSpPr>
        <p:spPr bwMode="auto">
          <a:xfrm>
            <a:off x="3124200" y="3276600"/>
            <a:ext cx="4667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4000" b="0">
                <a:solidFill>
                  <a:srgbClr val="FF0066"/>
                </a:solidFill>
                <a:latin typeface="Arial" charset="0"/>
              </a:rPr>
              <a:t>1</a:t>
            </a:r>
          </a:p>
        </p:txBody>
      </p:sp>
      <p:sp>
        <p:nvSpPr>
          <p:cNvPr id="16408" name="Text Box 23"/>
          <p:cNvSpPr txBox="1">
            <a:spLocks noChangeArrowheads="1"/>
          </p:cNvSpPr>
          <p:nvPr/>
        </p:nvSpPr>
        <p:spPr bwMode="auto">
          <a:xfrm>
            <a:off x="1965325" y="3346450"/>
            <a:ext cx="4667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4000" b="0">
                <a:solidFill>
                  <a:srgbClr val="FF0066"/>
                </a:solidFill>
                <a:latin typeface="Arial" charset="0"/>
              </a:rPr>
              <a:t>3</a:t>
            </a:r>
          </a:p>
        </p:txBody>
      </p:sp>
      <p:sp>
        <p:nvSpPr>
          <p:cNvPr id="16409" name="Text Box 24"/>
          <p:cNvSpPr txBox="1">
            <a:spLocks noChangeArrowheads="1"/>
          </p:cNvSpPr>
          <p:nvPr/>
        </p:nvSpPr>
        <p:spPr bwMode="auto">
          <a:xfrm>
            <a:off x="1965325" y="3956050"/>
            <a:ext cx="4667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4000" b="0">
                <a:solidFill>
                  <a:srgbClr val="FF0066"/>
                </a:solidFill>
                <a:latin typeface="Arial" charset="0"/>
              </a:rPr>
              <a:t>4</a:t>
            </a:r>
          </a:p>
        </p:txBody>
      </p:sp>
      <p:sp>
        <p:nvSpPr>
          <p:cNvPr id="16410" name="FlagCount" hidden="1">
            <a:hlinkClick r:id="rId4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1400">
                <a:latin typeface="Tahoma" pitchFamily="34" charset="0"/>
              </a:rPr>
              <a:t>0</a:t>
            </a:r>
          </a:p>
        </p:txBody>
      </p:sp>
      <p:sp>
        <p:nvSpPr>
          <p:cNvPr id="2" name="Rectangle 1"/>
          <p:cNvSpPr/>
          <p:nvPr/>
        </p:nvSpPr>
        <p:spPr>
          <a:xfrm>
            <a:off x="5325580" y="2286000"/>
            <a:ext cx="50847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4000" b="1" dirty="0" smtClean="0">
                <a:solidFill>
                  <a:srgbClr val="FF0066"/>
                </a:solidFill>
                <a:latin typeface="Arial" charset="0"/>
                <a:sym typeface="Symbol"/>
              </a:rPr>
              <a:t></a:t>
            </a:r>
            <a:endParaRPr lang="en-US" altLang="en-US" sz="4000" b="1" dirty="0">
              <a:solidFill>
                <a:srgbClr val="FF0066"/>
              </a:solidFill>
              <a:latin typeface="Arial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43912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83DA876-ED86-41A1-8C22-59A85F44B22E}" type="slidenum">
              <a:rPr lang="en-US" altLang="en-US" sz="1400" smtClean="0">
                <a:solidFill>
                  <a:srgbClr val="FFFF00"/>
                </a:solidFill>
              </a:rPr>
              <a:pPr/>
              <a:t>22</a:t>
            </a:fld>
            <a:endParaRPr lang="en-US" altLang="en-US" sz="1400" smtClean="0">
              <a:solidFill>
                <a:srgbClr val="FFFF00"/>
              </a:solidFill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Dopamine: </a:t>
            </a:r>
            <a:br>
              <a:rPr lang="en-US" altLang="en-US" dirty="0" smtClean="0"/>
            </a:br>
            <a:r>
              <a:rPr lang="en-US" altLang="en-US" dirty="0" smtClean="0"/>
              <a:t>Basic Catecholamine Structure</a:t>
            </a:r>
          </a:p>
        </p:txBody>
      </p:sp>
      <p:sp>
        <p:nvSpPr>
          <p:cNvPr id="16388" name="AutoShape 3"/>
          <p:cNvSpPr>
            <a:spLocks noChangeArrowheads="1"/>
          </p:cNvSpPr>
          <p:nvPr/>
        </p:nvSpPr>
        <p:spPr bwMode="auto">
          <a:xfrm rot="-5356756">
            <a:off x="1676400" y="3124200"/>
            <a:ext cx="2133600" cy="1676400"/>
          </a:xfrm>
          <a:prstGeom prst="hexagon">
            <a:avLst>
              <a:gd name="adj" fmla="val 29844"/>
              <a:gd name="vf" fmla="val 115470"/>
            </a:avLst>
          </a:prstGeom>
          <a:noFill/>
          <a:ln w="57150">
            <a:solidFill>
              <a:srgbClr val="00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en-US" altLang="en-US" sz="4000" b="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16389" name="Text Box 4"/>
          <p:cNvSpPr txBox="1">
            <a:spLocks noChangeArrowheads="1"/>
          </p:cNvSpPr>
          <p:nvPr/>
        </p:nvSpPr>
        <p:spPr bwMode="auto">
          <a:xfrm>
            <a:off x="609600" y="3124200"/>
            <a:ext cx="946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4000">
                <a:latin typeface="Arial" charset="0"/>
              </a:rPr>
              <a:t>HO</a:t>
            </a:r>
            <a:endParaRPr lang="en-US" altLang="en-US" sz="4000" b="0">
              <a:latin typeface="Arial" charset="0"/>
            </a:endParaRPr>
          </a:p>
        </p:txBody>
      </p:sp>
      <p:sp>
        <p:nvSpPr>
          <p:cNvPr id="16390" name="Text Box 5"/>
          <p:cNvSpPr txBox="1">
            <a:spLocks noChangeArrowheads="1"/>
          </p:cNvSpPr>
          <p:nvPr/>
        </p:nvSpPr>
        <p:spPr bwMode="auto">
          <a:xfrm>
            <a:off x="609600" y="4114800"/>
            <a:ext cx="946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4000" dirty="0">
                <a:latin typeface="Arial" charset="0"/>
              </a:rPr>
              <a:t>HO</a:t>
            </a:r>
            <a:endParaRPr lang="en-US" altLang="en-US" sz="4000" b="0" dirty="0">
              <a:latin typeface="Arial" charset="0"/>
            </a:endParaRPr>
          </a:p>
        </p:txBody>
      </p:sp>
      <p:sp>
        <p:nvSpPr>
          <p:cNvPr id="16391" name="Line 6"/>
          <p:cNvSpPr>
            <a:spLocks noChangeShapeType="1"/>
          </p:cNvSpPr>
          <p:nvPr/>
        </p:nvSpPr>
        <p:spPr bwMode="auto">
          <a:xfrm flipH="1">
            <a:off x="1600200" y="3429000"/>
            <a:ext cx="304800" cy="0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2" name="Line 7"/>
          <p:cNvSpPr>
            <a:spLocks noChangeShapeType="1"/>
          </p:cNvSpPr>
          <p:nvPr/>
        </p:nvSpPr>
        <p:spPr bwMode="auto">
          <a:xfrm flipH="1">
            <a:off x="1600200" y="4495800"/>
            <a:ext cx="304800" cy="0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3" name="Line 8"/>
          <p:cNvSpPr>
            <a:spLocks noChangeShapeType="1"/>
          </p:cNvSpPr>
          <p:nvPr/>
        </p:nvSpPr>
        <p:spPr bwMode="auto">
          <a:xfrm flipH="1">
            <a:off x="3657600" y="3429000"/>
            <a:ext cx="304800" cy="0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Text Box 9"/>
          <p:cNvSpPr txBox="1">
            <a:spLocks noChangeArrowheads="1"/>
          </p:cNvSpPr>
          <p:nvPr/>
        </p:nvSpPr>
        <p:spPr bwMode="auto">
          <a:xfrm>
            <a:off x="3886200" y="3124200"/>
            <a:ext cx="9175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4000" dirty="0">
                <a:latin typeface="Arial" charset="0"/>
              </a:rPr>
              <a:t>CH</a:t>
            </a:r>
            <a:endParaRPr lang="en-US" altLang="en-US" sz="4000" b="0" dirty="0">
              <a:latin typeface="Arial" charset="0"/>
            </a:endParaRPr>
          </a:p>
        </p:txBody>
      </p:sp>
      <p:sp>
        <p:nvSpPr>
          <p:cNvPr id="16395" name="Line 10"/>
          <p:cNvSpPr>
            <a:spLocks noChangeShapeType="1"/>
          </p:cNvSpPr>
          <p:nvPr/>
        </p:nvSpPr>
        <p:spPr bwMode="auto">
          <a:xfrm flipH="1">
            <a:off x="4876800" y="3429000"/>
            <a:ext cx="304800" cy="0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6" name="Text Box 11"/>
          <p:cNvSpPr txBox="1">
            <a:spLocks noChangeArrowheads="1"/>
          </p:cNvSpPr>
          <p:nvPr/>
        </p:nvSpPr>
        <p:spPr bwMode="auto">
          <a:xfrm>
            <a:off x="5105400" y="3124200"/>
            <a:ext cx="11080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4000" dirty="0">
                <a:latin typeface="Arial" charset="0"/>
              </a:rPr>
              <a:t>CH</a:t>
            </a:r>
            <a:r>
              <a:rPr lang="en-US" altLang="en-US" sz="4000" baseline="-25000" dirty="0">
                <a:latin typeface="Arial" charset="0"/>
              </a:rPr>
              <a:t>2</a:t>
            </a:r>
            <a:endParaRPr lang="en-US" altLang="en-US" sz="4000" b="0" dirty="0">
              <a:latin typeface="Arial" charset="0"/>
            </a:endParaRPr>
          </a:p>
        </p:txBody>
      </p:sp>
      <p:sp>
        <p:nvSpPr>
          <p:cNvPr id="16397" name="Line 12"/>
          <p:cNvSpPr>
            <a:spLocks noChangeShapeType="1"/>
          </p:cNvSpPr>
          <p:nvPr/>
        </p:nvSpPr>
        <p:spPr bwMode="auto">
          <a:xfrm flipH="1">
            <a:off x="6096000" y="3429000"/>
            <a:ext cx="304800" cy="0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8" name="Text Box 13"/>
          <p:cNvSpPr txBox="1">
            <a:spLocks noChangeArrowheads="1"/>
          </p:cNvSpPr>
          <p:nvPr/>
        </p:nvSpPr>
        <p:spPr bwMode="auto">
          <a:xfrm>
            <a:off x="6629400" y="3124200"/>
            <a:ext cx="550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4000" dirty="0">
                <a:latin typeface="Arial" charset="0"/>
              </a:rPr>
              <a:t>N</a:t>
            </a:r>
            <a:endParaRPr lang="en-US" altLang="en-US" sz="4000" b="0" dirty="0">
              <a:latin typeface="Arial" charset="0"/>
            </a:endParaRPr>
          </a:p>
        </p:txBody>
      </p:sp>
      <p:sp>
        <p:nvSpPr>
          <p:cNvPr id="16399" name="Line 14"/>
          <p:cNvSpPr>
            <a:spLocks noChangeShapeType="1"/>
          </p:cNvSpPr>
          <p:nvPr/>
        </p:nvSpPr>
        <p:spPr bwMode="auto">
          <a:xfrm rot="19871487" flipH="1">
            <a:off x="7239000" y="3124200"/>
            <a:ext cx="304800" cy="1588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0" name="Line 15"/>
          <p:cNvSpPr>
            <a:spLocks noChangeShapeType="1"/>
          </p:cNvSpPr>
          <p:nvPr/>
        </p:nvSpPr>
        <p:spPr bwMode="auto">
          <a:xfrm rot="1758166" flipH="1">
            <a:off x="7239000" y="3810000"/>
            <a:ext cx="304800" cy="1588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1" name="Text Box 16"/>
          <p:cNvSpPr txBox="1">
            <a:spLocks noChangeArrowheads="1"/>
          </p:cNvSpPr>
          <p:nvPr/>
        </p:nvSpPr>
        <p:spPr bwMode="auto">
          <a:xfrm>
            <a:off x="7756525" y="2584450"/>
            <a:ext cx="550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4000" dirty="0">
                <a:latin typeface="Arial" charset="0"/>
              </a:rPr>
              <a:t>H</a:t>
            </a:r>
            <a:endParaRPr lang="en-US" altLang="en-US" sz="4000" b="0" dirty="0">
              <a:latin typeface="Arial" charset="0"/>
            </a:endParaRPr>
          </a:p>
        </p:txBody>
      </p:sp>
      <p:sp>
        <p:nvSpPr>
          <p:cNvPr id="16402" name="Text Box 17"/>
          <p:cNvSpPr txBox="1">
            <a:spLocks noChangeArrowheads="1"/>
          </p:cNvSpPr>
          <p:nvPr/>
        </p:nvSpPr>
        <p:spPr bwMode="auto">
          <a:xfrm>
            <a:off x="7604125" y="3651250"/>
            <a:ext cx="69762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4000" b="0" dirty="0">
                <a:latin typeface="Arial" charset="0"/>
              </a:rPr>
              <a:t> </a:t>
            </a:r>
            <a:r>
              <a:rPr lang="en-US" altLang="en-US" sz="4000" dirty="0" smtClean="0">
                <a:solidFill>
                  <a:srgbClr val="FF0000"/>
                </a:solidFill>
                <a:latin typeface="Arial" charset="0"/>
              </a:rPr>
              <a:t>H</a:t>
            </a:r>
            <a:endParaRPr lang="en-US" altLang="en-US" sz="4000" b="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6403" name="Line 18"/>
          <p:cNvSpPr>
            <a:spLocks noChangeShapeType="1"/>
          </p:cNvSpPr>
          <p:nvPr/>
        </p:nvSpPr>
        <p:spPr bwMode="auto">
          <a:xfrm rot="4957679">
            <a:off x="4156075" y="4078288"/>
            <a:ext cx="457200" cy="82550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4" name="Text Box 19"/>
          <p:cNvSpPr txBox="1">
            <a:spLocks noChangeArrowheads="1"/>
          </p:cNvSpPr>
          <p:nvPr/>
        </p:nvSpPr>
        <p:spPr bwMode="auto">
          <a:xfrm>
            <a:off x="4093240" y="4413250"/>
            <a:ext cx="55496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4000" dirty="0" smtClean="0">
                <a:solidFill>
                  <a:srgbClr val="FF0000"/>
                </a:solidFill>
                <a:latin typeface="Arial" charset="0"/>
              </a:rPr>
              <a:t>H</a:t>
            </a:r>
            <a:endParaRPr lang="en-US" altLang="en-US" sz="4000" b="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6405" name="Oval 20"/>
          <p:cNvSpPr>
            <a:spLocks noChangeArrowheads="1"/>
          </p:cNvSpPr>
          <p:nvPr/>
        </p:nvSpPr>
        <p:spPr bwMode="auto">
          <a:xfrm>
            <a:off x="2362200" y="3505200"/>
            <a:ext cx="762000" cy="914400"/>
          </a:xfrm>
          <a:prstGeom prst="ellipse">
            <a:avLst/>
          </a:prstGeom>
          <a:noFill/>
          <a:ln w="5715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6406" name="Text Box 21"/>
          <p:cNvSpPr txBox="1">
            <a:spLocks noChangeArrowheads="1"/>
          </p:cNvSpPr>
          <p:nvPr/>
        </p:nvSpPr>
        <p:spPr bwMode="auto">
          <a:xfrm>
            <a:off x="4038600" y="2286000"/>
            <a:ext cx="4635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4000" dirty="0">
                <a:solidFill>
                  <a:srgbClr val="FF0066"/>
                </a:solidFill>
                <a:latin typeface="Arial" charset="0"/>
                <a:sym typeface="Symbol" pitchFamily="18" charset="2"/>
              </a:rPr>
              <a:t></a:t>
            </a:r>
            <a:endParaRPr lang="en-US" altLang="en-US" sz="4000" b="0" dirty="0">
              <a:solidFill>
                <a:srgbClr val="FF0066"/>
              </a:solidFill>
              <a:latin typeface="Arial" charset="0"/>
            </a:endParaRPr>
          </a:p>
        </p:txBody>
      </p:sp>
      <p:sp>
        <p:nvSpPr>
          <p:cNvPr id="16407" name="Text Box 22"/>
          <p:cNvSpPr txBox="1">
            <a:spLocks noChangeArrowheads="1"/>
          </p:cNvSpPr>
          <p:nvPr/>
        </p:nvSpPr>
        <p:spPr bwMode="auto">
          <a:xfrm>
            <a:off x="3124200" y="3276600"/>
            <a:ext cx="4667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4000" b="0">
                <a:solidFill>
                  <a:srgbClr val="FF0066"/>
                </a:solidFill>
                <a:latin typeface="Arial" charset="0"/>
              </a:rPr>
              <a:t>1</a:t>
            </a:r>
          </a:p>
        </p:txBody>
      </p:sp>
      <p:sp>
        <p:nvSpPr>
          <p:cNvPr id="16408" name="Text Box 23"/>
          <p:cNvSpPr txBox="1">
            <a:spLocks noChangeArrowheads="1"/>
          </p:cNvSpPr>
          <p:nvPr/>
        </p:nvSpPr>
        <p:spPr bwMode="auto">
          <a:xfrm>
            <a:off x="1965325" y="3346450"/>
            <a:ext cx="4667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4000" b="0">
                <a:solidFill>
                  <a:srgbClr val="FF0066"/>
                </a:solidFill>
                <a:latin typeface="Arial" charset="0"/>
              </a:rPr>
              <a:t>3</a:t>
            </a:r>
          </a:p>
        </p:txBody>
      </p:sp>
      <p:sp>
        <p:nvSpPr>
          <p:cNvPr id="16409" name="Text Box 24"/>
          <p:cNvSpPr txBox="1">
            <a:spLocks noChangeArrowheads="1"/>
          </p:cNvSpPr>
          <p:nvPr/>
        </p:nvSpPr>
        <p:spPr bwMode="auto">
          <a:xfrm>
            <a:off x="1965325" y="3956050"/>
            <a:ext cx="4667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4000" b="0">
                <a:solidFill>
                  <a:srgbClr val="FF0066"/>
                </a:solidFill>
                <a:latin typeface="Arial" charset="0"/>
              </a:rPr>
              <a:t>4</a:t>
            </a:r>
          </a:p>
        </p:txBody>
      </p:sp>
      <p:sp>
        <p:nvSpPr>
          <p:cNvPr id="16410" name="FlagCount" hidden="1">
            <a:hlinkClick r:id="rId4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1400">
                <a:latin typeface="Tahoma" pitchFamily="34" charset="0"/>
              </a:rPr>
              <a:t>0</a:t>
            </a:r>
          </a:p>
        </p:txBody>
      </p:sp>
      <p:sp>
        <p:nvSpPr>
          <p:cNvPr id="2" name="Rectangle 1"/>
          <p:cNvSpPr/>
          <p:nvPr/>
        </p:nvSpPr>
        <p:spPr>
          <a:xfrm>
            <a:off x="5325580" y="2286000"/>
            <a:ext cx="50847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4000" b="1" dirty="0" smtClean="0">
                <a:solidFill>
                  <a:srgbClr val="FF0066"/>
                </a:solidFill>
                <a:latin typeface="Arial" charset="0"/>
                <a:sym typeface="Symbol"/>
              </a:rPr>
              <a:t></a:t>
            </a:r>
            <a:endParaRPr lang="en-US" altLang="en-US" sz="4000" b="1" dirty="0">
              <a:solidFill>
                <a:srgbClr val="FF0066"/>
              </a:solidFill>
              <a:latin typeface="Arial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19529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83DA876-ED86-41A1-8C22-59A85F44B22E}" type="slidenum">
              <a:rPr lang="en-US" altLang="en-US" sz="1400" smtClean="0">
                <a:solidFill>
                  <a:srgbClr val="FFFF00"/>
                </a:solidFill>
              </a:rPr>
              <a:pPr/>
              <a:t>23</a:t>
            </a:fld>
            <a:endParaRPr lang="en-US" altLang="en-US" sz="1400" smtClean="0">
              <a:solidFill>
                <a:srgbClr val="FFFF00"/>
              </a:solidFill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Isoproterenol: </a:t>
            </a:r>
            <a:br>
              <a:rPr lang="en-US" altLang="en-US" dirty="0" smtClean="0"/>
            </a:br>
            <a:r>
              <a:rPr lang="en-US" altLang="en-US" dirty="0" smtClean="0"/>
              <a:t>Basic Catecholamine Structure</a:t>
            </a:r>
          </a:p>
        </p:txBody>
      </p:sp>
      <p:sp>
        <p:nvSpPr>
          <p:cNvPr id="16388" name="AutoShape 3"/>
          <p:cNvSpPr>
            <a:spLocks noChangeArrowheads="1"/>
          </p:cNvSpPr>
          <p:nvPr/>
        </p:nvSpPr>
        <p:spPr bwMode="auto">
          <a:xfrm rot="-5356756">
            <a:off x="1676400" y="3124200"/>
            <a:ext cx="2133600" cy="1676400"/>
          </a:xfrm>
          <a:prstGeom prst="hexagon">
            <a:avLst>
              <a:gd name="adj" fmla="val 29844"/>
              <a:gd name="vf" fmla="val 115470"/>
            </a:avLst>
          </a:prstGeom>
          <a:noFill/>
          <a:ln w="57150">
            <a:solidFill>
              <a:srgbClr val="00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en-US" altLang="en-US" sz="4000" b="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16389" name="Text Box 4"/>
          <p:cNvSpPr txBox="1">
            <a:spLocks noChangeArrowheads="1"/>
          </p:cNvSpPr>
          <p:nvPr/>
        </p:nvSpPr>
        <p:spPr bwMode="auto">
          <a:xfrm>
            <a:off x="609600" y="3124200"/>
            <a:ext cx="946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4000">
                <a:latin typeface="Arial" charset="0"/>
              </a:rPr>
              <a:t>HO</a:t>
            </a:r>
            <a:endParaRPr lang="en-US" altLang="en-US" sz="4000" b="0">
              <a:latin typeface="Arial" charset="0"/>
            </a:endParaRPr>
          </a:p>
        </p:txBody>
      </p:sp>
      <p:sp>
        <p:nvSpPr>
          <p:cNvPr id="16390" name="Text Box 5"/>
          <p:cNvSpPr txBox="1">
            <a:spLocks noChangeArrowheads="1"/>
          </p:cNvSpPr>
          <p:nvPr/>
        </p:nvSpPr>
        <p:spPr bwMode="auto">
          <a:xfrm>
            <a:off x="609600" y="4114800"/>
            <a:ext cx="946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4000" dirty="0">
                <a:latin typeface="Arial" charset="0"/>
              </a:rPr>
              <a:t>HO</a:t>
            </a:r>
            <a:endParaRPr lang="en-US" altLang="en-US" sz="4000" b="0" dirty="0">
              <a:latin typeface="Arial" charset="0"/>
            </a:endParaRPr>
          </a:p>
        </p:txBody>
      </p:sp>
      <p:sp>
        <p:nvSpPr>
          <p:cNvPr id="16391" name="Line 6"/>
          <p:cNvSpPr>
            <a:spLocks noChangeShapeType="1"/>
          </p:cNvSpPr>
          <p:nvPr/>
        </p:nvSpPr>
        <p:spPr bwMode="auto">
          <a:xfrm flipH="1">
            <a:off x="1600200" y="3429000"/>
            <a:ext cx="304800" cy="0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2" name="Line 7"/>
          <p:cNvSpPr>
            <a:spLocks noChangeShapeType="1"/>
          </p:cNvSpPr>
          <p:nvPr/>
        </p:nvSpPr>
        <p:spPr bwMode="auto">
          <a:xfrm flipH="1">
            <a:off x="1600200" y="4495800"/>
            <a:ext cx="304800" cy="0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3" name="Line 8"/>
          <p:cNvSpPr>
            <a:spLocks noChangeShapeType="1"/>
          </p:cNvSpPr>
          <p:nvPr/>
        </p:nvSpPr>
        <p:spPr bwMode="auto">
          <a:xfrm flipH="1">
            <a:off x="3657600" y="3429000"/>
            <a:ext cx="304800" cy="0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Text Box 9"/>
          <p:cNvSpPr txBox="1">
            <a:spLocks noChangeArrowheads="1"/>
          </p:cNvSpPr>
          <p:nvPr/>
        </p:nvSpPr>
        <p:spPr bwMode="auto">
          <a:xfrm>
            <a:off x="3886200" y="3124200"/>
            <a:ext cx="9175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4000" dirty="0">
                <a:latin typeface="Arial" charset="0"/>
              </a:rPr>
              <a:t>CH</a:t>
            </a:r>
            <a:endParaRPr lang="en-US" altLang="en-US" sz="4000" b="0" dirty="0">
              <a:latin typeface="Arial" charset="0"/>
            </a:endParaRPr>
          </a:p>
        </p:txBody>
      </p:sp>
      <p:sp>
        <p:nvSpPr>
          <p:cNvPr id="16395" name="Line 10"/>
          <p:cNvSpPr>
            <a:spLocks noChangeShapeType="1"/>
          </p:cNvSpPr>
          <p:nvPr/>
        </p:nvSpPr>
        <p:spPr bwMode="auto">
          <a:xfrm flipH="1">
            <a:off x="4876800" y="3429000"/>
            <a:ext cx="304800" cy="0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6" name="Text Box 11"/>
          <p:cNvSpPr txBox="1">
            <a:spLocks noChangeArrowheads="1"/>
          </p:cNvSpPr>
          <p:nvPr/>
        </p:nvSpPr>
        <p:spPr bwMode="auto">
          <a:xfrm>
            <a:off x="5105400" y="3124200"/>
            <a:ext cx="11080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4000" dirty="0" smtClean="0">
                <a:latin typeface="Arial" charset="0"/>
              </a:rPr>
              <a:t>CH</a:t>
            </a:r>
            <a:r>
              <a:rPr lang="en-US" altLang="en-US" sz="4000" baseline="-25000" dirty="0" smtClean="0">
                <a:latin typeface="Arial" charset="0"/>
              </a:rPr>
              <a:t>2</a:t>
            </a:r>
            <a:endParaRPr lang="en-US" altLang="en-US" sz="4000" b="0" dirty="0">
              <a:latin typeface="Arial" charset="0"/>
            </a:endParaRPr>
          </a:p>
        </p:txBody>
      </p:sp>
      <p:sp>
        <p:nvSpPr>
          <p:cNvPr id="16397" name="Line 12"/>
          <p:cNvSpPr>
            <a:spLocks noChangeShapeType="1"/>
          </p:cNvSpPr>
          <p:nvPr/>
        </p:nvSpPr>
        <p:spPr bwMode="auto">
          <a:xfrm flipH="1">
            <a:off x="6096000" y="3429000"/>
            <a:ext cx="304800" cy="0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8" name="Text Box 13"/>
          <p:cNvSpPr txBox="1">
            <a:spLocks noChangeArrowheads="1"/>
          </p:cNvSpPr>
          <p:nvPr/>
        </p:nvSpPr>
        <p:spPr bwMode="auto">
          <a:xfrm>
            <a:off x="6629400" y="3124200"/>
            <a:ext cx="550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4000" dirty="0">
                <a:latin typeface="Arial" charset="0"/>
              </a:rPr>
              <a:t>N</a:t>
            </a:r>
            <a:endParaRPr lang="en-US" altLang="en-US" sz="4000" b="0" dirty="0">
              <a:latin typeface="Arial" charset="0"/>
            </a:endParaRPr>
          </a:p>
        </p:txBody>
      </p:sp>
      <p:sp>
        <p:nvSpPr>
          <p:cNvPr id="16399" name="Line 14"/>
          <p:cNvSpPr>
            <a:spLocks noChangeShapeType="1"/>
          </p:cNvSpPr>
          <p:nvPr/>
        </p:nvSpPr>
        <p:spPr bwMode="auto">
          <a:xfrm rot="19871487" flipH="1">
            <a:off x="7239000" y="3124200"/>
            <a:ext cx="304800" cy="1588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0" name="Line 15"/>
          <p:cNvSpPr>
            <a:spLocks noChangeShapeType="1"/>
          </p:cNvSpPr>
          <p:nvPr/>
        </p:nvSpPr>
        <p:spPr bwMode="auto">
          <a:xfrm rot="1758166" flipH="1" flipV="1">
            <a:off x="6830654" y="3863669"/>
            <a:ext cx="131310" cy="233966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1" name="Text Box 16"/>
          <p:cNvSpPr txBox="1">
            <a:spLocks noChangeArrowheads="1"/>
          </p:cNvSpPr>
          <p:nvPr/>
        </p:nvSpPr>
        <p:spPr bwMode="auto">
          <a:xfrm>
            <a:off x="7756525" y="2584450"/>
            <a:ext cx="550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4000" dirty="0">
                <a:latin typeface="Arial" charset="0"/>
              </a:rPr>
              <a:t>H</a:t>
            </a:r>
            <a:endParaRPr lang="en-US" altLang="en-US" sz="4000" b="0" dirty="0">
              <a:latin typeface="Arial" charset="0"/>
            </a:endParaRPr>
          </a:p>
        </p:txBody>
      </p:sp>
      <p:sp>
        <p:nvSpPr>
          <p:cNvPr id="16402" name="Text Box 17"/>
          <p:cNvSpPr txBox="1">
            <a:spLocks noChangeArrowheads="1"/>
          </p:cNvSpPr>
          <p:nvPr/>
        </p:nvSpPr>
        <p:spPr bwMode="auto">
          <a:xfrm>
            <a:off x="5834054" y="4070164"/>
            <a:ext cx="247333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4000" b="0" dirty="0">
                <a:latin typeface="Arial" charset="0"/>
              </a:rPr>
              <a:t> </a:t>
            </a:r>
            <a:r>
              <a:rPr lang="en-US" altLang="en-US" sz="4000" b="0" dirty="0" smtClean="0">
                <a:latin typeface="Arial" charset="0"/>
              </a:rPr>
              <a:t>    </a:t>
            </a:r>
            <a:r>
              <a:rPr lang="en-US" altLang="en-US" sz="4000" dirty="0" smtClean="0">
                <a:solidFill>
                  <a:srgbClr val="FF0000"/>
                </a:solidFill>
                <a:latin typeface="Arial" charset="0"/>
              </a:rPr>
              <a:t>CH</a:t>
            </a:r>
          </a:p>
        </p:txBody>
      </p:sp>
      <p:sp>
        <p:nvSpPr>
          <p:cNvPr id="16403" name="Line 18"/>
          <p:cNvSpPr>
            <a:spLocks noChangeShapeType="1"/>
          </p:cNvSpPr>
          <p:nvPr/>
        </p:nvSpPr>
        <p:spPr bwMode="auto">
          <a:xfrm rot="4957679">
            <a:off x="4156075" y="4078288"/>
            <a:ext cx="457200" cy="82550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4" name="Text Box 19"/>
          <p:cNvSpPr txBox="1">
            <a:spLocks noChangeArrowheads="1"/>
          </p:cNvSpPr>
          <p:nvPr/>
        </p:nvSpPr>
        <p:spPr bwMode="auto">
          <a:xfrm>
            <a:off x="4093240" y="4413250"/>
            <a:ext cx="55496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4000" dirty="0" smtClean="0">
                <a:solidFill>
                  <a:srgbClr val="FF0000"/>
                </a:solidFill>
                <a:latin typeface="Arial" charset="0"/>
              </a:rPr>
              <a:t>H</a:t>
            </a:r>
            <a:endParaRPr lang="en-US" altLang="en-US" sz="4000" b="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6405" name="Oval 20"/>
          <p:cNvSpPr>
            <a:spLocks noChangeArrowheads="1"/>
          </p:cNvSpPr>
          <p:nvPr/>
        </p:nvSpPr>
        <p:spPr bwMode="auto">
          <a:xfrm>
            <a:off x="2362200" y="3505200"/>
            <a:ext cx="762000" cy="914400"/>
          </a:xfrm>
          <a:prstGeom prst="ellipse">
            <a:avLst/>
          </a:prstGeom>
          <a:noFill/>
          <a:ln w="5715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6406" name="Text Box 21"/>
          <p:cNvSpPr txBox="1">
            <a:spLocks noChangeArrowheads="1"/>
          </p:cNvSpPr>
          <p:nvPr/>
        </p:nvSpPr>
        <p:spPr bwMode="auto">
          <a:xfrm>
            <a:off x="4038600" y="2286000"/>
            <a:ext cx="4635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4000" dirty="0">
                <a:solidFill>
                  <a:srgbClr val="FF0066"/>
                </a:solidFill>
                <a:latin typeface="Arial" charset="0"/>
                <a:sym typeface="Symbol" pitchFamily="18" charset="2"/>
              </a:rPr>
              <a:t></a:t>
            </a:r>
            <a:endParaRPr lang="en-US" altLang="en-US" sz="4000" b="0" dirty="0">
              <a:solidFill>
                <a:srgbClr val="FF0066"/>
              </a:solidFill>
              <a:latin typeface="Arial" charset="0"/>
            </a:endParaRPr>
          </a:p>
        </p:txBody>
      </p:sp>
      <p:sp>
        <p:nvSpPr>
          <p:cNvPr id="16407" name="Text Box 22"/>
          <p:cNvSpPr txBox="1">
            <a:spLocks noChangeArrowheads="1"/>
          </p:cNvSpPr>
          <p:nvPr/>
        </p:nvSpPr>
        <p:spPr bwMode="auto">
          <a:xfrm>
            <a:off x="3124200" y="3276600"/>
            <a:ext cx="4667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4000" b="0">
                <a:solidFill>
                  <a:srgbClr val="FF0066"/>
                </a:solidFill>
                <a:latin typeface="Arial" charset="0"/>
              </a:rPr>
              <a:t>1</a:t>
            </a:r>
          </a:p>
        </p:txBody>
      </p:sp>
      <p:sp>
        <p:nvSpPr>
          <p:cNvPr id="16408" name="Text Box 23"/>
          <p:cNvSpPr txBox="1">
            <a:spLocks noChangeArrowheads="1"/>
          </p:cNvSpPr>
          <p:nvPr/>
        </p:nvSpPr>
        <p:spPr bwMode="auto">
          <a:xfrm>
            <a:off x="1965325" y="3346450"/>
            <a:ext cx="4667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4000" b="0">
                <a:solidFill>
                  <a:srgbClr val="FF0066"/>
                </a:solidFill>
                <a:latin typeface="Arial" charset="0"/>
              </a:rPr>
              <a:t>3</a:t>
            </a:r>
          </a:p>
        </p:txBody>
      </p:sp>
      <p:sp>
        <p:nvSpPr>
          <p:cNvPr id="16409" name="Text Box 24"/>
          <p:cNvSpPr txBox="1">
            <a:spLocks noChangeArrowheads="1"/>
          </p:cNvSpPr>
          <p:nvPr/>
        </p:nvSpPr>
        <p:spPr bwMode="auto">
          <a:xfrm>
            <a:off x="1965325" y="3956050"/>
            <a:ext cx="4667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4000" b="0">
                <a:solidFill>
                  <a:srgbClr val="FF0066"/>
                </a:solidFill>
                <a:latin typeface="Arial" charset="0"/>
              </a:rPr>
              <a:t>4</a:t>
            </a:r>
          </a:p>
        </p:txBody>
      </p:sp>
      <p:sp>
        <p:nvSpPr>
          <p:cNvPr id="16410" name="FlagCount" hidden="1">
            <a:hlinkClick r:id="rId4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1400">
                <a:latin typeface="Tahoma" pitchFamily="34" charset="0"/>
              </a:rPr>
              <a:t>0</a:t>
            </a:r>
          </a:p>
        </p:txBody>
      </p:sp>
      <p:sp>
        <p:nvSpPr>
          <p:cNvPr id="2" name="Rectangle 1"/>
          <p:cNvSpPr/>
          <p:nvPr/>
        </p:nvSpPr>
        <p:spPr>
          <a:xfrm>
            <a:off x="5325580" y="2286000"/>
            <a:ext cx="50847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4000" b="1" dirty="0" smtClean="0">
                <a:solidFill>
                  <a:srgbClr val="FF0066"/>
                </a:solidFill>
                <a:latin typeface="Arial" charset="0"/>
                <a:sym typeface="Symbol"/>
              </a:rPr>
              <a:t></a:t>
            </a:r>
            <a:endParaRPr lang="en-US" altLang="en-US" sz="4000" b="1" dirty="0">
              <a:solidFill>
                <a:srgbClr val="FF0066"/>
              </a:solidFill>
              <a:latin typeface="Arial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32536" y="4953000"/>
            <a:ext cx="242566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4000" b="1" dirty="0">
                <a:solidFill>
                  <a:srgbClr val="FF0000"/>
                </a:solidFill>
                <a:latin typeface="Arial" charset="0"/>
              </a:rPr>
              <a:t>CH</a:t>
            </a:r>
            <a:r>
              <a:rPr lang="en-US" altLang="en-US" sz="4000" b="1" baseline="-25000" dirty="0">
                <a:solidFill>
                  <a:srgbClr val="FF0000"/>
                </a:solidFill>
                <a:latin typeface="Arial" charset="0"/>
              </a:rPr>
              <a:t>3    </a:t>
            </a:r>
            <a:r>
              <a:rPr lang="en-US" altLang="en-US" sz="4000" b="1" dirty="0" err="1">
                <a:solidFill>
                  <a:srgbClr val="FF0000"/>
                </a:solidFill>
                <a:latin typeface="Arial" charset="0"/>
              </a:rPr>
              <a:t>CH</a:t>
            </a:r>
            <a:r>
              <a:rPr lang="en-US" altLang="en-US" sz="4000" b="1" baseline="-25000" dirty="0" err="1">
                <a:solidFill>
                  <a:srgbClr val="FF0000"/>
                </a:solidFill>
                <a:latin typeface="Arial" charset="0"/>
              </a:rPr>
              <a:t>3</a:t>
            </a:r>
            <a:endParaRPr lang="en-US" altLang="en-US" sz="4000" b="1" baseline="-250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0" name="Line 14"/>
          <p:cNvSpPr>
            <a:spLocks noChangeShapeType="1"/>
          </p:cNvSpPr>
          <p:nvPr/>
        </p:nvSpPr>
        <p:spPr bwMode="auto">
          <a:xfrm rot="19871487">
            <a:off x="7331700" y="4695841"/>
            <a:ext cx="100923" cy="410654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Line 14"/>
          <p:cNvSpPr>
            <a:spLocks noChangeShapeType="1"/>
          </p:cNvSpPr>
          <p:nvPr/>
        </p:nvSpPr>
        <p:spPr bwMode="auto">
          <a:xfrm rot="19871487" flipH="1">
            <a:off x="6355883" y="4786892"/>
            <a:ext cx="395927" cy="87898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26300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83DA876-ED86-41A1-8C22-59A85F44B22E}" type="slidenum">
              <a:rPr lang="en-US" altLang="en-US" sz="1400" smtClean="0">
                <a:solidFill>
                  <a:srgbClr val="FFFF00"/>
                </a:solidFill>
              </a:rPr>
              <a:pPr/>
              <a:t>24</a:t>
            </a:fld>
            <a:endParaRPr lang="en-US" altLang="en-US" sz="1400" smtClean="0">
              <a:solidFill>
                <a:srgbClr val="FFFF00"/>
              </a:solidFill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Amphetamine: </a:t>
            </a:r>
            <a:br>
              <a:rPr lang="en-US" altLang="en-US" dirty="0" smtClean="0"/>
            </a:br>
            <a:r>
              <a:rPr lang="en-US" altLang="en-US" dirty="0" smtClean="0"/>
              <a:t>Non - Catecholamine</a:t>
            </a:r>
          </a:p>
        </p:txBody>
      </p:sp>
      <p:sp>
        <p:nvSpPr>
          <p:cNvPr id="16388" name="AutoShape 3"/>
          <p:cNvSpPr>
            <a:spLocks noChangeArrowheads="1"/>
          </p:cNvSpPr>
          <p:nvPr/>
        </p:nvSpPr>
        <p:spPr bwMode="auto">
          <a:xfrm rot="-5356756">
            <a:off x="1676400" y="3124200"/>
            <a:ext cx="2133600" cy="1676400"/>
          </a:xfrm>
          <a:prstGeom prst="hexagon">
            <a:avLst>
              <a:gd name="adj" fmla="val 29844"/>
              <a:gd name="vf" fmla="val 115470"/>
            </a:avLst>
          </a:prstGeom>
          <a:noFill/>
          <a:ln w="57150">
            <a:solidFill>
              <a:srgbClr val="00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en-US" altLang="en-US" sz="4000" b="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16393" name="Line 8"/>
          <p:cNvSpPr>
            <a:spLocks noChangeShapeType="1"/>
          </p:cNvSpPr>
          <p:nvPr/>
        </p:nvSpPr>
        <p:spPr bwMode="auto">
          <a:xfrm flipH="1">
            <a:off x="3657600" y="3429000"/>
            <a:ext cx="304800" cy="0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Text Box 9"/>
          <p:cNvSpPr txBox="1">
            <a:spLocks noChangeArrowheads="1"/>
          </p:cNvSpPr>
          <p:nvPr/>
        </p:nvSpPr>
        <p:spPr bwMode="auto">
          <a:xfrm>
            <a:off x="3886200" y="3124200"/>
            <a:ext cx="9175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4000" dirty="0">
                <a:latin typeface="Arial" charset="0"/>
              </a:rPr>
              <a:t>CH</a:t>
            </a:r>
            <a:endParaRPr lang="en-US" altLang="en-US" sz="4000" b="0" dirty="0">
              <a:latin typeface="Arial" charset="0"/>
            </a:endParaRPr>
          </a:p>
        </p:txBody>
      </p:sp>
      <p:sp>
        <p:nvSpPr>
          <p:cNvPr id="16395" name="Line 10"/>
          <p:cNvSpPr>
            <a:spLocks noChangeShapeType="1"/>
          </p:cNvSpPr>
          <p:nvPr/>
        </p:nvSpPr>
        <p:spPr bwMode="auto">
          <a:xfrm flipH="1">
            <a:off x="4876800" y="3429000"/>
            <a:ext cx="304800" cy="0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6" name="Text Box 11"/>
          <p:cNvSpPr txBox="1">
            <a:spLocks noChangeArrowheads="1"/>
          </p:cNvSpPr>
          <p:nvPr/>
        </p:nvSpPr>
        <p:spPr bwMode="auto">
          <a:xfrm>
            <a:off x="5105400" y="3124200"/>
            <a:ext cx="92525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4000" dirty="0" smtClean="0">
                <a:latin typeface="Arial" charset="0"/>
              </a:rPr>
              <a:t>CH</a:t>
            </a:r>
            <a:endParaRPr lang="en-US" altLang="en-US" sz="4000" b="0" dirty="0">
              <a:latin typeface="Arial" charset="0"/>
            </a:endParaRPr>
          </a:p>
        </p:txBody>
      </p:sp>
      <p:sp>
        <p:nvSpPr>
          <p:cNvPr id="16397" name="Line 12"/>
          <p:cNvSpPr>
            <a:spLocks noChangeShapeType="1"/>
          </p:cNvSpPr>
          <p:nvPr/>
        </p:nvSpPr>
        <p:spPr bwMode="auto">
          <a:xfrm flipH="1">
            <a:off x="6096000" y="3429000"/>
            <a:ext cx="304800" cy="0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8" name="Text Box 13"/>
          <p:cNvSpPr txBox="1">
            <a:spLocks noChangeArrowheads="1"/>
          </p:cNvSpPr>
          <p:nvPr/>
        </p:nvSpPr>
        <p:spPr bwMode="auto">
          <a:xfrm>
            <a:off x="6629400" y="3124200"/>
            <a:ext cx="550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4000" dirty="0">
                <a:latin typeface="Arial" charset="0"/>
              </a:rPr>
              <a:t>N</a:t>
            </a:r>
            <a:endParaRPr lang="en-US" altLang="en-US" sz="4000" b="0" dirty="0">
              <a:latin typeface="Arial" charset="0"/>
            </a:endParaRPr>
          </a:p>
        </p:txBody>
      </p:sp>
      <p:sp>
        <p:nvSpPr>
          <p:cNvPr id="16399" name="Line 14"/>
          <p:cNvSpPr>
            <a:spLocks noChangeShapeType="1"/>
          </p:cNvSpPr>
          <p:nvPr/>
        </p:nvSpPr>
        <p:spPr bwMode="auto">
          <a:xfrm rot="19871487" flipH="1">
            <a:off x="7239000" y="3124200"/>
            <a:ext cx="304800" cy="1588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0" name="Line 15"/>
          <p:cNvSpPr>
            <a:spLocks noChangeShapeType="1"/>
          </p:cNvSpPr>
          <p:nvPr/>
        </p:nvSpPr>
        <p:spPr bwMode="auto">
          <a:xfrm rot="1758166" flipH="1" flipV="1">
            <a:off x="5306654" y="3863669"/>
            <a:ext cx="131310" cy="233966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1" name="Text Box 16"/>
          <p:cNvSpPr txBox="1">
            <a:spLocks noChangeArrowheads="1"/>
          </p:cNvSpPr>
          <p:nvPr/>
        </p:nvSpPr>
        <p:spPr bwMode="auto">
          <a:xfrm>
            <a:off x="7756525" y="2584450"/>
            <a:ext cx="554960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4000" dirty="0" smtClean="0">
                <a:latin typeface="Arial" charset="0"/>
              </a:rPr>
              <a:t>H</a:t>
            </a:r>
          </a:p>
          <a:p>
            <a:endParaRPr lang="en-US" altLang="en-US" sz="4000" dirty="0">
              <a:latin typeface="Arial" charset="0"/>
            </a:endParaRPr>
          </a:p>
          <a:p>
            <a:r>
              <a:rPr lang="en-US" altLang="en-US" sz="4000" dirty="0" smtClean="0">
                <a:latin typeface="Arial" charset="0"/>
              </a:rPr>
              <a:t>H</a:t>
            </a:r>
            <a:endParaRPr lang="en-US" altLang="en-US" sz="4000" b="0" dirty="0">
              <a:latin typeface="Arial" charset="0"/>
            </a:endParaRPr>
          </a:p>
          <a:p>
            <a:endParaRPr lang="en-US" altLang="en-US" sz="4000" b="0" dirty="0">
              <a:latin typeface="Arial" charset="0"/>
            </a:endParaRPr>
          </a:p>
        </p:txBody>
      </p:sp>
      <p:sp>
        <p:nvSpPr>
          <p:cNvPr id="16402" name="Text Box 17"/>
          <p:cNvSpPr txBox="1">
            <a:spLocks noChangeArrowheads="1"/>
          </p:cNvSpPr>
          <p:nvPr/>
        </p:nvSpPr>
        <p:spPr bwMode="auto">
          <a:xfrm>
            <a:off x="4343400" y="4283098"/>
            <a:ext cx="247333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4000" b="0" dirty="0">
                <a:latin typeface="Arial" charset="0"/>
              </a:rPr>
              <a:t> </a:t>
            </a:r>
            <a:r>
              <a:rPr lang="en-US" altLang="en-US" sz="4000" b="0" dirty="0" smtClean="0">
                <a:latin typeface="Arial" charset="0"/>
              </a:rPr>
              <a:t>    </a:t>
            </a:r>
            <a:r>
              <a:rPr lang="en-US" altLang="en-US" sz="4000" dirty="0" smtClean="0">
                <a:solidFill>
                  <a:srgbClr val="FF0000"/>
                </a:solidFill>
                <a:latin typeface="Arial" charset="0"/>
              </a:rPr>
              <a:t>CH</a:t>
            </a:r>
            <a:r>
              <a:rPr lang="en-US" altLang="en-US" sz="4000" baseline="-25000" dirty="0" smtClean="0">
                <a:solidFill>
                  <a:srgbClr val="FF0000"/>
                </a:solidFill>
                <a:latin typeface="Arial" charset="0"/>
              </a:rPr>
              <a:t>3</a:t>
            </a:r>
          </a:p>
        </p:txBody>
      </p:sp>
      <p:sp>
        <p:nvSpPr>
          <p:cNvPr id="16403" name="Line 18"/>
          <p:cNvSpPr>
            <a:spLocks noChangeShapeType="1"/>
          </p:cNvSpPr>
          <p:nvPr/>
        </p:nvSpPr>
        <p:spPr bwMode="auto">
          <a:xfrm rot="4957679">
            <a:off x="4156075" y="4078288"/>
            <a:ext cx="457200" cy="82550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4" name="Text Box 19"/>
          <p:cNvSpPr txBox="1">
            <a:spLocks noChangeArrowheads="1"/>
          </p:cNvSpPr>
          <p:nvPr/>
        </p:nvSpPr>
        <p:spPr bwMode="auto">
          <a:xfrm>
            <a:off x="4093240" y="4413250"/>
            <a:ext cx="55496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4000" dirty="0" smtClean="0">
                <a:solidFill>
                  <a:srgbClr val="FF0000"/>
                </a:solidFill>
                <a:latin typeface="Arial" charset="0"/>
              </a:rPr>
              <a:t>H</a:t>
            </a:r>
            <a:endParaRPr lang="en-US" altLang="en-US" sz="4000" b="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6405" name="Oval 20"/>
          <p:cNvSpPr>
            <a:spLocks noChangeArrowheads="1"/>
          </p:cNvSpPr>
          <p:nvPr/>
        </p:nvSpPr>
        <p:spPr bwMode="auto">
          <a:xfrm>
            <a:off x="2362200" y="3505200"/>
            <a:ext cx="762000" cy="914400"/>
          </a:xfrm>
          <a:prstGeom prst="ellipse">
            <a:avLst/>
          </a:prstGeom>
          <a:noFill/>
          <a:ln w="5715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6406" name="Text Box 21"/>
          <p:cNvSpPr txBox="1">
            <a:spLocks noChangeArrowheads="1"/>
          </p:cNvSpPr>
          <p:nvPr/>
        </p:nvSpPr>
        <p:spPr bwMode="auto">
          <a:xfrm>
            <a:off x="4038600" y="2286000"/>
            <a:ext cx="4635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4000" dirty="0">
                <a:solidFill>
                  <a:srgbClr val="FF0066"/>
                </a:solidFill>
                <a:latin typeface="Arial" charset="0"/>
                <a:sym typeface="Symbol" pitchFamily="18" charset="2"/>
              </a:rPr>
              <a:t></a:t>
            </a:r>
            <a:endParaRPr lang="en-US" altLang="en-US" sz="4000" b="0" dirty="0">
              <a:solidFill>
                <a:srgbClr val="FF0066"/>
              </a:solidFill>
              <a:latin typeface="Arial" charset="0"/>
            </a:endParaRPr>
          </a:p>
        </p:txBody>
      </p:sp>
      <p:sp>
        <p:nvSpPr>
          <p:cNvPr id="16407" name="Text Box 22"/>
          <p:cNvSpPr txBox="1">
            <a:spLocks noChangeArrowheads="1"/>
          </p:cNvSpPr>
          <p:nvPr/>
        </p:nvSpPr>
        <p:spPr bwMode="auto">
          <a:xfrm>
            <a:off x="3124200" y="3276600"/>
            <a:ext cx="4667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4000" b="0">
                <a:solidFill>
                  <a:srgbClr val="FF0066"/>
                </a:solidFill>
                <a:latin typeface="Arial" charset="0"/>
              </a:rPr>
              <a:t>1</a:t>
            </a:r>
          </a:p>
        </p:txBody>
      </p:sp>
      <p:sp>
        <p:nvSpPr>
          <p:cNvPr id="16408" name="Text Box 23"/>
          <p:cNvSpPr txBox="1">
            <a:spLocks noChangeArrowheads="1"/>
          </p:cNvSpPr>
          <p:nvPr/>
        </p:nvSpPr>
        <p:spPr bwMode="auto">
          <a:xfrm>
            <a:off x="1965325" y="3346450"/>
            <a:ext cx="4667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4000" b="0">
                <a:solidFill>
                  <a:srgbClr val="FF0066"/>
                </a:solidFill>
                <a:latin typeface="Arial" charset="0"/>
              </a:rPr>
              <a:t>3</a:t>
            </a:r>
          </a:p>
        </p:txBody>
      </p:sp>
      <p:sp>
        <p:nvSpPr>
          <p:cNvPr id="16409" name="Text Box 24"/>
          <p:cNvSpPr txBox="1">
            <a:spLocks noChangeArrowheads="1"/>
          </p:cNvSpPr>
          <p:nvPr/>
        </p:nvSpPr>
        <p:spPr bwMode="auto">
          <a:xfrm>
            <a:off x="1965325" y="3956050"/>
            <a:ext cx="4667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4000" b="0">
                <a:solidFill>
                  <a:srgbClr val="FF0066"/>
                </a:solidFill>
                <a:latin typeface="Arial" charset="0"/>
              </a:rPr>
              <a:t>4</a:t>
            </a:r>
          </a:p>
        </p:txBody>
      </p:sp>
      <p:sp>
        <p:nvSpPr>
          <p:cNvPr id="16410" name="FlagCount" hidden="1">
            <a:hlinkClick r:id="rId4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1400">
                <a:latin typeface="Tahoma" pitchFamily="34" charset="0"/>
              </a:rPr>
              <a:t>0</a:t>
            </a:r>
          </a:p>
        </p:txBody>
      </p:sp>
      <p:sp>
        <p:nvSpPr>
          <p:cNvPr id="2" name="Rectangle 1"/>
          <p:cNvSpPr/>
          <p:nvPr/>
        </p:nvSpPr>
        <p:spPr>
          <a:xfrm>
            <a:off x="5325580" y="2286000"/>
            <a:ext cx="50847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4000" b="1" dirty="0" smtClean="0">
                <a:solidFill>
                  <a:srgbClr val="FF0066"/>
                </a:solidFill>
                <a:latin typeface="Arial" charset="0"/>
                <a:sym typeface="Symbol"/>
              </a:rPr>
              <a:t></a:t>
            </a:r>
            <a:endParaRPr lang="en-US" altLang="en-US" sz="4000" b="1" dirty="0">
              <a:solidFill>
                <a:srgbClr val="FF0066"/>
              </a:solidFill>
              <a:latin typeface="Arial" charset="0"/>
            </a:endParaRPr>
          </a:p>
        </p:txBody>
      </p:sp>
      <p:sp>
        <p:nvSpPr>
          <p:cNvPr id="32" name="Line 14"/>
          <p:cNvSpPr>
            <a:spLocks noChangeShapeType="1"/>
          </p:cNvSpPr>
          <p:nvPr/>
        </p:nvSpPr>
        <p:spPr bwMode="auto">
          <a:xfrm rot="19871487" flipH="1" flipV="1">
            <a:off x="7278321" y="3827551"/>
            <a:ext cx="189022" cy="211747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80008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F5189C9-C6D5-40E1-8B86-04823041A650}" type="slidenum">
              <a:rPr lang="en-US" altLang="en-US" sz="1400" smtClean="0">
                <a:solidFill>
                  <a:srgbClr val="FFFF00"/>
                </a:solidFill>
              </a:rPr>
              <a:pPr/>
              <a:t>25</a:t>
            </a:fld>
            <a:endParaRPr lang="en-US" altLang="en-US" sz="1400" smtClean="0">
              <a:solidFill>
                <a:srgbClr val="FFFF00"/>
              </a:solidFill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Adrenergic agonists Cont.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Non-catecholamines - </a:t>
            </a:r>
          </a:p>
          <a:p>
            <a:pPr lvl="1"/>
            <a:r>
              <a:rPr lang="en-US" altLang="en-US" dirty="0" smtClean="0"/>
              <a:t>Not destroyed by COMT and MAO deactivation is limited, so they have longer half lives</a:t>
            </a:r>
          </a:p>
          <a:p>
            <a:pPr lvl="1"/>
            <a:r>
              <a:rPr lang="en-US" altLang="en-US" dirty="0" smtClean="0"/>
              <a:t>Better CNS penetration due to increased lipid solubility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2474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Text Box 2"/>
          <p:cNvSpPr txBox="1">
            <a:spLocks noChangeArrowheads="1"/>
          </p:cNvSpPr>
          <p:nvPr/>
        </p:nvSpPr>
        <p:spPr bwMode="auto">
          <a:xfrm>
            <a:off x="609600" y="457200"/>
            <a:ext cx="7924800" cy="144655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38100">
            <a:solidFill>
              <a:srgbClr val="0000FF"/>
            </a:solidFill>
            <a:miter lim="800000"/>
            <a:headEnd/>
            <a:tailEnd type="none" w="lg" len="lg"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solidFill>
                  <a:srgbClr val="000000"/>
                </a:solidFill>
                <a:latin typeface="Arial" charset="0"/>
              </a:rPr>
              <a:t>SYMPATHOMIMETICS:</a:t>
            </a:r>
            <a:r>
              <a:rPr lang="en-US" sz="2800" dirty="0">
                <a:solidFill>
                  <a:srgbClr val="000000"/>
                </a:solidFill>
                <a:latin typeface="Arial" charset="0"/>
              </a:rPr>
              <a:t>  </a:t>
            </a:r>
          </a:p>
          <a:p>
            <a:pPr algn="ctr">
              <a:defRPr/>
            </a:pPr>
            <a:r>
              <a:rPr lang="en-US" sz="2800" dirty="0">
                <a:solidFill>
                  <a:srgbClr val="000000"/>
                </a:solidFill>
                <a:latin typeface="Arial" charset="0"/>
              </a:rPr>
              <a:t>Drugs that facilitate or mimic some or all of the actions of the sympathetic nervous system.</a:t>
            </a:r>
          </a:p>
        </p:txBody>
      </p:sp>
      <p:sp>
        <p:nvSpPr>
          <p:cNvPr id="3687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50E8FCF-FF0E-48CB-9BF1-BF20D4B1F786}" type="slidenum">
              <a:rPr lang="en-US" altLang="en-US" smtClean="0">
                <a:solidFill>
                  <a:srgbClr val="000000"/>
                </a:solidFill>
              </a:rPr>
              <a:pPr eaLnBrk="1" hangingPunct="1"/>
              <a:t>26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3505200" y="2814935"/>
            <a:ext cx="2286000" cy="46166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38100">
            <a:solidFill>
              <a:srgbClr val="0000FF"/>
            </a:solidFill>
            <a:miter lim="800000"/>
            <a:headEnd/>
            <a:tailEnd type="none" w="lg" len="lg"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dirty="0">
                <a:solidFill>
                  <a:srgbClr val="000000"/>
                </a:solidFill>
                <a:latin typeface="Arial" charset="0"/>
              </a:rPr>
              <a:t>Indirect Acting</a:t>
            </a:r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762000" y="2786193"/>
            <a:ext cx="1905000" cy="46166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38100">
            <a:solidFill>
              <a:srgbClr val="0000FF"/>
            </a:solidFill>
            <a:miter lim="800000"/>
            <a:headEnd/>
            <a:tailEnd type="none" w="lg" len="lg"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rgbClr val="000000"/>
                </a:solidFill>
                <a:latin typeface="Arial" charset="0"/>
              </a:rPr>
              <a:t>Direct Acting</a:t>
            </a:r>
          </a:p>
        </p:txBody>
      </p:sp>
      <p:sp>
        <p:nvSpPr>
          <p:cNvPr id="21" name="Line 6"/>
          <p:cNvSpPr>
            <a:spLocks noChangeShapeType="1"/>
          </p:cNvSpPr>
          <p:nvPr/>
        </p:nvSpPr>
        <p:spPr bwMode="auto">
          <a:xfrm>
            <a:off x="1143000" y="2109112"/>
            <a:ext cx="0" cy="5334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anchor="ctr">
            <a:spAutoFit/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4724400" y="4114800"/>
            <a:ext cx="1828800" cy="120032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38100">
            <a:solidFill>
              <a:srgbClr val="0000FF"/>
            </a:solidFill>
            <a:miter lim="800000"/>
            <a:headEnd/>
            <a:tailEnd type="none" w="lg" len="lg"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dirty="0">
                <a:solidFill>
                  <a:srgbClr val="000000"/>
                </a:solidFill>
                <a:latin typeface="Arial" charset="0"/>
              </a:rPr>
              <a:t>Drugs that facilitate NE release</a:t>
            </a:r>
          </a:p>
        </p:txBody>
      </p:sp>
      <p:sp>
        <p:nvSpPr>
          <p:cNvPr id="28" name="Text Box 10"/>
          <p:cNvSpPr txBox="1">
            <a:spLocks noChangeArrowheads="1"/>
          </p:cNvSpPr>
          <p:nvPr/>
        </p:nvSpPr>
        <p:spPr bwMode="auto">
          <a:xfrm>
            <a:off x="83914" y="4114800"/>
            <a:ext cx="1958671" cy="83099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38100">
            <a:solidFill>
              <a:srgbClr val="0000FF"/>
            </a:solidFill>
            <a:miter lim="800000"/>
            <a:headEnd/>
            <a:tailEnd type="none" w="lg" len="lg"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l-GR" sz="2400" dirty="0">
                <a:solidFill>
                  <a:srgbClr val="000000"/>
                </a:solidFill>
                <a:latin typeface="Arial"/>
                <a:cs typeface="Arial"/>
                <a:sym typeface="WP Greek Century" pitchFamily="2" charset="2"/>
              </a:rPr>
              <a:t>α</a:t>
            </a:r>
            <a:r>
              <a:rPr lang="en-US" sz="2400" dirty="0">
                <a:solidFill>
                  <a:srgbClr val="000000"/>
                </a:solidFill>
                <a:latin typeface="Arial" charset="0"/>
                <a:sym typeface="WP Greek Century" pitchFamily="2" charset="2"/>
              </a:rPr>
              <a:t>-adrenergic agonists</a:t>
            </a:r>
            <a:endParaRPr lang="en-US" sz="2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9" name="Text Box 9"/>
          <p:cNvSpPr txBox="1">
            <a:spLocks noChangeArrowheads="1"/>
          </p:cNvSpPr>
          <p:nvPr/>
        </p:nvSpPr>
        <p:spPr bwMode="auto">
          <a:xfrm>
            <a:off x="685800" y="5117045"/>
            <a:ext cx="1905000" cy="83099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38100">
            <a:solidFill>
              <a:srgbClr val="0000FF"/>
            </a:solidFill>
            <a:miter lim="800000"/>
            <a:headEnd/>
            <a:tailEnd type="none" w="lg" len="lg"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l-GR" sz="2400" dirty="0">
                <a:solidFill>
                  <a:srgbClr val="000000"/>
                </a:solidFill>
                <a:latin typeface="Arial"/>
                <a:cs typeface="Arial"/>
                <a:sym typeface="WP Greek Century" pitchFamily="2" charset="2"/>
              </a:rPr>
              <a:t>β</a:t>
            </a:r>
            <a:r>
              <a:rPr lang="en-US" sz="2400" dirty="0">
                <a:solidFill>
                  <a:srgbClr val="000000"/>
                </a:solidFill>
                <a:latin typeface="Arial" charset="0"/>
                <a:sym typeface="WP Greek Century" pitchFamily="2" charset="2"/>
              </a:rPr>
              <a:t>-adrenergic agonists</a:t>
            </a:r>
            <a:endParaRPr lang="en-US" sz="2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1" name="Text Box 7"/>
          <p:cNvSpPr txBox="1">
            <a:spLocks noChangeArrowheads="1"/>
          </p:cNvSpPr>
          <p:nvPr/>
        </p:nvSpPr>
        <p:spPr bwMode="auto">
          <a:xfrm>
            <a:off x="2667000" y="4133671"/>
            <a:ext cx="1753754" cy="120032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38100">
            <a:solidFill>
              <a:srgbClr val="0000FF"/>
            </a:solidFill>
            <a:miter lim="800000"/>
            <a:headEnd/>
            <a:tailEnd type="none" w="lg" len="lg"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dirty="0">
                <a:solidFill>
                  <a:srgbClr val="000000"/>
                </a:solidFill>
                <a:latin typeface="Arial" charset="0"/>
              </a:rPr>
              <a:t>Drugs that </a:t>
            </a:r>
            <a:r>
              <a:rPr lang="en-US" sz="2400" dirty="0" smtClean="0">
                <a:solidFill>
                  <a:srgbClr val="000000"/>
                </a:solidFill>
                <a:latin typeface="Arial" charset="0"/>
              </a:rPr>
              <a:t>block NE uptake</a:t>
            </a:r>
            <a:endParaRPr lang="en-US" sz="2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2" name="Line 6"/>
          <p:cNvSpPr>
            <a:spLocks noChangeShapeType="1"/>
          </p:cNvSpPr>
          <p:nvPr/>
        </p:nvSpPr>
        <p:spPr bwMode="auto">
          <a:xfrm flipH="1">
            <a:off x="2286000" y="3409506"/>
            <a:ext cx="0" cy="1543494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anchor="ctr">
            <a:spAutoFit/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3" name="Line 6"/>
          <p:cNvSpPr>
            <a:spLocks noChangeShapeType="1"/>
          </p:cNvSpPr>
          <p:nvPr/>
        </p:nvSpPr>
        <p:spPr bwMode="auto">
          <a:xfrm>
            <a:off x="914400" y="3396629"/>
            <a:ext cx="0" cy="5334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anchor="ctr">
            <a:spAutoFit/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4" name="Line 6"/>
          <p:cNvSpPr>
            <a:spLocks noChangeShapeType="1"/>
          </p:cNvSpPr>
          <p:nvPr/>
        </p:nvSpPr>
        <p:spPr bwMode="auto">
          <a:xfrm>
            <a:off x="4572000" y="2147686"/>
            <a:ext cx="0" cy="5334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anchor="ctr">
            <a:spAutoFit/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5" name="Line 6"/>
          <p:cNvSpPr>
            <a:spLocks noChangeShapeType="1"/>
          </p:cNvSpPr>
          <p:nvPr/>
        </p:nvSpPr>
        <p:spPr bwMode="auto">
          <a:xfrm>
            <a:off x="7848600" y="2147686"/>
            <a:ext cx="0" cy="5334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anchor="ctr">
            <a:spAutoFit/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6" name="Text Box 6"/>
          <p:cNvSpPr txBox="1">
            <a:spLocks noChangeArrowheads="1"/>
          </p:cNvSpPr>
          <p:nvPr/>
        </p:nvSpPr>
        <p:spPr bwMode="auto">
          <a:xfrm>
            <a:off x="6705600" y="2814935"/>
            <a:ext cx="2286000" cy="46166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38100">
            <a:solidFill>
              <a:srgbClr val="0000FF"/>
            </a:solidFill>
            <a:miter lim="800000"/>
            <a:headEnd/>
            <a:tailEnd type="none" w="lg" len="lg"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dirty="0" smtClean="0">
                <a:solidFill>
                  <a:srgbClr val="000000"/>
                </a:solidFill>
                <a:latin typeface="Arial" charset="0"/>
              </a:rPr>
              <a:t>Mixed Acting</a:t>
            </a:r>
            <a:endParaRPr lang="en-US" sz="2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7" name="Line 6"/>
          <p:cNvSpPr>
            <a:spLocks noChangeShapeType="1"/>
          </p:cNvSpPr>
          <p:nvPr/>
        </p:nvSpPr>
        <p:spPr bwMode="auto">
          <a:xfrm>
            <a:off x="4038600" y="3429000"/>
            <a:ext cx="0" cy="5334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anchor="ctr">
            <a:spAutoFit/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8" name="Text Box 5"/>
          <p:cNvSpPr txBox="1">
            <a:spLocks noChangeArrowheads="1"/>
          </p:cNvSpPr>
          <p:nvPr/>
        </p:nvSpPr>
        <p:spPr bwMode="auto">
          <a:xfrm>
            <a:off x="6858000" y="4114800"/>
            <a:ext cx="2023241" cy="120032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38100">
            <a:solidFill>
              <a:srgbClr val="0000FF"/>
            </a:solidFill>
            <a:miter lim="800000"/>
            <a:headEnd/>
            <a:tailEnd type="none" w="lg" len="lg"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dirty="0" smtClean="0">
                <a:solidFill>
                  <a:srgbClr val="000000"/>
                </a:solidFill>
                <a:latin typeface="Arial" charset="0"/>
              </a:rPr>
              <a:t>Both Direct and Indirect Actions</a:t>
            </a:r>
            <a:endParaRPr lang="en-US" sz="2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9" name="Line 6"/>
          <p:cNvSpPr>
            <a:spLocks noChangeShapeType="1"/>
          </p:cNvSpPr>
          <p:nvPr/>
        </p:nvSpPr>
        <p:spPr bwMode="auto">
          <a:xfrm>
            <a:off x="8001000" y="3505200"/>
            <a:ext cx="0" cy="5334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anchor="ctr">
            <a:spAutoFit/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0" name="Line 6"/>
          <p:cNvSpPr>
            <a:spLocks noChangeShapeType="1"/>
          </p:cNvSpPr>
          <p:nvPr/>
        </p:nvSpPr>
        <p:spPr bwMode="auto">
          <a:xfrm>
            <a:off x="5105400" y="3429000"/>
            <a:ext cx="0" cy="5334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anchor="ctr">
            <a:spAutoFit/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2" name="Line 13"/>
          <p:cNvSpPr>
            <a:spLocks noChangeShapeType="1"/>
          </p:cNvSpPr>
          <p:nvPr/>
        </p:nvSpPr>
        <p:spPr bwMode="auto">
          <a:xfrm flipH="1">
            <a:off x="4571999" y="3505200"/>
            <a:ext cx="0" cy="20193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43" name="Text Box 7"/>
          <p:cNvSpPr txBox="1">
            <a:spLocks noChangeArrowheads="1"/>
          </p:cNvSpPr>
          <p:nvPr/>
        </p:nvSpPr>
        <p:spPr bwMode="auto">
          <a:xfrm>
            <a:off x="3048000" y="5562600"/>
            <a:ext cx="3276600" cy="120032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38100">
            <a:solidFill>
              <a:srgbClr val="0000FF"/>
            </a:solidFill>
            <a:miter lim="800000"/>
            <a:headEnd/>
            <a:tailEnd type="none" w="lg" len="lg"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dirty="0">
                <a:solidFill>
                  <a:srgbClr val="000000"/>
                </a:solidFill>
                <a:latin typeface="Arial" charset="0"/>
              </a:rPr>
              <a:t>Drugs </a:t>
            </a:r>
            <a:r>
              <a:rPr lang="en-US" sz="2400" dirty="0" smtClean="0">
                <a:solidFill>
                  <a:srgbClr val="000000"/>
                </a:solidFill>
                <a:latin typeface="Arial" charset="0"/>
              </a:rPr>
              <a:t>that i</a:t>
            </a:r>
            <a:r>
              <a:rPr lang="en-US" altLang="en-US" sz="2400" dirty="0" smtClean="0"/>
              <a:t>nhibit </a:t>
            </a:r>
            <a:r>
              <a:rPr lang="en-US" altLang="en-US" sz="2400" dirty="0"/>
              <a:t>enzymatic breakdown of  </a:t>
            </a:r>
            <a:r>
              <a:rPr lang="en-US" altLang="en-US" sz="2400" dirty="0" smtClean="0"/>
              <a:t>NE</a:t>
            </a:r>
            <a:endParaRPr lang="en-US" sz="2400" dirty="0">
              <a:solidFill>
                <a:srgbClr val="000000"/>
              </a:solidFill>
              <a:latin typeface="Arial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71004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763000" cy="1143000"/>
          </a:xfrm>
          <a:noFill/>
        </p:spPr>
        <p:txBody>
          <a:bodyPr lIns="92075" tIns="46038" rIns="92075" bIns="46038"/>
          <a:lstStyle/>
          <a:p>
            <a:r>
              <a:rPr lang="en-US" altLang="en-US" dirty="0" smtClean="0"/>
              <a:t>Mechanism of action of adrenergic agonists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600200"/>
            <a:ext cx="8991600" cy="4953000"/>
          </a:xfrm>
          <a:noFill/>
        </p:spPr>
        <p:txBody>
          <a:bodyPr lIns="92075" tIns="46038" rIns="92075" bIns="46038"/>
          <a:lstStyle/>
          <a:p>
            <a:pPr marL="342900" indent="-342900">
              <a:lnSpc>
                <a:spcPct val="90000"/>
              </a:lnSpc>
            </a:pPr>
            <a:r>
              <a:rPr lang="en-US" altLang="en-US" sz="2400" b="1" dirty="0" smtClean="0"/>
              <a:t>Direct-Acting Agonists </a:t>
            </a:r>
            <a:r>
              <a:rPr lang="en-US" altLang="en-US" sz="2400" dirty="0" smtClean="0"/>
              <a:t>- Mimic NE and EPI. They bind to the adrenergic receptors without interacting with the </a:t>
            </a:r>
            <a:r>
              <a:rPr lang="en-US" altLang="en-US" sz="2400" dirty="0" err="1" smtClean="0"/>
              <a:t>prejunctional</a:t>
            </a:r>
            <a:r>
              <a:rPr lang="en-US" altLang="en-US" sz="2400" dirty="0" smtClean="0"/>
              <a:t> neuron.</a:t>
            </a:r>
          </a:p>
          <a:p>
            <a:pPr marL="1143000" lvl="2" indent="-228600">
              <a:lnSpc>
                <a:spcPct val="90000"/>
              </a:lnSpc>
            </a:pPr>
            <a:r>
              <a:rPr lang="en-US" altLang="en-US" dirty="0" smtClean="0"/>
              <a:t>(EPI, NE, ISO and Phenylephrine)</a:t>
            </a:r>
          </a:p>
          <a:p>
            <a:pPr marL="342900" indent="-342900">
              <a:lnSpc>
                <a:spcPct val="90000"/>
              </a:lnSpc>
            </a:pPr>
            <a:r>
              <a:rPr lang="en-US" altLang="en-US" sz="2400" b="1" dirty="0" smtClean="0"/>
              <a:t>Indirect-Acting Agonists:</a:t>
            </a:r>
          </a:p>
          <a:p>
            <a:pPr lvl="2" indent="-342900">
              <a:lnSpc>
                <a:spcPct val="90000"/>
              </a:lnSpc>
            </a:pPr>
            <a:r>
              <a:rPr lang="en-US" altLang="en-US" dirty="0" smtClean="0"/>
              <a:t>Displace norepinephrine from storage sites </a:t>
            </a:r>
            <a:r>
              <a:rPr lang="en-US" altLang="en-US" sz="2400" dirty="0" smtClean="0"/>
              <a:t>(</a:t>
            </a:r>
            <a:r>
              <a:rPr lang="en-US" altLang="en-US" sz="2400" b="1" dirty="0" smtClean="0"/>
              <a:t>Amphetamine, </a:t>
            </a:r>
            <a:r>
              <a:rPr lang="en-US" altLang="en-US" sz="2400" b="1" dirty="0" err="1" smtClean="0"/>
              <a:t>hydroxyamphetamine</a:t>
            </a:r>
            <a:r>
              <a:rPr lang="en-US" altLang="en-US" sz="2400" b="1" dirty="0" smtClean="0"/>
              <a:t>, and tyramine</a:t>
            </a:r>
            <a:r>
              <a:rPr lang="en-US" altLang="en-US" sz="2400" dirty="0" smtClean="0"/>
              <a:t>)</a:t>
            </a:r>
            <a:r>
              <a:rPr lang="en-US" altLang="en-US" sz="2400" dirty="0"/>
              <a:t> </a:t>
            </a:r>
            <a:endParaRPr lang="en-US" altLang="en-US" sz="2400" dirty="0" smtClean="0"/>
          </a:p>
          <a:p>
            <a:pPr lvl="2">
              <a:lnSpc>
                <a:spcPct val="90000"/>
              </a:lnSpc>
            </a:pPr>
            <a:r>
              <a:rPr lang="en-US" altLang="en-US" dirty="0" smtClean="0"/>
              <a:t>Block </a:t>
            </a:r>
            <a:r>
              <a:rPr lang="en-US" altLang="en-US" dirty="0"/>
              <a:t>the uptake of norepinephrine at storage sites (</a:t>
            </a:r>
            <a:r>
              <a:rPr lang="en-US" altLang="en-US" b="1" dirty="0" smtClean="0"/>
              <a:t>Cocaine, </a:t>
            </a:r>
            <a:r>
              <a:rPr lang="en-US" altLang="en-US" b="1" dirty="0" err="1" smtClean="0"/>
              <a:t>Tricylic</a:t>
            </a:r>
            <a:r>
              <a:rPr lang="en-US" altLang="en-US" b="1" dirty="0" smtClean="0"/>
              <a:t> Antidepressants, SNRI</a:t>
            </a:r>
            <a:r>
              <a:rPr lang="en-US" altLang="en-US" dirty="0" smtClean="0"/>
              <a:t>)</a:t>
            </a:r>
            <a:endParaRPr lang="en-US" altLang="en-US" dirty="0"/>
          </a:p>
          <a:p>
            <a:pPr lvl="2">
              <a:lnSpc>
                <a:spcPct val="90000"/>
              </a:lnSpc>
            </a:pPr>
            <a:r>
              <a:rPr lang="en-US" altLang="en-US" dirty="0"/>
              <a:t>Inhibit </a:t>
            </a:r>
            <a:r>
              <a:rPr lang="en-US" altLang="en-US" dirty="0" smtClean="0"/>
              <a:t>enzymatic </a:t>
            </a:r>
            <a:r>
              <a:rPr lang="en-US" altLang="en-US" dirty="0"/>
              <a:t>breakdown </a:t>
            </a:r>
            <a:r>
              <a:rPr lang="en-US" altLang="en-US" dirty="0" smtClean="0"/>
              <a:t>of  norepinephrine (</a:t>
            </a:r>
            <a:r>
              <a:rPr lang="en-US" altLang="en-US" b="1" dirty="0" smtClean="0"/>
              <a:t>Monoamine Oxidase Inhibitors</a:t>
            </a:r>
            <a:r>
              <a:rPr lang="en-US" altLang="en-US" dirty="0" smtClean="0"/>
              <a:t>, i.e., </a:t>
            </a:r>
            <a:r>
              <a:rPr lang="en-US" altLang="en-US" dirty="0" err="1" smtClean="0"/>
              <a:t>phenelzine</a:t>
            </a:r>
            <a:r>
              <a:rPr lang="en-US" altLang="en-US" dirty="0" smtClean="0"/>
              <a:t>)</a:t>
            </a:r>
          </a:p>
          <a:p>
            <a:pPr marL="342900" indent="-342900">
              <a:lnSpc>
                <a:spcPct val="90000"/>
              </a:lnSpc>
            </a:pPr>
            <a:r>
              <a:rPr lang="en-US" altLang="en-US" sz="2400" b="1" dirty="0" smtClean="0"/>
              <a:t>Mixed-action agonists </a:t>
            </a:r>
            <a:r>
              <a:rPr lang="en-US" altLang="en-US" sz="2400" dirty="0" smtClean="0"/>
              <a:t>- Both stimulate receptors and displace NE from storage sites.</a:t>
            </a:r>
          </a:p>
          <a:p>
            <a:pPr marL="1143000" lvl="2" indent="-228600">
              <a:lnSpc>
                <a:spcPct val="90000"/>
              </a:lnSpc>
            </a:pPr>
            <a:r>
              <a:rPr lang="en-US" altLang="en-US" dirty="0" smtClean="0"/>
              <a:t>(</a:t>
            </a:r>
            <a:r>
              <a:rPr lang="en-US" altLang="en-US" b="1" dirty="0" smtClean="0"/>
              <a:t>Ephedrine, pseudoephedrine</a:t>
            </a:r>
            <a:r>
              <a:rPr lang="en-US" altLang="en-US" dirty="0" smtClean="0"/>
              <a:t>)</a:t>
            </a:r>
          </a:p>
        </p:txBody>
      </p:sp>
      <p:sp>
        <p:nvSpPr>
          <p:cNvPr id="20484" name="FlagCount" hidden="1">
            <a:hlinkClick r:id="rId4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1400">
                <a:latin typeface="Tahoma" pitchFamily="34" charset="0"/>
              </a:rPr>
              <a:t>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50097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2"/>
          <p:cNvSpPr>
            <a:spLocks noGrp="1"/>
          </p:cNvSpPr>
          <p:nvPr>
            <p:ph type="title"/>
          </p:nvPr>
        </p:nvSpPr>
        <p:spPr>
          <a:xfrm>
            <a:off x="228600" y="274638"/>
            <a:ext cx="8458200" cy="1143000"/>
          </a:xfrm>
        </p:spPr>
        <p:txBody>
          <a:bodyPr/>
          <a:lstStyle/>
          <a:p>
            <a:r>
              <a:rPr lang="en-US" altLang="en-US" b="1" dirty="0" smtClean="0"/>
              <a:t>Catecholamines:</a:t>
            </a:r>
            <a:br>
              <a:rPr lang="en-US" altLang="en-US" b="1" dirty="0" smtClean="0"/>
            </a:br>
            <a:r>
              <a:rPr lang="en-US" altLang="en-US" sz="3600" b="1" dirty="0" smtClean="0"/>
              <a:t>Rank Order of Potency</a:t>
            </a:r>
          </a:p>
        </p:txBody>
      </p:sp>
      <p:sp>
        <p:nvSpPr>
          <p:cNvPr id="23555" name="Content Placeholder 3"/>
          <p:cNvSpPr>
            <a:spLocks noGrp="1"/>
          </p:cNvSpPr>
          <p:nvPr>
            <p:ph idx="1"/>
          </p:nvPr>
        </p:nvSpPr>
        <p:spPr>
          <a:xfrm>
            <a:off x="533400" y="2133600"/>
            <a:ext cx="8229600" cy="3962400"/>
          </a:xfrm>
        </p:spPr>
        <p:txBody>
          <a:bodyPr/>
          <a:lstStyle/>
          <a:p>
            <a:pPr lvl="1"/>
            <a:r>
              <a:rPr lang="en-US" altLang="en-US" b="1" dirty="0" smtClean="0"/>
              <a:t>Isoproterenol:</a:t>
            </a:r>
            <a:r>
              <a:rPr lang="en-US" altLang="en-US" dirty="0" smtClean="0"/>
              <a:t> </a:t>
            </a:r>
            <a:r>
              <a:rPr lang="el-GR" altLang="en-US" dirty="0" smtClean="0"/>
              <a:t>β</a:t>
            </a:r>
            <a:r>
              <a:rPr lang="en-US" altLang="en-US" baseline="-25000" dirty="0" smtClean="0"/>
              <a:t> 1 </a:t>
            </a:r>
            <a:r>
              <a:rPr lang="en-US" altLang="en-US" dirty="0" smtClean="0"/>
              <a:t>=</a:t>
            </a:r>
            <a:r>
              <a:rPr lang="el-GR" altLang="en-US" dirty="0" smtClean="0"/>
              <a:t> β</a:t>
            </a:r>
            <a:r>
              <a:rPr lang="en-US" altLang="en-US" baseline="-25000" dirty="0" smtClean="0"/>
              <a:t> 2 </a:t>
            </a:r>
            <a:r>
              <a:rPr lang="en-US" altLang="en-US" dirty="0" smtClean="0"/>
              <a:t>= </a:t>
            </a:r>
            <a:r>
              <a:rPr lang="el-GR" altLang="en-US" dirty="0" smtClean="0"/>
              <a:t>β</a:t>
            </a:r>
            <a:r>
              <a:rPr lang="en-US" altLang="en-US" baseline="-25000" dirty="0" smtClean="0"/>
              <a:t> 3 </a:t>
            </a:r>
            <a:r>
              <a:rPr lang="en-US" altLang="en-US" dirty="0" smtClean="0"/>
              <a:t>&gt;&gt;&gt;&gt;</a:t>
            </a:r>
            <a:r>
              <a:rPr lang="el-GR" altLang="en-US" dirty="0" smtClean="0"/>
              <a:t> α</a:t>
            </a:r>
            <a:r>
              <a:rPr lang="en-US" altLang="en-US" baseline="-25000" dirty="0" smtClean="0"/>
              <a:t>1 </a:t>
            </a:r>
            <a:r>
              <a:rPr lang="en-US" altLang="en-US" dirty="0" smtClean="0"/>
              <a:t>= </a:t>
            </a:r>
            <a:r>
              <a:rPr lang="el-GR" altLang="en-US" dirty="0" smtClean="0"/>
              <a:t>α</a:t>
            </a:r>
            <a:r>
              <a:rPr lang="en-US" altLang="en-US" baseline="-25000" dirty="0" smtClean="0"/>
              <a:t>2</a:t>
            </a:r>
            <a:r>
              <a:rPr lang="en-US" altLang="en-US" dirty="0" smtClean="0"/>
              <a:t> </a:t>
            </a:r>
          </a:p>
          <a:p>
            <a:pPr lvl="1">
              <a:buFontTx/>
              <a:buNone/>
            </a:pPr>
            <a:endParaRPr lang="en-US" altLang="en-US" dirty="0" smtClean="0"/>
          </a:p>
          <a:p>
            <a:pPr lvl="1"/>
            <a:r>
              <a:rPr lang="en-US" altLang="en-US" b="1" dirty="0" smtClean="0"/>
              <a:t>Norepinephrine :</a:t>
            </a:r>
            <a:r>
              <a:rPr lang="en-US" altLang="en-US" dirty="0" smtClean="0"/>
              <a:t> </a:t>
            </a:r>
            <a:r>
              <a:rPr lang="el-GR" altLang="en-US" dirty="0" smtClean="0"/>
              <a:t>α</a:t>
            </a:r>
            <a:r>
              <a:rPr lang="en-US" altLang="en-US" baseline="-25000" dirty="0" smtClean="0"/>
              <a:t>1 </a:t>
            </a:r>
            <a:r>
              <a:rPr lang="en-US" altLang="en-US" dirty="0" smtClean="0"/>
              <a:t>= </a:t>
            </a:r>
            <a:r>
              <a:rPr lang="el-GR" altLang="en-US" dirty="0" smtClean="0"/>
              <a:t>α</a:t>
            </a:r>
            <a:r>
              <a:rPr lang="en-US" altLang="en-US" baseline="-25000" dirty="0" smtClean="0"/>
              <a:t>2</a:t>
            </a:r>
            <a:r>
              <a:rPr lang="en-US" altLang="en-US" dirty="0" smtClean="0"/>
              <a:t> = </a:t>
            </a:r>
            <a:r>
              <a:rPr lang="el-GR" altLang="en-US" dirty="0" smtClean="0"/>
              <a:t>β</a:t>
            </a:r>
            <a:r>
              <a:rPr lang="en-US" altLang="en-US" baseline="-25000" dirty="0" smtClean="0"/>
              <a:t> 1</a:t>
            </a:r>
            <a:r>
              <a:rPr lang="en-US" altLang="en-US" dirty="0" smtClean="0"/>
              <a:t> = </a:t>
            </a:r>
            <a:r>
              <a:rPr lang="el-GR" altLang="en-US" dirty="0" smtClean="0"/>
              <a:t>β</a:t>
            </a:r>
            <a:r>
              <a:rPr lang="en-US" altLang="en-US" baseline="-25000" dirty="0" smtClean="0"/>
              <a:t> 3 </a:t>
            </a:r>
            <a:r>
              <a:rPr lang="en-US" altLang="en-US" dirty="0" smtClean="0"/>
              <a:t>&gt;&gt;&gt;&gt;</a:t>
            </a:r>
            <a:r>
              <a:rPr lang="el-GR" altLang="en-US" dirty="0" smtClean="0"/>
              <a:t> β</a:t>
            </a:r>
            <a:r>
              <a:rPr lang="en-US" altLang="en-US" baseline="-25000" dirty="0" smtClean="0"/>
              <a:t> 2 </a:t>
            </a:r>
          </a:p>
          <a:p>
            <a:pPr lvl="1"/>
            <a:endParaRPr lang="en-US" altLang="en-US" baseline="-25000" dirty="0" smtClean="0"/>
          </a:p>
          <a:p>
            <a:pPr lvl="1"/>
            <a:r>
              <a:rPr lang="en-US" altLang="en-US" b="1" dirty="0" smtClean="0"/>
              <a:t>Epinephrine:</a:t>
            </a:r>
            <a:r>
              <a:rPr lang="en-US" altLang="en-US" dirty="0" smtClean="0"/>
              <a:t>  </a:t>
            </a:r>
            <a:r>
              <a:rPr lang="el-GR" altLang="en-US" dirty="0" smtClean="0"/>
              <a:t> α</a:t>
            </a:r>
            <a:r>
              <a:rPr lang="en-US" altLang="en-US" baseline="-25000" dirty="0" smtClean="0"/>
              <a:t>1</a:t>
            </a:r>
            <a:r>
              <a:rPr lang="en-US" altLang="en-US" dirty="0" smtClean="0"/>
              <a:t> = </a:t>
            </a:r>
            <a:r>
              <a:rPr lang="el-GR" altLang="en-US" dirty="0" smtClean="0"/>
              <a:t>α</a:t>
            </a:r>
            <a:r>
              <a:rPr lang="en-US" altLang="en-US" baseline="-25000" dirty="0" smtClean="0"/>
              <a:t>2</a:t>
            </a:r>
            <a:r>
              <a:rPr lang="en-US" altLang="en-US" dirty="0" smtClean="0"/>
              <a:t> = </a:t>
            </a:r>
            <a:r>
              <a:rPr lang="el-GR" altLang="en-US" dirty="0" smtClean="0"/>
              <a:t>β</a:t>
            </a:r>
            <a:r>
              <a:rPr lang="en-US" altLang="en-US" baseline="-25000" dirty="0" smtClean="0"/>
              <a:t> 1 </a:t>
            </a:r>
            <a:r>
              <a:rPr lang="en-US" altLang="en-US" dirty="0" smtClean="0"/>
              <a:t>=</a:t>
            </a:r>
            <a:r>
              <a:rPr lang="el-GR" altLang="en-US" dirty="0" smtClean="0"/>
              <a:t> β</a:t>
            </a:r>
            <a:r>
              <a:rPr lang="en-US" altLang="en-US" baseline="-25000" dirty="0" smtClean="0"/>
              <a:t> 2 </a:t>
            </a:r>
            <a:r>
              <a:rPr lang="en-US" altLang="en-US" dirty="0" smtClean="0"/>
              <a:t>= </a:t>
            </a:r>
            <a:r>
              <a:rPr lang="el-GR" altLang="en-US" dirty="0" smtClean="0"/>
              <a:t>β</a:t>
            </a:r>
            <a:r>
              <a:rPr lang="en-US" altLang="en-US" baseline="-25000" dirty="0" smtClean="0"/>
              <a:t> 3 </a:t>
            </a:r>
            <a:r>
              <a:rPr lang="en-US" altLang="en-US" dirty="0" smtClean="0"/>
              <a:t> </a:t>
            </a:r>
          </a:p>
          <a:p>
            <a:pPr lvl="1">
              <a:buFontTx/>
              <a:buNone/>
            </a:pPr>
            <a:endParaRPr lang="en-US" altLang="en-US" dirty="0" smtClean="0"/>
          </a:p>
          <a:p>
            <a:pPr lvl="1"/>
            <a:r>
              <a:rPr lang="en-US" altLang="en-US" b="1" dirty="0" smtClean="0"/>
              <a:t>Dopamine</a:t>
            </a:r>
            <a:r>
              <a:rPr lang="el-GR" altLang="en-US" b="1" dirty="0" smtClean="0"/>
              <a:t> </a:t>
            </a:r>
            <a:r>
              <a:rPr lang="en-US" altLang="en-US" b="1" dirty="0" smtClean="0"/>
              <a:t>:</a:t>
            </a:r>
            <a:r>
              <a:rPr lang="en-US" altLang="en-US" dirty="0" smtClean="0"/>
              <a:t> DA</a:t>
            </a:r>
            <a:r>
              <a:rPr lang="en-US" altLang="en-US" baseline="-25000" dirty="0" smtClean="0"/>
              <a:t> 1</a:t>
            </a:r>
            <a:r>
              <a:rPr lang="en-US" altLang="en-US" dirty="0" smtClean="0"/>
              <a:t>&gt;</a:t>
            </a:r>
            <a:r>
              <a:rPr lang="el-GR" altLang="en-US" dirty="0" smtClean="0"/>
              <a:t> β</a:t>
            </a:r>
            <a:r>
              <a:rPr lang="en-US" altLang="en-US" baseline="-25000" dirty="0" smtClean="0"/>
              <a:t> 1</a:t>
            </a:r>
            <a:r>
              <a:rPr lang="en-US" altLang="en-US" dirty="0" smtClean="0"/>
              <a:t>&gt; </a:t>
            </a:r>
            <a:r>
              <a:rPr lang="el-GR" altLang="en-US" dirty="0" smtClean="0"/>
              <a:t>α</a:t>
            </a:r>
            <a:r>
              <a:rPr lang="en-US" altLang="en-US" baseline="-25000" dirty="0" smtClean="0"/>
              <a:t>1</a:t>
            </a:r>
            <a:endParaRPr lang="en-US" altLang="en-US" dirty="0" smtClean="0"/>
          </a:p>
        </p:txBody>
      </p:sp>
      <p:sp>
        <p:nvSpPr>
          <p:cNvPr id="2355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344AA0F-ECBA-4A18-8E3B-6508B893B492}" type="slidenum">
              <a:rPr lang="en-US" altLang="en-US" smtClean="0"/>
              <a:pPr eaLnBrk="1" hangingPunct="1"/>
              <a:t>28</a:t>
            </a:fld>
            <a:endParaRPr lang="en-US" altLang="en-US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3956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Line 2"/>
          <p:cNvSpPr>
            <a:spLocks noChangeShapeType="1"/>
          </p:cNvSpPr>
          <p:nvPr/>
        </p:nvSpPr>
        <p:spPr bwMode="auto">
          <a:xfrm>
            <a:off x="8077200" y="2286000"/>
            <a:ext cx="304800" cy="28956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4579" name="Line 3"/>
          <p:cNvSpPr>
            <a:spLocks noChangeShapeType="1"/>
          </p:cNvSpPr>
          <p:nvPr/>
        </p:nvSpPr>
        <p:spPr bwMode="auto">
          <a:xfrm flipH="1">
            <a:off x="5486400" y="2286000"/>
            <a:ext cx="1150938" cy="16764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4580" name="Line 4"/>
          <p:cNvSpPr>
            <a:spLocks noChangeShapeType="1"/>
          </p:cNvSpPr>
          <p:nvPr/>
        </p:nvSpPr>
        <p:spPr bwMode="auto">
          <a:xfrm>
            <a:off x="3048000" y="2209800"/>
            <a:ext cx="965200" cy="29718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228600" y="228600"/>
            <a:ext cx="8763000" cy="52322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dirty="0">
                <a:solidFill>
                  <a:srgbClr val="000000"/>
                </a:solidFill>
                <a:latin typeface="Arial" charset="0"/>
              </a:rPr>
              <a:t>Adrenergic 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Receptor Subtypes </a:t>
            </a:r>
            <a:endParaRPr lang="en-US" sz="28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1824038" y="1770063"/>
            <a:ext cx="122237" cy="230187"/>
          </a:xfrm>
          <a:prstGeom prst="rect">
            <a:avLst/>
          </a:prstGeom>
          <a:solidFill>
            <a:srgbClr val="33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en-US" sz="1500">
                <a:solidFill>
                  <a:srgbClr val="000000"/>
                </a:solidFill>
                <a:latin typeface="Symbol" pitchFamily="18" charset="2"/>
              </a:rPr>
              <a:t>a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474663" y="1524000"/>
            <a:ext cx="3149600" cy="55399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defRPr/>
            </a:pPr>
            <a:r>
              <a:rPr lang="el-GR" dirty="0">
                <a:solidFill>
                  <a:srgbClr val="000000"/>
                </a:solidFill>
                <a:latin typeface="Arial"/>
                <a:cs typeface="Arial"/>
                <a:sym typeface="WP Greek Century" pitchFamily="2" charset="2"/>
              </a:rPr>
              <a:t>α</a:t>
            </a:r>
            <a:r>
              <a:rPr lang="en-US" dirty="0">
                <a:solidFill>
                  <a:srgbClr val="000000"/>
                </a:solidFill>
                <a:latin typeface="Arial" charset="0"/>
              </a:rPr>
              <a:t>-adrenergic receptors</a:t>
            </a:r>
          </a:p>
          <a:p>
            <a:pPr algn="ctr"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</a:rPr>
              <a:t>(</a:t>
            </a:r>
            <a:r>
              <a:rPr lang="en-US" dirty="0" smtClean="0">
                <a:solidFill>
                  <a:srgbClr val="000000"/>
                </a:solidFill>
                <a:latin typeface="Arial" charset="0"/>
              </a:rPr>
              <a:t>Epinephrine &gt; Isoproterenol</a:t>
            </a:r>
            <a:r>
              <a:rPr lang="en-US" dirty="0">
                <a:solidFill>
                  <a:srgbClr val="000000"/>
                </a:solidFill>
                <a:latin typeface="Arial" charset="0"/>
              </a:rPr>
              <a:t>)</a:t>
            </a: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5181600" y="1600200"/>
            <a:ext cx="3243263" cy="5540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el-GR" dirty="0">
                <a:solidFill>
                  <a:srgbClr val="000000"/>
                </a:solidFill>
                <a:latin typeface="Arial"/>
                <a:cs typeface="Arial"/>
                <a:sym typeface="WP Greek Century" pitchFamily="2" charset="2"/>
              </a:rPr>
              <a:t>β</a:t>
            </a:r>
            <a:r>
              <a:rPr lang="en-US" dirty="0">
                <a:solidFill>
                  <a:srgbClr val="000000"/>
                </a:solidFill>
                <a:latin typeface="Arial" charset="0"/>
              </a:rPr>
              <a:t>-adrenergic receptors</a:t>
            </a:r>
          </a:p>
          <a:p>
            <a:pPr algn="ctr"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</a:rPr>
              <a:t>(</a:t>
            </a:r>
            <a:r>
              <a:rPr lang="en-US" dirty="0" smtClean="0">
                <a:solidFill>
                  <a:srgbClr val="000000"/>
                </a:solidFill>
                <a:latin typeface="Arial" charset="0"/>
              </a:rPr>
              <a:t>Isoproterenol &gt; Epinephrine</a:t>
            </a:r>
            <a:r>
              <a:rPr lang="en-US" dirty="0">
                <a:solidFill>
                  <a:srgbClr val="000000"/>
                </a:solidFill>
                <a:latin typeface="Arial" charset="0"/>
              </a:rPr>
              <a:t>)</a:t>
            </a:r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228600" y="2819400"/>
            <a:ext cx="2827338" cy="83026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defRPr/>
            </a:pPr>
            <a:r>
              <a:rPr lang="el-GR" dirty="0">
                <a:solidFill>
                  <a:srgbClr val="000000"/>
                </a:solidFill>
                <a:latin typeface="Arial"/>
                <a:cs typeface="Arial"/>
                <a:sym typeface="WP Greek Century" pitchFamily="2" charset="2"/>
              </a:rPr>
              <a:t>α </a:t>
            </a:r>
            <a:r>
              <a:rPr lang="en-US" baseline="-25000" dirty="0">
                <a:solidFill>
                  <a:srgbClr val="000000"/>
                </a:solidFill>
                <a:latin typeface="Arial" charset="0"/>
                <a:sym typeface="WP Greek Century" pitchFamily="2" charset="2"/>
              </a:rPr>
              <a:t>1</a:t>
            </a:r>
            <a:r>
              <a:rPr lang="en-US" dirty="0">
                <a:solidFill>
                  <a:srgbClr val="000000"/>
                </a:solidFill>
                <a:latin typeface="Arial" charset="0"/>
              </a:rPr>
              <a:t>-adrenergic</a:t>
            </a:r>
          </a:p>
          <a:p>
            <a:pPr algn="ctr"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</a:rPr>
              <a:t>receptors</a:t>
            </a:r>
          </a:p>
          <a:p>
            <a:pPr algn="ctr"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</a:rPr>
              <a:t>(</a:t>
            </a:r>
            <a:r>
              <a:rPr lang="en-US" dirty="0" smtClean="0">
                <a:solidFill>
                  <a:srgbClr val="000000"/>
                </a:solidFill>
                <a:latin typeface="Arial" charset="0"/>
              </a:rPr>
              <a:t>Phenylephrine &gt; Clonidine</a:t>
            </a:r>
            <a:r>
              <a:rPr lang="en-US" dirty="0">
                <a:solidFill>
                  <a:srgbClr val="000000"/>
                </a:solidFill>
                <a:latin typeface="Arial" charset="0"/>
              </a:rPr>
              <a:t>)</a:t>
            </a:r>
          </a:p>
        </p:txBody>
      </p:sp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1981200" y="5410200"/>
            <a:ext cx="2887663" cy="83026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defRPr/>
            </a:pPr>
            <a:r>
              <a:rPr lang="el-GR" dirty="0">
                <a:solidFill>
                  <a:srgbClr val="000000"/>
                </a:solidFill>
                <a:latin typeface="Arial"/>
                <a:cs typeface="Arial"/>
                <a:sym typeface="WP Greek Century" pitchFamily="2" charset="2"/>
              </a:rPr>
              <a:t>α </a:t>
            </a:r>
            <a:r>
              <a:rPr lang="en-US" baseline="-25000" dirty="0">
                <a:solidFill>
                  <a:srgbClr val="000000"/>
                </a:solidFill>
                <a:latin typeface="Arial" charset="0"/>
                <a:sym typeface="WP Greek Century" pitchFamily="2" charset="2"/>
              </a:rPr>
              <a:t>2</a:t>
            </a:r>
            <a:r>
              <a:rPr lang="en-US" dirty="0">
                <a:solidFill>
                  <a:srgbClr val="000000"/>
                </a:solidFill>
                <a:latin typeface="Arial" charset="0"/>
              </a:rPr>
              <a:t>-adrenergic</a:t>
            </a:r>
          </a:p>
          <a:p>
            <a:pPr algn="ctr"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</a:rPr>
              <a:t>receptors</a:t>
            </a:r>
          </a:p>
          <a:p>
            <a:pPr algn="ctr"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</a:rPr>
              <a:t>(</a:t>
            </a:r>
            <a:r>
              <a:rPr lang="en-US" dirty="0" smtClean="0">
                <a:solidFill>
                  <a:srgbClr val="000000"/>
                </a:solidFill>
                <a:latin typeface="Arial" charset="0"/>
              </a:rPr>
              <a:t>Clonidine &gt; Phenylephrine</a:t>
            </a:r>
            <a:r>
              <a:rPr lang="en-US" dirty="0">
                <a:solidFill>
                  <a:srgbClr val="000000"/>
                </a:solidFill>
                <a:latin typeface="Arial" charset="0"/>
              </a:rPr>
              <a:t>)</a:t>
            </a:r>
          </a:p>
        </p:txBody>
      </p:sp>
      <p:sp>
        <p:nvSpPr>
          <p:cNvPr id="6155" name="Rectangle 11"/>
          <p:cNvSpPr>
            <a:spLocks noChangeArrowheads="1"/>
          </p:cNvSpPr>
          <p:nvPr/>
        </p:nvSpPr>
        <p:spPr bwMode="auto">
          <a:xfrm>
            <a:off x="6324600" y="3208338"/>
            <a:ext cx="1557338" cy="83026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defRPr/>
            </a:pPr>
            <a:r>
              <a:rPr lang="el-GR" dirty="0">
                <a:solidFill>
                  <a:srgbClr val="000000"/>
                </a:solidFill>
                <a:latin typeface="Arial"/>
                <a:cs typeface="Arial"/>
                <a:sym typeface="WP Greek Century" pitchFamily="2" charset="2"/>
              </a:rPr>
              <a:t>β</a:t>
            </a:r>
            <a:r>
              <a:rPr lang="en-US" baseline="-25000" dirty="0">
                <a:solidFill>
                  <a:srgbClr val="000000"/>
                </a:solidFill>
                <a:latin typeface="Arial" charset="0"/>
                <a:sym typeface="WP Greek Century" pitchFamily="2" charset="2"/>
              </a:rPr>
              <a:t> 1</a:t>
            </a:r>
            <a:r>
              <a:rPr lang="en-US" dirty="0">
                <a:solidFill>
                  <a:srgbClr val="000000"/>
                </a:solidFill>
                <a:latin typeface="Arial" charset="0"/>
              </a:rPr>
              <a:t>-adrenergic</a:t>
            </a:r>
          </a:p>
          <a:p>
            <a:pPr algn="ctr"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</a:rPr>
              <a:t>receptors</a:t>
            </a:r>
          </a:p>
          <a:p>
            <a:pPr algn="ctr"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</a:rPr>
              <a:t>(EPI = NE)</a:t>
            </a:r>
          </a:p>
        </p:txBody>
      </p:sp>
      <p:sp>
        <p:nvSpPr>
          <p:cNvPr id="6156" name="Rectangle 12"/>
          <p:cNvSpPr>
            <a:spLocks noChangeArrowheads="1"/>
          </p:cNvSpPr>
          <p:nvPr/>
        </p:nvSpPr>
        <p:spPr bwMode="auto">
          <a:xfrm>
            <a:off x="4800600" y="4267200"/>
            <a:ext cx="1465263" cy="83026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defRPr/>
            </a:pPr>
            <a:r>
              <a:rPr lang="el-GR" dirty="0">
                <a:solidFill>
                  <a:srgbClr val="000000"/>
                </a:solidFill>
                <a:latin typeface="Arial"/>
                <a:cs typeface="Arial"/>
                <a:sym typeface="WP Greek Century" pitchFamily="2" charset="2"/>
              </a:rPr>
              <a:t>β</a:t>
            </a:r>
            <a:r>
              <a:rPr lang="en-US" baseline="-25000" dirty="0">
                <a:solidFill>
                  <a:srgbClr val="000000"/>
                </a:solidFill>
                <a:latin typeface="Arial" charset="0"/>
                <a:sym typeface="WP Greek Century" pitchFamily="2" charset="2"/>
              </a:rPr>
              <a:t> 2</a:t>
            </a:r>
            <a:r>
              <a:rPr lang="en-US" dirty="0">
                <a:solidFill>
                  <a:srgbClr val="000000"/>
                </a:solidFill>
                <a:latin typeface="Arial" charset="0"/>
              </a:rPr>
              <a:t>-adrenergic</a:t>
            </a:r>
          </a:p>
          <a:p>
            <a:pPr algn="ctr"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</a:rPr>
              <a:t>receptors</a:t>
            </a:r>
          </a:p>
          <a:p>
            <a:pPr algn="ctr"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</a:rPr>
              <a:t>(EPI&gt;NE)</a:t>
            </a:r>
          </a:p>
        </p:txBody>
      </p:sp>
      <p:sp>
        <p:nvSpPr>
          <p:cNvPr id="24589" name="Line 13"/>
          <p:cNvSpPr>
            <a:spLocks noChangeShapeType="1"/>
          </p:cNvSpPr>
          <p:nvPr/>
        </p:nvSpPr>
        <p:spPr bwMode="auto">
          <a:xfrm flipH="1">
            <a:off x="2133600" y="838200"/>
            <a:ext cx="1490663" cy="5334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>
            <a:off x="5562600" y="838200"/>
            <a:ext cx="1760538" cy="6096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>
            <a:off x="1828800" y="2209800"/>
            <a:ext cx="0" cy="5334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4592" name="Line 16"/>
          <p:cNvSpPr>
            <a:spLocks noChangeShapeType="1"/>
          </p:cNvSpPr>
          <p:nvPr/>
        </p:nvSpPr>
        <p:spPr bwMode="auto">
          <a:xfrm flipH="1">
            <a:off x="7065963" y="2286000"/>
            <a:ext cx="46037" cy="7620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161" name="Rectangle 17"/>
          <p:cNvSpPr>
            <a:spLocks noChangeArrowheads="1"/>
          </p:cNvSpPr>
          <p:nvPr/>
        </p:nvSpPr>
        <p:spPr bwMode="auto">
          <a:xfrm>
            <a:off x="7315200" y="5334000"/>
            <a:ext cx="1592263" cy="83026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defRPr/>
            </a:pPr>
            <a:r>
              <a:rPr lang="el-GR" dirty="0">
                <a:solidFill>
                  <a:srgbClr val="000000"/>
                </a:solidFill>
                <a:latin typeface="Arial"/>
                <a:cs typeface="Arial"/>
                <a:sym typeface="WP Greek Century" pitchFamily="2" charset="2"/>
              </a:rPr>
              <a:t>β</a:t>
            </a:r>
            <a:r>
              <a:rPr lang="en-US" baseline="-25000" dirty="0">
                <a:solidFill>
                  <a:srgbClr val="000000"/>
                </a:solidFill>
                <a:latin typeface="Arial" charset="0"/>
                <a:sym typeface="WP Greek Century" pitchFamily="2" charset="2"/>
              </a:rPr>
              <a:t> 3</a:t>
            </a:r>
            <a:r>
              <a:rPr lang="en-US" dirty="0">
                <a:solidFill>
                  <a:srgbClr val="000000"/>
                </a:solidFill>
                <a:latin typeface="Arial" charset="0"/>
              </a:rPr>
              <a:t>-adrenergic</a:t>
            </a:r>
          </a:p>
          <a:p>
            <a:pPr algn="ctr"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</a:rPr>
              <a:t>receptors</a:t>
            </a:r>
          </a:p>
          <a:p>
            <a:pPr algn="ctr">
              <a:defRPr/>
            </a:pPr>
            <a:r>
              <a:rPr lang="en-US" dirty="0">
                <a:solidFill>
                  <a:srgbClr val="000000"/>
                </a:solidFill>
                <a:latin typeface="Arial" charset="0"/>
              </a:rPr>
              <a:t>(NE&gt;EPI)</a:t>
            </a:r>
          </a:p>
        </p:txBody>
      </p:sp>
      <p:sp>
        <p:nvSpPr>
          <p:cNvPr id="24594" name="Slide Number Placeholder 1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9CDA530-BD85-474C-BBCA-6EFE6E88702D}" type="slidenum">
              <a:rPr lang="en-US" altLang="en-US" smtClean="0"/>
              <a:pPr eaLnBrk="1" hangingPunct="1"/>
              <a:t>29</a:t>
            </a:fld>
            <a:endParaRPr lang="en-US" altLang="en-US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72921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4000" b="1" i="1" u="sng" dirty="0" smtClean="0"/>
              <a:t>Learning Objectives:</a:t>
            </a:r>
            <a:endParaRPr lang="en-US" altLang="en-US" sz="4000" i="1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14400"/>
            <a:ext cx="8763000" cy="6172200"/>
          </a:xfrm>
        </p:spPr>
        <p:txBody>
          <a:bodyPr/>
          <a:lstStyle/>
          <a:p>
            <a:pPr marL="457200" indent="-457200">
              <a:lnSpc>
                <a:spcPct val="90000"/>
              </a:lnSpc>
              <a:spcBef>
                <a:spcPts val="500"/>
              </a:spcBef>
              <a:buFontTx/>
              <a:buAutoNum type="arabicParenR"/>
              <a:defRPr/>
            </a:pPr>
            <a:r>
              <a:rPr lang="en-US" altLang="en-US" sz="2400" dirty="0" smtClean="0"/>
              <a:t>List and describe </a:t>
            </a:r>
            <a:r>
              <a:rPr lang="en-US" altLang="en-US" sz="2400" dirty="0"/>
              <a:t>the mechanism of action, therapeutic </a:t>
            </a:r>
            <a:r>
              <a:rPr lang="en-US" altLang="en-US" sz="2400" dirty="0" smtClean="0"/>
              <a:t>indications, </a:t>
            </a:r>
            <a:r>
              <a:rPr lang="en-US" altLang="en-US" sz="2400" dirty="0"/>
              <a:t>and adverse </a:t>
            </a:r>
            <a:r>
              <a:rPr lang="en-US" altLang="en-US" sz="2400" dirty="0" smtClean="0"/>
              <a:t>effects of cholinergic </a:t>
            </a:r>
            <a:r>
              <a:rPr lang="en-US" altLang="en-US" sz="2400" dirty="0"/>
              <a:t>agonists and cholinesterase inhibitors</a:t>
            </a:r>
            <a:r>
              <a:rPr lang="en-US" altLang="en-US" sz="2400" dirty="0" smtClean="0"/>
              <a:t>.</a:t>
            </a:r>
          </a:p>
          <a:p>
            <a:pPr marL="457200" indent="-457200">
              <a:lnSpc>
                <a:spcPct val="90000"/>
              </a:lnSpc>
              <a:spcBef>
                <a:spcPts val="500"/>
              </a:spcBef>
              <a:buFontTx/>
              <a:buAutoNum type="arabicParenR"/>
              <a:defRPr/>
            </a:pPr>
            <a:r>
              <a:rPr lang="en-US" altLang="en-US" sz="2400" dirty="0"/>
              <a:t>List and </a:t>
            </a:r>
            <a:r>
              <a:rPr lang="en-US" altLang="en-US" sz="2400" dirty="0" smtClean="0"/>
              <a:t>describe </a:t>
            </a:r>
            <a:r>
              <a:rPr lang="en-US" altLang="en-US" sz="2400" dirty="0"/>
              <a:t>the mechanism of action, therapeutic </a:t>
            </a:r>
            <a:r>
              <a:rPr lang="en-US" altLang="en-US" sz="2400" dirty="0" smtClean="0"/>
              <a:t>indications, </a:t>
            </a:r>
            <a:r>
              <a:rPr lang="en-US" altLang="en-US" sz="2400" dirty="0"/>
              <a:t>and adverse </a:t>
            </a:r>
            <a:r>
              <a:rPr lang="en-US" altLang="en-US" sz="2400" dirty="0" smtClean="0"/>
              <a:t>effects </a:t>
            </a:r>
            <a:r>
              <a:rPr lang="en-US" altLang="en-US" sz="2400" dirty="0"/>
              <a:t>of </a:t>
            </a:r>
            <a:r>
              <a:rPr lang="en-US" altLang="en-US" sz="2400" dirty="0" smtClean="0"/>
              <a:t>muscarinic </a:t>
            </a:r>
            <a:r>
              <a:rPr lang="en-US" altLang="en-US" sz="2400" dirty="0"/>
              <a:t>and nicotinic </a:t>
            </a:r>
            <a:r>
              <a:rPr lang="en-US" altLang="en-US" sz="2400" dirty="0" smtClean="0"/>
              <a:t>receptor antagonists.</a:t>
            </a:r>
          </a:p>
          <a:p>
            <a:pPr marL="457200" indent="-457200">
              <a:lnSpc>
                <a:spcPct val="90000"/>
              </a:lnSpc>
              <a:spcBef>
                <a:spcPts val="500"/>
              </a:spcBef>
              <a:buFontTx/>
              <a:buAutoNum type="arabicParenR"/>
              <a:defRPr/>
            </a:pPr>
            <a:r>
              <a:rPr lang="en-US" altLang="en-US" sz="2400" dirty="0"/>
              <a:t>List and </a:t>
            </a:r>
            <a:r>
              <a:rPr lang="en-US" altLang="en-US" sz="2400" dirty="0" smtClean="0"/>
              <a:t>describe </a:t>
            </a:r>
            <a:r>
              <a:rPr lang="en-US" altLang="en-US" sz="2400" dirty="0"/>
              <a:t>the mechanism of action, therapeutic indications</a:t>
            </a:r>
            <a:r>
              <a:rPr lang="en-US" altLang="en-US" sz="2400" dirty="0" smtClean="0"/>
              <a:t>, </a:t>
            </a:r>
            <a:r>
              <a:rPr lang="en-US" altLang="en-US" sz="2400" dirty="0"/>
              <a:t>and adverse </a:t>
            </a:r>
            <a:r>
              <a:rPr lang="en-US" altLang="en-US" sz="2400" dirty="0" smtClean="0"/>
              <a:t>effects of </a:t>
            </a:r>
            <a:r>
              <a:rPr lang="en-US" altLang="en-US" sz="2400" dirty="0" smtClean="0">
                <a:cs typeface="Times New Roman" pitchFamily="18" charset="0"/>
              </a:rPr>
              <a:t>direct, indirect, and mixed acting </a:t>
            </a:r>
            <a:r>
              <a:rPr lang="en-US" altLang="en-US" sz="2400" dirty="0">
                <a:cs typeface="Times New Roman" pitchFamily="18" charset="0"/>
              </a:rPr>
              <a:t>adrenergic </a:t>
            </a:r>
            <a:r>
              <a:rPr lang="en-US" altLang="en-US" sz="2400" dirty="0" smtClean="0">
                <a:cs typeface="Times New Roman" pitchFamily="18" charset="0"/>
              </a:rPr>
              <a:t>agonists.</a:t>
            </a:r>
          </a:p>
          <a:p>
            <a:pPr marL="457200" indent="-457200">
              <a:lnSpc>
                <a:spcPct val="90000"/>
              </a:lnSpc>
              <a:spcBef>
                <a:spcPts val="500"/>
              </a:spcBef>
              <a:buFontTx/>
              <a:buAutoNum type="arabicParenR"/>
              <a:defRPr/>
            </a:pPr>
            <a:r>
              <a:rPr lang="en-US" altLang="en-US" sz="2400" dirty="0"/>
              <a:t>List and </a:t>
            </a:r>
            <a:r>
              <a:rPr lang="en-US" altLang="en-US" sz="2400" dirty="0" smtClean="0"/>
              <a:t>describe </a:t>
            </a:r>
            <a:r>
              <a:rPr lang="en-US" altLang="en-US" sz="2400" dirty="0"/>
              <a:t>the mechanism of action, therapeutic indications</a:t>
            </a:r>
            <a:r>
              <a:rPr lang="en-US" altLang="en-US" sz="2400" dirty="0" smtClean="0"/>
              <a:t>, </a:t>
            </a:r>
            <a:r>
              <a:rPr lang="en-US" altLang="en-US" sz="2400" dirty="0"/>
              <a:t>and adverse </a:t>
            </a:r>
            <a:r>
              <a:rPr lang="en-US" altLang="en-US" sz="2400" dirty="0" smtClean="0"/>
              <a:t>effects of</a:t>
            </a:r>
            <a:r>
              <a:rPr lang="en-US" altLang="en-US" sz="2400" dirty="0">
                <a:cs typeface="Times New Roman" pitchFamily="18" charset="0"/>
                <a:sym typeface="Symbol" pitchFamily="18" charset="2"/>
              </a:rPr>
              <a:t> </a:t>
            </a:r>
            <a:r>
              <a:rPr lang="en-US" altLang="en-US" sz="2400" dirty="0">
                <a:cs typeface="Times New Roman" pitchFamily="18" charset="0"/>
              </a:rPr>
              <a:t> adrenergic </a:t>
            </a:r>
            <a:r>
              <a:rPr lang="en-US" altLang="en-US" sz="2400" dirty="0" smtClean="0">
                <a:cs typeface="Times New Roman" pitchFamily="18" charset="0"/>
              </a:rPr>
              <a:t>and </a:t>
            </a:r>
            <a:r>
              <a:rPr lang="en-US" altLang="en-US" sz="2400" dirty="0" smtClean="0">
                <a:cs typeface="Times New Roman" pitchFamily="18" charset="0"/>
                <a:sym typeface="Symbol" pitchFamily="18" charset="2"/>
              </a:rPr>
              <a:t></a:t>
            </a:r>
            <a:r>
              <a:rPr lang="en-US" altLang="en-US" sz="2400" dirty="0" smtClean="0">
                <a:cs typeface="Times New Roman" pitchFamily="18" charset="0"/>
              </a:rPr>
              <a:t> </a:t>
            </a:r>
            <a:r>
              <a:rPr lang="en-US" altLang="en-US" sz="2400" dirty="0">
                <a:cs typeface="Times New Roman" pitchFamily="18" charset="0"/>
              </a:rPr>
              <a:t>-adrenergic blocking </a:t>
            </a:r>
            <a:r>
              <a:rPr lang="en-US" altLang="en-US" sz="2400" dirty="0" smtClean="0">
                <a:cs typeface="Times New Roman" pitchFamily="18" charset="0"/>
              </a:rPr>
              <a:t>agents</a:t>
            </a:r>
            <a:r>
              <a:rPr lang="en-US" altLang="en-US" sz="2400" dirty="0">
                <a:cs typeface="Times New Roman" pitchFamily="18" charset="0"/>
              </a:rPr>
              <a:t>.</a:t>
            </a:r>
            <a:endParaRPr lang="en-US" altLang="en-US" sz="2400" dirty="0" smtClean="0"/>
          </a:p>
          <a:p>
            <a:pPr marL="457200" indent="-457200">
              <a:lnSpc>
                <a:spcPct val="90000"/>
              </a:lnSpc>
              <a:spcBef>
                <a:spcPts val="500"/>
              </a:spcBef>
              <a:buFontTx/>
              <a:buAutoNum type="arabicParenR"/>
              <a:defRPr/>
            </a:pPr>
            <a:endParaRPr lang="en-US" altLang="en-US" sz="2400" u="sng" dirty="0"/>
          </a:p>
          <a:p>
            <a:pPr>
              <a:lnSpc>
                <a:spcPct val="90000"/>
              </a:lnSpc>
              <a:spcBef>
                <a:spcPts val="500"/>
              </a:spcBef>
              <a:buFontTx/>
              <a:buNone/>
              <a:defRPr/>
            </a:pPr>
            <a:endParaRPr lang="en-US" sz="2400" b="1" dirty="0" smtClean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6858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846B9F5D-B73B-45EC-A2AE-668F83FB088F}" type="slidenum">
              <a:rPr lang="en-US" altLang="en-US" smtClean="0"/>
              <a:pPr eaLnBrk="1" hangingPunct="1"/>
              <a:t>3</a:t>
            </a:fld>
            <a:endParaRPr lang="en-US" altLang="en-US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F29E356-1FEE-455F-B42E-E3ECA5EF6938}" type="slidenum">
              <a:rPr lang="en-US" altLang="en-US" sz="1400" smtClean="0">
                <a:solidFill>
                  <a:srgbClr val="FFFF00"/>
                </a:solidFill>
              </a:rPr>
              <a:pPr/>
              <a:t>30</a:t>
            </a:fld>
            <a:endParaRPr lang="en-US" altLang="en-US" sz="1400" smtClean="0">
              <a:solidFill>
                <a:srgbClr val="FFFF00"/>
              </a:solidFill>
            </a:endParaRPr>
          </a:p>
        </p:txBody>
      </p:sp>
      <p:sp>
        <p:nvSpPr>
          <p:cNvPr id="10243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Direct Acting Alpha1 - Adrenergic  Agonists</a:t>
            </a:r>
          </a:p>
        </p:txBody>
      </p:sp>
      <p:sp>
        <p:nvSpPr>
          <p:cNvPr id="10244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457200" y="1951037"/>
            <a:ext cx="8229600" cy="4525963"/>
          </a:xfrm>
        </p:spPr>
        <p:txBody>
          <a:bodyPr/>
          <a:lstStyle/>
          <a:p>
            <a:r>
              <a:rPr lang="en-US" altLang="en-US" sz="2800" b="1" dirty="0"/>
              <a:t>Phenylephrine</a:t>
            </a:r>
            <a:r>
              <a:rPr lang="en-US" altLang="en-US" sz="2800" dirty="0"/>
              <a:t> (Neo-</a:t>
            </a:r>
            <a:r>
              <a:rPr lang="en-US" altLang="en-US" sz="2800" dirty="0" err="1"/>
              <a:t>Synephrine</a:t>
            </a:r>
            <a:r>
              <a:rPr lang="en-US" altLang="en-US" sz="2800" dirty="0" smtClean="0"/>
              <a:t>)</a:t>
            </a:r>
          </a:p>
          <a:p>
            <a:r>
              <a:rPr lang="en-US" altLang="en-US" sz="2800" b="1" dirty="0"/>
              <a:t>Oxymetazoline</a:t>
            </a:r>
            <a:r>
              <a:rPr lang="en-US" altLang="en-US" sz="2800" dirty="0"/>
              <a:t> ( Afrin, Visine L.R</a:t>
            </a:r>
            <a:r>
              <a:rPr lang="en-US" altLang="en-US" sz="2800" dirty="0" smtClean="0"/>
              <a:t>.)</a:t>
            </a:r>
          </a:p>
          <a:p>
            <a:endParaRPr lang="en-US" altLang="en-US" sz="2800" b="1" dirty="0" smtClean="0"/>
          </a:p>
          <a:p>
            <a:r>
              <a:rPr lang="en-US" altLang="en-US" sz="2800" b="1" dirty="0" smtClean="0"/>
              <a:t>Indications</a:t>
            </a:r>
            <a:r>
              <a:rPr lang="en-US" altLang="en-US" sz="2800" dirty="0" smtClean="0"/>
              <a:t> </a:t>
            </a:r>
            <a:r>
              <a:rPr lang="en-US" altLang="en-US" sz="2800" dirty="0"/>
              <a:t>– Nasal decongestant</a:t>
            </a:r>
            <a:r>
              <a:rPr lang="en-US" altLang="en-US" sz="2800" dirty="0" smtClean="0"/>
              <a:t>, </a:t>
            </a:r>
            <a:r>
              <a:rPr lang="en-US" altLang="en-US" sz="2800" dirty="0" err="1"/>
              <a:t>mydriatic</a:t>
            </a:r>
            <a:r>
              <a:rPr lang="en-US" altLang="en-US" sz="2800" dirty="0"/>
              <a:t>, and </a:t>
            </a:r>
            <a:r>
              <a:rPr lang="en-US" altLang="en-US" sz="2800" dirty="0" smtClean="0"/>
              <a:t>systemically as a vasopressor </a:t>
            </a:r>
            <a:r>
              <a:rPr lang="en-US" altLang="en-US" sz="2800" dirty="0"/>
              <a:t>for </a:t>
            </a:r>
            <a:r>
              <a:rPr lang="en-US" altLang="en-US" sz="2800" dirty="0" smtClean="0"/>
              <a:t>hypotension to </a:t>
            </a:r>
            <a:r>
              <a:rPr lang="en-US" altLang="en-US" sz="2800" dirty="0"/>
              <a:t>raise </a:t>
            </a:r>
            <a:r>
              <a:rPr lang="en-US" altLang="en-US" sz="2800" dirty="0" smtClean="0"/>
              <a:t>BP.</a:t>
            </a:r>
          </a:p>
          <a:p>
            <a:endParaRPr lang="en-US" altLang="en-US" sz="2800" dirty="0"/>
          </a:p>
          <a:p>
            <a:pPr>
              <a:lnSpc>
                <a:spcPct val="90000"/>
              </a:lnSpc>
            </a:pPr>
            <a:r>
              <a:rPr lang="en-US" altLang="en-US" sz="2800" b="1" dirty="0" smtClean="0"/>
              <a:t>Adverse effects </a:t>
            </a:r>
            <a:r>
              <a:rPr lang="en-US" altLang="en-US" sz="2800" dirty="0" smtClean="0"/>
              <a:t>– Hypertension, Nervousness, Headaches</a:t>
            </a:r>
            <a:endParaRPr lang="en-US" altLang="en-US" sz="2800" dirty="0"/>
          </a:p>
          <a:p>
            <a:pPr>
              <a:buFontTx/>
              <a:buNone/>
            </a:pPr>
            <a:endParaRPr lang="en-US" altLang="en-US" sz="2400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33752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F29E356-1FEE-455F-B42E-E3ECA5EF6938}" type="slidenum">
              <a:rPr lang="en-US" altLang="en-US" sz="1400" smtClean="0">
                <a:solidFill>
                  <a:srgbClr val="FFFF00"/>
                </a:solidFill>
              </a:rPr>
              <a:pPr/>
              <a:t>31</a:t>
            </a:fld>
            <a:endParaRPr lang="en-US" altLang="en-US" sz="1400" smtClean="0">
              <a:solidFill>
                <a:srgbClr val="FFFF00"/>
              </a:solidFill>
            </a:endParaRPr>
          </a:p>
        </p:txBody>
      </p:sp>
      <p:sp>
        <p:nvSpPr>
          <p:cNvPr id="10243" name="Rectangle 2050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altLang="en-US" dirty="0" smtClean="0"/>
              <a:t>Direct Acting Alpha 2 - Adrenergic Agonists</a:t>
            </a:r>
          </a:p>
        </p:txBody>
      </p:sp>
      <p:sp>
        <p:nvSpPr>
          <p:cNvPr id="10244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5029200"/>
          </a:xfrm>
        </p:spPr>
        <p:txBody>
          <a:bodyPr/>
          <a:lstStyle/>
          <a:p>
            <a:r>
              <a:rPr lang="en-US" altLang="en-US" sz="2800" b="1" dirty="0"/>
              <a:t>Clonidine</a:t>
            </a:r>
            <a:r>
              <a:rPr lang="en-US" altLang="en-US" sz="2800" dirty="0"/>
              <a:t> (Catapres) </a:t>
            </a:r>
            <a:endParaRPr lang="en-US" altLang="en-US" sz="2800" dirty="0" smtClean="0"/>
          </a:p>
          <a:p>
            <a:r>
              <a:rPr lang="en-US" altLang="en-US" sz="2800" b="1" dirty="0" err="1" smtClean="0"/>
              <a:t>Apraclonidine</a:t>
            </a:r>
            <a:r>
              <a:rPr lang="en-US" altLang="en-US" sz="2800" b="1" dirty="0" smtClean="0"/>
              <a:t> </a:t>
            </a:r>
            <a:r>
              <a:rPr lang="en-US" altLang="en-US" sz="2800" b="1" baseline="30000" dirty="0"/>
              <a:t>a </a:t>
            </a:r>
            <a:r>
              <a:rPr lang="en-US" altLang="en-US" sz="2800" dirty="0" smtClean="0"/>
              <a:t>(</a:t>
            </a:r>
            <a:r>
              <a:rPr lang="en-US" altLang="en-US" sz="2800" dirty="0" err="1"/>
              <a:t>L</a:t>
            </a:r>
            <a:r>
              <a:rPr lang="en-US" altLang="en-US" sz="2800" dirty="0" err="1" smtClean="0"/>
              <a:t>opidine</a:t>
            </a:r>
            <a:r>
              <a:rPr lang="en-US" altLang="en-US" sz="2800" dirty="0" smtClean="0"/>
              <a:t>)</a:t>
            </a:r>
          </a:p>
          <a:p>
            <a:r>
              <a:rPr lang="en-US" altLang="en-US" sz="2800" b="1" dirty="0" smtClean="0"/>
              <a:t>Brimonidine</a:t>
            </a:r>
            <a:r>
              <a:rPr lang="en-US" altLang="en-US" sz="2800" b="1" baseline="30000" dirty="0"/>
              <a:t> a</a:t>
            </a:r>
            <a:r>
              <a:rPr lang="en-US" altLang="en-US" sz="2800" b="1" dirty="0" smtClean="0"/>
              <a:t> </a:t>
            </a:r>
            <a:r>
              <a:rPr lang="en-US" altLang="en-US" sz="2800" dirty="0" smtClean="0"/>
              <a:t>(Alphagan P)</a:t>
            </a:r>
          </a:p>
          <a:p>
            <a:r>
              <a:rPr lang="en-US" altLang="en-US" sz="2800" b="1" dirty="0" smtClean="0"/>
              <a:t>Indications</a:t>
            </a:r>
            <a:r>
              <a:rPr lang="en-US" altLang="en-US" sz="2800" dirty="0" smtClean="0"/>
              <a:t> :</a:t>
            </a:r>
          </a:p>
          <a:p>
            <a:pPr lvl="1"/>
            <a:r>
              <a:rPr lang="en-US" altLang="en-US" sz="2400" dirty="0" smtClean="0"/>
              <a:t>Hypertension - produces inhibition of sympathetic vasomotor centers, reducing </a:t>
            </a:r>
            <a:r>
              <a:rPr lang="en-US" altLang="en-US" sz="2400" dirty="0"/>
              <a:t>blood </a:t>
            </a:r>
            <a:r>
              <a:rPr lang="en-US" altLang="en-US" sz="2400" dirty="0" smtClean="0"/>
              <a:t>pressure.</a:t>
            </a:r>
            <a:endParaRPr lang="en-US" altLang="en-US" sz="2400" dirty="0"/>
          </a:p>
          <a:p>
            <a:pPr lvl="1"/>
            <a:r>
              <a:rPr lang="en-US" altLang="en-US" sz="2400" dirty="0" smtClean="0"/>
              <a:t>ADHD and impulsive </a:t>
            </a:r>
            <a:r>
              <a:rPr lang="en-US" altLang="en-US" sz="2400" dirty="0"/>
              <a:t>behavior </a:t>
            </a:r>
            <a:endParaRPr lang="en-US" altLang="en-US" sz="2400" dirty="0" smtClean="0"/>
          </a:p>
          <a:p>
            <a:pPr lvl="1"/>
            <a:r>
              <a:rPr lang="en-US" altLang="en-US" sz="2400" dirty="0" smtClean="0"/>
              <a:t>Glaucoma</a:t>
            </a:r>
            <a:r>
              <a:rPr lang="en-US" altLang="en-US" sz="2400" b="1" baseline="30000" dirty="0"/>
              <a:t> a</a:t>
            </a:r>
            <a:endParaRPr lang="en-US" altLang="en-US" sz="2400" dirty="0"/>
          </a:p>
          <a:p>
            <a:pPr>
              <a:lnSpc>
                <a:spcPct val="90000"/>
              </a:lnSpc>
            </a:pPr>
            <a:r>
              <a:rPr lang="en-US" altLang="en-US" sz="2800" b="1" dirty="0" smtClean="0"/>
              <a:t>Adverse effects </a:t>
            </a:r>
            <a:r>
              <a:rPr lang="en-US" altLang="en-US" sz="2400" dirty="0" smtClean="0"/>
              <a:t>– Bradycardia, Hypotension, Headaches, Sedation, Depression</a:t>
            </a:r>
            <a:r>
              <a:rPr lang="en-US" altLang="en-US" sz="2800" dirty="0" smtClean="0"/>
              <a:t>,</a:t>
            </a:r>
          </a:p>
          <a:p>
            <a:pPr>
              <a:lnSpc>
                <a:spcPct val="90000"/>
              </a:lnSpc>
            </a:pPr>
            <a:r>
              <a:rPr lang="en-US" altLang="en-US" sz="2800" b="1" dirty="0" smtClean="0"/>
              <a:t>Caution</a:t>
            </a:r>
            <a:r>
              <a:rPr lang="en-US" altLang="en-US" sz="2800" dirty="0" smtClean="0"/>
              <a:t> for </a:t>
            </a:r>
            <a:r>
              <a:rPr lang="en-US" altLang="en-US" sz="2800" b="1" dirty="0" smtClean="0"/>
              <a:t>Withdrawal Supersensitivity </a:t>
            </a:r>
            <a:r>
              <a:rPr lang="en-US" altLang="en-US" sz="2800" dirty="0" smtClean="0"/>
              <a:t>with Chronic use</a:t>
            </a:r>
            <a:endParaRPr lang="en-US" altLang="en-US" sz="2800" dirty="0"/>
          </a:p>
          <a:p>
            <a:pPr>
              <a:buFontTx/>
              <a:buNone/>
            </a:pPr>
            <a:endParaRPr lang="en-US" altLang="en-US" sz="2400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61842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F29E356-1FEE-455F-B42E-E3ECA5EF6938}" type="slidenum">
              <a:rPr lang="en-US" altLang="en-US" sz="1400" smtClean="0">
                <a:solidFill>
                  <a:srgbClr val="FFFF00"/>
                </a:solidFill>
              </a:rPr>
              <a:pPr/>
              <a:t>32</a:t>
            </a:fld>
            <a:endParaRPr lang="en-US" altLang="en-US" sz="1400" smtClean="0">
              <a:solidFill>
                <a:srgbClr val="FFFF00"/>
              </a:solidFill>
            </a:endParaRPr>
          </a:p>
        </p:txBody>
      </p:sp>
      <p:sp>
        <p:nvSpPr>
          <p:cNvPr id="10243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Direct Acting Beta 1- Adrenergic Agonists</a:t>
            </a:r>
          </a:p>
        </p:txBody>
      </p:sp>
      <p:sp>
        <p:nvSpPr>
          <p:cNvPr id="10244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5029200"/>
          </a:xfrm>
        </p:spPr>
        <p:txBody>
          <a:bodyPr/>
          <a:lstStyle/>
          <a:p>
            <a:r>
              <a:rPr lang="en-US" altLang="en-US" sz="2800" b="1" dirty="0"/>
              <a:t>Dobutamine</a:t>
            </a:r>
            <a:r>
              <a:rPr lang="en-US" altLang="en-US" sz="2800" dirty="0"/>
              <a:t> (Dobutrex</a:t>
            </a:r>
            <a:r>
              <a:rPr lang="en-US" altLang="en-US" sz="2800" dirty="0" smtClean="0"/>
              <a:t>)</a:t>
            </a:r>
          </a:p>
          <a:p>
            <a:endParaRPr lang="en-US" altLang="en-US" sz="1800" dirty="0" smtClean="0"/>
          </a:p>
          <a:p>
            <a:r>
              <a:rPr lang="en-US" altLang="en-US" sz="2800" b="1" dirty="0" smtClean="0"/>
              <a:t>Mechanism </a:t>
            </a:r>
            <a:r>
              <a:rPr lang="en-US" altLang="en-US" sz="2800" b="1" dirty="0"/>
              <a:t>of Action </a:t>
            </a:r>
            <a:r>
              <a:rPr lang="en-US" altLang="en-US" sz="2800" dirty="0"/>
              <a:t>– Primarily a beta 1 </a:t>
            </a:r>
            <a:r>
              <a:rPr lang="en-US" altLang="en-US" sz="2800" dirty="0" smtClean="0"/>
              <a:t>agonist.  Increases cardiac output </a:t>
            </a:r>
            <a:r>
              <a:rPr lang="en-US" altLang="en-US" sz="2800" dirty="0"/>
              <a:t>with few heart rate or vascular effects</a:t>
            </a:r>
          </a:p>
          <a:p>
            <a:r>
              <a:rPr lang="en-US" altLang="en-US" sz="2800" b="1" dirty="0"/>
              <a:t>Indication </a:t>
            </a:r>
            <a:r>
              <a:rPr lang="en-US" altLang="en-US" sz="2800" dirty="0"/>
              <a:t>- Congestive heart </a:t>
            </a:r>
            <a:r>
              <a:rPr lang="en-US" altLang="en-US" sz="2800" dirty="0" smtClean="0"/>
              <a:t>failure</a:t>
            </a:r>
          </a:p>
          <a:p>
            <a:r>
              <a:rPr lang="en-US" altLang="en-US" sz="2800" b="1" dirty="0" smtClean="0"/>
              <a:t>Adverse actions </a:t>
            </a:r>
            <a:r>
              <a:rPr lang="en-US" altLang="en-US" sz="2800" dirty="0" smtClean="0"/>
              <a:t>– tachycardia,  palpitations, severe  hypotension (alpha </a:t>
            </a:r>
            <a:r>
              <a:rPr lang="en-US" altLang="en-US" sz="2800" dirty="0"/>
              <a:t>antagonist </a:t>
            </a:r>
            <a:r>
              <a:rPr lang="en-US" altLang="en-US" sz="2800" dirty="0" smtClean="0"/>
              <a:t>effect). Can </a:t>
            </a:r>
            <a:r>
              <a:rPr lang="en-US" altLang="en-US" sz="2800" dirty="0"/>
              <a:t>increase ventricular rate in atrial fibrillation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00008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F29E356-1FEE-455F-B42E-E3ECA5EF6938}" type="slidenum">
              <a:rPr lang="en-US" altLang="en-US" sz="1400" smtClean="0">
                <a:solidFill>
                  <a:srgbClr val="FFFF00"/>
                </a:solidFill>
              </a:rPr>
              <a:pPr/>
              <a:t>33</a:t>
            </a:fld>
            <a:endParaRPr lang="en-US" altLang="en-US" sz="1400" smtClean="0">
              <a:solidFill>
                <a:srgbClr val="FFFF00"/>
              </a:solidFill>
            </a:endParaRPr>
          </a:p>
        </p:txBody>
      </p:sp>
      <p:sp>
        <p:nvSpPr>
          <p:cNvPr id="10243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Direct Acting Beta 2- Adrenergic Agonists</a:t>
            </a:r>
          </a:p>
        </p:txBody>
      </p:sp>
      <p:sp>
        <p:nvSpPr>
          <p:cNvPr id="10244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5029200"/>
          </a:xfrm>
        </p:spPr>
        <p:txBody>
          <a:bodyPr/>
          <a:lstStyle/>
          <a:p>
            <a:r>
              <a:rPr lang="en-US" altLang="en-US" sz="2800" b="1" dirty="0" smtClean="0"/>
              <a:t>Albuterol</a:t>
            </a:r>
            <a:r>
              <a:rPr lang="en-US" altLang="en-US" sz="2800" dirty="0" smtClean="0"/>
              <a:t> </a:t>
            </a:r>
            <a:r>
              <a:rPr lang="en-US" altLang="en-US" sz="2800" dirty="0"/>
              <a:t>(Proventil, Ventolin</a:t>
            </a:r>
            <a:r>
              <a:rPr lang="en-US" altLang="en-US" sz="2800" dirty="0" smtClean="0"/>
              <a:t>)</a:t>
            </a:r>
          </a:p>
          <a:p>
            <a:r>
              <a:rPr lang="en-US" altLang="en-US" sz="2800" b="1" dirty="0" smtClean="0"/>
              <a:t>Terbutaline</a:t>
            </a:r>
            <a:r>
              <a:rPr lang="en-US" altLang="en-US" sz="2800" dirty="0" smtClean="0"/>
              <a:t> </a:t>
            </a:r>
            <a:r>
              <a:rPr lang="en-US" altLang="en-US" sz="2800" dirty="0"/>
              <a:t>(Brethine, Bricanyl</a:t>
            </a:r>
            <a:r>
              <a:rPr lang="en-US" altLang="en-US" sz="2800" dirty="0" smtClean="0"/>
              <a:t>)</a:t>
            </a:r>
            <a:r>
              <a:rPr lang="en-US" altLang="en-US" sz="2800" dirty="0"/>
              <a:t> </a:t>
            </a:r>
            <a:endParaRPr lang="en-US" altLang="en-US" sz="2800" dirty="0" smtClean="0"/>
          </a:p>
          <a:p>
            <a:r>
              <a:rPr lang="en-US" altLang="en-US" sz="2800" b="1" dirty="0" smtClean="0"/>
              <a:t>Metaproterenol </a:t>
            </a:r>
            <a:r>
              <a:rPr lang="en-US" altLang="en-US" sz="2800" dirty="0"/>
              <a:t>(Alupent</a:t>
            </a:r>
            <a:r>
              <a:rPr lang="en-US" altLang="en-US" sz="2800" dirty="0" smtClean="0"/>
              <a:t>)</a:t>
            </a:r>
            <a:r>
              <a:rPr lang="en-US" altLang="en-US" sz="2800" dirty="0"/>
              <a:t> </a:t>
            </a:r>
            <a:endParaRPr lang="en-US" altLang="en-US" sz="2800" dirty="0" smtClean="0"/>
          </a:p>
          <a:p>
            <a:r>
              <a:rPr lang="en-US" altLang="en-US" sz="2800" dirty="0" smtClean="0"/>
              <a:t>Long Acting Beta Agonists (LABA)</a:t>
            </a:r>
          </a:p>
          <a:p>
            <a:pPr lvl="1"/>
            <a:r>
              <a:rPr lang="en-US" altLang="en-US" b="1" dirty="0" smtClean="0"/>
              <a:t>Salmeterol</a:t>
            </a:r>
            <a:r>
              <a:rPr lang="en-US" altLang="en-US" dirty="0" smtClean="0"/>
              <a:t> </a:t>
            </a:r>
            <a:r>
              <a:rPr lang="en-US" altLang="en-US" dirty="0"/>
              <a:t>(Serevent</a:t>
            </a:r>
            <a:r>
              <a:rPr lang="en-US" altLang="en-US" dirty="0" smtClean="0"/>
              <a:t>)</a:t>
            </a:r>
          </a:p>
          <a:p>
            <a:pPr lvl="1"/>
            <a:r>
              <a:rPr lang="en-US" altLang="en-US" b="1" dirty="0" smtClean="0"/>
              <a:t>Formoterol </a:t>
            </a:r>
            <a:r>
              <a:rPr lang="en-US" altLang="en-US" dirty="0" smtClean="0"/>
              <a:t>(</a:t>
            </a:r>
            <a:r>
              <a:rPr lang="en-US" altLang="en-US" dirty="0" err="1" smtClean="0"/>
              <a:t>Perforomist</a:t>
            </a:r>
            <a:r>
              <a:rPr lang="en-US" altLang="en-US" dirty="0" smtClean="0"/>
              <a:t>)</a:t>
            </a:r>
            <a:endParaRPr lang="en-US" altLang="en-US" dirty="0"/>
          </a:p>
          <a:p>
            <a:r>
              <a:rPr lang="en-US" altLang="en-US" sz="2800" b="1" dirty="0" smtClean="0"/>
              <a:t>Indications</a:t>
            </a:r>
            <a:r>
              <a:rPr lang="en-US" altLang="en-US" sz="2800" dirty="0" smtClean="0"/>
              <a:t> : Bronchodilator, Asthma; LABA only in COPD. </a:t>
            </a:r>
            <a:endParaRPr lang="en-US" altLang="en-US" sz="2800" dirty="0"/>
          </a:p>
          <a:p>
            <a:pPr>
              <a:lnSpc>
                <a:spcPct val="90000"/>
              </a:lnSpc>
            </a:pPr>
            <a:r>
              <a:rPr lang="en-US" altLang="en-US" sz="2800" b="1" dirty="0" smtClean="0"/>
              <a:t>Adverse effects </a:t>
            </a:r>
            <a:r>
              <a:rPr lang="en-US" altLang="en-US" sz="2800" dirty="0" smtClean="0"/>
              <a:t>– Nervousness, </a:t>
            </a:r>
            <a:r>
              <a:rPr lang="en-US" altLang="en-US" sz="2800" dirty="0"/>
              <a:t>muscle tremors, </a:t>
            </a:r>
            <a:r>
              <a:rPr lang="en-US" altLang="en-US" sz="2800" dirty="0" smtClean="0"/>
              <a:t>tachycardia. </a:t>
            </a:r>
          </a:p>
          <a:p>
            <a:pPr>
              <a:lnSpc>
                <a:spcPct val="90000"/>
              </a:lnSpc>
            </a:pPr>
            <a:r>
              <a:rPr lang="en-US" altLang="en-US" sz="2800" dirty="0" smtClean="0"/>
              <a:t>Systemic route: Hypokalemia and hyperglycemia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13971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F29E356-1FEE-455F-B42E-E3ECA5EF6938}" type="slidenum">
              <a:rPr lang="en-US" altLang="en-US" sz="1400" smtClean="0">
                <a:solidFill>
                  <a:srgbClr val="FFFF00"/>
                </a:solidFill>
              </a:rPr>
              <a:pPr/>
              <a:t>34</a:t>
            </a:fld>
            <a:endParaRPr lang="en-US" altLang="en-US" sz="1400" smtClean="0">
              <a:solidFill>
                <a:srgbClr val="FFFF00"/>
              </a:solidFill>
            </a:endParaRPr>
          </a:p>
        </p:txBody>
      </p:sp>
      <p:sp>
        <p:nvSpPr>
          <p:cNvPr id="10243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Indirect Acting Adrenergic Agonists</a:t>
            </a:r>
          </a:p>
        </p:txBody>
      </p:sp>
      <p:sp>
        <p:nvSpPr>
          <p:cNvPr id="10244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5029200"/>
          </a:xfrm>
        </p:spPr>
        <p:txBody>
          <a:bodyPr/>
          <a:lstStyle/>
          <a:p>
            <a:r>
              <a:rPr lang="en-US" altLang="en-US" sz="2800" b="1" dirty="0" err="1" smtClean="0"/>
              <a:t>Amphetamine</a:t>
            </a:r>
            <a:r>
              <a:rPr lang="en-US" altLang="en-US" sz="2800" b="1" baseline="30000" dirty="0" err="1" smtClean="0"/>
              <a:t>a</a:t>
            </a:r>
            <a:endParaRPr lang="en-US" altLang="en-US" sz="2800" baseline="30000" dirty="0" smtClean="0"/>
          </a:p>
          <a:p>
            <a:r>
              <a:rPr lang="en-US" altLang="en-US" sz="2800" b="1" dirty="0" err="1" smtClean="0"/>
              <a:t>Hydroxyamphetamine</a:t>
            </a:r>
            <a:endParaRPr lang="en-US" altLang="en-US" sz="2800" dirty="0" smtClean="0"/>
          </a:p>
          <a:p>
            <a:r>
              <a:rPr lang="en-US" altLang="en-US" sz="2800" b="1" dirty="0" smtClean="0"/>
              <a:t>Cocaine</a:t>
            </a:r>
          </a:p>
          <a:p>
            <a:r>
              <a:rPr lang="en-US" altLang="en-US" sz="2800" b="1" dirty="0" smtClean="0"/>
              <a:t>TCA’s, </a:t>
            </a:r>
            <a:r>
              <a:rPr lang="en-US" altLang="en-US" sz="2800" b="1" dirty="0" err="1" smtClean="0"/>
              <a:t>SNRI’s</a:t>
            </a:r>
            <a:r>
              <a:rPr lang="en-US" altLang="en-US" sz="2800" b="1" baseline="30000" dirty="0" err="1" smtClean="0"/>
              <a:t>b</a:t>
            </a:r>
            <a:endParaRPr lang="en-US" altLang="en-US" sz="2800" b="1" baseline="30000" dirty="0" smtClean="0"/>
          </a:p>
          <a:p>
            <a:r>
              <a:rPr lang="en-US" altLang="en-US" sz="2800" b="1" dirty="0" err="1" smtClean="0"/>
              <a:t>MAOI’s</a:t>
            </a:r>
            <a:r>
              <a:rPr lang="en-US" altLang="en-US" sz="2800" b="1" baseline="30000" dirty="0" err="1" smtClean="0"/>
              <a:t>b</a:t>
            </a:r>
            <a:r>
              <a:rPr lang="en-US" altLang="en-US" sz="2800" b="1" dirty="0" smtClean="0"/>
              <a:t> </a:t>
            </a:r>
            <a:endParaRPr lang="en-US" altLang="en-US" sz="2800" dirty="0" smtClean="0"/>
          </a:p>
          <a:p>
            <a:r>
              <a:rPr lang="en-US" altLang="en-US" sz="2800" b="1" dirty="0" smtClean="0"/>
              <a:t>Indications</a:t>
            </a:r>
            <a:r>
              <a:rPr lang="en-US" altLang="en-US" sz="2800" dirty="0" smtClean="0"/>
              <a:t> : </a:t>
            </a:r>
          </a:p>
          <a:p>
            <a:pPr lvl="1"/>
            <a:r>
              <a:rPr lang="it-IT" altLang="en-US" sz="2000" dirty="0" smtClean="0"/>
              <a:t>Attention </a:t>
            </a:r>
            <a:r>
              <a:rPr lang="it-IT" altLang="en-US" sz="2000" dirty="0"/>
              <a:t>Deficit Disorder (</a:t>
            </a:r>
            <a:r>
              <a:rPr lang="it-IT" altLang="en-US" sz="2000" dirty="0" smtClean="0"/>
              <a:t>ADD)</a:t>
            </a:r>
            <a:r>
              <a:rPr lang="en-US" altLang="en-US" sz="2000" b="1" baseline="30000" dirty="0"/>
              <a:t> a</a:t>
            </a:r>
            <a:endParaRPr lang="en-US" altLang="en-US" sz="2000" baseline="30000" dirty="0"/>
          </a:p>
          <a:p>
            <a:pPr lvl="1"/>
            <a:r>
              <a:rPr lang="it-IT" altLang="en-US" sz="2000" dirty="0" smtClean="0"/>
              <a:t>Narcolepsy</a:t>
            </a:r>
            <a:r>
              <a:rPr lang="en-US" altLang="en-US" sz="2000" b="1" baseline="30000" dirty="0"/>
              <a:t>a</a:t>
            </a:r>
            <a:endParaRPr lang="en-US" altLang="en-US" sz="2000" baseline="30000" dirty="0"/>
          </a:p>
          <a:p>
            <a:pPr lvl="1"/>
            <a:r>
              <a:rPr lang="it-IT" altLang="en-US" sz="2000" dirty="0" smtClean="0"/>
              <a:t>Depressioni/Neuropathic pain</a:t>
            </a:r>
            <a:r>
              <a:rPr lang="en-US" altLang="en-US" sz="2000" b="1" baseline="30000" dirty="0" smtClean="0"/>
              <a:t>b</a:t>
            </a:r>
            <a:endParaRPr lang="it-IT" altLang="en-US" sz="2000" dirty="0" smtClean="0"/>
          </a:p>
          <a:p>
            <a:r>
              <a:rPr lang="en-US" altLang="en-US" sz="2800" b="1" dirty="0" smtClean="0"/>
              <a:t>Adverse effects </a:t>
            </a:r>
            <a:r>
              <a:rPr lang="en-US" altLang="en-US" sz="2800" dirty="0" smtClean="0"/>
              <a:t>– Similar to direct acting </a:t>
            </a:r>
            <a:r>
              <a:rPr lang="en-US" altLang="en-US" sz="2800" dirty="0" err="1" smtClean="0"/>
              <a:t>Adrenomimetic</a:t>
            </a:r>
            <a:r>
              <a:rPr lang="en-US" altLang="en-US" sz="2800" dirty="0" smtClean="0"/>
              <a:t> drugs. (See next slides).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7420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 smtClean="0">
              <a:solidFill>
                <a:srgbClr val="FFFF00"/>
              </a:solidFill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Amphetamines</a:t>
            </a:r>
            <a:br>
              <a:rPr lang="en-US" smtClean="0"/>
            </a:br>
            <a:r>
              <a:rPr lang="en-US" smtClean="0"/>
              <a:t>- Adverse Effects: 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828800"/>
            <a:ext cx="4038600" cy="5029200"/>
          </a:xfrm>
        </p:spPr>
        <p:txBody>
          <a:bodyPr/>
          <a:lstStyle/>
          <a:p>
            <a:pPr marL="469900" indent="-469900"/>
            <a:r>
              <a:rPr lang="en-US" b="1" dirty="0" smtClean="0"/>
              <a:t>CNS</a:t>
            </a:r>
          </a:p>
          <a:p>
            <a:pPr marL="469900" indent="-469900">
              <a:buFontTx/>
              <a:buNone/>
            </a:pPr>
            <a:r>
              <a:rPr lang="en-US" sz="2000" dirty="0" smtClean="0"/>
              <a:t>	confusion</a:t>
            </a:r>
          </a:p>
          <a:p>
            <a:pPr marL="469900" indent="-469900">
              <a:buFontTx/>
              <a:buNone/>
            </a:pPr>
            <a:r>
              <a:rPr lang="en-US" sz="2000" dirty="0" smtClean="0"/>
              <a:t>	insomnia</a:t>
            </a:r>
          </a:p>
          <a:p>
            <a:pPr marL="469900" indent="-469900">
              <a:buFontTx/>
              <a:buNone/>
            </a:pPr>
            <a:r>
              <a:rPr lang="en-US" sz="2000" dirty="0" smtClean="0"/>
              <a:t>	irritability</a:t>
            </a:r>
          </a:p>
          <a:p>
            <a:pPr marL="469900" indent="-469900">
              <a:buFontTx/>
              <a:buNone/>
            </a:pPr>
            <a:r>
              <a:rPr lang="en-US" sz="2000" dirty="0" smtClean="0"/>
              <a:t>	weakness</a:t>
            </a:r>
          </a:p>
          <a:p>
            <a:pPr marL="469900" indent="-469900">
              <a:buFontTx/>
              <a:buNone/>
            </a:pPr>
            <a:r>
              <a:rPr lang="en-US" sz="2000" dirty="0" smtClean="0"/>
              <a:t>	vertigo/dizziness</a:t>
            </a:r>
          </a:p>
          <a:p>
            <a:pPr marL="469900" indent="-469900">
              <a:buFontTx/>
              <a:buNone/>
            </a:pPr>
            <a:r>
              <a:rPr lang="en-US" sz="2000" dirty="0" smtClean="0"/>
              <a:t>	tremor</a:t>
            </a:r>
          </a:p>
          <a:p>
            <a:pPr marL="469900" indent="-469900">
              <a:buFontTx/>
              <a:buNone/>
            </a:pPr>
            <a:r>
              <a:rPr lang="en-US" sz="2000" dirty="0" smtClean="0"/>
              <a:t>	hyperactive reflexes</a:t>
            </a:r>
          </a:p>
          <a:p>
            <a:pPr marL="469900" indent="-469900">
              <a:buFontTx/>
              <a:buNone/>
            </a:pPr>
            <a:r>
              <a:rPr lang="en-US" sz="2000" dirty="0" smtClean="0"/>
              <a:t>	delirium</a:t>
            </a:r>
          </a:p>
          <a:p>
            <a:pPr marL="469900" indent="-469900">
              <a:buFontTx/>
              <a:buNone/>
            </a:pPr>
            <a:r>
              <a:rPr lang="en-US" sz="2000" dirty="0" smtClean="0"/>
              <a:t>	panic</a:t>
            </a:r>
          </a:p>
          <a:p>
            <a:pPr marL="469900" indent="-469900">
              <a:buFontTx/>
              <a:buNone/>
            </a:pPr>
            <a:r>
              <a:rPr lang="en-US" sz="2000" dirty="0" smtClean="0"/>
              <a:t>	suicide</a:t>
            </a:r>
          </a:p>
          <a:p>
            <a:pPr marL="469900" indent="-469900">
              <a:buFontTx/>
              <a:buNone/>
            </a:pPr>
            <a:r>
              <a:rPr lang="en-US" sz="2000" dirty="0" smtClean="0"/>
              <a:t>	amphetamine psychosis</a:t>
            </a:r>
          </a:p>
        </p:txBody>
      </p:sp>
      <p:sp>
        <p:nvSpPr>
          <p:cNvPr id="18437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33900" y="1752600"/>
            <a:ext cx="4038600" cy="5029200"/>
          </a:xfrm>
        </p:spPr>
        <p:txBody>
          <a:bodyPr/>
          <a:lstStyle/>
          <a:p>
            <a:pPr marL="0" indent="0">
              <a:lnSpc>
                <a:spcPct val="90000"/>
              </a:lnSpc>
            </a:pPr>
            <a:r>
              <a:rPr lang="en-US" b="1" dirty="0" smtClean="0"/>
              <a:t>CVS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US" sz="1800" dirty="0" smtClean="0"/>
              <a:t>	</a:t>
            </a:r>
            <a:r>
              <a:rPr lang="en-US" sz="2000" dirty="0" smtClean="0"/>
              <a:t>palpitations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US" sz="2000" dirty="0" smtClean="0"/>
              <a:t>	arrhythmias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US" sz="2000" dirty="0" smtClean="0"/>
              <a:t>	hypertension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US" sz="2000" dirty="0" smtClean="0"/>
              <a:t>	angina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US" sz="2000" dirty="0" smtClean="0"/>
              <a:t>	circulatory collapse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US" sz="2000" dirty="0" smtClean="0"/>
              <a:t>	headache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US" sz="2000" dirty="0" smtClean="0"/>
              <a:t>	chills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US" sz="2000" dirty="0" smtClean="0"/>
              <a:t>	sweating</a:t>
            </a:r>
          </a:p>
          <a:p>
            <a:pPr marL="0" indent="0">
              <a:lnSpc>
                <a:spcPct val="90000"/>
              </a:lnSpc>
            </a:pPr>
            <a:r>
              <a:rPr lang="en-US" b="1" dirty="0" smtClean="0"/>
              <a:t>GI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US" sz="1800" dirty="0" smtClean="0"/>
              <a:t>	</a:t>
            </a:r>
            <a:r>
              <a:rPr lang="en-US" sz="2000" dirty="0" smtClean="0"/>
              <a:t>anorexia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US" sz="2000" dirty="0" smtClean="0"/>
              <a:t>	nausea, </a:t>
            </a:r>
            <a:r>
              <a:rPr lang="en-US" sz="2000" dirty="0" err="1" smtClean="0"/>
              <a:t>vomitinmg</a:t>
            </a:r>
            <a:r>
              <a:rPr lang="en-US" sz="2000" dirty="0" smtClean="0"/>
              <a:t> &amp; 	diarrhea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US" sz="2000" dirty="0" smtClean="0"/>
              <a:t>	abdominal cramping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83240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 smtClean="0"/>
              <a:t> 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42070"/>
            <a:ext cx="8610600" cy="5257800"/>
          </a:xfrm>
        </p:spPr>
        <p:txBody>
          <a:bodyPr/>
          <a:lstStyle/>
          <a:p>
            <a:pPr marL="469900" indent="-469900">
              <a:lnSpc>
                <a:spcPct val="90000"/>
              </a:lnSpc>
              <a:buFontTx/>
              <a:buNone/>
            </a:pPr>
            <a:r>
              <a:rPr lang="en-US" b="1" dirty="0" smtClean="0"/>
              <a:t>Adverse Effects:</a:t>
            </a:r>
          </a:p>
          <a:p>
            <a:pPr marL="469900" indent="-469900">
              <a:lnSpc>
                <a:spcPct val="90000"/>
              </a:lnSpc>
              <a:buClr>
                <a:schemeClr val="bg1"/>
              </a:buClr>
              <a:buSzPct val="100000"/>
              <a:buFontTx/>
              <a:buAutoNum type="arabicParenR"/>
            </a:pPr>
            <a:r>
              <a:rPr lang="en-US" dirty="0" smtClean="0"/>
              <a:t>Anxiety* reaction (hypertension, tachycardia, sweating &amp; paranoia)</a:t>
            </a:r>
          </a:p>
          <a:p>
            <a:pPr marL="469900" indent="-469900">
              <a:lnSpc>
                <a:spcPct val="90000"/>
              </a:lnSpc>
              <a:buClr>
                <a:schemeClr val="bg1"/>
              </a:buClr>
              <a:buSzPct val="100000"/>
              <a:buFontTx/>
              <a:buAutoNum type="arabicParenR"/>
            </a:pPr>
            <a:r>
              <a:rPr lang="en-US" dirty="0" smtClean="0"/>
              <a:t>Depression</a:t>
            </a:r>
          </a:p>
          <a:p>
            <a:pPr marL="469900" indent="-469900">
              <a:lnSpc>
                <a:spcPct val="90000"/>
              </a:lnSpc>
              <a:buClr>
                <a:schemeClr val="bg1"/>
              </a:buClr>
              <a:buSzPct val="100000"/>
              <a:buFontTx/>
              <a:buAutoNum type="arabicParenR"/>
            </a:pPr>
            <a:r>
              <a:rPr lang="en-US" dirty="0" smtClean="0"/>
              <a:t>Agitation*</a:t>
            </a:r>
          </a:p>
          <a:p>
            <a:pPr marL="469900" indent="-469900">
              <a:lnSpc>
                <a:spcPct val="90000"/>
              </a:lnSpc>
              <a:buClr>
                <a:schemeClr val="bg1"/>
              </a:buClr>
              <a:buSzPct val="100000"/>
              <a:buFontTx/>
              <a:buAutoNum type="arabicParenR"/>
            </a:pPr>
            <a:r>
              <a:rPr lang="en-US" dirty="0" smtClean="0"/>
              <a:t>Cardiac Arrhythmias</a:t>
            </a:r>
          </a:p>
          <a:p>
            <a:pPr marL="469900" indent="-469900">
              <a:lnSpc>
                <a:spcPct val="90000"/>
              </a:lnSpc>
              <a:buClr>
                <a:schemeClr val="bg1"/>
              </a:buClr>
              <a:buSzPct val="100000"/>
              <a:buFontTx/>
              <a:buAutoNum type="arabicParenR"/>
            </a:pPr>
            <a:r>
              <a:rPr lang="en-US" dirty="0" smtClean="0"/>
              <a:t>Seizures* </a:t>
            </a:r>
          </a:p>
          <a:p>
            <a:pPr marL="469900" indent="-469900">
              <a:lnSpc>
                <a:spcPct val="90000"/>
              </a:lnSpc>
              <a:buClr>
                <a:schemeClr val="bg1"/>
              </a:buClr>
              <a:buSzPct val="100000"/>
              <a:buFontTx/>
              <a:buAutoNum type="arabicParenR"/>
            </a:pPr>
            <a:r>
              <a:rPr lang="en-US" dirty="0" smtClean="0"/>
              <a:t>Incidence of MI unrelated to dose, duration of use or route of administration (no marker)</a:t>
            </a:r>
          </a:p>
          <a:p>
            <a:pPr marL="0" indent="0">
              <a:lnSpc>
                <a:spcPct val="90000"/>
              </a:lnSpc>
              <a:buClr>
                <a:schemeClr val="bg1"/>
              </a:buClr>
              <a:buSzPct val="100000"/>
              <a:buNone/>
            </a:pPr>
            <a:r>
              <a:rPr lang="en-US" dirty="0" smtClean="0"/>
              <a:t>* </a:t>
            </a:r>
            <a:r>
              <a:rPr lang="en-US" sz="2400" dirty="0" smtClean="0"/>
              <a:t>Can be treated with Benzodiazepines-Diazepam</a:t>
            </a:r>
            <a:endParaRPr lang="en-US" dirty="0" smtClean="0"/>
          </a:p>
        </p:txBody>
      </p:sp>
      <p:sp>
        <p:nvSpPr>
          <p:cNvPr id="15365" name="Rectangle 4"/>
          <p:cNvSpPr>
            <a:spLocks noChangeArrowheads="1"/>
          </p:cNvSpPr>
          <p:nvPr/>
        </p:nvSpPr>
        <p:spPr bwMode="auto">
          <a:xfrm>
            <a:off x="3352800" y="533400"/>
            <a:ext cx="187743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600" dirty="0">
                <a:latin typeface="Arial" charset="0"/>
              </a:rPr>
              <a:t>Cocaine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8296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Text Box 4"/>
          <p:cNvSpPr txBox="1">
            <a:spLocks noChangeArrowheads="1"/>
          </p:cNvSpPr>
          <p:nvPr/>
        </p:nvSpPr>
        <p:spPr bwMode="auto">
          <a:xfrm>
            <a:off x="1371600" y="381000"/>
            <a:ext cx="6705600" cy="132343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38100">
            <a:solidFill>
              <a:srgbClr val="0000FF"/>
            </a:solidFill>
            <a:miter lim="800000"/>
            <a:headEnd/>
            <a:tailEnd type="none" w="lg" len="lg"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b="1" dirty="0">
                <a:solidFill>
                  <a:srgbClr val="000000"/>
                </a:solidFill>
                <a:latin typeface="Arial" charset="0"/>
              </a:rPr>
              <a:t>SYMPATHOLYTICS:</a:t>
            </a:r>
            <a:r>
              <a:rPr lang="en-US" sz="3200" b="1" dirty="0">
                <a:solidFill>
                  <a:srgbClr val="000000"/>
                </a:solidFill>
                <a:latin typeface="Arial" charset="0"/>
              </a:rPr>
              <a:t>  </a:t>
            </a:r>
          </a:p>
          <a:p>
            <a:pPr algn="ctr">
              <a:defRPr/>
            </a:pPr>
            <a:r>
              <a:rPr lang="en-US" sz="2400" dirty="0">
                <a:solidFill>
                  <a:srgbClr val="000000"/>
                </a:solidFill>
                <a:latin typeface="Arial" charset="0"/>
              </a:rPr>
              <a:t>Drugs that reduce or inhibit some or all of the actions of the sympathetic nervous system.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600200" y="1783986"/>
            <a:ext cx="6834973" cy="4099250"/>
            <a:chOff x="2421839" y="1340615"/>
            <a:chExt cx="6834973" cy="4099250"/>
          </a:xfrm>
        </p:grpSpPr>
        <p:sp>
          <p:nvSpPr>
            <p:cNvPr id="251913" name="Text Box 9"/>
            <p:cNvSpPr txBox="1">
              <a:spLocks noChangeArrowheads="1"/>
            </p:cNvSpPr>
            <p:nvPr/>
          </p:nvSpPr>
          <p:spPr bwMode="auto">
            <a:xfrm>
              <a:off x="7374839" y="2528429"/>
              <a:ext cx="1881973" cy="646331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38100">
              <a:solidFill>
                <a:srgbClr val="0000FF"/>
              </a:solidFill>
              <a:miter lim="800000"/>
              <a:headEnd/>
              <a:tailEnd type="none" w="lg" len="lg"/>
            </a:ln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l-GR" dirty="0">
                  <a:solidFill>
                    <a:srgbClr val="000000"/>
                  </a:solidFill>
                  <a:latin typeface="Arial"/>
                  <a:cs typeface="Arial"/>
                  <a:sym typeface="WP Greek Century" pitchFamily="2" charset="2"/>
                </a:rPr>
                <a:t>β</a:t>
              </a:r>
              <a:r>
                <a:rPr lang="en-US" dirty="0">
                  <a:solidFill>
                    <a:srgbClr val="000000"/>
                  </a:solidFill>
                  <a:latin typeface="Arial" charset="0"/>
                  <a:sym typeface="WP Greek Century" pitchFamily="2" charset="2"/>
                </a:rPr>
                <a:t>-adrenergic </a:t>
              </a:r>
              <a:r>
                <a:rPr lang="en-US" dirty="0" smtClean="0">
                  <a:solidFill>
                    <a:srgbClr val="000000"/>
                  </a:solidFill>
                  <a:latin typeface="Arial" charset="0"/>
                  <a:sym typeface="WP Greek Century" pitchFamily="2" charset="2"/>
                </a:rPr>
                <a:t>antagonists</a:t>
              </a:r>
              <a:endParaRPr lang="en-US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51914" name="Text Box 10"/>
            <p:cNvSpPr txBox="1">
              <a:spLocks noChangeArrowheads="1"/>
            </p:cNvSpPr>
            <p:nvPr/>
          </p:nvSpPr>
          <p:spPr bwMode="auto">
            <a:xfrm>
              <a:off x="3260039" y="4516535"/>
              <a:ext cx="1739901" cy="92333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38100">
              <a:solidFill>
                <a:srgbClr val="0000FF"/>
              </a:solidFill>
              <a:miter lim="800000"/>
              <a:headEnd/>
              <a:tailEnd type="none" w="lg" len="lg"/>
            </a:ln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altLang="en-US" dirty="0"/>
                <a:t>Adrenergic neuronal blocking drugs</a:t>
              </a:r>
              <a:endParaRPr lang="en-US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38925" name="Line 13"/>
            <p:cNvSpPr>
              <a:spLocks noChangeShapeType="1"/>
            </p:cNvSpPr>
            <p:nvPr/>
          </p:nvSpPr>
          <p:spPr bwMode="auto">
            <a:xfrm flipH="1">
              <a:off x="2421839" y="1340615"/>
              <a:ext cx="0" cy="1111614"/>
            </a:xfrm>
            <a:prstGeom prst="line">
              <a:avLst/>
            </a:prstGeom>
            <a:noFill/>
            <a:ln w="76200">
              <a:solidFill>
                <a:srgbClr val="0000FF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838200" y="2952730"/>
            <a:ext cx="5234773" cy="665401"/>
            <a:chOff x="2347729" y="3052197"/>
            <a:chExt cx="5234773" cy="665401"/>
          </a:xfrm>
        </p:grpSpPr>
        <p:sp>
          <p:nvSpPr>
            <p:cNvPr id="18" name="Text Box 6"/>
            <p:cNvSpPr txBox="1">
              <a:spLocks noChangeArrowheads="1"/>
            </p:cNvSpPr>
            <p:nvPr/>
          </p:nvSpPr>
          <p:spPr bwMode="auto">
            <a:xfrm>
              <a:off x="2347729" y="3052197"/>
              <a:ext cx="1676400" cy="646331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38100">
              <a:solidFill>
                <a:srgbClr val="0000FF"/>
              </a:solidFill>
              <a:miter lim="800000"/>
              <a:headEnd/>
              <a:tailEnd type="none" w="lg" len="lg"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altLang="en-US" dirty="0"/>
                <a:t>Ganglionic blocking drugs</a:t>
              </a:r>
              <a:endParaRPr lang="en-US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1" name="Text Box 5"/>
            <p:cNvSpPr txBox="1">
              <a:spLocks noChangeArrowheads="1"/>
            </p:cNvSpPr>
            <p:nvPr/>
          </p:nvSpPr>
          <p:spPr bwMode="auto">
            <a:xfrm>
              <a:off x="5700529" y="3071267"/>
              <a:ext cx="1881973" cy="646331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38100">
              <a:solidFill>
                <a:srgbClr val="0000FF"/>
              </a:solidFill>
              <a:miter lim="800000"/>
              <a:headEnd/>
              <a:tailEnd type="none" w="lg" len="lg"/>
            </a:ln>
            <a:effectLst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l-GR" dirty="0" smtClean="0">
                  <a:solidFill>
                    <a:srgbClr val="000000"/>
                  </a:solidFill>
                  <a:latin typeface="Arial"/>
                  <a:cs typeface="Arial"/>
                  <a:sym typeface="WP Greek Century" pitchFamily="2" charset="2"/>
                </a:rPr>
                <a:t>α</a:t>
              </a:r>
              <a:r>
                <a:rPr lang="en-US" dirty="0" smtClean="0">
                  <a:solidFill>
                    <a:srgbClr val="000000"/>
                  </a:solidFill>
                  <a:latin typeface="Arial" charset="0"/>
                  <a:sym typeface="WP Greek Century" pitchFamily="2" charset="2"/>
                </a:rPr>
                <a:t>-adrenergic </a:t>
              </a:r>
              <a:r>
                <a:rPr lang="en-US" dirty="0">
                  <a:solidFill>
                    <a:srgbClr val="000000"/>
                  </a:solidFill>
                  <a:latin typeface="Arial" charset="0"/>
                  <a:sym typeface="WP Greek Century" pitchFamily="2" charset="2"/>
                </a:rPr>
                <a:t>antagonists</a:t>
              </a:r>
              <a:endParaRPr lang="en-US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24" name="Line 13"/>
          <p:cNvSpPr>
            <a:spLocks noChangeShapeType="1"/>
          </p:cNvSpPr>
          <p:nvPr/>
        </p:nvSpPr>
        <p:spPr bwMode="auto">
          <a:xfrm flipH="1">
            <a:off x="3276600" y="1933415"/>
            <a:ext cx="0" cy="2917508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27" name="Line 13"/>
          <p:cNvSpPr>
            <a:spLocks noChangeShapeType="1"/>
          </p:cNvSpPr>
          <p:nvPr/>
        </p:nvSpPr>
        <p:spPr bwMode="auto">
          <a:xfrm flipH="1">
            <a:off x="5105400" y="1792578"/>
            <a:ext cx="0" cy="1111614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28" name="Line 13"/>
          <p:cNvSpPr>
            <a:spLocks noChangeShapeType="1"/>
          </p:cNvSpPr>
          <p:nvPr/>
        </p:nvSpPr>
        <p:spPr bwMode="auto">
          <a:xfrm flipH="1">
            <a:off x="7467600" y="1828800"/>
            <a:ext cx="0" cy="1075392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37296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F29E356-1FEE-455F-B42E-E3ECA5EF6938}" type="slidenum">
              <a:rPr lang="en-US" altLang="en-US" sz="1400" smtClean="0">
                <a:solidFill>
                  <a:srgbClr val="FFFF00"/>
                </a:solidFill>
              </a:rPr>
              <a:pPr/>
              <a:t>38</a:t>
            </a:fld>
            <a:endParaRPr lang="en-US" altLang="en-US" sz="1400" smtClean="0">
              <a:solidFill>
                <a:srgbClr val="FFFF00"/>
              </a:solidFill>
            </a:endParaRPr>
          </a:p>
        </p:txBody>
      </p:sp>
      <p:sp>
        <p:nvSpPr>
          <p:cNvPr id="10243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Adrenergic </a:t>
            </a:r>
            <a:r>
              <a:rPr lang="en-US" altLang="en-US" dirty="0" smtClean="0"/>
              <a:t>Neuronal Blocking Drug</a:t>
            </a:r>
            <a:endParaRPr lang="en-US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244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152400" y="1752600"/>
            <a:ext cx="8534400" cy="5029200"/>
          </a:xfrm>
        </p:spPr>
        <p:txBody>
          <a:bodyPr/>
          <a:lstStyle/>
          <a:p>
            <a:r>
              <a:rPr lang="en-US" altLang="en-US" sz="2800" b="1" dirty="0" smtClean="0"/>
              <a:t>Reserpine – Discontinued in US</a:t>
            </a:r>
            <a:endParaRPr lang="en-US" altLang="en-US" dirty="0"/>
          </a:p>
          <a:p>
            <a:r>
              <a:rPr lang="en-US" altLang="en-US" sz="2800" b="1" dirty="0" smtClean="0"/>
              <a:t>MOA: </a:t>
            </a:r>
            <a:r>
              <a:rPr lang="en-US" altLang="en-US" sz="2800" dirty="0" smtClean="0"/>
              <a:t>Prevents uptake of biogenic amines (DA, NE, EPI, 5HT) in both central and peripheral neurons (also adrenal chromaffin granules) Results in Biogenic amine depletion - denervation</a:t>
            </a:r>
          </a:p>
          <a:p>
            <a:r>
              <a:rPr lang="en-US" altLang="en-US" sz="2800" b="1" dirty="0" smtClean="0"/>
              <a:t>Indications</a:t>
            </a:r>
            <a:r>
              <a:rPr lang="en-US" altLang="en-US" sz="2800" dirty="0" smtClean="0"/>
              <a:t> : Hypertension . </a:t>
            </a:r>
            <a:endParaRPr lang="en-US" altLang="en-US" sz="2800" dirty="0"/>
          </a:p>
          <a:p>
            <a:pPr>
              <a:lnSpc>
                <a:spcPct val="90000"/>
              </a:lnSpc>
            </a:pPr>
            <a:r>
              <a:rPr lang="en-US" altLang="en-US" sz="2800" b="1" dirty="0" smtClean="0"/>
              <a:t>Adverse effects </a:t>
            </a:r>
            <a:r>
              <a:rPr lang="en-US" altLang="en-US" sz="2800" dirty="0" smtClean="0"/>
              <a:t>– Diarrhea, cramps, GI acid secretion, postural hypotension, bradycardia, sexual dysfunction, sedation, depression (suicide).</a:t>
            </a:r>
          </a:p>
          <a:p>
            <a:pPr>
              <a:lnSpc>
                <a:spcPct val="90000"/>
              </a:lnSpc>
            </a:pPr>
            <a:endParaRPr lang="en-US" altLang="en-US" sz="2800" dirty="0"/>
          </a:p>
          <a:p>
            <a:pPr>
              <a:lnSpc>
                <a:spcPct val="90000"/>
              </a:lnSpc>
            </a:pPr>
            <a:r>
              <a:rPr lang="en-US" altLang="en-US" sz="2800" b="1" dirty="0"/>
              <a:t>Caution</a:t>
            </a:r>
            <a:r>
              <a:rPr lang="en-US" altLang="en-US" sz="2800" dirty="0"/>
              <a:t> for </a:t>
            </a:r>
            <a:r>
              <a:rPr lang="en-US" altLang="en-US" sz="2800" b="1" dirty="0" smtClean="0"/>
              <a:t>Supersensitivity </a:t>
            </a:r>
            <a:r>
              <a:rPr lang="en-US" altLang="en-US" sz="2800" dirty="0"/>
              <a:t>with Chronic </a:t>
            </a:r>
            <a:r>
              <a:rPr lang="en-US" altLang="en-US" sz="2800" dirty="0" smtClean="0"/>
              <a:t>use.</a:t>
            </a:r>
            <a:endParaRPr lang="en-US" altLang="en-US" sz="2800" dirty="0"/>
          </a:p>
          <a:p>
            <a:pPr>
              <a:lnSpc>
                <a:spcPct val="90000"/>
              </a:lnSpc>
            </a:pPr>
            <a:endParaRPr lang="en-US" altLang="en-US" sz="2800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93596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F29E356-1FEE-455F-B42E-E3ECA5EF6938}" type="slidenum">
              <a:rPr lang="en-US" altLang="en-US" sz="1400" smtClean="0">
                <a:solidFill>
                  <a:srgbClr val="FFFF00"/>
                </a:solidFill>
              </a:rPr>
              <a:pPr/>
              <a:t>39</a:t>
            </a:fld>
            <a:endParaRPr lang="en-US" altLang="en-US" sz="1400" smtClean="0">
              <a:solidFill>
                <a:srgbClr val="FFFF00"/>
              </a:solidFill>
            </a:endParaRPr>
          </a:p>
        </p:txBody>
      </p:sp>
      <p:sp>
        <p:nvSpPr>
          <p:cNvPr id="10243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Nonselective Alpha </a:t>
            </a:r>
            <a:r>
              <a:rPr lang="en-US" altLang="en-US" dirty="0"/>
              <a:t>Adrenergic Blocking Agents</a:t>
            </a:r>
            <a:endParaRPr lang="en-US" altLang="en-US" dirty="0" smtClean="0"/>
          </a:p>
        </p:txBody>
      </p:sp>
      <p:sp>
        <p:nvSpPr>
          <p:cNvPr id="10244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5029200"/>
          </a:xfrm>
        </p:spPr>
        <p:txBody>
          <a:bodyPr/>
          <a:lstStyle/>
          <a:p>
            <a:r>
              <a:rPr lang="en-US" altLang="en-US" sz="2800" b="1" dirty="0" err="1" smtClean="0"/>
              <a:t>Phentolamine</a:t>
            </a:r>
            <a:r>
              <a:rPr lang="en-US" altLang="en-US" sz="2800" b="1" baseline="30000" dirty="0" err="1" smtClean="0"/>
              <a:t>a</a:t>
            </a:r>
            <a:r>
              <a:rPr lang="en-US" altLang="en-US" sz="2800" dirty="0" smtClean="0"/>
              <a:t> </a:t>
            </a:r>
            <a:r>
              <a:rPr lang="en-US" altLang="en-US" sz="2800" dirty="0"/>
              <a:t>(Regitine</a:t>
            </a:r>
            <a:r>
              <a:rPr lang="en-US" altLang="en-US" sz="2800" dirty="0" smtClean="0"/>
              <a:t>)</a:t>
            </a:r>
          </a:p>
          <a:p>
            <a:pPr lvl="1"/>
            <a:r>
              <a:rPr lang="en-US" altLang="en-US" sz="2400" i="1" dirty="0" smtClean="0"/>
              <a:t>reversible</a:t>
            </a:r>
            <a:r>
              <a:rPr lang="en-US" altLang="en-US" sz="2400" dirty="0" smtClean="0"/>
              <a:t> </a:t>
            </a:r>
            <a:r>
              <a:rPr lang="en-US" altLang="en-US" sz="2400" i="1" dirty="0"/>
              <a:t>and </a:t>
            </a:r>
            <a:r>
              <a:rPr lang="en-US" altLang="en-US" sz="2400" i="1" dirty="0" smtClean="0"/>
              <a:t>competitive</a:t>
            </a:r>
            <a:endParaRPr lang="en-US" altLang="en-US" sz="2400" dirty="0"/>
          </a:p>
          <a:p>
            <a:r>
              <a:rPr lang="en-US" altLang="en-US" sz="2800" b="1" dirty="0" err="1" smtClean="0"/>
              <a:t>Phenoxybenzamine</a:t>
            </a:r>
            <a:r>
              <a:rPr lang="en-US" altLang="en-US" sz="2800" b="1" baseline="30000" dirty="0" err="1" smtClean="0"/>
              <a:t>b</a:t>
            </a:r>
            <a:r>
              <a:rPr lang="en-US" altLang="en-US" sz="2800" dirty="0" smtClean="0"/>
              <a:t> (Dibenzyline) </a:t>
            </a:r>
          </a:p>
          <a:p>
            <a:pPr lvl="1"/>
            <a:r>
              <a:rPr lang="en-US" altLang="en-US" sz="2400" i="1" dirty="0" smtClean="0"/>
              <a:t>irreversible</a:t>
            </a:r>
            <a:r>
              <a:rPr lang="en-US" altLang="en-US" sz="2400" dirty="0" smtClean="0"/>
              <a:t> </a:t>
            </a:r>
            <a:r>
              <a:rPr lang="en-US" altLang="en-US" sz="2400" i="1" dirty="0"/>
              <a:t>and </a:t>
            </a:r>
            <a:r>
              <a:rPr lang="en-US" altLang="en-US" sz="2400" i="1" dirty="0" smtClean="0"/>
              <a:t>non-competitive</a:t>
            </a:r>
            <a:endParaRPr lang="en-US" altLang="en-US" sz="2400" dirty="0" smtClean="0"/>
          </a:p>
          <a:p>
            <a:r>
              <a:rPr lang="en-US" altLang="en-US" b="1" dirty="0" smtClean="0"/>
              <a:t>MOA – </a:t>
            </a:r>
            <a:r>
              <a:rPr lang="en-US" altLang="en-US" dirty="0" smtClean="0"/>
              <a:t>block both Alpha</a:t>
            </a:r>
            <a:r>
              <a:rPr lang="en-US" altLang="en-US" baseline="-25000" dirty="0" smtClean="0"/>
              <a:t>1</a:t>
            </a:r>
            <a:r>
              <a:rPr lang="en-US" altLang="en-US" dirty="0" smtClean="0"/>
              <a:t> and Alpha</a:t>
            </a:r>
            <a:r>
              <a:rPr lang="en-US" altLang="en-US" baseline="-25000" dirty="0" smtClean="0"/>
              <a:t>2</a:t>
            </a:r>
          </a:p>
          <a:p>
            <a:r>
              <a:rPr lang="en-US" altLang="en-US" sz="2800" b="1" dirty="0" smtClean="0"/>
              <a:t>Indications</a:t>
            </a:r>
            <a:r>
              <a:rPr lang="en-US" altLang="en-US" sz="2800" dirty="0" smtClean="0"/>
              <a:t> : </a:t>
            </a:r>
            <a:r>
              <a:rPr lang="en-US" altLang="en-US" dirty="0" err="1" smtClean="0"/>
              <a:t>Diagnosis</a:t>
            </a:r>
            <a:r>
              <a:rPr lang="en-US" altLang="en-US" b="1" baseline="30000" dirty="0" err="1"/>
              <a:t>a</a:t>
            </a:r>
            <a:r>
              <a:rPr lang="en-US" altLang="en-US" dirty="0" smtClean="0"/>
              <a:t> and </a:t>
            </a:r>
            <a:r>
              <a:rPr lang="en-US" altLang="en-US" dirty="0" err="1" smtClean="0"/>
              <a:t>Treatment</a:t>
            </a:r>
            <a:r>
              <a:rPr lang="en-US" altLang="en-US" b="1" baseline="30000" dirty="0" err="1"/>
              <a:t>b</a:t>
            </a:r>
            <a:r>
              <a:rPr lang="en-US" altLang="en-US" dirty="0" smtClean="0"/>
              <a:t> </a:t>
            </a:r>
            <a:r>
              <a:rPr lang="en-US" altLang="en-US" dirty="0"/>
              <a:t>of Pheochromocytoma </a:t>
            </a:r>
            <a:endParaRPr lang="en-US" altLang="en-US" dirty="0" smtClean="0"/>
          </a:p>
          <a:p>
            <a:r>
              <a:rPr lang="en-US" altLang="en-US" b="1" dirty="0" smtClean="0"/>
              <a:t>Adverse effects </a:t>
            </a:r>
            <a:r>
              <a:rPr lang="en-US" altLang="en-US" sz="2800" dirty="0" smtClean="0"/>
              <a:t>– Orthostatic hypotension, </a:t>
            </a:r>
            <a:r>
              <a:rPr lang="en-US" altLang="en-US" sz="2800" i="1" dirty="0" smtClean="0"/>
              <a:t>exaggerated </a:t>
            </a:r>
            <a:r>
              <a:rPr lang="en-US" altLang="en-US" sz="2800" dirty="0" smtClean="0"/>
              <a:t>reflex tachycardia (why), nasal stuffiness, ejaculatory dysfunction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37363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371600"/>
            <a:ext cx="7086600" cy="1362075"/>
          </a:xfrm>
        </p:spPr>
        <p:txBody>
          <a:bodyPr/>
          <a:lstStyle/>
          <a:p>
            <a:pPr algn="ctr"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ANS – Cholinergic Pharmacology</a:t>
            </a:r>
            <a:endParaRPr lang="en-US" dirty="0"/>
          </a:p>
        </p:txBody>
      </p:sp>
      <p:sp>
        <p:nvSpPr>
          <p:cNvPr id="3584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017B2E21-B4CB-49CC-9B29-F8D8996F0C5F}" type="slidenum">
              <a:rPr lang="en-US" altLang="en-US" smtClean="0"/>
              <a:pPr eaLnBrk="1" hangingPunct="1"/>
              <a:t>4</a:t>
            </a:fld>
            <a:endParaRPr lang="en-US" altLang="en-US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F29E356-1FEE-455F-B42E-E3ECA5EF6938}" type="slidenum">
              <a:rPr lang="en-US" altLang="en-US" sz="1400" smtClean="0">
                <a:solidFill>
                  <a:srgbClr val="FFFF00"/>
                </a:solidFill>
              </a:rPr>
              <a:pPr/>
              <a:t>40</a:t>
            </a:fld>
            <a:endParaRPr lang="en-US" altLang="en-US" sz="1400" smtClean="0">
              <a:solidFill>
                <a:srgbClr val="FFFF00"/>
              </a:solidFill>
            </a:endParaRPr>
          </a:p>
        </p:txBody>
      </p:sp>
      <p:sp>
        <p:nvSpPr>
          <p:cNvPr id="10243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Alpha-1 Selective Adrenergic Blocking Agents</a:t>
            </a:r>
            <a:endParaRPr lang="en-US" altLang="en-US" dirty="0" smtClean="0"/>
          </a:p>
        </p:txBody>
      </p:sp>
      <p:sp>
        <p:nvSpPr>
          <p:cNvPr id="10244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304800" y="1752600"/>
            <a:ext cx="8686800" cy="5029200"/>
          </a:xfrm>
        </p:spPr>
        <p:txBody>
          <a:bodyPr/>
          <a:lstStyle/>
          <a:p>
            <a:r>
              <a:rPr lang="en-US" altLang="en-US" sz="2800" b="1" dirty="0"/>
              <a:t>Prazosin</a:t>
            </a:r>
            <a:r>
              <a:rPr lang="en-US" altLang="en-US" sz="2800" dirty="0"/>
              <a:t> </a:t>
            </a:r>
            <a:r>
              <a:rPr lang="en-US" altLang="en-US" sz="2800" dirty="0" smtClean="0"/>
              <a:t> (</a:t>
            </a:r>
            <a:r>
              <a:rPr lang="en-US" altLang="en-US" sz="2800" dirty="0"/>
              <a:t>Minipress</a:t>
            </a:r>
            <a:r>
              <a:rPr lang="en-US" altLang="en-US" sz="2800" dirty="0" smtClean="0"/>
              <a:t>) - Prototype</a:t>
            </a:r>
          </a:p>
          <a:p>
            <a:r>
              <a:rPr lang="en-US" altLang="en-US" sz="2800" b="1" dirty="0"/>
              <a:t>Doxazosin</a:t>
            </a:r>
            <a:r>
              <a:rPr lang="en-US" altLang="en-US" sz="2800" dirty="0"/>
              <a:t> (Cardura)</a:t>
            </a:r>
          </a:p>
          <a:p>
            <a:r>
              <a:rPr lang="en-US" altLang="en-US" sz="2800" b="1" dirty="0" smtClean="0"/>
              <a:t>Terazosin</a:t>
            </a:r>
            <a:r>
              <a:rPr lang="en-US" altLang="en-US" sz="2800" dirty="0" smtClean="0"/>
              <a:t> </a:t>
            </a:r>
            <a:r>
              <a:rPr lang="en-US" altLang="en-US" sz="2800" dirty="0"/>
              <a:t>(</a:t>
            </a:r>
            <a:r>
              <a:rPr lang="en-US" altLang="en-US" sz="2800" dirty="0" err="1"/>
              <a:t>Hytrin</a:t>
            </a:r>
            <a:r>
              <a:rPr lang="en-US" altLang="en-US" sz="2800" dirty="0"/>
              <a:t>) </a:t>
            </a:r>
            <a:endParaRPr lang="en-US" altLang="en-US" sz="2800" dirty="0" smtClean="0"/>
          </a:p>
          <a:p>
            <a:r>
              <a:rPr lang="en-US" altLang="en-US" sz="2800" b="1" dirty="0" smtClean="0"/>
              <a:t>Tamsulosin</a:t>
            </a:r>
            <a:r>
              <a:rPr lang="en-US" altLang="en-US" sz="2800" dirty="0" smtClean="0"/>
              <a:t> </a:t>
            </a:r>
            <a:r>
              <a:rPr lang="en-US" altLang="en-US" sz="2800" dirty="0"/>
              <a:t>(Flomax</a:t>
            </a:r>
            <a:r>
              <a:rPr lang="en-US" altLang="en-US" sz="2800" dirty="0" smtClean="0"/>
              <a:t>) – Selective for Alpha 1A</a:t>
            </a:r>
            <a:r>
              <a:rPr lang="en-US" altLang="en-US" sz="2800" baseline="30000" dirty="0" smtClean="0"/>
              <a:t>a</a:t>
            </a:r>
          </a:p>
          <a:p>
            <a:endParaRPr lang="en-US" altLang="en-US" sz="2800" dirty="0"/>
          </a:p>
          <a:p>
            <a:r>
              <a:rPr lang="en-US" altLang="en-US" sz="2800" b="1" dirty="0" smtClean="0"/>
              <a:t>Indications: </a:t>
            </a:r>
          </a:p>
          <a:p>
            <a:pPr lvl="1"/>
            <a:r>
              <a:rPr lang="en-US" altLang="en-US" sz="2400" b="1" dirty="0" smtClean="0"/>
              <a:t>Hypertension – not monotherapy</a:t>
            </a:r>
          </a:p>
          <a:p>
            <a:pPr lvl="1"/>
            <a:r>
              <a:rPr lang="en-US" altLang="en-US" sz="2400" b="1" dirty="0" smtClean="0"/>
              <a:t>Benign Prostatic </a:t>
            </a:r>
            <a:r>
              <a:rPr lang="en-US" altLang="en-US" sz="2400" b="1" dirty="0" err="1" smtClean="0"/>
              <a:t>Hypertrophy</a:t>
            </a:r>
            <a:r>
              <a:rPr lang="en-US" altLang="en-US" sz="2400" b="1" baseline="30000" dirty="0" err="1" smtClean="0"/>
              <a:t>a</a:t>
            </a:r>
            <a:r>
              <a:rPr lang="en-US" altLang="en-US" sz="2400" b="1" dirty="0" smtClean="0"/>
              <a:t>  </a:t>
            </a:r>
            <a:r>
              <a:rPr lang="en-US" altLang="en-US" sz="2400" dirty="0" smtClean="0"/>
              <a:t>- relaxes bladder neck and prostate smooth muscle</a:t>
            </a:r>
          </a:p>
          <a:p>
            <a:pPr lvl="1"/>
            <a:endParaRPr lang="en-US" altLang="en-US" b="1" dirty="0"/>
          </a:p>
          <a:p>
            <a:pPr marL="0" indent="0">
              <a:buNone/>
            </a:pPr>
            <a:endParaRPr lang="en-US" altLang="en-US" sz="2800" dirty="0"/>
          </a:p>
          <a:p>
            <a:endParaRPr lang="en-US" altLang="en-US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3010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F29E356-1FEE-455F-B42E-E3ECA5EF6938}" type="slidenum">
              <a:rPr lang="en-US" altLang="en-US" sz="1400" smtClean="0">
                <a:solidFill>
                  <a:srgbClr val="FFFF00"/>
                </a:solidFill>
              </a:rPr>
              <a:pPr/>
              <a:t>41</a:t>
            </a:fld>
            <a:endParaRPr lang="en-US" altLang="en-US" sz="1400" smtClean="0">
              <a:solidFill>
                <a:srgbClr val="FFFF00"/>
              </a:solidFill>
            </a:endParaRPr>
          </a:p>
        </p:txBody>
      </p:sp>
      <p:sp>
        <p:nvSpPr>
          <p:cNvPr id="10243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Alpha-1 Selective Adrenergic </a:t>
            </a:r>
            <a:r>
              <a:rPr lang="en-US" altLang="en-US" dirty="0"/>
              <a:t>Blocking Agents</a:t>
            </a:r>
            <a:endParaRPr lang="en-US" altLang="en-US" dirty="0" smtClean="0"/>
          </a:p>
        </p:txBody>
      </p:sp>
      <p:sp>
        <p:nvSpPr>
          <p:cNvPr id="10244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229600" cy="3276600"/>
          </a:xfrm>
        </p:spPr>
        <p:txBody>
          <a:bodyPr/>
          <a:lstStyle/>
          <a:p>
            <a:r>
              <a:rPr lang="en-US" altLang="en-US" sz="2800" b="1" dirty="0" smtClean="0"/>
              <a:t>Adverse effects</a:t>
            </a:r>
            <a:r>
              <a:rPr lang="en-US" altLang="en-US" sz="2800" dirty="0" smtClean="0"/>
              <a:t> :</a:t>
            </a:r>
          </a:p>
          <a:p>
            <a:pPr marL="742950" lvl="2" indent="-342900"/>
            <a:r>
              <a:rPr lang="en-US" altLang="en-US" sz="2800" b="1" dirty="0"/>
              <a:t>First Dose Effect </a:t>
            </a:r>
            <a:r>
              <a:rPr lang="en-US" altLang="en-US" sz="2800" dirty="0"/>
              <a:t>- Exaggerated </a:t>
            </a:r>
            <a:r>
              <a:rPr lang="en-US" altLang="en-US" sz="2800" dirty="0" smtClean="0"/>
              <a:t>hypotension </a:t>
            </a:r>
            <a:r>
              <a:rPr lang="en-US" altLang="en-US" sz="2800" dirty="0"/>
              <a:t>that can lead to syncope especially when patient stands after sitting or lying down (orthostatic hypotension)</a:t>
            </a:r>
          </a:p>
          <a:p>
            <a:pPr lvl="1"/>
            <a:r>
              <a:rPr lang="en-US" altLang="en-US" i="1" dirty="0" smtClean="0"/>
              <a:t>less</a:t>
            </a:r>
            <a:r>
              <a:rPr lang="en-US" altLang="en-US" dirty="0" smtClean="0"/>
              <a:t> reflex tachycardia (why)</a:t>
            </a:r>
          </a:p>
          <a:p>
            <a:pPr lvl="1"/>
            <a:r>
              <a:rPr lang="en-US" altLang="en-US" dirty="0"/>
              <a:t>sodium and water retention (prazosin) (limits use in high blood pressure)</a:t>
            </a:r>
          </a:p>
          <a:p>
            <a:pPr lvl="1"/>
            <a:r>
              <a:rPr lang="en-US" altLang="en-US" dirty="0" smtClean="0"/>
              <a:t>nasal stuffiness</a:t>
            </a:r>
          </a:p>
          <a:p>
            <a:pPr lvl="1"/>
            <a:r>
              <a:rPr lang="en-US" altLang="en-US" dirty="0" smtClean="0"/>
              <a:t>ejaculatory dysfunction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34426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F29E356-1FEE-455F-B42E-E3ECA5EF6938}" type="slidenum">
              <a:rPr lang="en-US" altLang="en-US" sz="1400" smtClean="0">
                <a:solidFill>
                  <a:srgbClr val="FFFF00"/>
                </a:solidFill>
              </a:rPr>
              <a:pPr/>
              <a:t>42</a:t>
            </a:fld>
            <a:endParaRPr lang="en-US" altLang="en-US" sz="1400" smtClean="0">
              <a:solidFill>
                <a:srgbClr val="FFFF00"/>
              </a:solidFill>
            </a:endParaRPr>
          </a:p>
        </p:txBody>
      </p:sp>
      <p:sp>
        <p:nvSpPr>
          <p:cNvPr id="10243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Beta Adrenergic </a:t>
            </a:r>
            <a:r>
              <a:rPr lang="en-US" altLang="en-US" dirty="0"/>
              <a:t>Blocking Agents</a:t>
            </a:r>
            <a:endParaRPr lang="en-US" altLang="en-US" dirty="0" smtClean="0"/>
          </a:p>
        </p:txBody>
      </p:sp>
      <p:sp>
        <p:nvSpPr>
          <p:cNvPr id="10244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686800" cy="5029200"/>
          </a:xfrm>
        </p:spPr>
        <p:txBody>
          <a:bodyPr/>
          <a:lstStyle/>
          <a:p>
            <a:r>
              <a:rPr lang="en-US" altLang="en-US" sz="2800" b="1" dirty="0"/>
              <a:t>Propranolol</a:t>
            </a:r>
            <a:r>
              <a:rPr lang="en-US" altLang="en-US" sz="2800" dirty="0"/>
              <a:t> </a:t>
            </a:r>
            <a:r>
              <a:rPr lang="en-US" altLang="en-US" sz="2800" baseline="30000" dirty="0" smtClean="0"/>
              <a:t>a</a:t>
            </a:r>
            <a:r>
              <a:rPr lang="en-US" altLang="en-US" sz="2800" dirty="0" smtClean="0"/>
              <a:t> (</a:t>
            </a:r>
            <a:r>
              <a:rPr lang="en-US" altLang="en-US" sz="2800" dirty="0"/>
              <a:t>Inderal</a:t>
            </a:r>
            <a:r>
              <a:rPr lang="en-US" altLang="en-US" sz="2800" dirty="0" smtClean="0"/>
              <a:t>)</a:t>
            </a:r>
            <a:r>
              <a:rPr lang="en-US" altLang="en-US" sz="2800" dirty="0"/>
              <a:t> </a:t>
            </a:r>
            <a:endParaRPr lang="en-US" altLang="en-US" sz="2800" dirty="0" smtClean="0"/>
          </a:p>
          <a:p>
            <a:r>
              <a:rPr lang="en-US" altLang="en-US" sz="2800" b="1" dirty="0" smtClean="0"/>
              <a:t>Timolol </a:t>
            </a:r>
            <a:r>
              <a:rPr lang="en-US" altLang="en-US" sz="2800" baseline="30000" dirty="0"/>
              <a:t>a</a:t>
            </a:r>
            <a:r>
              <a:rPr lang="en-US" altLang="en-US" sz="2800" b="1" dirty="0" smtClean="0"/>
              <a:t> </a:t>
            </a:r>
            <a:r>
              <a:rPr lang="en-US" altLang="en-US" sz="2800" dirty="0" smtClean="0"/>
              <a:t>(Timoptic)</a:t>
            </a:r>
          </a:p>
          <a:p>
            <a:pPr>
              <a:lnSpc>
                <a:spcPct val="90000"/>
              </a:lnSpc>
            </a:pPr>
            <a:r>
              <a:rPr lang="en-US" altLang="en-US" sz="2800" b="1" dirty="0"/>
              <a:t>Nadolol</a:t>
            </a:r>
            <a:r>
              <a:rPr lang="en-US" altLang="en-US" sz="2800" dirty="0"/>
              <a:t> </a:t>
            </a:r>
            <a:r>
              <a:rPr lang="en-US" altLang="en-US" sz="2800" baseline="30000" dirty="0"/>
              <a:t>a</a:t>
            </a:r>
            <a:r>
              <a:rPr lang="en-US" altLang="en-US" sz="2800" dirty="0" smtClean="0"/>
              <a:t> (</a:t>
            </a:r>
            <a:r>
              <a:rPr lang="en-US" altLang="en-US" sz="2800" dirty="0"/>
              <a:t>Corgard)</a:t>
            </a:r>
          </a:p>
          <a:p>
            <a:pPr>
              <a:lnSpc>
                <a:spcPct val="90000"/>
              </a:lnSpc>
            </a:pPr>
            <a:r>
              <a:rPr lang="en-US" altLang="en-US" sz="2800" b="1" dirty="0"/>
              <a:t>Atenolol </a:t>
            </a:r>
            <a:r>
              <a:rPr lang="en-US" altLang="en-US" sz="2800" baseline="30000" dirty="0" smtClean="0"/>
              <a:t>b</a:t>
            </a:r>
            <a:r>
              <a:rPr lang="en-US" altLang="en-US" sz="2800" b="1" dirty="0" smtClean="0"/>
              <a:t> </a:t>
            </a:r>
            <a:r>
              <a:rPr lang="en-US" altLang="en-US" sz="2800" dirty="0" smtClean="0"/>
              <a:t>(</a:t>
            </a:r>
            <a:r>
              <a:rPr lang="en-US" altLang="en-US" sz="2800" dirty="0"/>
              <a:t>Tenormin</a:t>
            </a:r>
            <a:r>
              <a:rPr lang="en-US" altLang="en-US" sz="2800" dirty="0" smtClean="0"/>
              <a:t>)</a:t>
            </a:r>
          </a:p>
          <a:p>
            <a:pPr>
              <a:lnSpc>
                <a:spcPct val="90000"/>
              </a:lnSpc>
            </a:pPr>
            <a:r>
              <a:rPr lang="en-US" altLang="en-US" sz="2800" b="1" dirty="0"/>
              <a:t>Metoprolol</a:t>
            </a:r>
            <a:r>
              <a:rPr lang="en-US" altLang="en-US" sz="2800" dirty="0"/>
              <a:t> </a:t>
            </a:r>
            <a:r>
              <a:rPr lang="en-US" altLang="en-US" sz="2800" baseline="30000" dirty="0"/>
              <a:t>b</a:t>
            </a:r>
            <a:r>
              <a:rPr lang="en-US" altLang="en-US" sz="2800" dirty="0" smtClean="0"/>
              <a:t> (</a:t>
            </a:r>
            <a:r>
              <a:rPr lang="en-US" altLang="en-US" sz="2800" dirty="0"/>
              <a:t>Lopressor</a:t>
            </a:r>
            <a:r>
              <a:rPr lang="en-US" altLang="en-US" sz="2800" dirty="0" smtClean="0"/>
              <a:t>)</a:t>
            </a:r>
          </a:p>
          <a:p>
            <a:pPr>
              <a:lnSpc>
                <a:spcPct val="90000"/>
              </a:lnSpc>
            </a:pPr>
            <a:r>
              <a:rPr lang="en-US" altLang="en-US" sz="2800" b="1" dirty="0"/>
              <a:t>Esmolol</a:t>
            </a:r>
            <a:r>
              <a:rPr lang="en-US" altLang="en-US" sz="2800" dirty="0"/>
              <a:t> </a:t>
            </a:r>
            <a:r>
              <a:rPr lang="en-US" altLang="en-US" sz="2800" baseline="30000" dirty="0"/>
              <a:t>b</a:t>
            </a:r>
            <a:r>
              <a:rPr lang="en-US" altLang="en-US" sz="2800" dirty="0" smtClean="0"/>
              <a:t> (</a:t>
            </a:r>
            <a:r>
              <a:rPr lang="en-US" altLang="en-US" sz="2800" dirty="0"/>
              <a:t>Brevibloc)</a:t>
            </a:r>
          </a:p>
          <a:p>
            <a:pPr>
              <a:lnSpc>
                <a:spcPct val="90000"/>
              </a:lnSpc>
            </a:pPr>
            <a:endParaRPr lang="en-US" altLang="en-US" sz="2800" dirty="0"/>
          </a:p>
          <a:p>
            <a:r>
              <a:rPr lang="en-US" altLang="en-US" sz="2800" b="1" dirty="0" smtClean="0"/>
              <a:t>MOA :</a:t>
            </a:r>
          </a:p>
          <a:p>
            <a:pPr marL="0" indent="0">
              <a:buNone/>
            </a:pPr>
            <a:r>
              <a:rPr lang="en-US" altLang="en-US" sz="2800" b="1" dirty="0"/>
              <a:t>	</a:t>
            </a:r>
            <a:r>
              <a:rPr lang="en-US" altLang="en-US" sz="2800" baseline="30000" dirty="0"/>
              <a:t> a</a:t>
            </a:r>
            <a:r>
              <a:rPr lang="en-US" altLang="en-US" sz="2800" b="1" dirty="0" smtClean="0"/>
              <a:t> </a:t>
            </a:r>
            <a:r>
              <a:rPr lang="en-US" altLang="en-US" sz="2800" dirty="0" smtClean="0"/>
              <a:t>Nonselective - both beta-1 and 2 </a:t>
            </a:r>
          </a:p>
          <a:p>
            <a:pPr marL="0" indent="0">
              <a:buNone/>
            </a:pPr>
            <a:r>
              <a:rPr lang="en-US" altLang="en-US" sz="2800" b="1" dirty="0"/>
              <a:t>	</a:t>
            </a:r>
            <a:r>
              <a:rPr lang="en-US" altLang="en-US" sz="2800" baseline="30000" dirty="0"/>
              <a:t> b</a:t>
            </a:r>
            <a:r>
              <a:rPr lang="en-US" altLang="en-US" sz="2800" b="1" dirty="0" smtClean="0"/>
              <a:t> </a:t>
            </a:r>
            <a:r>
              <a:rPr lang="en-US" altLang="en-US" sz="2800" dirty="0" smtClean="0"/>
              <a:t>“Cardioselective” Beta-1 specific</a:t>
            </a:r>
            <a:endParaRPr lang="en-US" altLang="en-US" b="1" dirty="0"/>
          </a:p>
          <a:p>
            <a:pPr marL="0" indent="0">
              <a:buNone/>
            </a:pPr>
            <a:endParaRPr lang="en-US" altLang="en-US" sz="2800" dirty="0"/>
          </a:p>
          <a:p>
            <a:endParaRPr lang="en-US" altLang="en-US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24511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F5F2E2D-1939-4B75-A035-4E009F7DD6DA}" type="slidenum">
              <a:rPr lang="en-US" altLang="en-US" sz="1400" smtClean="0">
                <a:solidFill>
                  <a:srgbClr val="FFFF00"/>
                </a:solidFill>
              </a:rPr>
              <a:pPr/>
              <a:t>43</a:t>
            </a:fld>
            <a:endParaRPr lang="en-US" altLang="en-US" sz="1400" smtClean="0">
              <a:solidFill>
                <a:srgbClr val="FFFF00"/>
              </a:solidFill>
            </a:endParaRPr>
          </a:p>
        </p:txBody>
      </p:sp>
      <p:sp>
        <p:nvSpPr>
          <p:cNvPr id="7065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305800" cy="457200"/>
          </a:xfrm>
        </p:spPr>
        <p:txBody>
          <a:bodyPr/>
          <a:lstStyle/>
          <a:p>
            <a:r>
              <a:rPr lang="en-US" altLang="en-US" dirty="0" smtClean="0"/>
              <a:t>Beta Blockers Indications cont.</a:t>
            </a:r>
          </a:p>
        </p:txBody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066800"/>
            <a:ext cx="8991600" cy="5562600"/>
          </a:xfrm>
        </p:spPr>
        <p:txBody>
          <a:bodyPr/>
          <a:lstStyle/>
          <a:p>
            <a:r>
              <a:rPr lang="en-US" altLang="en-US" sz="2800" b="1" dirty="0"/>
              <a:t>Indications </a:t>
            </a:r>
            <a:r>
              <a:rPr lang="en-US" altLang="en-US" sz="2800" b="1" dirty="0" smtClean="0"/>
              <a:t>:</a:t>
            </a:r>
          </a:p>
          <a:p>
            <a:pPr lvl="1"/>
            <a:r>
              <a:rPr lang="en-US" altLang="en-US" sz="2400" dirty="0" smtClean="0"/>
              <a:t>Prevention of migraines - May prevent catecholamine vasodilation in the brain vasculature (Beta-2?)</a:t>
            </a:r>
          </a:p>
          <a:p>
            <a:pPr marL="742950" lvl="1" indent="-285750"/>
            <a:r>
              <a:rPr lang="en-US" altLang="en-US" sz="2400" dirty="0" smtClean="0"/>
              <a:t>Hyperthyroidism – Thyroid storm</a:t>
            </a:r>
          </a:p>
          <a:p>
            <a:pPr marL="742950" lvl="1" indent="-285750"/>
            <a:r>
              <a:rPr lang="en-US" altLang="en-US" sz="2400" dirty="0" smtClean="0"/>
              <a:t>Glaucoma – (Timolol)</a:t>
            </a:r>
          </a:p>
          <a:p>
            <a:pPr lvl="1"/>
            <a:r>
              <a:rPr lang="en-US" altLang="en-US" sz="2400" dirty="0" smtClean="0"/>
              <a:t>Arrhythmias, </a:t>
            </a:r>
            <a:r>
              <a:rPr lang="en-US" altLang="en-US" sz="2400" dirty="0"/>
              <a:t>Angina </a:t>
            </a:r>
            <a:r>
              <a:rPr lang="en-US" altLang="en-US" sz="2400" dirty="0" smtClean="0"/>
              <a:t>pectoris, Myocardial Infarction, Heart failure – Protective  </a:t>
            </a:r>
            <a:r>
              <a:rPr lang="en-US" altLang="en-US" sz="2400" dirty="0"/>
              <a:t>effect against </a:t>
            </a:r>
            <a:r>
              <a:rPr lang="en-US" altLang="en-US" sz="2400" dirty="0" smtClean="0"/>
              <a:t>sympathetic overstimulation – </a:t>
            </a:r>
            <a:r>
              <a:rPr lang="en-US" altLang="en-US" sz="2400" b="1" dirty="0" smtClean="0"/>
              <a:t>improved survival  !!</a:t>
            </a:r>
          </a:p>
          <a:p>
            <a:pPr marL="342900" indent="-342900"/>
            <a:r>
              <a:rPr lang="en-US" altLang="en-US" sz="2800" b="1" dirty="0" smtClean="0"/>
              <a:t>Adverse reactions </a:t>
            </a:r>
            <a:r>
              <a:rPr lang="en-US" altLang="en-US" sz="2400" dirty="0" smtClean="0"/>
              <a:t>– Bradycardia, Heart block, Heart failure, Raynaud’s (peripheral vasospasm), Vivid dreams, depression, Bronchoconstriction in asthmatics/COPD, Sexual dysfunction, Decreased glycogenolysis and glucagon secretion</a:t>
            </a:r>
          </a:p>
          <a:p>
            <a:r>
              <a:rPr lang="en-US" altLang="en-US" sz="2400" b="1" dirty="0"/>
              <a:t>Caution</a:t>
            </a:r>
            <a:r>
              <a:rPr lang="en-US" altLang="en-US" sz="2400" dirty="0"/>
              <a:t> for </a:t>
            </a:r>
            <a:r>
              <a:rPr lang="en-US" altLang="en-US" sz="2400" b="1" dirty="0"/>
              <a:t>Withdrawal Supersensitivity </a:t>
            </a:r>
            <a:r>
              <a:rPr lang="en-US" altLang="en-US" sz="2400" dirty="0"/>
              <a:t>with Chronic use</a:t>
            </a:r>
          </a:p>
          <a:p>
            <a:pPr marL="342900" indent="-342900"/>
            <a:endParaRPr lang="en-US" altLang="en-US" sz="2400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49212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F29E356-1FEE-455F-B42E-E3ECA5EF6938}" type="slidenum">
              <a:rPr lang="en-US" altLang="en-US" sz="1400" smtClean="0">
                <a:solidFill>
                  <a:srgbClr val="FFFF00"/>
                </a:solidFill>
              </a:rPr>
              <a:pPr/>
              <a:t>44</a:t>
            </a:fld>
            <a:endParaRPr lang="en-US" altLang="en-US" sz="1400" smtClean="0">
              <a:solidFill>
                <a:srgbClr val="FFFF00"/>
              </a:solidFill>
            </a:endParaRPr>
          </a:p>
        </p:txBody>
      </p:sp>
      <p:sp>
        <p:nvSpPr>
          <p:cNvPr id="10243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Alpha and Beta Adrenergic Blocking Agents</a:t>
            </a:r>
            <a:endParaRPr lang="en-US" altLang="en-US" dirty="0" smtClean="0"/>
          </a:p>
        </p:txBody>
      </p:sp>
      <p:sp>
        <p:nvSpPr>
          <p:cNvPr id="10244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152400" y="1676400"/>
            <a:ext cx="8763000" cy="5029200"/>
          </a:xfrm>
        </p:spPr>
        <p:txBody>
          <a:bodyPr/>
          <a:lstStyle/>
          <a:p>
            <a:r>
              <a:rPr lang="en-US" altLang="en-US" sz="2800" b="1" dirty="0"/>
              <a:t>Labetalol </a:t>
            </a:r>
            <a:r>
              <a:rPr lang="en-US" altLang="en-US" sz="2800" baseline="30000" dirty="0" smtClean="0"/>
              <a:t>a</a:t>
            </a:r>
            <a:r>
              <a:rPr lang="en-US" altLang="en-US" sz="2800" dirty="0" smtClean="0"/>
              <a:t>(Trandate</a:t>
            </a:r>
            <a:r>
              <a:rPr lang="en-US" altLang="en-US" sz="2800" dirty="0"/>
              <a:t>, </a:t>
            </a:r>
            <a:r>
              <a:rPr lang="en-US" altLang="en-US" sz="2800" dirty="0" err="1"/>
              <a:t>Normodyne</a:t>
            </a:r>
            <a:r>
              <a:rPr lang="en-US" altLang="en-US" sz="2800" dirty="0" smtClean="0"/>
              <a:t>)</a:t>
            </a:r>
          </a:p>
          <a:p>
            <a:r>
              <a:rPr lang="en-US" altLang="en-US" sz="2800" b="1" dirty="0"/>
              <a:t>Carvedilol</a:t>
            </a:r>
            <a:r>
              <a:rPr lang="en-US" altLang="en-US" sz="2800" dirty="0"/>
              <a:t> </a:t>
            </a:r>
            <a:r>
              <a:rPr lang="en-US" altLang="en-US" sz="2800" baseline="30000" dirty="0"/>
              <a:t>b</a:t>
            </a:r>
            <a:r>
              <a:rPr lang="en-US" altLang="en-US" sz="2800" dirty="0" smtClean="0"/>
              <a:t>(Coreg)</a:t>
            </a:r>
          </a:p>
          <a:p>
            <a:endParaRPr lang="en-US" altLang="en-US" sz="1800" dirty="0" smtClean="0"/>
          </a:p>
          <a:p>
            <a:r>
              <a:rPr lang="en-US" altLang="en-US" sz="2800" b="1" dirty="0" smtClean="0"/>
              <a:t>MOA – </a:t>
            </a:r>
            <a:r>
              <a:rPr lang="en-US" altLang="en-US" sz="2800" dirty="0" smtClean="0"/>
              <a:t>block both Alpha</a:t>
            </a:r>
            <a:r>
              <a:rPr lang="en-US" altLang="en-US" sz="2800" baseline="-25000" dirty="0" smtClean="0"/>
              <a:t>1</a:t>
            </a:r>
            <a:r>
              <a:rPr lang="en-US" altLang="en-US" sz="2800" dirty="0" smtClean="0"/>
              <a:t> and Beta Adrenoceptors.</a:t>
            </a:r>
            <a:r>
              <a:rPr lang="en-US" altLang="en-US" sz="2800" dirty="0"/>
              <a:t> </a:t>
            </a:r>
            <a:endParaRPr lang="en-US" altLang="en-US" sz="2800" dirty="0" smtClean="0"/>
          </a:p>
          <a:p>
            <a:pPr lvl="1"/>
            <a:r>
              <a:rPr lang="en-US" altLang="en-US" dirty="0" smtClean="0"/>
              <a:t>Result in peripheral </a:t>
            </a:r>
            <a:r>
              <a:rPr lang="en-US" altLang="en-US" dirty="0"/>
              <a:t>vasodilation that lowers blood pressure with reduced cardiac rate and </a:t>
            </a:r>
            <a:r>
              <a:rPr lang="en-US" altLang="en-US" dirty="0" smtClean="0"/>
              <a:t>contraction</a:t>
            </a:r>
            <a:endParaRPr lang="en-US" altLang="en-US" dirty="0"/>
          </a:p>
          <a:p>
            <a:pPr marL="342900" lvl="1" indent="-342900">
              <a:buFontTx/>
              <a:buChar char="•"/>
            </a:pPr>
            <a:r>
              <a:rPr lang="en-US" altLang="en-US" b="1" dirty="0" smtClean="0"/>
              <a:t>Indications</a:t>
            </a:r>
            <a:r>
              <a:rPr lang="en-US" altLang="en-US" dirty="0" smtClean="0"/>
              <a:t> : Hypertension </a:t>
            </a:r>
            <a:r>
              <a:rPr lang="en-US" altLang="en-US" baseline="30000" dirty="0" smtClean="0"/>
              <a:t>a</a:t>
            </a:r>
            <a:r>
              <a:rPr lang="en-US" altLang="en-US" dirty="0" smtClean="0"/>
              <a:t> </a:t>
            </a:r>
            <a:r>
              <a:rPr lang="en-US" altLang="en-US" dirty="0"/>
              <a:t>and Congestive heart </a:t>
            </a:r>
            <a:r>
              <a:rPr lang="en-US" altLang="en-US" dirty="0" smtClean="0"/>
              <a:t>failure</a:t>
            </a:r>
            <a:r>
              <a:rPr lang="en-US" altLang="en-US" baseline="30000" dirty="0"/>
              <a:t> b</a:t>
            </a:r>
            <a:r>
              <a:rPr lang="en-US" altLang="en-US" dirty="0" smtClean="0"/>
              <a:t> </a:t>
            </a:r>
            <a:endParaRPr lang="en-US" altLang="en-US" dirty="0"/>
          </a:p>
          <a:p>
            <a:r>
              <a:rPr lang="en-US" altLang="en-US" sz="2800" b="1" dirty="0" smtClean="0"/>
              <a:t>Adverse effects </a:t>
            </a:r>
            <a:r>
              <a:rPr lang="en-US" altLang="en-US" sz="2800" dirty="0" smtClean="0"/>
              <a:t>– Combines BOTH Alpha and Beta adrenoceptor blocker adverse effects.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1769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CC6E7362-20A3-4726-B2F8-72AAE310A521}" type="slidenum">
              <a:rPr lang="en-US" altLang="en-US" smtClean="0"/>
              <a:pPr eaLnBrk="1" hangingPunct="1"/>
              <a:t>45</a:t>
            </a:fld>
            <a:endParaRPr lang="en-US" altLang="en-US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76200" y="76200"/>
          <a:ext cx="9067800" cy="68580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1476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85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46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66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3160">
                <a:tc>
                  <a:txBody>
                    <a:bodyPr/>
                    <a:lstStyle/>
                    <a:p>
                      <a:r>
                        <a:rPr lang="en-US" dirty="0" smtClean="0"/>
                        <a:t>Process Affected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Drug Example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788">
                <a:tc rowSpan="11">
                  <a:txBody>
                    <a:bodyPr/>
                    <a:lstStyle/>
                    <a:p>
                      <a:r>
                        <a:rPr lang="en-US" dirty="0" smtClean="0"/>
                        <a:t>Receptor</a:t>
                      </a:r>
                      <a:r>
                        <a:rPr lang="en-US" baseline="0" dirty="0" smtClean="0"/>
                        <a:t> Activation</a:t>
                      </a:r>
                    </a:p>
                    <a:p>
                      <a:r>
                        <a:rPr lang="en-US" baseline="0" dirty="0" smtClean="0"/>
                        <a:t>or Blockade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Bethanechol, Pilocarpine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Muscarinic Receptor Activation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Parasympatho</a:t>
                      </a:r>
                      <a:r>
                        <a:rPr lang="en-US" dirty="0" smtClean="0"/>
                        <a:t>-mimetic,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7788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Atropine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Muscarinic Receptor Blockade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Parasympatholytic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7788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Nicotine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Nicotinic Receptor Activation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Skeletal muscle activation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7788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Tubocurarine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Nicotinic Receptor Blockade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Muscle paralysis, respiratory arrest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77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Epinephrine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α</a:t>
                      </a:r>
                      <a:r>
                        <a:rPr lang="en-US" dirty="0" smtClean="0"/>
                        <a:t>1,</a:t>
                      </a:r>
                      <a:r>
                        <a:rPr lang="el-GR" dirty="0" smtClean="0"/>
                        <a:t> α</a:t>
                      </a:r>
                      <a:r>
                        <a:rPr lang="en-US" dirty="0" smtClean="0"/>
                        <a:t>2, </a:t>
                      </a:r>
                      <a:r>
                        <a:rPr lang="el-GR" dirty="0" smtClean="0"/>
                        <a:t>β</a:t>
                      </a:r>
                      <a:r>
                        <a:rPr lang="en-US" dirty="0" smtClean="0"/>
                        <a:t>1, </a:t>
                      </a:r>
                      <a:r>
                        <a:rPr lang="el-GR" dirty="0" smtClean="0"/>
                        <a:t>β</a:t>
                      </a:r>
                      <a:r>
                        <a:rPr lang="en-US" dirty="0" smtClean="0"/>
                        <a:t>2, </a:t>
                      </a:r>
                      <a:r>
                        <a:rPr lang="el-GR" dirty="0" smtClean="0"/>
                        <a:t>β</a:t>
                      </a:r>
                      <a:r>
                        <a:rPr lang="en-US" dirty="0" smtClean="0"/>
                        <a:t>3 Receptor Activation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Sympathomimetic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7788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Norepinephrine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α1, α2, β1, </a:t>
                      </a:r>
                      <a:r>
                        <a:rPr lang="en-US" dirty="0" smtClean="0"/>
                        <a:t>Receptor Activation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Sympathomimetic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7788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Phenylephrine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α1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Receptor Activation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Sympathomimetic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7788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Phentolamine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α1, α2,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Receptor Blockade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Sympatholytic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77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Prazosin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α1 </a:t>
                      </a:r>
                      <a:r>
                        <a:rPr lang="en-US" dirty="0" smtClean="0"/>
                        <a:t>Receptor Blockade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Sympatholytic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7788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Isoproterenol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β1, β2, β3 </a:t>
                      </a:r>
                      <a:r>
                        <a:rPr lang="en-US" dirty="0" smtClean="0"/>
                        <a:t>Receptor Activation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Sympathomimetic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7788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Propranolol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β1, β2, β3 </a:t>
                      </a:r>
                      <a:r>
                        <a:rPr lang="en-US" dirty="0" smtClean="0"/>
                        <a:t>Receptor Blockade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Sympatholytic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38208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610600" cy="1447800"/>
          </a:xfrm>
        </p:spPr>
        <p:txBody>
          <a:bodyPr/>
          <a:lstStyle/>
          <a:p>
            <a:pPr eaLnBrk="1" hangingPunct="1"/>
            <a:r>
              <a:rPr lang="en-US" altLang="en-US" b="1" dirty="0" smtClean="0"/>
              <a:t>Target Organ Responses </a:t>
            </a:r>
            <a:br>
              <a:rPr lang="en-US" altLang="en-US" b="1" dirty="0" smtClean="0"/>
            </a:br>
            <a:r>
              <a:rPr lang="en-US" altLang="en-US" sz="3200" b="1" dirty="0" smtClean="0"/>
              <a:t>Adrenergic and Cholinergic Receptors</a:t>
            </a:r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B7E3978-E284-47EA-ADB2-A982874A7CA5}" type="slidenum">
              <a:rPr lang="en-US" altLang="en-US" smtClean="0"/>
              <a:pPr eaLnBrk="1" hangingPunct="1"/>
              <a:t>46</a:t>
            </a:fld>
            <a:endParaRPr lang="en-US" altLang="en-US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304800" y="1981200"/>
          <a:ext cx="8534400" cy="3962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74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87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34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7947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3200" b="1" u="sng" smtClean="0"/>
                        <a:t>Adrenergic</a:t>
                      </a:r>
                      <a:endParaRPr lang="en-US" sz="3200" b="1" u="sng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3200" b="1" u="sng" dirty="0" smtClean="0"/>
                        <a:t>Cholinergic</a:t>
                      </a:r>
                      <a:endParaRPr lang="en-US" sz="3200" b="1" u="sng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9473">
                <a:tc>
                  <a:txBody>
                    <a:bodyPr/>
                    <a:lstStyle/>
                    <a:p>
                      <a:r>
                        <a:rPr kumimoji="0" lang="en-US" altLang="en-US" sz="3200" b="1" u="none" strike="noStrike" kern="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Subtype: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en-US" sz="3200" u="none" strike="noStrike" kern="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sym typeface="Symbol" pitchFamily="18" charset="2"/>
                        </a:rPr>
                        <a:t></a:t>
                      </a:r>
                      <a:r>
                        <a:rPr kumimoji="0" lang="en-US" altLang="en-US" sz="3200" u="none" strike="noStrike" kern="0" cap="none" spc="0" normalizeH="0" baseline="-2500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sym typeface="Symbol" pitchFamily="18" charset="2"/>
                        </a:rPr>
                        <a:t>1</a:t>
                      </a:r>
                      <a:r>
                        <a:rPr kumimoji="0" lang="en-US" altLang="en-US" sz="3200" u="none" strike="noStrike" kern="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sym typeface="Symbol" pitchFamily="18" charset="2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en-US" sz="3200" u="none" strike="noStrike" kern="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sym typeface="Symbol" pitchFamily="18" charset="2"/>
                        </a:rPr>
                        <a:t></a:t>
                      </a:r>
                      <a:r>
                        <a:rPr kumimoji="0" lang="en-US" altLang="en-US" sz="3200" u="none" strike="noStrike" kern="0" cap="none" spc="0" normalizeH="0" baseline="-2500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sym typeface="Symbol" pitchFamily="18" charset="2"/>
                        </a:rPr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en-US" sz="3200" u="none" strike="noStrike" kern="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sym typeface="Symbol" pitchFamily="18" charset="2"/>
                        </a:rPr>
                        <a:t></a:t>
                      </a:r>
                      <a:r>
                        <a:rPr kumimoji="0" lang="en-US" altLang="en-US" sz="3200" u="none" strike="noStrike" kern="0" cap="none" spc="0" normalizeH="0" baseline="-2500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sym typeface="Symbol" pitchFamily="18" charset="2"/>
                        </a:rPr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en-US" sz="3200" u="none" strike="noStrike" kern="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sym typeface="Symbol" pitchFamily="18" charset="2"/>
                        </a:rPr>
                        <a:t></a:t>
                      </a:r>
                      <a:r>
                        <a:rPr kumimoji="0" lang="en-US" altLang="en-US" sz="3200" u="none" strike="noStrike" kern="0" cap="none" spc="0" normalizeH="0" baseline="-2500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sym typeface="Symbol" pitchFamily="18" charset="2"/>
                        </a:rPr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en-US" sz="3200" u="none" strike="noStrike" kern="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sym typeface="Symbol" pitchFamily="18" charset="2"/>
                        </a:rPr>
                        <a:t>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en-US" sz="3200" u="none" strike="noStrike" kern="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sym typeface="Symbol" pitchFamily="18" charset="2"/>
                        </a:rPr>
                        <a:t>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9473">
                <a:tc>
                  <a:txBody>
                    <a:bodyPr/>
                    <a:lstStyle/>
                    <a:p>
                      <a:r>
                        <a:rPr kumimoji="0" lang="en-US" altLang="en-US" sz="3200" b="1" u="none" strike="noStrike" kern="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 Agonist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225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3200" b="1" u="none" strike="noStrike" kern="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 Antagonist</a:t>
                      </a:r>
                      <a:endParaRPr kumimoji="0" lang="en-US" altLang="en-US" sz="32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225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3200" b="1" u="none" strike="noStrike" kern="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Location</a:t>
                      </a:r>
                      <a:endParaRPr kumimoji="0" lang="en-US" altLang="en-US" sz="32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9473">
                <a:tc>
                  <a:txBody>
                    <a:bodyPr/>
                    <a:lstStyle/>
                    <a:p>
                      <a:r>
                        <a:rPr kumimoji="0" lang="en-US" altLang="en-US" sz="3200" b="1" u="none" strike="noStrike" kern="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Importance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889115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Prototype Drugs</a:t>
            </a:r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512E6E82-4F00-440F-9CF0-CE492BEAB470}" type="slidenum">
              <a:rPr lang="en-US" altLang="en-US" smtClean="0"/>
              <a:pPr eaLnBrk="1" hangingPunct="1"/>
              <a:t>47</a:t>
            </a:fld>
            <a:endParaRPr lang="en-US" altLang="en-US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228600" y="1447800"/>
          <a:ext cx="8839201" cy="45720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111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72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08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6109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u="sng" dirty="0" smtClean="0"/>
                        <a:t>Adrenergic</a:t>
                      </a:r>
                      <a:endParaRPr lang="en-US" sz="3200" b="1" u="sng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3200" b="1" u="sng" strike="noStrike" kern="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Cholinergic</a:t>
                      </a:r>
                      <a:endParaRPr kumimoji="0" lang="en-US" altLang="en-US" sz="32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109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3200" b="1" u="none" strike="noStrike" kern="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Synthesis/storage</a:t>
                      </a:r>
                      <a:endParaRPr kumimoji="0" lang="en-US" altLang="en-US" sz="32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109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3200" b="1" u="none" strike="noStrike" kern="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Release</a:t>
                      </a:r>
                      <a:endParaRPr kumimoji="0" lang="en-US" altLang="en-US" sz="32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109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3200" b="1" u="none" strike="noStrike" kern="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Receptor</a:t>
                      </a:r>
                      <a:endParaRPr kumimoji="0" lang="en-US" altLang="en-US" sz="32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1096">
                <a:tc>
                  <a:txBody>
                    <a:bodyPr/>
                    <a:lstStyle/>
                    <a:p>
                      <a:r>
                        <a:rPr kumimoji="0" lang="en-US" altLang="en-US" sz="3200" b="1" u="none" strike="noStrike" kern="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   Agonist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54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3200" b="1" u="none" strike="noStrike" kern="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   Antagonist</a:t>
                      </a:r>
                      <a:endParaRPr kumimoji="0" lang="en-US" altLang="en-US" sz="32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109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3200" b="1" u="none" strike="noStrike" kern="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Removal</a:t>
                      </a:r>
                      <a:endParaRPr kumimoji="0" lang="en-US" altLang="en-US" sz="3200" b="1" i="0" u="sng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426216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0F37D4D5-BC57-4668-808C-4D57E8D2C4AD}" type="slidenum">
              <a:rPr lang="en-US" altLang="en-US" smtClean="0"/>
              <a:pPr eaLnBrk="1" hangingPunct="1"/>
              <a:t>48</a:t>
            </a:fld>
            <a:endParaRPr lang="en-US" altLang="en-US" smtClean="0"/>
          </a:p>
        </p:txBody>
      </p:sp>
      <p:sp>
        <p:nvSpPr>
          <p:cNvPr id="43011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r>
              <a:rPr lang="en-US" altLang="en-US" smtClean="0"/>
              <a:t>Control of Blood Pressure</a:t>
            </a:r>
          </a:p>
        </p:txBody>
      </p:sp>
      <p:grpSp>
        <p:nvGrpSpPr>
          <p:cNvPr id="43013" name="Group 17"/>
          <p:cNvGrpSpPr>
            <a:grpSpLocks/>
          </p:cNvGrpSpPr>
          <p:nvPr/>
        </p:nvGrpSpPr>
        <p:grpSpPr bwMode="auto">
          <a:xfrm>
            <a:off x="152400" y="2678267"/>
            <a:ext cx="8153400" cy="4078708"/>
            <a:chOff x="-152400" y="2373467"/>
            <a:chExt cx="8153400" cy="4078708"/>
          </a:xfrm>
        </p:grpSpPr>
        <p:grpSp>
          <p:nvGrpSpPr>
            <p:cNvPr id="43016" name="Group 14"/>
            <p:cNvGrpSpPr>
              <a:grpSpLocks/>
            </p:cNvGrpSpPr>
            <p:nvPr/>
          </p:nvGrpSpPr>
          <p:grpSpPr bwMode="auto">
            <a:xfrm>
              <a:off x="990600" y="2373467"/>
              <a:ext cx="5773739" cy="3722532"/>
              <a:chOff x="843" y="2016"/>
              <a:chExt cx="3637" cy="2307"/>
            </a:xfrm>
          </p:grpSpPr>
          <p:sp>
            <p:nvSpPr>
              <p:cNvPr id="43019" name="Rectangle 10"/>
              <p:cNvSpPr>
                <a:spLocks noChangeArrowheads="1"/>
              </p:cNvSpPr>
              <p:nvPr/>
            </p:nvSpPr>
            <p:spPr bwMode="auto">
              <a:xfrm>
                <a:off x="2641" y="3879"/>
                <a:ext cx="1415" cy="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/>
                <a:r>
                  <a:rPr lang="en-US" altLang="en-US" sz="4000" dirty="0"/>
                  <a:t>CF	   VR</a:t>
                </a:r>
              </a:p>
            </p:txBody>
          </p:sp>
          <p:grpSp>
            <p:nvGrpSpPr>
              <p:cNvPr id="43020" name="Group 13"/>
              <p:cNvGrpSpPr>
                <a:grpSpLocks/>
              </p:cNvGrpSpPr>
              <p:nvPr/>
            </p:nvGrpSpPr>
            <p:grpSpPr bwMode="auto">
              <a:xfrm>
                <a:off x="843" y="2016"/>
                <a:ext cx="3637" cy="1920"/>
                <a:chOff x="843" y="2017"/>
                <a:chExt cx="3637" cy="1920"/>
              </a:xfrm>
            </p:grpSpPr>
            <p:sp>
              <p:nvSpPr>
                <p:cNvPr id="43021" name="Rectangle 5"/>
                <p:cNvSpPr>
                  <a:spLocks noChangeArrowheads="1"/>
                </p:cNvSpPr>
                <p:nvPr/>
              </p:nvSpPr>
              <p:spPr bwMode="auto">
                <a:xfrm>
                  <a:off x="843" y="2017"/>
                  <a:ext cx="3637" cy="44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90488" tIns="44450" rIns="90488" bIns="44450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9pPr>
                </a:lstStyle>
                <a:p>
                  <a:pPr eaLnBrk="1" hangingPunct="1"/>
                  <a:r>
                    <a:rPr lang="en-US" altLang="en-US" sz="4000" dirty="0" err="1"/>
                    <a:t>mABP</a:t>
                  </a:r>
                  <a:r>
                    <a:rPr lang="en-US" altLang="en-US" sz="4000" dirty="0"/>
                    <a:t>	 =  CO	  x  	TPR</a:t>
                  </a:r>
                </a:p>
              </p:txBody>
            </p:sp>
            <p:sp>
              <p:nvSpPr>
                <p:cNvPr id="43022" name="Rectangle 6"/>
                <p:cNvSpPr>
                  <a:spLocks noChangeArrowheads="1"/>
                </p:cNvSpPr>
                <p:nvPr/>
              </p:nvSpPr>
              <p:spPr bwMode="auto">
                <a:xfrm>
                  <a:off x="2064" y="2928"/>
                  <a:ext cx="1461" cy="44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</a:defRPr>
                  </a:lvl9pPr>
                </a:lstStyle>
                <a:p>
                  <a:pPr eaLnBrk="1" hangingPunct="1"/>
                  <a:r>
                    <a:rPr lang="en-US" altLang="en-US" sz="4000" dirty="0"/>
                    <a:t>HR     SV</a:t>
                  </a:r>
                </a:p>
              </p:txBody>
            </p:sp>
            <p:sp>
              <p:nvSpPr>
                <p:cNvPr id="43023" name="Line 7"/>
                <p:cNvSpPr>
                  <a:spLocks noChangeShapeType="1"/>
                </p:cNvSpPr>
                <p:nvPr/>
              </p:nvSpPr>
              <p:spPr bwMode="auto">
                <a:xfrm flipV="1">
                  <a:off x="2331" y="2401"/>
                  <a:ext cx="239" cy="527"/>
                </a:xfrm>
                <a:prstGeom prst="line">
                  <a:avLst/>
                </a:prstGeom>
                <a:noFill/>
                <a:ln w="76200">
                  <a:solidFill>
                    <a:srgbClr val="FF33CC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024" name="Line 8"/>
                <p:cNvSpPr>
                  <a:spLocks noChangeShapeType="1"/>
                </p:cNvSpPr>
                <p:nvPr/>
              </p:nvSpPr>
              <p:spPr bwMode="auto">
                <a:xfrm flipH="1" flipV="1">
                  <a:off x="2811" y="2401"/>
                  <a:ext cx="239" cy="575"/>
                </a:xfrm>
                <a:prstGeom prst="line">
                  <a:avLst/>
                </a:prstGeom>
                <a:noFill/>
                <a:ln w="76200">
                  <a:solidFill>
                    <a:srgbClr val="FF33CC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026" name="Line 11"/>
                <p:cNvSpPr>
                  <a:spLocks noChangeShapeType="1"/>
                </p:cNvSpPr>
                <p:nvPr/>
              </p:nvSpPr>
              <p:spPr bwMode="auto">
                <a:xfrm flipV="1">
                  <a:off x="2905" y="3361"/>
                  <a:ext cx="239" cy="527"/>
                </a:xfrm>
                <a:prstGeom prst="line">
                  <a:avLst/>
                </a:prstGeom>
                <a:noFill/>
                <a:ln w="76200">
                  <a:solidFill>
                    <a:srgbClr val="FF33CC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027" name="Line 12"/>
                <p:cNvSpPr>
                  <a:spLocks noChangeShapeType="1"/>
                </p:cNvSpPr>
                <p:nvPr/>
              </p:nvSpPr>
              <p:spPr bwMode="auto">
                <a:xfrm flipH="1" flipV="1">
                  <a:off x="3337" y="3362"/>
                  <a:ext cx="239" cy="575"/>
                </a:xfrm>
                <a:prstGeom prst="line">
                  <a:avLst/>
                </a:prstGeom>
                <a:noFill/>
                <a:ln w="76200">
                  <a:solidFill>
                    <a:srgbClr val="FF33CC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43017" name="Text Box 15"/>
            <p:cNvSpPr txBox="1">
              <a:spLocks noChangeArrowheads="1"/>
            </p:cNvSpPr>
            <p:nvPr/>
          </p:nvSpPr>
          <p:spPr bwMode="auto">
            <a:xfrm>
              <a:off x="4494214" y="5867400"/>
              <a:ext cx="3506786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en-US" altLang="en-US" sz="3200" b="1" dirty="0"/>
            </a:p>
          </p:txBody>
        </p:sp>
        <p:sp>
          <p:nvSpPr>
            <p:cNvPr id="43018" name="Rectangle 16"/>
            <p:cNvSpPr>
              <a:spLocks noChangeArrowheads="1"/>
            </p:cNvSpPr>
            <p:nvPr/>
          </p:nvSpPr>
          <p:spPr bwMode="auto">
            <a:xfrm>
              <a:off x="-152400" y="4343400"/>
              <a:ext cx="3809999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US" altLang="en-US" sz="3200" b="1" dirty="0" smtClean="0"/>
                <a:t>	</a:t>
              </a:r>
              <a:r>
                <a:rPr lang="en-US" altLang="en-US" sz="3200" b="1" dirty="0"/>
                <a:t>	</a:t>
              </a:r>
            </a:p>
          </p:txBody>
        </p:sp>
      </p:grpSp>
      <p:pic>
        <p:nvPicPr>
          <p:cNvPr id="7168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1170097"/>
            <a:ext cx="1969508" cy="1573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68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597050">
            <a:off x="6500865" y="3644520"/>
            <a:ext cx="1953394" cy="2656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" y="4262497"/>
            <a:ext cx="2895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en-US" sz="3200" b="1" dirty="0" smtClean="0">
                <a:solidFill>
                  <a:srgbClr val="FF0000"/>
                </a:solidFill>
              </a:rPr>
              <a:t>Cardiac - </a:t>
            </a:r>
            <a:endParaRPr lang="en-US" altLang="en-US" sz="3200" b="1" dirty="0">
              <a:solidFill>
                <a:srgbClr val="FF0000"/>
              </a:solidFill>
            </a:endParaRPr>
          </a:p>
          <a:p>
            <a:pPr lvl="0"/>
            <a:r>
              <a:rPr lang="en-US" altLang="en-US" sz="3200" b="1" dirty="0" smtClean="0">
                <a:solidFill>
                  <a:srgbClr val="FF0000"/>
                </a:solidFill>
              </a:rPr>
              <a:t>Chronotropy</a:t>
            </a:r>
            <a:endParaRPr lang="en-US" altLang="en-US" sz="3200" b="1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857727" y="6273225"/>
            <a:ext cx="360047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50000"/>
              </a:spcBef>
            </a:pPr>
            <a:r>
              <a:rPr lang="en-US" altLang="en-US" sz="3200" b="1" dirty="0">
                <a:solidFill>
                  <a:srgbClr val="FF0000"/>
                </a:solidFill>
              </a:rPr>
              <a:t>Venous </a:t>
            </a:r>
            <a:r>
              <a:rPr lang="en-US" altLang="en-US" sz="3200" b="1" dirty="0" smtClean="0">
                <a:solidFill>
                  <a:srgbClr val="FF0000"/>
                </a:solidFill>
              </a:rPr>
              <a:t>– Preload</a:t>
            </a:r>
            <a:endParaRPr lang="en-US" altLang="en-US" sz="3200" b="1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148226" y="2158425"/>
            <a:ext cx="399577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en-US" sz="3200" b="1" dirty="0">
                <a:solidFill>
                  <a:srgbClr val="FF0000"/>
                </a:solidFill>
              </a:rPr>
              <a:t>Arterial  -  Afterload</a:t>
            </a:r>
          </a:p>
        </p:txBody>
      </p:sp>
      <p:sp>
        <p:nvSpPr>
          <p:cNvPr id="6" name="Rectangle 5"/>
          <p:cNvSpPr/>
          <p:nvPr/>
        </p:nvSpPr>
        <p:spPr>
          <a:xfrm>
            <a:off x="457200" y="5739825"/>
            <a:ext cx="369043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en-US" sz="3200" b="1" dirty="0">
                <a:solidFill>
                  <a:srgbClr val="FF0000"/>
                </a:solidFill>
              </a:rPr>
              <a:t>Cardiac - Inotropy</a:t>
            </a:r>
            <a:endParaRPr lang="en-US" dirty="0">
              <a:solidFill>
                <a:srgbClr val="FF0000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Text Box 2"/>
          <p:cNvSpPr txBox="1">
            <a:spLocks noChangeArrowheads="1"/>
          </p:cNvSpPr>
          <p:nvPr/>
        </p:nvSpPr>
        <p:spPr bwMode="auto">
          <a:xfrm>
            <a:off x="609600" y="457200"/>
            <a:ext cx="7924800" cy="169277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38100">
            <a:solidFill>
              <a:srgbClr val="0000FF"/>
            </a:solidFill>
            <a:miter lim="800000"/>
            <a:headEnd/>
            <a:tailEnd type="none" w="lg" len="lg"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b="1" dirty="0">
                <a:solidFill>
                  <a:srgbClr val="000000"/>
                </a:solidFill>
                <a:latin typeface="Arial" charset="0"/>
              </a:rPr>
              <a:t>PARASYMPATHOMIMETICS (CHOLINOMIMETICS):  </a:t>
            </a:r>
          </a:p>
          <a:p>
            <a:pPr algn="ctr">
              <a:defRPr/>
            </a:pPr>
            <a:r>
              <a:rPr lang="en-US" sz="2400" dirty="0">
                <a:solidFill>
                  <a:srgbClr val="000000"/>
                </a:solidFill>
                <a:latin typeface="Arial" charset="0"/>
              </a:rPr>
              <a:t>Drugs that facilitate or mimic some or all of the actions of the parasympathetic nervous system.</a:t>
            </a:r>
          </a:p>
        </p:txBody>
      </p:sp>
      <p:sp>
        <p:nvSpPr>
          <p:cNvPr id="253955" name="Text Box 3"/>
          <p:cNvSpPr txBox="1">
            <a:spLocks noChangeArrowheads="1"/>
          </p:cNvSpPr>
          <p:nvPr/>
        </p:nvSpPr>
        <p:spPr bwMode="auto">
          <a:xfrm>
            <a:off x="76200" y="4809478"/>
            <a:ext cx="2171700" cy="120032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38100">
            <a:solidFill>
              <a:srgbClr val="0000FF"/>
            </a:solidFill>
            <a:miter lim="800000"/>
            <a:headEnd/>
            <a:tailEnd type="none" w="lg" len="lg"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dirty="0">
                <a:solidFill>
                  <a:srgbClr val="000000"/>
                </a:solidFill>
                <a:latin typeface="Arial" charset="0"/>
              </a:rPr>
              <a:t>Muscarinic receptor agonists</a:t>
            </a:r>
          </a:p>
        </p:txBody>
      </p:sp>
      <p:sp>
        <p:nvSpPr>
          <p:cNvPr id="253956" name="Text Box 4"/>
          <p:cNvSpPr txBox="1">
            <a:spLocks noChangeArrowheads="1"/>
          </p:cNvSpPr>
          <p:nvPr/>
        </p:nvSpPr>
        <p:spPr bwMode="auto">
          <a:xfrm>
            <a:off x="5638800" y="4798056"/>
            <a:ext cx="2836863" cy="46196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38100">
            <a:solidFill>
              <a:srgbClr val="0000FF"/>
            </a:solidFill>
            <a:miter lim="800000"/>
            <a:headEnd/>
            <a:tailEnd type="none" w="lg" len="lg"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dirty="0">
                <a:solidFill>
                  <a:srgbClr val="000000"/>
                </a:solidFill>
                <a:latin typeface="Arial" charset="0"/>
              </a:rPr>
              <a:t>Anticholinesterases</a:t>
            </a:r>
          </a:p>
        </p:txBody>
      </p:sp>
      <p:sp>
        <p:nvSpPr>
          <p:cNvPr id="36869" name="Line 5"/>
          <p:cNvSpPr>
            <a:spLocks noChangeShapeType="1"/>
          </p:cNvSpPr>
          <p:nvPr/>
        </p:nvSpPr>
        <p:spPr bwMode="auto">
          <a:xfrm flipH="1">
            <a:off x="2590800" y="2438400"/>
            <a:ext cx="1254464" cy="9906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36870" name="Line 6"/>
          <p:cNvSpPr>
            <a:spLocks noChangeShapeType="1"/>
          </p:cNvSpPr>
          <p:nvPr/>
        </p:nvSpPr>
        <p:spPr bwMode="auto">
          <a:xfrm>
            <a:off x="4724399" y="2438400"/>
            <a:ext cx="1409699" cy="9906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3687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50E8FCF-FF0E-48CB-9BF1-BF20D4B1F786}" type="slidenum">
              <a:rPr lang="en-US" altLang="en-US" smtClean="0"/>
              <a:pPr eaLnBrk="1" hangingPunct="1"/>
              <a:t>5</a:t>
            </a:fld>
            <a:endParaRPr lang="en-US" altLang="en-US" smtClean="0"/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5257800" y="5700712"/>
            <a:ext cx="1676400" cy="46166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38100">
            <a:solidFill>
              <a:srgbClr val="0000FF"/>
            </a:solidFill>
            <a:miter lim="800000"/>
            <a:headEnd/>
            <a:tailEnd type="none" w="lg" len="lg"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dirty="0" smtClean="0">
                <a:solidFill>
                  <a:srgbClr val="000000"/>
                </a:solidFill>
                <a:latin typeface="Arial" charset="0"/>
              </a:rPr>
              <a:t>Reversible</a:t>
            </a:r>
            <a:endParaRPr lang="en-US" sz="2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5638800" y="3657600"/>
            <a:ext cx="2286000" cy="46166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38100">
            <a:solidFill>
              <a:srgbClr val="0000FF"/>
            </a:solidFill>
            <a:miter lim="800000"/>
            <a:headEnd/>
            <a:tailEnd type="none" w="lg" len="lg"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dirty="0">
                <a:solidFill>
                  <a:srgbClr val="000000"/>
                </a:solidFill>
                <a:latin typeface="Arial" charset="0"/>
              </a:rPr>
              <a:t>Indirect Acting</a:t>
            </a: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7162800" y="5700712"/>
            <a:ext cx="1828800" cy="46166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38100">
            <a:solidFill>
              <a:srgbClr val="0000FF"/>
            </a:solidFill>
            <a:miter lim="800000"/>
            <a:headEnd/>
            <a:tailEnd type="none" w="lg" len="lg"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dirty="0" smtClean="0">
                <a:solidFill>
                  <a:srgbClr val="000000"/>
                </a:solidFill>
                <a:latin typeface="Arial" charset="0"/>
              </a:rPr>
              <a:t>Irreversible</a:t>
            </a:r>
            <a:endParaRPr lang="en-US" sz="2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5" name="Line 6"/>
          <p:cNvSpPr>
            <a:spLocks noChangeShapeType="1"/>
          </p:cNvSpPr>
          <p:nvPr/>
        </p:nvSpPr>
        <p:spPr bwMode="auto">
          <a:xfrm>
            <a:off x="6934200" y="4191000"/>
            <a:ext cx="0" cy="5334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6" name="Line 6"/>
          <p:cNvSpPr>
            <a:spLocks noChangeShapeType="1"/>
          </p:cNvSpPr>
          <p:nvPr/>
        </p:nvSpPr>
        <p:spPr bwMode="auto">
          <a:xfrm flipH="1">
            <a:off x="6134099" y="5257800"/>
            <a:ext cx="566319" cy="442912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7" name="Line 6"/>
          <p:cNvSpPr>
            <a:spLocks noChangeShapeType="1"/>
          </p:cNvSpPr>
          <p:nvPr/>
        </p:nvSpPr>
        <p:spPr bwMode="auto">
          <a:xfrm>
            <a:off x="6923510" y="5274307"/>
            <a:ext cx="620290" cy="440693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1295400" y="3657600"/>
            <a:ext cx="1905000" cy="46166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38100">
            <a:solidFill>
              <a:srgbClr val="0000FF"/>
            </a:solidFill>
            <a:miter lim="800000"/>
            <a:headEnd/>
            <a:tailEnd type="none" w="lg" len="lg"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rgbClr val="000000"/>
                </a:solidFill>
                <a:latin typeface="Arial" charset="0"/>
              </a:rPr>
              <a:t>Direct Acting</a:t>
            </a:r>
          </a:p>
        </p:txBody>
      </p:sp>
      <p:sp>
        <p:nvSpPr>
          <p:cNvPr id="19" name="Line 6"/>
          <p:cNvSpPr>
            <a:spLocks noChangeShapeType="1"/>
          </p:cNvSpPr>
          <p:nvPr/>
        </p:nvSpPr>
        <p:spPr bwMode="auto">
          <a:xfrm>
            <a:off x="1347952" y="4114800"/>
            <a:ext cx="0" cy="5334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2324100" y="4800600"/>
            <a:ext cx="2171700" cy="120032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38100">
            <a:solidFill>
              <a:srgbClr val="0000FF"/>
            </a:solidFill>
            <a:miter lim="800000"/>
            <a:headEnd/>
            <a:tailEnd type="none" w="lg" len="lg"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dirty="0" smtClean="0">
                <a:solidFill>
                  <a:srgbClr val="000000"/>
                </a:solidFill>
                <a:latin typeface="Arial" charset="0"/>
              </a:rPr>
              <a:t>Nicotinic </a:t>
            </a:r>
            <a:r>
              <a:rPr lang="en-US" sz="2400" dirty="0">
                <a:solidFill>
                  <a:srgbClr val="000000"/>
                </a:solidFill>
                <a:latin typeface="Arial" charset="0"/>
              </a:rPr>
              <a:t>receptor agonists</a:t>
            </a:r>
          </a:p>
        </p:txBody>
      </p:sp>
      <p:sp>
        <p:nvSpPr>
          <p:cNvPr id="21" name="Line 6"/>
          <p:cNvSpPr>
            <a:spLocks noChangeShapeType="1"/>
          </p:cNvSpPr>
          <p:nvPr/>
        </p:nvSpPr>
        <p:spPr bwMode="auto">
          <a:xfrm>
            <a:off x="3124200" y="4114800"/>
            <a:ext cx="0" cy="5334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F29E356-1FEE-455F-B42E-E3ECA5EF6938}" type="slidenum">
              <a:rPr lang="en-US" altLang="en-US" sz="1400" smtClean="0">
                <a:solidFill>
                  <a:srgbClr val="FFFF00"/>
                </a:solidFill>
              </a:rPr>
              <a:pPr/>
              <a:t>6</a:t>
            </a:fld>
            <a:endParaRPr lang="en-US" altLang="en-US" sz="1400" smtClean="0">
              <a:solidFill>
                <a:srgbClr val="FFFF00"/>
              </a:solidFill>
            </a:endParaRPr>
          </a:p>
        </p:txBody>
      </p:sp>
      <p:sp>
        <p:nvSpPr>
          <p:cNvPr id="10243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Direct Acting Cholinergic Agonists</a:t>
            </a:r>
          </a:p>
        </p:txBody>
      </p:sp>
      <p:sp>
        <p:nvSpPr>
          <p:cNvPr id="10244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76200" y="1524000"/>
            <a:ext cx="8991600" cy="5334000"/>
          </a:xfrm>
        </p:spPr>
        <p:txBody>
          <a:bodyPr/>
          <a:lstStyle/>
          <a:p>
            <a:r>
              <a:rPr lang="en-US" altLang="en-US" sz="2800" b="1" dirty="0" smtClean="0"/>
              <a:t>Acetylcholine </a:t>
            </a:r>
            <a:r>
              <a:rPr lang="en-US" altLang="en-US" sz="2800" b="1" baseline="30000" dirty="0" smtClean="0"/>
              <a:t>*</a:t>
            </a:r>
            <a:r>
              <a:rPr lang="en-US" altLang="en-US" sz="2400" dirty="0" smtClean="0"/>
              <a:t>not used therapeutically – N/M</a:t>
            </a:r>
          </a:p>
          <a:p>
            <a:r>
              <a:rPr lang="en-US" altLang="en-US" sz="2800" b="1" dirty="0" err="1" smtClean="0"/>
              <a:t>Carbachol</a:t>
            </a:r>
            <a:r>
              <a:rPr lang="en-US" altLang="en-US" sz="2800" b="1" dirty="0" smtClean="0"/>
              <a:t> </a:t>
            </a:r>
            <a:r>
              <a:rPr lang="en-US" altLang="en-US" sz="2800" b="1" dirty="0"/>
              <a:t>* </a:t>
            </a:r>
            <a:r>
              <a:rPr lang="en-US" altLang="en-US" sz="2800" dirty="0" smtClean="0"/>
              <a:t>(</a:t>
            </a:r>
            <a:r>
              <a:rPr lang="en-US" altLang="en-US" sz="2800" dirty="0" err="1" smtClean="0"/>
              <a:t>Miostat</a:t>
            </a:r>
            <a:r>
              <a:rPr lang="en-US" altLang="en-US" sz="2800" dirty="0" smtClean="0"/>
              <a:t>) </a:t>
            </a:r>
            <a:r>
              <a:rPr lang="en-US" altLang="en-US" sz="2800" dirty="0"/>
              <a:t>– N/M</a:t>
            </a:r>
          </a:p>
          <a:p>
            <a:r>
              <a:rPr lang="en-US" altLang="en-US" sz="2800" b="1" dirty="0" smtClean="0"/>
              <a:t>Bethanechol *</a:t>
            </a:r>
            <a:r>
              <a:rPr lang="en-US" altLang="en-US" sz="2800" dirty="0" smtClean="0"/>
              <a:t> (Urecholine) – M </a:t>
            </a:r>
          </a:p>
          <a:p>
            <a:r>
              <a:rPr lang="en-US" altLang="en-US" sz="2800" b="1" dirty="0"/>
              <a:t>Pilocarpine</a:t>
            </a:r>
            <a:r>
              <a:rPr lang="en-US" altLang="en-US" sz="2800" dirty="0"/>
              <a:t>  (Pilocar, Ocusert</a:t>
            </a:r>
            <a:r>
              <a:rPr lang="en-US" altLang="en-US" sz="2800" dirty="0" smtClean="0"/>
              <a:t>) </a:t>
            </a:r>
            <a:r>
              <a:rPr lang="en-US" altLang="en-US" sz="2800" dirty="0"/>
              <a:t>– M</a:t>
            </a:r>
            <a:endParaRPr lang="en-US" altLang="en-US" sz="2800" dirty="0" smtClean="0"/>
          </a:p>
          <a:p>
            <a:pPr>
              <a:lnSpc>
                <a:spcPct val="90000"/>
              </a:lnSpc>
            </a:pPr>
            <a:endParaRPr lang="en-US" altLang="en-US" sz="2400" b="1" dirty="0" smtClean="0"/>
          </a:p>
          <a:p>
            <a:pPr>
              <a:lnSpc>
                <a:spcPct val="90000"/>
              </a:lnSpc>
            </a:pPr>
            <a:r>
              <a:rPr lang="en-US" altLang="en-US" sz="2400" b="1" dirty="0" smtClean="0"/>
              <a:t>Indications</a:t>
            </a:r>
            <a:r>
              <a:rPr lang="en-US" altLang="en-US" sz="2400" dirty="0" smtClean="0"/>
              <a:t> </a:t>
            </a:r>
            <a:r>
              <a:rPr lang="en-US" altLang="en-US" sz="2400" dirty="0"/>
              <a:t>– Urinary retention after surgery or </a:t>
            </a:r>
            <a:r>
              <a:rPr lang="en-US" altLang="en-US" sz="2400" dirty="0" smtClean="0"/>
              <a:t>postpartum, Glaucoma</a:t>
            </a:r>
          </a:p>
          <a:p>
            <a:pPr>
              <a:lnSpc>
                <a:spcPct val="90000"/>
              </a:lnSpc>
            </a:pPr>
            <a:r>
              <a:rPr lang="en-US" altLang="en-US" sz="2400" b="1" dirty="0" smtClean="0"/>
              <a:t>Adverse effects </a:t>
            </a:r>
            <a:r>
              <a:rPr lang="en-US" altLang="en-US" sz="2400" dirty="0" smtClean="0"/>
              <a:t>–</a:t>
            </a:r>
          </a:p>
          <a:p>
            <a:pPr lvl="1">
              <a:lnSpc>
                <a:spcPct val="90000"/>
              </a:lnSpc>
            </a:pPr>
            <a:r>
              <a:rPr lang="en-US" altLang="en-US" sz="2400" b="1" dirty="0" smtClean="0"/>
              <a:t>Muscarinic (M):</a:t>
            </a:r>
            <a:r>
              <a:rPr lang="en-US" altLang="en-US" sz="2400" dirty="0" smtClean="0"/>
              <a:t> salivation</a:t>
            </a:r>
            <a:r>
              <a:rPr lang="en-US" altLang="en-US" sz="2400" dirty="0"/>
              <a:t>, </a:t>
            </a:r>
            <a:r>
              <a:rPr lang="en-US" altLang="en-US" sz="2400" dirty="0" smtClean="0"/>
              <a:t>flushing, </a:t>
            </a:r>
            <a:r>
              <a:rPr lang="en-US" altLang="en-US" sz="2400" dirty="0"/>
              <a:t>bronchospasm</a:t>
            </a:r>
            <a:r>
              <a:rPr lang="en-US" altLang="en-US" sz="2400" dirty="0" smtClean="0"/>
              <a:t>,</a:t>
            </a:r>
            <a:r>
              <a:rPr lang="en-US" altLang="en-US" sz="2400" dirty="0"/>
              <a:t> sweating</a:t>
            </a:r>
            <a:r>
              <a:rPr lang="en-US" altLang="en-US" sz="2400" dirty="0" smtClean="0"/>
              <a:t>, nausea</a:t>
            </a:r>
            <a:r>
              <a:rPr lang="en-US" altLang="en-US" sz="2400" dirty="0"/>
              <a:t>, abdominal </a:t>
            </a:r>
            <a:r>
              <a:rPr lang="en-US" altLang="en-US" sz="2400" dirty="0" smtClean="0"/>
              <a:t>pain – acid indigestion and GI cramping, diarrhea, and possibly, decreased </a:t>
            </a:r>
            <a:r>
              <a:rPr lang="en-US" altLang="en-US" sz="2400" dirty="0"/>
              <a:t>blood </a:t>
            </a:r>
            <a:r>
              <a:rPr lang="en-US" altLang="en-US" sz="2400" dirty="0" smtClean="0"/>
              <a:t>pressure.</a:t>
            </a:r>
          </a:p>
          <a:p>
            <a:pPr lvl="1">
              <a:lnSpc>
                <a:spcPct val="90000"/>
              </a:lnSpc>
            </a:pPr>
            <a:r>
              <a:rPr lang="en-US" altLang="en-US" sz="2400" b="1" dirty="0" smtClean="0"/>
              <a:t>Nicotinic (N)-</a:t>
            </a:r>
            <a:r>
              <a:rPr lang="en-US" altLang="en-US" sz="2400" dirty="0" smtClean="0"/>
              <a:t> Fasciculations, </a:t>
            </a:r>
            <a:r>
              <a:rPr lang="en-US" altLang="en-US" sz="2400" dirty="0"/>
              <a:t>respiratory arrest</a:t>
            </a:r>
          </a:p>
          <a:p>
            <a:pPr>
              <a:buFontTx/>
              <a:buNone/>
            </a:pPr>
            <a:endParaRPr lang="en-US" altLang="en-US" sz="2400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0053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F29E356-1FEE-455F-B42E-E3ECA5EF6938}" type="slidenum">
              <a:rPr lang="en-US" altLang="en-US" sz="1400" smtClean="0">
                <a:solidFill>
                  <a:srgbClr val="FFFF00"/>
                </a:solidFill>
              </a:rPr>
              <a:pPr/>
              <a:t>7</a:t>
            </a:fld>
            <a:endParaRPr lang="en-US" altLang="en-US" sz="1400" smtClean="0">
              <a:solidFill>
                <a:srgbClr val="FFFF00"/>
              </a:solidFill>
            </a:endParaRPr>
          </a:p>
        </p:txBody>
      </p:sp>
      <p:sp>
        <p:nvSpPr>
          <p:cNvPr id="10243" name="Rectangle 2050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altLang="en-US" dirty="0" smtClean="0"/>
              <a:t>Direct Acting Cholinergic Nicotinic Agonists</a:t>
            </a:r>
          </a:p>
        </p:txBody>
      </p:sp>
      <p:sp>
        <p:nvSpPr>
          <p:cNvPr id="10244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610600" cy="5562600"/>
          </a:xfrm>
        </p:spPr>
        <p:txBody>
          <a:bodyPr/>
          <a:lstStyle/>
          <a:p>
            <a:r>
              <a:rPr lang="en-US" altLang="en-US" sz="2800" b="1" dirty="0"/>
              <a:t>Nicotine</a:t>
            </a:r>
            <a:endParaRPr lang="en-US" altLang="en-US" sz="2400" b="1" dirty="0"/>
          </a:p>
          <a:p>
            <a:pPr lvl="1">
              <a:lnSpc>
                <a:spcPct val="90000"/>
              </a:lnSpc>
            </a:pPr>
            <a:r>
              <a:rPr lang="en-US" altLang="en-US" sz="2400" b="1" dirty="0" smtClean="0"/>
              <a:t>MOA</a:t>
            </a:r>
            <a:r>
              <a:rPr lang="en-US" altLang="en-US" sz="2400" b="1" dirty="0"/>
              <a:t>**</a:t>
            </a:r>
            <a:r>
              <a:rPr lang="en-US" altLang="en-US" sz="2400" b="1" dirty="0" smtClean="0"/>
              <a:t>- </a:t>
            </a:r>
            <a:r>
              <a:rPr lang="en-US" altLang="en-US" sz="2400" dirty="0"/>
              <a:t>Low doses – ganglionic stimulation causing euphoria and arousal.  CNS effects cause relaxation and improves </a:t>
            </a:r>
            <a:r>
              <a:rPr lang="en-US" altLang="en-US" sz="2400" dirty="0" smtClean="0"/>
              <a:t>attention (Acute)</a:t>
            </a:r>
            <a:endParaRPr lang="en-US" altLang="en-US" sz="2400" dirty="0"/>
          </a:p>
          <a:p>
            <a:pPr lvl="1">
              <a:lnSpc>
                <a:spcPct val="90000"/>
              </a:lnSpc>
            </a:pPr>
            <a:r>
              <a:rPr lang="en-US" altLang="en-US" sz="2400" b="1" dirty="0"/>
              <a:t>Indications</a:t>
            </a:r>
            <a:r>
              <a:rPr lang="en-US" altLang="en-US" sz="2400" dirty="0"/>
              <a:t> – None</a:t>
            </a:r>
          </a:p>
          <a:p>
            <a:pPr lvl="1">
              <a:lnSpc>
                <a:spcPct val="90000"/>
              </a:lnSpc>
            </a:pPr>
            <a:r>
              <a:rPr lang="en-US" altLang="en-US" sz="2400" b="1" dirty="0"/>
              <a:t>Adverse effects – </a:t>
            </a:r>
            <a:r>
              <a:rPr lang="en-US" altLang="en-US" sz="2400" dirty="0"/>
              <a:t>Vomiting, convulsions, hypertension, cardiac arrhythmias, Respiratory arrest – (depolarizing blockade), Muscarinic effects - PNS ganglia stimulation.</a:t>
            </a:r>
          </a:p>
          <a:p>
            <a:r>
              <a:rPr lang="en-US" altLang="en-US" sz="2800" b="1" dirty="0" smtClean="0"/>
              <a:t>Succinylcholine *:</a:t>
            </a:r>
            <a:endParaRPr lang="en-US" altLang="en-US" sz="2800" b="1" baseline="30000" dirty="0" smtClean="0"/>
          </a:p>
          <a:p>
            <a:pPr lvl="1"/>
            <a:r>
              <a:rPr lang="en-US" altLang="en-US" sz="2400" b="1" dirty="0" smtClean="0"/>
              <a:t>MOA</a:t>
            </a:r>
            <a:r>
              <a:rPr lang="en-US" altLang="en-US" sz="2400" dirty="0" smtClean="0"/>
              <a:t> - Overstimulation results in depolarizing blockade</a:t>
            </a:r>
          </a:p>
          <a:p>
            <a:pPr lvl="1"/>
            <a:r>
              <a:rPr lang="en-US" altLang="en-US" sz="2400" b="1" dirty="0"/>
              <a:t>Indications</a:t>
            </a:r>
            <a:r>
              <a:rPr lang="en-US" altLang="en-US" sz="2400" dirty="0"/>
              <a:t> – </a:t>
            </a:r>
            <a:r>
              <a:rPr lang="en-US" altLang="en-US" sz="2400" dirty="0" smtClean="0"/>
              <a:t>muscle relaxation/paralysis associated with intubation, other procedures</a:t>
            </a:r>
            <a:endParaRPr lang="en-US" altLang="en-US" sz="2400" dirty="0"/>
          </a:p>
          <a:p>
            <a:pPr lvl="1"/>
            <a:r>
              <a:rPr lang="en-US" altLang="en-US" sz="2400" b="1" dirty="0"/>
              <a:t>Adverse effects </a:t>
            </a:r>
            <a:r>
              <a:rPr lang="en-US" altLang="en-US" sz="2400" b="1" dirty="0" smtClean="0"/>
              <a:t>– </a:t>
            </a:r>
            <a:r>
              <a:rPr lang="en-US" altLang="en-US" sz="2400" dirty="0" smtClean="0"/>
              <a:t>Fasciculations, respiratory arrest, malignant hyperthermia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90700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F29E356-1FEE-455F-B42E-E3ECA5EF6938}" type="slidenum">
              <a:rPr lang="en-US" altLang="en-US" sz="1400" smtClean="0">
                <a:solidFill>
                  <a:srgbClr val="FFFF00"/>
                </a:solidFill>
              </a:rPr>
              <a:pPr/>
              <a:t>8</a:t>
            </a:fld>
            <a:endParaRPr lang="en-US" altLang="en-US" sz="1400" smtClean="0">
              <a:solidFill>
                <a:srgbClr val="FFFF00"/>
              </a:solidFill>
            </a:endParaRPr>
          </a:p>
        </p:txBody>
      </p:sp>
      <p:sp>
        <p:nvSpPr>
          <p:cNvPr id="10243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Indirect Acting Cholinergic Agonists - Reversible</a:t>
            </a:r>
          </a:p>
        </p:txBody>
      </p:sp>
      <p:sp>
        <p:nvSpPr>
          <p:cNvPr id="10244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152400" y="1447800"/>
            <a:ext cx="8763000" cy="4525963"/>
          </a:xfrm>
        </p:spPr>
        <p:txBody>
          <a:bodyPr/>
          <a:lstStyle/>
          <a:p>
            <a:r>
              <a:rPr lang="en-US" altLang="en-US" sz="2800" b="1" dirty="0" smtClean="0"/>
              <a:t>Edrophonium</a:t>
            </a:r>
            <a:r>
              <a:rPr lang="en-US" altLang="en-US" sz="2800" baseline="30000" dirty="0" smtClean="0"/>
              <a:t> </a:t>
            </a:r>
            <a:r>
              <a:rPr lang="en-US" altLang="en-US" sz="2800" dirty="0" smtClean="0"/>
              <a:t>*(Tensilon)</a:t>
            </a:r>
          </a:p>
          <a:p>
            <a:r>
              <a:rPr lang="en-US" altLang="en-US" sz="2800" b="1" dirty="0"/>
              <a:t>Neostigmine</a:t>
            </a:r>
            <a:r>
              <a:rPr lang="en-US" altLang="en-US" sz="2800" dirty="0" smtClean="0"/>
              <a:t> *</a:t>
            </a:r>
          </a:p>
          <a:p>
            <a:r>
              <a:rPr lang="en-US" altLang="en-US" sz="2800" b="1" dirty="0" smtClean="0"/>
              <a:t>Pyridostigmine</a:t>
            </a:r>
            <a:r>
              <a:rPr lang="en-US" altLang="en-US" sz="2800" dirty="0"/>
              <a:t>*</a:t>
            </a:r>
            <a:r>
              <a:rPr lang="en-US" altLang="en-US" sz="2800" dirty="0" smtClean="0"/>
              <a:t> </a:t>
            </a:r>
            <a:r>
              <a:rPr lang="en-US" altLang="en-US" sz="2800" dirty="0"/>
              <a:t>(Mestinon,) </a:t>
            </a:r>
            <a:endParaRPr lang="en-US" altLang="en-US" sz="2800" dirty="0" smtClean="0"/>
          </a:p>
          <a:p>
            <a:r>
              <a:rPr lang="en-US" altLang="en-US" sz="2800" b="1" dirty="0" smtClean="0"/>
              <a:t>Physostigmine</a:t>
            </a:r>
          </a:p>
          <a:p>
            <a:pPr>
              <a:lnSpc>
                <a:spcPct val="90000"/>
              </a:lnSpc>
            </a:pPr>
            <a:r>
              <a:rPr lang="en-US" altLang="en-US" sz="2800" b="1" dirty="0" smtClean="0"/>
              <a:t>MOA </a:t>
            </a:r>
            <a:r>
              <a:rPr lang="en-US" altLang="en-US" sz="2400" dirty="0" smtClean="0"/>
              <a:t>- </a:t>
            </a:r>
            <a:r>
              <a:rPr lang="en-US" altLang="en-US" sz="2400" dirty="0"/>
              <a:t>Prolongs duration of acetylcholine by binding with </a:t>
            </a:r>
            <a:r>
              <a:rPr lang="en-US" altLang="en-US" sz="2400" dirty="0" smtClean="0"/>
              <a:t>and blocking acetylcholinesterase.</a:t>
            </a:r>
          </a:p>
          <a:p>
            <a:pPr>
              <a:lnSpc>
                <a:spcPct val="90000"/>
              </a:lnSpc>
            </a:pPr>
            <a:r>
              <a:rPr lang="en-US" altLang="en-US" sz="2400" dirty="0" smtClean="0"/>
              <a:t>Therefore both Nicotinic(N) and Muscarinic(M) effects!</a:t>
            </a:r>
            <a:endParaRPr lang="en-US" altLang="en-US" sz="2400" dirty="0"/>
          </a:p>
          <a:p>
            <a:pPr>
              <a:lnSpc>
                <a:spcPct val="90000"/>
              </a:lnSpc>
            </a:pPr>
            <a:r>
              <a:rPr lang="en-US" altLang="en-US" sz="2800" b="1" dirty="0" smtClean="0"/>
              <a:t>Indications</a:t>
            </a:r>
            <a:r>
              <a:rPr lang="en-US" altLang="en-US" sz="2400" dirty="0" smtClean="0"/>
              <a:t> </a:t>
            </a:r>
            <a:r>
              <a:rPr lang="en-US" altLang="en-US" sz="2400" dirty="0"/>
              <a:t>– </a:t>
            </a:r>
            <a:r>
              <a:rPr lang="en-US" altLang="en-US" sz="2400" dirty="0" smtClean="0"/>
              <a:t>Myasthenia Gravis, Glaucoma, Atropine Poisoning </a:t>
            </a:r>
            <a:endParaRPr lang="en-US" altLang="en-US" sz="2400" dirty="0"/>
          </a:p>
          <a:p>
            <a:pPr>
              <a:lnSpc>
                <a:spcPct val="90000"/>
              </a:lnSpc>
            </a:pPr>
            <a:r>
              <a:rPr lang="en-US" altLang="en-US" sz="2800" b="1" dirty="0"/>
              <a:t>Adverse </a:t>
            </a:r>
            <a:r>
              <a:rPr lang="en-US" altLang="en-US" sz="2800" b="1" dirty="0" smtClean="0"/>
              <a:t>effects </a:t>
            </a:r>
            <a:r>
              <a:rPr lang="en-US" altLang="en-US" sz="2400" dirty="0" smtClean="0"/>
              <a:t>–salivation</a:t>
            </a:r>
            <a:r>
              <a:rPr lang="en-US" altLang="en-US" sz="2400" dirty="0"/>
              <a:t>, </a:t>
            </a:r>
            <a:r>
              <a:rPr lang="en-US" altLang="en-US" sz="2400" dirty="0" smtClean="0"/>
              <a:t>flushing, bradycardia, bronchospasm,</a:t>
            </a:r>
            <a:r>
              <a:rPr lang="en-US" altLang="en-US" sz="2400" dirty="0"/>
              <a:t> sweating</a:t>
            </a:r>
            <a:r>
              <a:rPr lang="en-US" altLang="en-US" sz="2400" dirty="0" smtClean="0"/>
              <a:t>, nausea</a:t>
            </a:r>
            <a:r>
              <a:rPr lang="en-US" altLang="en-US" sz="2400" dirty="0"/>
              <a:t>, abdominal pain, </a:t>
            </a:r>
            <a:r>
              <a:rPr lang="en-US" altLang="en-US" sz="2400" dirty="0" smtClean="0"/>
              <a:t>diarrhea, </a:t>
            </a:r>
            <a:r>
              <a:rPr lang="en-US" altLang="en-US" sz="2400" dirty="0"/>
              <a:t>decreased blood </a:t>
            </a:r>
            <a:r>
              <a:rPr lang="en-US" altLang="en-US" sz="2400" dirty="0" smtClean="0"/>
              <a:t>pressure, </a:t>
            </a:r>
            <a:r>
              <a:rPr lang="en-US" altLang="en-US" sz="2400" b="1" dirty="0" smtClean="0"/>
              <a:t>muscle fasciculations (N), and respiratory arrest (N).</a:t>
            </a:r>
            <a:endParaRPr lang="en-US" altLang="en-US" sz="2400" b="1" dirty="0"/>
          </a:p>
          <a:p>
            <a:pPr>
              <a:buFontTx/>
              <a:buNone/>
            </a:pPr>
            <a:endParaRPr lang="en-US" altLang="en-US" sz="2400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29951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F7E99C2-A7C7-47AB-8DC6-7A52F32CE768}" type="slidenum">
              <a:rPr lang="en-US" altLang="en-US" sz="1400" smtClean="0">
                <a:solidFill>
                  <a:srgbClr val="FFFF00"/>
                </a:solidFill>
              </a:rPr>
              <a:pPr/>
              <a:t>9</a:t>
            </a:fld>
            <a:endParaRPr lang="en-US" altLang="en-US" sz="1400" smtClean="0">
              <a:solidFill>
                <a:srgbClr val="FFFF00"/>
              </a:solidFill>
            </a:endParaRP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686800" cy="609600"/>
          </a:xfrm>
        </p:spPr>
        <p:txBody>
          <a:bodyPr/>
          <a:lstStyle/>
          <a:p>
            <a:r>
              <a:rPr lang="en-US" altLang="en-US" dirty="0"/>
              <a:t>Indirect Acting Cholinergic Agonists </a:t>
            </a:r>
            <a:r>
              <a:rPr lang="en-US" altLang="en-US" dirty="0" smtClean="0"/>
              <a:t>– Reversible - CNS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997075"/>
            <a:ext cx="7772400" cy="4724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/>
              <a:t>Used in Alzheimer’s </a:t>
            </a:r>
            <a:r>
              <a:rPr lang="en-US" altLang="en-US" sz="2800" dirty="0" smtClean="0"/>
              <a:t>:</a:t>
            </a:r>
          </a:p>
          <a:p>
            <a:pPr>
              <a:lnSpc>
                <a:spcPct val="80000"/>
              </a:lnSpc>
            </a:pPr>
            <a:endParaRPr lang="en-US" altLang="en-US" sz="2800" dirty="0"/>
          </a:p>
          <a:p>
            <a:pPr>
              <a:lnSpc>
                <a:spcPct val="80000"/>
              </a:lnSpc>
            </a:pPr>
            <a:r>
              <a:rPr lang="en-US" altLang="en-US" sz="2800" b="1" dirty="0" smtClean="0"/>
              <a:t>Donepezil</a:t>
            </a:r>
            <a:r>
              <a:rPr lang="en-US" altLang="en-US" sz="2800" dirty="0" smtClean="0"/>
              <a:t> </a:t>
            </a:r>
            <a:r>
              <a:rPr lang="en-US" altLang="en-US" sz="2800" i="1" dirty="0"/>
              <a:t>(Aricept, Aricept ODT)</a:t>
            </a:r>
            <a:endParaRPr lang="en-US" altLang="en-US" sz="2800" dirty="0"/>
          </a:p>
          <a:p>
            <a:pPr>
              <a:lnSpc>
                <a:spcPct val="80000"/>
              </a:lnSpc>
            </a:pPr>
            <a:r>
              <a:rPr lang="en-US" altLang="en-US" sz="2800" b="1" dirty="0"/>
              <a:t>Galantamine</a:t>
            </a:r>
            <a:r>
              <a:rPr lang="en-US" altLang="en-US" sz="2800" dirty="0"/>
              <a:t> (</a:t>
            </a:r>
            <a:r>
              <a:rPr lang="en-US" altLang="en-US" sz="2800" i="1" dirty="0"/>
              <a:t>Razadyne, Razadyne ER)</a:t>
            </a:r>
          </a:p>
          <a:p>
            <a:pPr>
              <a:lnSpc>
                <a:spcPct val="80000"/>
              </a:lnSpc>
            </a:pPr>
            <a:r>
              <a:rPr lang="en-US" altLang="en-US" sz="2800" b="1" dirty="0"/>
              <a:t>Rivastigmine</a:t>
            </a:r>
            <a:r>
              <a:rPr lang="en-US" altLang="en-US" sz="2800" dirty="0"/>
              <a:t> </a:t>
            </a:r>
            <a:r>
              <a:rPr lang="en-US" altLang="en-US" sz="2800" i="1" dirty="0" smtClean="0"/>
              <a:t>(Exelon) – tertiary amine</a:t>
            </a:r>
          </a:p>
          <a:p>
            <a:pPr>
              <a:lnSpc>
                <a:spcPct val="80000"/>
              </a:lnSpc>
            </a:pPr>
            <a:endParaRPr lang="en-US" altLang="en-US" sz="2800" i="1" dirty="0"/>
          </a:p>
          <a:p>
            <a:pPr marL="342900" indent="-342900">
              <a:lnSpc>
                <a:spcPct val="80000"/>
              </a:lnSpc>
            </a:pPr>
            <a:r>
              <a:rPr lang="en-US" altLang="en-US" sz="2800" b="1" dirty="0" smtClean="0"/>
              <a:t>Mechanism of action </a:t>
            </a:r>
            <a:r>
              <a:rPr lang="en-US" altLang="en-US" sz="2800" dirty="0" smtClean="0"/>
              <a:t>– Increase cerebral concentrations of acetylcholine by inhibiting acetylcholinesterase</a:t>
            </a:r>
          </a:p>
          <a:p>
            <a:pPr>
              <a:lnSpc>
                <a:spcPct val="80000"/>
              </a:lnSpc>
            </a:pPr>
            <a:r>
              <a:rPr lang="en-US" altLang="en-US" sz="2800" b="1" dirty="0" smtClean="0"/>
              <a:t>Adverse </a:t>
            </a:r>
            <a:r>
              <a:rPr lang="en-US" altLang="en-US" sz="2800" b="1" dirty="0"/>
              <a:t>effects </a:t>
            </a:r>
            <a:r>
              <a:rPr lang="en-US" altLang="en-US" sz="2800" dirty="0" smtClean="0"/>
              <a:t>–Same as other reversible </a:t>
            </a:r>
            <a:r>
              <a:rPr lang="en-US" altLang="en-US" sz="2800" dirty="0" err="1" smtClean="0"/>
              <a:t>ACHase</a:t>
            </a:r>
            <a:r>
              <a:rPr lang="en-US" altLang="en-US" sz="2800" dirty="0" smtClean="0"/>
              <a:t> Inhibitors</a:t>
            </a:r>
            <a:endParaRPr lang="en-US" altLang="en-US" sz="2800" dirty="0"/>
          </a:p>
          <a:p>
            <a:pPr marL="342900" indent="-342900">
              <a:lnSpc>
                <a:spcPct val="80000"/>
              </a:lnSpc>
            </a:pPr>
            <a:endParaRPr lang="en-US" altLang="en-US" sz="2800" b="1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 smtClean="0"/>
              <a:t>  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98924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SECONDARYMONITOR" val="True"/>
  <p:tag name="COUNTDOWNSTYLE" val="-1"/>
  <p:tag name="COUNTDOWNSECONDS" val="10"/>
  <p:tag name="BACKUPSESSIONS" val="True"/>
  <p:tag name="REVIEWONLY" val="False"/>
  <p:tag name="PARTICIPANTSINLEADERBOARD" val="5"/>
  <p:tag name="BUBBLESIZEVISIBLE" val="True"/>
  <p:tag name="CUSTOMGRIDBACKCOLOR" val="-2830136"/>
  <p:tag name="CUSTOMCELLBACKCOLOR3" val="-268652"/>
  <p:tag name="DISPLAYDEVICENUMBER" val="True"/>
  <p:tag name="AUTOSIZEGRID" val="True"/>
  <p:tag name="CHARTCOLORS" val="2"/>
  <p:tag name="MULTIRESPDIVISOR" val="1"/>
  <p:tag name="CORRECTPOINTVALUE" val="100"/>
  <p:tag name="ZEROBASED" val="False"/>
  <p:tag name="PRESGUID" val="E52A706CB1B64BACAC61C9C939A721F8"/>
  <p:tag name="SHOWBARVISIBLE" val="True"/>
  <p:tag name="ANSWERNOWTEXT" val="Answer Now"/>
  <p:tag name="INPUTSOURCE" val="1"/>
  <p:tag name="CHARTVALUEFORMAT" val="0%"/>
  <p:tag name="STDCHART" val="1"/>
  <p:tag name="BUBBLEVALUEFORMAT" val="0.0"/>
  <p:tag name="CUSTOMCELLBACKCOLOR1" val="-657956"/>
  <p:tag name="DISPLAYNAME" val="True"/>
  <p:tag name="GRIDSIZE" val="{Width=800, Height=600}"/>
  <p:tag name="RESETCHARTS" val="True"/>
  <p:tag name="ALLOWUSERFEEDBACK" val="True"/>
  <p:tag name="AUTOADJUSTPARTRANGE" val="True"/>
  <p:tag name="DEFAULTCHARTCOLORS" val="Yes"/>
  <p:tag name="ANSWERNOWSTYLE" val="-1"/>
  <p:tag name="NUMRESPONSES" val="1"/>
  <p:tag name="ROTATIONINTERVAL" val="2"/>
  <p:tag name="BUBBLENAMEVISIBLE" val="True"/>
  <p:tag name="CUSTOMCELLBACKCOLOR2" val="-13395457"/>
  <p:tag name="GRIDOPACITY" val="90"/>
  <p:tag name="CHARTLABELS" val="0"/>
  <p:tag name="INCORRECTPOINTVALUE" val="0"/>
  <p:tag name="ADVANCEDSETTINGSVIEW" val="True"/>
  <p:tag name="BULLETTYPE" val="3"/>
  <p:tag name="TEAMSINLEADERBOARD" val="5"/>
  <p:tag name="CUSTOMCELLFORECOLOR" val="-16777216"/>
  <p:tag name="GRIDROTATIONINTERVAL" val="2"/>
  <p:tag name="PARTLISTDEFAULT" val="0"/>
  <p:tag name="CHARTSCALE" val="False"/>
  <p:tag name="RESPCOUNTERSTYLE" val="-1"/>
  <p:tag name="AUTOADVANCE" val="False"/>
  <p:tag name="DEFAULTNUMTEAMS" val="5"/>
  <p:tag name="GRIDPOSITION" val="1"/>
  <p:tag name="REALTIMEBACKUP" val="False"/>
  <p:tag name="EXPANDSHOWBAR" val="True"/>
  <p:tag name="AUTOUPDATEALIASES" val="True"/>
  <p:tag name="USESCHEMECOLORS" val="True"/>
  <p:tag name="INCLUDEPPT" val="True"/>
  <p:tag name="RESPCOUNTERFORMAT" val="0"/>
  <p:tag name="BUBBLEGROUPING" val="3"/>
  <p:tag name="INCLUDENONRESPONDERS" val="False"/>
  <p:tag name="RESPTABLESTYLE" val="-1"/>
  <p:tag name="DISPLAYDEVICEID" val="True"/>
  <p:tag name="POLLINGCYCLE" val="2"/>
  <p:tag name="MAXRESPONDERS" val="5"/>
  <p:tag name="BACKUPMAINTENANCE" val="7"/>
  <p:tag name="CUSTOMCELLBACKCOLOR4" val="-8355712"/>
  <p:tag name="ANSWERSOVERCHART" val="True"/>
  <p:tag name="REALTIMEBACKUPPATH" val="(None)"/>
  <p:tag name="DELIMITERS" val="3.1"/>
  <p:tag name="POWERPOINTVERSION" val="12.0"/>
  <p:tag name="TPPRESENTATIONGUID" val="75249665-5fdb-4bfd-8567-45150f597a5a"/>
  <p:tag name="WASPOLLED" val="01E78287AB0A4F48A1BCE02A502512FA"/>
  <p:tag name="TPVERSION" val="6"/>
  <p:tag name="TPFULLVERSION" val="7.5.8.4"/>
  <p:tag name="PPTVERSION" val="15"/>
  <p:tag name="TPOS" val="2"/>
  <p:tag name="TPLASTSAVEVERSION" val="6.2 PC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TLE" val="Slide 1"/>
  <p:tag name="NOPREFERENCE" val="False"/>
  <p:tag name="DELIMITERS" val="3.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TLE" val="Slide 16"/>
  <p:tag name="NOPREFERENCE" val="False"/>
  <p:tag name="DELIMITERS" val="3.1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TLE" val="Slide 17"/>
  <p:tag name="NOPREFERENCE" val="False"/>
  <p:tag name="DELIMITERS" val="3.1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9374</TotalTime>
  <Words>2718</Words>
  <Application>Microsoft Office PowerPoint</Application>
  <PresentationFormat>On-screen Show (4:3)</PresentationFormat>
  <Paragraphs>622</Paragraphs>
  <Slides>48</Slides>
  <Notes>34</Notes>
  <HiddenSlides>4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5" baseType="lpstr">
      <vt:lpstr>Arial</vt:lpstr>
      <vt:lpstr>Calibri</vt:lpstr>
      <vt:lpstr>Symbol</vt:lpstr>
      <vt:lpstr>Tahoma</vt:lpstr>
      <vt:lpstr>Times New Roman</vt:lpstr>
      <vt:lpstr>WP Greek Century</vt:lpstr>
      <vt:lpstr>Default Design</vt:lpstr>
      <vt:lpstr>Pharmacology of the Autonomic Nervous System Part 2  </vt:lpstr>
      <vt:lpstr>PowerPoint Presentation</vt:lpstr>
      <vt:lpstr>Learning Objectives:</vt:lpstr>
      <vt:lpstr> ANS – Cholinergic Pharmacology</vt:lpstr>
      <vt:lpstr>PowerPoint Presentation</vt:lpstr>
      <vt:lpstr>Direct Acting Cholinergic Agonists</vt:lpstr>
      <vt:lpstr>Direct Acting Cholinergic Nicotinic Agonists</vt:lpstr>
      <vt:lpstr>Indirect Acting Cholinergic Agonists - Reversible</vt:lpstr>
      <vt:lpstr>Indirect Acting Cholinergic Agonists – Reversible - CNS</vt:lpstr>
      <vt:lpstr>Indirect Acting Cholinergic Agonists - Irreversible</vt:lpstr>
      <vt:lpstr>“SLUDWARMF”</vt:lpstr>
      <vt:lpstr>PowerPoint Presentation</vt:lpstr>
      <vt:lpstr>Parasympatholytics Muscarinic receptor antagonists </vt:lpstr>
      <vt:lpstr>Parasympatholytics Muscarinic receptor antagonists </vt:lpstr>
      <vt:lpstr>Parasympatholytics Nicotinic receptor antagonists- Ganglionic Blockers (NN) </vt:lpstr>
      <vt:lpstr>Parasympatholytics Nicotinic receptor antagonists- Neuromuscular Blockers (NM)  </vt:lpstr>
      <vt:lpstr> ANS – Adrenergic Pharmacology</vt:lpstr>
      <vt:lpstr>Raymond Ahlquist (1948) on Adrenergic receptor function</vt:lpstr>
      <vt:lpstr>Adrenergic Agonists</vt:lpstr>
      <vt:lpstr>Epinephrine:  Basic Catecholamine Structure</vt:lpstr>
      <vt:lpstr>Norepinephrine:  Basic Catecholamine Structure</vt:lpstr>
      <vt:lpstr>Dopamine:  Basic Catecholamine Structure</vt:lpstr>
      <vt:lpstr>Isoproterenol:  Basic Catecholamine Structure</vt:lpstr>
      <vt:lpstr>Amphetamine:  Non - Catecholamine</vt:lpstr>
      <vt:lpstr>Adrenergic agonists Cont.</vt:lpstr>
      <vt:lpstr>PowerPoint Presentation</vt:lpstr>
      <vt:lpstr>Mechanism of action of adrenergic agonists</vt:lpstr>
      <vt:lpstr>Catecholamines: Rank Order of Potency</vt:lpstr>
      <vt:lpstr>PowerPoint Presentation</vt:lpstr>
      <vt:lpstr>Direct Acting Alpha1 - Adrenergic  Agonists</vt:lpstr>
      <vt:lpstr>Direct Acting Alpha 2 - Adrenergic Agonists</vt:lpstr>
      <vt:lpstr>Direct Acting Beta 1- Adrenergic Agonists</vt:lpstr>
      <vt:lpstr>Direct Acting Beta 2- Adrenergic Agonists</vt:lpstr>
      <vt:lpstr>Indirect Acting Adrenergic Agonists</vt:lpstr>
      <vt:lpstr>Amphetamines - Adverse Effects: </vt:lpstr>
      <vt:lpstr> </vt:lpstr>
      <vt:lpstr>PowerPoint Presentation</vt:lpstr>
      <vt:lpstr>Adrenergic Neuronal Blocking Drug</vt:lpstr>
      <vt:lpstr>Nonselective Alpha Adrenergic Blocking Agents</vt:lpstr>
      <vt:lpstr>Alpha-1 Selective Adrenergic Blocking Agents</vt:lpstr>
      <vt:lpstr>Alpha-1 Selective Adrenergic Blocking Agents</vt:lpstr>
      <vt:lpstr>Beta Adrenergic Blocking Agents</vt:lpstr>
      <vt:lpstr>Beta Blockers Indications cont.</vt:lpstr>
      <vt:lpstr>Alpha and Beta Adrenergic Blocking Agents</vt:lpstr>
      <vt:lpstr>PowerPoint Presentation</vt:lpstr>
      <vt:lpstr>Target Organ Responses  Adrenergic and Cholinergic Receptors</vt:lpstr>
      <vt:lpstr>Prototype Drugs</vt:lpstr>
      <vt:lpstr>Control of Blood Pressure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Tenner, Tom</dc:creator>
  <cp:lastModifiedBy>Brown, Candace</cp:lastModifiedBy>
  <cp:revision>496</cp:revision>
  <dcterms:created xsi:type="dcterms:W3CDTF">1996-09-30T18:28:10Z</dcterms:created>
  <dcterms:modified xsi:type="dcterms:W3CDTF">2018-09-13T14:46:35Z</dcterms:modified>
</cp:coreProperties>
</file>