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96" r:id="rId3"/>
    <p:sldId id="295" r:id="rId4"/>
    <p:sldId id="307" r:id="rId5"/>
    <p:sldId id="308" r:id="rId6"/>
    <p:sldId id="284" r:id="rId7"/>
    <p:sldId id="285" r:id="rId8"/>
    <p:sldId id="256" r:id="rId9"/>
    <p:sldId id="257" r:id="rId10"/>
    <p:sldId id="258" r:id="rId11"/>
    <p:sldId id="259" r:id="rId12"/>
    <p:sldId id="260" r:id="rId13"/>
    <p:sldId id="261" r:id="rId14"/>
    <p:sldId id="263" r:id="rId15"/>
    <p:sldId id="264" r:id="rId16"/>
    <p:sldId id="301" r:id="rId17"/>
    <p:sldId id="300" r:id="rId18"/>
    <p:sldId id="287" r:id="rId19"/>
    <p:sldId id="297" r:id="rId20"/>
    <p:sldId id="298" r:id="rId21"/>
    <p:sldId id="299" r:id="rId22"/>
    <p:sldId id="302" r:id="rId23"/>
    <p:sldId id="305" r:id="rId24"/>
    <p:sldId id="309" r:id="rId25"/>
    <p:sldId id="303" r:id="rId26"/>
    <p:sldId id="273" r:id="rId27"/>
    <p:sldId id="304" r:id="rId28"/>
    <p:sldId id="306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00"/>
    <a:srgbClr val="008000"/>
    <a:srgbClr val="660066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4" autoAdjust="0"/>
    <p:restoredTop sz="90929"/>
  </p:normalViewPr>
  <p:slideViewPr>
    <p:cSldViewPr>
      <p:cViewPr varScale="1">
        <p:scale>
          <a:sx n="68" d="100"/>
          <a:sy n="68" d="100"/>
        </p:scale>
        <p:origin x="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72AF90-67BA-449E-A468-5C439D7429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052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AF90-67BA-449E-A468-5C439D74295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45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en-US" altLang="en-US" noProof="0" smtClean="0"/>
              <a:t>Other chapters</a:t>
            </a:r>
          </a:p>
          <a:p>
            <a:pPr lvl="0"/>
            <a:r>
              <a:rPr lang="en-US" altLang="en-US" noProof="0" smtClean="0"/>
              <a:t>Filename</a:t>
            </a:r>
          </a:p>
          <a:p>
            <a:pPr lvl="0"/>
            <a:r>
              <a:rPr lang="en-US" altLang="en-US" noProof="0" smtClean="0"/>
              <a:t>Copyright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0E4ACD-41CF-4D5E-BF33-49573F70A9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172200"/>
            <a:ext cx="2057400" cy="68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172200"/>
            <a:ext cx="6019800" cy="68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17220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6400800"/>
            <a:ext cx="129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7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17220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400800"/>
            <a:ext cx="571500" cy="30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52500" y="6400800"/>
            <a:ext cx="5715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0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4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400800"/>
            <a:ext cx="5715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0" y="6400800"/>
            <a:ext cx="5715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4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6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172200"/>
            <a:ext cx="685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is the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400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filename</a:t>
            </a:r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534400" y="6400800"/>
            <a:ext cx="304800" cy="304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News Gothic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ncbi.nlm.nih.gov/core/lw/2.0/html/tileshop_pmc/tileshop_pmc_inline.html?title=Click%20on%20image%20to%20zoom&amp;p=PMC3&amp;id=3266868_nihms-313109-f00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ncbi.nlm.nih.gov/core/lw/2.0/html/tileshop_pmc/tileshop_pmc_inline.html?title=Click%20on%20image%20to%20zoom&amp;p=PMC3&amp;id=4167603_emss-57867-f00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core/lw/2.0/html/tileshop_pmc/tileshop_pmc_inline.html?title=Click%20on%20image%20to%20zoom&amp;p=PMC3&amp;id=3904663_nihms539512f2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667000"/>
            <a:ext cx="5257800" cy="914400"/>
          </a:xfrm>
        </p:spPr>
        <p:txBody>
          <a:bodyPr/>
          <a:lstStyle/>
          <a:p>
            <a:r>
              <a:rPr lang="en-US" altLang="en-US" sz="2400" dirty="0"/>
              <a:t>             </a:t>
            </a:r>
            <a:r>
              <a:rPr lang="en-US" altLang="en-US" sz="2400" b="1" dirty="0" smtClean="0"/>
              <a:t>Michael </a:t>
            </a:r>
            <a:r>
              <a:rPr lang="en-US" altLang="en-US" sz="2400" b="1" dirty="0"/>
              <a:t>P. Blanton</a:t>
            </a:r>
          </a:p>
          <a:p>
            <a:pPr algn="ctr"/>
            <a:r>
              <a:rPr lang="en-US" altLang="en-US" sz="2400" b="1" dirty="0"/>
              <a:t> </a:t>
            </a:r>
            <a:r>
              <a:rPr lang="en-US" altLang="en-US" sz="2000" b="1" dirty="0" smtClean="0"/>
              <a:t>Professor</a:t>
            </a:r>
            <a:r>
              <a:rPr lang="en-US" altLang="en-US" sz="2000" b="1" dirty="0"/>
              <a:t>, Department </a:t>
            </a:r>
            <a:r>
              <a:rPr lang="en-US" altLang="en-US" sz="2000" b="1" dirty="0" smtClean="0"/>
              <a:t>of Pharmacology and Neuroscience</a:t>
            </a:r>
            <a:endParaRPr lang="en-US" altLang="en-US" sz="2000" b="1" dirty="0"/>
          </a:p>
          <a:p>
            <a:endParaRPr lang="en-US" altLang="en-US" sz="2400" b="1" dirty="0">
              <a:solidFill>
                <a:srgbClr val="CC0000"/>
              </a:solidFill>
            </a:endParaRPr>
          </a:p>
          <a:p>
            <a:r>
              <a:rPr lang="en-US" altLang="en-US" sz="1800" b="1" dirty="0">
                <a:solidFill>
                  <a:srgbClr val="006600"/>
                </a:solidFill>
              </a:rPr>
              <a:t>  </a:t>
            </a:r>
            <a:endParaRPr lang="en-US" altLang="en-US" sz="1800" b="1" dirty="0" smtClean="0">
              <a:solidFill>
                <a:srgbClr val="006600"/>
              </a:solidFill>
            </a:endParaRPr>
          </a:p>
          <a:p>
            <a:pPr algn="ctr"/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    Chapters 4 and 6 </a:t>
            </a:r>
            <a:r>
              <a:rPr lang="en-US" altLang="en-US" sz="1800" b="1" dirty="0">
                <a:solidFill>
                  <a:srgbClr val="006600"/>
                </a:solidFill>
              </a:rPr>
              <a:t>in Neuroscience 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5</a:t>
            </a:r>
            <a:r>
              <a:rPr lang="en-US" altLang="en-US" sz="1800" b="1" baseline="30000" dirty="0" smtClean="0">
                <a:solidFill>
                  <a:srgbClr val="006600"/>
                </a:solidFill>
              </a:rPr>
              <a:t>th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 Edition text </a:t>
            </a:r>
            <a:r>
              <a:rPr lang="en-US" altLang="en-US" sz="1800" b="1" dirty="0">
                <a:solidFill>
                  <a:srgbClr val="006600"/>
                </a:solidFill>
              </a:rPr>
              <a:t>(Purves et al.)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6200" y="685800"/>
            <a:ext cx="156360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  <a:latin typeface="News Gothic MT" pitchFamily="34" charset="0"/>
              </a:rPr>
              <a:t>Neurotransmission:</a:t>
            </a:r>
          </a:p>
          <a:p>
            <a:r>
              <a:rPr lang="en-US" altLang="en-US" b="1" i="1" dirty="0" smtClean="0">
                <a:solidFill>
                  <a:srgbClr val="FF0000"/>
                </a:solidFill>
                <a:latin typeface="News Gothic MT" pitchFamily="34" charset="0"/>
              </a:rPr>
              <a:t>Introduction to neurotransmitters, channels, and transporters</a:t>
            </a:r>
          </a:p>
          <a:p>
            <a:r>
              <a:rPr lang="en-US" altLang="en-US" sz="2800" b="1" i="1" dirty="0" smtClean="0">
                <a:solidFill>
                  <a:srgbClr val="FF0000"/>
                </a:solidFill>
                <a:latin typeface="News Gothic MT" pitchFamily="34" charset="0"/>
              </a:rPr>
              <a:t>                     </a:t>
            </a:r>
            <a:endParaRPr lang="en-US" altLang="en-US" sz="2800" b="1" i="1" dirty="0">
              <a:solidFill>
                <a:srgbClr val="FF0000"/>
              </a:solidFill>
              <a:latin typeface="News Gothic MT" pitchFamily="34" charset="0"/>
            </a:endParaRPr>
          </a:p>
        </p:txBody>
      </p:sp>
      <p:pic>
        <p:nvPicPr>
          <p:cNvPr id="5" name="Picture 2" descr="Neurscience5e-Ch06-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03225"/>
            <a:ext cx="3150751" cy="49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Measurements of Ionic Currents Flowing through Single K+ Channels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PN04021.JPG</a:t>
            </a:r>
          </a:p>
        </p:txBody>
      </p:sp>
      <p:pic>
        <p:nvPicPr>
          <p:cNvPr id="34820" name="Picture 4" descr="PN04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Measurements of Ionic Currents Flowing through Single K+ Channels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PN04022.JPG</a:t>
            </a:r>
          </a:p>
        </p:txBody>
      </p:sp>
      <p:pic>
        <p:nvPicPr>
          <p:cNvPr id="35844" name="Picture 4" descr="PN04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Functional States of Voltage-Gated Na+ and K+ Channels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PN04030.JPG</a:t>
            </a:r>
          </a:p>
        </p:txBody>
      </p:sp>
      <p:pic>
        <p:nvPicPr>
          <p:cNvPr id="36868" name="Picture 4" descr="PN0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Voltage-Gated Ion Channels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PN04040.JPG</a:t>
            </a:r>
          </a:p>
        </p:txBody>
      </p:sp>
      <p:pic>
        <p:nvPicPr>
          <p:cNvPr id="37893" name="Picture 5" descr="PN04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48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Diverse Properties of K+ Channels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PN04051.JPG</a:t>
            </a:r>
          </a:p>
        </p:txBody>
      </p:sp>
      <p:pic>
        <p:nvPicPr>
          <p:cNvPr id="39940" name="Picture 4" descr="PN04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Diverse Properties of K+ Channels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PN04052.JPG</a:t>
            </a:r>
          </a:p>
        </p:txBody>
      </p:sp>
      <p:pic>
        <p:nvPicPr>
          <p:cNvPr id="40964" name="Picture 4" descr="PN04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science5e-Fig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science5e-Fig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0" y="304801"/>
            <a:ext cx="522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Neurscience5e-Fig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95823"/>
            <a:ext cx="5635625" cy="288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38100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KcsA- a simple bacterial potassium channel</a:t>
            </a: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eurscience5e-Fig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049040" cy="58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urscience5e-Fig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47050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 </a:t>
            </a:r>
            <a:b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chloride conducting ligand gated ion channel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56" b="12756"/>
          <a:stretch>
            <a:fillRect/>
          </a:stretch>
        </p:blipFill>
        <p:spPr bwMode="auto">
          <a:xfrm>
            <a:off x="2514600" y="556740"/>
            <a:ext cx="6477000" cy="55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248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for general anesthetics, benzodiazepines, barbiturates, alcohol, etc</a:t>
            </a:r>
            <a:endParaRPr lang="en-US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eurscience5e-Fig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13007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Neurscience5e-Fig-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2245"/>
            <a:ext cx="2312373" cy="11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95400" y="4243567"/>
            <a:ext cx="381000" cy="1319033"/>
          </a:xfrm>
          <a:prstGeom prst="ellipse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science5e-Fig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231063" cy="66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xternal file that holds a picture, illustration, etc.&#10;Object name is nihms-313109-f0004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14" y="4267200"/>
            <a:ext cx="5159827" cy="240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n external file that holds a picture, illustration, etc.&#10;Object name is nihms-313109-f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71" y="914400"/>
            <a:ext cx="3584461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762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a voltage-gated sodium channel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(Payandeh et al. 2011 </a:t>
            </a:r>
            <a:r>
              <a:rPr lang="en-US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475)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eurscience5e-Fig-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5783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953000"/>
            <a:ext cx="293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to binding sites for CNS drugs- local anesthetics (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anticonvulsant drugs (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phenytoin and carbamazepine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external file that holds a picture, illustration, etc.&#10;Object name is emss-57867-f0001.jpg">
            <a:hlinkClick r:id="rId2" tgtFrame="&quot;tileshopwindow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071110" cy="547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Neurscience5e-Fig-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9691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Neurscience5e-Fig-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056376" cy="156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981200" y="4648200"/>
            <a:ext cx="533400" cy="1565155"/>
          </a:xfrm>
          <a:prstGeom prst="ellipse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57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Structure of a human GABA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Ligand Gated Ion Channel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science5e-Fig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6598"/>
            <a:ext cx="8302625" cy="59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199" y="228600"/>
            <a:ext cx="799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AMPA Receptor: Ligand Gated Ion Channel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Postsynaptic responses mediated by NMDA receptors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Neurscience5e-Fig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241800" cy="585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science5e-Fig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8813"/>
            <a:ext cx="853122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 external file that holds a picture, illustration, etc.&#10;Object name is nihms539512f2.jpg">
            <a:hlinkClick r:id="rId3" tgtFrame="&quot;tileshopwindow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8" y="3783330"/>
            <a:ext cx="5547042" cy="269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Transporters:  ATPase pumps; Ion Exchangers, Co-transporters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95800"/>
            <a:ext cx="283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Dopamine/Na</a:t>
            </a:r>
            <a:r>
              <a:rPr lang="en-US" sz="12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Co-transporter (DAT) complexed with  the Tricyclic Antidepressant (TCA) </a:t>
            </a:r>
            <a:r>
              <a:rPr lang="en-US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Nortriptyline</a:t>
            </a:r>
          </a:p>
          <a:p>
            <a:endParaRPr 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Penmatsa et al (2013) Nature 503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Ionic Movements Due to the Na+/K+ Pump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PN04102.JPG</a:t>
            </a:r>
          </a:p>
        </p:txBody>
      </p:sp>
      <p:pic>
        <p:nvPicPr>
          <p:cNvPr id="50180" name="Picture 4" descr="PN04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ystal structure of Na+,K+-ATPase in the transition state analogue E1[sim]P[middot]ADP[middot]3Na+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4008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Neurscience5e-Fig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29069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Kanai et al. (2013) </a:t>
            </a:r>
            <a:r>
              <a:rPr lang="en-US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502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a mammalian Na, K-ATPase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7720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Guide</a:t>
            </a:r>
            <a:r>
              <a:rPr lang="en-US" sz="32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 structures! </a:t>
            </a:r>
          </a:p>
          <a:p>
            <a:endParaRPr lang="en-US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Voltage-Gated Ion Channels-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properties of these channels that contribute to synaptic transmission (ion-selectivity; voltage-sensing, etc),what are the functional states.</a:t>
            </a:r>
          </a:p>
          <a:p>
            <a:endParaRPr lang="en-US" sz="2000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Ligand-Gated Ion Channels-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properties of      </a:t>
            </a:r>
          </a:p>
          <a:p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these channels that contribute  to synaptic transmission   </a:t>
            </a:r>
          </a:p>
          <a:p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(neurotransmitter selectivity; ion-selectivity; subunit composition, </a:t>
            </a:r>
          </a:p>
          <a:p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etc.) that contribute to synaptic transmission.</a:t>
            </a:r>
          </a:p>
          <a:p>
            <a:endParaRPr lang="en-US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Transporters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what are the different types of transporters and </a:t>
            </a:r>
          </a:p>
          <a:p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how do they each contribute to synaptic transmission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924800" cy="5410200"/>
          </a:xfrm>
        </p:spPr>
        <p:txBody>
          <a:bodyPr/>
          <a:lstStyle/>
          <a:p>
            <a:pPr algn="l"/>
            <a:r>
              <a:rPr lang="en-US" altLang="en-US" sz="3200" dirty="0"/>
              <a:t>           </a:t>
            </a:r>
            <a:r>
              <a:rPr lang="en-US" altLang="en-US" sz="3600" i="1" dirty="0">
                <a:solidFill>
                  <a:srgbClr val="0000FF"/>
                </a:solidFill>
              </a:rPr>
              <a:t>Synaptic Transmission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400" dirty="0">
                <a:solidFill>
                  <a:srgbClr val="FF0000"/>
                </a:solidFill>
              </a:rPr>
              <a:t>-Ion Channels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-ligand-gated ion channels</a:t>
            </a:r>
            <a:br>
              <a:rPr lang="en-US" altLang="en-US" sz="2400" dirty="0"/>
            </a:br>
            <a:r>
              <a:rPr lang="en-US" altLang="en-US" sz="2400" dirty="0"/>
              <a:t>   -voltage-gated ion channels</a:t>
            </a:r>
            <a:br>
              <a:rPr lang="en-US" altLang="en-US" sz="2400" dirty="0"/>
            </a:br>
            <a:r>
              <a:rPr lang="en-US" altLang="en-US" sz="2400" dirty="0"/>
              <a:t>   -ion channels gated by pH, heat, etc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>
                <a:solidFill>
                  <a:srgbClr val="FF0000"/>
                </a:solidFill>
              </a:rPr>
              <a:t>-Transporters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-active transporters</a:t>
            </a:r>
            <a:br>
              <a:rPr lang="en-US" altLang="en-US" sz="2400" dirty="0"/>
            </a:br>
            <a:r>
              <a:rPr lang="en-US" altLang="en-US" sz="2400" dirty="0"/>
              <a:t>   -ion </a:t>
            </a:r>
            <a:r>
              <a:rPr lang="en-US" altLang="en-US" sz="2400" dirty="0" smtClean="0"/>
              <a:t>exchangers</a:t>
            </a:r>
            <a:br>
              <a:rPr lang="en-US" altLang="en-US" sz="2400" dirty="0" smtClean="0"/>
            </a:br>
            <a:r>
              <a:rPr lang="en-US" altLang="en-US" sz="2400" dirty="0"/>
              <a:t> </a:t>
            </a:r>
            <a:r>
              <a:rPr lang="en-US" altLang="en-US" sz="2400" dirty="0" smtClean="0"/>
              <a:t>  - co-transporters</a:t>
            </a:r>
            <a:endParaRPr lang="en-US" altLang="en-US" sz="2400" dirty="0"/>
          </a:p>
        </p:txBody>
      </p:sp>
      <p:pic>
        <p:nvPicPr>
          <p:cNvPr id="3" name="Picture 2" descr="Neurscience5e-Fig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89" y="3365148"/>
            <a:ext cx="3783111" cy="311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057400"/>
            <a:ext cx="4419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966"/>
            <a:ext cx="4343400" cy="2789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33" y="4271175"/>
            <a:ext cx="1676400" cy="2149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2" y="4271175"/>
            <a:ext cx="2238028" cy="2265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6" y="1022141"/>
            <a:ext cx="4239547" cy="5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924800" cy="5410200"/>
          </a:xfrm>
        </p:spPr>
        <p:txBody>
          <a:bodyPr/>
          <a:lstStyle/>
          <a:p>
            <a:pPr algn="l"/>
            <a:r>
              <a:rPr lang="en-US" altLang="en-US" sz="3200" dirty="0"/>
              <a:t>           </a:t>
            </a:r>
            <a:r>
              <a:rPr lang="en-US" altLang="en-US" sz="3600" i="1" dirty="0">
                <a:solidFill>
                  <a:srgbClr val="0000FF"/>
                </a:solidFill>
              </a:rPr>
              <a:t>Synaptic Transmission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400" dirty="0">
                <a:solidFill>
                  <a:srgbClr val="FF0000"/>
                </a:solidFill>
              </a:rPr>
              <a:t>-Ion Channels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-ligand-gated ion channels</a:t>
            </a:r>
            <a:br>
              <a:rPr lang="en-US" altLang="en-US" sz="2400" dirty="0"/>
            </a:br>
            <a:r>
              <a:rPr lang="en-US" altLang="en-US" sz="2400" dirty="0"/>
              <a:t>   -voltage-gated ion channels</a:t>
            </a:r>
            <a:br>
              <a:rPr lang="en-US" altLang="en-US" sz="2400" dirty="0"/>
            </a:br>
            <a:r>
              <a:rPr lang="en-US" altLang="en-US" sz="2400" dirty="0"/>
              <a:t>   -ion channels gated by pH, heat, etc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>
                <a:solidFill>
                  <a:srgbClr val="FF0000"/>
                </a:solidFill>
              </a:rPr>
              <a:t>-Transporters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-active transporters</a:t>
            </a:r>
            <a:br>
              <a:rPr lang="en-US" altLang="en-US" sz="2400" dirty="0"/>
            </a:br>
            <a:r>
              <a:rPr lang="en-US" altLang="en-US" sz="2400" dirty="0"/>
              <a:t>   -ion </a:t>
            </a:r>
            <a:r>
              <a:rPr lang="en-US" altLang="en-US" sz="2400" dirty="0" smtClean="0"/>
              <a:t>exchangers</a:t>
            </a:r>
            <a:br>
              <a:rPr lang="en-US" altLang="en-US" sz="2400" dirty="0" smtClean="0"/>
            </a:br>
            <a:r>
              <a:rPr lang="en-US" altLang="en-US" sz="2400" dirty="0"/>
              <a:t> </a:t>
            </a:r>
            <a:r>
              <a:rPr lang="en-US" altLang="en-US" sz="2400" dirty="0" smtClean="0"/>
              <a:t>  - co-transporters</a:t>
            </a:r>
            <a:endParaRPr lang="en-US" altLang="en-US" sz="2400" dirty="0"/>
          </a:p>
        </p:txBody>
      </p:sp>
      <p:pic>
        <p:nvPicPr>
          <p:cNvPr id="3" name="Picture 2" descr="Neurscience5e-Fig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89" y="3365148"/>
            <a:ext cx="3783111" cy="311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362200"/>
            <a:ext cx="4419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Patch Clamp Method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PN04BA1.JPG</a:t>
            </a:r>
          </a:p>
        </p:txBody>
      </p:sp>
      <p:pic>
        <p:nvPicPr>
          <p:cNvPr id="65540" name="Picture 4" descr="PN04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Patch Clamp Method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PN04BA2.JPG </a:t>
            </a:r>
          </a:p>
        </p:txBody>
      </p:sp>
      <p:pic>
        <p:nvPicPr>
          <p:cNvPr id="66564" name="Picture 1028" descr="PN04B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Measurements of Ionic Currents Flowing through Single N+ Channels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PN04011.JPG</a:t>
            </a:r>
          </a:p>
        </p:txBody>
      </p:sp>
      <p:pic>
        <p:nvPicPr>
          <p:cNvPr id="32772" name="Picture 4" descr="PN04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Measurements of Ionic Currents Flowing through Single N+ Channels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PN04012.JPG</a:t>
            </a:r>
          </a:p>
        </p:txBody>
      </p:sp>
      <p:pic>
        <p:nvPicPr>
          <p:cNvPr id="33796" name="Picture 4" descr="PN04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2400"/>
            <a:ext cx="780891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News Gothic M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335</TotalTime>
  <Words>368</Words>
  <Application>Microsoft Office PowerPoint</Application>
  <PresentationFormat>On-screen Show (4:3)</PresentationFormat>
  <Paragraphs>62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News Gothic MT</vt:lpstr>
      <vt:lpstr>Tahoma</vt:lpstr>
      <vt:lpstr>Times New Roman</vt:lpstr>
      <vt:lpstr>blank presentation</vt:lpstr>
      <vt:lpstr>PowerPoint Presentation</vt:lpstr>
      <vt:lpstr>GABAA Receptor  –  chloride conducting ligand gated ion channel</vt:lpstr>
      <vt:lpstr>           Synaptic Transmission  -Ion Channels    -ligand-gated ion channels    -voltage-gated ion channels    -ion channels gated by pH, heat, etc  -Transporters    -active transporters    -ion exchangers    - co-transporters</vt:lpstr>
      <vt:lpstr>PowerPoint Presentation</vt:lpstr>
      <vt:lpstr>           Synaptic Transmission  -Ion Channels    -ligand-gated ion channels    -voltage-gated ion channels    -ion channels gated by pH, heat, etc  -Transporters    -active transporters    -ion exchangers    - co-transporters</vt:lpstr>
      <vt:lpstr>The Patch Clamp Method</vt:lpstr>
      <vt:lpstr>The Patch Clamp Method</vt:lpstr>
      <vt:lpstr>Measurements of Ionic Currents Flowing through Single N+ Channels</vt:lpstr>
      <vt:lpstr>Measurements of Ionic Currents Flowing through Single N+ Channels</vt:lpstr>
      <vt:lpstr>Measurements of Ionic Currents Flowing through Single K+ Channels</vt:lpstr>
      <vt:lpstr>Measurements of Ionic Currents Flowing through Single K+ Channels</vt:lpstr>
      <vt:lpstr>Functional States of Voltage-Gated Na+ and K+ Channels</vt:lpstr>
      <vt:lpstr>Types of Voltage-Gated Ion Channels</vt:lpstr>
      <vt:lpstr>Diverse Properties of K+ Channels</vt:lpstr>
      <vt:lpstr>Diverse Properties of K+ Channels</vt:lpstr>
      <vt:lpstr>PowerPoint Presentation</vt:lpstr>
      <vt:lpstr>PowerPoint Presentation</vt:lpstr>
      <vt:lpstr>Structure of KcsA- a simple bacterial potassium channel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Postsynaptic responses mediated by NMDA receptors</vt:lpstr>
      <vt:lpstr>PowerPoint Presentation</vt:lpstr>
      <vt:lpstr>Ionic Movements Due to the Na+/K+ Pump</vt:lpstr>
      <vt:lpstr>PowerPoint Presentation</vt:lpstr>
      <vt:lpstr>PowerPoint Presentation</vt:lpstr>
    </vt:vector>
  </TitlesOfParts>
  <Company>Sinauer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Wendy Beck</dc:creator>
  <cp:lastModifiedBy>Brown, Candace</cp:lastModifiedBy>
  <cp:revision>79</cp:revision>
  <cp:lastPrinted>2017-09-14T19:58:42Z</cp:lastPrinted>
  <dcterms:created xsi:type="dcterms:W3CDTF">2000-11-30T20:31:56Z</dcterms:created>
  <dcterms:modified xsi:type="dcterms:W3CDTF">2018-09-13T13:01:12Z</dcterms:modified>
</cp:coreProperties>
</file>