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296" r:id="rId3"/>
    <p:sldId id="310" r:id="rId4"/>
    <p:sldId id="314" r:id="rId5"/>
    <p:sldId id="318" r:id="rId6"/>
    <p:sldId id="320" r:id="rId7"/>
    <p:sldId id="358" r:id="rId8"/>
    <p:sldId id="356" r:id="rId9"/>
    <p:sldId id="313" r:id="rId10"/>
    <p:sldId id="329" r:id="rId11"/>
    <p:sldId id="315" r:id="rId12"/>
    <p:sldId id="312" r:id="rId13"/>
    <p:sldId id="332" r:id="rId14"/>
    <p:sldId id="334" r:id="rId15"/>
    <p:sldId id="335" r:id="rId16"/>
    <p:sldId id="336" r:id="rId17"/>
    <p:sldId id="344" r:id="rId18"/>
    <p:sldId id="357" r:id="rId19"/>
    <p:sldId id="347" r:id="rId20"/>
    <p:sldId id="349" r:id="rId21"/>
    <p:sldId id="363" r:id="rId22"/>
    <p:sldId id="364" r:id="rId23"/>
  </p:sldIdLst>
  <p:sldSz cx="9144000" cy="6858000" type="screen4x3"/>
  <p:notesSz cx="7010400" cy="9296400"/>
  <p:custDataLst>
    <p:tags r:id="rId2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000"/>
    <a:srgbClr val="0000FF"/>
    <a:srgbClr val="FF9300"/>
    <a:srgbClr val="0088FF"/>
    <a:srgbClr val="FF0000"/>
    <a:srgbClr val="CC0000"/>
    <a:srgbClr val="660066"/>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0"/>
    <p:restoredTop sz="90729"/>
  </p:normalViewPr>
  <p:slideViewPr>
    <p:cSldViewPr>
      <p:cViewPr>
        <p:scale>
          <a:sx n="182" d="100"/>
          <a:sy n="182" d="100"/>
        </p:scale>
        <p:origin x="35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887"/>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shape val="box"/>
        <c:axId val="-1454424720"/>
        <c:axId val="-1454420784"/>
        <c:axId val="-1454416768"/>
      </c:bar3DChart>
      <c:catAx>
        <c:axId val="-1454424720"/>
        <c:scaling>
          <c:orientation val="minMax"/>
        </c:scaling>
        <c:delete val="0"/>
        <c:axPos val="b"/>
        <c:numFmt formatCode="General" sourceLinked="1"/>
        <c:majorTickMark val="out"/>
        <c:minorTickMark val="none"/>
        <c:tickLblPos val="nextTo"/>
        <c:crossAx val="-1454420784"/>
        <c:crosses val="autoZero"/>
        <c:auto val="1"/>
        <c:lblAlgn val="ctr"/>
        <c:lblOffset val="100"/>
        <c:noMultiLvlLbl val="0"/>
      </c:catAx>
      <c:valAx>
        <c:axId val="-1454420784"/>
        <c:scaling>
          <c:orientation val="minMax"/>
        </c:scaling>
        <c:delete val="0"/>
        <c:axPos val="l"/>
        <c:majorGridlines/>
        <c:numFmt formatCode="General" sourceLinked="1"/>
        <c:majorTickMark val="out"/>
        <c:minorTickMark val="none"/>
        <c:tickLblPos val="nextTo"/>
        <c:crossAx val="-1454424720"/>
        <c:crosses val="autoZero"/>
        <c:crossBetween val="between"/>
      </c:valAx>
      <c:serAx>
        <c:axId val="-1454416768"/>
        <c:scaling>
          <c:orientation val="minMax"/>
        </c:scaling>
        <c:delete val="0"/>
        <c:axPos val="b"/>
        <c:majorTickMark val="out"/>
        <c:minorTickMark val="none"/>
        <c:tickLblPos val="nextTo"/>
        <c:crossAx val="-145442078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11267"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7A72AF90-67BA-449E-A468-5C439D742954}" type="slidenum">
              <a:rPr lang="en-US" altLang="en-US"/>
              <a:pPr/>
              <a:t>‹#›</a:t>
            </a:fld>
            <a:endParaRPr lang="en-US" altLang="en-US" dirty="0"/>
          </a:p>
        </p:txBody>
      </p:sp>
    </p:spTree>
    <p:extLst>
      <p:ext uri="{BB962C8B-B14F-4D97-AF65-F5344CB8AC3E}">
        <p14:creationId xmlns:p14="http://schemas.microsoft.com/office/powerpoint/2010/main" val="19705279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a:t>
            </a:r>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My name is Josh Lawrence, I am an Associate Professor in the Department of Pharmacology and Neuroscience.  My expertise is in cellular and synaptic physiology.  It is my pleasure to give you this review.</a:t>
            </a:r>
          </a:p>
          <a:p>
            <a:pPr lvl="0"/>
            <a:r>
              <a:rPr lang="en-US" sz="1200" kern="1200" dirty="0" smtClean="0">
                <a:solidFill>
                  <a:schemeClr val="tx1"/>
                </a:solidFill>
                <a:effectLst/>
                <a:latin typeface="Times New Roman" pitchFamily="18" charset="0"/>
                <a:ea typeface="+mn-ea"/>
                <a:cs typeface="+mn-cs"/>
              </a:rPr>
              <a:t>Why now?  First, there were reports of missed questions on USMLE Step 1 about this material.  Second, it’s really part of Integrated Neuroscience.  MS1 is not enough of a background for you.  Third, this material provides an important conceptual foundation that will enable you to gain insight into disease processes and therapeutic mechanisms.</a:t>
            </a:r>
          </a:p>
          <a:p>
            <a:pPr lvl="0"/>
            <a:r>
              <a:rPr lang="en-US" sz="1200" kern="1200" dirty="0" smtClean="0">
                <a:solidFill>
                  <a:schemeClr val="tx1"/>
                </a:solidFill>
                <a:effectLst/>
                <a:latin typeface="Times New Roman" pitchFamily="18" charset="0"/>
                <a:ea typeface="+mn-ea"/>
                <a:cs typeface="+mn-cs"/>
              </a:rPr>
              <a:t>This review is based on chapters 2,3,5, and 8 of the Purves Neuroscience textbook (6</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edition), which is required for Integrated Neuroscience.  Most of the slides I am going to use come directly from the textbook.  I don’t think I can do justice to the chapter material but this lecture will perhaps motivate you to want to dedicate time to reading these chapters.</a:t>
            </a:r>
          </a:p>
          <a:p>
            <a:pPr lvl="0"/>
            <a:r>
              <a:rPr lang="en-US" sz="1200" kern="1200" dirty="0" smtClean="0">
                <a:solidFill>
                  <a:schemeClr val="tx1"/>
                </a:solidFill>
                <a:effectLst/>
                <a:latin typeface="Times New Roman" pitchFamily="18" charset="0"/>
                <a:ea typeface="+mn-ea"/>
                <a:cs typeface="+mn-cs"/>
              </a:rPr>
              <a:t>I’ll be using Turning Point to probe your understanding of the material, so get your clickers out!</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1</a:t>
            </a:fld>
            <a:endParaRPr lang="en-US" altLang="en-US" dirty="0"/>
          </a:p>
        </p:txBody>
      </p:sp>
    </p:spTree>
    <p:extLst>
      <p:ext uri="{BB962C8B-B14F-4D97-AF65-F5344CB8AC3E}">
        <p14:creationId xmlns:p14="http://schemas.microsoft.com/office/powerpoint/2010/main" val="164979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13</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Now that you have had action potentials, it’s important that you know how they propagate down an axon.</a:t>
            </a:r>
          </a:p>
          <a:p>
            <a:pPr lvl="0"/>
            <a:r>
              <a:rPr lang="en-US" sz="1200" kern="1200" dirty="0" smtClean="0">
                <a:solidFill>
                  <a:schemeClr val="tx1"/>
                </a:solidFill>
                <a:effectLst/>
                <a:latin typeface="Times New Roman" pitchFamily="18" charset="0"/>
                <a:ea typeface="+mn-ea"/>
                <a:cs typeface="+mn-cs"/>
              </a:rPr>
              <a:t>This is shown in this schematic here.  First, upon injection of a current at Point A, an action potential is generated locally.</a:t>
            </a:r>
          </a:p>
          <a:p>
            <a:pPr lvl="0"/>
            <a:r>
              <a:rPr lang="en-US" sz="1200" kern="1200" dirty="0" smtClean="0">
                <a:solidFill>
                  <a:schemeClr val="tx1"/>
                </a:solidFill>
                <a:effectLst/>
                <a:latin typeface="Times New Roman" pitchFamily="18" charset="0"/>
                <a:ea typeface="+mn-ea"/>
                <a:cs typeface="+mn-cs"/>
              </a:rPr>
              <a:t>Some of the depolarizing current passively flows down the axon to Point B.</a:t>
            </a:r>
          </a:p>
          <a:p>
            <a:pPr lvl="0"/>
            <a:r>
              <a:rPr lang="en-US" sz="1200" kern="1200" dirty="0" smtClean="0">
                <a:solidFill>
                  <a:schemeClr val="tx1"/>
                </a:solidFill>
                <a:effectLst/>
                <a:latin typeface="Times New Roman" pitchFamily="18" charset="0"/>
                <a:ea typeface="+mn-ea"/>
                <a:cs typeface="+mn-cs"/>
              </a:rPr>
              <a:t>Local depolarization at Point B generates an action potential.  Meanwhile, at Point A, Na channels inactivate and potassium channels open.</a:t>
            </a:r>
          </a:p>
          <a:p>
            <a:pPr lvl="0"/>
            <a:r>
              <a:rPr lang="en-US" sz="1200" kern="1200" dirty="0" smtClean="0">
                <a:solidFill>
                  <a:schemeClr val="tx1"/>
                </a:solidFill>
                <a:effectLst/>
                <a:latin typeface="Times New Roman" pitchFamily="18" charset="0"/>
                <a:ea typeface="+mn-ea"/>
                <a:cs typeface="+mn-cs"/>
              </a:rPr>
              <a:t>Some of the depolarizing current generated in Point B passively flows down the axon to Point C, causing generation of an action potential at Point C.</a:t>
            </a:r>
          </a:p>
          <a:p>
            <a:pPr lvl="0"/>
            <a:r>
              <a:rPr lang="en-US" sz="1200" kern="1200" dirty="0" smtClean="0">
                <a:solidFill>
                  <a:schemeClr val="tx1"/>
                </a:solidFill>
                <a:effectLst/>
                <a:latin typeface="Times New Roman" pitchFamily="18" charset="0"/>
                <a:ea typeface="+mn-ea"/>
                <a:cs typeface="+mn-cs"/>
              </a:rPr>
              <a:t>Note that backward propagation of the action potential is prevented by sodium channel inactivation, which causes a refractoriness immediately after the action potential is generated.  This mechanism allows action potentials to propagate in one direction down an axon.</a:t>
            </a:r>
          </a:p>
          <a:p>
            <a:endParaRPr lang="en-US" b="1" dirty="0" smtClean="0"/>
          </a:p>
          <a:p>
            <a:endParaRPr lang="en-US" b="1" dirty="0" smtClean="0"/>
          </a:p>
          <a:p>
            <a:r>
              <a:rPr lang="en-US" b="1" dirty="0" smtClean="0"/>
              <a:t>FIGURE 3.10  Action potential conduction requires both active and passive current flow.</a:t>
            </a:r>
            <a:r>
              <a:rPr lang="en-US" dirty="0" smtClean="0"/>
              <a:t> Depolarization opens Na</a:t>
            </a:r>
            <a:r>
              <a:rPr lang="en-US" baseline="30000" dirty="0" smtClean="0"/>
              <a:t>+</a:t>
            </a:r>
            <a:r>
              <a:rPr lang="en-US" dirty="0" smtClean="0"/>
              <a:t> channels locally and produces an action potential at point A of the axon (time </a:t>
            </a:r>
            <a:r>
              <a:rPr lang="en-US" i="1" dirty="0" smtClean="0"/>
              <a:t>t</a:t>
            </a:r>
            <a:r>
              <a:rPr lang="en-US" dirty="0" smtClean="0"/>
              <a:t> = 1). The resulting inward current flows passively along the axon, depolarizing the adjacent region (point B) of the axon. At a later time (</a:t>
            </a:r>
            <a:r>
              <a:rPr lang="en-US" i="1" dirty="0" smtClean="0"/>
              <a:t>t</a:t>
            </a:r>
            <a:r>
              <a:rPr lang="en-US" dirty="0" smtClean="0"/>
              <a:t> = 2), the depolarization of the adjacent membrane has opened Na</a:t>
            </a:r>
            <a:r>
              <a:rPr lang="en-US" baseline="30000" dirty="0" smtClean="0"/>
              <a:t>+</a:t>
            </a:r>
            <a:r>
              <a:rPr lang="en-US" dirty="0" smtClean="0"/>
              <a:t> channels at point B, resulting in the initiation of the action potential at this site and additional inward current that again spreads passively to an adjacent point (point C) farther along the axon. At a still later time (</a:t>
            </a:r>
            <a:r>
              <a:rPr lang="en-US" i="1" dirty="0" smtClean="0"/>
              <a:t>t</a:t>
            </a:r>
            <a:r>
              <a:rPr lang="en-US" dirty="0" smtClean="0"/>
              <a:t> = 3), the action potential has propagated even farther. This cycle continues along the full length of the axon. Note that as the action potential spreads, the membrane potential repolarizes due to K</a:t>
            </a:r>
            <a:r>
              <a:rPr lang="en-US" baseline="30000" dirty="0" smtClean="0"/>
              <a:t>+</a:t>
            </a:r>
            <a:r>
              <a:rPr lang="en-US" dirty="0" smtClean="0"/>
              <a:t> channel opening and Na</a:t>
            </a:r>
            <a:r>
              <a:rPr lang="en-US" baseline="30000" dirty="0" smtClean="0"/>
              <a:t>+</a:t>
            </a:r>
            <a:r>
              <a:rPr lang="en-US" dirty="0" smtClean="0"/>
              <a:t> channel inactivation, leaving a “wake” of refractoriness behind the action potential that prevents its backward propagation. The lower panel shows the time course of membrane potential changes at the points indicated.</a:t>
            </a:r>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10</a:t>
            </a:fld>
            <a:endParaRPr lang="en-US" dirty="0"/>
          </a:p>
        </p:txBody>
      </p:sp>
    </p:spTree>
    <p:extLst>
      <p:ext uri="{BB962C8B-B14F-4D97-AF65-F5344CB8AC3E}">
        <p14:creationId xmlns:p14="http://schemas.microsoft.com/office/powerpoint/2010/main" val="96476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14</a:t>
            </a:r>
            <a:endParaRPr lang="en-US" sz="1200" kern="1200" dirty="0" smtClean="0">
              <a:solidFill>
                <a:schemeClr val="tx1"/>
              </a:solidFill>
              <a:effectLst/>
              <a:latin typeface="Times New Roman" pitchFamily="18" charset="0"/>
              <a:ea typeface="+mn-ea"/>
              <a:cs typeface="+mn-cs"/>
            </a:endParaRPr>
          </a:p>
          <a:p>
            <a:r>
              <a:rPr lang="en-US" sz="1200" b="1" u="none" strike="noStrike"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Now we’ll cover action potential propagation down a myelinated axon.</a:t>
            </a:r>
          </a:p>
          <a:p>
            <a:pPr lvl="0"/>
            <a:r>
              <a:rPr lang="en-US" sz="1200" kern="1200" dirty="0" smtClean="0">
                <a:solidFill>
                  <a:schemeClr val="tx1"/>
                </a:solidFill>
                <a:effectLst/>
                <a:latin typeface="Times New Roman" pitchFamily="18" charset="0"/>
                <a:ea typeface="+mn-ea"/>
                <a:cs typeface="+mn-cs"/>
              </a:rPr>
              <a:t>In a myelinated axon, oligodendrocytes form myelin sheaths.  Located periodically along the axon are nodes of Ranvier, which is where sodium channels are concentrated.</a:t>
            </a:r>
          </a:p>
          <a:p>
            <a:pPr lvl="0"/>
            <a:r>
              <a:rPr lang="en-US" sz="1200" kern="1200" dirty="0" smtClean="0">
                <a:solidFill>
                  <a:schemeClr val="tx1"/>
                </a:solidFill>
                <a:effectLst/>
                <a:latin typeface="Times New Roman" pitchFamily="18" charset="0"/>
                <a:ea typeface="+mn-ea"/>
                <a:cs typeface="+mn-cs"/>
              </a:rPr>
              <a:t>When an action potential is initiated in the axon, it occurs in the Nodes of Ranvier.  The passive current then passes into the myelinated region of the axon.  Because the axon has very few if any channels in this region, the resistance in this part of the axon is very high, which prevents loss of current and speeds propagation.</a:t>
            </a:r>
          </a:p>
          <a:p>
            <a:pPr lvl="0"/>
            <a:r>
              <a:rPr lang="en-US" sz="1200" kern="1200" dirty="0" smtClean="0">
                <a:solidFill>
                  <a:schemeClr val="tx1"/>
                </a:solidFill>
                <a:effectLst/>
                <a:latin typeface="Times New Roman" pitchFamily="18" charset="0"/>
                <a:ea typeface="+mn-ea"/>
                <a:cs typeface="+mn-cs"/>
              </a:rPr>
              <a:t>The passive current then arrives at Point B, and an action potential is initiated in the Node of Ranvier.</a:t>
            </a:r>
          </a:p>
          <a:p>
            <a:pPr lvl="0"/>
            <a:r>
              <a:rPr lang="en-US" sz="1200" kern="1200" dirty="0" smtClean="0">
                <a:solidFill>
                  <a:schemeClr val="tx1"/>
                </a:solidFill>
                <a:effectLst/>
                <a:latin typeface="Times New Roman" pitchFamily="18" charset="0"/>
                <a:ea typeface="+mn-ea"/>
                <a:cs typeface="+mn-cs"/>
              </a:rPr>
              <a:t>The right panel compares the conduction velocity of unmyelinated to myelinated axons.  </a:t>
            </a:r>
          </a:p>
          <a:p>
            <a:r>
              <a:rPr lang="en-US" sz="1200" kern="1200" dirty="0" smtClean="0">
                <a:solidFill>
                  <a:schemeClr val="tx1"/>
                </a:solidFill>
                <a:effectLst/>
                <a:latin typeface="Times New Roman" pitchFamily="18" charset="0"/>
                <a:ea typeface="+mn-ea"/>
                <a:cs typeface="+mn-cs"/>
              </a:rPr>
              <a:t> </a:t>
            </a:r>
            <a:endParaRPr lang="en-US" b="1" dirty="0" smtClean="0"/>
          </a:p>
          <a:p>
            <a:r>
              <a:rPr lang="en-US" b="1" dirty="0" smtClean="0"/>
              <a:t>FIGURE 3.11  </a:t>
            </a:r>
            <a:r>
              <a:rPr lang="en-US" b="1" dirty="0" err="1" smtClean="0"/>
              <a:t>Saltatory</a:t>
            </a:r>
            <a:r>
              <a:rPr lang="en-US" b="1" dirty="0" smtClean="0"/>
              <a:t> action potential conduction along a myelinated axon.</a:t>
            </a:r>
            <a:r>
              <a:rPr lang="en-US" dirty="0" smtClean="0"/>
              <a:t> (A) Diagram of a myelinated axon. (B) Localization of voltage-gated Na</a:t>
            </a:r>
            <a:r>
              <a:rPr lang="en-US" baseline="30000" dirty="0" smtClean="0"/>
              <a:t>+</a:t>
            </a:r>
            <a:r>
              <a:rPr lang="en-US" dirty="0" smtClean="0"/>
              <a:t> channels (red) at a node of Ranvier in a myelinated axon of the optic nerve. Green indicates the protein </a:t>
            </a:r>
            <a:r>
              <a:rPr lang="en-US" dirty="0" err="1" smtClean="0"/>
              <a:t>Caspr</a:t>
            </a:r>
            <a:r>
              <a:rPr lang="en-US" dirty="0" smtClean="0"/>
              <a:t>, which is located adjacent to the node of Ranvier. (C) Local current in response to action potential initiation at a particular site flows locally, as described in Figure 3.10. However, the presence of myelin prevents the local current from leaking across the </a:t>
            </a:r>
            <a:r>
              <a:rPr lang="en-US" dirty="0" err="1" smtClean="0"/>
              <a:t>internodal</a:t>
            </a:r>
            <a:r>
              <a:rPr lang="en-US" dirty="0" smtClean="0"/>
              <a:t> membrane; it therefore flows farther along the axon than it would in the absence of myelin, reaching several adjacent nodes (for clarity, only one node is shown). Moreover, voltage-gated Na</a:t>
            </a:r>
            <a:r>
              <a:rPr lang="en-US" baseline="30000" dirty="0" smtClean="0"/>
              <a:t>+</a:t>
            </a:r>
            <a:r>
              <a:rPr lang="en-US" dirty="0" smtClean="0"/>
              <a:t> channels are present only at the nodes of Ranvier (voltage-gated K</a:t>
            </a:r>
            <a:r>
              <a:rPr lang="en-US" baseline="30000" dirty="0" smtClean="0"/>
              <a:t>+</a:t>
            </a:r>
            <a:r>
              <a:rPr lang="en-US" dirty="0" smtClean="0"/>
              <a:t> channels are present at the nodes of some axons, but not others). This arrangement means that the generation of active, voltage-gated Na</a:t>
            </a:r>
            <a:r>
              <a:rPr lang="en-US" baseline="30000" dirty="0" smtClean="0"/>
              <a:t>+</a:t>
            </a:r>
            <a:r>
              <a:rPr lang="en-US" dirty="0" smtClean="0"/>
              <a:t> currents need occur only at these unmyelinated regions. Bottom panel: The more rapid conduction of action potentials is illustrated by the more rapid timing of action potentials at the points indicated.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3.12  Myelin increases action potential conduction speed.</a:t>
            </a:r>
            <a:r>
              <a:rPr lang="en-US" dirty="0" smtClean="0"/>
              <a:t> The diagram compares the speed of action potential conduction in unmyelinated (upper panel in each pair) and myelinated (lower panels) axons. Passive conduction of current is shown by arrows.</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11</a:t>
            </a:fld>
            <a:endParaRPr lang="en-US" dirty="0"/>
          </a:p>
        </p:txBody>
      </p:sp>
    </p:spTree>
    <p:extLst>
      <p:ext uri="{BB962C8B-B14F-4D97-AF65-F5344CB8AC3E}">
        <p14:creationId xmlns:p14="http://schemas.microsoft.com/office/powerpoint/2010/main" val="20404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16</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So we are on to Chapter 5 now, Synaptic Transmission.  </a:t>
            </a:r>
          </a:p>
          <a:p>
            <a:pPr lvl="0"/>
            <a:r>
              <a:rPr lang="en-US" sz="1200" kern="1200" dirty="0" smtClean="0">
                <a:solidFill>
                  <a:schemeClr val="tx1"/>
                </a:solidFill>
                <a:effectLst/>
                <a:latin typeface="Times New Roman" pitchFamily="18" charset="0"/>
                <a:ea typeface="+mn-ea"/>
                <a:cs typeface="+mn-cs"/>
              </a:rPr>
              <a:t>The first learning objective is to understand fundamental mechanisms in synaptic transmission.</a:t>
            </a:r>
          </a:p>
          <a:p>
            <a:pPr lvl="0"/>
            <a:r>
              <a:rPr lang="en-US" sz="1200" kern="1200" dirty="0" smtClean="0">
                <a:solidFill>
                  <a:schemeClr val="tx1"/>
                </a:solidFill>
                <a:effectLst/>
                <a:latin typeface="Times New Roman" pitchFamily="18" charset="0"/>
                <a:ea typeface="+mn-ea"/>
                <a:cs typeface="+mn-cs"/>
              </a:rPr>
              <a:t>The second learning objective is to understand postsynaptic membrane permeability changes during synaptic transmission.</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12</a:t>
            </a:fld>
            <a:endParaRPr lang="en-US" altLang="en-US" dirty="0"/>
          </a:p>
        </p:txBody>
      </p:sp>
    </p:spTree>
    <p:extLst>
      <p:ext uri="{BB962C8B-B14F-4D97-AF65-F5344CB8AC3E}">
        <p14:creationId xmlns:p14="http://schemas.microsoft.com/office/powerpoint/2010/main" val="174682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17</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There are two fundamental mechanisms of synaptic transmission.</a:t>
            </a:r>
          </a:p>
          <a:p>
            <a:pPr lvl="0"/>
            <a:r>
              <a:rPr lang="en-US" sz="1200" kern="1200" dirty="0" smtClean="0">
                <a:solidFill>
                  <a:schemeClr val="tx1"/>
                </a:solidFill>
                <a:effectLst/>
                <a:latin typeface="Times New Roman" pitchFamily="18" charset="0"/>
                <a:ea typeface="+mn-ea"/>
                <a:cs typeface="+mn-cs"/>
              </a:rPr>
              <a:t>The first is electrical synapses.  These synapses contain gap junctions within the synapse.  The gap junctions are formed from </a:t>
            </a:r>
            <a:r>
              <a:rPr lang="en-US" sz="1200" kern="1200" dirty="0" err="1" smtClean="0">
                <a:solidFill>
                  <a:schemeClr val="tx1"/>
                </a:solidFill>
                <a:effectLst/>
                <a:latin typeface="Times New Roman" pitchFamily="18" charset="0"/>
                <a:ea typeface="+mn-ea"/>
                <a:cs typeface="+mn-cs"/>
              </a:rPr>
              <a:t>connexon</a:t>
            </a:r>
            <a:r>
              <a:rPr lang="en-US" sz="1200" kern="1200" dirty="0" smtClean="0">
                <a:solidFill>
                  <a:schemeClr val="tx1"/>
                </a:solidFill>
                <a:effectLst/>
                <a:latin typeface="Times New Roman" pitchFamily="18" charset="0"/>
                <a:ea typeface="+mn-ea"/>
                <a:cs typeface="+mn-cs"/>
              </a:rPr>
              <a:t> channels.</a:t>
            </a:r>
          </a:p>
          <a:p>
            <a:pPr lvl="0"/>
            <a:r>
              <a:rPr lang="en-US" sz="1200" kern="1200" dirty="0" smtClean="0">
                <a:solidFill>
                  <a:schemeClr val="tx1"/>
                </a:solidFill>
                <a:effectLst/>
                <a:latin typeface="Times New Roman" pitchFamily="18" charset="0"/>
                <a:ea typeface="+mn-ea"/>
                <a:cs typeface="+mn-cs"/>
              </a:rPr>
              <a:t>The other type is chemical synapses.  At chemical synapses, the action potential goes down the axon, arrives at the presynaptic terminal, causes neurotransmission through the fusion of synaptic vesicles containing neurotransmitter, and then is converted back to an electrical signal once it crosses the synapse through the action of neurotransmitter receptors.</a:t>
            </a:r>
          </a:p>
          <a:p>
            <a:r>
              <a:rPr lang="en-US" sz="1200" kern="1200" dirty="0" smtClean="0">
                <a:solidFill>
                  <a:schemeClr val="tx1"/>
                </a:solidFill>
                <a:effectLst/>
                <a:latin typeface="Times New Roman" pitchFamily="18" charset="0"/>
                <a:ea typeface="+mn-ea"/>
                <a:cs typeface="+mn-cs"/>
              </a:rPr>
              <a:t> </a:t>
            </a:r>
            <a:endParaRPr lang="en-US" b="1" dirty="0" smtClean="0"/>
          </a:p>
          <a:p>
            <a:r>
              <a:rPr lang="en-US" b="1" dirty="0" smtClean="0"/>
              <a:t>FIGURE </a:t>
            </a:r>
            <a:r>
              <a:rPr lang="en-US" b="1" dirty="0"/>
              <a:t>5.1  Electrical and chemical synapses differ fundamentally in their transmission mechanisms.</a:t>
            </a:r>
            <a:r>
              <a:rPr lang="en-US" dirty="0"/>
              <a:t> (A) At electrical synapses, gap junctions occur between pre- and postsynaptic membranes. (B) Gap junctions contain connexon channels that permit current to flow passively from the presynaptic cell to the postsynaptic cell. (C) At chemical synapses, there is no intercellular continuity, and thus no direct flow of current from pre- to postsynaptic cell. (D) Synaptic current flows across the postsynaptic membrane only in response to the secretion of neurotransmitters, which open or close postsynaptic ion channels after binding to receptor molecules on the postsynaptic membrane.</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13</a:t>
            </a:fld>
            <a:endParaRPr lang="en-US" dirty="0"/>
          </a:p>
        </p:txBody>
      </p:sp>
    </p:spTree>
    <p:extLst>
      <p:ext uri="{BB962C8B-B14F-4D97-AF65-F5344CB8AC3E}">
        <p14:creationId xmlns:p14="http://schemas.microsoft.com/office/powerpoint/2010/main" val="45134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18</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There is a sequence of steps for chemical transmission.</a:t>
            </a:r>
          </a:p>
          <a:p>
            <a:pPr lvl="0"/>
            <a:r>
              <a:rPr lang="en-US" sz="1200" kern="1200" dirty="0" smtClean="0">
                <a:solidFill>
                  <a:schemeClr val="tx1"/>
                </a:solidFill>
                <a:effectLst/>
                <a:latin typeface="Times New Roman" pitchFamily="18" charset="0"/>
                <a:ea typeface="+mn-ea"/>
                <a:cs typeface="+mn-cs"/>
              </a:rPr>
              <a:t>Neurotransmitter is synthesized and stored in synaptic vesicles.</a:t>
            </a:r>
          </a:p>
          <a:p>
            <a:pPr lvl="0"/>
            <a:r>
              <a:rPr lang="en-US" sz="1200" kern="1200" dirty="0" smtClean="0">
                <a:solidFill>
                  <a:schemeClr val="tx1"/>
                </a:solidFill>
                <a:effectLst/>
                <a:latin typeface="Times New Roman" pitchFamily="18" charset="0"/>
                <a:ea typeface="+mn-ea"/>
                <a:cs typeface="+mn-cs"/>
              </a:rPr>
              <a:t>An action potential arrives at the presynaptic terminal.</a:t>
            </a:r>
          </a:p>
          <a:p>
            <a:pPr lvl="0"/>
            <a:r>
              <a:rPr lang="en-US" sz="1200" kern="1200" dirty="0" smtClean="0">
                <a:solidFill>
                  <a:schemeClr val="tx1"/>
                </a:solidFill>
                <a:effectLst/>
                <a:latin typeface="Times New Roman" pitchFamily="18" charset="0"/>
                <a:ea typeface="+mn-ea"/>
                <a:cs typeface="+mn-cs"/>
              </a:rPr>
              <a:t>The action potential induces a depolarization which causes the opening of voltage-gated calcium channels.</a:t>
            </a:r>
          </a:p>
          <a:p>
            <a:pPr lvl="0"/>
            <a:r>
              <a:rPr lang="en-US" sz="1200" kern="1200" dirty="0" smtClean="0">
                <a:solidFill>
                  <a:schemeClr val="tx1"/>
                </a:solidFill>
                <a:effectLst/>
                <a:latin typeface="Times New Roman" pitchFamily="18" charset="0"/>
                <a:ea typeface="+mn-ea"/>
                <a:cs typeface="+mn-cs"/>
              </a:rPr>
              <a:t>There is influx of calcium through the calcium channels.</a:t>
            </a:r>
          </a:p>
          <a:p>
            <a:pPr lvl="0"/>
            <a:r>
              <a:rPr lang="en-US" sz="1200" kern="1200" dirty="0" smtClean="0">
                <a:solidFill>
                  <a:schemeClr val="tx1"/>
                </a:solidFill>
                <a:effectLst/>
                <a:latin typeface="Times New Roman" pitchFamily="18" charset="0"/>
                <a:ea typeface="+mn-ea"/>
                <a:cs typeface="+mn-cs"/>
              </a:rPr>
              <a:t>Calcium binds to special calcium sensors on the synaptic vesicles called </a:t>
            </a:r>
            <a:r>
              <a:rPr lang="en-US" sz="1200" kern="1200" dirty="0" err="1" smtClean="0">
                <a:solidFill>
                  <a:schemeClr val="tx1"/>
                </a:solidFill>
                <a:effectLst/>
                <a:latin typeface="Times New Roman" pitchFamily="18" charset="0"/>
                <a:ea typeface="+mn-ea"/>
                <a:cs typeface="+mn-cs"/>
              </a:rPr>
              <a:t>synaptotagmins</a:t>
            </a:r>
            <a:r>
              <a:rPr lang="en-US" sz="1200" kern="1200" dirty="0" smtClean="0">
                <a:solidFill>
                  <a:schemeClr val="tx1"/>
                </a:solidFill>
                <a:effectLst/>
                <a:latin typeface="Times New Roman" pitchFamily="18" charset="0"/>
                <a:ea typeface="+mn-ea"/>
                <a:cs typeface="+mn-cs"/>
              </a:rPr>
              <a:t>, which then causes the association of proteins on both the pre-and postsynaptic membrane.  This draws the synaptic vesicle towards the presynaptic membrane and eventually causes fusion, or exocytosis.</a:t>
            </a:r>
          </a:p>
          <a:p>
            <a:pPr lvl="0"/>
            <a:r>
              <a:rPr lang="en-US" sz="1200" kern="1200" dirty="0" smtClean="0">
                <a:solidFill>
                  <a:schemeClr val="tx1"/>
                </a:solidFill>
                <a:effectLst/>
                <a:latin typeface="Times New Roman" pitchFamily="18" charset="0"/>
                <a:ea typeface="+mn-ea"/>
                <a:cs typeface="+mn-cs"/>
              </a:rPr>
              <a:t>Neurotransmitter is then released into the synaptic cleft.</a:t>
            </a:r>
          </a:p>
          <a:p>
            <a:pPr lvl="0"/>
            <a:r>
              <a:rPr lang="en-US" sz="1200" kern="1200" dirty="0" smtClean="0">
                <a:solidFill>
                  <a:schemeClr val="tx1"/>
                </a:solidFill>
                <a:effectLst/>
                <a:latin typeface="Times New Roman" pitchFamily="18" charset="0"/>
                <a:ea typeface="+mn-ea"/>
                <a:cs typeface="+mn-cs"/>
              </a:rPr>
              <a:t>Neurotransmitter binds to neurotransmitter receptors on the postsynaptic membrane.</a:t>
            </a:r>
          </a:p>
          <a:p>
            <a:pPr lvl="0"/>
            <a:r>
              <a:rPr lang="en-US" sz="1200" kern="1200" dirty="0" smtClean="0">
                <a:solidFill>
                  <a:schemeClr val="tx1"/>
                </a:solidFill>
                <a:effectLst/>
                <a:latin typeface="Times New Roman" pitchFamily="18" charset="0"/>
                <a:ea typeface="+mn-ea"/>
                <a:cs typeface="+mn-cs"/>
              </a:rPr>
              <a:t>The neurotransmitter receptor then activates, causes a change in ionic conductance.</a:t>
            </a:r>
          </a:p>
          <a:p>
            <a:pPr lvl="0"/>
            <a:r>
              <a:rPr lang="en-US" sz="1200" kern="1200" dirty="0" smtClean="0">
                <a:solidFill>
                  <a:schemeClr val="tx1"/>
                </a:solidFill>
                <a:effectLst/>
                <a:latin typeface="Times New Roman" pitchFamily="18" charset="0"/>
                <a:ea typeface="+mn-ea"/>
                <a:cs typeface="+mn-cs"/>
              </a:rPr>
              <a:t>There is then a change in cellular excitability.</a:t>
            </a:r>
          </a:p>
          <a:p>
            <a:pPr lvl="0"/>
            <a:r>
              <a:rPr lang="en-US" sz="1200" kern="1200" dirty="0" smtClean="0">
                <a:solidFill>
                  <a:schemeClr val="tx1"/>
                </a:solidFill>
                <a:effectLst/>
                <a:latin typeface="Times New Roman" pitchFamily="18" charset="0"/>
                <a:ea typeface="+mn-ea"/>
                <a:cs typeface="+mn-cs"/>
              </a:rPr>
              <a:t>The neurotransmitter is then removed from the synaptic cleft through uptake mechanisms or degradation.</a:t>
            </a:r>
          </a:p>
          <a:p>
            <a:pPr lvl="0"/>
            <a:r>
              <a:rPr lang="en-US" sz="1200" kern="1200" dirty="0" smtClean="0">
                <a:solidFill>
                  <a:schemeClr val="tx1"/>
                </a:solidFill>
                <a:effectLst/>
                <a:latin typeface="Times New Roman" pitchFamily="18" charset="0"/>
                <a:ea typeface="+mn-ea"/>
                <a:cs typeface="+mn-cs"/>
              </a:rPr>
              <a:t>Finally, there is endocytosis, or retrieval of the synaptic vesicle from the plasma membrane and refilling of the synaptic vesicle with neurotransmitter.</a:t>
            </a:r>
            <a:endParaRPr lang="en-US" b="1" dirty="0" smtClean="0"/>
          </a:p>
          <a:p>
            <a:endParaRPr lang="en-US" b="1" dirty="0" smtClean="0"/>
          </a:p>
          <a:p>
            <a:r>
              <a:rPr lang="en-US" b="1" dirty="0" smtClean="0"/>
              <a:t>FIGURE </a:t>
            </a:r>
            <a:r>
              <a:rPr lang="en-US" b="1" dirty="0"/>
              <a:t>5.4  Structure and function of chemical synapses.</a:t>
            </a:r>
            <a:r>
              <a:rPr lang="en-US" dirty="0"/>
              <a:t> (A) Structure of a chemical synapse in the cerebral cortex. A presynaptic terminal (pink) forms a synapse with a postsynaptic dendrite (green). (B) Three-dimensional reconstruction of the synapse shown in (A). Inside the presynaptic terminal, spheres indicate synaptic vesicles at various stages of their trafficking cycle, linear elements indicate intracellular filaments, and dark blue indicates dense projections associated with the active zone. Inside the postsynaptic neuron, the blue structure is the postsynaptic density, green structures represent filaments, red spheres indicate points where the filaments branch. Green material within the synaptic cleft indicates structures of unknown function. (C) Sequence of events involved in transmission at a typical chemical synapse. (A</a:t>
            </a:r>
            <a:r>
              <a:rPr lang="en-US" dirty="0" smtClean="0"/>
              <a:t>, B </a:t>
            </a:r>
            <a:r>
              <a:rPr lang="en-US" dirty="0"/>
              <a:t>from Burette et al., 2012.)</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5.12  Molecular mechanisms of exocytosis during neuro-transmitter release.</a:t>
            </a:r>
            <a:r>
              <a:rPr lang="en-US" dirty="0" smtClean="0"/>
              <a:t> (B) A model for Ca</a:t>
            </a:r>
            <a:r>
              <a:rPr lang="en-US" baseline="30000" dirty="0" smtClean="0"/>
              <a:t>2+</a:t>
            </a:r>
            <a:r>
              <a:rPr lang="en-US" dirty="0" smtClean="0"/>
              <a:t>-triggered vesicle fusion. During docking of the synaptic vesicle, SNARE proteins on the vesicle and plasma membranes form a complex (as in A) that brings together the two membranes. </a:t>
            </a:r>
            <a:r>
              <a:rPr lang="en-US" dirty="0" err="1" smtClean="0"/>
              <a:t>Synaptotagmin</a:t>
            </a:r>
            <a:r>
              <a:rPr lang="en-US" dirty="0" smtClean="0"/>
              <a:t> binds to this SNARE complex. Subsequent binding of Ca</a:t>
            </a:r>
            <a:r>
              <a:rPr lang="en-US" baseline="30000" dirty="0" smtClean="0"/>
              <a:t>2+</a:t>
            </a:r>
            <a:r>
              <a:rPr lang="en-US" dirty="0" smtClean="0"/>
              <a:t> to </a:t>
            </a:r>
            <a:r>
              <a:rPr lang="en-US" dirty="0" err="1" smtClean="0"/>
              <a:t>synaptotagmin</a:t>
            </a:r>
            <a:r>
              <a:rPr lang="en-US" dirty="0" smtClean="0"/>
              <a:t> causes the cytoplasmic region of this protein to insert into the plasma membrane to produce the membrane curvature that catalyzes membrane fusion. (A from Sutton et al., 1998, and </a:t>
            </a:r>
            <a:r>
              <a:rPr lang="en-US" dirty="0" err="1" smtClean="0"/>
              <a:t>Madej</a:t>
            </a:r>
            <a:r>
              <a:rPr lang="en-US" dirty="0" smtClean="0"/>
              <a:t> et al., 2014; B after Zhou et al., 2015.)</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14</a:t>
            </a:fld>
            <a:endParaRPr lang="en-US" dirty="0"/>
          </a:p>
        </p:txBody>
      </p:sp>
    </p:spTree>
    <p:extLst>
      <p:ext uri="{BB962C8B-B14F-4D97-AF65-F5344CB8AC3E}">
        <p14:creationId xmlns:p14="http://schemas.microsoft.com/office/powerpoint/2010/main" val="100782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19</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What is happening </a:t>
            </a:r>
            <a:r>
              <a:rPr lang="en-US" sz="1200" kern="1200" dirty="0" err="1" smtClean="0">
                <a:solidFill>
                  <a:schemeClr val="tx1"/>
                </a:solidFill>
                <a:effectLst/>
                <a:latin typeface="Times New Roman" pitchFamily="18" charset="0"/>
                <a:ea typeface="+mn-ea"/>
                <a:cs typeface="+mn-cs"/>
              </a:rPr>
              <a:t>postsynaptically</a:t>
            </a:r>
            <a:r>
              <a:rPr lang="en-US" sz="1200" kern="1200" dirty="0" smtClean="0">
                <a:solidFill>
                  <a:schemeClr val="tx1"/>
                </a:solidFill>
                <a:effectLst/>
                <a:latin typeface="Times New Roman" pitchFamily="18" charset="0"/>
                <a:ea typeface="+mn-ea"/>
                <a:cs typeface="+mn-cs"/>
              </a:rPr>
              <a:t> when neurotransmitter </a:t>
            </a:r>
            <a:r>
              <a:rPr lang="en-US" sz="1200" kern="1200" dirty="0" err="1" smtClean="0">
                <a:solidFill>
                  <a:schemeClr val="tx1"/>
                </a:solidFill>
                <a:effectLst/>
                <a:latin typeface="Times New Roman" pitchFamily="18" charset="0"/>
                <a:ea typeface="+mn-ea"/>
                <a:cs typeface="+mn-cs"/>
              </a:rPr>
              <a:t>bings</a:t>
            </a:r>
            <a:r>
              <a:rPr lang="en-US" sz="1200" kern="1200" dirty="0" smtClean="0">
                <a:solidFill>
                  <a:schemeClr val="tx1"/>
                </a:solidFill>
                <a:effectLst/>
                <a:latin typeface="Times New Roman" pitchFamily="18" charset="0"/>
                <a:ea typeface="+mn-ea"/>
                <a:cs typeface="+mn-cs"/>
              </a:rPr>
              <a:t> neurotransmitter receptors?</a:t>
            </a:r>
          </a:p>
          <a:p>
            <a:pPr lvl="0"/>
            <a:r>
              <a:rPr lang="en-US" sz="1200" kern="1200" dirty="0" smtClean="0">
                <a:solidFill>
                  <a:schemeClr val="tx1"/>
                </a:solidFill>
                <a:effectLst/>
                <a:latin typeface="Times New Roman" pitchFamily="18" charset="0"/>
                <a:ea typeface="+mn-ea"/>
                <a:cs typeface="+mn-cs"/>
              </a:rPr>
              <a:t>This is best explained by revisiting the pioneering work of Bernard Katz at the frog neuromuscular junction.</a:t>
            </a:r>
          </a:p>
          <a:p>
            <a:pPr lvl="0"/>
            <a:r>
              <a:rPr lang="en-US" sz="1200" kern="1200" dirty="0" smtClean="0">
                <a:solidFill>
                  <a:schemeClr val="tx1"/>
                </a:solidFill>
                <a:effectLst/>
                <a:latin typeface="Times New Roman" pitchFamily="18" charset="0"/>
                <a:ea typeface="+mn-ea"/>
                <a:cs typeface="+mn-cs"/>
              </a:rPr>
              <a:t>Katz stimulated a presynaptic motor nerve that innervated a muscle while recording from the postsynaptic membrane potential in a muscle cell.</a:t>
            </a:r>
          </a:p>
          <a:p>
            <a:pPr lvl="0"/>
            <a:r>
              <a:rPr lang="en-US" sz="1200" kern="1200" dirty="0" smtClean="0">
                <a:solidFill>
                  <a:schemeClr val="tx1"/>
                </a:solidFill>
                <a:effectLst/>
                <a:latin typeface="Times New Roman" pitchFamily="18" charset="0"/>
                <a:ea typeface="+mn-ea"/>
                <a:cs typeface="+mn-cs"/>
              </a:rPr>
              <a:t>He observed an end plate potential (EPP) that drove the postsynaptic action potential in induced a twitch in the muscle fiber (shown in red).</a:t>
            </a:r>
          </a:p>
          <a:p>
            <a:pPr lvl="0"/>
            <a:r>
              <a:rPr lang="en-US" sz="1200" kern="1200" dirty="0" smtClean="0">
                <a:solidFill>
                  <a:schemeClr val="tx1"/>
                </a:solidFill>
                <a:effectLst/>
                <a:latin typeface="Times New Roman" pitchFamily="18" charset="0"/>
                <a:ea typeface="+mn-ea"/>
                <a:cs typeface="+mn-cs"/>
              </a:rPr>
              <a:t>Katz also observed small, spontaneous potentials that he called miniature end-plate potentials or MEPPs.</a:t>
            </a:r>
          </a:p>
          <a:p>
            <a:pPr lvl="0"/>
            <a:r>
              <a:rPr lang="en-US" sz="1200" kern="1200" dirty="0" smtClean="0">
                <a:solidFill>
                  <a:schemeClr val="tx1"/>
                </a:solidFill>
                <a:effectLst/>
                <a:latin typeface="Times New Roman" pitchFamily="18" charset="0"/>
                <a:ea typeface="+mn-ea"/>
                <a:cs typeface="+mn-cs"/>
              </a:rPr>
              <a:t>When he lowered calcium, the amplitude of the EPP was reduced and a subset of the EPPs had the same amplitude as the MEPP, which is shown in amplitude histograms on the right.</a:t>
            </a:r>
          </a:p>
          <a:p>
            <a:pPr lvl="0"/>
            <a:r>
              <a:rPr lang="en-US" sz="1200" kern="1200" dirty="0" smtClean="0">
                <a:solidFill>
                  <a:schemeClr val="tx1"/>
                </a:solidFill>
                <a:effectLst/>
                <a:latin typeface="Times New Roman" pitchFamily="18" charset="0"/>
                <a:ea typeface="+mn-ea"/>
                <a:cs typeface="+mn-cs"/>
              </a:rPr>
              <a:t>He called the MEPP a quantal response, and proposed that the EPP was composed of multiple MEPPs.  Before even the discovery of synaptic vesicles, Katz proposed that neurotransmitter was released in packets, or quanta.</a:t>
            </a:r>
          </a:p>
          <a:p>
            <a:r>
              <a:rPr lang="en-US" sz="1200" kern="1200" dirty="0" smtClean="0">
                <a:solidFill>
                  <a:schemeClr val="tx1"/>
                </a:solidFill>
                <a:effectLst/>
                <a:latin typeface="Times New Roman" pitchFamily="18" charset="0"/>
                <a:ea typeface="+mn-ea"/>
                <a:cs typeface="+mn-cs"/>
              </a:rPr>
              <a:t> </a:t>
            </a:r>
            <a:endParaRPr lang="en-US" b="1" dirty="0" smtClean="0"/>
          </a:p>
          <a:p>
            <a:r>
              <a:rPr lang="en-US" b="1" dirty="0" smtClean="0"/>
              <a:t>FIGURE </a:t>
            </a:r>
            <a:r>
              <a:rPr lang="en-US" b="1" dirty="0"/>
              <a:t>5.5  Synaptic transmission at the neuromuscular junction.</a:t>
            </a:r>
            <a:r>
              <a:rPr lang="en-US" dirty="0"/>
              <a:t> (A) Experimental arrangement: The axon of the motor neuron innervating the muscle fiber is stimulated with an extracellular electrode, while an intracellular microelectrode is inserted into the postsynaptic muscle cell to record its electrical responses. (B) End plate potentials (shaded area) evoked by stimulation of a motor neuron are normally above threshold and therefore produce an action potential in the postsynaptic muscle cell. (C) Spontaneous miniature EPPs (MEPPs) occur in the absence of presynaptic stimulation. (D) When the neuromuscular junction is bathed in a solution that has a low concentration of Ca</a:t>
            </a:r>
            <a:r>
              <a:rPr lang="en-US" baseline="30000" dirty="0"/>
              <a:t>2+</a:t>
            </a:r>
            <a:r>
              <a:rPr lang="en-US" dirty="0"/>
              <a:t>, stimulating the motor neuron evokes EPPs whose amplitudes are reduced to about the size of MEPPs. (After Fatt and Katz, 1952</a:t>
            </a:r>
            <a:r>
              <a:rPr lang="en-US" dirty="0" smtClean="0"/>
              <a:t>.)</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5.6  Quantized distribution of EPP amplitudes evoked in a low-Ca</a:t>
            </a:r>
            <a:r>
              <a:rPr lang="en-US" b="1" baseline="30000" dirty="0" smtClean="0"/>
              <a:t>2+</a:t>
            </a:r>
            <a:r>
              <a:rPr lang="en-US" b="1" dirty="0" smtClean="0"/>
              <a:t> solution.</a:t>
            </a:r>
            <a:r>
              <a:rPr lang="en-US" dirty="0" smtClean="0"/>
              <a:t> Peaks of EPP amplitudes (A) tend to occur in integer multiples of the mean amplitude of MEPPs, whose amplitude distribution is shown in (B). The leftmost bar in the EPP amplitude distribution shows trials in which presynaptic stimulation failed to elicit an EPP in the muscle cell. The red curve indicates the prediction of a statistical model based on the assumption that the EPPs result from the independent release of multiple MEPP-like quanta. The observed match, including the predicted number of failures, supports this interpretation. (After Boyd and Martin, 1955.)</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15</a:t>
            </a:fld>
            <a:endParaRPr lang="en-US" dirty="0"/>
          </a:p>
        </p:txBody>
      </p:sp>
    </p:spTree>
    <p:extLst>
      <p:ext uri="{BB962C8B-B14F-4D97-AF65-F5344CB8AC3E}">
        <p14:creationId xmlns:p14="http://schemas.microsoft.com/office/powerpoint/2010/main" val="96816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20</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How do the postsynaptic receptors generate electrical signals?  At the neuromuscular junction, the receptors are nicotinic acetylcholine receptors (</a:t>
            </a:r>
            <a:r>
              <a:rPr lang="en-US" sz="1200" kern="1200" dirty="0" err="1" smtClean="0">
                <a:solidFill>
                  <a:schemeClr val="tx1"/>
                </a:solidFill>
                <a:effectLst/>
                <a:latin typeface="Times New Roman" pitchFamily="18" charset="0"/>
                <a:ea typeface="+mn-ea"/>
                <a:cs typeface="+mn-cs"/>
              </a:rPr>
              <a:t>nAChRs</a:t>
            </a:r>
            <a:r>
              <a:rPr lang="en-US" sz="1200" kern="1200" dirty="0" smtClean="0">
                <a:solidFill>
                  <a:schemeClr val="tx1"/>
                </a:solidFill>
                <a:effectLst/>
                <a:latin typeface="Times New Roman" pitchFamily="18" charset="0"/>
                <a:ea typeface="+mn-ea"/>
                <a:cs typeface="+mn-cs"/>
              </a:rPr>
              <a:t>).  Here is a picture of the flow of ions through a single </a:t>
            </a:r>
            <a:r>
              <a:rPr lang="en-US" sz="1200" kern="1200" dirty="0" err="1" smtClean="0">
                <a:solidFill>
                  <a:schemeClr val="tx1"/>
                </a:solidFill>
                <a:effectLst/>
                <a:latin typeface="Times New Roman" pitchFamily="18" charset="0"/>
                <a:ea typeface="+mn-ea"/>
                <a:cs typeface="+mn-cs"/>
              </a:rPr>
              <a:t>nAChR</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The </a:t>
            </a:r>
            <a:r>
              <a:rPr lang="en-US" sz="1200" kern="1200" dirty="0" err="1" smtClean="0">
                <a:solidFill>
                  <a:schemeClr val="tx1"/>
                </a:solidFill>
                <a:effectLst/>
                <a:latin typeface="Times New Roman" pitchFamily="18" charset="0"/>
                <a:ea typeface="+mn-ea"/>
                <a:cs typeface="+mn-cs"/>
              </a:rPr>
              <a:t>nAChRs</a:t>
            </a:r>
            <a:r>
              <a:rPr lang="en-US" sz="1200" kern="1200" dirty="0" smtClean="0">
                <a:solidFill>
                  <a:schemeClr val="tx1"/>
                </a:solidFill>
                <a:effectLst/>
                <a:latin typeface="Times New Roman" pitchFamily="18" charset="0"/>
                <a:ea typeface="+mn-ea"/>
                <a:cs typeface="+mn-cs"/>
              </a:rPr>
              <a:t> are permeable to both sodium and potassium, so the reversal potential for these channels is between </a:t>
            </a:r>
            <a:r>
              <a:rPr lang="en-US" sz="1200" kern="1200" dirty="0" err="1" smtClean="0">
                <a:solidFill>
                  <a:schemeClr val="tx1"/>
                </a:solidFill>
                <a:effectLst/>
                <a:latin typeface="Times New Roman" pitchFamily="18" charset="0"/>
                <a:ea typeface="+mn-ea"/>
                <a:cs typeface="+mn-cs"/>
              </a:rPr>
              <a:t>ENa</a:t>
            </a:r>
            <a:r>
              <a:rPr lang="en-US" sz="1200" kern="1200" dirty="0" smtClean="0">
                <a:solidFill>
                  <a:schemeClr val="tx1"/>
                </a:solidFill>
                <a:effectLst/>
                <a:latin typeface="Times New Roman" pitchFamily="18" charset="0"/>
                <a:ea typeface="+mn-ea"/>
                <a:cs typeface="+mn-cs"/>
              </a:rPr>
              <a:t> and EK.</a:t>
            </a:r>
          </a:p>
          <a:p>
            <a:pPr lvl="0"/>
            <a:r>
              <a:rPr lang="en-US" sz="1200" kern="1200" dirty="0" smtClean="0">
                <a:solidFill>
                  <a:schemeClr val="tx1"/>
                </a:solidFill>
                <a:effectLst/>
                <a:latin typeface="Times New Roman" pitchFamily="18" charset="0"/>
                <a:ea typeface="+mn-ea"/>
                <a:cs typeface="+mn-cs"/>
              </a:rPr>
              <a:t>Current flow through </a:t>
            </a:r>
            <a:r>
              <a:rPr lang="en-US" sz="1200" kern="1200" dirty="0" err="1" smtClean="0">
                <a:solidFill>
                  <a:schemeClr val="tx1"/>
                </a:solidFill>
                <a:effectLst/>
                <a:latin typeface="Times New Roman" pitchFamily="18" charset="0"/>
                <a:ea typeface="+mn-ea"/>
                <a:cs typeface="+mn-cs"/>
              </a:rPr>
              <a:t>nAChRs</a:t>
            </a:r>
            <a:r>
              <a:rPr lang="en-US" sz="1200" kern="1200" dirty="0" smtClean="0">
                <a:solidFill>
                  <a:schemeClr val="tx1"/>
                </a:solidFill>
                <a:effectLst/>
                <a:latin typeface="Times New Roman" pitchFamily="18" charset="0"/>
                <a:ea typeface="+mn-ea"/>
                <a:cs typeface="+mn-cs"/>
              </a:rPr>
              <a:t> follows Ohm’s law.  </a:t>
            </a:r>
            <a:r>
              <a:rPr lang="en-US" sz="1200" kern="1200" dirty="0" err="1" smtClean="0">
                <a:solidFill>
                  <a:schemeClr val="tx1"/>
                </a:solidFill>
                <a:effectLst/>
                <a:latin typeface="Times New Roman" pitchFamily="18" charset="0"/>
                <a:ea typeface="+mn-ea"/>
                <a:cs typeface="+mn-cs"/>
              </a:rPr>
              <a:t>I</a:t>
            </a:r>
            <a:r>
              <a:rPr lang="en-US" sz="1200" kern="1200" baseline="-25000" dirty="0" err="1" smtClean="0">
                <a:solidFill>
                  <a:schemeClr val="tx1"/>
                </a:solidFill>
                <a:effectLst/>
                <a:latin typeface="Times New Roman" pitchFamily="18" charset="0"/>
                <a:ea typeface="+mn-ea"/>
                <a:cs typeface="+mn-cs"/>
              </a:rPr>
              <a:t>ACh</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g</a:t>
            </a:r>
            <a:r>
              <a:rPr lang="en-US" sz="1200" kern="1200" baseline="-25000" dirty="0" err="1" smtClean="0">
                <a:solidFill>
                  <a:schemeClr val="tx1"/>
                </a:solidFill>
                <a:effectLst/>
                <a:latin typeface="Times New Roman" pitchFamily="18" charset="0"/>
                <a:ea typeface="+mn-ea"/>
                <a:cs typeface="+mn-cs"/>
              </a:rPr>
              <a:t>ACh</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V</a:t>
            </a:r>
            <a:r>
              <a:rPr lang="en-US" sz="1200" kern="1200" baseline="-25000" dirty="0" err="1" smtClean="0">
                <a:solidFill>
                  <a:schemeClr val="tx1"/>
                </a:solidFill>
                <a:effectLst/>
                <a:latin typeface="Times New Roman" pitchFamily="18" charset="0"/>
                <a:ea typeface="+mn-ea"/>
                <a:cs typeface="+mn-cs"/>
              </a:rPr>
              <a:t>m</a:t>
            </a:r>
            <a:r>
              <a:rPr lang="en-US" sz="1200" kern="1200" dirty="0" err="1" smtClean="0">
                <a:solidFill>
                  <a:schemeClr val="tx1"/>
                </a:solidFill>
                <a:effectLst/>
                <a:latin typeface="Times New Roman" pitchFamily="18" charset="0"/>
                <a:ea typeface="+mn-ea"/>
                <a:cs typeface="+mn-cs"/>
              </a:rPr>
              <a:t>-E</a:t>
            </a:r>
            <a:r>
              <a:rPr lang="en-US" sz="1200" kern="1200" baseline="-25000" dirty="0" err="1" smtClean="0">
                <a:solidFill>
                  <a:schemeClr val="tx1"/>
                </a:solidFill>
                <a:effectLst/>
                <a:latin typeface="Times New Roman" pitchFamily="18" charset="0"/>
                <a:ea typeface="+mn-ea"/>
                <a:cs typeface="+mn-cs"/>
              </a:rPr>
              <a:t>ACh</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So if you start with a single channel and add more, you eventually build to an end plate current or EPC.  </a:t>
            </a:r>
          </a:p>
          <a:p>
            <a:pPr lvl="0"/>
            <a:r>
              <a:rPr lang="en-US" sz="1200" kern="1200" dirty="0" smtClean="0">
                <a:solidFill>
                  <a:schemeClr val="tx1"/>
                </a:solidFill>
                <a:effectLst/>
                <a:latin typeface="Times New Roman" pitchFamily="18" charset="0"/>
                <a:ea typeface="+mn-ea"/>
                <a:cs typeface="+mn-cs"/>
              </a:rPr>
              <a:t>At the resting potential, opening of the </a:t>
            </a:r>
            <a:r>
              <a:rPr lang="en-US" sz="1200" kern="1200" dirty="0" err="1" smtClean="0">
                <a:solidFill>
                  <a:schemeClr val="tx1"/>
                </a:solidFill>
                <a:effectLst/>
                <a:latin typeface="Times New Roman" pitchFamily="18" charset="0"/>
                <a:ea typeface="+mn-ea"/>
                <a:cs typeface="+mn-cs"/>
              </a:rPr>
              <a:t>nAChRs</a:t>
            </a:r>
            <a:r>
              <a:rPr lang="en-US" sz="1200" kern="1200" dirty="0" smtClean="0">
                <a:solidFill>
                  <a:schemeClr val="tx1"/>
                </a:solidFill>
                <a:effectLst/>
                <a:latin typeface="Times New Roman" pitchFamily="18" charset="0"/>
                <a:ea typeface="+mn-ea"/>
                <a:cs typeface="+mn-cs"/>
              </a:rPr>
              <a:t> causes a depolarization, which moves the resting membrane potential towards </a:t>
            </a:r>
            <a:r>
              <a:rPr lang="en-US" sz="1200" kern="1200" dirty="0" err="1" smtClean="0">
                <a:solidFill>
                  <a:schemeClr val="tx1"/>
                </a:solidFill>
                <a:effectLst/>
                <a:latin typeface="Times New Roman" pitchFamily="18" charset="0"/>
                <a:ea typeface="+mn-ea"/>
                <a:cs typeface="+mn-cs"/>
              </a:rPr>
              <a:t>E</a:t>
            </a:r>
            <a:r>
              <a:rPr lang="en-US" sz="1200" kern="1200" baseline="-25000" dirty="0" err="1" smtClean="0">
                <a:solidFill>
                  <a:schemeClr val="tx1"/>
                </a:solidFill>
                <a:effectLst/>
                <a:latin typeface="Times New Roman" pitchFamily="18" charset="0"/>
                <a:ea typeface="+mn-ea"/>
                <a:cs typeface="+mn-cs"/>
              </a:rPr>
              <a:t>ACh</a:t>
            </a:r>
            <a:r>
              <a:rPr lang="en-US" sz="1200" kern="1200" dirty="0" smtClean="0">
                <a:solidFill>
                  <a:schemeClr val="tx1"/>
                </a:solidFill>
                <a:effectLst/>
                <a:latin typeface="Times New Roman" pitchFamily="18" charset="0"/>
                <a:ea typeface="+mn-ea"/>
                <a:cs typeface="+mn-cs"/>
              </a:rPr>
              <a:t>, causing the EPP.</a:t>
            </a:r>
          </a:p>
          <a:p>
            <a:r>
              <a:rPr lang="en-US" sz="1200" kern="1200" dirty="0" smtClean="0">
                <a:solidFill>
                  <a:schemeClr val="tx1"/>
                </a:solidFill>
                <a:effectLst/>
                <a:latin typeface="Times New Roman" pitchFamily="18"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5.15  Activation of </a:t>
            </a:r>
            <a:r>
              <a:rPr lang="en-US" b="1" dirty="0" err="1" smtClean="0"/>
              <a:t>ACh</a:t>
            </a:r>
            <a:r>
              <a:rPr lang="en-US" b="1" dirty="0" smtClean="0"/>
              <a:t> receptors at neuromuscular synapses.</a:t>
            </a:r>
            <a:r>
              <a:rPr lang="en-US" dirty="0" smtClean="0"/>
              <a:t> (A) Patch clamp measurement of single </a:t>
            </a:r>
            <a:r>
              <a:rPr lang="en-US" dirty="0" err="1" smtClean="0"/>
              <a:t>ACh</a:t>
            </a:r>
            <a:r>
              <a:rPr lang="en-US" dirty="0" smtClean="0"/>
              <a:t> receptor currents from a patch of membrane removed from the postsynaptic muscle cell. When </a:t>
            </a:r>
            <a:r>
              <a:rPr lang="en-US" dirty="0" err="1" smtClean="0"/>
              <a:t>ACh</a:t>
            </a:r>
            <a:r>
              <a:rPr lang="en-US" dirty="0" smtClean="0"/>
              <a:t> is applied to the extracellular surface of the membrane, the repeated brief opening of a single channel can be observed as downward deflections corresponding to inward current (i.e., positive ions flowing into the cell). (B) Synchronized opening of many </a:t>
            </a:r>
            <a:r>
              <a:rPr lang="en-US" dirty="0" err="1" smtClean="0"/>
              <a:t>ACh</a:t>
            </a:r>
            <a:r>
              <a:rPr lang="en-US" dirty="0" smtClean="0"/>
              <a:t>-activated channels at a synapse being voltage clamped. (1) If a single channel is examined during the release of </a:t>
            </a:r>
            <a:r>
              <a:rPr lang="en-US" dirty="0" err="1" smtClean="0"/>
              <a:t>ACh</a:t>
            </a:r>
            <a:r>
              <a:rPr lang="en-US" dirty="0" smtClean="0"/>
              <a:t> from the presynaptic terminal, the channel can be seen to open transiently. (2) If several channels are examined together, </a:t>
            </a:r>
            <a:r>
              <a:rPr lang="en-US" dirty="0" err="1" smtClean="0"/>
              <a:t>ACh</a:t>
            </a:r>
            <a:r>
              <a:rPr lang="en-US" dirty="0" smtClean="0"/>
              <a:t> release opens the channels almost synchronously. (3) The opening of a very large number of postsynaptic channels produces a macroscopic EPC. (C) In a normal muscle cell (i.e., not being voltage clamped), the inward EPC depolarizes the postsynaptic muscle cell, giving rise to an EPP. Typically, this depolarization generates an action potential (not shown; see Figure 5.5B).</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5.16  Influence of the postsynaptic membrane potential on end plate currents.</a:t>
            </a:r>
            <a:r>
              <a:rPr lang="en-US" dirty="0" smtClean="0"/>
              <a:t> (A) A postsynaptic muscle fiber is voltage clamped using two electrodes, while the presynaptic neuron is electrically stimulated to cause the release of </a:t>
            </a:r>
            <a:r>
              <a:rPr lang="en-US" dirty="0" err="1" smtClean="0"/>
              <a:t>ACh</a:t>
            </a:r>
            <a:r>
              <a:rPr lang="en-US" dirty="0" smtClean="0"/>
              <a:t> from presynaptic terminals. This experimental arrangement allows the recording of EPCs produced by </a:t>
            </a:r>
            <a:r>
              <a:rPr lang="en-US" dirty="0" err="1" smtClean="0"/>
              <a:t>ACh</a:t>
            </a:r>
            <a:r>
              <a:rPr lang="en-US" dirty="0" smtClean="0"/>
              <a:t>. (B) Amplitude and time course of EPCs generated by stimulating the presynaptic motor neuron while the postsynaptic cell is voltage clamped at four different membrane potentials. (C) The relationship between the peak amplitude of EPCs and postsynaptic membrane potential is nearly linear, with a reversal potential (the voltage at which the direction of the current changes from inward to outward) close to 0 mV. Also indicated on this graph are the equilibrium potentials of Na</a:t>
            </a:r>
            <a:r>
              <a:rPr lang="en-US" baseline="30000" dirty="0" smtClean="0"/>
              <a:t>+</a:t>
            </a:r>
            <a:r>
              <a:rPr lang="en-US" dirty="0" smtClean="0"/>
              <a:t>, K</a:t>
            </a:r>
            <a:r>
              <a:rPr lang="en-US" baseline="30000" dirty="0" smtClean="0"/>
              <a:t>+</a:t>
            </a:r>
            <a:r>
              <a:rPr lang="en-US" dirty="0" smtClean="0"/>
              <a:t>, and Cl</a:t>
            </a:r>
            <a:r>
              <a:rPr lang="en-US" baseline="30000" dirty="0" smtClean="0"/>
              <a:t>–</a:t>
            </a:r>
            <a:r>
              <a:rPr lang="en-US" dirty="0" smtClean="0"/>
              <a:t> ions. (D) The identity of the ions permeating postsynaptic receptors is revealed by the reversal potential (</a:t>
            </a:r>
            <a:r>
              <a:rPr lang="en-US" i="1" dirty="0" err="1" smtClean="0"/>
              <a:t>E</a:t>
            </a:r>
            <a:r>
              <a:rPr lang="en-US" baseline="-25000" dirty="0" err="1" smtClean="0"/>
              <a:t>rev</a:t>
            </a:r>
            <a:r>
              <a:rPr lang="en-US" dirty="0" smtClean="0"/>
              <a:t>). Activation of postsynaptic channels permeable only to K</a:t>
            </a:r>
            <a:r>
              <a:rPr lang="en-US" baseline="30000" dirty="0" smtClean="0"/>
              <a:t>+</a:t>
            </a:r>
            <a:r>
              <a:rPr lang="en-US" dirty="0" smtClean="0"/>
              <a:t> (yellow) results in currents reversing at </a:t>
            </a:r>
            <a:r>
              <a:rPr lang="en-US" i="1" dirty="0" smtClean="0"/>
              <a:t>E</a:t>
            </a:r>
            <a:r>
              <a:rPr lang="en-US" baseline="-25000" dirty="0" smtClean="0"/>
              <a:t>K</a:t>
            </a:r>
            <a:r>
              <a:rPr lang="en-US" dirty="0" smtClean="0"/>
              <a:t>, near –100 mV, while activation of postsynaptic Na</a:t>
            </a:r>
            <a:r>
              <a:rPr lang="en-US" baseline="30000" dirty="0" smtClean="0"/>
              <a:t>+</a:t>
            </a:r>
            <a:r>
              <a:rPr lang="en-US" dirty="0" smtClean="0"/>
              <a:t> channels results in currents reversing at </a:t>
            </a:r>
            <a:r>
              <a:rPr lang="en-US" i="1" dirty="0" err="1" smtClean="0"/>
              <a:t>E</a:t>
            </a:r>
            <a:r>
              <a:rPr lang="en-US" baseline="-25000" dirty="0" err="1" smtClean="0"/>
              <a:t>Na</a:t>
            </a:r>
            <a:r>
              <a:rPr lang="en-US" dirty="0" smtClean="0"/>
              <a:t>, near +70 mV (red). Cl</a:t>
            </a:r>
            <a:r>
              <a:rPr lang="en-US" baseline="30000" dirty="0" smtClean="0"/>
              <a:t>–</a:t>
            </a:r>
            <a:r>
              <a:rPr lang="en-US" dirty="0" smtClean="0"/>
              <a:t>-selective currents reverse at</a:t>
            </a:r>
            <a:r>
              <a:rPr lang="en-US" i="1" dirty="0" smtClean="0"/>
              <a:t> </a:t>
            </a:r>
            <a:r>
              <a:rPr lang="en-US" i="1" dirty="0" err="1" smtClean="0"/>
              <a:t>E</a:t>
            </a:r>
            <a:r>
              <a:rPr lang="en-US" baseline="-25000" dirty="0" err="1" smtClean="0"/>
              <a:t>Cl</a:t>
            </a:r>
            <a:r>
              <a:rPr lang="en-US" dirty="0" smtClean="0"/>
              <a:t>, near –50 mV (green). (A–C after Takeuchi and Takeuchi, 1960.)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16</a:t>
            </a:fld>
            <a:endParaRPr lang="en-US" dirty="0"/>
          </a:p>
        </p:txBody>
      </p:sp>
    </p:spTree>
    <p:extLst>
      <p:ext uri="{BB962C8B-B14F-4D97-AF65-F5344CB8AC3E}">
        <p14:creationId xmlns:p14="http://schemas.microsoft.com/office/powerpoint/2010/main" val="302556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21</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Now we move these principles of synaptic transmission from the NMJ to central synapses.  There are more neurotransmitters, but the principles remain the same.</a:t>
            </a:r>
          </a:p>
          <a:p>
            <a:pPr lvl="0"/>
            <a:r>
              <a:rPr lang="en-US" sz="1200" kern="1200" dirty="0" smtClean="0">
                <a:solidFill>
                  <a:schemeClr val="tx1"/>
                </a:solidFill>
                <a:effectLst/>
                <a:latin typeface="Times New Roman" pitchFamily="18" charset="0"/>
                <a:ea typeface="+mn-ea"/>
                <a:cs typeface="+mn-cs"/>
              </a:rPr>
              <a:t>In the CNS, there are </a:t>
            </a:r>
            <a:r>
              <a:rPr lang="en-US" sz="1200" kern="1200" dirty="0" err="1" smtClean="0">
                <a:solidFill>
                  <a:schemeClr val="tx1"/>
                </a:solidFill>
                <a:effectLst/>
                <a:latin typeface="Times New Roman" pitchFamily="18" charset="0"/>
                <a:ea typeface="+mn-ea"/>
                <a:cs typeface="+mn-cs"/>
              </a:rPr>
              <a:t>gluamatergic</a:t>
            </a:r>
            <a:r>
              <a:rPr lang="en-US" sz="1200" kern="1200" dirty="0" smtClean="0">
                <a:solidFill>
                  <a:schemeClr val="tx1"/>
                </a:solidFill>
                <a:effectLst/>
                <a:latin typeface="Times New Roman" pitchFamily="18" charset="0"/>
                <a:ea typeface="+mn-ea"/>
                <a:cs typeface="+mn-cs"/>
              </a:rPr>
              <a:t> synapses – they release then neurotransmitter glutamate and bind two different types of glutamate receptors.  AMPA receptors are cationic channels like </a:t>
            </a:r>
            <a:r>
              <a:rPr lang="en-US" sz="1200" kern="1200" dirty="0" err="1" smtClean="0">
                <a:solidFill>
                  <a:schemeClr val="tx1"/>
                </a:solidFill>
                <a:effectLst/>
                <a:latin typeface="Times New Roman" pitchFamily="18" charset="0"/>
                <a:ea typeface="+mn-ea"/>
                <a:cs typeface="+mn-cs"/>
              </a:rPr>
              <a:t>nAChRs</a:t>
            </a:r>
            <a:r>
              <a:rPr lang="en-US" sz="1200" kern="1200" dirty="0" smtClean="0">
                <a:solidFill>
                  <a:schemeClr val="tx1"/>
                </a:solidFill>
                <a:effectLst/>
                <a:latin typeface="Times New Roman" pitchFamily="18" charset="0"/>
                <a:ea typeface="+mn-ea"/>
                <a:cs typeface="+mn-cs"/>
              </a:rPr>
              <a:t> have an equilibrium potential near zero.  </a:t>
            </a:r>
          </a:p>
          <a:p>
            <a:pPr lvl="0"/>
            <a:r>
              <a:rPr lang="en-US" sz="1200" kern="1200" dirty="0" smtClean="0">
                <a:solidFill>
                  <a:schemeClr val="tx1"/>
                </a:solidFill>
                <a:effectLst/>
                <a:latin typeface="Times New Roman" pitchFamily="18" charset="0"/>
                <a:ea typeface="+mn-ea"/>
                <a:cs typeface="+mn-cs"/>
              </a:rPr>
              <a:t>NMDA receptors are also cationic channels, but they are slower to activate and slower to decay, as visualized by superimposing the AMPA and NMDA receptor mediated excitatory postsynaptic currents.</a:t>
            </a:r>
          </a:p>
          <a:p>
            <a:pPr lvl="0"/>
            <a:r>
              <a:rPr lang="en-US" sz="1200" kern="1200" dirty="0" smtClean="0">
                <a:solidFill>
                  <a:schemeClr val="tx1"/>
                </a:solidFill>
                <a:effectLst/>
                <a:latin typeface="Times New Roman" pitchFamily="18" charset="0"/>
                <a:ea typeface="+mn-ea"/>
                <a:cs typeface="+mn-cs"/>
              </a:rPr>
              <a:t> OK suppose there are two glutamate synapses, E1 and E2.  Both have AMPA and NMDA receptors.</a:t>
            </a:r>
          </a:p>
          <a:p>
            <a:pPr lvl="0"/>
            <a:r>
              <a:rPr lang="en-US" sz="1200" kern="1200" dirty="0" smtClean="0">
                <a:solidFill>
                  <a:schemeClr val="tx1"/>
                </a:solidFill>
                <a:effectLst/>
                <a:latin typeface="Times New Roman" pitchFamily="18" charset="0"/>
                <a:ea typeface="+mn-ea"/>
                <a:cs typeface="+mn-cs"/>
              </a:rPr>
              <a:t>If either E1 or E2 are stimulated, this typically results in a subthreshold excitatory postsynaptic potential (EPSP).  Release of glutamate causes the activation of AMPA and NMDA receptors, which open to allow influx of cations, causing the resting membrane potential to move towards </a:t>
            </a:r>
            <a:r>
              <a:rPr lang="en-US" sz="1200" kern="1200" dirty="0" err="1" smtClean="0">
                <a:solidFill>
                  <a:schemeClr val="tx1"/>
                </a:solidFill>
                <a:effectLst/>
                <a:latin typeface="Times New Roman" pitchFamily="18" charset="0"/>
                <a:ea typeface="+mn-ea"/>
                <a:cs typeface="+mn-cs"/>
              </a:rPr>
              <a:t>EGlu</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If multiple EPSPs are activated in a short time window, they will summate.  In this example, E1 and E2 are activated together, which cause a larger depolarization and allow the voltage to reach threshold.  An action potential is triggered when the voltage reaches threshold.</a:t>
            </a:r>
          </a:p>
          <a:p>
            <a:pPr lvl="0"/>
            <a:r>
              <a:rPr lang="en-US" sz="1200" kern="1200" dirty="0" smtClean="0">
                <a:solidFill>
                  <a:schemeClr val="tx1"/>
                </a:solidFill>
                <a:effectLst/>
                <a:latin typeface="Times New Roman" pitchFamily="18" charset="0"/>
                <a:ea typeface="+mn-ea"/>
                <a:cs typeface="+mn-cs"/>
              </a:rPr>
              <a:t>In addition to multiple glutamatergic synapses, there are also inhibitory synapses that release the neurotransmitter GABA.  We will call that synapse I.</a:t>
            </a:r>
          </a:p>
          <a:p>
            <a:pPr lvl="0"/>
            <a:r>
              <a:rPr lang="en-US" sz="1200" kern="1200" dirty="0" smtClean="0">
                <a:solidFill>
                  <a:schemeClr val="tx1"/>
                </a:solidFill>
                <a:effectLst/>
                <a:latin typeface="Times New Roman" pitchFamily="18" charset="0"/>
                <a:ea typeface="+mn-ea"/>
                <a:cs typeface="+mn-cs"/>
              </a:rPr>
              <a:t>GABAA receptors are GABA gated chloride channels.  </a:t>
            </a:r>
            <a:r>
              <a:rPr lang="en-US" sz="1200" kern="1200" dirty="0" err="1" smtClean="0">
                <a:solidFill>
                  <a:schemeClr val="tx1"/>
                </a:solidFill>
                <a:effectLst/>
                <a:latin typeface="Times New Roman" pitchFamily="18" charset="0"/>
                <a:ea typeface="+mn-ea"/>
                <a:cs typeface="+mn-cs"/>
              </a:rPr>
              <a:t>ECl</a:t>
            </a:r>
            <a:r>
              <a:rPr lang="en-US" sz="1200" kern="1200" dirty="0" smtClean="0">
                <a:solidFill>
                  <a:schemeClr val="tx1"/>
                </a:solidFill>
                <a:effectLst/>
                <a:latin typeface="Times New Roman" pitchFamily="18" charset="0"/>
                <a:ea typeface="+mn-ea"/>
                <a:cs typeface="+mn-cs"/>
              </a:rPr>
              <a:t> can vary from cell to cell and during development, but typically EGABA has a hyperpolarized reversal potential – let’s say -80 mV.</a:t>
            </a:r>
          </a:p>
          <a:p>
            <a:pPr lvl="0"/>
            <a:r>
              <a:rPr lang="en-US" sz="1200" kern="1200" dirty="0" smtClean="0">
                <a:solidFill>
                  <a:schemeClr val="tx1"/>
                </a:solidFill>
                <a:effectLst/>
                <a:latin typeface="Times New Roman" pitchFamily="18" charset="0"/>
                <a:ea typeface="+mn-ea"/>
                <a:cs typeface="+mn-cs"/>
              </a:rPr>
              <a:t>Since EGABA is more negative than the resting membrane potential, activation of GABAA receptors will result in a hyperpolarizing inhibitory postsynaptic potential, or IPSP.</a:t>
            </a:r>
          </a:p>
          <a:p>
            <a:pPr lvl="0"/>
            <a:r>
              <a:rPr lang="en-US" sz="1200" kern="1200" dirty="0" smtClean="0">
                <a:solidFill>
                  <a:schemeClr val="tx1"/>
                </a:solidFill>
                <a:effectLst/>
                <a:latin typeface="Times New Roman" pitchFamily="18" charset="0"/>
                <a:ea typeface="+mn-ea"/>
                <a:cs typeface="+mn-cs"/>
              </a:rPr>
              <a:t>The summation of E1 and I will essentially reduce the effect of E1, and not allow E1 to depolarize the cell as much.  In other words, the amplitude of the EPSP will be reduced by the simultaneous activation of the IPSP.</a:t>
            </a:r>
          </a:p>
          <a:p>
            <a:pPr lvl="0"/>
            <a:r>
              <a:rPr lang="en-US" sz="1200" kern="1200" dirty="0" smtClean="0">
                <a:solidFill>
                  <a:schemeClr val="tx1"/>
                </a:solidFill>
                <a:effectLst/>
                <a:latin typeface="Times New Roman" pitchFamily="18" charset="0"/>
                <a:ea typeface="+mn-ea"/>
                <a:cs typeface="+mn-cs"/>
              </a:rPr>
              <a:t>In the case of the activation of E1 and E2 summing to cause a </a:t>
            </a:r>
            <a:r>
              <a:rPr lang="en-US" sz="1200" kern="1200" dirty="0" err="1" smtClean="0">
                <a:solidFill>
                  <a:schemeClr val="tx1"/>
                </a:solidFill>
                <a:effectLst/>
                <a:latin typeface="Times New Roman" pitchFamily="18" charset="0"/>
                <a:ea typeface="+mn-ea"/>
                <a:cs typeface="+mn-cs"/>
              </a:rPr>
              <a:t>suprathreshold</a:t>
            </a:r>
            <a:r>
              <a:rPr lang="en-US" sz="1200" kern="1200" dirty="0" smtClean="0">
                <a:solidFill>
                  <a:schemeClr val="tx1"/>
                </a:solidFill>
                <a:effectLst/>
                <a:latin typeface="Times New Roman" pitchFamily="18" charset="0"/>
                <a:ea typeface="+mn-ea"/>
                <a:cs typeface="+mn-cs"/>
              </a:rPr>
              <a:t> EPSP, in the presence of the IPSP, the EPSP falls subthreshold.  This shows how powerful the activation of an IPSP can be on influencing excitatory synaptic transmission.</a:t>
            </a:r>
          </a:p>
          <a:p>
            <a:pPr lvl="0"/>
            <a:r>
              <a:rPr lang="en-US" sz="1200" kern="1200" dirty="0" smtClean="0">
                <a:solidFill>
                  <a:schemeClr val="tx1"/>
                </a:solidFill>
                <a:effectLst/>
                <a:latin typeface="Times New Roman" pitchFamily="18" charset="0"/>
                <a:ea typeface="+mn-ea"/>
                <a:cs typeface="+mn-cs"/>
              </a:rPr>
              <a:t>The summation of numerous EPSPs with IPSPs enables neurons to make computations.  The bombardment of EPSPs and IPSPs and their summation determines when and if an action potential occurs.</a:t>
            </a:r>
          </a:p>
          <a:p>
            <a:r>
              <a:rPr lang="en-US" sz="1200" kern="1200" dirty="0" smtClean="0">
                <a:solidFill>
                  <a:schemeClr val="tx1"/>
                </a:solidFill>
                <a:effectLst/>
                <a:latin typeface="Times New Roman" pitchFamily="18" charset="0"/>
                <a:ea typeface="+mn-ea"/>
                <a:cs typeface="+mn-cs"/>
              </a:rPr>
              <a:t> </a:t>
            </a:r>
            <a:endParaRPr lang="en-US" b="1" dirty="0" smtClean="0"/>
          </a:p>
          <a:p>
            <a:r>
              <a:rPr lang="en-US" b="1" dirty="0" smtClean="0"/>
              <a:t>FIGURE </a:t>
            </a:r>
            <a:r>
              <a:rPr lang="en-US" b="1" dirty="0"/>
              <a:t>5.20  Summation of postsynaptic potentials.</a:t>
            </a:r>
            <a:r>
              <a:rPr lang="en-US" dirty="0"/>
              <a:t> (A) A microelectrode records the postsynaptic potentials produced by the activity of two excitatory synapses (E1 and E2) and an inhibitory synapse (I). (B) Electrical responses to synaptic activation. Stimulating either excitatory synapse (E1 or E2) produces a subthreshold EPSP, whereas stimulating both synapses at the same time (E1 + E2) produces a suprathreshold EPSP that evokes a postsynaptic action potential (shown in blue). Activation of the inhibitory synapse alone (I) results in a hyperpolarizing IPSP. Summing this IPSP (dashed red line) with the EPSP (dashed yellow line) produced by one excitatory synapse (E1 + I) reduces the amplitude of the EPSP (solid orange line), while summing it with the suprathreshold EPSP produced by activating synapses E1 and E2 keeps the postsynaptic neuron below threshold, so that no action potential is evoked</a:t>
            </a:r>
            <a:r>
              <a:rPr lang="en-US" dirty="0" smtClean="0"/>
              <a:t>.</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5.21  Overview of postsynaptic signaling. </a:t>
            </a:r>
            <a:r>
              <a:rPr lang="en-US" dirty="0" smtClean="0"/>
              <a:t>Neurotransmitter released from presynaptic terminals binds to its cognate postsynaptic receptor, which causes the opening or closing of specific postsynaptic ion channels. The resulting conductance change causes current to flow, which may change the membrane potential. The postsynaptic cell sums (or integrates) all of the EPSPs and IPSPs, resulting in moment-to-moment control of action potential generation.</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17</a:t>
            </a:fld>
            <a:endParaRPr lang="en-US" dirty="0"/>
          </a:p>
        </p:txBody>
      </p:sp>
    </p:spTree>
    <p:extLst>
      <p:ext uri="{BB962C8B-B14F-4D97-AF65-F5344CB8AC3E}">
        <p14:creationId xmlns:p14="http://schemas.microsoft.com/office/powerpoint/2010/main" val="2566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24</a:t>
            </a:r>
            <a:endParaRPr lang="en-US" sz="1200" kern="1200" dirty="0" smtClean="0">
              <a:solidFill>
                <a:schemeClr val="tx1"/>
              </a:solidFill>
              <a:effectLst/>
              <a:latin typeface="Times New Roman" pitchFamily="18" charset="0"/>
              <a:ea typeface="+mn-ea"/>
              <a:cs typeface="+mn-cs"/>
            </a:endParaRPr>
          </a:p>
          <a:p>
            <a:r>
              <a:rPr lang="en-US" sz="1200" b="1" u="none" strike="noStrike"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Finally, I’ll cover Chapter 8 Synaptic Plasticity.</a:t>
            </a:r>
          </a:p>
          <a:p>
            <a:pPr lvl="0"/>
            <a:r>
              <a:rPr lang="en-US" sz="1200" kern="1200" dirty="0" smtClean="0">
                <a:solidFill>
                  <a:schemeClr val="tx1"/>
                </a:solidFill>
                <a:effectLst/>
                <a:latin typeface="Times New Roman" pitchFamily="18" charset="0"/>
                <a:ea typeface="+mn-ea"/>
                <a:cs typeface="+mn-cs"/>
              </a:rPr>
              <a:t>The first learning objective is to describe forms of short-term synaptic plasticity.</a:t>
            </a:r>
          </a:p>
          <a:p>
            <a:pPr lvl="0"/>
            <a:r>
              <a:rPr lang="en-US" sz="1200" kern="1200" dirty="0" smtClean="0">
                <a:solidFill>
                  <a:schemeClr val="tx1"/>
                </a:solidFill>
                <a:effectLst/>
                <a:latin typeface="Times New Roman" pitchFamily="18" charset="0"/>
                <a:ea typeface="+mn-ea"/>
                <a:cs typeface="+mn-cs"/>
              </a:rPr>
              <a:t>The second learning objective is to describe long-term synaptic plasticity.</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18</a:t>
            </a:fld>
            <a:endParaRPr lang="en-US" altLang="en-US" dirty="0"/>
          </a:p>
        </p:txBody>
      </p:sp>
    </p:spTree>
    <p:extLst>
      <p:ext uri="{BB962C8B-B14F-4D97-AF65-F5344CB8AC3E}">
        <p14:creationId xmlns:p14="http://schemas.microsoft.com/office/powerpoint/2010/main" val="19005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25</a:t>
            </a:r>
            <a:endParaRPr lang="en-US" sz="1200" kern="1200" dirty="0" smtClean="0">
              <a:solidFill>
                <a:schemeClr val="tx1"/>
              </a:solidFill>
              <a:effectLst/>
              <a:latin typeface="Times New Roman" pitchFamily="18" charset="0"/>
              <a:ea typeface="+mn-ea"/>
              <a:cs typeface="+mn-cs"/>
            </a:endParaRPr>
          </a:p>
          <a:p>
            <a:r>
              <a:rPr lang="en-US" sz="1200" b="1" u="none" strike="noStrike" kern="1200" dirty="0" smtClean="0">
                <a:solidFill>
                  <a:schemeClr val="tx1"/>
                </a:solidFill>
                <a:effectLst/>
                <a:latin typeface="Times New Roman" pitchFamily="18" charset="0"/>
                <a:ea typeface="+mn-ea"/>
                <a:cs typeface="+mn-cs"/>
              </a:rPr>
              <a:t> </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Finally, I’ll cover Chapter 8 Synaptic Plasticity.</a:t>
            </a:r>
          </a:p>
          <a:p>
            <a:pPr lvl="0"/>
            <a:r>
              <a:rPr lang="en-US" sz="1200" kern="1200" dirty="0" smtClean="0">
                <a:solidFill>
                  <a:schemeClr val="tx1"/>
                </a:solidFill>
                <a:effectLst/>
                <a:latin typeface="Times New Roman" pitchFamily="18" charset="0"/>
                <a:ea typeface="+mn-ea"/>
                <a:cs typeface="+mn-cs"/>
              </a:rPr>
              <a:t>The first learning objective is to describe forms of short-term synaptic plasticity.</a:t>
            </a:r>
          </a:p>
          <a:p>
            <a:pPr lvl="0"/>
            <a:r>
              <a:rPr lang="en-US" sz="1200" kern="1200" dirty="0" smtClean="0">
                <a:solidFill>
                  <a:schemeClr val="tx1"/>
                </a:solidFill>
                <a:effectLst/>
                <a:latin typeface="Times New Roman" pitchFamily="18" charset="0"/>
                <a:ea typeface="+mn-ea"/>
                <a:cs typeface="+mn-cs"/>
              </a:rPr>
              <a:t>The second learning objective is to describe long-term synaptic plasticity.</a:t>
            </a:r>
          </a:p>
          <a:p>
            <a:r>
              <a:rPr lang="en-US" sz="1200" kern="1200" dirty="0" smtClean="0">
                <a:solidFill>
                  <a:schemeClr val="tx1"/>
                </a:solidFill>
                <a:effectLst/>
                <a:latin typeface="Times New Roman" pitchFamily="18" charset="0"/>
                <a:ea typeface="+mn-ea"/>
                <a:cs typeface="+mn-cs"/>
              </a:rPr>
              <a:t> </a:t>
            </a:r>
          </a:p>
          <a:p>
            <a:r>
              <a:rPr lang="en-US" sz="1200" b="1" u="sng" kern="1200" dirty="0" smtClean="0">
                <a:solidFill>
                  <a:schemeClr val="tx1"/>
                </a:solidFill>
                <a:effectLst/>
                <a:latin typeface="Times New Roman" pitchFamily="18" charset="0"/>
                <a:ea typeface="+mn-ea"/>
                <a:cs typeface="+mn-cs"/>
              </a:rPr>
              <a:t>Slide 25</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There are many forms of short-term synaptic plasticity.  Repetitive activation of a synapse causes the second EPSP to be larger than the first.  This phenomenon is called synaptic facilitation.  Note that this phenomena should not be mistaken for summation – the second EPSP is larger even though the first EPSP decays fully back to baseline.</a:t>
            </a:r>
          </a:p>
          <a:p>
            <a:pPr lvl="0"/>
            <a:r>
              <a:rPr lang="en-US" sz="1200" kern="1200" dirty="0" smtClean="0">
                <a:solidFill>
                  <a:schemeClr val="tx1"/>
                </a:solidFill>
                <a:effectLst/>
                <a:latin typeface="Times New Roman" pitchFamily="18" charset="0"/>
                <a:ea typeface="+mn-ea"/>
                <a:cs typeface="+mn-cs"/>
              </a:rPr>
              <a:t>Augmentation and postsynaptic potentiation are similar but occur at different time scales to facilitation.</a:t>
            </a:r>
          </a:p>
          <a:p>
            <a:pPr lvl="0"/>
            <a:r>
              <a:rPr lang="en-US" sz="1200" kern="1200" dirty="0" smtClean="0">
                <a:solidFill>
                  <a:schemeClr val="tx1"/>
                </a:solidFill>
                <a:effectLst/>
                <a:latin typeface="Times New Roman" pitchFamily="18" charset="0"/>
                <a:ea typeface="+mn-ea"/>
                <a:cs typeface="+mn-cs"/>
              </a:rPr>
              <a:t>Synaptic depression is an activity-dependent weakening of synaptic strength.</a:t>
            </a:r>
          </a:p>
          <a:p>
            <a:pPr lvl="0"/>
            <a:r>
              <a:rPr lang="en-US" sz="1200" kern="1200" dirty="0" smtClean="0">
                <a:solidFill>
                  <a:schemeClr val="tx1"/>
                </a:solidFill>
                <a:effectLst/>
                <a:latin typeface="Times New Roman" pitchFamily="18" charset="0"/>
                <a:ea typeface="+mn-ea"/>
                <a:cs typeface="+mn-cs"/>
              </a:rPr>
              <a:t>The mechanism of action of facilitation/augmentation/post-tetanic potentiation is a that there is a memory of a previous event – this is thought to involve calcium or calcium binding proteins that alter the nature of the presynaptic terminal.</a:t>
            </a:r>
          </a:p>
          <a:p>
            <a:pPr lvl="0"/>
            <a:r>
              <a:rPr lang="en-US" sz="1200" kern="1200" dirty="0" smtClean="0">
                <a:solidFill>
                  <a:schemeClr val="tx1"/>
                </a:solidFill>
                <a:effectLst/>
                <a:latin typeface="Times New Roman" pitchFamily="18" charset="0"/>
                <a:ea typeface="+mn-ea"/>
                <a:cs typeface="+mn-cs"/>
              </a:rPr>
              <a:t>The mechanism of depression is likely to involve depletion of vesicles.</a:t>
            </a:r>
          </a:p>
          <a:p>
            <a:pPr lvl="0"/>
            <a:r>
              <a:rPr lang="en-US" sz="1200" kern="1200" dirty="0" smtClean="0">
                <a:solidFill>
                  <a:schemeClr val="tx1"/>
                </a:solidFill>
                <a:effectLst/>
                <a:latin typeface="Times New Roman" pitchFamily="18" charset="0"/>
                <a:ea typeface="+mn-ea"/>
                <a:cs typeface="+mn-cs"/>
              </a:rPr>
              <a:t>These mechanisms are not mutually exclusive and can occur at the same synapses, with each mechanism happening at a different time scale.</a:t>
            </a:r>
          </a:p>
          <a:p>
            <a:pPr lvl="0"/>
            <a:r>
              <a:rPr lang="en-US" sz="1200" kern="1200" dirty="0" smtClean="0">
                <a:solidFill>
                  <a:schemeClr val="tx1"/>
                </a:solidFill>
                <a:effectLst/>
                <a:latin typeface="Times New Roman" pitchFamily="18" charset="0"/>
                <a:ea typeface="+mn-ea"/>
                <a:cs typeface="+mn-cs"/>
              </a:rPr>
              <a:t>This type of short-term plasticity enables synapses to perform complex activity-dependent computations which essentially act as a filter during transmission.</a:t>
            </a:r>
          </a:p>
          <a:p>
            <a:r>
              <a:rPr lang="en-US" sz="1200" kern="1200" dirty="0" smtClean="0">
                <a:solidFill>
                  <a:schemeClr val="tx1"/>
                </a:solidFill>
                <a:effectLst/>
                <a:latin typeface="Times New Roman" pitchFamily="18" charset="0"/>
                <a:ea typeface="+mn-ea"/>
                <a:cs typeface="+mn-cs"/>
              </a:rPr>
              <a:t> </a:t>
            </a:r>
            <a:endParaRPr lang="en-US" b="1" dirty="0" smtClean="0"/>
          </a:p>
          <a:p>
            <a:r>
              <a:rPr lang="en-US" b="1" dirty="0" smtClean="0"/>
              <a:t>FIGURE </a:t>
            </a:r>
            <a:r>
              <a:rPr lang="en-US" b="1" dirty="0"/>
              <a:t>8.1  Forms of short-term synaptic plasticity.</a:t>
            </a:r>
            <a:r>
              <a:rPr lang="en-US" dirty="0"/>
              <a:t> (A) Facilitation at the squid giant synapse. A pair of presynaptic action potentials elicits two excitatory postsynaptic potentials (EPSPs). Because of facilitation, the second EPSP is larger than the first. (B) By varying the time interval between pairs of presynaptic action potentials, it can be seen that facilitation decays over a time course of tens of milliseconds. (C) Under typical physiological conditions, a </a:t>
            </a:r>
            <a:r>
              <a:rPr lang="en-US" dirty="0" smtClean="0"/>
              <a:t>high-frequency </a:t>
            </a:r>
            <a:r>
              <a:rPr lang="en-US" dirty="0"/>
              <a:t>tetanus (darker bar) causes pronounced depression of EPSPs at the squid giant synapse (top). Lowering the external Ca</a:t>
            </a:r>
            <a:r>
              <a:rPr lang="en-US" baseline="30000" dirty="0"/>
              <a:t>2+</a:t>
            </a:r>
            <a:r>
              <a:rPr lang="en-US" dirty="0"/>
              <a:t> concentration to an intermediate level reduces transmitter release and causes a mixture of depression and augmentation (middle). Further reduction of the external Ca</a:t>
            </a:r>
            <a:r>
              <a:rPr lang="en-US" baseline="30000" dirty="0"/>
              <a:t>2+</a:t>
            </a:r>
            <a:r>
              <a:rPr lang="en-US" dirty="0"/>
              <a:t> eliminates depression, leaving only augmentation (bottom). (D) Synaptic depression at the frog neuromuscular synapse increases in proportion to the amount of transmitter released from the presynaptic terminal. (E) Application of a high-frequency tetanus (bar) to presynaptic axons innervating a spinal motor neuron causes a post-tetanic potentiation that persists for a few minutes after the tetanus ends. (A,B after Charlton and Bittner, 1978; C after Swandulla et al., 1991; D from Betz, 1970; E after Lev-Tov et al., 1983.)</a:t>
            </a:r>
          </a:p>
          <a:p>
            <a:r>
              <a:rPr lang="en-US" dirty="0"/>
              <a:t> </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19</a:t>
            </a:fld>
            <a:endParaRPr lang="en-US" dirty="0"/>
          </a:p>
        </p:txBody>
      </p:sp>
    </p:spTree>
    <p:extLst>
      <p:ext uri="{BB962C8B-B14F-4D97-AF65-F5344CB8AC3E}">
        <p14:creationId xmlns:p14="http://schemas.microsoft.com/office/powerpoint/2010/main" val="214040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a:t>
            </a:r>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This slide will give you a sense for how this review’s content aligns with the textbook material.</a:t>
            </a:r>
          </a:p>
          <a:p>
            <a:pPr lvl="0"/>
            <a:r>
              <a:rPr lang="en-US" sz="1200" kern="1200" dirty="0" smtClean="0">
                <a:solidFill>
                  <a:schemeClr val="tx1"/>
                </a:solidFill>
                <a:effectLst/>
                <a:latin typeface="Times New Roman" pitchFamily="18" charset="0"/>
                <a:ea typeface="+mn-ea"/>
                <a:cs typeface="+mn-cs"/>
              </a:rPr>
              <a:t>For each of the 4 chapters I’ll touch on, I have structured the content into two learning objectives.</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2</a:t>
            </a:fld>
            <a:endParaRPr lang="en-US" altLang="en-US" dirty="0"/>
          </a:p>
        </p:txBody>
      </p:sp>
    </p:spTree>
    <p:extLst>
      <p:ext uri="{BB962C8B-B14F-4D97-AF65-F5344CB8AC3E}">
        <p14:creationId xmlns:p14="http://schemas.microsoft.com/office/powerpoint/2010/main" val="8819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27</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Finally, we’re on to long-term synaptic plasticity.</a:t>
            </a:r>
          </a:p>
          <a:p>
            <a:pPr lvl="0"/>
            <a:r>
              <a:rPr lang="en-US" sz="1200" kern="1200" dirty="0" smtClean="0">
                <a:solidFill>
                  <a:schemeClr val="tx1"/>
                </a:solidFill>
                <a:effectLst/>
                <a:latin typeface="Times New Roman" pitchFamily="18" charset="0"/>
                <a:ea typeface="+mn-ea"/>
                <a:cs typeface="+mn-cs"/>
              </a:rPr>
              <a:t>This phenomenon involves a long-term increase in synaptic transmission.</a:t>
            </a:r>
          </a:p>
          <a:p>
            <a:pPr lvl="0"/>
            <a:r>
              <a:rPr lang="en-US" sz="1200" kern="1200" dirty="0" smtClean="0">
                <a:solidFill>
                  <a:schemeClr val="tx1"/>
                </a:solidFill>
                <a:effectLst/>
                <a:latin typeface="Times New Roman" pitchFamily="18" charset="0"/>
                <a:ea typeface="+mn-ea"/>
                <a:cs typeface="+mn-cs"/>
              </a:rPr>
              <a:t>The recording configurations involves recording from a CA1 pyramidal cell in the hippocampus.  </a:t>
            </a:r>
          </a:p>
          <a:p>
            <a:pPr lvl="0"/>
            <a:r>
              <a:rPr lang="en-US" sz="1200" kern="1200" dirty="0" smtClean="0">
                <a:solidFill>
                  <a:schemeClr val="tx1"/>
                </a:solidFill>
                <a:effectLst/>
                <a:latin typeface="Times New Roman" pitchFamily="18" charset="0"/>
                <a:ea typeface="+mn-ea"/>
                <a:cs typeface="+mn-cs"/>
              </a:rPr>
              <a:t>Two stimulus electrodes, Stimulus 1 and Stimulus 2, stimulate the Schaffer collaterals, which are the axons of the CA3 pyramidal cells.  This way, EPSPs that are associated with different glutamate synapses can be generated onto the same CA1 pyramidal cell.</a:t>
            </a:r>
          </a:p>
          <a:p>
            <a:pPr lvl="0"/>
            <a:r>
              <a:rPr lang="en-US" sz="1200" kern="1200" dirty="0" smtClean="0">
                <a:solidFill>
                  <a:schemeClr val="tx1"/>
                </a:solidFill>
                <a:effectLst/>
                <a:latin typeface="Times New Roman" pitchFamily="18" charset="0"/>
                <a:ea typeface="+mn-ea"/>
                <a:cs typeface="+mn-cs"/>
              </a:rPr>
              <a:t>The EPSP amplitude is monitored at low stimulation.  At time zero, a high frequency train of stimuli are applied to Pathway 1.  There is a post-tetanic potentiation but it is maintained for up to an hour after tetanus was applied. </a:t>
            </a:r>
          </a:p>
          <a:p>
            <a:pPr lvl="0"/>
            <a:r>
              <a:rPr lang="en-US" sz="1200" kern="1200" dirty="0" smtClean="0">
                <a:solidFill>
                  <a:schemeClr val="tx1"/>
                </a:solidFill>
                <a:effectLst/>
                <a:latin typeface="Times New Roman" pitchFamily="18" charset="0"/>
                <a:ea typeface="+mn-ea"/>
                <a:cs typeface="+mn-cs"/>
              </a:rPr>
              <a:t>Meanwhile, EPSPs that are associated with Stimulus 2, which did not receive the tetanus, were unaltered.</a:t>
            </a:r>
          </a:p>
          <a:p>
            <a:pPr lvl="0"/>
            <a:r>
              <a:rPr lang="en-US" sz="1200" kern="1200" dirty="0" smtClean="0">
                <a:solidFill>
                  <a:schemeClr val="tx1"/>
                </a:solidFill>
                <a:effectLst/>
                <a:latin typeface="Times New Roman" pitchFamily="18" charset="0"/>
                <a:ea typeface="+mn-ea"/>
                <a:cs typeface="+mn-cs"/>
              </a:rPr>
              <a:t>This phenomenon is referred to as long-term potentiation, or LTP.  It is a persistent increase in the strength, or efficacy of excitatory synaptic transmission.  When monitored in vivo, it can last for up to 6 months!</a:t>
            </a:r>
          </a:p>
          <a:p>
            <a:r>
              <a:rPr lang="en-US" sz="1200" kern="1200" dirty="0" smtClean="0">
                <a:solidFill>
                  <a:schemeClr val="tx1"/>
                </a:solidFill>
                <a:effectLst/>
                <a:latin typeface="Times New Roman" pitchFamily="18" charset="0"/>
                <a:ea typeface="+mn-ea"/>
                <a:cs typeface="+mn-cs"/>
              </a:rPr>
              <a:t> </a:t>
            </a:r>
            <a:endParaRPr lang="en-US" b="1" dirty="0" smtClean="0"/>
          </a:p>
          <a:p>
            <a:r>
              <a:rPr lang="en-US" b="1" dirty="0" smtClean="0"/>
              <a:t>FIGURE </a:t>
            </a:r>
            <a:r>
              <a:rPr lang="en-US" b="1" dirty="0"/>
              <a:t>8.7  LTP of Schaffer collateral–CA1 synapses.</a:t>
            </a:r>
            <a:r>
              <a:rPr lang="en-US" dirty="0"/>
              <a:t> (A) Arrangement for recording synaptic transmission. Two stimulating electrodes (1 and 2) activate separate populations of Schaffer collaterals, providing test and control synaptic pathways. (B) Left: Synaptic responses recorded in a CA1 neuron in response to single stimuli of synaptic pathway 1, minutes before and 1 hour after a high-frequency train of stimuli. The high-frequency stimulus train increases the size of the EPSP evoked by a single stimulus. Right: The size of the EPSP produced by stimulating synaptic pathway 2, which did not receive high-frequency stimulation, is unchanged. (C) Time course of changes in the amplitude of EPSPs evoked by stimulation of pathways 1 and 2. High-frequency stimulation of pathway 1 (darker bar) enhances EPSPs in this pathway (purple dots). This LTP of synaptic transmission in pathway 1 persists for more than an hour, while the amplitude of EPSPs produced by pathway 2 (orange dots) remains constant. (D) Recordings of EPSPs from the hippocampus in vivo reveal that high-frequency stimulation can produce LTP that lasts for more than 1 year. (A–C after Malinow et al., 1989; D from Abraham et al., 2002.)</a:t>
            </a:r>
          </a:p>
        </p:txBody>
      </p:sp>
      <p:sp>
        <p:nvSpPr>
          <p:cNvPr id="4" name="Slide Number Placeholder 3"/>
          <p:cNvSpPr>
            <a:spLocks noGrp="1"/>
          </p:cNvSpPr>
          <p:nvPr>
            <p:ph type="sldNum" sz="quarter" idx="10"/>
          </p:nvPr>
        </p:nvSpPr>
        <p:spPr/>
        <p:txBody>
          <a:bodyPr/>
          <a:lstStyle/>
          <a:p>
            <a:fld id="{B11FA646-5BA4-2540-B87F-8ED0E4574DDD}" type="slidenum">
              <a:rPr lang="en-US" smtClean="0"/>
              <a:pPr/>
              <a:t>20</a:t>
            </a:fld>
            <a:endParaRPr lang="en-US" dirty="0"/>
          </a:p>
        </p:txBody>
      </p:sp>
    </p:spTree>
    <p:extLst>
      <p:ext uri="{BB962C8B-B14F-4D97-AF65-F5344CB8AC3E}">
        <p14:creationId xmlns:p14="http://schemas.microsoft.com/office/powerpoint/2010/main" val="86291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28</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The mechanism of LTP is shown on the next slide.</a:t>
            </a:r>
          </a:p>
          <a:p>
            <a:pPr lvl="0"/>
            <a:r>
              <a:rPr lang="en-US" sz="1200" kern="1200" dirty="0" smtClean="0">
                <a:solidFill>
                  <a:schemeClr val="tx1"/>
                </a:solidFill>
                <a:effectLst/>
                <a:latin typeface="Times New Roman" pitchFamily="18" charset="0"/>
                <a:ea typeface="+mn-ea"/>
                <a:cs typeface="+mn-cs"/>
              </a:rPr>
              <a:t>The two glutamate receptors, the AMPA and NMDA receptors, are involved.</a:t>
            </a:r>
          </a:p>
          <a:p>
            <a:pPr lvl="0"/>
            <a:r>
              <a:rPr lang="en-US" sz="1200" kern="1200" dirty="0" smtClean="0">
                <a:solidFill>
                  <a:schemeClr val="tx1"/>
                </a:solidFill>
                <a:effectLst/>
                <a:latin typeface="Times New Roman" pitchFamily="18" charset="0"/>
                <a:ea typeface="+mn-ea"/>
                <a:cs typeface="+mn-cs"/>
              </a:rPr>
              <a:t>LTP has an initial induction and expression phases.  At the resting potential, glutamate transmission proceeds mostly through AMPA receptors because at the resting membrane potential, NMDA receptors are blocked by magnesium ions that occlude to the pore of the NMDA receptor channel.</a:t>
            </a:r>
          </a:p>
          <a:p>
            <a:pPr lvl="0"/>
            <a:r>
              <a:rPr lang="en-US" sz="1200" kern="1200" dirty="0" smtClean="0">
                <a:solidFill>
                  <a:schemeClr val="tx1"/>
                </a:solidFill>
                <a:effectLst/>
                <a:latin typeface="Times New Roman" pitchFamily="18" charset="0"/>
                <a:ea typeface="+mn-ea"/>
                <a:cs typeface="+mn-cs"/>
              </a:rPr>
              <a:t>During induction of LTP, there is a sufficient depolarization to expel the Mg</a:t>
            </a:r>
            <a:r>
              <a:rPr lang="en-US" sz="1200" kern="1200" baseline="30000" dirty="0" smtClean="0">
                <a:solidFill>
                  <a:schemeClr val="tx1"/>
                </a:solidFill>
                <a:effectLst/>
                <a:latin typeface="Times New Roman" pitchFamily="18" charset="0"/>
                <a:ea typeface="+mn-ea"/>
                <a:cs typeface="+mn-cs"/>
              </a:rPr>
              <a:t>2+</a:t>
            </a:r>
            <a:r>
              <a:rPr lang="en-US" sz="1200" kern="1200" dirty="0" smtClean="0">
                <a:solidFill>
                  <a:schemeClr val="tx1"/>
                </a:solidFill>
                <a:effectLst/>
                <a:latin typeface="Times New Roman" pitchFamily="18" charset="0"/>
                <a:ea typeface="+mn-ea"/>
                <a:cs typeface="+mn-cs"/>
              </a:rPr>
              <a:t> from the NMDA receptor, allowing calcium to flow into the postsynaptic neuron.  The calcium influx triggers the activation of calmodulin and calmodulin-dependent protein kinase (</a:t>
            </a:r>
            <a:r>
              <a:rPr lang="en-US" sz="1200" kern="1200" dirty="0" err="1" smtClean="0">
                <a:solidFill>
                  <a:schemeClr val="tx1"/>
                </a:solidFill>
                <a:effectLst/>
                <a:latin typeface="Times New Roman" pitchFamily="18" charset="0"/>
                <a:ea typeface="+mn-ea"/>
                <a:cs typeface="+mn-cs"/>
              </a:rPr>
              <a:t>CaMKII</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During the expression phase, activation of </a:t>
            </a:r>
            <a:r>
              <a:rPr lang="en-US" sz="1200" kern="1200" dirty="0" err="1" smtClean="0">
                <a:solidFill>
                  <a:schemeClr val="tx1"/>
                </a:solidFill>
                <a:effectLst/>
                <a:latin typeface="Times New Roman" pitchFamily="18" charset="0"/>
                <a:ea typeface="+mn-ea"/>
                <a:cs typeface="+mn-cs"/>
              </a:rPr>
              <a:t>CaMKII</a:t>
            </a:r>
            <a:r>
              <a:rPr lang="en-US" sz="1200" kern="1200" dirty="0" smtClean="0">
                <a:solidFill>
                  <a:schemeClr val="tx1"/>
                </a:solidFill>
                <a:effectLst/>
                <a:latin typeface="Times New Roman" pitchFamily="18" charset="0"/>
                <a:ea typeface="+mn-ea"/>
                <a:cs typeface="+mn-cs"/>
              </a:rPr>
              <a:t> results in increased function of existing AMPA receptors and insertion of AMPA receptors in the postsynaptic neuron, which contributes to the increased amplitude of the EPSP observed after LTP induction.</a:t>
            </a:r>
          </a:p>
          <a:p>
            <a:pPr lvl="0"/>
            <a:r>
              <a:rPr lang="en-US" sz="1200" kern="1200" dirty="0" smtClean="0">
                <a:solidFill>
                  <a:schemeClr val="tx1"/>
                </a:solidFill>
                <a:effectLst/>
                <a:latin typeface="Times New Roman" pitchFamily="18" charset="0"/>
                <a:ea typeface="+mn-ea"/>
                <a:cs typeface="+mn-cs"/>
              </a:rPr>
              <a:t>The late phase involves the activation of protein kinase A, which activates the transcription factor CREB signaling (</a:t>
            </a:r>
            <a:r>
              <a:rPr lang="en-US" sz="1200" kern="1200" dirty="0" err="1" smtClean="0">
                <a:solidFill>
                  <a:schemeClr val="tx1"/>
                </a:solidFill>
                <a:effectLst/>
                <a:latin typeface="Times New Roman" pitchFamily="18" charset="0"/>
                <a:ea typeface="+mn-ea"/>
                <a:cs typeface="+mn-cs"/>
              </a:rPr>
              <a:t>cAMP</a:t>
            </a:r>
            <a:r>
              <a:rPr lang="en-US" sz="1200" kern="1200" dirty="0" smtClean="0">
                <a:solidFill>
                  <a:schemeClr val="tx1"/>
                </a:solidFill>
                <a:effectLst/>
                <a:latin typeface="Times New Roman" pitchFamily="18" charset="0"/>
                <a:ea typeface="+mn-ea"/>
                <a:cs typeface="+mn-cs"/>
              </a:rPr>
              <a:t> response element binding protein). CREB induces the transcription of proteins that stabilize and enhance dendritic spine growth.</a:t>
            </a:r>
          </a:p>
          <a:p>
            <a:r>
              <a:rPr lang="en-US" sz="1200" kern="1200" dirty="0" smtClean="0">
                <a:solidFill>
                  <a:schemeClr val="tx1"/>
                </a:solidFill>
                <a:effectLst/>
                <a:latin typeface="Times New Roman" pitchFamily="18" charset="0"/>
                <a:ea typeface="+mn-ea"/>
                <a:cs typeface="+mn-cs"/>
              </a:rPr>
              <a:t> </a:t>
            </a: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8.10  The NMDA receptor channel can open only during depolarization of the postsynaptic neuron from its normal resting potential. </a:t>
            </a:r>
            <a:r>
              <a:rPr lang="en-US" dirty="0" smtClean="0"/>
              <a:t>Depolarization expels Mg</a:t>
            </a:r>
            <a:r>
              <a:rPr lang="en-US" baseline="30000" dirty="0" smtClean="0"/>
              <a:t>2+</a:t>
            </a:r>
            <a:r>
              <a:rPr lang="en-US" dirty="0" smtClean="0"/>
              <a:t> from the NMDA channel, allowing current to flow into the postsynaptic cell. This leads to Ca</a:t>
            </a:r>
            <a:r>
              <a:rPr lang="en-US" baseline="30000" dirty="0" smtClean="0"/>
              <a:t>2+ </a:t>
            </a:r>
            <a:r>
              <a:rPr lang="en-US" dirty="0" smtClean="0"/>
              <a:t>entry, which in turn triggers LTP. (After Nicoll et al., 1988.)</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8.15  Mechanisms responsible for long-lasting changes in synaptic transmission during LTP.</a:t>
            </a:r>
            <a:r>
              <a:rPr lang="en-US" dirty="0" smtClean="0"/>
              <a:t> (A) The late component of LTP is the result of PKA activating the transcriptional regulator CREB, which turns on expression of several genes that produce long-lasting changes in PKA activity and synapse structure. (B,C) Structural changes associated with LTP in the hippocampus. (A after Squire and </a:t>
            </a:r>
            <a:r>
              <a:rPr lang="en-US" dirty="0" err="1" smtClean="0"/>
              <a:t>Kandel</a:t>
            </a:r>
            <a:r>
              <a:rPr lang="en-US" dirty="0" smtClean="0"/>
              <a:t>, 1999)</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21</a:t>
            </a:fld>
            <a:endParaRPr lang="en-US" dirty="0"/>
          </a:p>
        </p:txBody>
      </p:sp>
    </p:spTree>
    <p:extLst>
      <p:ext uri="{BB962C8B-B14F-4D97-AF65-F5344CB8AC3E}">
        <p14:creationId xmlns:p14="http://schemas.microsoft.com/office/powerpoint/2010/main" val="140978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29</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In addition to a mechanism by of long-term plasticity that leads to an long-term enhancement of synaptic transmission, there is a mechanism that leads to long-term weakening of synaptic transmission.  This is called </a:t>
            </a:r>
            <a:r>
              <a:rPr lang="en-US" sz="1200" b="1" kern="1200" dirty="0" smtClean="0">
                <a:solidFill>
                  <a:schemeClr val="tx1"/>
                </a:solidFill>
                <a:effectLst/>
                <a:latin typeface="Times New Roman" pitchFamily="18" charset="0"/>
                <a:ea typeface="+mn-ea"/>
                <a:cs typeface="+mn-cs"/>
              </a:rPr>
              <a:t>long-term depression.</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This phenomenon is demonstrated the same recording and stimulating configuration as for LTP.  </a:t>
            </a:r>
          </a:p>
          <a:p>
            <a:pPr lvl="0"/>
            <a:r>
              <a:rPr lang="en-US" sz="1200" kern="1200" dirty="0" smtClean="0">
                <a:solidFill>
                  <a:schemeClr val="tx1"/>
                </a:solidFill>
                <a:effectLst/>
                <a:latin typeface="Times New Roman" pitchFamily="18" charset="0"/>
                <a:ea typeface="+mn-ea"/>
                <a:cs typeface="+mn-cs"/>
              </a:rPr>
              <a:t>Upon monitoring the EPSP amplitude, one can apply a lower frequency stimulus (1 Hz) to the Schaffer collateral pathway.  There is an initial augmentation that declines over the course of the 1 Hz stimulus.  Upon resumption of the EPSP, the EPSP amplitude is observed to be reduced, and this reduced amplitude persists for the duration of the recording.</a:t>
            </a:r>
          </a:p>
          <a:p>
            <a:pPr lvl="0"/>
            <a:r>
              <a:rPr lang="en-US" sz="1200" kern="1200" dirty="0" smtClean="0">
                <a:solidFill>
                  <a:schemeClr val="tx1"/>
                </a:solidFill>
                <a:effectLst/>
                <a:latin typeface="Times New Roman" pitchFamily="18" charset="0"/>
                <a:ea typeface="+mn-ea"/>
                <a:cs typeface="+mn-cs"/>
              </a:rPr>
              <a:t>The mechanism is similar to LTP in the sense that NMDA receptors are involved.  The influx of calcium through the NMDA receptor instead activates protein phosphatases, which lead the internalization of AMPA receptors in the postsynaptic membrane.</a:t>
            </a:r>
          </a:p>
          <a:p>
            <a:r>
              <a:rPr lang="en-US" sz="1200" kern="1200" dirty="0" smtClean="0">
                <a:solidFill>
                  <a:schemeClr val="tx1"/>
                </a:solidFill>
                <a:effectLst/>
                <a:latin typeface="Times New Roman" pitchFamily="18"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8.16  Long-term synaptic depression in the hippocampus.</a:t>
            </a:r>
            <a:r>
              <a:rPr lang="en-US" dirty="0" smtClean="0"/>
              <a:t> (A) Electrophysiological procedures used to monitor transmission at the Schaffer collateral synapses on CA1 pyramidal neurons. (B) Low-frequency stimulation (one per second) of the Schaffer collateral axons causes a long-lasting depression of synaptic transmission. (C) Mechanisms underlying LTD. A low-amplitude rise in Ca</a:t>
            </a:r>
            <a:r>
              <a:rPr lang="en-US" baseline="30000" dirty="0" smtClean="0"/>
              <a:t>2+</a:t>
            </a:r>
            <a:r>
              <a:rPr lang="en-US" dirty="0" smtClean="0"/>
              <a:t> concentration in the postsynaptic CA1 neuron activates postsynaptic protein phosphatases, which cause internalization of postsynaptic AMPA receptors, thereby decreasing the sensitivity to glutamate released from the Schaffer collateral terminals. (B after </a:t>
            </a:r>
            <a:r>
              <a:rPr lang="en-US" dirty="0" err="1" smtClean="0"/>
              <a:t>Mulkey</a:t>
            </a:r>
            <a:r>
              <a:rPr lang="en-US" dirty="0" smtClean="0"/>
              <a:t> et al., 1993.)</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22</a:t>
            </a:fld>
            <a:endParaRPr lang="en-US" dirty="0"/>
          </a:p>
        </p:txBody>
      </p:sp>
    </p:spTree>
    <p:extLst>
      <p:ext uri="{BB962C8B-B14F-4D97-AF65-F5344CB8AC3E}">
        <p14:creationId xmlns:p14="http://schemas.microsoft.com/office/powerpoint/2010/main" val="135686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3</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First, we’ll cover the Chapter 2 objectives.  The first objective is to understand how ion movements produce electrical signals.</a:t>
            </a:r>
          </a:p>
          <a:p>
            <a:pPr lvl="0"/>
            <a:r>
              <a:rPr lang="en-US" sz="1200" kern="1200" dirty="0" smtClean="0">
                <a:solidFill>
                  <a:schemeClr val="tx1"/>
                </a:solidFill>
                <a:effectLst/>
                <a:latin typeface="Times New Roman" pitchFamily="18" charset="0"/>
                <a:ea typeface="+mn-ea"/>
                <a:cs typeface="+mn-cs"/>
              </a:rPr>
              <a:t>For this objective, an important prerequisite is to know the Na+/K+ ATPase, which is critical for understanding how electrochemical gradients are established.</a:t>
            </a:r>
          </a:p>
          <a:p>
            <a:pPr lvl="0"/>
            <a:r>
              <a:rPr lang="en-US" sz="1200" kern="1200" dirty="0" smtClean="0">
                <a:solidFill>
                  <a:schemeClr val="tx1"/>
                </a:solidFill>
                <a:effectLst/>
                <a:latin typeface="Times New Roman" pitchFamily="18" charset="0"/>
                <a:ea typeface="+mn-ea"/>
                <a:cs typeface="+mn-cs"/>
              </a:rPr>
              <a:t>The second objective is to understand the ionic basis of action potentials.</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3</a:t>
            </a:fld>
            <a:endParaRPr lang="en-US" altLang="en-US" dirty="0"/>
          </a:p>
        </p:txBody>
      </p:sp>
    </p:spTree>
    <p:extLst>
      <p:ext uri="{BB962C8B-B14F-4D97-AF65-F5344CB8AC3E}">
        <p14:creationId xmlns:p14="http://schemas.microsoft.com/office/powerpoint/2010/main" val="57116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4</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This slide gives you an </a:t>
            </a:r>
            <a:r>
              <a:rPr lang="en-US" sz="1200" u="sng" kern="1200" dirty="0" smtClean="0">
                <a:solidFill>
                  <a:schemeClr val="tx1"/>
                </a:solidFill>
                <a:effectLst/>
                <a:latin typeface="Times New Roman" pitchFamily="18" charset="0"/>
                <a:ea typeface="+mn-ea"/>
                <a:cs typeface="+mn-cs"/>
              </a:rPr>
              <a:t>overview</a:t>
            </a:r>
            <a:r>
              <a:rPr lang="en-US" sz="1200" kern="1200" dirty="0" smtClean="0">
                <a:solidFill>
                  <a:schemeClr val="tx1"/>
                </a:solidFill>
                <a:effectLst/>
                <a:latin typeface="Times New Roman" pitchFamily="18" charset="0"/>
                <a:ea typeface="+mn-ea"/>
                <a:cs typeface="+mn-cs"/>
              </a:rPr>
              <a:t> of the passive and electrical properties of neurons.</a:t>
            </a:r>
          </a:p>
          <a:p>
            <a:pPr lvl="0"/>
            <a:r>
              <a:rPr lang="en-US" sz="1200" kern="1200" dirty="0" smtClean="0">
                <a:solidFill>
                  <a:schemeClr val="tx1"/>
                </a:solidFill>
                <a:effectLst/>
                <a:latin typeface="Times New Roman" pitchFamily="18" charset="0"/>
                <a:ea typeface="+mn-ea"/>
                <a:cs typeface="+mn-cs"/>
              </a:rPr>
              <a:t>The configuration is in A here – you can inject current, in amps, with one electrode and record membrane potential, in volts.</a:t>
            </a:r>
          </a:p>
          <a:p>
            <a:pPr lvl="0"/>
            <a:r>
              <a:rPr lang="en-US" sz="1200" kern="1200" dirty="0" smtClean="0">
                <a:solidFill>
                  <a:schemeClr val="tx1"/>
                </a:solidFill>
                <a:effectLst/>
                <a:latin typeface="Times New Roman" pitchFamily="18" charset="0"/>
                <a:ea typeface="+mn-ea"/>
                <a:cs typeface="+mn-cs"/>
              </a:rPr>
              <a:t>For this, you need to know Ohm’s lab.  V = IR, where V= voltage, I = current, and R = resistance.</a:t>
            </a:r>
          </a:p>
          <a:p>
            <a:pPr lvl="0"/>
            <a:r>
              <a:rPr lang="en-US" sz="1200" kern="1200" dirty="0" smtClean="0">
                <a:solidFill>
                  <a:schemeClr val="tx1"/>
                </a:solidFill>
                <a:effectLst/>
                <a:latin typeface="Times New Roman" pitchFamily="18" charset="0"/>
                <a:ea typeface="+mn-ea"/>
                <a:cs typeface="+mn-cs"/>
              </a:rPr>
              <a:t>Here is an experiment to help you understand how passive and active properties are examined in a living neuron.</a:t>
            </a:r>
          </a:p>
          <a:p>
            <a:pPr lvl="0"/>
            <a:r>
              <a:rPr lang="en-US" sz="1200" kern="1200" dirty="0" smtClean="0">
                <a:solidFill>
                  <a:schemeClr val="tx1"/>
                </a:solidFill>
                <a:effectLst/>
                <a:latin typeface="Times New Roman" pitchFamily="18" charset="0"/>
                <a:ea typeface="+mn-ea"/>
                <a:cs typeface="+mn-cs"/>
              </a:rPr>
              <a:t>The first thing you notice is that when you insert a recording electrode, the membrane potential moves from 0 to -65 mV.  This is the </a:t>
            </a:r>
            <a:r>
              <a:rPr lang="en-US" sz="1200" u="sng" kern="1200" dirty="0" smtClean="0">
                <a:solidFill>
                  <a:schemeClr val="tx1"/>
                </a:solidFill>
                <a:effectLst/>
                <a:latin typeface="Times New Roman" pitchFamily="18" charset="0"/>
                <a:ea typeface="+mn-ea"/>
                <a:cs typeface="+mn-cs"/>
              </a:rPr>
              <a:t>resting potential</a:t>
            </a:r>
            <a:r>
              <a:rPr lang="en-US" sz="1200" kern="1200" dirty="0" smtClean="0">
                <a:solidFill>
                  <a:schemeClr val="tx1"/>
                </a:solidFill>
                <a:effectLst/>
                <a:latin typeface="Times New Roman" pitchFamily="18" charset="0"/>
                <a:ea typeface="+mn-ea"/>
                <a:cs typeface="+mn-cs"/>
              </a:rPr>
              <a:t> of a neuron.</a:t>
            </a:r>
          </a:p>
          <a:p>
            <a:pPr lvl="0"/>
            <a:r>
              <a:rPr lang="en-US" sz="1200" kern="1200" dirty="0" smtClean="0">
                <a:solidFill>
                  <a:schemeClr val="tx1"/>
                </a:solidFill>
                <a:effectLst/>
                <a:latin typeface="Times New Roman" pitchFamily="18" charset="0"/>
                <a:ea typeface="+mn-ea"/>
                <a:cs typeface="+mn-cs"/>
              </a:rPr>
              <a:t>When the voltage moves more positive to the resting potential, this is called </a:t>
            </a:r>
            <a:r>
              <a:rPr lang="en-US" sz="1200" u="sng" kern="1200" dirty="0" smtClean="0">
                <a:solidFill>
                  <a:schemeClr val="tx1"/>
                </a:solidFill>
                <a:effectLst/>
                <a:latin typeface="Times New Roman" pitchFamily="18" charset="0"/>
                <a:ea typeface="+mn-ea"/>
                <a:cs typeface="+mn-cs"/>
              </a:rPr>
              <a:t>depolarization</a:t>
            </a:r>
            <a:r>
              <a:rPr lang="en-US" sz="1200" kern="1200" dirty="0" smtClean="0">
                <a:solidFill>
                  <a:schemeClr val="tx1"/>
                </a:solidFill>
                <a:effectLst/>
                <a:latin typeface="Times New Roman" pitchFamily="18" charset="0"/>
                <a:ea typeface="+mn-ea"/>
                <a:cs typeface="+mn-cs"/>
              </a:rPr>
              <a:t>; when the voltage moves more negative, this is called </a:t>
            </a:r>
            <a:r>
              <a:rPr lang="en-US" sz="1200" u="sng" kern="1200" dirty="0" smtClean="0">
                <a:solidFill>
                  <a:schemeClr val="tx1"/>
                </a:solidFill>
                <a:effectLst/>
                <a:latin typeface="Times New Roman" pitchFamily="18" charset="0"/>
                <a:ea typeface="+mn-ea"/>
                <a:cs typeface="+mn-cs"/>
              </a:rPr>
              <a:t>hyperpolarization</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Upon injection of a negative current, the neuron hyperpolarizes.  A larger negative current gives a larger hyperpolarization.  A small injection of positive current will give a subthreshold depolarization.  These are considered </a:t>
            </a:r>
            <a:r>
              <a:rPr lang="en-US" sz="1200" u="sng" kern="1200" dirty="0" smtClean="0">
                <a:solidFill>
                  <a:schemeClr val="tx1"/>
                </a:solidFill>
                <a:effectLst/>
                <a:latin typeface="Times New Roman" pitchFamily="18" charset="0"/>
                <a:ea typeface="+mn-ea"/>
                <a:cs typeface="+mn-cs"/>
              </a:rPr>
              <a:t>passive responses</a:t>
            </a:r>
            <a:r>
              <a:rPr lang="en-US" sz="1200" kern="1200" dirty="0" smtClean="0">
                <a:solidFill>
                  <a:schemeClr val="tx1"/>
                </a:solidFill>
                <a:effectLst/>
                <a:latin typeface="Times New Roman" pitchFamily="18" charset="0"/>
                <a:ea typeface="+mn-ea"/>
                <a:cs typeface="+mn-cs"/>
              </a:rPr>
              <a:t>, and are governed by Ohm’s law, in which injection of any current, whether it’s negative or positive, gives a predictable voltage that is determined by the specific resistance of the neuron.</a:t>
            </a:r>
          </a:p>
          <a:p>
            <a:pPr lvl="0"/>
            <a:r>
              <a:rPr lang="en-US" sz="1200" kern="1200" dirty="0" smtClean="0">
                <a:solidFill>
                  <a:schemeClr val="tx1"/>
                </a:solidFill>
                <a:effectLst/>
                <a:latin typeface="Times New Roman" pitchFamily="18" charset="0"/>
                <a:ea typeface="+mn-ea"/>
                <a:cs typeface="+mn-cs"/>
              </a:rPr>
              <a:t>At higher currents, the voltage reaches </a:t>
            </a:r>
            <a:r>
              <a:rPr lang="en-US" sz="1200" u="sng" kern="1200" dirty="0" smtClean="0">
                <a:solidFill>
                  <a:schemeClr val="tx1"/>
                </a:solidFill>
                <a:effectLst/>
                <a:latin typeface="Times New Roman" pitchFamily="18" charset="0"/>
                <a:ea typeface="+mn-ea"/>
                <a:cs typeface="+mn-cs"/>
              </a:rPr>
              <a:t>threshold</a:t>
            </a:r>
            <a:r>
              <a:rPr lang="en-US" sz="1200" kern="1200" dirty="0" smtClean="0">
                <a:solidFill>
                  <a:schemeClr val="tx1"/>
                </a:solidFill>
                <a:effectLst/>
                <a:latin typeface="Times New Roman" pitchFamily="18" charset="0"/>
                <a:ea typeface="+mn-ea"/>
                <a:cs typeface="+mn-cs"/>
              </a:rPr>
              <a:t>.  Here, everything changes.  Rather than see a passive response, the current injection elicits an </a:t>
            </a:r>
            <a:r>
              <a:rPr lang="en-US" sz="1200" u="sng" kern="1200" dirty="0" smtClean="0">
                <a:solidFill>
                  <a:schemeClr val="tx1"/>
                </a:solidFill>
                <a:effectLst/>
                <a:latin typeface="Times New Roman" pitchFamily="18" charset="0"/>
                <a:ea typeface="+mn-ea"/>
                <a:cs typeface="+mn-cs"/>
              </a:rPr>
              <a:t>active response</a:t>
            </a:r>
            <a:r>
              <a:rPr lang="en-US" sz="1200" kern="1200" dirty="0" smtClean="0">
                <a:solidFill>
                  <a:schemeClr val="tx1"/>
                </a:solidFill>
                <a:effectLst/>
                <a:latin typeface="Times New Roman" pitchFamily="18" charset="0"/>
                <a:ea typeface="+mn-ea"/>
                <a:cs typeface="+mn-cs"/>
              </a:rPr>
              <a:t> in the form of </a:t>
            </a:r>
            <a:r>
              <a:rPr lang="en-US" sz="1200" u="sng" kern="1200" dirty="0" smtClean="0">
                <a:solidFill>
                  <a:schemeClr val="tx1"/>
                </a:solidFill>
                <a:effectLst/>
                <a:latin typeface="Times New Roman" pitchFamily="18" charset="0"/>
                <a:ea typeface="+mn-ea"/>
                <a:cs typeface="+mn-cs"/>
              </a:rPr>
              <a:t>an action potential</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Larger currents cause more action potentials.  This is often referred to as a “rate code”.</a:t>
            </a:r>
          </a:p>
          <a:p>
            <a:pPr lvl="0"/>
            <a:r>
              <a:rPr lang="en-US" sz="1200" kern="1200" dirty="0" smtClean="0">
                <a:solidFill>
                  <a:schemeClr val="tx1"/>
                </a:solidFill>
                <a:effectLst/>
                <a:latin typeface="Times New Roman" pitchFamily="18" charset="0"/>
                <a:ea typeface="+mn-ea"/>
                <a:cs typeface="+mn-cs"/>
              </a:rPr>
              <a:t>This is the overview.  Now we’ll get into the ionic basis of the resting membrane potential.</a:t>
            </a:r>
          </a:p>
          <a:p>
            <a:endParaRPr lang="en-US" b="1" dirty="0" smtClean="0"/>
          </a:p>
          <a:p>
            <a:endParaRPr lang="en-US" b="1" dirty="0" smtClean="0"/>
          </a:p>
          <a:p>
            <a:r>
              <a:rPr lang="en-US" b="1" dirty="0" smtClean="0"/>
              <a:t>FIGURE </a:t>
            </a:r>
            <a:r>
              <a:rPr lang="en-US" b="1" dirty="0"/>
              <a:t>2.2  Recording passive and active electrical signals in a nerve cell.</a:t>
            </a:r>
            <a:r>
              <a:rPr lang="en-US" dirty="0"/>
              <a:t> (A) Two microelectrodes are inserted into a neuron; one of these measures membrane potential while the other injects current into the neuron. (B) Inserting the voltage-measuring microelectrode into the neuron (bottom) reveals a negative potential, the resting membrane potential. Injecting current through the other microelectrode (top) alters the neuronal membrane potential. Hyperpolarizing current pulses produce only passive changes in the membrane potential. While small depolarizing currents also elicit only passive responses, depolarizations that cause the membrane potential to meet or exceed threshold additionally evoke action potentials. </a:t>
            </a:r>
          </a:p>
        </p:txBody>
      </p:sp>
      <p:sp>
        <p:nvSpPr>
          <p:cNvPr id="4" name="Slide Number Placeholder 3"/>
          <p:cNvSpPr>
            <a:spLocks noGrp="1"/>
          </p:cNvSpPr>
          <p:nvPr>
            <p:ph type="sldNum" sz="quarter" idx="10"/>
          </p:nvPr>
        </p:nvSpPr>
        <p:spPr/>
        <p:txBody>
          <a:bodyPr/>
          <a:lstStyle/>
          <a:p>
            <a:fld id="{B11FA646-5BA4-2540-B87F-8ED0E4574DDD}" type="slidenum">
              <a:rPr lang="en-US" smtClean="0"/>
              <a:pPr/>
              <a:t>4</a:t>
            </a:fld>
            <a:endParaRPr lang="en-US" dirty="0"/>
          </a:p>
        </p:txBody>
      </p:sp>
    </p:spTree>
    <p:extLst>
      <p:ext uri="{BB962C8B-B14F-4D97-AF65-F5344CB8AC3E}">
        <p14:creationId xmlns:p14="http://schemas.microsoft.com/office/powerpoint/2010/main" val="15733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5</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To understand the basis of the resting membrane potential, we start with just one ion, the </a:t>
            </a:r>
            <a:r>
              <a:rPr lang="en-US" sz="1200" u="sng" kern="1200" dirty="0" smtClean="0">
                <a:solidFill>
                  <a:schemeClr val="tx1"/>
                </a:solidFill>
                <a:effectLst/>
                <a:latin typeface="Times New Roman" pitchFamily="18" charset="0"/>
                <a:ea typeface="+mn-ea"/>
                <a:cs typeface="+mn-cs"/>
              </a:rPr>
              <a:t>potassium ion</a:t>
            </a:r>
            <a:r>
              <a:rPr lang="en-US" sz="1200" kern="1200" dirty="0" smtClean="0">
                <a:solidFill>
                  <a:schemeClr val="tx1"/>
                </a:solidFill>
                <a:effectLst/>
                <a:latin typeface="Times New Roman" pitchFamily="18" charset="0"/>
                <a:ea typeface="+mn-ea"/>
                <a:cs typeface="+mn-cs"/>
              </a:rPr>
              <a:t>, and a membrane that is permeable to potassium, as shown here in A.  The voltmeter reads zero.</a:t>
            </a:r>
          </a:p>
          <a:p>
            <a:pPr lvl="0"/>
            <a:r>
              <a:rPr lang="en-US" sz="1200" kern="1200" dirty="0" smtClean="0">
                <a:solidFill>
                  <a:schemeClr val="tx1"/>
                </a:solidFill>
                <a:effectLst/>
                <a:latin typeface="Times New Roman" pitchFamily="18" charset="0"/>
                <a:ea typeface="+mn-ea"/>
                <a:cs typeface="+mn-cs"/>
              </a:rPr>
              <a:t>However, when you start with potassium being </a:t>
            </a:r>
            <a:r>
              <a:rPr lang="en-US" sz="1200" u="sng" kern="1200" dirty="0" smtClean="0">
                <a:solidFill>
                  <a:schemeClr val="tx1"/>
                </a:solidFill>
                <a:effectLst/>
                <a:latin typeface="Times New Roman" pitchFamily="18" charset="0"/>
                <a:ea typeface="+mn-ea"/>
                <a:cs typeface="+mn-cs"/>
              </a:rPr>
              <a:t>10-fold higher</a:t>
            </a:r>
            <a:r>
              <a:rPr lang="en-US" sz="1200" kern="1200" dirty="0" smtClean="0">
                <a:solidFill>
                  <a:schemeClr val="tx1"/>
                </a:solidFill>
                <a:effectLst/>
                <a:latin typeface="Times New Roman" pitchFamily="18" charset="0"/>
                <a:ea typeface="+mn-ea"/>
                <a:cs typeface="+mn-cs"/>
              </a:rPr>
              <a:t> on the inside than outside, the voltage changes.  K ions flow down their concentration gradient, leaving behind </a:t>
            </a:r>
            <a:r>
              <a:rPr lang="en-US" sz="1200" kern="1200" dirty="0" err="1" smtClean="0">
                <a:solidFill>
                  <a:schemeClr val="tx1"/>
                </a:solidFill>
                <a:effectLst/>
                <a:latin typeface="Times New Roman" pitchFamily="18" charset="0"/>
                <a:ea typeface="+mn-ea"/>
                <a:cs typeface="+mn-cs"/>
              </a:rPr>
              <a:t>impermeant</a:t>
            </a:r>
            <a:r>
              <a:rPr lang="en-US" sz="1200" kern="1200" dirty="0" smtClean="0">
                <a:solidFill>
                  <a:schemeClr val="tx1"/>
                </a:solidFill>
                <a:effectLst/>
                <a:latin typeface="Times New Roman" pitchFamily="18" charset="0"/>
                <a:ea typeface="+mn-ea"/>
                <a:cs typeface="+mn-cs"/>
              </a:rPr>
              <a:t> anions.  There is an accumulation of negative charge on the inside of the cell, which generates an electrical force that opposes the force that causes K to flow down its chemical gradient.</a:t>
            </a:r>
          </a:p>
          <a:p>
            <a:pPr lvl="0"/>
            <a:r>
              <a:rPr lang="en-US" sz="1200" kern="1200" dirty="0" smtClean="0">
                <a:solidFill>
                  <a:schemeClr val="tx1"/>
                </a:solidFill>
                <a:effectLst/>
                <a:latin typeface="Times New Roman" pitchFamily="18" charset="0"/>
                <a:ea typeface="+mn-ea"/>
                <a:cs typeface="+mn-cs"/>
              </a:rPr>
              <a:t>There is a voltage in which the electrical voltage exactly counterbalances the chemical gradient – this is called the </a:t>
            </a:r>
            <a:r>
              <a:rPr lang="en-US" sz="1200" u="sng" kern="1200" dirty="0" smtClean="0">
                <a:solidFill>
                  <a:schemeClr val="tx1"/>
                </a:solidFill>
                <a:effectLst/>
                <a:latin typeface="Times New Roman" pitchFamily="18" charset="0"/>
                <a:ea typeface="+mn-ea"/>
                <a:cs typeface="+mn-cs"/>
              </a:rPr>
              <a:t>electrochemical equilibrium</a:t>
            </a:r>
            <a:r>
              <a:rPr lang="en-US" sz="1200" kern="1200" dirty="0" smtClean="0">
                <a:solidFill>
                  <a:schemeClr val="tx1"/>
                </a:solidFill>
                <a:effectLst/>
                <a:latin typeface="Times New Roman" pitchFamily="18" charset="0"/>
                <a:ea typeface="+mn-ea"/>
                <a:cs typeface="+mn-cs"/>
              </a:rPr>
              <a:t> or </a:t>
            </a:r>
            <a:r>
              <a:rPr lang="en-US" sz="1200" u="sng" kern="1200" dirty="0" smtClean="0">
                <a:solidFill>
                  <a:schemeClr val="tx1"/>
                </a:solidFill>
                <a:effectLst/>
                <a:latin typeface="Times New Roman" pitchFamily="18" charset="0"/>
                <a:ea typeface="+mn-ea"/>
                <a:cs typeface="+mn-cs"/>
              </a:rPr>
              <a:t>Nernst potential</a:t>
            </a:r>
            <a:r>
              <a:rPr lang="en-US" sz="1200" kern="1200" dirty="0" smtClean="0">
                <a:solidFill>
                  <a:schemeClr val="tx1"/>
                </a:solidFill>
                <a:effectLst/>
                <a:latin typeface="Times New Roman" pitchFamily="18" charset="0"/>
                <a:ea typeface="+mn-ea"/>
                <a:cs typeface="+mn-cs"/>
              </a:rPr>
              <a:t>.  It is approximately 58 volts for every 10-fold difference in concentration between outside and inside.</a:t>
            </a:r>
          </a:p>
          <a:p>
            <a:pPr lvl="0"/>
            <a:r>
              <a:rPr lang="en-US" sz="1200" kern="1200" dirty="0" smtClean="0">
                <a:solidFill>
                  <a:schemeClr val="tx1"/>
                </a:solidFill>
                <a:effectLst/>
                <a:latin typeface="Times New Roman" pitchFamily="18" charset="0"/>
                <a:ea typeface="+mn-ea"/>
                <a:cs typeface="+mn-cs"/>
              </a:rPr>
              <a:t>The more </a:t>
            </a:r>
            <a:r>
              <a:rPr lang="en-US" sz="1200" u="sng" kern="1200" dirty="0" smtClean="0">
                <a:solidFill>
                  <a:schemeClr val="tx1"/>
                </a:solidFill>
                <a:effectLst/>
                <a:latin typeface="Times New Roman" pitchFamily="18" charset="0"/>
                <a:ea typeface="+mn-ea"/>
                <a:cs typeface="+mn-cs"/>
              </a:rPr>
              <a:t>generalized Nernst equation</a:t>
            </a:r>
            <a:r>
              <a:rPr lang="en-US" sz="1200" kern="1200" dirty="0" smtClean="0">
                <a:solidFill>
                  <a:schemeClr val="tx1"/>
                </a:solidFill>
                <a:effectLst/>
                <a:latin typeface="Times New Roman" pitchFamily="18" charset="0"/>
                <a:ea typeface="+mn-ea"/>
                <a:cs typeface="+mn-cs"/>
              </a:rPr>
              <a:t> is shown here, which takes into account the </a:t>
            </a:r>
            <a:r>
              <a:rPr lang="en-US" sz="1200" u="sng" kern="1200" dirty="0" smtClean="0">
                <a:solidFill>
                  <a:schemeClr val="tx1"/>
                </a:solidFill>
                <a:effectLst/>
                <a:latin typeface="Times New Roman" pitchFamily="18" charset="0"/>
                <a:ea typeface="+mn-ea"/>
                <a:cs typeface="+mn-cs"/>
              </a:rPr>
              <a:t>valence</a:t>
            </a:r>
            <a:r>
              <a:rPr lang="en-US" sz="1200" kern="1200" dirty="0" smtClean="0">
                <a:solidFill>
                  <a:schemeClr val="tx1"/>
                </a:solidFill>
                <a:effectLst/>
                <a:latin typeface="Times New Roman" pitchFamily="18" charset="0"/>
                <a:ea typeface="+mn-ea"/>
                <a:cs typeface="+mn-cs"/>
              </a:rPr>
              <a:t> of the ion and the </a:t>
            </a:r>
            <a:r>
              <a:rPr lang="en-US" sz="1200" u="sng" kern="1200" dirty="0" smtClean="0">
                <a:solidFill>
                  <a:schemeClr val="tx1"/>
                </a:solidFill>
                <a:effectLst/>
                <a:latin typeface="Times New Roman" pitchFamily="18" charset="0"/>
                <a:ea typeface="+mn-ea"/>
                <a:cs typeface="+mn-cs"/>
              </a:rPr>
              <a:t>temperature</a:t>
            </a:r>
            <a:r>
              <a:rPr lang="en-US" sz="1200" kern="1200" dirty="0" smtClean="0">
                <a:solidFill>
                  <a:schemeClr val="tx1"/>
                </a:solidFill>
                <a:effectLst/>
                <a:latin typeface="Times New Roman" pitchFamily="18" charset="0"/>
                <a:ea typeface="+mn-ea"/>
                <a:cs typeface="+mn-cs"/>
              </a:rPr>
              <a:t>.</a:t>
            </a:r>
          </a:p>
          <a:p>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FIGURE 2.5  Electrochemical equilibrium.</a:t>
            </a:r>
            <a:r>
              <a:rPr lang="en-US" dirty="0" smtClean="0"/>
              <a:t> (A) A membrane permeable only to K</a:t>
            </a:r>
            <a:r>
              <a:rPr lang="en-US" baseline="30000" dirty="0" smtClean="0"/>
              <a:t>+</a:t>
            </a:r>
            <a:r>
              <a:rPr lang="en-US" dirty="0" smtClean="0"/>
              <a:t> (gold spheres) separates the inside and outside compartments, which contain the indicated concentrations of </a:t>
            </a:r>
            <a:r>
              <a:rPr lang="en-US" dirty="0" err="1" smtClean="0"/>
              <a:t>KCl</a:t>
            </a:r>
            <a:r>
              <a:rPr lang="en-US" dirty="0" smtClean="0"/>
              <a:t>. (B) Increasing the </a:t>
            </a:r>
            <a:r>
              <a:rPr lang="en-US" dirty="0" err="1" smtClean="0"/>
              <a:t>KCl</a:t>
            </a:r>
            <a:r>
              <a:rPr lang="en-US" dirty="0" smtClean="0"/>
              <a:t> concentration of the inside compartment to 10 </a:t>
            </a:r>
            <a:r>
              <a:rPr lang="en-US" dirty="0" err="1" smtClean="0"/>
              <a:t>m</a:t>
            </a:r>
            <a:r>
              <a:rPr lang="en-US" i="1" dirty="0" err="1" smtClean="0"/>
              <a:t>M</a:t>
            </a:r>
            <a:r>
              <a:rPr lang="en-US" dirty="0" smtClean="0"/>
              <a:t> initially causes a small movement of K</a:t>
            </a:r>
            <a:r>
              <a:rPr lang="en-US" baseline="30000" dirty="0" smtClean="0"/>
              <a:t>+</a:t>
            </a:r>
            <a:r>
              <a:rPr lang="en-US" dirty="0" smtClean="0"/>
              <a:t> into the outside compartment (initial conditions) until the electromotive force acting on K</a:t>
            </a:r>
            <a:r>
              <a:rPr lang="en-US" baseline="30000" dirty="0" smtClean="0"/>
              <a:t>+</a:t>
            </a:r>
            <a:r>
              <a:rPr lang="en-US" dirty="0" smtClean="0"/>
              <a:t> balances the concentration gradient, and there is no further net movement of K</a:t>
            </a:r>
            <a:r>
              <a:rPr lang="en-US" baseline="30000" dirty="0" smtClean="0"/>
              <a:t>+</a:t>
            </a:r>
            <a:r>
              <a:rPr lang="en-US" dirty="0" smtClean="0"/>
              <a:t> (at equilibrium). (C) The relationship between the transmembrane concentration gradient ([K</a:t>
            </a:r>
            <a:r>
              <a:rPr lang="en-US" baseline="30000" dirty="0" smtClean="0"/>
              <a:t>+</a:t>
            </a:r>
            <a:r>
              <a:rPr lang="en-US" dirty="0" smtClean="0"/>
              <a:t>]</a:t>
            </a:r>
            <a:r>
              <a:rPr lang="en-US" baseline="-25000" dirty="0" smtClean="0"/>
              <a:t>out</a:t>
            </a:r>
            <a:r>
              <a:rPr lang="en-US" dirty="0" smtClean="0"/>
              <a:t>/[K</a:t>
            </a:r>
            <a:r>
              <a:rPr lang="en-US" baseline="30000" dirty="0" smtClean="0"/>
              <a:t>+</a:t>
            </a:r>
            <a:r>
              <a:rPr lang="en-US" dirty="0" smtClean="0"/>
              <a:t>]</a:t>
            </a:r>
            <a:r>
              <a:rPr lang="en-US" baseline="-25000" dirty="0" smtClean="0"/>
              <a:t>in</a:t>
            </a:r>
            <a:r>
              <a:rPr lang="en-US" dirty="0" smtClean="0"/>
              <a:t>) and the membrane potential. As predicted by the Nernst equation, this relationship is linear when plotted on </a:t>
            </a:r>
            <a:r>
              <a:rPr lang="en-US" dirty="0" err="1" smtClean="0"/>
              <a:t>semilogarithmic</a:t>
            </a:r>
            <a:r>
              <a:rPr lang="en-US" dirty="0" smtClean="0"/>
              <a:t> coordinates, with a slope of 58 mV per tenfold difference in the concentration gradient.</a:t>
            </a:r>
          </a:p>
          <a:p>
            <a:endParaRPr lang="en-US" b="1" dirty="0" smtClean="0"/>
          </a:p>
        </p:txBody>
      </p:sp>
      <p:sp>
        <p:nvSpPr>
          <p:cNvPr id="4" name="Slide Number Placeholder 3"/>
          <p:cNvSpPr>
            <a:spLocks noGrp="1"/>
          </p:cNvSpPr>
          <p:nvPr>
            <p:ph type="sldNum" sz="quarter" idx="10"/>
          </p:nvPr>
        </p:nvSpPr>
        <p:spPr/>
        <p:txBody>
          <a:bodyPr/>
          <a:lstStyle/>
          <a:p>
            <a:fld id="{B11FA646-5BA4-2540-B87F-8ED0E4574DDD}" type="slidenum">
              <a:rPr lang="en-US" smtClean="0"/>
              <a:pPr/>
              <a:t>5</a:t>
            </a:fld>
            <a:endParaRPr lang="en-US" dirty="0"/>
          </a:p>
        </p:txBody>
      </p:sp>
    </p:spTree>
    <p:extLst>
      <p:ext uri="{BB962C8B-B14F-4D97-AF65-F5344CB8AC3E}">
        <p14:creationId xmlns:p14="http://schemas.microsoft.com/office/powerpoint/2010/main" val="141420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6</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From the Nernst equation, you can now understand the ionic basis of the action potential.</a:t>
            </a:r>
          </a:p>
          <a:p>
            <a:pPr lvl="0"/>
            <a:r>
              <a:rPr lang="en-US" sz="1200" kern="1200" dirty="0" smtClean="0">
                <a:solidFill>
                  <a:schemeClr val="tx1"/>
                </a:solidFill>
                <a:effectLst/>
                <a:latin typeface="Times New Roman" pitchFamily="18" charset="0"/>
                <a:ea typeface="+mn-ea"/>
                <a:cs typeface="+mn-cs"/>
              </a:rPr>
              <a:t>This table lists the intracellular and extracellular concentrations of important ions.  For K, </a:t>
            </a:r>
            <a:r>
              <a:rPr lang="en-US" sz="1200" kern="1200" dirty="0" err="1" smtClean="0">
                <a:solidFill>
                  <a:schemeClr val="tx1"/>
                </a:solidFill>
                <a:effectLst/>
                <a:latin typeface="Times New Roman" pitchFamily="18" charset="0"/>
                <a:ea typeface="+mn-ea"/>
                <a:cs typeface="+mn-cs"/>
              </a:rPr>
              <a:t>Ek</a:t>
            </a:r>
            <a:r>
              <a:rPr lang="en-US" sz="1200" kern="1200" dirty="0" smtClean="0">
                <a:solidFill>
                  <a:schemeClr val="tx1"/>
                </a:solidFill>
                <a:effectLst/>
                <a:latin typeface="Times New Roman" pitchFamily="18" charset="0"/>
                <a:ea typeface="+mn-ea"/>
                <a:cs typeface="+mn-cs"/>
              </a:rPr>
              <a:t> = -84.  For Na, </a:t>
            </a:r>
            <a:r>
              <a:rPr lang="en-US" sz="1200" kern="1200" dirty="0" err="1" smtClean="0">
                <a:solidFill>
                  <a:schemeClr val="tx1"/>
                </a:solidFill>
                <a:effectLst/>
                <a:latin typeface="Times New Roman" pitchFamily="18" charset="0"/>
                <a:ea typeface="+mn-ea"/>
                <a:cs typeface="+mn-cs"/>
              </a:rPr>
              <a:t>ENa</a:t>
            </a:r>
            <a:r>
              <a:rPr lang="en-US" sz="1200" kern="1200" dirty="0" smtClean="0">
                <a:solidFill>
                  <a:schemeClr val="tx1"/>
                </a:solidFill>
                <a:effectLst/>
                <a:latin typeface="Times New Roman" pitchFamily="18" charset="0"/>
                <a:ea typeface="+mn-ea"/>
                <a:cs typeface="+mn-cs"/>
              </a:rPr>
              <a:t> = +67.  Remember the Na+/K+ pump is responsible for establishing K and Na gradients!</a:t>
            </a:r>
          </a:p>
          <a:p>
            <a:pPr lvl="0"/>
            <a:r>
              <a:rPr lang="en-US" sz="1200" kern="1200" dirty="0" smtClean="0">
                <a:solidFill>
                  <a:schemeClr val="tx1"/>
                </a:solidFill>
                <a:effectLst/>
                <a:latin typeface="Times New Roman" pitchFamily="18" charset="0"/>
                <a:ea typeface="+mn-ea"/>
                <a:cs typeface="+mn-cs"/>
              </a:rPr>
              <a:t>The action potential can be described as swinging form EK to </a:t>
            </a:r>
            <a:r>
              <a:rPr lang="en-US" sz="1200" kern="1200" dirty="0" err="1" smtClean="0">
                <a:solidFill>
                  <a:schemeClr val="tx1"/>
                </a:solidFill>
                <a:effectLst/>
                <a:latin typeface="Times New Roman" pitchFamily="18" charset="0"/>
                <a:ea typeface="+mn-ea"/>
                <a:cs typeface="+mn-cs"/>
              </a:rPr>
              <a:t>ENa</a:t>
            </a:r>
            <a:r>
              <a:rPr lang="en-US" sz="1200" kern="1200" dirty="0" smtClean="0">
                <a:solidFill>
                  <a:schemeClr val="tx1"/>
                </a:solidFill>
                <a:effectLst/>
                <a:latin typeface="Times New Roman" pitchFamily="18" charset="0"/>
                <a:ea typeface="+mn-ea"/>
                <a:cs typeface="+mn-cs"/>
              </a:rPr>
              <a:t> and back again.</a:t>
            </a:r>
          </a:p>
          <a:p>
            <a:pPr lvl="0"/>
            <a:r>
              <a:rPr lang="en-US" sz="1200" kern="1200" dirty="0" smtClean="0">
                <a:solidFill>
                  <a:schemeClr val="tx1"/>
                </a:solidFill>
                <a:effectLst/>
                <a:latin typeface="Times New Roman" pitchFamily="18" charset="0"/>
                <a:ea typeface="+mn-ea"/>
                <a:cs typeface="+mn-cs"/>
              </a:rPr>
              <a:t>At the resting membrane potential, permeability to K dominates, as so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is near EK.  </a:t>
            </a:r>
          </a:p>
          <a:p>
            <a:pPr lvl="0"/>
            <a:r>
              <a:rPr lang="en-US" sz="1200" kern="1200" dirty="0" smtClean="0">
                <a:solidFill>
                  <a:schemeClr val="tx1"/>
                </a:solidFill>
                <a:effectLst/>
                <a:latin typeface="Times New Roman" pitchFamily="18" charset="0"/>
                <a:ea typeface="+mn-ea"/>
                <a:cs typeface="+mn-cs"/>
              </a:rPr>
              <a:t>During an action potential, there is a transient increase in Na permeability, which causes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to move towards </a:t>
            </a:r>
            <a:r>
              <a:rPr lang="en-US" sz="1200" kern="1200" dirty="0" err="1" smtClean="0">
                <a:solidFill>
                  <a:schemeClr val="tx1"/>
                </a:solidFill>
                <a:effectLst/>
                <a:latin typeface="Times New Roman" pitchFamily="18" charset="0"/>
                <a:ea typeface="+mn-ea"/>
                <a:cs typeface="+mn-cs"/>
              </a:rPr>
              <a:t>ENa</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During the repolarization of the action potential, K permeability again dominates, and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is near EK again.</a:t>
            </a:r>
          </a:p>
          <a:p>
            <a:pPr lvl="0"/>
            <a:r>
              <a:rPr lang="en-US" sz="1200" kern="1200" dirty="0" smtClean="0">
                <a:solidFill>
                  <a:schemeClr val="tx1"/>
                </a:solidFill>
                <a:effectLst/>
                <a:latin typeface="Times New Roman" pitchFamily="18" charset="0"/>
                <a:ea typeface="+mn-ea"/>
                <a:cs typeface="+mn-cs"/>
              </a:rPr>
              <a:t>The relationship between K and Na ions is described by the Goldman equation.  This equation also includes the relative permeability of each ion, termed PK and </a:t>
            </a:r>
            <a:r>
              <a:rPr lang="en-US" sz="1200" kern="1200" dirty="0" err="1" smtClean="0">
                <a:solidFill>
                  <a:schemeClr val="tx1"/>
                </a:solidFill>
                <a:effectLst/>
                <a:latin typeface="Times New Roman" pitchFamily="18" charset="0"/>
                <a:ea typeface="+mn-ea"/>
                <a:cs typeface="+mn-cs"/>
              </a:rPr>
              <a:t>PNa</a:t>
            </a:r>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You can see how domination of either P</a:t>
            </a:r>
            <a:r>
              <a:rPr lang="en-US" sz="1200" kern="1200" baseline="-25000" dirty="0" smtClean="0">
                <a:solidFill>
                  <a:schemeClr val="tx1"/>
                </a:solidFill>
                <a:effectLst/>
                <a:latin typeface="Times New Roman" pitchFamily="18" charset="0"/>
                <a:ea typeface="+mn-ea"/>
                <a:cs typeface="+mn-cs"/>
              </a:rPr>
              <a:t>K</a:t>
            </a:r>
            <a:r>
              <a:rPr lang="en-US" sz="1200" kern="1200" dirty="0" smtClean="0">
                <a:solidFill>
                  <a:schemeClr val="tx1"/>
                </a:solidFill>
                <a:effectLst/>
                <a:latin typeface="Times New Roman" pitchFamily="18" charset="0"/>
                <a:ea typeface="+mn-ea"/>
                <a:cs typeface="+mn-cs"/>
              </a:rPr>
              <a:t> or </a:t>
            </a:r>
            <a:r>
              <a:rPr lang="en-US" sz="1200" kern="1200" dirty="0" err="1" smtClean="0">
                <a:solidFill>
                  <a:schemeClr val="tx1"/>
                </a:solidFill>
                <a:effectLst/>
                <a:latin typeface="Times New Roman" pitchFamily="18" charset="0"/>
                <a:ea typeface="+mn-ea"/>
                <a:cs typeface="+mn-cs"/>
              </a:rPr>
              <a:t>P</a:t>
            </a:r>
            <a:r>
              <a:rPr lang="en-US" sz="1200" kern="1200" baseline="-25000" dirty="0" err="1" smtClean="0">
                <a:solidFill>
                  <a:schemeClr val="tx1"/>
                </a:solidFill>
                <a:effectLst/>
                <a:latin typeface="Times New Roman" pitchFamily="18" charset="0"/>
                <a:ea typeface="+mn-ea"/>
                <a:cs typeface="+mn-cs"/>
              </a:rPr>
              <a:t>Na</a:t>
            </a:r>
            <a:r>
              <a:rPr lang="en-US" sz="1200" kern="1200" dirty="0" smtClean="0">
                <a:solidFill>
                  <a:schemeClr val="tx1"/>
                </a:solidFill>
                <a:effectLst/>
                <a:latin typeface="Times New Roman" pitchFamily="18" charset="0"/>
                <a:ea typeface="+mn-ea"/>
                <a:cs typeface="+mn-cs"/>
              </a:rPr>
              <a:t> can reduce the Goldman equation down to the Nernst equation for E</a:t>
            </a:r>
            <a:r>
              <a:rPr lang="en-US" sz="1200" kern="1200" baseline="-25000" dirty="0" smtClean="0">
                <a:solidFill>
                  <a:schemeClr val="tx1"/>
                </a:solidFill>
                <a:effectLst/>
                <a:latin typeface="Times New Roman" pitchFamily="18" charset="0"/>
                <a:ea typeface="+mn-ea"/>
                <a:cs typeface="+mn-cs"/>
              </a:rPr>
              <a:t>K</a:t>
            </a:r>
            <a:r>
              <a:rPr lang="en-US" sz="1200" kern="1200" dirty="0" smtClean="0">
                <a:solidFill>
                  <a:schemeClr val="tx1"/>
                </a:solidFill>
                <a:effectLst/>
                <a:latin typeface="Times New Roman" pitchFamily="18" charset="0"/>
                <a:ea typeface="+mn-ea"/>
                <a:cs typeface="+mn-cs"/>
              </a:rPr>
              <a:t> or </a:t>
            </a:r>
            <a:r>
              <a:rPr lang="en-US" sz="1200" kern="1200" dirty="0" err="1" smtClean="0">
                <a:solidFill>
                  <a:schemeClr val="tx1"/>
                </a:solidFill>
                <a:effectLst/>
                <a:latin typeface="Times New Roman" pitchFamily="18" charset="0"/>
                <a:ea typeface="+mn-ea"/>
                <a:cs typeface="+mn-cs"/>
              </a:rPr>
              <a:t>E</a:t>
            </a:r>
            <a:r>
              <a:rPr lang="en-US" sz="1200" kern="1200" baseline="-25000" dirty="0" err="1" smtClean="0">
                <a:solidFill>
                  <a:schemeClr val="tx1"/>
                </a:solidFill>
                <a:effectLst/>
                <a:latin typeface="Times New Roman" pitchFamily="18" charset="0"/>
                <a:ea typeface="+mn-ea"/>
                <a:cs typeface="+mn-cs"/>
              </a:rPr>
              <a:t>Na</a:t>
            </a:r>
            <a:r>
              <a:rPr lang="en-US" sz="1200" kern="1200" dirty="0" smtClean="0">
                <a:solidFill>
                  <a:schemeClr val="tx1"/>
                </a:solidFill>
                <a:effectLst/>
                <a:latin typeface="Times New Roman" pitchFamily="18" charset="0"/>
                <a:ea typeface="+mn-ea"/>
                <a:cs typeface="+mn-cs"/>
              </a:rPr>
              <a:t>.</a:t>
            </a:r>
          </a:p>
          <a:p>
            <a:endParaRPr lang="en-US" b="1" dirty="0" smtClean="0"/>
          </a:p>
          <a:p>
            <a:endParaRPr lang="en-US" b="1" dirty="0" smtClean="0"/>
          </a:p>
          <a:p>
            <a:r>
              <a:rPr lang="en-US" b="1" dirty="0" smtClean="0"/>
              <a:t>FIGURE </a:t>
            </a:r>
            <a:r>
              <a:rPr lang="en-US" b="1" dirty="0"/>
              <a:t>2.7  Resting and action potentials rely on permeabilities to different ions.</a:t>
            </a:r>
            <a:r>
              <a:rPr lang="en-US" dirty="0"/>
              <a:t> (A) Hypothetical situation in which a membrane variably permeable to Na</a:t>
            </a:r>
            <a:r>
              <a:rPr lang="en-US" baseline="30000" dirty="0"/>
              <a:t>+</a:t>
            </a:r>
            <a:r>
              <a:rPr lang="en-US" dirty="0"/>
              <a:t> (red) and K</a:t>
            </a:r>
            <a:r>
              <a:rPr lang="en-US" baseline="30000" dirty="0"/>
              <a:t>+</a:t>
            </a:r>
            <a:r>
              <a:rPr lang="en-US" dirty="0"/>
              <a:t> (gold) separates two compartments that contain both ions. For simplicity, Cl</a:t>
            </a:r>
            <a:r>
              <a:rPr lang="en-US" baseline="30000" dirty="0"/>
              <a:t>–</a:t>
            </a:r>
            <a:r>
              <a:rPr lang="en-US" dirty="0"/>
              <a:t> ions are not shown in the diagram. (B) Schematic representation of the membrane ion permeabilities associated with resting and action potentials. At rest, neuronal membranes are more permeable to K</a:t>
            </a:r>
            <a:r>
              <a:rPr lang="en-US" baseline="30000" dirty="0"/>
              <a:t>+</a:t>
            </a:r>
            <a:r>
              <a:rPr lang="en-US" dirty="0"/>
              <a:t> (gold) than to Na</a:t>
            </a:r>
            <a:r>
              <a:rPr lang="en-US" baseline="30000" dirty="0"/>
              <a:t>+</a:t>
            </a:r>
            <a:r>
              <a:rPr lang="en-US" dirty="0"/>
              <a:t> (red); accordingly, the resting membrane potential is negative and approaches the equilibrium potential for K</a:t>
            </a:r>
            <a:r>
              <a:rPr lang="en-US" baseline="30000" dirty="0"/>
              <a:t>+</a:t>
            </a:r>
            <a:r>
              <a:rPr lang="en-US" dirty="0"/>
              <a:t>, </a:t>
            </a:r>
            <a:r>
              <a:rPr lang="en-US" i="1" dirty="0"/>
              <a:t>E</a:t>
            </a:r>
            <a:r>
              <a:rPr lang="en-US" baseline="-25000" dirty="0"/>
              <a:t>K</a:t>
            </a:r>
            <a:r>
              <a:rPr lang="en-US" dirty="0"/>
              <a:t>. During an action potential, the membrane becomes very permeable to Na</a:t>
            </a:r>
            <a:r>
              <a:rPr lang="en-US" baseline="30000" dirty="0"/>
              <a:t>+</a:t>
            </a:r>
            <a:r>
              <a:rPr lang="en-US" dirty="0"/>
              <a:t> (red); thus, the membrane potential becomes positive and approaches the equilibrium potential for Na</a:t>
            </a:r>
            <a:r>
              <a:rPr lang="en-US" baseline="30000" dirty="0"/>
              <a:t>+</a:t>
            </a:r>
            <a:r>
              <a:rPr lang="en-US" dirty="0"/>
              <a:t>, </a:t>
            </a:r>
            <a:r>
              <a:rPr lang="en-US" i="1" dirty="0"/>
              <a:t>E</a:t>
            </a:r>
            <a:r>
              <a:rPr lang="en-US" baseline="-25000" dirty="0"/>
              <a:t>Na</a:t>
            </a:r>
            <a:r>
              <a:rPr lang="en-US" dirty="0"/>
              <a:t>. The rise in Na</a:t>
            </a:r>
            <a:r>
              <a:rPr lang="en-US" baseline="30000" dirty="0"/>
              <a:t>+</a:t>
            </a:r>
            <a:r>
              <a:rPr lang="en-US" dirty="0"/>
              <a:t> permeability is transient, however, so the membrane again becomes primarily permeable to K</a:t>
            </a:r>
            <a:r>
              <a:rPr lang="en-US" baseline="30000" dirty="0"/>
              <a:t>+</a:t>
            </a:r>
            <a:r>
              <a:rPr lang="en-US" dirty="0"/>
              <a:t>, causing the potential to return to its negative resting value.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charset="0"/>
                <a:ea typeface="+mn-ea"/>
                <a:cs typeface="+mn-cs"/>
              </a:rPr>
              <a:t>TABLE </a:t>
            </a:r>
            <a:r>
              <a:rPr lang="en-US" b="1" dirty="0" smtClean="0"/>
              <a:t>2.1  Extracellular and Intracellular Ion Concentrations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6</a:t>
            </a:fld>
            <a:endParaRPr lang="en-US" dirty="0"/>
          </a:p>
        </p:txBody>
      </p:sp>
    </p:spTree>
    <p:extLst>
      <p:ext uri="{BB962C8B-B14F-4D97-AF65-F5344CB8AC3E}">
        <p14:creationId xmlns:p14="http://schemas.microsoft.com/office/powerpoint/2010/main" val="163091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9</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Now we’re on to Chapter 3.  The first objective is to understand how action potentials are generated through voltage-dependent membrane permeability.</a:t>
            </a:r>
          </a:p>
          <a:p>
            <a:pPr lvl="0"/>
            <a:r>
              <a:rPr lang="en-US" sz="1200" kern="1200" dirty="0" smtClean="0">
                <a:solidFill>
                  <a:schemeClr val="tx1"/>
                </a:solidFill>
                <a:effectLst/>
                <a:latin typeface="Times New Roman" pitchFamily="18" charset="0"/>
                <a:ea typeface="+mn-ea"/>
                <a:cs typeface="+mn-cs"/>
              </a:rPr>
              <a:t>The second objective is to understand how propagation of action potentials works.</a:t>
            </a:r>
          </a:p>
          <a:p>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7</a:t>
            </a:fld>
            <a:endParaRPr lang="en-US" altLang="en-US" dirty="0"/>
          </a:p>
        </p:txBody>
      </p:sp>
    </p:spTree>
    <p:extLst>
      <p:ext uri="{BB962C8B-B14F-4D97-AF65-F5344CB8AC3E}">
        <p14:creationId xmlns:p14="http://schemas.microsoft.com/office/powerpoint/2010/main" val="178383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a:solidFill>
            <a:srgbClr val="FFFFFF"/>
          </a:solidFill>
          <a:ln/>
        </p:spPr>
      </p:sp>
      <p:sp>
        <p:nvSpPr>
          <p:cNvPr id="51202" name="Rectangle 2"/>
          <p:cNvSpPr>
            <a:spLocks noGrp="1" noChangeArrowheads="1"/>
          </p:cNvSpPr>
          <p:nvPr>
            <p:ph type="body" idx="1"/>
          </p:nvPr>
        </p:nvSpPr>
        <p:spPr>
          <a:ln/>
        </p:spPr>
        <p:txBody>
          <a:bodyPr/>
          <a:lstStyle/>
          <a:p>
            <a:r>
              <a:rPr lang="en-US" sz="1200" b="1" u="sng" kern="1200" dirty="0" smtClean="0">
                <a:solidFill>
                  <a:schemeClr val="tx1"/>
                </a:solidFill>
                <a:effectLst/>
                <a:latin typeface="Times New Roman" pitchFamily="18" charset="0"/>
                <a:ea typeface="+mn-ea"/>
                <a:cs typeface="+mn-cs"/>
              </a:rPr>
              <a:t>Slide 10</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To understand voltage-dependent membrane permeability, we come back to Ohm’s Law.</a:t>
            </a:r>
          </a:p>
          <a:p>
            <a:pPr lvl="0"/>
            <a:r>
              <a:rPr lang="en-US" sz="1200" kern="1200" dirty="0" smtClean="0">
                <a:solidFill>
                  <a:schemeClr val="tx1"/>
                </a:solidFill>
                <a:effectLst/>
                <a:latin typeface="Times New Roman" pitchFamily="18" charset="0"/>
                <a:ea typeface="+mn-ea"/>
                <a:cs typeface="+mn-cs"/>
              </a:rPr>
              <a:t>I previously introduced Ohm’s Law in the context of passive properties of neurons.  You introduce a fixed current, whether it’s positive or negative, and you get a fixed voltage response because of a constant resistance. </a:t>
            </a:r>
          </a:p>
          <a:p>
            <a:pPr lvl="0"/>
            <a:r>
              <a:rPr lang="en-US" sz="1200" kern="1200" dirty="0" smtClean="0">
                <a:solidFill>
                  <a:schemeClr val="tx1"/>
                </a:solidFill>
                <a:effectLst/>
                <a:latin typeface="Times New Roman" pitchFamily="18" charset="0"/>
                <a:ea typeface="+mn-ea"/>
                <a:cs typeface="+mn-cs"/>
              </a:rPr>
              <a:t>However, we now introduce the idea that the active properties of a neuron are non-</a:t>
            </a:r>
            <a:r>
              <a:rPr lang="en-US" sz="1200" kern="1200" dirty="0" err="1" smtClean="0">
                <a:solidFill>
                  <a:schemeClr val="tx1"/>
                </a:solidFill>
                <a:effectLst/>
                <a:latin typeface="Times New Roman" pitchFamily="18" charset="0"/>
                <a:ea typeface="+mn-ea"/>
                <a:cs typeface="+mn-cs"/>
              </a:rPr>
              <a:t>Ohmic</a:t>
            </a:r>
            <a:r>
              <a:rPr lang="en-US" sz="1200" kern="1200" dirty="0" smtClean="0">
                <a:solidFill>
                  <a:schemeClr val="tx1"/>
                </a:solidFill>
                <a:effectLst/>
                <a:latin typeface="Times New Roman" pitchFamily="18" charset="0"/>
                <a:ea typeface="+mn-ea"/>
                <a:cs typeface="+mn-cs"/>
              </a:rPr>
              <a:t>.  The resistance is partly dependent on the membrane potential.  </a:t>
            </a:r>
          </a:p>
          <a:p>
            <a:pPr lvl="0"/>
            <a:r>
              <a:rPr lang="en-US" sz="1200" kern="1200" dirty="0" smtClean="0">
                <a:solidFill>
                  <a:schemeClr val="tx1"/>
                </a:solidFill>
                <a:effectLst/>
                <a:latin typeface="Times New Roman" pitchFamily="18" charset="0"/>
                <a:ea typeface="+mn-ea"/>
                <a:cs typeface="+mn-cs"/>
              </a:rPr>
              <a:t>Also, we know that membrane permeability for sodium and potassium are occur depend on the voltage.</a:t>
            </a:r>
          </a:p>
          <a:p>
            <a:pPr lvl="0"/>
            <a:r>
              <a:rPr lang="en-US" sz="1200" kern="1200" dirty="0" smtClean="0">
                <a:solidFill>
                  <a:schemeClr val="tx1"/>
                </a:solidFill>
                <a:effectLst/>
                <a:latin typeface="Times New Roman" pitchFamily="18" charset="0"/>
                <a:ea typeface="+mn-ea"/>
                <a:cs typeface="+mn-cs"/>
              </a:rPr>
              <a:t>To incorporate this idea, we introduce the concept of conductance.  Ohm’s law can be re-written as I = V/R.  Conductance, or g, is the inverse of resistance – you can view g as how leaky, or permeable, the cell is for a particular ion.  So we end up with </a:t>
            </a:r>
            <a:r>
              <a:rPr lang="en-US" sz="1200" kern="1200" dirty="0" err="1" smtClean="0">
                <a:solidFill>
                  <a:schemeClr val="tx1"/>
                </a:solidFill>
                <a:effectLst/>
                <a:latin typeface="Times New Roman" pitchFamily="18" charset="0"/>
                <a:ea typeface="+mn-ea"/>
                <a:cs typeface="+mn-cs"/>
              </a:rPr>
              <a:t>I</a:t>
            </a:r>
            <a:r>
              <a:rPr lang="en-US" sz="1200" kern="1200" baseline="-25000" dirty="0" err="1" smtClean="0">
                <a:solidFill>
                  <a:schemeClr val="tx1"/>
                </a:solidFill>
                <a:effectLst/>
                <a:latin typeface="Times New Roman" pitchFamily="18" charset="0"/>
                <a:ea typeface="+mn-ea"/>
                <a:cs typeface="+mn-cs"/>
              </a:rPr>
              <a:t>ion</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g</a:t>
            </a:r>
            <a:r>
              <a:rPr lang="en-US" sz="1200" kern="1200" baseline="-25000" dirty="0" err="1" smtClean="0">
                <a:solidFill>
                  <a:schemeClr val="tx1"/>
                </a:solidFill>
                <a:effectLst/>
                <a:latin typeface="Times New Roman" pitchFamily="18" charset="0"/>
                <a:ea typeface="+mn-ea"/>
                <a:cs typeface="+mn-cs"/>
              </a:rPr>
              <a:t>ion</a:t>
            </a:r>
            <a:r>
              <a:rPr lang="en-US" sz="1200" kern="1200" dirty="0" err="1" smtClean="0">
                <a:solidFill>
                  <a:schemeClr val="tx1"/>
                </a:solidFill>
                <a:effectLst/>
                <a:latin typeface="Times New Roman" pitchFamily="18" charset="0"/>
                <a:ea typeface="+mn-ea"/>
                <a:cs typeface="+mn-cs"/>
              </a:rPr>
              <a:t>V</a:t>
            </a:r>
            <a:r>
              <a:rPr lang="en-US" sz="1200" kern="1200" baseline="-25000" dirty="0" err="1" smtClean="0">
                <a:solidFill>
                  <a:schemeClr val="tx1"/>
                </a:solidFill>
                <a:effectLst/>
                <a:latin typeface="Times New Roman" pitchFamily="18" charset="0"/>
                <a:ea typeface="+mn-ea"/>
                <a:cs typeface="+mn-cs"/>
              </a:rPr>
              <a:t>ion</a:t>
            </a:r>
            <a:r>
              <a:rPr lang="en-US" sz="1200" kern="1200" dirty="0" smtClean="0">
                <a:solidFill>
                  <a:schemeClr val="tx1"/>
                </a:solidFill>
                <a:effectLst/>
                <a:latin typeface="Times New Roman" pitchFamily="18" charset="0"/>
                <a:ea typeface="+mn-ea"/>
                <a:cs typeface="+mn-cs"/>
              </a:rPr>
              <a:t>.</a:t>
            </a:r>
          </a:p>
          <a:p>
            <a:pPr lvl="0"/>
            <a:r>
              <a:rPr lang="en-US" sz="1200" kern="1200" dirty="0" err="1" smtClean="0">
                <a:solidFill>
                  <a:schemeClr val="tx1"/>
                </a:solidFill>
                <a:effectLst/>
                <a:latin typeface="Times New Roman" pitchFamily="18" charset="0"/>
                <a:ea typeface="+mn-ea"/>
                <a:cs typeface="+mn-cs"/>
              </a:rPr>
              <a:t>Iion</a:t>
            </a:r>
            <a:r>
              <a:rPr lang="en-US" sz="1200" kern="1200" dirty="0" smtClean="0">
                <a:solidFill>
                  <a:schemeClr val="tx1"/>
                </a:solidFill>
                <a:effectLst/>
                <a:latin typeface="Times New Roman" pitchFamily="18" charset="0"/>
                <a:ea typeface="+mn-ea"/>
                <a:cs typeface="+mn-cs"/>
              </a:rPr>
              <a:t> is the ionic current.  </a:t>
            </a:r>
            <a:r>
              <a:rPr lang="en-US" sz="1200" kern="1200" dirty="0" err="1" smtClean="0">
                <a:solidFill>
                  <a:schemeClr val="tx1"/>
                </a:solidFill>
                <a:effectLst/>
                <a:latin typeface="Times New Roman" pitchFamily="18" charset="0"/>
                <a:ea typeface="+mn-ea"/>
                <a:cs typeface="+mn-cs"/>
              </a:rPr>
              <a:t>Gion</a:t>
            </a:r>
            <a:r>
              <a:rPr lang="en-US" sz="1200" kern="1200" dirty="0" smtClean="0">
                <a:solidFill>
                  <a:schemeClr val="tx1"/>
                </a:solidFill>
                <a:effectLst/>
                <a:latin typeface="Times New Roman" pitchFamily="18" charset="0"/>
                <a:ea typeface="+mn-ea"/>
                <a:cs typeface="+mn-cs"/>
              </a:rPr>
              <a:t> is the membrane conductance.  Then you have the membrane potential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and the equilibrium potential, or Nernst potential, for a particular ion.</a:t>
            </a:r>
          </a:p>
          <a:p>
            <a:pPr lvl="0"/>
            <a:r>
              <a:rPr lang="en-US" sz="1200" kern="1200" dirty="0" err="1" smtClean="0">
                <a:solidFill>
                  <a:schemeClr val="tx1"/>
                </a:solidFill>
                <a:effectLst/>
                <a:latin typeface="Times New Roman" pitchFamily="18" charset="0"/>
                <a:ea typeface="+mn-ea"/>
                <a:cs typeface="+mn-cs"/>
              </a:rPr>
              <a:t>Vm-Eion</a:t>
            </a:r>
            <a:r>
              <a:rPr lang="en-US" sz="1200" kern="1200" dirty="0" smtClean="0">
                <a:solidFill>
                  <a:schemeClr val="tx1"/>
                </a:solidFill>
                <a:effectLst/>
                <a:latin typeface="Times New Roman" pitchFamily="18" charset="0"/>
                <a:ea typeface="+mn-ea"/>
                <a:cs typeface="+mn-cs"/>
              </a:rPr>
              <a:t> is referred to as the electrochemical driving force.  This term has to be not negative to generate a current, if the conductance is not zero.</a:t>
            </a:r>
          </a:p>
          <a:p>
            <a:pPr lvl="0"/>
            <a:r>
              <a:rPr lang="en-US" sz="1200" kern="1200" dirty="0" err="1" smtClean="0">
                <a:solidFill>
                  <a:schemeClr val="tx1"/>
                </a:solidFill>
                <a:effectLst/>
                <a:latin typeface="Times New Roman" pitchFamily="18" charset="0"/>
                <a:ea typeface="+mn-ea"/>
                <a:cs typeface="+mn-cs"/>
              </a:rPr>
              <a:t>I</a:t>
            </a:r>
            <a:r>
              <a:rPr lang="en-US" sz="1200" kern="1200" baseline="-25000" dirty="0" err="1" smtClean="0">
                <a:solidFill>
                  <a:schemeClr val="tx1"/>
                </a:solidFill>
                <a:effectLst/>
                <a:latin typeface="Times New Roman" pitchFamily="18" charset="0"/>
                <a:ea typeface="+mn-ea"/>
                <a:cs typeface="+mn-cs"/>
              </a:rPr>
              <a:t>ion</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g</a:t>
            </a:r>
            <a:r>
              <a:rPr lang="en-US" sz="1200" kern="1200" baseline="-25000" dirty="0" err="1" smtClean="0">
                <a:solidFill>
                  <a:schemeClr val="tx1"/>
                </a:solidFill>
                <a:effectLst/>
                <a:latin typeface="Times New Roman" pitchFamily="18" charset="0"/>
                <a:ea typeface="+mn-ea"/>
                <a:cs typeface="+mn-cs"/>
              </a:rPr>
              <a:t>ion</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V</a:t>
            </a:r>
            <a:r>
              <a:rPr lang="en-US" sz="1200" kern="1200" baseline="-25000" dirty="0" err="1" smtClean="0">
                <a:solidFill>
                  <a:schemeClr val="tx1"/>
                </a:solidFill>
                <a:effectLst/>
                <a:latin typeface="Times New Roman" pitchFamily="18" charset="0"/>
                <a:ea typeface="+mn-ea"/>
                <a:cs typeface="+mn-cs"/>
              </a:rPr>
              <a:t>m</a:t>
            </a:r>
            <a:r>
              <a:rPr lang="en-US" sz="1200" kern="1200" dirty="0" err="1" smtClean="0">
                <a:solidFill>
                  <a:schemeClr val="tx1"/>
                </a:solidFill>
                <a:effectLst/>
                <a:latin typeface="Times New Roman" pitchFamily="18" charset="0"/>
                <a:ea typeface="+mn-ea"/>
                <a:cs typeface="+mn-cs"/>
              </a:rPr>
              <a:t>-E</a:t>
            </a:r>
            <a:r>
              <a:rPr lang="en-US" sz="1200" kern="1200" baseline="-25000" dirty="0" err="1" smtClean="0">
                <a:solidFill>
                  <a:schemeClr val="tx1"/>
                </a:solidFill>
                <a:effectLst/>
                <a:latin typeface="Times New Roman" pitchFamily="18" charset="0"/>
                <a:ea typeface="+mn-ea"/>
                <a:cs typeface="+mn-cs"/>
              </a:rPr>
              <a:t>ion</a:t>
            </a:r>
            <a:r>
              <a:rPr lang="en-US" sz="1200" kern="1200" dirty="0" smtClean="0">
                <a:solidFill>
                  <a:schemeClr val="tx1"/>
                </a:solidFill>
                <a:effectLst/>
                <a:latin typeface="Times New Roman" pitchFamily="18" charset="0"/>
                <a:ea typeface="+mn-ea"/>
                <a:cs typeface="+mn-cs"/>
              </a:rPr>
              <a:t>) is a generic equation for any ion, but it can be customized for potassium and sodium </a:t>
            </a:r>
            <a:r>
              <a:rPr lang="en-US" sz="1200" kern="1200" dirty="0" err="1" smtClean="0">
                <a:solidFill>
                  <a:schemeClr val="tx1"/>
                </a:solidFill>
                <a:effectLst/>
                <a:latin typeface="Times New Roman" pitchFamily="18" charset="0"/>
                <a:ea typeface="+mn-ea"/>
                <a:cs typeface="+mn-cs"/>
              </a:rPr>
              <a:t>conductances</a:t>
            </a:r>
            <a:r>
              <a:rPr lang="en-US" sz="1200" kern="1200" dirty="0" smtClean="0">
                <a:solidFill>
                  <a:schemeClr val="tx1"/>
                </a:solidFill>
                <a:effectLst/>
                <a:latin typeface="Times New Roman" pitchFamily="18" charset="0"/>
                <a:ea typeface="+mn-ea"/>
                <a:cs typeface="+mn-cs"/>
              </a:rPr>
              <a:t>, because they have different </a:t>
            </a:r>
            <a:r>
              <a:rPr lang="en-US" sz="1200" kern="1200" dirty="0" err="1" smtClean="0">
                <a:solidFill>
                  <a:schemeClr val="tx1"/>
                </a:solidFill>
                <a:effectLst/>
                <a:latin typeface="Times New Roman" pitchFamily="18" charset="0"/>
                <a:ea typeface="+mn-ea"/>
                <a:cs typeface="+mn-cs"/>
              </a:rPr>
              <a:t>permeabilities</a:t>
            </a:r>
            <a:r>
              <a:rPr lang="en-US" sz="1200" kern="1200" dirty="0" smtClean="0">
                <a:solidFill>
                  <a:schemeClr val="tx1"/>
                </a:solidFill>
                <a:effectLst/>
                <a:latin typeface="Times New Roman" pitchFamily="18" charset="0"/>
                <a:ea typeface="+mn-ea"/>
                <a:cs typeface="+mn-cs"/>
              </a:rPr>
              <a:t> and different equilibrium potentials.  So you have I</a:t>
            </a:r>
            <a:r>
              <a:rPr lang="en-US" sz="1200" kern="1200" baseline="-25000" dirty="0" smtClean="0">
                <a:solidFill>
                  <a:schemeClr val="tx1"/>
                </a:solidFill>
                <a:effectLst/>
                <a:latin typeface="Times New Roman" pitchFamily="18" charset="0"/>
                <a:ea typeface="+mn-ea"/>
                <a:cs typeface="+mn-cs"/>
              </a:rPr>
              <a:t>K</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g</a:t>
            </a:r>
            <a:r>
              <a:rPr lang="en-US" sz="1200" kern="1200" baseline="-25000" dirty="0" err="1" smtClean="0">
                <a:solidFill>
                  <a:schemeClr val="tx1"/>
                </a:solidFill>
                <a:effectLst/>
                <a:latin typeface="Times New Roman" pitchFamily="18" charset="0"/>
                <a:ea typeface="+mn-ea"/>
                <a:cs typeface="+mn-cs"/>
              </a:rPr>
              <a:t>K</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V</a:t>
            </a:r>
            <a:r>
              <a:rPr lang="en-US" sz="1200" kern="1200" baseline="-25000" dirty="0" err="1" smtClean="0">
                <a:solidFill>
                  <a:schemeClr val="tx1"/>
                </a:solidFill>
                <a:effectLst/>
                <a:latin typeface="Times New Roman" pitchFamily="18" charset="0"/>
                <a:ea typeface="+mn-ea"/>
                <a:cs typeface="+mn-cs"/>
              </a:rPr>
              <a:t>m</a:t>
            </a:r>
            <a:r>
              <a:rPr lang="en-US" sz="1200" kern="1200" dirty="0" smtClean="0">
                <a:solidFill>
                  <a:schemeClr val="tx1"/>
                </a:solidFill>
                <a:effectLst/>
                <a:latin typeface="Times New Roman" pitchFamily="18" charset="0"/>
                <a:ea typeface="+mn-ea"/>
                <a:cs typeface="+mn-cs"/>
              </a:rPr>
              <a:t> – E</a:t>
            </a:r>
            <a:r>
              <a:rPr lang="en-US" sz="1200" kern="1200" baseline="-25000" dirty="0" smtClean="0">
                <a:solidFill>
                  <a:schemeClr val="tx1"/>
                </a:solidFill>
                <a:effectLst/>
                <a:latin typeface="Times New Roman" pitchFamily="18" charset="0"/>
                <a:ea typeface="+mn-ea"/>
                <a:cs typeface="+mn-cs"/>
              </a:rPr>
              <a:t>K</a:t>
            </a:r>
            <a:r>
              <a:rPr lang="en-US" sz="1200" kern="1200" dirty="0" smtClean="0">
                <a:solidFill>
                  <a:schemeClr val="tx1"/>
                </a:solidFill>
                <a:effectLst/>
                <a:latin typeface="Times New Roman" pitchFamily="18" charset="0"/>
                <a:ea typeface="+mn-ea"/>
                <a:cs typeface="+mn-cs"/>
              </a:rPr>
              <a:t>) and </a:t>
            </a:r>
            <a:r>
              <a:rPr lang="en-US" sz="1200" kern="1200" dirty="0" err="1" smtClean="0">
                <a:solidFill>
                  <a:schemeClr val="tx1"/>
                </a:solidFill>
                <a:effectLst/>
                <a:latin typeface="Times New Roman" pitchFamily="18" charset="0"/>
                <a:ea typeface="+mn-ea"/>
                <a:cs typeface="+mn-cs"/>
              </a:rPr>
              <a:t>I</a:t>
            </a:r>
            <a:r>
              <a:rPr lang="en-US" sz="1200" kern="1200" baseline="-25000" dirty="0" err="1" smtClean="0">
                <a:solidFill>
                  <a:schemeClr val="tx1"/>
                </a:solidFill>
                <a:effectLst/>
                <a:latin typeface="Times New Roman" pitchFamily="18" charset="0"/>
                <a:ea typeface="+mn-ea"/>
                <a:cs typeface="+mn-cs"/>
              </a:rPr>
              <a:t>Na</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g</a:t>
            </a:r>
            <a:r>
              <a:rPr lang="en-US" sz="1200" kern="1200" baseline="-25000" dirty="0" err="1" smtClean="0">
                <a:solidFill>
                  <a:schemeClr val="tx1"/>
                </a:solidFill>
                <a:effectLst/>
                <a:latin typeface="Times New Roman" pitchFamily="18" charset="0"/>
                <a:ea typeface="+mn-ea"/>
                <a:cs typeface="+mn-cs"/>
              </a:rPr>
              <a:t>Na</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V</a:t>
            </a:r>
            <a:r>
              <a:rPr lang="en-US" sz="1200" kern="1200" baseline="-25000" dirty="0" err="1" smtClean="0">
                <a:solidFill>
                  <a:schemeClr val="tx1"/>
                </a:solidFill>
                <a:effectLst/>
                <a:latin typeface="Times New Roman" pitchFamily="18" charset="0"/>
                <a:ea typeface="+mn-ea"/>
                <a:cs typeface="+mn-cs"/>
              </a:rPr>
              <a:t>m</a:t>
            </a:r>
            <a:r>
              <a:rPr lang="en-US" sz="1200" kern="1200" dirty="0" err="1" smtClean="0">
                <a:solidFill>
                  <a:schemeClr val="tx1"/>
                </a:solidFill>
                <a:effectLst/>
                <a:latin typeface="Times New Roman" pitchFamily="18" charset="0"/>
                <a:ea typeface="+mn-ea"/>
                <a:cs typeface="+mn-cs"/>
              </a:rPr>
              <a:t>-E</a:t>
            </a:r>
            <a:r>
              <a:rPr lang="en-US" sz="1200" kern="1200" baseline="-25000" dirty="0" err="1" smtClean="0">
                <a:solidFill>
                  <a:schemeClr val="tx1"/>
                </a:solidFill>
                <a:effectLst/>
                <a:latin typeface="Times New Roman" pitchFamily="18" charset="0"/>
                <a:ea typeface="+mn-ea"/>
                <a:cs typeface="+mn-cs"/>
              </a:rPr>
              <a:t>Na</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To give you a better sense for how the driving force is important, let’s do some calculations.  At the resting potential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the membrane is mostly permeable to potassium and is therefore near EK.  However, if you calculate the driving force on sodium, it’s large: -151 mV.  So if </a:t>
            </a:r>
            <a:r>
              <a:rPr lang="en-US" sz="1200" kern="1200" dirty="0" err="1" smtClean="0">
                <a:solidFill>
                  <a:schemeClr val="tx1"/>
                </a:solidFill>
                <a:effectLst/>
                <a:latin typeface="Times New Roman" pitchFamily="18" charset="0"/>
                <a:ea typeface="+mn-ea"/>
                <a:cs typeface="+mn-cs"/>
              </a:rPr>
              <a:t>gNa</a:t>
            </a:r>
            <a:r>
              <a:rPr lang="en-US" sz="1200" kern="1200" dirty="0" smtClean="0">
                <a:solidFill>
                  <a:schemeClr val="tx1"/>
                </a:solidFill>
                <a:effectLst/>
                <a:latin typeface="Times New Roman" pitchFamily="18" charset="0"/>
                <a:ea typeface="+mn-ea"/>
                <a:cs typeface="+mn-cs"/>
              </a:rPr>
              <a:t> suddenly changes, then it will generate a large inward (negative) current.</a:t>
            </a:r>
          </a:p>
          <a:p>
            <a:pPr lvl="0"/>
            <a:r>
              <a:rPr lang="en-US" sz="1200" kern="1200" dirty="0" smtClean="0">
                <a:solidFill>
                  <a:schemeClr val="tx1"/>
                </a:solidFill>
                <a:effectLst/>
                <a:latin typeface="Times New Roman" pitchFamily="18" charset="0"/>
                <a:ea typeface="+mn-ea"/>
                <a:cs typeface="+mn-cs"/>
              </a:rPr>
              <a:t>At the peak of the action potential, when the membrane potential is near </a:t>
            </a:r>
            <a:r>
              <a:rPr lang="en-US" sz="1200" kern="1200" dirty="0" err="1" smtClean="0">
                <a:solidFill>
                  <a:schemeClr val="tx1"/>
                </a:solidFill>
                <a:effectLst/>
                <a:latin typeface="Times New Roman" pitchFamily="18" charset="0"/>
                <a:ea typeface="+mn-ea"/>
                <a:cs typeface="+mn-cs"/>
              </a:rPr>
              <a:t>ENa</a:t>
            </a:r>
            <a:r>
              <a:rPr lang="en-US" sz="1200" kern="1200" dirty="0" smtClean="0">
                <a:solidFill>
                  <a:schemeClr val="tx1"/>
                </a:solidFill>
                <a:effectLst/>
                <a:latin typeface="Times New Roman" pitchFamily="18" charset="0"/>
                <a:ea typeface="+mn-ea"/>
                <a:cs typeface="+mn-cs"/>
              </a:rPr>
              <a:t>, there is less current flow.  However, there is now a large driving force on potassium – </a:t>
            </a:r>
            <a:r>
              <a:rPr lang="en-US" sz="1200" kern="1200" dirty="0" err="1" smtClean="0">
                <a:solidFill>
                  <a:schemeClr val="tx1"/>
                </a:solidFill>
                <a:effectLst/>
                <a:latin typeface="Times New Roman" pitchFamily="18" charset="0"/>
                <a:ea typeface="+mn-ea"/>
                <a:cs typeface="+mn-cs"/>
              </a:rPr>
              <a:t>V</a:t>
            </a:r>
            <a:r>
              <a:rPr lang="en-US" sz="1200" kern="1200" baseline="-25000" dirty="0" err="1" smtClean="0">
                <a:solidFill>
                  <a:schemeClr val="tx1"/>
                </a:solidFill>
                <a:effectLst/>
                <a:latin typeface="Times New Roman" pitchFamily="18" charset="0"/>
                <a:ea typeface="+mn-ea"/>
                <a:cs typeface="+mn-cs"/>
              </a:rPr>
              <a:t>m</a:t>
            </a:r>
            <a:r>
              <a:rPr lang="en-US" sz="1200" kern="1200" dirty="0" smtClean="0">
                <a:solidFill>
                  <a:schemeClr val="tx1"/>
                </a:solidFill>
                <a:effectLst/>
                <a:latin typeface="Times New Roman" pitchFamily="18" charset="0"/>
                <a:ea typeface="+mn-ea"/>
                <a:cs typeface="+mn-cs"/>
              </a:rPr>
              <a:t>-E</a:t>
            </a:r>
            <a:r>
              <a:rPr lang="en-US" sz="1200" kern="1200" baseline="-25000" dirty="0" smtClean="0">
                <a:solidFill>
                  <a:schemeClr val="tx1"/>
                </a:solidFill>
                <a:effectLst/>
                <a:latin typeface="Times New Roman" pitchFamily="18" charset="0"/>
                <a:ea typeface="+mn-ea"/>
                <a:cs typeface="+mn-cs"/>
              </a:rPr>
              <a:t>K</a:t>
            </a:r>
            <a:r>
              <a:rPr lang="en-US" sz="1200" kern="1200" dirty="0" smtClean="0">
                <a:solidFill>
                  <a:schemeClr val="tx1"/>
                </a:solidFill>
                <a:effectLst/>
                <a:latin typeface="Times New Roman" pitchFamily="18" charset="0"/>
                <a:ea typeface="+mn-ea"/>
                <a:cs typeface="+mn-cs"/>
              </a:rPr>
              <a:t> = +151 mV.  So when </a:t>
            </a:r>
            <a:r>
              <a:rPr lang="en-US" sz="1200" kern="1200" dirty="0" err="1" smtClean="0">
                <a:solidFill>
                  <a:schemeClr val="tx1"/>
                </a:solidFill>
                <a:effectLst/>
                <a:latin typeface="Times New Roman" pitchFamily="18" charset="0"/>
                <a:ea typeface="+mn-ea"/>
                <a:cs typeface="+mn-cs"/>
              </a:rPr>
              <a:t>gK</a:t>
            </a:r>
            <a:r>
              <a:rPr lang="en-US" sz="1200" kern="1200" dirty="0" smtClean="0">
                <a:solidFill>
                  <a:schemeClr val="tx1"/>
                </a:solidFill>
                <a:effectLst/>
                <a:latin typeface="Times New Roman" pitchFamily="18" charset="0"/>
                <a:ea typeface="+mn-ea"/>
                <a:cs typeface="+mn-cs"/>
              </a:rPr>
              <a:t> is active, it will cause a large outward current that will bring the membrane potential back down towards EK.</a:t>
            </a:r>
          </a:p>
          <a:p>
            <a:r>
              <a:rPr lang="en-US" sz="1200" kern="1200" dirty="0" smtClean="0">
                <a:solidFill>
                  <a:schemeClr val="tx1"/>
                </a:solidFill>
                <a:effectLst/>
                <a:latin typeface="Times New Roman" pitchFamily="18" charset="0"/>
                <a:ea typeface="+mn-ea"/>
                <a:cs typeface="+mn-cs"/>
              </a:rPr>
              <a:t> </a:t>
            </a:r>
          </a:p>
          <a:p>
            <a:pPr marL="192987" indent="-192987" eaLnBrk="1" hangingPunct="1">
              <a:tabLst>
                <a:tab pos="192987" algn="l"/>
              </a:tabLst>
              <a:defRPr/>
            </a:pPr>
            <a:endParaRPr lang="en-US" altLang="en-US" sz="1900" dirty="0">
              <a:ea typeface="Arial" charset="0"/>
              <a:cs typeface="Arial" charset="0"/>
              <a:sym typeface="Arial" charset="0"/>
            </a:endParaRPr>
          </a:p>
        </p:txBody>
      </p:sp>
    </p:spTree>
    <p:extLst>
      <p:ext uri="{BB962C8B-B14F-4D97-AF65-F5344CB8AC3E}">
        <p14:creationId xmlns:p14="http://schemas.microsoft.com/office/powerpoint/2010/main" val="108185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Times New Roman" pitchFamily="18" charset="0"/>
                <a:ea typeface="+mn-ea"/>
                <a:cs typeface="+mn-cs"/>
              </a:rPr>
              <a:t>Slide 11</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These terms – </a:t>
            </a:r>
            <a:r>
              <a:rPr lang="en-US" sz="1200" kern="1200" dirty="0" err="1" smtClean="0">
                <a:solidFill>
                  <a:schemeClr val="tx1"/>
                </a:solidFill>
                <a:effectLst/>
                <a:latin typeface="Times New Roman" pitchFamily="18" charset="0"/>
                <a:ea typeface="+mn-ea"/>
                <a:cs typeface="+mn-cs"/>
              </a:rPr>
              <a:t>I,g</a:t>
            </a:r>
            <a:r>
              <a:rPr lang="en-US" sz="1200" kern="1200" dirty="0" smtClean="0">
                <a:solidFill>
                  <a:schemeClr val="tx1"/>
                </a:solidFill>
                <a:effectLst/>
                <a:latin typeface="Times New Roman" pitchFamily="18" charset="0"/>
                <a:ea typeface="+mn-ea"/>
                <a:cs typeface="+mn-cs"/>
              </a:rPr>
              <a:t>, and V, change dynamically during an action potential.</a:t>
            </a:r>
          </a:p>
          <a:p>
            <a:pPr lvl="0"/>
            <a:r>
              <a:rPr lang="en-US" sz="1200" u="sng" kern="1200" dirty="0" smtClean="0">
                <a:solidFill>
                  <a:schemeClr val="tx1"/>
                </a:solidFill>
                <a:effectLst/>
                <a:latin typeface="Times New Roman" pitchFamily="18" charset="0"/>
                <a:ea typeface="+mn-ea"/>
                <a:cs typeface="+mn-cs"/>
              </a:rPr>
              <a:t>At the resting potential</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gK</a:t>
            </a:r>
            <a:r>
              <a:rPr lang="en-US" sz="1200" kern="1200" dirty="0" smtClean="0">
                <a:solidFill>
                  <a:schemeClr val="tx1"/>
                </a:solidFill>
                <a:effectLst/>
                <a:latin typeface="Times New Roman" pitchFamily="18" charset="0"/>
                <a:ea typeface="+mn-ea"/>
                <a:cs typeface="+mn-cs"/>
              </a:rPr>
              <a:t> exceeds </a:t>
            </a:r>
            <a:r>
              <a:rPr lang="en-US" sz="1200" kern="1200" dirty="0" err="1" smtClean="0">
                <a:solidFill>
                  <a:schemeClr val="tx1"/>
                </a:solidFill>
                <a:effectLst/>
                <a:latin typeface="Times New Roman" pitchFamily="18" charset="0"/>
                <a:ea typeface="+mn-ea"/>
                <a:cs typeface="+mn-cs"/>
              </a:rPr>
              <a:t>gNa</a:t>
            </a:r>
            <a:r>
              <a:rPr lang="en-US" sz="1200" kern="1200" dirty="0" smtClean="0">
                <a:solidFill>
                  <a:schemeClr val="tx1"/>
                </a:solidFill>
                <a:effectLst/>
                <a:latin typeface="Times New Roman" pitchFamily="18" charset="0"/>
                <a:ea typeface="+mn-ea"/>
                <a:cs typeface="+mn-cs"/>
              </a:rPr>
              <a:t>; therefore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is near EK (Goldman equation).  The driving force (</a:t>
            </a:r>
            <a:r>
              <a:rPr lang="en-US" sz="1200" kern="1200" dirty="0" err="1" smtClean="0">
                <a:solidFill>
                  <a:schemeClr val="tx1"/>
                </a:solidFill>
                <a:effectLst/>
                <a:latin typeface="Times New Roman" pitchFamily="18" charset="0"/>
                <a:ea typeface="+mn-ea"/>
                <a:cs typeface="+mn-cs"/>
              </a:rPr>
              <a:t>Vm-ENa</a:t>
            </a:r>
            <a:r>
              <a:rPr lang="en-US" sz="1200" kern="1200" dirty="0" smtClean="0">
                <a:solidFill>
                  <a:schemeClr val="tx1"/>
                </a:solidFill>
                <a:effectLst/>
                <a:latin typeface="Times New Roman" pitchFamily="18" charset="0"/>
                <a:ea typeface="+mn-ea"/>
                <a:cs typeface="+mn-cs"/>
              </a:rPr>
              <a:t>) is large.</a:t>
            </a:r>
          </a:p>
          <a:p>
            <a:pPr lvl="0"/>
            <a:r>
              <a:rPr lang="en-US" sz="1200" u="sng" kern="1200" dirty="0" smtClean="0">
                <a:solidFill>
                  <a:schemeClr val="tx1"/>
                </a:solidFill>
                <a:effectLst/>
                <a:latin typeface="Times New Roman" pitchFamily="18" charset="0"/>
                <a:ea typeface="+mn-ea"/>
                <a:cs typeface="+mn-cs"/>
              </a:rPr>
              <a:t>During the rising phase</a:t>
            </a:r>
            <a:r>
              <a:rPr lang="en-US" sz="1200" kern="1200" dirty="0" smtClean="0">
                <a:solidFill>
                  <a:schemeClr val="tx1"/>
                </a:solidFill>
                <a:effectLst/>
                <a:latin typeface="Times New Roman" pitchFamily="18" charset="0"/>
                <a:ea typeface="+mn-ea"/>
                <a:cs typeface="+mn-cs"/>
              </a:rPr>
              <a:t> of the action potential, </a:t>
            </a:r>
            <a:r>
              <a:rPr lang="en-US" sz="1200" kern="1200" dirty="0" err="1" smtClean="0">
                <a:solidFill>
                  <a:schemeClr val="tx1"/>
                </a:solidFill>
                <a:effectLst/>
                <a:latin typeface="Times New Roman" pitchFamily="18" charset="0"/>
                <a:ea typeface="+mn-ea"/>
                <a:cs typeface="+mn-cs"/>
              </a:rPr>
              <a:t>gNa</a:t>
            </a:r>
            <a:r>
              <a:rPr lang="en-US" sz="1200" kern="1200" dirty="0" smtClean="0">
                <a:solidFill>
                  <a:schemeClr val="tx1"/>
                </a:solidFill>
                <a:effectLst/>
                <a:latin typeface="Times New Roman" pitchFamily="18" charset="0"/>
                <a:ea typeface="+mn-ea"/>
                <a:cs typeface="+mn-cs"/>
              </a:rPr>
              <a:t> suddenly exceeds </a:t>
            </a:r>
            <a:r>
              <a:rPr lang="en-US" sz="1200" kern="1200" dirty="0" err="1" smtClean="0">
                <a:solidFill>
                  <a:schemeClr val="tx1"/>
                </a:solidFill>
                <a:effectLst/>
                <a:latin typeface="Times New Roman" pitchFamily="18" charset="0"/>
                <a:ea typeface="+mn-ea"/>
                <a:cs typeface="+mn-cs"/>
              </a:rPr>
              <a:t>gK.</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Becaue</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Vm-ENa</a:t>
            </a:r>
            <a:r>
              <a:rPr lang="en-US" sz="1200" kern="1200" dirty="0" smtClean="0">
                <a:solidFill>
                  <a:schemeClr val="tx1"/>
                </a:solidFill>
                <a:effectLst/>
                <a:latin typeface="Times New Roman" pitchFamily="18" charset="0"/>
                <a:ea typeface="+mn-ea"/>
                <a:cs typeface="+mn-cs"/>
              </a:rPr>
              <a:t>) is large, </a:t>
            </a:r>
            <a:r>
              <a:rPr lang="en-US" sz="1200" kern="1200" dirty="0" err="1" smtClean="0">
                <a:solidFill>
                  <a:schemeClr val="tx1"/>
                </a:solidFill>
                <a:effectLst/>
                <a:latin typeface="Times New Roman" pitchFamily="18" charset="0"/>
                <a:ea typeface="+mn-ea"/>
                <a:cs typeface="+mn-cs"/>
              </a:rPr>
              <a:t>INa</a:t>
            </a:r>
            <a:r>
              <a:rPr lang="en-US" sz="1200" kern="1200" dirty="0" smtClean="0">
                <a:solidFill>
                  <a:schemeClr val="tx1"/>
                </a:solidFill>
                <a:effectLst/>
                <a:latin typeface="Times New Roman" pitchFamily="18" charset="0"/>
                <a:ea typeface="+mn-ea"/>
                <a:cs typeface="+mn-cs"/>
              </a:rPr>
              <a:t> is large.  As a result,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approaches </a:t>
            </a:r>
            <a:r>
              <a:rPr lang="en-US" sz="1200" kern="1200" dirty="0" err="1" smtClean="0">
                <a:solidFill>
                  <a:schemeClr val="tx1"/>
                </a:solidFill>
                <a:effectLst/>
                <a:latin typeface="Times New Roman" pitchFamily="18" charset="0"/>
                <a:ea typeface="+mn-ea"/>
                <a:cs typeface="+mn-cs"/>
              </a:rPr>
              <a:t>ENa</a:t>
            </a:r>
            <a:r>
              <a:rPr lang="en-US" sz="1200" kern="1200" dirty="0" smtClean="0">
                <a:solidFill>
                  <a:schemeClr val="tx1"/>
                </a:solidFill>
                <a:effectLst/>
                <a:latin typeface="Times New Roman" pitchFamily="18" charset="0"/>
                <a:ea typeface="+mn-ea"/>
                <a:cs typeface="+mn-cs"/>
              </a:rPr>
              <a:t>.</a:t>
            </a:r>
          </a:p>
          <a:p>
            <a:pPr lvl="0"/>
            <a:r>
              <a:rPr lang="en-US" sz="1200" u="sng" kern="1200" dirty="0" smtClean="0">
                <a:solidFill>
                  <a:schemeClr val="tx1"/>
                </a:solidFill>
                <a:effectLst/>
                <a:latin typeface="Times New Roman" pitchFamily="18" charset="0"/>
                <a:ea typeface="+mn-ea"/>
                <a:cs typeface="+mn-cs"/>
              </a:rPr>
              <a:t>During the falling phase</a:t>
            </a:r>
            <a:r>
              <a:rPr lang="en-US" sz="1200" kern="1200" dirty="0" smtClean="0">
                <a:solidFill>
                  <a:schemeClr val="tx1"/>
                </a:solidFill>
                <a:effectLst/>
                <a:latin typeface="Times New Roman" pitchFamily="18" charset="0"/>
                <a:ea typeface="+mn-ea"/>
                <a:cs typeface="+mn-cs"/>
              </a:rPr>
              <a:t> of the action potential, </a:t>
            </a:r>
            <a:r>
              <a:rPr lang="en-US" sz="1200" kern="1200" dirty="0" err="1" smtClean="0">
                <a:solidFill>
                  <a:schemeClr val="tx1"/>
                </a:solidFill>
                <a:effectLst/>
                <a:latin typeface="Times New Roman" pitchFamily="18" charset="0"/>
                <a:ea typeface="+mn-ea"/>
                <a:cs typeface="+mn-cs"/>
              </a:rPr>
              <a:t>gNa</a:t>
            </a:r>
            <a:r>
              <a:rPr lang="en-US" sz="1200" kern="1200" dirty="0" smtClean="0">
                <a:solidFill>
                  <a:schemeClr val="tx1"/>
                </a:solidFill>
                <a:effectLst/>
                <a:latin typeface="Times New Roman" pitchFamily="18" charset="0"/>
                <a:ea typeface="+mn-ea"/>
                <a:cs typeface="+mn-cs"/>
              </a:rPr>
              <a:t> drops to near zero because of a molecular mechanism called inactivation – a gate in the Na channel itself causes the Na channel to become </a:t>
            </a:r>
            <a:r>
              <a:rPr lang="en-US" sz="1200" kern="1200" dirty="0" err="1" smtClean="0">
                <a:solidFill>
                  <a:schemeClr val="tx1"/>
                </a:solidFill>
                <a:effectLst/>
                <a:latin typeface="Times New Roman" pitchFamily="18" charset="0"/>
                <a:ea typeface="+mn-ea"/>
                <a:cs typeface="+mn-cs"/>
              </a:rPr>
              <a:t>nonconducting</a:t>
            </a:r>
            <a:r>
              <a:rPr lang="en-US" sz="1200" kern="1200" dirty="0" smtClean="0">
                <a:solidFill>
                  <a:schemeClr val="tx1"/>
                </a:solidFill>
                <a:effectLst/>
                <a:latin typeface="Times New Roman" pitchFamily="18" charset="0"/>
                <a:ea typeface="+mn-ea"/>
                <a:cs typeface="+mn-cs"/>
              </a:rPr>
              <a:t>.  Meanwhile </a:t>
            </a:r>
            <a:r>
              <a:rPr lang="en-US" sz="1200" kern="1200" dirty="0" err="1" smtClean="0">
                <a:solidFill>
                  <a:schemeClr val="tx1"/>
                </a:solidFill>
                <a:effectLst/>
                <a:latin typeface="Times New Roman" pitchFamily="18" charset="0"/>
                <a:ea typeface="+mn-ea"/>
                <a:cs typeface="+mn-cs"/>
              </a:rPr>
              <a:t>gK</a:t>
            </a:r>
            <a:r>
              <a:rPr lang="en-US" sz="1200" kern="1200" dirty="0" smtClean="0">
                <a:solidFill>
                  <a:schemeClr val="tx1"/>
                </a:solidFill>
                <a:effectLst/>
                <a:latin typeface="Times New Roman" pitchFamily="18" charset="0"/>
                <a:ea typeface="+mn-ea"/>
                <a:cs typeface="+mn-cs"/>
              </a:rPr>
              <a:t> becomes large and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-EK) is large, causing a large IK which forces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back towards EK.</a:t>
            </a:r>
          </a:p>
          <a:p>
            <a:pPr lvl="0"/>
            <a:r>
              <a:rPr lang="en-US" sz="1200" u="sng" kern="1200" dirty="0" smtClean="0">
                <a:solidFill>
                  <a:schemeClr val="tx1"/>
                </a:solidFill>
                <a:effectLst/>
                <a:latin typeface="Times New Roman" pitchFamily="18" charset="0"/>
                <a:ea typeface="+mn-ea"/>
                <a:cs typeface="+mn-cs"/>
              </a:rPr>
              <a:t>During the undershoot</a:t>
            </a:r>
            <a:r>
              <a:rPr lang="en-US" sz="1200" kern="1200" dirty="0" smtClean="0">
                <a:solidFill>
                  <a:schemeClr val="tx1"/>
                </a:solidFill>
                <a:effectLst/>
                <a:latin typeface="Times New Roman" pitchFamily="18" charset="0"/>
                <a:ea typeface="+mn-ea"/>
                <a:cs typeface="+mn-cs"/>
              </a:rPr>
              <a:t>, it takes a while for </a:t>
            </a:r>
            <a:r>
              <a:rPr lang="en-US" sz="1200" kern="1200" dirty="0" err="1" smtClean="0">
                <a:solidFill>
                  <a:schemeClr val="tx1"/>
                </a:solidFill>
                <a:effectLst/>
                <a:latin typeface="Times New Roman" pitchFamily="18" charset="0"/>
                <a:ea typeface="+mn-ea"/>
                <a:cs typeface="+mn-cs"/>
              </a:rPr>
              <a:t>gK</a:t>
            </a:r>
            <a:r>
              <a:rPr lang="en-US" sz="1200" kern="1200" dirty="0" smtClean="0">
                <a:solidFill>
                  <a:schemeClr val="tx1"/>
                </a:solidFill>
                <a:effectLst/>
                <a:latin typeface="Times New Roman" pitchFamily="18" charset="0"/>
                <a:ea typeface="+mn-ea"/>
                <a:cs typeface="+mn-cs"/>
              </a:rPr>
              <a:t> to turn off, so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 hovers near EK before eventually the K+ channels close and equilibrate around </a:t>
            </a:r>
            <a:r>
              <a:rPr lang="en-US" sz="1200" kern="1200" dirty="0" err="1" smtClean="0">
                <a:solidFill>
                  <a:schemeClr val="tx1"/>
                </a:solidFill>
                <a:effectLst/>
                <a:latin typeface="Times New Roman" pitchFamily="18" charset="0"/>
                <a:ea typeface="+mn-ea"/>
                <a:cs typeface="+mn-cs"/>
              </a:rPr>
              <a:t>Vm</a:t>
            </a:r>
            <a:r>
              <a:rPr lang="en-US" sz="1200" kern="1200" dirty="0" smtClean="0">
                <a:solidFill>
                  <a:schemeClr val="tx1"/>
                </a:solidFill>
                <a:effectLst/>
                <a:latin typeface="Times New Roman" pitchFamily="18" charset="0"/>
                <a:ea typeface="+mn-ea"/>
                <a:cs typeface="+mn-cs"/>
              </a:rPr>
              <a:t>.</a:t>
            </a:r>
          </a:p>
          <a:p>
            <a:pPr lvl="0"/>
            <a:r>
              <a:rPr lang="en-US" sz="1200" kern="1200" dirty="0" smtClean="0">
                <a:solidFill>
                  <a:schemeClr val="tx1"/>
                </a:solidFill>
                <a:effectLst/>
                <a:latin typeface="Times New Roman" pitchFamily="18" charset="0"/>
                <a:ea typeface="+mn-ea"/>
                <a:cs typeface="+mn-cs"/>
              </a:rPr>
              <a:t>The key to the action potential is that really the intrinsic properties of the Na and K channels themselves.  The inactivation of sodium channels is an important mechanism that makes the sodium channel current transient – this is shown here in one of Dr. Blanton’s figures.  Likewise, the delayed, non-inactivating response of K channels to depolarization is also important in providing the repolarizing force during an action potential.</a:t>
            </a:r>
          </a:p>
          <a:p>
            <a:endParaRPr lang="en-US" dirty="0"/>
          </a:p>
        </p:txBody>
      </p:sp>
      <p:sp>
        <p:nvSpPr>
          <p:cNvPr id="4" name="Slide Number Placeholder 3"/>
          <p:cNvSpPr>
            <a:spLocks noGrp="1"/>
          </p:cNvSpPr>
          <p:nvPr>
            <p:ph type="sldNum" sz="quarter" idx="10"/>
          </p:nvPr>
        </p:nvSpPr>
        <p:spPr/>
        <p:txBody>
          <a:bodyPr/>
          <a:lstStyle/>
          <a:p>
            <a:fld id="{7A72AF90-67BA-449E-A468-5C439D742954}" type="slidenum">
              <a:rPr lang="en-US" altLang="en-US" smtClean="0"/>
              <a:pPr/>
              <a:t>9</a:t>
            </a:fld>
            <a:endParaRPr lang="en-US" altLang="en-US" dirty="0"/>
          </a:p>
        </p:txBody>
      </p:sp>
    </p:spTree>
    <p:extLst>
      <p:ext uri="{BB962C8B-B14F-4D97-AF65-F5344CB8AC3E}">
        <p14:creationId xmlns:p14="http://schemas.microsoft.com/office/powerpoint/2010/main" val="11444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5562600"/>
            <a:ext cx="7772400" cy="381000"/>
          </a:xfrm>
        </p:spPr>
        <p:txBody>
          <a:bodyPr/>
          <a:lstStyle>
            <a:lvl1pPr>
              <a:defRPr sz="1200"/>
            </a:lvl1pPr>
          </a:lstStyle>
          <a:p>
            <a:pPr lvl="0"/>
            <a:r>
              <a:rPr lang="en-US" altLang="en-US" noProof="0" smtClean="0"/>
              <a:t>Click to edit Master title style</a:t>
            </a:r>
          </a:p>
        </p:txBody>
      </p:sp>
      <p:sp>
        <p:nvSpPr>
          <p:cNvPr id="10243" name="Rectangle 3"/>
          <p:cNvSpPr>
            <a:spLocks noGrp="1" noChangeArrowheads="1"/>
          </p:cNvSpPr>
          <p:nvPr>
            <p:ph type="subTitle" idx="1"/>
          </p:nvPr>
        </p:nvSpPr>
        <p:spPr>
          <a:xfrm>
            <a:off x="685800" y="6019800"/>
            <a:ext cx="3200400" cy="685800"/>
          </a:xfrm>
        </p:spPr>
        <p:txBody>
          <a:bodyPr/>
          <a:lstStyle>
            <a:lvl1pPr marL="0" indent="0">
              <a:defRPr sz="1200"/>
            </a:lvl1pPr>
          </a:lstStyle>
          <a:p>
            <a:pPr lvl="0"/>
            <a:r>
              <a:rPr lang="en-US" altLang="en-US" noProof="0" smtClean="0"/>
              <a:t>Other chapters</a:t>
            </a:r>
          </a:p>
          <a:p>
            <a:pPr lvl="0"/>
            <a:r>
              <a:rPr lang="en-US" altLang="en-US" noProof="0" smtClean="0"/>
              <a:t>Filename</a:t>
            </a:r>
          </a:p>
          <a:p>
            <a:pPr lvl="0"/>
            <a:r>
              <a:rPr lang="en-US" altLang="en-US" noProof="0" smtClean="0"/>
              <a:t>Copyright</a:t>
            </a:r>
          </a:p>
        </p:txBody>
      </p:sp>
      <p:sp>
        <p:nvSpPr>
          <p:cNvPr id="10244" name="Rectangle 4"/>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E0E4ACD-41CF-4D5E-BF33-49573F70A9EE}"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63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6172200"/>
            <a:ext cx="2057400" cy="68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172200"/>
            <a:ext cx="6019800" cy="68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5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6172200"/>
            <a:ext cx="68580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6400800"/>
            <a:ext cx="1295400" cy="304800"/>
          </a:xfrm>
        </p:spPr>
        <p:txBody>
          <a:bodyPr/>
          <a:lstStyle/>
          <a:p>
            <a:endParaRPr lang="en-US" dirty="0"/>
          </a:p>
        </p:txBody>
      </p:sp>
    </p:spTree>
    <p:extLst>
      <p:ext uri="{BB962C8B-B14F-4D97-AF65-F5344CB8AC3E}">
        <p14:creationId xmlns:p14="http://schemas.microsoft.com/office/powerpoint/2010/main" val="121157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6172200"/>
            <a:ext cx="6858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6400800"/>
            <a:ext cx="571500" cy="30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952500" y="6400800"/>
            <a:ext cx="571500" cy="304800"/>
          </a:xfrm>
        </p:spPr>
        <p:txBody>
          <a:bodyPr/>
          <a:lstStyle/>
          <a:p>
            <a:endParaRPr lang="en-US" dirty="0"/>
          </a:p>
        </p:txBody>
      </p:sp>
    </p:spTree>
    <p:extLst>
      <p:ext uri="{BB962C8B-B14F-4D97-AF65-F5344CB8AC3E}">
        <p14:creationId xmlns:p14="http://schemas.microsoft.com/office/powerpoint/2010/main" val="308193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100467459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63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59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10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949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400800"/>
            <a:ext cx="571500" cy="30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52500" y="6400800"/>
            <a:ext cx="571500" cy="30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539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82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211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8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544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1672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858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6" name="Rectangle 2"/>
          <p:cNvSpPr>
            <a:spLocks noGrp="1" noChangeArrowheads="1"/>
          </p:cNvSpPr>
          <p:nvPr>
            <p:ph type="title"/>
          </p:nvPr>
        </p:nvSpPr>
        <p:spPr bwMode="auto">
          <a:xfrm>
            <a:off x="1600200" y="61722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This is the title</a:t>
            </a:r>
          </a:p>
        </p:txBody>
      </p:sp>
      <p:sp>
        <p:nvSpPr>
          <p:cNvPr id="1027" name="Rectangle 3"/>
          <p:cNvSpPr>
            <a:spLocks noGrp="1" noChangeArrowheads="1"/>
          </p:cNvSpPr>
          <p:nvPr>
            <p:ph type="body" idx="1"/>
          </p:nvPr>
        </p:nvSpPr>
        <p:spPr bwMode="auto">
          <a:xfrm>
            <a:off x="228600" y="6400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filename</a:t>
            </a:r>
          </a:p>
        </p:txBody>
      </p:sp>
      <p:sp>
        <p:nvSpPr>
          <p:cNvPr id="1031" name="AutoShape 7">
            <a:hlinkClick r:id="" action="ppaction://hlinkshowjump?jump=firstslide" highlightClick="1"/>
          </p:cNvPr>
          <p:cNvSpPr>
            <a:spLocks noChangeArrowheads="1"/>
          </p:cNvSpPr>
          <p:nvPr userDrawn="1"/>
        </p:nvSpPr>
        <p:spPr bwMode="auto">
          <a:xfrm>
            <a:off x="8534400" y="6400800"/>
            <a:ext cx="304800" cy="304800"/>
          </a:xfrm>
          <a:prstGeom prst="actionButtonHom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2000" b="1">
          <a:solidFill>
            <a:schemeClr val="tx2"/>
          </a:solidFill>
          <a:latin typeface="+mj-lt"/>
          <a:ea typeface="+mj-ea"/>
          <a:cs typeface="+mj-cs"/>
        </a:defRPr>
      </a:lvl1pPr>
      <a:lvl2pPr algn="ctr" rtl="0" fontAlgn="base">
        <a:spcBef>
          <a:spcPct val="0"/>
        </a:spcBef>
        <a:spcAft>
          <a:spcPct val="0"/>
        </a:spcAft>
        <a:defRPr sz="2000" b="1">
          <a:solidFill>
            <a:schemeClr val="tx2"/>
          </a:solidFill>
          <a:latin typeface="News Gothic MT" pitchFamily="34" charset="0"/>
        </a:defRPr>
      </a:lvl2pPr>
      <a:lvl3pPr algn="ctr" rtl="0" fontAlgn="base">
        <a:spcBef>
          <a:spcPct val="0"/>
        </a:spcBef>
        <a:spcAft>
          <a:spcPct val="0"/>
        </a:spcAft>
        <a:defRPr sz="2000" b="1">
          <a:solidFill>
            <a:schemeClr val="tx2"/>
          </a:solidFill>
          <a:latin typeface="News Gothic MT" pitchFamily="34" charset="0"/>
        </a:defRPr>
      </a:lvl3pPr>
      <a:lvl4pPr algn="ctr" rtl="0" fontAlgn="base">
        <a:spcBef>
          <a:spcPct val="0"/>
        </a:spcBef>
        <a:spcAft>
          <a:spcPct val="0"/>
        </a:spcAft>
        <a:defRPr sz="2000" b="1">
          <a:solidFill>
            <a:schemeClr val="tx2"/>
          </a:solidFill>
          <a:latin typeface="News Gothic MT" pitchFamily="34" charset="0"/>
        </a:defRPr>
      </a:lvl4pPr>
      <a:lvl5pPr algn="ctr" rtl="0" fontAlgn="base">
        <a:spcBef>
          <a:spcPct val="0"/>
        </a:spcBef>
        <a:spcAft>
          <a:spcPct val="0"/>
        </a:spcAft>
        <a:defRPr sz="2000" b="1">
          <a:solidFill>
            <a:schemeClr val="tx2"/>
          </a:solidFill>
          <a:latin typeface="News Gothic MT" pitchFamily="34" charset="0"/>
        </a:defRPr>
      </a:lvl5pPr>
      <a:lvl6pPr marL="457200" algn="ctr" rtl="0" fontAlgn="base">
        <a:spcBef>
          <a:spcPct val="0"/>
        </a:spcBef>
        <a:spcAft>
          <a:spcPct val="0"/>
        </a:spcAft>
        <a:defRPr sz="2000" b="1">
          <a:solidFill>
            <a:schemeClr val="tx2"/>
          </a:solidFill>
          <a:latin typeface="News Gothic MT" pitchFamily="34" charset="0"/>
        </a:defRPr>
      </a:lvl6pPr>
      <a:lvl7pPr marL="914400" algn="ctr" rtl="0" fontAlgn="base">
        <a:spcBef>
          <a:spcPct val="0"/>
        </a:spcBef>
        <a:spcAft>
          <a:spcPct val="0"/>
        </a:spcAft>
        <a:defRPr sz="2000" b="1">
          <a:solidFill>
            <a:schemeClr val="tx2"/>
          </a:solidFill>
          <a:latin typeface="News Gothic MT" pitchFamily="34" charset="0"/>
        </a:defRPr>
      </a:lvl7pPr>
      <a:lvl8pPr marL="1371600" algn="ctr" rtl="0" fontAlgn="base">
        <a:spcBef>
          <a:spcPct val="0"/>
        </a:spcBef>
        <a:spcAft>
          <a:spcPct val="0"/>
        </a:spcAft>
        <a:defRPr sz="2000" b="1">
          <a:solidFill>
            <a:schemeClr val="tx2"/>
          </a:solidFill>
          <a:latin typeface="News Gothic MT" pitchFamily="34" charset="0"/>
        </a:defRPr>
      </a:lvl8pPr>
      <a:lvl9pPr marL="1828800" algn="ctr" rtl="0" fontAlgn="base">
        <a:spcBef>
          <a:spcPct val="0"/>
        </a:spcBef>
        <a:spcAft>
          <a:spcPct val="0"/>
        </a:spcAft>
        <a:defRPr sz="2000" b="1">
          <a:solidFill>
            <a:schemeClr val="tx2"/>
          </a:solidFill>
          <a:latin typeface="News Gothic MT" pitchFamily="34" charset="0"/>
        </a:defRPr>
      </a:lvl9pPr>
    </p:titleStyle>
    <p:body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g"/><Relationship Id="rId5"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8FF"/>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subTitle" idx="1"/>
          </p:nvPr>
        </p:nvSpPr>
        <p:spPr>
          <a:xfrm>
            <a:off x="4318591" y="1038566"/>
            <a:ext cx="4800600" cy="1292518"/>
          </a:xfrm>
        </p:spPr>
        <p:txBody>
          <a:bodyPr/>
          <a:lstStyle/>
          <a:p>
            <a:r>
              <a:rPr lang="en-US" altLang="en-US" sz="2400" dirty="0"/>
              <a:t>             </a:t>
            </a:r>
            <a:r>
              <a:rPr lang="en-US" altLang="en-US" sz="2400" b="1" dirty="0" smtClean="0"/>
              <a:t>J. Josh Lawrence</a:t>
            </a:r>
            <a:endParaRPr lang="en-US" altLang="en-US" sz="2400" b="1" dirty="0"/>
          </a:p>
          <a:p>
            <a:pPr algn="ctr"/>
            <a:r>
              <a:rPr lang="en-US" altLang="en-US" sz="2400" b="1" dirty="0"/>
              <a:t> </a:t>
            </a:r>
            <a:r>
              <a:rPr lang="en-US" altLang="en-US" sz="2000" b="1" dirty="0" smtClean="0"/>
              <a:t>Associate Professor</a:t>
            </a:r>
            <a:r>
              <a:rPr lang="en-US" altLang="en-US" sz="2000" b="1" dirty="0"/>
              <a:t>, </a:t>
            </a:r>
            <a:endParaRPr lang="en-US" altLang="en-US" sz="2000" b="1" dirty="0" smtClean="0"/>
          </a:p>
          <a:p>
            <a:pPr algn="ctr"/>
            <a:r>
              <a:rPr lang="en-US" altLang="en-US" sz="2000" b="1" dirty="0" smtClean="0"/>
              <a:t>Department of Pharmacology and Neuroscience</a:t>
            </a:r>
            <a:endParaRPr lang="en-US" altLang="en-US" sz="1800" b="1" dirty="0">
              <a:solidFill>
                <a:srgbClr val="006600"/>
              </a:solidFill>
            </a:endParaRPr>
          </a:p>
        </p:txBody>
      </p:sp>
      <p:sp>
        <p:nvSpPr>
          <p:cNvPr id="67588" name="Rectangle 4"/>
          <p:cNvSpPr>
            <a:spLocks noChangeArrowheads="1"/>
          </p:cNvSpPr>
          <p:nvPr/>
        </p:nvSpPr>
        <p:spPr bwMode="auto">
          <a:xfrm>
            <a:off x="76200" y="111350"/>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i="1" dirty="0" smtClean="0">
                <a:solidFill>
                  <a:srgbClr val="C00000"/>
                </a:solidFill>
                <a:latin typeface="News Gothic MT" pitchFamily="34" charset="0"/>
              </a:rPr>
              <a:t>Review of Electrophysiology:</a:t>
            </a:r>
          </a:p>
          <a:p>
            <a:r>
              <a:rPr lang="en-US" altLang="en-US" b="1" i="1" dirty="0" smtClean="0">
                <a:solidFill>
                  <a:srgbClr val="C00000"/>
                </a:solidFill>
                <a:latin typeface="News Gothic MT" pitchFamily="34" charset="0"/>
              </a:rPr>
              <a:t>Fundamental principles in electrical signaling and</a:t>
            </a:r>
          </a:p>
          <a:p>
            <a:r>
              <a:rPr lang="en-US" altLang="en-US" b="1" i="1" dirty="0" smtClean="0">
                <a:solidFill>
                  <a:srgbClr val="C00000"/>
                </a:solidFill>
                <a:latin typeface="News Gothic MT" pitchFamily="34" charset="0"/>
              </a:rPr>
              <a:t>synaptic transmission</a:t>
            </a:r>
            <a:endParaRPr lang="en-US" altLang="en-US" sz="2800" b="1" i="1" dirty="0">
              <a:solidFill>
                <a:srgbClr val="C00000"/>
              </a:solidFill>
              <a:latin typeface="News Gothic MT" pitchFamily="34" charset="0"/>
            </a:endParaRPr>
          </a:p>
        </p:txBody>
      </p:sp>
      <p:sp>
        <p:nvSpPr>
          <p:cNvPr id="5" name="Rectangle 3"/>
          <p:cNvSpPr txBox="1">
            <a:spLocks noChangeArrowheads="1"/>
          </p:cNvSpPr>
          <p:nvPr/>
        </p:nvSpPr>
        <p:spPr bwMode="auto">
          <a:xfrm>
            <a:off x="274320" y="1576931"/>
            <a:ext cx="428956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defRPr sz="12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a:spcAft>
                <a:spcPts val="600"/>
              </a:spcAft>
            </a:pPr>
            <a:r>
              <a:rPr lang="en-US" altLang="en-US" sz="2400" b="1" kern="0" dirty="0" smtClean="0"/>
              <a:t>Why this review?</a:t>
            </a:r>
          </a:p>
          <a:p>
            <a:pPr marL="342900" indent="-342900">
              <a:buAutoNum type="arabicParenR"/>
            </a:pPr>
            <a:r>
              <a:rPr lang="en-US" altLang="en-US" sz="1600" b="1" kern="0" dirty="0"/>
              <a:t>R</a:t>
            </a:r>
            <a:r>
              <a:rPr lang="en-US" altLang="en-US" sz="1600" b="1" kern="0" dirty="0" smtClean="0"/>
              <a:t>eports of missed questions on USMLE Step 1.</a:t>
            </a:r>
          </a:p>
          <a:p>
            <a:pPr marL="342900" indent="-342900">
              <a:buAutoNum type="arabicParenR"/>
            </a:pPr>
            <a:r>
              <a:rPr lang="en-US" altLang="en-US" sz="1600" b="1" kern="0" dirty="0"/>
              <a:t>Integrated Neuroscience </a:t>
            </a:r>
            <a:r>
              <a:rPr lang="en-US" altLang="en-US" sz="1600" b="1" kern="0" dirty="0" smtClean="0"/>
              <a:t>is claiming “ownership” of this material – 2 lectures in MS1 is not enough.</a:t>
            </a:r>
          </a:p>
          <a:p>
            <a:pPr marL="342900" indent="-342900">
              <a:buAutoNum type="arabicParenR"/>
            </a:pPr>
            <a:r>
              <a:rPr lang="en-US" altLang="en-US" sz="1600" b="1" kern="0" dirty="0" smtClean="0"/>
              <a:t>Provides an important </a:t>
            </a:r>
            <a:r>
              <a:rPr lang="en-US" altLang="en-US" sz="1600" b="1" kern="0" dirty="0" smtClean="0">
                <a:solidFill>
                  <a:srgbClr val="C00000"/>
                </a:solidFill>
              </a:rPr>
              <a:t>conceptual foundation</a:t>
            </a:r>
            <a:r>
              <a:rPr lang="en-US" altLang="en-US" sz="1600" b="1" kern="0" dirty="0" smtClean="0"/>
              <a:t> that will enable you to gain insight into disease and therapeutic mechanisms.</a:t>
            </a:r>
          </a:p>
        </p:txBody>
      </p:sp>
      <p:sp>
        <p:nvSpPr>
          <p:cNvPr id="7" name="Rectangle 3"/>
          <p:cNvSpPr txBox="1">
            <a:spLocks noChangeArrowheads="1"/>
          </p:cNvSpPr>
          <p:nvPr/>
        </p:nvSpPr>
        <p:spPr bwMode="auto">
          <a:xfrm>
            <a:off x="1859280" y="4821936"/>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defRPr sz="12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altLang="en-US" sz="1800" b="1" kern="0" dirty="0" smtClean="0">
                <a:solidFill>
                  <a:srgbClr val="006600"/>
                </a:solidFill>
              </a:rPr>
              <a:t>Chapters 2,3,5,8 </a:t>
            </a:r>
          </a:p>
          <a:p>
            <a:r>
              <a:rPr lang="en-US" altLang="en-US" sz="1800" b="1" u="sng" kern="0" dirty="0" smtClean="0">
                <a:solidFill>
                  <a:srgbClr val="C00000"/>
                </a:solidFill>
              </a:rPr>
              <a:t>Required text</a:t>
            </a:r>
            <a:endParaRPr lang="en-US" altLang="en-US" sz="1800" b="1" kern="0" dirty="0">
              <a:solidFill>
                <a:srgbClr val="0066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365" y="2667000"/>
            <a:ext cx="4321035" cy="32407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800600"/>
            <a:ext cx="1676400" cy="199552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796" y="5595793"/>
            <a:ext cx="1431004" cy="11860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010" y="76200"/>
            <a:ext cx="8513790" cy="461665"/>
          </a:xfrm>
          <a:prstGeom prst="rect">
            <a:avLst/>
          </a:prstGeom>
        </p:spPr>
        <p:txBody>
          <a:bodyPr wrap="square">
            <a:spAutoFit/>
          </a:bodyPr>
          <a:lstStyle/>
          <a:p>
            <a:r>
              <a:rPr lang="en-US" altLang="en-US" b="1" kern="0" dirty="0" smtClean="0">
                <a:latin typeface="+mn-lt"/>
              </a:rPr>
              <a:t>Long-distance </a:t>
            </a:r>
            <a:r>
              <a:rPr lang="en-US" altLang="en-US" b="1" kern="0" dirty="0">
                <a:latin typeface="+mn-lt"/>
              </a:rPr>
              <a:t>signaling by means of action potentials</a:t>
            </a:r>
            <a:endParaRPr lang="en-US" dirty="0">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168"/>
            <a:ext cx="9144000" cy="5835832"/>
          </a:xfrm>
          <a:prstGeom prst="rect">
            <a:avLst/>
          </a:prstGeom>
        </p:spPr>
      </p:pic>
      <p:pic>
        <p:nvPicPr>
          <p:cNvPr id="10" name="Picture 9" descr="Neuroscience6e-Fig-03-09-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603890"/>
            <a:ext cx="1828800" cy="3336194"/>
          </a:xfrm>
          <a:prstGeom prst="rect">
            <a:avLst/>
          </a:prstGeom>
        </p:spPr>
      </p:pic>
    </p:spTree>
    <p:extLst>
      <p:ext uri="{BB962C8B-B14F-4D97-AF65-F5344CB8AC3E}">
        <p14:creationId xmlns:p14="http://schemas.microsoft.com/office/powerpoint/2010/main" val="1708512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85799"/>
            <a:ext cx="7032602" cy="4724401"/>
          </a:xfrm>
          <a:prstGeom prst="rect">
            <a:avLst/>
          </a:prstGeom>
        </p:spPr>
      </p:pic>
      <p:pic>
        <p:nvPicPr>
          <p:cNvPr id="5" name="Picture 4" descr="Neuroscience6e-Fig-03-1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685800"/>
            <a:ext cx="4223741" cy="4724400"/>
          </a:xfrm>
          <a:prstGeom prst="rect">
            <a:avLst/>
          </a:prstGeom>
        </p:spPr>
      </p:pic>
      <p:sp>
        <p:nvSpPr>
          <p:cNvPr id="8" name="Rectangle 7"/>
          <p:cNvSpPr/>
          <p:nvPr/>
        </p:nvSpPr>
        <p:spPr>
          <a:xfrm>
            <a:off x="173010" y="76200"/>
            <a:ext cx="8513790" cy="461665"/>
          </a:xfrm>
          <a:prstGeom prst="rect">
            <a:avLst/>
          </a:prstGeom>
        </p:spPr>
        <p:txBody>
          <a:bodyPr wrap="square">
            <a:spAutoFit/>
          </a:bodyPr>
          <a:lstStyle/>
          <a:p>
            <a:r>
              <a:rPr lang="en-US" altLang="en-US" b="1" kern="0" dirty="0" smtClean="0">
                <a:latin typeface="+mn-lt"/>
              </a:rPr>
              <a:t>Long-distance </a:t>
            </a:r>
            <a:r>
              <a:rPr lang="en-US" altLang="en-US" b="1" kern="0" dirty="0">
                <a:latin typeface="+mn-lt"/>
              </a:rPr>
              <a:t>signaling by means of action potentials</a:t>
            </a:r>
            <a:endParaRPr lang="en-US" dirty="0">
              <a:latin typeface="+mn-lt"/>
            </a:endParaRPr>
          </a:p>
        </p:txBody>
      </p:sp>
      <p:sp>
        <p:nvSpPr>
          <p:cNvPr id="3" name="Rectangle 2"/>
          <p:cNvSpPr/>
          <p:nvPr/>
        </p:nvSpPr>
        <p:spPr>
          <a:xfrm>
            <a:off x="87302" y="6096000"/>
            <a:ext cx="6858000" cy="707886"/>
          </a:xfrm>
          <a:prstGeom prst="rect">
            <a:avLst/>
          </a:prstGeom>
        </p:spPr>
        <p:txBody>
          <a:bodyPr wrap="square">
            <a:spAutoFit/>
          </a:bodyPr>
          <a:lstStyle/>
          <a:p>
            <a:r>
              <a:rPr lang="en-US" altLang="en-US" sz="2000" b="1" i="1" kern="0" dirty="0">
                <a:solidFill>
                  <a:srgbClr val="C00000"/>
                </a:solidFill>
                <a:latin typeface="+mn-lt"/>
              </a:rPr>
              <a:t>conduction velocity, myelination, nodes of Ranvier, </a:t>
            </a:r>
            <a:r>
              <a:rPr lang="en-US" altLang="en-US" sz="2000" b="1" i="1" kern="0" dirty="0" err="1" smtClean="0">
                <a:solidFill>
                  <a:srgbClr val="C00000"/>
                </a:solidFill>
                <a:latin typeface="+mn-lt"/>
              </a:rPr>
              <a:t>saltatory</a:t>
            </a:r>
            <a:r>
              <a:rPr lang="en-US" altLang="en-US" sz="2000" b="1" i="1" kern="0" dirty="0" smtClean="0">
                <a:solidFill>
                  <a:srgbClr val="C00000"/>
                </a:solidFill>
                <a:latin typeface="+mn-lt"/>
              </a:rPr>
              <a:t> </a:t>
            </a:r>
            <a:r>
              <a:rPr lang="en-US" altLang="en-US" sz="2000" b="1" i="1" kern="0" dirty="0">
                <a:solidFill>
                  <a:srgbClr val="C00000"/>
                </a:solidFill>
                <a:latin typeface="+mn-lt"/>
              </a:rPr>
              <a:t>conduction</a:t>
            </a:r>
            <a:endParaRPr lang="en-US" sz="2000" dirty="0">
              <a:solidFill>
                <a:srgbClr val="C00000"/>
              </a:solidFill>
              <a:latin typeface="+mn-lt"/>
            </a:endParaRPr>
          </a:p>
        </p:txBody>
      </p:sp>
    </p:spTree>
    <p:extLst>
      <p:ext uri="{BB962C8B-B14F-4D97-AF65-F5344CB8AC3E}">
        <p14:creationId xmlns:p14="http://schemas.microsoft.com/office/powerpoint/2010/main" val="52119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28600" y="228600"/>
            <a:ext cx="8610600" cy="6324600"/>
          </a:xfrm>
          <a:prstGeom prst="rect">
            <a:avLst/>
          </a:prstGeom>
        </p:spPr>
        <p:txBody>
          <a:bodyPr/>
          <a:lst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altLang="en-US" sz="2400" b="1" kern="0" dirty="0" smtClean="0">
                <a:solidFill>
                  <a:srgbClr val="006600"/>
                </a:solidFill>
              </a:rPr>
              <a:t>Chapters 2-8 in Neuroscience 6</a:t>
            </a:r>
            <a:r>
              <a:rPr lang="en-US" altLang="en-US" sz="2400" b="1" kern="0" baseline="30000" dirty="0" smtClean="0">
                <a:solidFill>
                  <a:srgbClr val="006600"/>
                </a:solidFill>
              </a:rPr>
              <a:t>th</a:t>
            </a:r>
            <a:r>
              <a:rPr lang="en-US" altLang="en-US" sz="2400" b="1" kern="0" dirty="0" smtClean="0">
                <a:solidFill>
                  <a:srgbClr val="006600"/>
                </a:solidFill>
              </a:rPr>
              <a:t> Edition (Purves et al.)</a:t>
            </a:r>
          </a:p>
          <a:p>
            <a:endParaRPr lang="en-US" altLang="en-US" sz="2400" b="1" kern="0" dirty="0">
              <a:solidFill>
                <a:srgbClr val="006600"/>
              </a:solidFill>
            </a:endParaRPr>
          </a:p>
          <a:p>
            <a:r>
              <a:rPr lang="en-US" altLang="en-US" sz="2000" b="1" kern="0" dirty="0" smtClean="0">
                <a:solidFill>
                  <a:srgbClr val="C00000"/>
                </a:solidFill>
              </a:rPr>
              <a:t>Chapter 5	Lawrence	Synaptic Transmission</a:t>
            </a:r>
          </a:p>
          <a:p>
            <a:endParaRPr lang="en-US" altLang="en-US" sz="2000" b="1" kern="0" dirty="0">
              <a:solidFill>
                <a:srgbClr val="006600"/>
              </a:solidFill>
            </a:endParaRPr>
          </a:p>
          <a:p>
            <a:r>
              <a:rPr lang="en-US" altLang="en-US" sz="2000" b="1" kern="0" dirty="0" smtClean="0"/>
              <a:t>Learning Objectives:</a:t>
            </a:r>
          </a:p>
          <a:p>
            <a:endParaRPr lang="en-US" altLang="en-US" sz="2000" b="1" kern="0" dirty="0"/>
          </a:p>
          <a:p>
            <a:r>
              <a:rPr lang="en-US" altLang="en-US" sz="2000" b="1" kern="0" dirty="0" smtClean="0"/>
              <a:t>	5) Understand fundamental mechanisms of synaptic transmission </a:t>
            </a:r>
            <a:r>
              <a:rPr lang="en-US" altLang="en-US" sz="2000" b="1" kern="0" dirty="0"/>
              <a:t>(p. 85-102</a:t>
            </a:r>
            <a:r>
              <a:rPr lang="en-US" altLang="en-US" sz="2000" b="1" kern="0" dirty="0" smtClean="0"/>
              <a:t>).</a:t>
            </a:r>
          </a:p>
          <a:p>
            <a:r>
              <a:rPr lang="en-US" altLang="en-US" sz="2000" b="1" i="1" kern="0" dirty="0"/>
              <a:t>	</a:t>
            </a:r>
            <a:r>
              <a:rPr lang="en-US" altLang="en-US" sz="2000" b="1" i="1" kern="0" dirty="0" smtClean="0"/>
              <a:t>	</a:t>
            </a:r>
            <a:r>
              <a:rPr lang="en-US" altLang="en-US" sz="2000" b="1" i="1" kern="0" dirty="0" smtClean="0">
                <a:solidFill>
                  <a:srgbClr val="C00000"/>
                </a:solidFill>
              </a:rPr>
              <a:t>presynaptic, postsynaptic, gap </a:t>
            </a:r>
            <a:r>
              <a:rPr lang="en-US" altLang="en-US" sz="2000" b="1" i="1" kern="0" dirty="0">
                <a:solidFill>
                  <a:srgbClr val="C00000"/>
                </a:solidFill>
              </a:rPr>
              <a:t>j</a:t>
            </a:r>
            <a:r>
              <a:rPr lang="en-US" altLang="en-US" sz="2000" b="1" i="1" kern="0" dirty="0" smtClean="0">
                <a:solidFill>
                  <a:srgbClr val="C00000"/>
                </a:solidFill>
              </a:rPr>
              <a:t>unctions, synaptic cleft, 	quantal </a:t>
            </a:r>
            <a:r>
              <a:rPr lang="en-US" altLang="en-US" sz="2000" b="1" i="1" kern="0" dirty="0">
                <a:solidFill>
                  <a:srgbClr val="C00000"/>
                </a:solidFill>
              </a:rPr>
              <a:t>release, </a:t>
            </a:r>
            <a:r>
              <a:rPr lang="en-US" altLang="en-US" sz="2000" b="1" i="1" kern="0" dirty="0" smtClean="0">
                <a:solidFill>
                  <a:srgbClr val="C00000"/>
                </a:solidFill>
              </a:rPr>
              <a:t>calcium, synaptic vesicles, exocytosis</a:t>
            </a:r>
          </a:p>
          <a:p>
            <a:endParaRPr lang="en-US" altLang="en-US" sz="2000" b="1" i="1" kern="0" dirty="0"/>
          </a:p>
          <a:p>
            <a:r>
              <a:rPr lang="en-US" altLang="en-US" sz="2000" b="1" i="1" kern="0" dirty="0" smtClean="0"/>
              <a:t>	</a:t>
            </a:r>
            <a:r>
              <a:rPr lang="en-US" altLang="en-US" sz="2000" b="1" kern="0" dirty="0" smtClean="0"/>
              <a:t>6) Understand postsynaptic membrane permeability changes during synaptic transmission </a:t>
            </a:r>
            <a:r>
              <a:rPr lang="en-US" altLang="en-US" sz="2000" b="1" kern="0" dirty="0"/>
              <a:t>(p. 102-112</a:t>
            </a:r>
            <a:r>
              <a:rPr lang="en-US" altLang="en-US" sz="2000" b="1" kern="0" dirty="0" smtClean="0"/>
              <a:t>).</a:t>
            </a:r>
          </a:p>
          <a:p>
            <a:r>
              <a:rPr lang="en-US" altLang="en-US" sz="2000" b="1" kern="0" dirty="0"/>
              <a:t>	</a:t>
            </a:r>
            <a:r>
              <a:rPr lang="en-US" altLang="en-US" sz="2000" b="1" kern="0" dirty="0" smtClean="0"/>
              <a:t>	</a:t>
            </a:r>
            <a:r>
              <a:rPr lang="en-US" altLang="en-US" sz="2000" b="1" i="1" kern="0" dirty="0" smtClean="0">
                <a:solidFill>
                  <a:srgbClr val="C00000"/>
                </a:solidFill>
              </a:rPr>
              <a:t>end </a:t>
            </a:r>
            <a:r>
              <a:rPr lang="en-US" altLang="en-US" sz="2000" b="1" i="1" kern="0" dirty="0">
                <a:solidFill>
                  <a:srgbClr val="C00000"/>
                </a:solidFill>
              </a:rPr>
              <a:t>p</a:t>
            </a:r>
            <a:r>
              <a:rPr lang="en-US" altLang="en-US" sz="2000" b="1" i="1" kern="0" dirty="0" smtClean="0">
                <a:solidFill>
                  <a:srgbClr val="C00000"/>
                </a:solidFill>
              </a:rPr>
              <a:t>late </a:t>
            </a:r>
            <a:r>
              <a:rPr lang="en-US" altLang="en-US" sz="2000" b="1" i="1" kern="0" dirty="0">
                <a:solidFill>
                  <a:srgbClr val="C00000"/>
                </a:solidFill>
              </a:rPr>
              <a:t>c</a:t>
            </a:r>
            <a:r>
              <a:rPr lang="en-US" altLang="en-US" sz="2000" b="1" i="1" kern="0" dirty="0" smtClean="0">
                <a:solidFill>
                  <a:srgbClr val="C00000"/>
                </a:solidFill>
              </a:rPr>
              <a:t>urrent, reversal potential, postsynaptic 	currents, postsynaptic potentials, summation</a:t>
            </a:r>
            <a:endParaRPr lang="en-US" altLang="en-US" sz="2000" b="1" kern="0" dirty="0" smtClean="0">
              <a:solidFill>
                <a:srgbClr val="C00000"/>
              </a:solidFill>
            </a:endParaRPr>
          </a:p>
        </p:txBody>
      </p:sp>
    </p:spTree>
    <p:extLst>
      <p:ext uri="{BB962C8B-B14F-4D97-AF65-F5344CB8AC3E}">
        <p14:creationId xmlns:p14="http://schemas.microsoft.com/office/powerpoint/2010/main" val="19878151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uroscience6e-Fig-05-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89026"/>
            <a:ext cx="7543800" cy="5506974"/>
          </a:xfrm>
          <a:prstGeom prst="rect">
            <a:avLst/>
          </a:prstGeom>
        </p:spPr>
      </p:pic>
      <p:sp>
        <p:nvSpPr>
          <p:cNvPr id="5" name="Rectangle 4"/>
          <p:cNvSpPr/>
          <p:nvPr/>
        </p:nvSpPr>
        <p:spPr>
          <a:xfrm>
            <a:off x="2498" y="6096000"/>
            <a:ext cx="7649314" cy="707886"/>
          </a:xfrm>
          <a:prstGeom prst="rect">
            <a:avLst/>
          </a:prstGeom>
        </p:spPr>
        <p:txBody>
          <a:bodyPr wrap="square">
            <a:spAutoFit/>
          </a:bodyPr>
          <a:lstStyle/>
          <a:p>
            <a:r>
              <a:rPr lang="en-US" altLang="en-US" sz="2000" b="1" i="1" kern="0" dirty="0">
                <a:solidFill>
                  <a:srgbClr val="C00000"/>
                </a:solidFill>
                <a:latin typeface="+mn-lt"/>
              </a:rPr>
              <a:t>presynaptic, postsynaptic, gap junctions, synaptic cleft, </a:t>
            </a:r>
            <a:r>
              <a:rPr lang="en-US" altLang="en-US" sz="2000" b="1" i="1" kern="0" dirty="0" smtClean="0">
                <a:solidFill>
                  <a:srgbClr val="C00000"/>
                </a:solidFill>
                <a:latin typeface="+mn-lt"/>
              </a:rPr>
              <a:t>synaptic vesicles</a:t>
            </a:r>
            <a:endParaRPr lang="en-US" altLang="en-US" sz="2000" b="1" i="1" kern="0" dirty="0">
              <a:solidFill>
                <a:srgbClr val="C00000"/>
              </a:solidFill>
              <a:latin typeface="+mn-lt"/>
            </a:endParaRPr>
          </a:p>
        </p:txBody>
      </p:sp>
      <p:sp>
        <p:nvSpPr>
          <p:cNvPr id="6" name="Rectangle 5"/>
          <p:cNvSpPr/>
          <p:nvPr/>
        </p:nvSpPr>
        <p:spPr>
          <a:xfrm>
            <a:off x="545890" y="0"/>
            <a:ext cx="8293310" cy="461665"/>
          </a:xfrm>
          <a:prstGeom prst="rect">
            <a:avLst/>
          </a:prstGeom>
        </p:spPr>
        <p:txBody>
          <a:bodyPr wrap="square">
            <a:spAutoFit/>
          </a:bodyPr>
          <a:lstStyle/>
          <a:p>
            <a:r>
              <a:rPr lang="en-US" altLang="en-US" b="1" kern="0" smtClean="0">
                <a:latin typeface="+mn-lt"/>
              </a:rPr>
              <a:t>Fundamental </a:t>
            </a:r>
            <a:r>
              <a:rPr lang="en-US" altLang="en-US" b="1" kern="0">
                <a:latin typeface="+mn-lt"/>
              </a:rPr>
              <a:t>mechanisms of synaptic transmission </a:t>
            </a:r>
            <a:endParaRPr lang="en-US">
              <a:latin typeface="+mn-lt"/>
            </a:endParaRPr>
          </a:p>
        </p:txBody>
      </p:sp>
    </p:spTree>
    <p:extLst>
      <p:ext uri="{BB962C8B-B14F-4D97-AF65-F5344CB8AC3E}">
        <p14:creationId xmlns:p14="http://schemas.microsoft.com/office/powerpoint/2010/main" val="1021701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uroscience6e-Fig-05-0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352"/>
            <a:ext cx="5017008" cy="6327648"/>
          </a:xfrm>
          <a:prstGeom prst="rect">
            <a:avLst/>
          </a:prstGeom>
        </p:spPr>
      </p:pic>
      <p:sp>
        <p:nvSpPr>
          <p:cNvPr id="6" name="Rectangle 5"/>
          <p:cNvSpPr/>
          <p:nvPr/>
        </p:nvSpPr>
        <p:spPr>
          <a:xfrm>
            <a:off x="1524000" y="6457890"/>
            <a:ext cx="2678938" cy="400110"/>
          </a:xfrm>
          <a:prstGeom prst="rect">
            <a:avLst/>
          </a:prstGeom>
        </p:spPr>
        <p:txBody>
          <a:bodyPr wrap="none">
            <a:spAutoFit/>
          </a:bodyPr>
          <a:lstStyle/>
          <a:p>
            <a:r>
              <a:rPr lang="en-US" altLang="en-US" sz="2000" b="1" i="1" kern="0" dirty="0">
                <a:solidFill>
                  <a:srgbClr val="C00000"/>
                </a:solidFill>
                <a:latin typeface="+mn-lt"/>
              </a:rPr>
              <a:t>c</a:t>
            </a:r>
            <a:r>
              <a:rPr lang="en-US" altLang="en-US" sz="2000" b="1" i="1" kern="0" dirty="0" smtClean="0">
                <a:solidFill>
                  <a:srgbClr val="C00000"/>
                </a:solidFill>
                <a:latin typeface="+mn-lt"/>
              </a:rPr>
              <a:t>alcium, exocytosis</a:t>
            </a:r>
            <a:endParaRPr lang="en-US" sz="2000" dirty="0">
              <a:solidFill>
                <a:srgbClr val="C00000"/>
              </a:solidFill>
              <a:latin typeface="+mn-lt"/>
            </a:endParaRPr>
          </a:p>
        </p:txBody>
      </p:sp>
      <p:sp>
        <p:nvSpPr>
          <p:cNvPr id="7" name="Rectangle 6"/>
          <p:cNvSpPr/>
          <p:nvPr/>
        </p:nvSpPr>
        <p:spPr>
          <a:xfrm>
            <a:off x="609600" y="0"/>
            <a:ext cx="8293310" cy="461665"/>
          </a:xfrm>
          <a:prstGeom prst="rect">
            <a:avLst/>
          </a:prstGeom>
        </p:spPr>
        <p:txBody>
          <a:bodyPr wrap="square">
            <a:spAutoFit/>
          </a:bodyPr>
          <a:lstStyle/>
          <a:p>
            <a:r>
              <a:rPr lang="en-US" altLang="en-US" b="1" kern="0" dirty="0" smtClean="0">
                <a:latin typeface="+mn-lt"/>
              </a:rPr>
              <a:t>Fundamental </a:t>
            </a:r>
            <a:r>
              <a:rPr lang="en-US" altLang="en-US" b="1" kern="0" dirty="0">
                <a:latin typeface="+mn-lt"/>
              </a:rPr>
              <a:t>mechanisms of synaptic transmission </a:t>
            </a:r>
            <a:endParaRPr lang="en-US" dirty="0">
              <a:latin typeface="+mn-lt"/>
            </a:endParaRPr>
          </a:p>
        </p:txBody>
      </p:sp>
      <p:pic>
        <p:nvPicPr>
          <p:cNvPr id="10" name="Picture 9" descr="Neuroscience6e-Fig-05-12-2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008" y="530352"/>
            <a:ext cx="2261616" cy="6327648"/>
          </a:xfrm>
          <a:prstGeom prst="rect">
            <a:avLst/>
          </a:prstGeom>
        </p:spPr>
      </p:pic>
    </p:spTree>
    <p:extLst>
      <p:ext uri="{BB962C8B-B14F-4D97-AF65-F5344CB8AC3E}">
        <p14:creationId xmlns:p14="http://schemas.microsoft.com/office/powerpoint/2010/main" val="171758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uroscience6e-Fig-05-0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98" y="990600"/>
            <a:ext cx="3350502" cy="5033026"/>
          </a:xfrm>
          <a:prstGeom prst="rect">
            <a:avLst/>
          </a:prstGeom>
        </p:spPr>
      </p:pic>
      <p:pic>
        <p:nvPicPr>
          <p:cNvPr id="6" name="Picture 5" descr="Neuroscience6e-Fig-05-05-3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116" y="990600"/>
            <a:ext cx="2838523" cy="2439062"/>
          </a:xfrm>
          <a:prstGeom prst="rect">
            <a:avLst/>
          </a:prstGeom>
        </p:spPr>
      </p:pic>
      <p:pic>
        <p:nvPicPr>
          <p:cNvPr id="7" name="Picture 6" descr="Neuroscience6e-Fig-05-05-4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116" y="3507113"/>
            <a:ext cx="2819561" cy="2516513"/>
          </a:xfrm>
          <a:prstGeom prst="rect">
            <a:avLst/>
          </a:prstGeom>
        </p:spPr>
      </p:pic>
      <p:pic>
        <p:nvPicPr>
          <p:cNvPr id="8" name="Picture 7" descr="Neuroscience6e-Fig-05-05-1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47" y="990600"/>
            <a:ext cx="2652024" cy="2057400"/>
          </a:xfrm>
          <a:prstGeom prst="rect">
            <a:avLst/>
          </a:prstGeom>
        </p:spPr>
      </p:pic>
      <p:pic>
        <p:nvPicPr>
          <p:cNvPr id="9" name="Picture 8" descr="Neuroscience6e-Fig-05-05-2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48" y="3124862"/>
            <a:ext cx="2631822" cy="2900034"/>
          </a:xfrm>
          <a:prstGeom prst="rect">
            <a:avLst/>
          </a:prstGeom>
        </p:spPr>
      </p:pic>
      <p:sp>
        <p:nvSpPr>
          <p:cNvPr id="10" name="Rectangle 9"/>
          <p:cNvSpPr/>
          <p:nvPr/>
        </p:nvSpPr>
        <p:spPr>
          <a:xfrm>
            <a:off x="-25871" y="6087794"/>
            <a:ext cx="7755649" cy="707886"/>
          </a:xfrm>
          <a:prstGeom prst="rect">
            <a:avLst/>
          </a:prstGeom>
        </p:spPr>
        <p:txBody>
          <a:bodyPr wrap="none">
            <a:spAutoFit/>
          </a:bodyPr>
          <a:lstStyle/>
          <a:p>
            <a:r>
              <a:rPr lang="en-US" altLang="en-US" sz="2000" b="1" i="1" kern="0" dirty="0" smtClean="0">
                <a:solidFill>
                  <a:srgbClr val="C00000"/>
                </a:solidFill>
                <a:latin typeface="+mn-lt"/>
              </a:rPr>
              <a:t>end plate potential, miniature end plate potential, calcium,</a:t>
            </a:r>
          </a:p>
          <a:p>
            <a:r>
              <a:rPr lang="en-US" altLang="en-US" sz="2000" b="1" i="1" kern="0" dirty="0" smtClean="0">
                <a:solidFill>
                  <a:srgbClr val="C00000"/>
                </a:solidFill>
                <a:latin typeface="+mn-lt"/>
              </a:rPr>
              <a:t>quantal release </a:t>
            </a:r>
            <a:endParaRPr lang="en-US" sz="2000" dirty="0">
              <a:solidFill>
                <a:srgbClr val="C00000"/>
              </a:solidFill>
              <a:latin typeface="+mn-lt"/>
            </a:endParaRPr>
          </a:p>
        </p:txBody>
      </p:sp>
      <p:sp>
        <p:nvSpPr>
          <p:cNvPr id="11" name="Rectangle 10"/>
          <p:cNvSpPr/>
          <p:nvPr/>
        </p:nvSpPr>
        <p:spPr>
          <a:xfrm>
            <a:off x="101647" y="83403"/>
            <a:ext cx="8966153" cy="830997"/>
          </a:xfrm>
          <a:prstGeom prst="rect">
            <a:avLst/>
          </a:prstGeom>
        </p:spPr>
        <p:txBody>
          <a:bodyPr wrap="square">
            <a:spAutoFit/>
          </a:bodyPr>
          <a:lstStyle/>
          <a:p>
            <a:r>
              <a:rPr lang="en-US" altLang="en-US" b="1" kern="0" dirty="0" smtClean="0">
                <a:latin typeface="+mn-lt"/>
              </a:rPr>
              <a:t>Postsynaptic </a:t>
            </a:r>
            <a:r>
              <a:rPr lang="en-US" altLang="en-US" b="1" kern="0" dirty="0">
                <a:latin typeface="+mn-lt"/>
              </a:rPr>
              <a:t>membrane permeability changes during synaptic </a:t>
            </a:r>
            <a:r>
              <a:rPr lang="en-US" altLang="en-US" b="1" kern="0" dirty="0" smtClean="0">
                <a:latin typeface="+mn-lt"/>
              </a:rPr>
              <a:t>transmission</a:t>
            </a:r>
            <a:endParaRPr lang="en-US" dirty="0">
              <a:latin typeface="+mn-lt"/>
            </a:endParaRPr>
          </a:p>
        </p:txBody>
      </p:sp>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7126" y="3733800"/>
            <a:ext cx="1082379" cy="108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 name="Rectangle 12"/>
          <p:cNvSpPr/>
          <p:nvPr/>
        </p:nvSpPr>
        <p:spPr>
          <a:xfrm>
            <a:off x="7745820" y="4807356"/>
            <a:ext cx="664990" cy="400110"/>
          </a:xfrm>
          <a:prstGeom prst="rect">
            <a:avLst/>
          </a:prstGeom>
        </p:spPr>
        <p:txBody>
          <a:bodyPr wrap="none">
            <a:spAutoFit/>
          </a:bodyPr>
          <a:lstStyle/>
          <a:p>
            <a:r>
              <a:rPr lang="en-US" altLang="en-US" sz="2000" dirty="0" smtClean="0">
                <a:latin typeface="+mn-lt"/>
                <a:ea typeface="Arial" charset="0"/>
                <a:cs typeface="Arial" charset="0"/>
              </a:rPr>
              <a:t>Katz</a:t>
            </a:r>
            <a:endParaRPr lang="en-US" sz="2000" baseline="-25000" dirty="0">
              <a:latin typeface="+mn-lt"/>
            </a:endParaRPr>
          </a:p>
        </p:txBody>
      </p:sp>
    </p:spTree>
    <p:extLst>
      <p:ext uri="{BB962C8B-B14F-4D97-AF65-F5344CB8AC3E}">
        <p14:creationId xmlns:p14="http://schemas.microsoft.com/office/powerpoint/2010/main" val="1151932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uroscience6e-Fig-05-15-2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838199"/>
            <a:ext cx="4038600" cy="4126051"/>
          </a:xfrm>
          <a:prstGeom prst="rect">
            <a:avLst/>
          </a:prstGeom>
        </p:spPr>
      </p:pic>
      <p:pic>
        <p:nvPicPr>
          <p:cNvPr id="6" name="Picture 5" descr="Neuroscience6e-Fig-05-15-3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724399"/>
            <a:ext cx="3581400" cy="1696049"/>
          </a:xfrm>
          <a:prstGeom prst="rect">
            <a:avLst/>
          </a:prstGeom>
        </p:spPr>
      </p:pic>
      <p:pic>
        <p:nvPicPr>
          <p:cNvPr id="7" name="Picture 6" descr="Neuroscience6e-Fig-05-15-1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989076"/>
            <a:ext cx="4451749" cy="3430524"/>
          </a:xfrm>
          <a:prstGeom prst="rect">
            <a:avLst/>
          </a:prstGeom>
        </p:spPr>
      </p:pic>
      <p:sp>
        <p:nvSpPr>
          <p:cNvPr id="8" name="Rectangle 7"/>
          <p:cNvSpPr/>
          <p:nvPr/>
        </p:nvSpPr>
        <p:spPr>
          <a:xfrm>
            <a:off x="101647" y="76200"/>
            <a:ext cx="8966153" cy="830997"/>
          </a:xfrm>
          <a:prstGeom prst="rect">
            <a:avLst/>
          </a:prstGeom>
        </p:spPr>
        <p:txBody>
          <a:bodyPr wrap="square">
            <a:spAutoFit/>
          </a:bodyPr>
          <a:lstStyle/>
          <a:p>
            <a:r>
              <a:rPr lang="en-US" altLang="en-US" b="1" kern="0" dirty="0" smtClean="0">
                <a:latin typeface="+mn-lt"/>
              </a:rPr>
              <a:t>Postsynaptic </a:t>
            </a:r>
            <a:r>
              <a:rPr lang="en-US" altLang="en-US" b="1" kern="0" dirty="0">
                <a:latin typeface="+mn-lt"/>
              </a:rPr>
              <a:t>membrane permeability changes during synaptic </a:t>
            </a:r>
            <a:r>
              <a:rPr lang="en-US" altLang="en-US" b="1" kern="0" dirty="0" smtClean="0">
                <a:latin typeface="+mn-lt"/>
              </a:rPr>
              <a:t>transmission</a:t>
            </a:r>
            <a:endParaRPr lang="en-US" dirty="0">
              <a:latin typeface="+mn-lt"/>
            </a:endParaRPr>
          </a:p>
        </p:txBody>
      </p:sp>
      <p:pic>
        <p:nvPicPr>
          <p:cNvPr id="9" name="Picture 8" descr="Neuroscience6e-Fig-05-16-3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599" y="4444236"/>
            <a:ext cx="2369075" cy="1979952"/>
          </a:xfrm>
          <a:prstGeom prst="rect">
            <a:avLst/>
          </a:prstGeom>
        </p:spPr>
      </p:pic>
      <p:sp>
        <p:nvSpPr>
          <p:cNvPr id="10" name="Rectangle 9"/>
          <p:cNvSpPr/>
          <p:nvPr/>
        </p:nvSpPr>
        <p:spPr>
          <a:xfrm>
            <a:off x="20053" y="6488668"/>
            <a:ext cx="8416376" cy="369332"/>
          </a:xfrm>
          <a:prstGeom prst="rect">
            <a:avLst/>
          </a:prstGeom>
        </p:spPr>
        <p:txBody>
          <a:bodyPr wrap="square">
            <a:spAutoFit/>
          </a:bodyPr>
          <a:lstStyle/>
          <a:p>
            <a:r>
              <a:rPr lang="en-US" altLang="en-US" sz="1800" b="1" i="1" kern="0" dirty="0" smtClean="0">
                <a:solidFill>
                  <a:srgbClr val="C00000"/>
                </a:solidFill>
                <a:latin typeface="+mn-lt"/>
              </a:rPr>
              <a:t>reversal potential, end plate current, postsynaptic potentials</a:t>
            </a:r>
            <a:endParaRPr lang="en-US" altLang="en-US" sz="1800" b="1" kern="0" dirty="0">
              <a:solidFill>
                <a:srgbClr val="C00000"/>
              </a:solidFill>
              <a:latin typeface="+mn-lt"/>
            </a:endParaRPr>
          </a:p>
        </p:txBody>
      </p:sp>
      <p:sp>
        <p:nvSpPr>
          <p:cNvPr id="11" name="Rectangle 7"/>
          <p:cNvSpPr>
            <a:spLocks/>
          </p:cNvSpPr>
          <p:nvPr/>
        </p:nvSpPr>
        <p:spPr bwMode="auto">
          <a:xfrm>
            <a:off x="152400" y="6019800"/>
            <a:ext cx="2269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800" dirty="0" err="1" smtClean="0">
                <a:latin typeface="+mn-lt"/>
                <a:ea typeface="Arial" charset="0"/>
                <a:cs typeface="Arial" charset="0"/>
              </a:rPr>
              <a:t>I</a:t>
            </a:r>
            <a:r>
              <a:rPr lang="en-US" altLang="en-US" sz="1800" baseline="-6000" dirty="0" err="1" smtClean="0">
                <a:latin typeface="+mn-lt"/>
                <a:ea typeface="Arial" charset="0"/>
                <a:cs typeface="Arial" charset="0"/>
              </a:rPr>
              <a:t>ACh</a:t>
            </a:r>
            <a:r>
              <a:rPr lang="en-US" altLang="en-US" sz="1800" dirty="0" smtClean="0">
                <a:latin typeface="+mn-lt"/>
                <a:ea typeface="Arial" charset="0"/>
                <a:cs typeface="Arial" charset="0"/>
              </a:rPr>
              <a:t> </a:t>
            </a:r>
            <a:r>
              <a:rPr lang="en-US" altLang="en-US" sz="1800" dirty="0">
                <a:latin typeface="+mn-lt"/>
                <a:ea typeface="Arial" charset="0"/>
                <a:cs typeface="Arial" charset="0"/>
              </a:rPr>
              <a:t>= </a:t>
            </a:r>
            <a:r>
              <a:rPr lang="en-US" altLang="en-US" sz="1800" dirty="0" err="1" smtClean="0">
                <a:latin typeface="+mn-lt"/>
                <a:ea typeface="Arial" charset="0"/>
                <a:cs typeface="Arial" charset="0"/>
              </a:rPr>
              <a:t>g</a:t>
            </a:r>
            <a:r>
              <a:rPr lang="en-US" altLang="en-US" sz="1800" baseline="-6000" dirty="0" err="1" smtClean="0">
                <a:latin typeface="+mn-lt"/>
                <a:ea typeface="Arial" charset="0"/>
                <a:cs typeface="Arial" charset="0"/>
              </a:rPr>
              <a:t>ACh</a:t>
            </a:r>
            <a:r>
              <a:rPr lang="en-US" altLang="en-US" sz="1800" baseline="-6000" dirty="0" smtClean="0">
                <a:latin typeface="+mn-lt"/>
                <a:ea typeface="Arial" charset="0"/>
                <a:cs typeface="Arial" charset="0"/>
              </a:rPr>
              <a:t> </a:t>
            </a:r>
            <a:r>
              <a:rPr lang="en-US" altLang="en-US" sz="1800" dirty="0">
                <a:latin typeface="+mn-lt"/>
                <a:ea typeface="Arial" charset="0"/>
                <a:cs typeface="Arial" charset="0"/>
              </a:rPr>
              <a:t>(</a:t>
            </a:r>
            <a:r>
              <a:rPr lang="en-US" altLang="en-US" sz="1800" dirty="0" err="1">
                <a:latin typeface="+mn-lt"/>
                <a:ea typeface="Arial" charset="0"/>
                <a:cs typeface="Arial" charset="0"/>
              </a:rPr>
              <a:t>V</a:t>
            </a:r>
            <a:r>
              <a:rPr lang="en-US" altLang="en-US" sz="1800" baseline="-6000" dirty="0" err="1">
                <a:latin typeface="+mn-lt"/>
                <a:ea typeface="Arial" charset="0"/>
                <a:cs typeface="Arial" charset="0"/>
              </a:rPr>
              <a:t>m</a:t>
            </a:r>
            <a:r>
              <a:rPr lang="en-US" altLang="en-US" sz="1800" baseline="-6000" dirty="0">
                <a:latin typeface="+mn-lt"/>
                <a:ea typeface="Arial" charset="0"/>
                <a:cs typeface="Arial" charset="0"/>
              </a:rPr>
              <a:t> </a:t>
            </a:r>
            <a:r>
              <a:rPr lang="en-US" altLang="en-US" sz="1800" dirty="0">
                <a:latin typeface="+mn-lt"/>
                <a:ea typeface="Arial" charset="0"/>
                <a:cs typeface="Arial" charset="0"/>
              </a:rPr>
              <a:t>- </a:t>
            </a:r>
            <a:r>
              <a:rPr lang="en-US" altLang="en-US" sz="1800" dirty="0" err="1" smtClean="0">
                <a:latin typeface="+mn-lt"/>
                <a:ea typeface="Arial" charset="0"/>
                <a:cs typeface="Arial" charset="0"/>
              </a:rPr>
              <a:t>E</a:t>
            </a:r>
            <a:r>
              <a:rPr lang="en-US" altLang="en-US" sz="1800" baseline="-6000" dirty="0" err="1" smtClean="0">
                <a:latin typeface="+mn-lt"/>
                <a:ea typeface="Arial" charset="0"/>
                <a:cs typeface="Arial" charset="0"/>
              </a:rPr>
              <a:t>ACh</a:t>
            </a:r>
            <a:r>
              <a:rPr lang="en-US" altLang="en-US" sz="1800" dirty="0" smtClean="0">
                <a:latin typeface="+mn-lt"/>
                <a:ea typeface="Arial" charset="0"/>
                <a:cs typeface="Arial" charset="0"/>
              </a:rPr>
              <a:t>)</a:t>
            </a:r>
            <a:endParaRPr lang="en-US" altLang="en-US" sz="1800" dirty="0">
              <a:latin typeface="+mn-lt"/>
              <a:ea typeface="Arial" charset="0"/>
              <a:cs typeface="Arial" charset="0"/>
            </a:endParaRPr>
          </a:p>
        </p:txBody>
      </p:sp>
      <p:sp>
        <p:nvSpPr>
          <p:cNvPr id="12" name="Rectangle 11"/>
          <p:cNvSpPr/>
          <p:nvPr/>
        </p:nvSpPr>
        <p:spPr>
          <a:xfrm>
            <a:off x="304800" y="5410200"/>
            <a:ext cx="1914307" cy="400110"/>
          </a:xfrm>
          <a:prstGeom prst="rect">
            <a:avLst/>
          </a:prstGeom>
        </p:spPr>
        <p:txBody>
          <a:bodyPr wrap="none">
            <a:spAutoFit/>
          </a:bodyPr>
          <a:lstStyle/>
          <a:p>
            <a:r>
              <a:rPr lang="en-US" altLang="en-US" sz="2000" dirty="0" smtClean="0">
                <a:latin typeface="+mn-lt"/>
                <a:ea typeface="Arial" charset="0"/>
                <a:cs typeface="Arial" charset="0"/>
              </a:rPr>
              <a:t>E</a:t>
            </a:r>
            <a:r>
              <a:rPr lang="en-US" altLang="en-US" sz="2000" baseline="-25000" dirty="0" smtClean="0">
                <a:latin typeface="+mn-lt"/>
                <a:ea typeface="Arial" charset="0"/>
                <a:cs typeface="Arial" charset="0"/>
              </a:rPr>
              <a:t>K</a:t>
            </a:r>
            <a:r>
              <a:rPr lang="en-US" altLang="en-US" sz="2000" dirty="0" smtClean="0">
                <a:latin typeface="+mn-lt"/>
                <a:ea typeface="Arial" charset="0"/>
                <a:cs typeface="Arial" charset="0"/>
              </a:rPr>
              <a:t> &lt; </a:t>
            </a:r>
            <a:r>
              <a:rPr lang="en-US" altLang="en-US" sz="2000" dirty="0" err="1" smtClean="0">
                <a:latin typeface="+mn-lt"/>
                <a:ea typeface="Arial" charset="0"/>
                <a:cs typeface="Arial" charset="0"/>
              </a:rPr>
              <a:t>E</a:t>
            </a:r>
            <a:r>
              <a:rPr lang="en-US" altLang="en-US" sz="2000" baseline="-6000" dirty="0" err="1" smtClean="0">
                <a:latin typeface="+mn-lt"/>
                <a:ea typeface="Arial" charset="0"/>
                <a:cs typeface="Arial" charset="0"/>
              </a:rPr>
              <a:t>ACh</a:t>
            </a:r>
            <a:r>
              <a:rPr lang="en-US" altLang="en-US" sz="2000" dirty="0">
                <a:latin typeface="+mn-lt"/>
                <a:ea typeface="Arial" charset="0"/>
                <a:cs typeface="Arial" charset="0"/>
              </a:rPr>
              <a:t> &lt;</a:t>
            </a:r>
            <a:r>
              <a:rPr lang="en-US" altLang="en-US" sz="2000" dirty="0" smtClean="0">
                <a:latin typeface="+mn-lt"/>
                <a:ea typeface="Arial" charset="0"/>
                <a:cs typeface="Arial" charset="0"/>
              </a:rPr>
              <a:t> </a:t>
            </a:r>
            <a:r>
              <a:rPr lang="en-US" altLang="en-US" sz="2000" dirty="0" err="1" smtClean="0">
                <a:latin typeface="+mn-lt"/>
                <a:ea typeface="Arial" charset="0"/>
                <a:cs typeface="Arial" charset="0"/>
              </a:rPr>
              <a:t>E</a:t>
            </a:r>
            <a:r>
              <a:rPr lang="en-US" altLang="en-US" sz="2000" baseline="-25000" dirty="0" err="1" smtClean="0">
                <a:latin typeface="+mn-lt"/>
                <a:ea typeface="Arial" charset="0"/>
                <a:cs typeface="Arial" charset="0"/>
              </a:rPr>
              <a:t>Na</a:t>
            </a:r>
            <a:endParaRPr lang="en-US" sz="2000" baseline="-25000" dirty="0">
              <a:latin typeface="+mn-lt"/>
            </a:endParaRPr>
          </a:p>
        </p:txBody>
      </p:sp>
      <p:sp>
        <p:nvSpPr>
          <p:cNvPr id="13" name="Rectangle 12"/>
          <p:cNvSpPr/>
          <p:nvPr/>
        </p:nvSpPr>
        <p:spPr>
          <a:xfrm>
            <a:off x="135038" y="4471575"/>
            <a:ext cx="2433254" cy="830997"/>
          </a:xfrm>
          <a:prstGeom prst="rect">
            <a:avLst/>
          </a:prstGeom>
        </p:spPr>
        <p:txBody>
          <a:bodyPr wrap="square">
            <a:spAutoFit/>
          </a:bodyPr>
          <a:lstStyle/>
          <a:p>
            <a:r>
              <a:rPr lang="en-US" sz="1600" dirty="0" err="1" smtClean="0">
                <a:latin typeface="+mn-lt"/>
                <a:ea typeface="Arial" charset="0"/>
                <a:cs typeface="Arial" charset="0"/>
              </a:rPr>
              <a:t>ACh</a:t>
            </a:r>
            <a:r>
              <a:rPr lang="en-US" sz="1600" dirty="0" smtClean="0">
                <a:latin typeface="+mn-lt"/>
                <a:ea typeface="Arial" charset="0"/>
                <a:cs typeface="Arial" charset="0"/>
              </a:rPr>
              <a:t> receptors are permeable to both Na</a:t>
            </a:r>
            <a:r>
              <a:rPr lang="en-US" sz="1600" baseline="30000" dirty="0" smtClean="0">
                <a:latin typeface="+mn-lt"/>
                <a:ea typeface="Arial" charset="0"/>
                <a:cs typeface="Arial" charset="0"/>
              </a:rPr>
              <a:t>+</a:t>
            </a:r>
            <a:r>
              <a:rPr lang="en-US" sz="1600" dirty="0" smtClean="0">
                <a:latin typeface="+mn-lt"/>
                <a:ea typeface="Arial" charset="0"/>
                <a:cs typeface="Arial" charset="0"/>
              </a:rPr>
              <a:t> and K</a:t>
            </a:r>
            <a:r>
              <a:rPr lang="en-US" sz="1600" baseline="30000" dirty="0" smtClean="0">
                <a:latin typeface="+mn-lt"/>
                <a:ea typeface="Arial" charset="0"/>
                <a:cs typeface="Arial" charset="0"/>
              </a:rPr>
              <a:t>+</a:t>
            </a:r>
            <a:r>
              <a:rPr lang="en-US" sz="1600" dirty="0" smtClean="0">
                <a:latin typeface="+mn-lt"/>
                <a:ea typeface="Arial" charset="0"/>
                <a:cs typeface="Arial" charset="0"/>
              </a:rPr>
              <a:t>, so:</a:t>
            </a:r>
            <a:endParaRPr lang="en-US" sz="1600" baseline="-25000" dirty="0">
              <a:latin typeface="+mn-lt"/>
            </a:endParaRPr>
          </a:p>
        </p:txBody>
      </p:sp>
    </p:spTree>
    <p:extLst>
      <p:ext uri="{BB962C8B-B14F-4D97-AF65-F5344CB8AC3E}">
        <p14:creationId xmlns:p14="http://schemas.microsoft.com/office/powerpoint/2010/main" val="105874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9" y="4802347"/>
            <a:ext cx="2993995" cy="1522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91867"/>
            <a:ext cx="2994175" cy="381048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Neuroscience6e-Fig-05-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175" y="961930"/>
            <a:ext cx="4372839" cy="5358922"/>
          </a:xfrm>
          <a:prstGeom prst="rect">
            <a:avLst/>
          </a:prstGeom>
        </p:spPr>
      </p:pic>
      <p:pic>
        <p:nvPicPr>
          <p:cNvPr id="5" name="Picture 4" descr="Neuroscience6e-Fig-05-2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685799"/>
            <a:ext cx="1637659" cy="6159023"/>
          </a:xfrm>
          <a:prstGeom prst="rect">
            <a:avLst/>
          </a:prstGeom>
        </p:spPr>
      </p:pic>
      <p:sp>
        <p:nvSpPr>
          <p:cNvPr id="6" name="Rectangle 5"/>
          <p:cNvSpPr/>
          <p:nvPr/>
        </p:nvSpPr>
        <p:spPr>
          <a:xfrm>
            <a:off x="101647" y="76200"/>
            <a:ext cx="8966153" cy="830997"/>
          </a:xfrm>
          <a:prstGeom prst="rect">
            <a:avLst/>
          </a:prstGeom>
        </p:spPr>
        <p:txBody>
          <a:bodyPr wrap="square">
            <a:spAutoFit/>
          </a:bodyPr>
          <a:lstStyle/>
          <a:p>
            <a:r>
              <a:rPr lang="en-US" altLang="en-US" b="1" kern="0" dirty="0" smtClean="0">
                <a:latin typeface="+mn-lt"/>
              </a:rPr>
              <a:t>Postsynaptic </a:t>
            </a:r>
            <a:r>
              <a:rPr lang="en-US" altLang="en-US" b="1" kern="0" dirty="0">
                <a:latin typeface="+mn-lt"/>
              </a:rPr>
              <a:t>membrane permeability changes during synaptic </a:t>
            </a:r>
            <a:r>
              <a:rPr lang="en-US" altLang="en-US" b="1" kern="0" dirty="0" smtClean="0">
                <a:latin typeface="+mn-lt"/>
              </a:rPr>
              <a:t>transmission: summation</a:t>
            </a:r>
            <a:endParaRPr lang="en-US" dirty="0">
              <a:latin typeface="+mn-lt"/>
            </a:endParaRPr>
          </a:p>
        </p:txBody>
      </p:sp>
      <p:sp>
        <p:nvSpPr>
          <p:cNvPr id="7" name="Rectangle 7"/>
          <p:cNvSpPr>
            <a:spLocks/>
          </p:cNvSpPr>
          <p:nvPr/>
        </p:nvSpPr>
        <p:spPr bwMode="auto">
          <a:xfrm>
            <a:off x="76200" y="1551801"/>
            <a:ext cx="2879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2000" dirty="0" smtClean="0">
                <a:solidFill>
                  <a:schemeClr val="bg1"/>
                </a:solidFill>
                <a:latin typeface="+mn-lt"/>
                <a:ea typeface="Arial" charset="0"/>
                <a:cs typeface="Arial" charset="0"/>
              </a:rPr>
              <a:t>I</a:t>
            </a:r>
            <a:r>
              <a:rPr lang="en-US" altLang="en-US" sz="2000" baseline="-6000" dirty="0" smtClean="0">
                <a:solidFill>
                  <a:schemeClr val="bg1"/>
                </a:solidFill>
                <a:latin typeface="+mn-lt"/>
                <a:ea typeface="Arial" charset="0"/>
                <a:cs typeface="Arial" charset="0"/>
              </a:rPr>
              <a:t>AMPA</a:t>
            </a:r>
            <a:r>
              <a:rPr lang="en-US" altLang="en-US" sz="2000" dirty="0" smtClean="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 </a:t>
            </a:r>
            <a:r>
              <a:rPr lang="en-US" altLang="en-US" sz="2000" dirty="0" err="1" smtClean="0">
                <a:solidFill>
                  <a:schemeClr val="bg1"/>
                </a:solidFill>
                <a:latin typeface="+mn-lt"/>
                <a:ea typeface="Arial" charset="0"/>
                <a:cs typeface="Arial" charset="0"/>
              </a:rPr>
              <a:t>g</a:t>
            </a:r>
            <a:r>
              <a:rPr lang="en-US" altLang="en-US" sz="2000" baseline="-6000" dirty="0" err="1" smtClean="0">
                <a:solidFill>
                  <a:schemeClr val="bg1"/>
                </a:solidFill>
                <a:latin typeface="+mn-lt"/>
                <a:ea typeface="Arial" charset="0"/>
                <a:cs typeface="Arial" charset="0"/>
              </a:rPr>
              <a:t>AMPA</a:t>
            </a:r>
            <a:r>
              <a:rPr lang="en-US" altLang="en-US" sz="2000" baseline="-6000" dirty="0" smtClean="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a:t>
            </a:r>
            <a:r>
              <a:rPr lang="en-US" altLang="en-US" sz="2000" dirty="0" err="1">
                <a:solidFill>
                  <a:schemeClr val="bg1"/>
                </a:solidFill>
                <a:latin typeface="+mn-lt"/>
                <a:ea typeface="Arial" charset="0"/>
                <a:cs typeface="Arial" charset="0"/>
              </a:rPr>
              <a:t>V</a:t>
            </a:r>
            <a:r>
              <a:rPr lang="en-US" altLang="en-US" sz="2000" baseline="-6000" dirty="0" err="1">
                <a:solidFill>
                  <a:schemeClr val="bg1"/>
                </a:solidFill>
                <a:latin typeface="+mn-lt"/>
                <a:ea typeface="Arial" charset="0"/>
                <a:cs typeface="Arial" charset="0"/>
              </a:rPr>
              <a:t>m</a:t>
            </a:r>
            <a:r>
              <a:rPr lang="en-US" altLang="en-US" sz="2000" baseline="-6000" dirty="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 </a:t>
            </a:r>
            <a:r>
              <a:rPr lang="en-US" altLang="en-US" sz="2000" dirty="0" smtClean="0">
                <a:solidFill>
                  <a:schemeClr val="bg1"/>
                </a:solidFill>
                <a:latin typeface="+mn-lt"/>
                <a:ea typeface="Arial" charset="0"/>
                <a:cs typeface="Arial" charset="0"/>
              </a:rPr>
              <a:t>E</a:t>
            </a:r>
            <a:r>
              <a:rPr lang="en-US" altLang="en-US" sz="2000" baseline="-6000" dirty="0" smtClean="0">
                <a:solidFill>
                  <a:schemeClr val="bg1"/>
                </a:solidFill>
                <a:latin typeface="+mn-lt"/>
                <a:ea typeface="Arial" charset="0"/>
                <a:cs typeface="Arial" charset="0"/>
              </a:rPr>
              <a:t>AMPA</a:t>
            </a:r>
            <a:r>
              <a:rPr lang="en-US" altLang="en-US" sz="2000" dirty="0" smtClean="0">
                <a:solidFill>
                  <a:schemeClr val="bg1"/>
                </a:solidFill>
                <a:latin typeface="+mn-lt"/>
                <a:ea typeface="Arial" charset="0"/>
                <a:cs typeface="Arial" charset="0"/>
              </a:rPr>
              <a:t>)</a:t>
            </a:r>
            <a:endParaRPr lang="en-US" altLang="en-US" sz="2000" dirty="0">
              <a:solidFill>
                <a:schemeClr val="bg1"/>
              </a:solidFill>
              <a:latin typeface="+mn-lt"/>
              <a:ea typeface="Arial" charset="0"/>
              <a:cs typeface="Arial" charset="0"/>
            </a:endParaRPr>
          </a:p>
        </p:txBody>
      </p:sp>
      <p:sp>
        <p:nvSpPr>
          <p:cNvPr id="8" name="Rectangle 7"/>
          <p:cNvSpPr>
            <a:spLocks/>
          </p:cNvSpPr>
          <p:nvPr/>
        </p:nvSpPr>
        <p:spPr bwMode="auto">
          <a:xfrm>
            <a:off x="234283" y="5666601"/>
            <a:ext cx="2780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2000" dirty="0" smtClean="0">
                <a:solidFill>
                  <a:schemeClr val="bg1"/>
                </a:solidFill>
                <a:latin typeface="+mn-lt"/>
                <a:ea typeface="Arial" charset="0"/>
                <a:cs typeface="Arial" charset="0"/>
              </a:rPr>
              <a:t>I</a:t>
            </a:r>
            <a:r>
              <a:rPr lang="en-US" altLang="en-US" sz="2000" baseline="-6000" dirty="0" smtClean="0">
                <a:solidFill>
                  <a:schemeClr val="bg1"/>
                </a:solidFill>
                <a:latin typeface="+mn-lt"/>
                <a:ea typeface="Arial" charset="0"/>
                <a:cs typeface="Arial" charset="0"/>
              </a:rPr>
              <a:t>GABA</a:t>
            </a:r>
            <a:r>
              <a:rPr lang="en-US" altLang="en-US" sz="2000" dirty="0" smtClean="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 </a:t>
            </a:r>
            <a:r>
              <a:rPr lang="en-US" altLang="en-US" sz="2000" dirty="0" err="1" smtClean="0">
                <a:solidFill>
                  <a:schemeClr val="bg1"/>
                </a:solidFill>
                <a:latin typeface="+mn-lt"/>
                <a:ea typeface="Arial" charset="0"/>
                <a:cs typeface="Arial" charset="0"/>
              </a:rPr>
              <a:t>g</a:t>
            </a:r>
            <a:r>
              <a:rPr lang="en-US" altLang="en-US" sz="2000" baseline="-6000" dirty="0" err="1" smtClean="0">
                <a:solidFill>
                  <a:schemeClr val="bg1"/>
                </a:solidFill>
                <a:latin typeface="+mn-lt"/>
                <a:ea typeface="Arial" charset="0"/>
                <a:cs typeface="Arial" charset="0"/>
              </a:rPr>
              <a:t>GABA</a:t>
            </a:r>
            <a:r>
              <a:rPr lang="en-US" altLang="en-US" sz="2000" baseline="-25000" dirty="0" err="1" smtClean="0">
                <a:solidFill>
                  <a:schemeClr val="bg1"/>
                </a:solidFill>
                <a:latin typeface="+mn-lt"/>
                <a:ea typeface="Arial" charset="0"/>
                <a:cs typeface="Arial" charset="0"/>
              </a:rPr>
              <a:t>A</a:t>
            </a:r>
            <a:r>
              <a:rPr lang="en-US" altLang="en-US" sz="2000" baseline="-6000" dirty="0" smtClean="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a:t>
            </a:r>
            <a:r>
              <a:rPr lang="en-US" altLang="en-US" sz="2000" dirty="0" err="1">
                <a:solidFill>
                  <a:schemeClr val="bg1"/>
                </a:solidFill>
                <a:latin typeface="+mn-lt"/>
                <a:ea typeface="Arial" charset="0"/>
                <a:cs typeface="Arial" charset="0"/>
              </a:rPr>
              <a:t>V</a:t>
            </a:r>
            <a:r>
              <a:rPr lang="en-US" altLang="en-US" sz="2000" baseline="-6000" dirty="0" err="1">
                <a:solidFill>
                  <a:schemeClr val="bg1"/>
                </a:solidFill>
                <a:latin typeface="+mn-lt"/>
                <a:ea typeface="Arial" charset="0"/>
                <a:cs typeface="Arial" charset="0"/>
              </a:rPr>
              <a:t>m</a:t>
            </a:r>
            <a:r>
              <a:rPr lang="en-US" altLang="en-US" sz="2000" baseline="-6000" dirty="0">
                <a:solidFill>
                  <a:schemeClr val="bg1"/>
                </a:solidFill>
                <a:latin typeface="+mn-lt"/>
                <a:ea typeface="Arial" charset="0"/>
                <a:cs typeface="Arial" charset="0"/>
              </a:rPr>
              <a:t> </a:t>
            </a:r>
            <a:r>
              <a:rPr lang="en-US" altLang="en-US" sz="2000" dirty="0" smtClean="0">
                <a:solidFill>
                  <a:schemeClr val="bg1"/>
                </a:solidFill>
                <a:latin typeface="+mn-lt"/>
                <a:ea typeface="Arial" charset="0"/>
                <a:cs typeface="Arial" charset="0"/>
              </a:rPr>
              <a:t>– E</a:t>
            </a:r>
            <a:r>
              <a:rPr lang="en-US" altLang="en-US" sz="2000" baseline="-6000" dirty="0" smtClean="0">
                <a:solidFill>
                  <a:schemeClr val="bg1"/>
                </a:solidFill>
                <a:latin typeface="+mn-lt"/>
                <a:ea typeface="Arial" charset="0"/>
                <a:cs typeface="Arial" charset="0"/>
              </a:rPr>
              <a:t>C l</a:t>
            </a:r>
            <a:r>
              <a:rPr lang="en-US" altLang="en-US" sz="2000" dirty="0" smtClean="0">
                <a:solidFill>
                  <a:schemeClr val="bg1"/>
                </a:solidFill>
                <a:latin typeface="+mn-lt"/>
                <a:ea typeface="Arial" charset="0"/>
                <a:cs typeface="Arial" charset="0"/>
              </a:rPr>
              <a:t>)</a:t>
            </a:r>
            <a:endParaRPr lang="en-US" altLang="en-US" sz="2000" dirty="0">
              <a:solidFill>
                <a:schemeClr val="bg1"/>
              </a:solidFill>
              <a:latin typeface="+mn-lt"/>
              <a:ea typeface="Arial" charset="0"/>
              <a:cs typeface="Arial" charset="0"/>
            </a:endParaRPr>
          </a:p>
        </p:txBody>
      </p:sp>
      <p:sp>
        <p:nvSpPr>
          <p:cNvPr id="10" name="Rectangle 9"/>
          <p:cNvSpPr/>
          <p:nvPr/>
        </p:nvSpPr>
        <p:spPr>
          <a:xfrm>
            <a:off x="151842" y="1017768"/>
            <a:ext cx="526106" cy="461665"/>
          </a:xfrm>
          <a:prstGeom prst="rect">
            <a:avLst/>
          </a:prstGeom>
        </p:spPr>
        <p:txBody>
          <a:bodyPr wrap="none">
            <a:spAutoFit/>
          </a:bodyPr>
          <a:lstStyle/>
          <a:p>
            <a:r>
              <a:rPr lang="en-US" altLang="en-US" dirty="0" smtClean="0">
                <a:solidFill>
                  <a:schemeClr val="bg1"/>
                </a:solidFill>
                <a:latin typeface="+mn-lt"/>
                <a:ea typeface="Arial" charset="0"/>
                <a:cs typeface="Arial" charset="0"/>
              </a:rPr>
              <a:t>E1</a:t>
            </a:r>
            <a:endParaRPr lang="en-US" dirty="0">
              <a:latin typeface="+mn-lt"/>
            </a:endParaRPr>
          </a:p>
        </p:txBody>
      </p:sp>
      <p:sp>
        <p:nvSpPr>
          <p:cNvPr id="11" name="Rectangle 10"/>
          <p:cNvSpPr/>
          <p:nvPr/>
        </p:nvSpPr>
        <p:spPr>
          <a:xfrm>
            <a:off x="693094" y="1017768"/>
            <a:ext cx="526106" cy="461665"/>
          </a:xfrm>
          <a:prstGeom prst="rect">
            <a:avLst/>
          </a:prstGeom>
        </p:spPr>
        <p:txBody>
          <a:bodyPr wrap="none">
            <a:spAutoFit/>
          </a:bodyPr>
          <a:lstStyle/>
          <a:p>
            <a:r>
              <a:rPr lang="en-US" altLang="en-US" dirty="0" smtClean="0">
                <a:solidFill>
                  <a:schemeClr val="bg1"/>
                </a:solidFill>
                <a:latin typeface="+mn-lt"/>
                <a:ea typeface="Arial" charset="0"/>
                <a:cs typeface="Arial" charset="0"/>
              </a:rPr>
              <a:t>E2</a:t>
            </a:r>
            <a:endParaRPr lang="en-US" dirty="0">
              <a:latin typeface="+mn-lt"/>
            </a:endParaRPr>
          </a:p>
        </p:txBody>
      </p:sp>
      <p:sp>
        <p:nvSpPr>
          <p:cNvPr id="12" name="Rectangle 11"/>
          <p:cNvSpPr/>
          <p:nvPr/>
        </p:nvSpPr>
        <p:spPr>
          <a:xfrm>
            <a:off x="182207" y="1028700"/>
            <a:ext cx="4572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7547" y="1028700"/>
            <a:ext cx="4572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2490" y="1078468"/>
            <a:ext cx="1382110" cy="369332"/>
          </a:xfrm>
          <a:prstGeom prst="rect">
            <a:avLst/>
          </a:prstGeom>
        </p:spPr>
        <p:txBody>
          <a:bodyPr wrap="none">
            <a:spAutoFit/>
          </a:bodyPr>
          <a:lstStyle/>
          <a:p>
            <a:r>
              <a:rPr lang="en-US" altLang="en-US" sz="1800" dirty="0" err="1" smtClean="0">
                <a:solidFill>
                  <a:schemeClr val="bg1"/>
                </a:solidFill>
                <a:latin typeface="+mn-lt"/>
                <a:ea typeface="Arial" charset="0"/>
                <a:cs typeface="Arial" charset="0"/>
              </a:rPr>
              <a:t>E</a:t>
            </a:r>
            <a:r>
              <a:rPr lang="en-US" altLang="en-US" sz="1800" baseline="-6000" dirty="0" err="1" smtClean="0">
                <a:solidFill>
                  <a:schemeClr val="bg1"/>
                </a:solidFill>
                <a:latin typeface="+mn-lt"/>
                <a:ea typeface="Arial" charset="0"/>
                <a:cs typeface="Arial" charset="0"/>
              </a:rPr>
              <a:t>Glu</a:t>
            </a:r>
            <a:r>
              <a:rPr lang="en-US" altLang="en-US" sz="1800" dirty="0">
                <a:solidFill>
                  <a:schemeClr val="bg1"/>
                </a:solidFill>
                <a:latin typeface="+mn-lt"/>
                <a:ea typeface="Arial" charset="0"/>
                <a:cs typeface="Arial" charset="0"/>
              </a:rPr>
              <a:t> </a:t>
            </a:r>
            <a:r>
              <a:rPr lang="en-US" altLang="en-US" sz="1800" dirty="0" smtClean="0">
                <a:solidFill>
                  <a:schemeClr val="bg1"/>
                </a:solidFill>
                <a:latin typeface="+mn-lt"/>
                <a:ea typeface="Arial" charset="0"/>
                <a:cs typeface="Arial" charset="0"/>
              </a:rPr>
              <a:t>= 0 mV</a:t>
            </a:r>
            <a:endParaRPr lang="en-US" sz="1800" dirty="0">
              <a:latin typeface="+mn-lt"/>
            </a:endParaRPr>
          </a:p>
        </p:txBody>
      </p:sp>
      <p:sp>
        <p:nvSpPr>
          <p:cNvPr id="16" name="Rectangle 15"/>
          <p:cNvSpPr/>
          <p:nvPr/>
        </p:nvSpPr>
        <p:spPr>
          <a:xfrm>
            <a:off x="418849" y="4956134"/>
            <a:ext cx="300082" cy="461665"/>
          </a:xfrm>
          <a:prstGeom prst="rect">
            <a:avLst/>
          </a:prstGeom>
        </p:spPr>
        <p:txBody>
          <a:bodyPr wrap="none">
            <a:spAutoFit/>
          </a:bodyPr>
          <a:lstStyle/>
          <a:p>
            <a:r>
              <a:rPr lang="en-US" dirty="0">
                <a:solidFill>
                  <a:schemeClr val="bg1"/>
                </a:solidFill>
                <a:latin typeface="+mn-lt"/>
                <a:ea typeface="Arial" charset="0"/>
                <a:cs typeface="Arial" charset="0"/>
              </a:rPr>
              <a:t>I</a:t>
            </a:r>
            <a:endParaRPr lang="en-US" dirty="0">
              <a:latin typeface="+mn-lt"/>
            </a:endParaRPr>
          </a:p>
        </p:txBody>
      </p:sp>
      <p:sp>
        <p:nvSpPr>
          <p:cNvPr id="17" name="Rectangle 16"/>
          <p:cNvSpPr/>
          <p:nvPr/>
        </p:nvSpPr>
        <p:spPr>
          <a:xfrm>
            <a:off x="340848" y="4965129"/>
            <a:ext cx="4572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3039" y="5001419"/>
            <a:ext cx="1747594" cy="369332"/>
          </a:xfrm>
          <a:prstGeom prst="rect">
            <a:avLst/>
          </a:prstGeom>
        </p:spPr>
        <p:txBody>
          <a:bodyPr wrap="none">
            <a:spAutoFit/>
          </a:bodyPr>
          <a:lstStyle/>
          <a:p>
            <a:r>
              <a:rPr lang="en-US" altLang="en-US" sz="1800" dirty="0" smtClean="0">
                <a:solidFill>
                  <a:schemeClr val="bg1"/>
                </a:solidFill>
                <a:latin typeface="+mn-lt"/>
                <a:ea typeface="Arial" charset="0"/>
                <a:cs typeface="Arial" charset="0"/>
              </a:rPr>
              <a:t>E</a:t>
            </a:r>
            <a:r>
              <a:rPr lang="en-US" altLang="en-US" sz="1800" baseline="-6000" dirty="0" smtClean="0">
                <a:solidFill>
                  <a:schemeClr val="bg1"/>
                </a:solidFill>
                <a:latin typeface="+mn-lt"/>
                <a:ea typeface="Arial" charset="0"/>
                <a:cs typeface="Arial" charset="0"/>
              </a:rPr>
              <a:t>GABA</a:t>
            </a:r>
            <a:r>
              <a:rPr lang="en-US" altLang="en-US" sz="1800" dirty="0" smtClean="0">
                <a:solidFill>
                  <a:schemeClr val="bg1"/>
                </a:solidFill>
                <a:latin typeface="+mn-lt"/>
                <a:ea typeface="Arial" charset="0"/>
                <a:cs typeface="Arial" charset="0"/>
              </a:rPr>
              <a:t> = -80 mV</a:t>
            </a:r>
            <a:endParaRPr lang="en-US" sz="1800" dirty="0">
              <a:latin typeface="+mn-lt"/>
            </a:endParaRPr>
          </a:p>
        </p:txBody>
      </p:sp>
      <p:sp>
        <p:nvSpPr>
          <p:cNvPr id="19" name="Rectangle 18"/>
          <p:cNvSpPr/>
          <p:nvPr/>
        </p:nvSpPr>
        <p:spPr>
          <a:xfrm>
            <a:off x="-21394" y="6370620"/>
            <a:ext cx="5201988" cy="400110"/>
          </a:xfrm>
          <a:prstGeom prst="rect">
            <a:avLst/>
          </a:prstGeom>
        </p:spPr>
        <p:txBody>
          <a:bodyPr wrap="square">
            <a:spAutoFit/>
          </a:bodyPr>
          <a:lstStyle/>
          <a:p>
            <a:r>
              <a:rPr lang="en-US" altLang="en-US" sz="2000" b="1" i="1" kern="0" dirty="0" smtClean="0">
                <a:solidFill>
                  <a:srgbClr val="C00000"/>
                </a:solidFill>
                <a:latin typeface="+mn-lt"/>
              </a:rPr>
              <a:t>postsynaptic potentials</a:t>
            </a:r>
            <a:r>
              <a:rPr lang="en-US" altLang="en-US" sz="2000" b="1" i="1" kern="0" dirty="0">
                <a:solidFill>
                  <a:srgbClr val="C00000"/>
                </a:solidFill>
                <a:latin typeface="+mn-lt"/>
              </a:rPr>
              <a:t>, </a:t>
            </a:r>
            <a:r>
              <a:rPr lang="en-US" altLang="en-US" sz="2000" b="1" i="1" kern="0" dirty="0" smtClean="0">
                <a:solidFill>
                  <a:srgbClr val="C00000"/>
                </a:solidFill>
                <a:latin typeface="+mn-lt"/>
              </a:rPr>
              <a:t>summation</a:t>
            </a:r>
            <a:endParaRPr lang="en-US" sz="2000" dirty="0">
              <a:solidFill>
                <a:srgbClr val="C00000"/>
              </a:solidFill>
              <a:latin typeface="+mn-lt"/>
            </a:endParaRPr>
          </a:p>
        </p:txBody>
      </p:sp>
      <p:sp>
        <p:nvSpPr>
          <p:cNvPr id="20" name="Rectangle 7"/>
          <p:cNvSpPr>
            <a:spLocks/>
          </p:cNvSpPr>
          <p:nvPr/>
        </p:nvSpPr>
        <p:spPr bwMode="auto">
          <a:xfrm>
            <a:off x="60644" y="1905000"/>
            <a:ext cx="29873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2000" dirty="0" smtClean="0">
                <a:solidFill>
                  <a:schemeClr val="bg1"/>
                </a:solidFill>
                <a:latin typeface="+mn-lt"/>
                <a:ea typeface="Arial" charset="0"/>
                <a:cs typeface="Arial" charset="0"/>
              </a:rPr>
              <a:t>I</a:t>
            </a:r>
            <a:r>
              <a:rPr lang="en-US" altLang="en-US" sz="2000" baseline="-6000" dirty="0" smtClean="0">
                <a:solidFill>
                  <a:schemeClr val="bg1"/>
                </a:solidFill>
                <a:latin typeface="+mn-lt"/>
                <a:ea typeface="Arial" charset="0"/>
                <a:cs typeface="Arial" charset="0"/>
              </a:rPr>
              <a:t>NMDA</a:t>
            </a:r>
            <a:r>
              <a:rPr lang="en-US" altLang="en-US" sz="2000" dirty="0" smtClean="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 </a:t>
            </a:r>
            <a:r>
              <a:rPr lang="en-US" altLang="en-US" sz="2000" dirty="0" err="1" smtClean="0">
                <a:solidFill>
                  <a:schemeClr val="bg1"/>
                </a:solidFill>
                <a:latin typeface="+mn-lt"/>
                <a:ea typeface="Arial" charset="0"/>
                <a:cs typeface="Arial" charset="0"/>
              </a:rPr>
              <a:t>g</a:t>
            </a:r>
            <a:r>
              <a:rPr lang="en-US" altLang="en-US" sz="2000" baseline="-6000" dirty="0" err="1" smtClean="0">
                <a:solidFill>
                  <a:schemeClr val="bg1"/>
                </a:solidFill>
                <a:latin typeface="+mn-lt"/>
                <a:ea typeface="Arial" charset="0"/>
                <a:cs typeface="Arial" charset="0"/>
              </a:rPr>
              <a:t>NMDA</a:t>
            </a:r>
            <a:r>
              <a:rPr lang="en-US" altLang="en-US" sz="2000" baseline="-6000" dirty="0" smtClean="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a:t>
            </a:r>
            <a:r>
              <a:rPr lang="en-US" altLang="en-US" sz="2000" dirty="0" err="1">
                <a:solidFill>
                  <a:schemeClr val="bg1"/>
                </a:solidFill>
                <a:latin typeface="+mn-lt"/>
                <a:ea typeface="Arial" charset="0"/>
                <a:cs typeface="Arial" charset="0"/>
              </a:rPr>
              <a:t>V</a:t>
            </a:r>
            <a:r>
              <a:rPr lang="en-US" altLang="en-US" sz="2000" baseline="-6000" dirty="0" err="1">
                <a:solidFill>
                  <a:schemeClr val="bg1"/>
                </a:solidFill>
                <a:latin typeface="+mn-lt"/>
                <a:ea typeface="Arial" charset="0"/>
                <a:cs typeface="Arial" charset="0"/>
              </a:rPr>
              <a:t>m</a:t>
            </a:r>
            <a:r>
              <a:rPr lang="en-US" altLang="en-US" sz="2000" baseline="-6000" dirty="0">
                <a:solidFill>
                  <a:schemeClr val="bg1"/>
                </a:solidFill>
                <a:latin typeface="+mn-lt"/>
                <a:ea typeface="Arial" charset="0"/>
                <a:cs typeface="Arial" charset="0"/>
              </a:rPr>
              <a:t> </a:t>
            </a:r>
            <a:r>
              <a:rPr lang="en-US" altLang="en-US" sz="2000" dirty="0">
                <a:solidFill>
                  <a:schemeClr val="bg1"/>
                </a:solidFill>
                <a:latin typeface="+mn-lt"/>
                <a:ea typeface="Arial" charset="0"/>
                <a:cs typeface="Arial" charset="0"/>
              </a:rPr>
              <a:t>- </a:t>
            </a:r>
            <a:r>
              <a:rPr lang="en-US" altLang="en-US" sz="2000" dirty="0" smtClean="0">
                <a:solidFill>
                  <a:schemeClr val="bg1"/>
                </a:solidFill>
                <a:latin typeface="+mn-lt"/>
                <a:ea typeface="Arial" charset="0"/>
                <a:cs typeface="Arial" charset="0"/>
              </a:rPr>
              <a:t>E</a:t>
            </a:r>
            <a:r>
              <a:rPr lang="en-US" altLang="en-US" sz="2000" baseline="-6000" dirty="0" smtClean="0">
                <a:solidFill>
                  <a:schemeClr val="bg1"/>
                </a:solidFill>
                <a:latin typeface="+mn-lt"/>
                <a:ea typeface="Arial" charset="0"/>
                <a:cs typeface="Arial" charset="0"/>
              </a:rPr>
              <a:t>NMDA</a:t>
            </a:r>
            <a:r>
              <a:rPr lang="en-US" altLang="en-US" sz="2000" dirty="0" smtClean="0">
                <a:solidFill>
                  <a:schemeClr val="bg1"/>
                </a:solidFill>
                <a:latin typeface="+mn-lt"/>
                <a:ea typeface="Arial" charset="0"/>
                <a:cs typeface="Arial" charset="0"/>
              </a:rPr>
              <a:t>)</a:t>
            </a:r>
            <a:endParaRPr lang="en-US" altLang="en-US" sz="2000" dirty="0">
              <a:solidFill>
                <a:schemeClr val="bg1"/>
              </a:solidFill>
              <a:latin typeface="+mn-lt"/>
              <a:ea typeface="Arial" charset="0"/>
              <a:cs typeface="Arial" charset="0"/>
            </a:endParaRPr>
          </a:p>
        </p:txBody>
      </p:sp>
      <p:pic>
        <p:nvPicPr>
          <p:cNvPr id="21" name="Picture 20" descr="Neuroscience6e-Fig-06-06-1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47" y="2326488"/>
            <a:ext cx="2803627" cy="2350698"/>
          </a:xfrm>
          <a:prstGeom prst="rect">
            <a:avLst/>
          </a:prstGeom>
        </p:spPr>
      </p:pic>
    </p:spTree>
    <p:extLst>
      <p:ext uri="{BB962C8B-B14F-4D97-AF65-F5344CB8AC3E}">
        <p14:creationId xmlns:p14="http://schemas.microsoft.com/office/powerpoint/2010/main" val="1805961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28600" y="228600"/>
            <a:ext cx="8610600" cy="6324600"/>
          </a:xfrm>
          <a:prstGeom prst="rect">
            <a:avLst/>
          </a:prstGeom>
        </p:spPr>
        <p:txBody>
          <a:bodyPr/>
          <a:lst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altLang="en-US" sz="2400" b="1" kern="0" dirty="0" smtClean="0">
                <a:solidFill>
                  <a:srgbClr val="006600"/>
                </a:solidFill>
              </a:rPr>
              <a:t>Chapters 2-8 in Neuroscience 6</a:t>
            </a:r>
            <a:r>
              <a:rPr lang="en-US" altLang="en-US" sz="2400" b="1" kern="0" baseline="30000" dirty="0" smtClean="0">
                <a:solidFill>
                  <a:srgbClr val="006600"/>
                </a:solidFill>
              </a:rPr>
              <a:t>th</a:t>
            </a:r>
            <a:r>
              <a:rPr lang="en-US" altLang="en-US" sz="2400" b="1" kern="0" dirty="0" smtClean="0">
                <a:solidFill>
                  <a:srgbClr val="006600"/>
                </a:solidFill>
              </a:rPr>
              <a:t> Edition (Purves et al.)</a:t>
            </a:r>
          </a:p>
          <a:p>
            <a:endParaRPr lang="en-US" altLang="en-US" sz="2400" b="1" kern="0" dirty="0">
              <a:solidFill>
                <a:srgbClr val="006600"/>
              </a:solidFill>
            </a:endParaRPr>
          </a:p>
          <a:p>
            <a:r>
              <a:rPr lang="en-US" altLang="en-US" sz="2000" b="1" kern="0" dirty="0" smtClean="0">
                <a:solidFill>
                  <a:srgbClr val="C00000"/>
                </a:solidFill>
              </a:rPr>
              <a:t>Chapter 8	Lawrence	Synaptic Plasticity</a:t>
            </a:r>
          </a:p>
          <a:p>
            <a:endParaRPr lang="en-US" altLang="en-US" sz="2000" b="1" kern="0" dirty="0">
              <a:solidFill>
                <a:srgbClr val="006600"/>
              </a:solidFill>
            </a:endParaRPr>
          </a:p>
          <a:p>
            <a:r>
              <a:rPr lang="en-US" altLang="en-US" sz="2000" b="1" kern="0" dirty="0" smtClean="0"/>
              <a:t>Learning Objectives:</a:t>
            </a:r>
          </a:p>
          <a:p>
            <a:endParaRPr lang="en-US" altLang="en-US" sz="2000" b="1" kern="0" dirty="0"/>
          </a:p>
          <a:p>
            <a:r>
              <a:rPr lang="en-US" altLang="en-US" sz="2000" b="1" kern="0" dirty="0" smtClean="0"/>
              <a:t>	7) Describe forms of short-term synaptic plasticity </a:t>
            </a:r>
            <a:r>
              <a:rPr lang="en-US" altLang="en-US" sz="2000" b="1" kern="0" dirty="0"/>
              <a:t>(p. 169-175</a:t>
            </a:r>
            <a:r>
              <a:rPr lang="en-US" altLang="en-US" sz="2000" b="1" kern="0" dirty="0" smtClean="0"/>
              <a:t>).</a:t>
            </a:r>
          </a:p>
          <a:p>
            <a:r>
              <a:rPr lang="en-US" altLang="en-US" sz="2000" b="1" i="1" kern="0" dirty="0"/>
              <a:t>	</a:t>
            </a:r>
            <a:r>
              <a:rPr lang="en-US" altLang="en-US" sz="2000" b="1" i="1" kern="0" dirty="0" smtClean="0"/>
              <a:t>	</a:t>
            </a:r>
            <a:r>
              <a:rPr lang="en-US" altLang="en-US" sz="2000" b="1" i="1" kern="0" dirty="0" smtClean="0">
                <a:solidFill>
                  <a:srgbClr val="C00000"/>
                </a:solidFill>
              </a:rPr>
              <a:t>synaptic facilitation, synaptic depression, potentiation, 	augmentation, post-tetanic potentiation</a:t>
            </a:r>
          </a:p>
          <a:p>
            <a:endParaRPr lang="en-US" altLang="en-US" sz="2000" b="1" i="1" kern="0" dirty="0"/>
          </a:p>
          <a:p>
            <a:r>
              <a:rPr lang="en-US" altLang="en-US" sz="2000" b="1" i="1" kern="0" dirty="0" smtClean="0"/>
              <a:t>	</a:t>
            </a:r>
            <a:r>
              <a:rPr lang="en-US" altLang="en-US" sz="2000" b="1" kern="0" dirty="0" smtClean="0"/>
              <a:t>8) Describe long-term synaptic plasticity </a:t>
            </a:r>
            <a:r>
              <a:rPr lang="en-US" altLang="en-US" sz="2000" b="1" kern="0" dirty="0"/>
              <a:t>(p. 176-190</a:t>
            </a:r>
            <a:r>
              <a:rPr lang="en-US" altLang="en-US" sz="2000" b="1" kern="0" dirty="0" smtClean="0"/>
              <a:t>).</a:t>
            </a:r>
          </a:p>
          <a:p>
            <a:r>
              <a:rPr lang="en-US" altLang="en-US" sz="2000" b="1" kern="0" dirty="0"/>
              <a:t>	</a:t>
            </a:r>
            <a:r>
              <a:rPr lang="en-US" altLang="en-US" sz="2000" b="1" kern="0" dirty="0" smtClean="0">
                <a:solidFill>
                  <a:srgbClr val="C00000"/>
                </a:solidFill>
              </a:rPr>
              <a:t>	</a:t>
            </a:r>
            <a:r>
              <a:rPr lang="en-US" altLang="en-US" sz="2000" b="1" i="1" kern="0" dirty="0" smtClean="0">
                <a:solidFill>
                  <a:srgbClr val="C00000"/>
                </a:solidFill>
              </a:rPr>
              <a:t>long-term potentiation, long-term depression, NMDA 	receptors, AMPA receptors</a:t>
            </a:r>
            <a:endParaRPr lang="en-US" altLang="en-US" sz="2000" b="1" kern="0" dirty="0" smtClean="0">
              <a:solidFill>
                <a:srgbClr val="C00000"/>
              </a:solidFill>
            </a:endParaRPr>
          </a:p>
        </p:txBody>
      </p:sp>
    </p:spTree>
    <p:extLst>
      <p:ext uri="{BB962C8B-B14F-4D97-AF65-F5344CB8AC3E}">
        <p14:creationId xmlns:p14="http://schemas.microsoft.com/office/powerpoint/2010/main" val="1840407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uroscience6e-Fig-08-01-1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461" y="609600"/>
            <a:ext cx="3322554" cy="3071069"/>
          </a:xfrm>
          <a:prstGeom prst="rect">
            <a:avLst/>
          </a:prstGeom>
        </p:spPr>
      </p:pic>
      <p:pic>
        <p:nvPicPr>
          <p:cNvPr id="7" name="Picture 6" descr="Neuroscience6e-Fig-08-01-3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015" y="596900"/>
            <a:ext cx="4289985" cy="5723656"/>
          </a:xfrm>
          <a:prstGeom prst="rect">
            <a:avLst/>
          </a:prstGeom>
        </p:spPr>
      </p:pic>
      <p:sp>
        <p:nvSpPr>
          <p:cNvPr id="8" name="Rectangle 7"/>
          <p:cNvSpPr/>
          <p:nvPr/>
        </p:nvSpPr>
        <p:spPr>
          <a:xfrm>
            <a:off x="1531461" y="115706"/>
            <a:ext cx="6164739" cy="461665"/>
          </a:xfrm>
          <a:prstGeom prst="rect">
            <a:avLst/>
          </a:prstGeom>
        </p:spPr>
        <p:txBody>
          <a:bodyPr wrap="square">
            <a:spAutoFit/>
          </a:bodyPr>
          <a:lstStyle/>
          <a:p>
            <a:r>
              <a:rPr lang="en-US" altLang="en-US" b="1" kern="0" dirty="0" smtClean="0">
                <a:latin typeface="+mn-lt"/>
              </a:rPr>
              <a:t>Forms of </a:t>
            </a:r>
            <a:r>
              <a:rPr lang="en-US" altLang="en-US" b="1" kern="0" smtClean="0">
                <a:latin typeface="+mn-lt"/>
              </a:rPr>
              <a:t>short-term synaptic plasticity</a:t>
            </a:r>
            <a:endParaRPr lang="en-US" dirty="0">
              <a:latin typeface="+mn-lt"/>
            </a:endParaRPr>
          </a:p>
        </p:txBody>
      </p:sp>
      <p:sp>
        <p:nvSpPr>
          <p:cNvPr id="9" name="Rectangle 8"/>
          <p:cNvSpPr/>
          <p:nvPr/>
        </p:nvSpPr>
        <p:spPr>
          <a:xfrm>
            <a:off x="6837689" y="609600"/>
            <a:ext cx="2230111" cy="338554"/>
          </a:xfrm>
          <a:prstGeom prst="rect">
            <a:avLst/>
          </a:prstGeom>
        </p:spPr>
        <p:txBody>
          <a:bodyPr wrap="square">
            <a:spAutoFit/>
          </a:bodyPr>
          <a:lstStyle/>
          <a:p>
            <a:r>
              <a:rPr lang="en-US" altLang="en-US" sz="1600" b="1" kern="0" dirty="0">
                <a:solidFill>
                  <a:srgbClr val="C00000"/>
                </a:solidFill>
                <a:latin typeface="+mn-lt"/>
              </a:rPr>
              <a:t>s</a:t>
            </a:r>
            <a:r>
              <a:rPr lang="en-US" altLang="en-US" sz="1600" b="1" kern="0" dirty="0" smtClean="0">
                <a:solidFill>
                  <a:srgbClr val="C00000"/>
                </a:solidFill>
                <a:latin typeface="+mn-lt"/>
              </a:rPr>
              <a:t>ynaptic depression</a:t>
            </a:r>
            <a:endParaRPr lang="en-US" sz="1600" dirty="0">
              <a:solidFill>
                <a:srgbClr val="C00000"/>
              </a:solidFill>
              <a:latin typeface="+mn-lt"/>
            </a:endParaRPr>
          </a:p>
        </p:txBody>
      </p:sp>
      <p:sp>
        <p:nvSpPr>
          <p:cNvPr id="10" name="Rectangle 9"/>
          <p:cNvSpPr/>
          <p:nvPr/>
        </p:nvSpPr>
        <p:spPr>
          <a:xfrm>
            <a:off x="6172200" y="2286000"/>
            <a:ext cx="2971800" cy="338554"/>
          </a:xfrm>
          <a:prstGeom prst="rect">
            <a:avLst/>
          </a:prstGeom>
        </p:spPr>
        <p:txBody>
          <a:bodyPr wrap="square">
            <a:spAutoFit/>
          </a:bodyPr>
          <a:lstStyle/>
          <a:p>
            <a:r>
              <a:rPr lang="en-US" altLang="en-US" sz="1600" b="1" kern="0" dirty="0">
                <a:solidFill>
                  <a:srgbClr val="C00000"/>
                </a:solidFill>
                <a:latin typeface="+mn-lt"/>
              </a:rPr>
              <a:t>a</a:t>
            </a:r>
            <a:r>
              <a:rPr lang="en-US" altLang="en-US" sz="1600" b="1" kern="0" dirty="0" smtClean="0">
                <a:solidFill>
                  <a:srgbClr val="C00000"/>
                </a:solidFill>
                <a:latin typeface="+mn-lt"/>
              </a:rPr>
              <a:t>ugmentation/depression</a:t>
            </a:r>
            <a:endParaRPr lang="en-US" sz="1600" dirty="0">
              <a:solidFill>
                <a:srgbClr val="C00000"/>
              </a:solidFill>
              <a:latin typeface="+mn-lt"/>
            </a:endParaRPr>
          </a:p>
        </p:txBody>
      </p:sp>
      <p:sp>
        <p:nvSpPr>
          <p:cNvPr id="11" name="Rectangle 10"/>
          <p:cNvSpPr/>
          <p:nvPr/>
        </p:nvSpPr>
        <p:spPr>
          <a:xfrm>
            <a:off x="7371089" y="3886200"/>
            <a:ext cx="1676400" cy="338554"/>
          </a:xfrm>
          <a:prstGeom prst="rect">
            <a:avLst/>
          </a:prstGeom>
        </p:spPr>
        <p:txBody>
          <a:bodyPr wrap="square">
            <a:spAutoFit/>
          </a:bodyPr>
          <a:lstStyle/>
          <a:p>
            <a:r>
              <a:rPr lang="en-US" altLang="en-US" sz="1600" b="1" kern="0" dirty="0" smtClean="0">
                <a:solidFill>
                  <a:srgbClr val="C00000"/>
                </a:solidFill>
                <a:latin typeface="+mn-lt"/>
              </a:rPr>
              <a:t>augmentation</a:t>
            </a:r>
            <a:endParaRPr lang="en-US" sz="1600" dirty="0">
              <a:solidFill>
                <a:srgbClr val="C00000"/>
              </a:solidFill>
              <a:latin typeface="+mn-lt"/>
            </a:endParaRPr>
          </a:p>
        </p:txBody>
      </p:sp>
      <p:sp>
        <p:nvSpPr>
          <p:cNvPr id="12" name="Rectangle 11"/>
          <p:cNvSpPr/>
          <p:nvPr/>
        </p:nvSpPr>
        <p:spPr>
          <a:xfrm>
            <a:off x="1524000" y="6273225"/>
            <a:ext cx="7772400" cy="584775"/>
          </a:xfrm>
          <a:prstGeom prst="rect">
            <a:avLst/>
          </a:prstGeom>
        </p:spPr>
        <p:txBody>
          <a:bodyPr wrap="square">
            <a:spAutoFit/>
          </a:bodyPr>
          <a:lstStyle/>
          <a:p>
            <a:r>
              <a:rPr lang="en-US" altLang="en-US" sz="1600" b="1" i="1" kern="0" dirty="0">
                <a:solidFill>
                  <a:srgbClr val="C00000"/>
                </a:solidFill>
                <a:latin typeface="+mn-lt"/>
              </a:rPr>
              <a:t>synaptic facilitation, synaptic depression, potentiation, </a:t>
            </a:r>
            <a:endParaRPr lang="en-US" altLang="en-US" sz="1600" b="1" i="1" kern="0" dirty="0" smtClean="0">
              <a:solidFill>
                <a:srgbClr val="C00000"/>
              </a:solidFill>
              <a:latin typeface="+mn-lt"/>
            </a:endParaRPr>
          </a:p>
          <a:p>
            <a:r>
              <a:rPr lang="en-US" altLang="en-US" sz="1600" b="1" i="1" kern="0" dirty="0" smtClean="0">
                <a:solidFill>
                  <a:srgbClr val="C00000"/>
                </a:solidFill>
                <a:latin typeface="+mn-lt"/>
              </a:rPr>
              <a:t>augmentation, post-tetanic </a:t>
            </a:r>
            <a:r>
              <a:rPr lang="en-US" altLang="en-US" sz="1600" b="1" i="1" kern="0" dirty="0">
                <a:solidFill>
                  <a:srgbClr val="C00000"/>
                </a:solidFill>
                <a:latin typeface="+mn-lt"/>
              </a:rPr>
              <a:t>potentiation</a:t>
            </a:r>
            <a:endParaRPr lang="en-US" sz="1600" dirty="0">
              <a:solidFill>
                <a:srgbClr val="C00000"/>
              </a:solidFill>
              <a:latin typeface="+mn-lt"/>
            </a:endParaRPr>
          </a:p>
        </p:txBody>
      </p:sp>
      <p:pic>
        <p:nvPicPr>
          <p:cNvPr id="13" name="Picture 12" descr="Neuroscience6e-Fig-08-01-5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1461" y="3680669"/>
            <a:ext cx="3370480" cy="2559297"/>
          </a:xfrm>
          <a:prstGeom prst="rect">
            <a:avLst/>
          </a:prstGeom>
        </p:spPr>
      </p:pic>
      <p:sp>
        <p:nvSpPr>
          <p:cNvPr id="14" name="Rectangle 13"/>
          <p:cNvSpPr/>
          <p:nvPr/>
        </p:nvSpPr>
        <p:spPr>
          <a:xfrm>
            <a:off x="2075077" y="1701225"/>
            <a:ext cx="1404764" cy="584775"/>
          </a:xfrm>
          <a:prstGeom prst="rect">
            <a:avLst/>
          </a:prstGeom>
        </p:spPr>
        <p:txBody>
          <a:bodyPr wrap="square">
            <a:spAutoFit/>
          </a:bodyPr>
          <a:lstStyle/>
          <a:p>
            <a:r>
              <a:rPr lang="en-US" altLang="en-US" sz="1600" b="1" kern="0" dirty="0">
                <a:solidFill>
                  <a:srgbClr val="C00000"/>
                </a:solidFill>
                <a:latin typeface="+mn-lt"/>
              </a:rPr>
              <a:t>s</a:t>
            </a:r>
            <a:r>
              <a:rPr lang="en-US" altLang="en-US" sz="1600" b="1" kern="0" dirty="0" smtClean="0">
                <a:solidFill>
                  <a:srgbClr val="C00000"/>
                </a:solidFill>
                <a:latin typeface="+mn-lt"/>
              </a:rPr>
              <a:t>ynaptic</a:t>
            </a:r>
          </a:p>
          <a:p>
            <a:r>
              <a:rPr lang="en-US" altLang="en-US" sz="1600" b="1" kern="0" dirty="0" smtClean="0">
                <a:solidFill>
                  <a:srgbClr val="C00000"/>
                </a:solidFill>
                <a:latin typeface="+mn-lt"/>
              </a:rPr>
              <a:t>facilitation</a:t>
            </a:r>
            <a:endParaRPr lang="en-US" sz="1600" dirty="0">
              <a:solidFill>
                <a:srgbClr val="C00000"/>
              </a:solidFill>
              <a:latin typeface="+mn-lt"/>
            </a:endParaRPr>
          </a:p>
        </p:txBody>
      </p:sp>
      <p:sp>
        <p:nvSpPr>
          <p:cNvPr id="15" name="Rectangle 14"/>
          <p:cNvSpPr/>
          <p:nvPr/>
        </p:nvSpPr>
        <p:spPr>
          <a:xfrm>
            <a:off x="3192738" y="4960317"/>
            <a:ext cx="1471137" cy="584775"/>
          </a:xfrm>
          <a:prstGeom prst="rect">
            <a:avLst/>
          </a:prstGeom>
        </p:spPr>
        <p:txBody>
          <a:bodyPr wrap="square">
            <a:spAutoFit/>
          </a:bodyPr>
          <a:lstStyle/>
          <a:p>
            <a:r>
              <a:rPr lang="en-US" altLang="en-US" sz="1600" b="1" kern="0" dirty="0" smtClean="0">
                <a:solidFill>
                  <a:srgbClr val="C00000"/>
                </a:solidFill>
                <a:latin typeface="+mn-lt"/>
              </a:rPr>
              <a:t>post-tetanic potentiation</a:t>
            </a:r>
            <a:endParaRPr lang="en-US" sz="1600" dirty="0">
              <a:solidFill>
                <a:srgbClr val="C00000"/>
              </a:solidFill>
              <a:latin typeface="+mn-lt"/>
            </a:endParaRPr>
          </a:p>
        </p:txBody>
      </p:sp>
      <p:sp>
        <p:nvSpPr>
          <p:cNvPr id="16" name="Rectangle 15"/>
          <p:cNvSpPr/>
          <p:nvPr/>
        </p:nvSpPr>
        <p:spPr>
          <a:xfrm>
            <a:off x="0" y="1689318"/>
            <a:ext cx="1531461" cy="1815882"/>
          </a:xfrm>
          <a:prstGeom prst="rect">
            <a:avLst/>
          </a:prstGeom>
        </p:spPr>
        <p:txBody>
          <a:bodyPr wrap="square">
            <a:spAutoFit/>
          </a:bodyPr>
          <a:lstStyle/>
          <a:p>
            <a:r>
              <a:rPr lang="en-US" altLang="en-US" sz="1600" kern="0" dirty="0" smtClean="0">
                <a:latin typeface="+mn-lt"/>
              </a:rPr>
              <a:t>Mechanism of</a:t>
            </a:r>
          </a:p>
          <a:p>
            <a:r>
              <a:rPr lang="en-US" altLang="en-US" sz="1600" kern="0" dirty="0" smtClean="0">
                <a:latin typeface="+mn-lt"/>
              </a:rPr>
              <a:t>facilitation/</a:t>
            </a:r>
          </a:p>
          <a:p>
            <a:r>
              <a:rPr lang="en-US" altLang="en-US" sz="1600" kern="0" dirty="0" smtClean="0">
                <a:latin typeface="+mn-lt"/>
              </a:rPr>
              <a:t>augmentation/ </a:t>
            </a:r>
          </a:p>
          <a:p>
            <a:r>
              <a:rPr lang="en-US" altLang="en-US" sz="1600" kern="0" dirty="0" smtClean="0">
                <a:latin typeface="+mn-lt"/>
              </a:rPr>
              <a:t>post-tetanic</a:t>
            </a:r>
          </a:p>
          <a:p>
            <a:r>
              <a:rPr lang="en-US" altLang="en-US" sz="1600" kern="0" dirty="0" smtClean="0">
                <a:latin typeface="+mn-lt"/>
              </a:rPr>
              <a:t>potentiation:</a:t>
            </a:r>
          </a:p>
          <a:p>
            <a:r>
              <a:rPr lang="en-US" altLang="en-US" sz="1600" b="1" kern="0" dirty="0" smtClean="0">
                <a:latin typeface="+mn-lt"/>
              </a:rPr>
              <a:t>residual </a:t>
            </a:r>
          </a:p>
          <a:p>
            <a:r>
              <a:rPr lang="en-US" altLang="en-US" sz="1600" b="1" kern="0" dirty="0" smtClean="0">
                <a:latin typeface="+mn-lt"/>
              </a:rPr>
              <a:t>calcium</a:t>
            </a:r>
            <a:endParaRPr lang="en-US" sz="1600" b="1" dirty="0">
              <a:latin typeface="+mn-lt"/>
            </a:endParaRPr>
          </a:p>
        </p:txBody>
      </p:sp>
      <p:sp>
        <p:nvSpPr>
          <p:cNvPr id="17" name="Rectangle 16"/>
          <p:cNvSpPr/>
          <p:nvPr/>
        </p:nvSpPr>
        <p:spPr>
          <a:xfrm>
            <a:off x="0" y="3531885"/>
            <a:ext cx="1513915" cy="1077218"/>
          </a:xfrm>
          <a:prstGeom prst="rect">
            <a:avLst/>
          </a:prstGeom>
        </p:spPr>
        <p:txBody>
          <a:bodyPr wrap="square">
            <a:spAutoFit/>
          </a:bodyPr>
          <a:lstStyle/>
          <a:p>
            <a:r>
              <a:rPr lang="en-US" altLang="en-US" sz="1600" kern="0" dirty="0">
                <a:latin typeface="+mn-lt"/>
              </a:rPr>
              <a:t>M</a:t>
            </a:r>
            <a:r>
              <a:rPr lang="en-US" altLang="en-US" sz="1600" kern="0" dirty="0" smtClean="0">
                <a:latin typeface="+mn-lt"/>
              </a:rPr>
              <a:t>echanism of depression: </a:t>
            </a:r>
          </a:p>
          <a:p>
            <a:r>
              <a:rPr lang="en-US" altLang="en-US" sz="1600" b="1" kern="0" dirty="0">
                <a:latin typeface="+mn-lt"/>
              </a:rPr>
              <a:t>d</a:t>
            </a:r>
            <a:r>
              <a:rPr lang="en-US" altLang="en-US" sz="1600" b="1" kern="0" dirty="0" smtClean="0">
                <a:latin typeface="+mn-lt"/>
              </a:rPr>
              <a:t>epletion of</a:t>
            </a:r>
          </a:p>
          <a:p>
            <a:r>
              <a:rPr lang="en-US" sz="1600" b="1" kern="0" dirty="0" smtClean="0">
                <a:latin typeface="+mn-lt"/>
              </a:rPr>
              <a:t>vesicles</a:t>
            </a:r>
            <a:endParaRPr lang="en-US" sz="1600" b="1" dirty="0">
              <a:latin typeface="+mn-lt"/>
            </a:endParaRPr>
          </a:p>
        </p:txBody>
      </p:sp>
      <p:sp>
        <p:nvSpPr>
          <p:cNvPr id="18" name="Rectangle 17"/>
          <p:cNvSpPr/>
          <p:nvPr/>
        </p:nvSpPr>
        <p:spPr>
          <a:xfrm>
            <a:off x="-14108" y="4813518"/>
            <a:ext cx="1513915" cy="1815882"/>
          </a:xfrm>
          <a:prstGeom prst="rect">
            <a:avLst/>
          </a:prstGeom>
        </p:spPr>
        <p:txBody>
          <a:bodyPr wrap="square">
            <a:spAutoFit/>
          </a:bodyPr>
          <a:lstStyle/>
          <a:p>
            <a:r>
              <a:rPr lang="en-US" altLang="en-US" sz="1600" kern="0" dirty="0" smtClean="0">
                <a:latin typeface="+mn-lt"/>
              </a:rPr>
              <a:t>These synaptic mechanisms are not mutually exclusive – can occur at same synapse!</a:t>
            </a:r>
            <a:endParaRPr lang="en-US" sz="1600" b="1" dirty="0">
              <a:latin typeface="+mn-lt"/>
            </a:endParaRPr>
          </a:p>
        </p:txBody>
      </p:sp>
      <p:sp>
        <p:nvSpPr>
          <p:cNvPr id="19" name="Rectangle 18"/>
          <p:cNvSpPr/>
          <p:nvPr/>
        </p:nvSpPr>
        <p:spPr>
          <a:xfrm>
            <a:off x="-14108" y="249607"/>
            <a:ext cx="1690508" cy="1323439"/>
          </a:xfrm>
          <a:prstGeom prst="rect">
            <a:avLst/>
          </a:prstGeom>
        </p:spPr>
        <p:txBody>
          <a:bodyPr wrap="square">
            <a:spAutoFit/>
          </a:bodyPr>
          <a:lstStyle/>
          <a:p>
            <a:r>
              <a:rPr lang="en-US" sz="1600" kern="0" dirty="0" smtClean="0">
                <a:latin typeface="+mn-lt"/>
              </a:rPr>
              <a:t>Synapses can perform </a:t>
            </a:r>
            <a:r>
              <a:rPr lang="en-US" sz="1600" b="1" kern="0" dirty="0" smtClean="0">
                <a:latin typeface="+mn-lt"/>
              </a:rPr>
              <a:t>activity-dependent computations</a:t>
            </a:r>
            <a:r>
              <a:rPr lang="en-US" sz="1600" kern="0" dirty="0" smtClean="0">
                <a:latin typeface="+mn-lt"/>
              </a:rPr>
              <a:t>.</a:t>
            </a:r>
            <a:endParaRPr lang="en-US" sz="1600" b="1" dirty="0">
              <a:latin typeface="+mn-lt"/>
            </a:endParaRPr>
          </a:p>
        </p:txBody>
      </p:sp>
    </p:spTree>
    <p:extLst>
      <p:ext uri="{BB962C8B-B14F-4D97-AF65-F5344CB8AC3E}">
        <p14:creationId xmlns:p14="http://schemas.microsoft.com/office/powerpoint/2010/main" val="2020348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8FF"/>
        </a:solid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a:xfrm>
            <a:off x="228600" y="76200"/>
            <a:ext cx="8610600" cy="6324600"/>
          </a:xfrm>
          <a:prstGeom prst="rect">
            <a:avLst/>
          </a:prstGeom>
        </p:spPr>
        <p:txBody>
          <a:bodyPr/>
          <a:lst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altLang="en-US" sz="2400" b="1" kern="0" dirty="0" smtClean="0">
                <a:solidFill>
                  <a:srgbClr val="006600"/>
                </a:solidFill>
              </a:rPr>
              <a:t>Chapters 2-8 in Neuroscience 6</a:t>
            </a:r>
            <a:r>
              <a:rPr lang="en-US" altLang="en-US" sz="2400" b="1" kern="0" baseline="30000" dirty="0" smtClean="0">
                <a:solidFill>
                  <a:srgbClr val="006600"/>
                </a:solidFill>
              </a:rPr>
              <a:t>th</a:t>
            </a:r>
            <a:r>
              <a:rPr lang="en-US" altLang="en-US" sz="2400" b="1" kern="0" dirty="0" smtClean="0">
                <a:solidFill>
                  <a:srgbClr val="006600"/>
                </a:solidFill>
              </a:rPr>
              <a:t> Edition (Purves et al.)</a:t>
            </a:r>
          </a:p>
          <a:p>
            <a:endParaRPr lang="en-US" altLang="en-US" sz="2400" b="1" kern="0" dirty="0">
              <a:solidFill>
                <a:srgbClr val="006600"/>
              </a:solidFill>
            </a:endParaRPr>
          </a:p>
          <a:p>
            <a:r>
              <a:rPr lang="en-US" altLang="en-US" sz="2000" b="1" kern="0" dirty="0" smtClean="0">
                <a:solidFill>
                  <a:srgbClr val="C00000"/>
                </a:solidFill>
              </a:rPr>
              <a:t>Chapter 2*	Lawrence	Electrical Signals of Nerve Cells</a:t>
            </a:r>
          </a:p>
          <a:p>
            <a:endParaRPr lang="en-US" altLang="en-US" sz="2000" b="1" kern="0" dirty="0">
              <a:solidFill>
                <a:srgbClr val="006600"/>
              </a:solidFill>
            </a:endParaRPr>
          </a:p>
          <a:p>
            <a:r>
              <a:rPr lang="en-US" altLang="en-US" sz="2000" b="1" kern="0" dirty="0" smtClean="0">
                <a:solidFill>
                  <a:srgbClr val="C00000"/>
                </a:solidFill>
              </a:rPr>
              <a:t>Chapter 3*	Lawrence 	Voltage-Dependent Membrane 					Permeability</a:t>
            </a:r>
          </a:p>
          <a:p>
            <a:endParaRPr lang="en-US" altLang="en-US" sz="2000" b="1" kern="0" dirty="0" smtClean="0">
              <a:solidFill>
                <a:srgbClr val="006600"/>
              </a:solidFill>
            </a:endParaRPr>
          </a:p>
          <a:p>
            <a:r>
              <a:rPr lang="en-US" altLang="en-US" sz="2000" b="1" kern="0" dirty="0" smtClean="0">
                <a:solidFill>
                  <a:srgbClr val="008000"/>
                </a:solidFill>
              </a:rPr>
              <a:t>Chapter 4	Blanton	Ion Channels and Transporters</a:t>
            </a:r>
          </a:p>
          <a:p>
            <a:r>
              <a:rPr lang="en-US" altLang="en-US" sz="2000" b="1" kern="0" dirty="0"/>
              <a:t>	</a:t>
            </a:r>
            <a:r>
              <a:rPr lang="en-US" altLang="en-US" sz="2000" b="1" kern="0" dirty="0" smtClean="0"/>
              <a:t>				</a:t>
            </a:r>
            <a:endParaRPr lang="en-US" altLang="en-US" sz="2000" b="1" kern="0" dirty="0"/>
          </a:p>
          <a:p>
            <a:r>
              <a:rPr lang="en-US" altLang="en-US" sz="2000" b="1" kern="0" dirty="0" smtClean="0">
                <a:solidFill>
                  <a:srgbClr val="C00000"/>
                </a:solidFill>
              </a:rPr>
              <a:t>Chapter 5*	Lawrence	Synaptic Transmission</a:t>
            </a:r>
          </a:p>
          <a:p>
            <a:endParaRPr lang="en-US" altLang="en-US" sz="2000" b="1" kern="0" dirty="0">
              <a:solidFill>
                <a:srgbClr val="006600"/>
              </a:solidFill>
            </a:endParaRPr>
          </a:p>
          <a:p>
            <a:r>
              <a:rPr lang="en-US" altLang="en-US" sz="2000" b="1" kern="0" dirty="0" smtClean="0">
                <a:solidFill>
                  <a:srgbClr val="008000"/>
                </a:solidFill>
              </a:rPr>
              <a:t>Chapter 6	Blanton 	Neurotransmitters and Their 					Receptors</a:t>
            </a:r>
          </a:p>
          <a:p>
            <a:endParaRPr lang="en-US" altLang="en-US" sz="2000" b="1" kern="0" dirty="0">
              <a:solidFill>
                <a:srgbClr val="006600"/>
              </a:solidFill>
            </a:endParaRPr>
          </a:p>
          <a:p>
            <a:r>
              <a:rPr lang="en-US" altLang="en-US" sz="2000" b="1" kern="0" dirty="0" smtClean="0"/>
              <a:t>Chapter 7	(skipped)	Molecular Signaling within Neurons</a:t>
            </a:r>
          </a:p>
          <a:p>
            <a:endParaRPr lang="en-US" altLang="en-US" sz="2000" b="1" kern="0" dirty="0">
              <a:solidFill>
                <a:srgbClr val="FF0000"/>
              </a:solidFill>
            </a:endParaRPr>
          </a:p>
          <a:p>
            <a:r>
              <a:rPr lang="en-US" altLang="en-US" sz="2000" b="1" kern="0" dirty="0" smtClean="0">
                <a:solidFill>
                  <a:srgbClr val="C00000"/>
                </a:solidFill>
              </a:rPr>
              <a:t>Chapter 8*	Lawrence	Synaptic Plasticity</a:t>
            </a:r>
            <a:r>
              <a:rPr lang="en-US" altLang="en-US" sz="2000" b="1" kern="0" dirty="0" smtClean="0">
                <a:solidFill>
                  <a:srgbClr val="006600"/>
                </a:solidFill>
              </a:rPr>
              <a:t>	</a:t>
            </a:r>
            <a:endParaRPr lang="en-US" altLang="en-US" sz="2000" b="1" kern="0" dirty="0" smtClean="0"/>
          </a:p>
        </p:txBody>
      </p:sp>
      <p:sp>
        <p:nvSpPr>
          <p:cNvPr id="2" name="Rectangle 1"/>
          <p:cNvSpPr/>
          <p:nvPr/>
        </p:nvSpPr>
        <p:spPr>
          <a:xfrm>
            <a:off x="76200" y="6400800"/>
            <a:ext cx="4182555" cy="369332"/>
          </a:xfrm>
          <a:prstGeom prst="rect">
            <a:avLst/>
          </a:prstGeom>
        </p:spPr>
        <p:txBody>
          <a:bodyPr wrap="none">
            <a:spAutoFit/>
          </a:bodyPr>
          <a:lstStyle/>
          <a:p>
            <a:r>
              <a:rPr lang="en-US" altLang="en-US" sz="1800" b="1" kern="0" dirty="0" smtClean="0">
                <a:solidFill>
                  <a:srgbClr val="C00000"/>
                </a:solidFill>
                <a:latin typeface="Tahoma" charset="0"/>
                <a:ea typeface="Tahoma" charset="0"/>
                <a:cs typeface="Tahoma" charset="0"/>
              </a:rPr>
              <a:t>*Two learning objectives/chapter</a:t>
            </a:r>
            <a:endParaRPr lang="en-US" sz="1800" dirty="0">
              <a:latin typeface="Tahoma" charset="0"/>
              <a:ea typeface="Tahoma" charset="0"/>
              <a:cs typeface="Tahoma"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uroscience6e-Fig-08-0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5840"/>
            <a:ext cx="9144000" cy="5852160"/>
          </a:xfrm>
          <a:prstGeom prst="rect">
            <a:avLst/>
          </a:prstGeom>
        </p:spPr>
      </p:pic>
      <p:sp>
        <p:nvSpPr>
          <p:cNvPr id="8" name="Rectangle 7"/>
          <p:cNvSpPr/>
          <p:nvPr/>
        </p:nvSpPr>
        <p:spPr>
          <a:xfrm>
            <a:off x="152400" y="70811"/>
            <a:ext cx="8991600" cy="830997"/>
          </a:xfrm>
          <a:prstGeom prst="rect">
            <a:avLst/>
          </a:prstGeom>
        </p:spPr>
        <p:txBody>
          <a:bodyPr wrap="square">
            <a:spAutoFit/>
          </a:bodyPr>
          <a:lstStyle/>
          <a:p>
            <a:r>
              <a:rPr lang="en-US" altLang="en-US" b="1" kern="0" dirty="0" smtClean="0">
                <a:latin typeface="+mn-lt"/>
              </a:rPr>
              <a:t>Long term synaptic plasticity: </a:t>
            </a:r>
            <a:r>
              <a:rPr lang="en-US" altLang="en-US" b="1" kern="0" smtClean="0">
                <a:latin typeface="+mn-lt"/>
              </a:rPr>
              <a:t>long-term potentiation (LTP)</a:t>
            </a:r>
            <a:endParaRPr lang="en-US" dirty="0">
              <a:latin typeface="+mn-lt"/>
            </a:endParaRPr>
          </a:p>
        </p:txBody>
      </p:sp>
      <p:pic>
        <p:nvPicPr>
          <p:cNvPr id="9" name="Picture 8" descr="Neuroscience6e-Fig-08-07-2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223" y="609600"/>
            <a:ext cx="5613777" cy="2662535"/>
          </a:xfrm>
          <a:prstGeom prst="rect">
            <a:avLst/>
          </a:prstGeom>
        </p:spPr>
      </p:pic>
      <p:sp>
        <p:nvSpPr>
          <p:cNvPr id="10" name="Rectangle 9"/>
          <p:cNvSpPr/>
          <p:nvPr/>
        </p:nvSpPr>
        <p:spPr>
          <a:xfrm>
            <a:off x="1752600" y="6457890"/>
            <a:ext cx="3911648" cy="400110"/>
          </a:xfrm>
          <a:prstGeom prst="rect">
            <a:avLst/>
          </a:prstGeom>
        </p:spPr>
        <p:txBody>
          <a:bodyPr wrap="none">
            <a:spAutoFit/>
          </a:bodyPr>
          <a:lstStyle/>
          <a:p>
            <a:r>
              <a:rPr lang="en-US" altLang="en-US" sz="2000" b="1" i="1" kern="0" dirty="0">
                <a:solidFill>
                  <a:srgbClr val="C00000"/>
                </a:solidFill>
                <a:latin typeface="+mn-lt"/>
              </a:rPr>
              <a:t>long-term </a:t>
            </a:r>
            <a:r>
              <a:rPr lang="en-US" altLang="en-US" sz="2000" b="1" i="1" kern="0" dirty="0" smtClean="0">
                <a:solidFill>
                  <a:srgbClr val="C00000"/>
                </a:solidFill>
                <a:latin typeface="+mn-lt"/>
              </a:rPr>
              <a:t>potentiation (LTP)</a:t>
            </a:r>
            <a:endParaRPr lang="en-US" sz="2000" dirty="0">
              <a:solidFill>
                <a:srgbClr val="C00000"/>
              </a:solidFill>
              <a:latin typeface="+mn-lt"/>
            </a:endParaRPr>
          </a:p>
        </p:txBody>
      </p:sp>
    </p:spTree>
    <p:extLst>
      <p:ext uri="{BB962C8B-B14F-4D97-AF65-F5344CB8AC3E}">
        <p14:creationId xmlns:p14="http://schemas.microsoft.com/office/powerpoint/2010/main" val="168456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47935"/>
            <a:ext cx="5943600" cy="461665"/>
          </a:xfrm>
          <a:prstGeom prst="rect">
            <a:avLst/>
          </a:prstGeom>
        </p:spPr>
        <p:txBody>
          <a:bodyPr wrap="square">
            <a:spAutoFit/>
          </a:bodyPr>
          <a:lstStyle/>
          <a:p>
            <a:r>
              <a:rPr lang="en-US" altLang="en-US" b="1" kern="0" dirty="0" smtClean="0">
                <a:latin typeface="+mn-lt"/>
              </a:rPr>
              <a:t>Long </a:t>
            </a:r>
            <a:r>
              <a:rPr lang="en-US" altLang="en-US" b="1" kern="0" smtClean="0">
                <a:latin typeface="+mn-lt"/>
              </a:rPr>
              <a:t>term potentiation: mechanisms</a:t>
            </a:r>
            <a:endParaRPr lang="en-US" dirty="0">
              <a:latin typeface="+mn-lt"/>
            </a:endParaRPr>
          </a:p>
        </p:txBody>
      </p:sp>
      <p:sp>
        <p:nvSpPr>
          <p:cNvPr id="2" name="Rectangle 1"/>
          <p:cNvSpPr/>
          <p:nvPr/>
        </p:nvSpPr>
        <p:spPr>
          <a:xfrm>
            <a:off x="3962400" y="6416380"/>
            <a:ext cx="4572000" cy="400110"/>
          </a:xfrm>
          <a:prstGeom prst="rect">
            <a:avLst/>
          </a:prstGeom>
        </p:spPr>
        <p:txBody>
          <a:bodyPr>
            <a:spAutoFit/>
          </a:bodyPr>
          <a:lstStyle/>
          <a:p>
            <a:r>
              <a:rPr lang="en-US" altLang="en-US" sz="2000" b="1" i="1" kern="0" dirty="0">
                <a:solidFill>
                  <a:srgbClr val="C00000"/>
                </a:solidFill>
                <a:latin typeface="+mn-lt"/>
              </a:rPr>
              <a:t>NMDA 	receptors, AMPA receptors</a:t>
            </a:r>
            <a:endParaRPr lang="en-US" sz="2000" dirty="0">
              <a:solidFill>
                <a:srgbClr val="C00000"/>
              </a:solidFill>
              <a:latin typeface="+mn-lt"/>
            </a:endParaRPr>
          </a:p>
        </p:txBody>
      </p:sp>
      <p:pic>
        <p:nvPicPr>
          <p:cNvPr id="10" name="Picture 9" descr="Neuroscience6e-Fig-08-15-1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645" y="712019"/>
            <a:ext cx="4207642" cy="3707582"/>
          </a:xfrm>
          <a:prstGeom prst="rect">
            <a:avLst/>
          </a:prstGeom>
        </p:spPr>
      </p:pic>
      <p:sp>
        <p:nvSpPr>
          <p:cNvPr id="5" name="Rectangle 4"/>
          <p:cNvSpPr/>
          <p:nvPr/>
        </p:nvSpPr>
        <p:spPr>
          <a:xfrm>
            <a:off x="-17362" y="4191000"/>
            <a:ext cx="4991292" cy="2708434"/>
          </a:xfrm>
          <a:prstGeom prst="rect">
            <a:avLst/>
          </a:prstGeom>
        </p:spPr>
        <p:txBody>
          <a:bodyPr wrap="square">
            <a:spAutoFit/>
          </a:bodyPr>
          <a:lstStyle/>
          <a:p>
            <a:pPr>
              <a:spcAft>
                <a:spcPts val="600"/>
              </a:spcAft>
            </a:pPr>
            <a:r>
              <a:rPr lang="en-US" sz="1600" b="1" i="1" kern="0" dirty="0" smtClean="0">
                <a:latin typeface="+mn-lt"/>
              </a:rPr>
              <a:t>Induction</a:t>
            </a:r>
            <a:endParaRPr lang="en-US" sz="1600" b="1" kern="0" dirty="0">
              <a:latin typeface="+mn-lt"/>
            </a:endParaRPr>
          </a:p>
          <a:p>
            <a:r>
              <a:rPr lang="en-US" sz="1600" kern="0" dirty="0" smtClean="0">
                <a:latin typeface="+mn-lt"/>
              </a:rPr>
              <a:t>Simultaneous depolarization of pre- and postsynaptic neurons during tetanus causes the </a:t>
            </a:r>
            <a:r>
              <a:rPr lang="en-US" sz="1600" b="1" kern="0" dirty="0" smtClean="0">
                <a:latin typeface="+mn-lt"/>
              </a:rPr>
              <a:t>unblock of Mg</a:t>
            </a:r>
            <a:r>
              <a:rPr lang="en-US" sz="1600" b="1" kern="0" baseline="30000" dirty="0" smtClean="0">
                <a:latin typeface="+mn-lt"/>
              </a:rPr>
              <a:t>2</a:t>
            </a:r>
            <a:r>
              <a:rPr lang="en-US" sz="1600" kern="0" baseline="30000" dirty="0" smtClean="0">
                <a:latin typeface="+mn-lt"/>
              </a:rPr>
              <a:t>+</a:t>
            </a:r>
            <a:r>
              <a:rPr lang="en-US" sz="1600" kern="0" dirty="0" smtClean="0">
                <a:latin typeface="+mn-lt"/>
              </a:rPr>
              <a:t>, influx of calcium through </a:t>
            </a:r>
            <a:r>
              <a:rPr lang="en-US" sz="1600" b="1" kern="0" dirty="0" smtClean="0">
                <a:latin typeface="+mn-lt"/>
              </a:rPr>
              <a:t>NMDA</a:t>
            </a:r>
            <a:r>
              <a:rPr lang="en-US" sz="1600" kern="0" dirty="0" smtClean="0">
                <a:latin typeface="+mn-lt"/>
              </a:rPr>
              <a:t> </a:t>
            </a:r>
            <a:r>
              <a:rPr lang="en-US" sz="1600" b="1" kern="0" dirty="0" smtClean="0">
                <a:latin typeface="+mn-lt"/>
              </a:rPr>
              <a:t>receptors</a:t>
            </a:r>
            <a:r>
              <a:rPr lang="en-US" sz="1600" kern="0" dirty="0" smtClean="0">
                <a:latin typeface="+mn-lt"/>
              </a:rPr>
              <a:t>, and activation of </a:t>
            </a:r>
            <a:r>
              <a:rPr lang="en-US" sz="1600" kern="0" dirty="0" err="1" smtClean="0">
                <a:latin typeface="+mn-lt"/>
              </a:rPr>
              <a:t>CaMKII</a:t>
            </a:r>
            <a:r>
              <a:rPr lang="en-US" sz="1600" kern="0" dirty="0" smtClean="0">
                <a:latin typeface="+mn-lt"/>
              </a:rPr>
              <a:t>.</a:t>
            </a:r>
          </a:p>
          <a:p>
            <a:endParaRPr lang="en-US" sz="1600" kern="0" dirty="0" smtClean="0">
              <a:latin typeface="+mn-lt"/>
            </a:endParaRPr>
          </a:p>
          <a:p>
            <a:pPr>
              <a:spcAft>
                <a:spcPts val="600"/>
              </a:spcAft>
            </a:pPr>
            <a:r>
              <a:rPr lang="en-US" sz="1600" b="1" i="1" kern="0" dirty="0">
                <a:latin typeface="+mn-lt"/>
              </a:rPr>
              <a:t>Expression</a:t>
            </a:r>
            <a:endParaRPr lang="en-US" sz="1600" b="1" kern="0" dirty="0">
              <a:latin typeface="+mn-lt"/>
            </a:endParaRPr>
          </a:p>
          <a:p>
            <a:r>
              <a:rPr lang="en-US" sz="1600" b="1" kern="0" dirty="0">
                <a:latin typeface="+mn-lt"/>
              </a:rPr>
              <a:t>Increased AMPA </a:t>
            </a:r>
            <a:r>
              <a:rPr lang="en-US" sz="1600" b="1" kern="0" dirty="0" smtClean="0">
                <a:latin typeface="+mn-lt"/>
              </a:rPr>
              <a:t>receptor function/number </a:t>
            </a:r>
            <a:r>
              <a:rPr lang="en-US" sz="1600" kern="0" dirty="0">
                <a:latin typeface="+mn-lt"/>
              </a:rPr>
              <a:t>at the synapse.</a:t>
            </a:r>
            <a:endParaRPr lang="en-US" sz="1600" dirty="0">
              <a:latin typeface="+mn-lt"/>
            </a:endParaRPr>
          </a:p>
          <a:p>
            <a:endParaRPr lang="en-US" sz="1600" dirty="0">
              <a:latin typeface="+mn-lt"/>
            </a:endParaRPr>
          </a:p>
        </p:txBody>
      </p:sp>
      <p:sp>
        <p:nvSpPr>
          <p:cNvPr id="7" name="Rectangle 6"/>
          <p:cNvSpPr/>
          <p:nvPr/>
        </p:nvSpPr>
        <p:spPr>
          <a:xfrm>
            <a:off x="4973930" y="4517555"/>
            <a:ext cx="4093870" cy="1815882"/>
          </a:xfrm>
          <a:prstGeom prst="rect">
            <a:avLst/>
          </a:prstGeom>
        </p:spPr>
        <p:txBody>
          <a:bodyPr wrap="square">
            <a:spAutoFit/>
          </a:bodyPr>
          <a:lstStyle/>
          <a:p>
            <a:r>
              <a:rPr lang="en-US" sz="1600" b="1" u="sng" kern="0" dirty="0" smtClean="0">
                <a:latin typeface="+mn-lt"/>
              </a:rPr>
              <a:t>Late Phase:</a:t>
            </a:r>
          </a:p>
          <a:p>
            <a:endParaRPr lang="en-US" sz="1600" b="1" kern="0" dirty="0">
              <a:latin typeface="+mn-lt"/>
            </a:endParaRPr>
          </a:p>
          <a:p>
            <a:r>
              <a:rPr lang="en-US" sz="1600" kern="0" dirty="0" smtClean="0">
                <a:latin typeface="+mn-lt"/>
              </a:rPr>
              <a:t>Requires the </a:t>
            </a:r>
            <a:r>
              <a:rPr lang="en-US" sz="1600" b="1" kern="0" dirty="0" smtClean="0">
                <a:latin typeface="+mn-lt"/>
              </a:rPr>
              <a:t>synthesis of new proteins</a:t>
            </a:r>
            <a:r>
              <a:rPr lang="en-US" sz="1600" kern="0" dirty="0" smtClean="0">
                <a:latin typeface="+mn-lt"/>
              </a:rPr>
              <a:t>.</a:t>
            </a:r>
          </a:p>
          <a:p>
            <a:endParaRPr lang="en-US" sz="1600" b="1" kern="0" dirty="0">
              <a:latin typeface="+mn-lt"/>
            </a:endParaRPr>
          </a:p>
          <a:p>
            <a:r>
              <a:rPr lang="en-US" sz="1600" b="1" kern="0" dirty="0" smtClean="0">
                <a:latin typeface="+mn-lt"/>
              </a:rPr>
              <a:t>CREB signaling </a:t>
            </a:r>
            <a:r>
              <a:rPr lang="en-US" sz="1600" kern="0" dirty="0" smtClean="0">
                <a:latin typeface="+mn-lt"/>
              </a:rPr>
              <a:t>and transcription of synapse growth proteins that stabilize and enhance dendritic spine growth.</a:t>
            </a:r>
            <a:endParaRPr lang="en-US" sz="1600" dirty="0">
              <a:latin typeface="+mn-lt"/>
            </a:endParaRPr>
          </a:p>
        </p:txBody>
      </p:sp>
      <p:pic>
        <p:nvPicPr>
          <p:cNvPr id="9" name="Picture 8" descr="Neuroscience6e-Fig-08-1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5" y="712018"/>
            <a:ext cx="4962790" cy="3087564"/>
          </a:xfrm>
          <a:prstGeom prst="rect">
            <a:avLst/>
          </a:prstGeom>
        </p:spPr>
      </p:pic>
      <p:sp>
        <p:nvSpPr>
          <p:cNvPr id="11" name="Rectangle 10"/>
          <p:cNvSpPr/>
          <p:nvPr/>
        </p:nvSpPr>
        <p:spPr>
          <a:xfrm>
            <a:off x="12105" y="3856672"/>
            <a:ext cx="4093870" cy="338554"/>
          </a:xfrm>
          <a:prstGeom prst="rect">
            <a:avLst/>
          </a:prstGeom>
        </p:spPr>
        <p:txBody>
          <a:bodyPr wrap="square">
            <a:spAutoFit/>
          </a:bodyPr>
          <a:lstStyle/>
          <a:p>
            <a:r>
              <a:rPr lang="en-US" sz="1600" b="1" u="sng" kern="0" smtClean="0">
                <a:latin typeface="+mn-lt"/>
              </a:rPr>
              <a:t>Initial phase:</a:t>
            </a:r>
            <a:endParaRPr lang="en-US" sz="1600" dirty="0">
              <a:latin typeface="+mn-lt"/>
            </a:endParaRPr>
          </a:p>
        </p:txBody>
      </p:sp>
    </p:spTree>
    <p:extLst>
      <p:ext uri="{BB962C8B-B14F-4D97-AF65-F5344CB8AC3E}">
        <p14:creationId xmlns:p14="http://schemas.microsoft.com/office/powerpoint/2010/main" val="640610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83403"/>
            <a:ext cx="4772827" cy="830997"/>
          </a:xfrm>
          <a:prstGeom prst="rect">
            <a:avLst/>
          </a:prstGeom>
        </p:spPr>
        <p:txBody>
          <a:bodyPr wrap="square">
            <a:spAutoFit/>
          </a:bodyPr>
          <a:lstStyle/>
          <a:p>
            <a:r>
              <a:rPr lang="en-US" altLang="en-US" b="1" kern="0" dirty="0" smtClean="0">
                <a:latin typeface="+mn-lt"/>
              </a:rPr>
              <a:t>Long term </a:t>
            </a:r>
            <a:r>
              <a:rPr lang="en-US" altLang="en-US" b="1" kern="0" smtClean="0">
                <a:latin typeface="+mn-lt"/>
              </a:rPr>
              <a:t>synaptic plasticity: Long term depression (LTD)</a:t>
            </a:r>
            <a:endParaRPr lang="en-US" dirty="0">
              <a:latin typeface="+mn-lt"/>
            </a:endParaRPr>
          </a:p>
        </p:txBody>
      </p:sp>
      <p:pic>
        <p:nvPicPr>
          <p:cNvPr id="4" name="Picture 3" descr="Neuroscience6e-Fig-08-16-1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5257800" cy="2861745"/>
          </a:xfrm>
          <a:prstGeom prst="rect">
            <a:avLst/>
          </a:prstGeom>
        </p:spPr>
      </p:pic>
      <p:pic>
        <p:nvPicPr>
          <p:cNvPr id="6" name="Picture 5" descr="Neuroscience6e-Fig-08-16-2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611989"/>
            <a:ext cx="5257800" cy="2636411"/>
          </a:xfrm>
          <a:prstGeom prst="rect">
            <a:avLst/>
          </a:prstGeom>
        </p:spPr>
      </p:pic>
      <p:pic>
        <p:nvPicPr>
          <p:cNvPr id="7" name="Picture 6" descr="Neuroscience6e-Fig-08-16-3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346" y="9646"/>
            <a:ext cx="3885839" cy="4389011"/>
          </a:xfrm>
          <a:prstGeom prst="rect">
            <a:avLst/>
          </a:prstGeom>
        </p:spPr>
      </p:pic>
      <p:sp>
        <p:nvSpPr>
          <p:cNvPr id="9" name="Rectangle 8"/>
          <p:cNvSpPr/>
          <p:nvPr/>
        </p:nvSpPr>
        <p:spPr>
          <a:xfrm>
            <a:off x="25400" y="6400800"/>
            <a:ext cx="4572000" cy="400110"/>
          </a:xfrm>
          <a:prstGeom prst="rect">
            <a:avLst/>
          </a:prstGeom>
        </p:spPr>
        <p:txBody>
          <a:bodyPr>
            <a:spAutoFit/>
          </a:bodyPr>
          <a:lstStyle/>
          <a:p>
            <a:r>
              <a:rPr lang="en-US" altLang="en-US" sz="2000" b="1" i="1" kern="0" dirty="0">
                <a:solidFill>
                  <a:srgbClr val="C00000"/>
                </a:solidFill>
                <a:latin typeface="+mn-lt"/>
              </a:rPr>
              <a:t>NMDA 	receptors, AMPA receptors</a:t>
            </a:r>
            <a:endParaRPr lang="en-US" sz="2000" dirty="0">
              <a:solidFill>
                <a:srgbClr val="C00000"/>
              </a:solidFill>
              <a:latin typeface="+mn-lt"/>
            </a:endParaRPr>
          </a:p>
        </p:txBody>
      </p:sp>
      <p:sp>
        <p:nvSpPr>
          <p:cNvPr id="10" name="Rectangle 9"/>
          <p:cNvSpPr/>
          <p:nvPr/>
        </p:nvSpPr>
        <p:spPr>
          <a:xfrm>
            <a:off x="5334000" y="4461010"/>
            <a:ext cx="3810000" cy="2462213"/>
          </a:xfrm>
          <a:prstGeom prst="rect">
            <a:avLst/>
          </a:prstGeom>
        </p:spPr>
        <p:txBody>
          <a:bodyPr wrap="square">
            <a:spAutoFit/>
          </a:bodyPr>
          <a:lstStyle/>
          <a:p>
            <a:pPr>
              <a:spcAft>
                <a:spcPts val="600"/>
              </a:spcAft>
            </a:pPr>
            <a:r>
              <a:rPr lang="en-US" sz="1600" b="1" i="1" kern="0" dirty="0" smtClean="0">
                <a:latin typeface="+mn-lt"/>
              </a:rPr>
              <a:t>Induction</a:t>
            </a:r>
            <a:endParaRPr lang="en-US" sz="1600" b="1" kern="0" dirty="0">
              <a:latin typeface="+mn-lt"/>
            </a:endParaRPr>
          </a:p>
          <a:p>
            <a:r>
              <a:rPr lang="en-US" sz="1600" kern="0" dirty="0" smtClean="0">
                <a:latin typeface="+mn-lt"/>
              </a:rPr>
              <a:t>Influx of calcium through </a:t>
            </a:r>
            <a:r>
              <a:rPr lang="en-US" sz="1600" b="1" kern="0" dirty="0" smtClean="0">
                <a:latin typeface="+mn-lt"/>
              </a:rPr>
              <a:t>NMDA</a:t>
            </a:r>
            <a:r>
              <a:rPr lang="en-US" sz="1600" kern="0" dirty="0" smtClean="0">
                <a:latin typeface="+mn-lt"/>
              </a:rPr>
              <a:t> </a:t>
            </a:r>
            <a:r>
              <a:rPr lang="en-US" sz="1600" b="1" kern="0" dirty="0" smtClean="0">
                <a:latin typeface="+mn-lt"/>
              </a:rPr>
              <a:t>receptors</a:t>
            </a:r>
            <a:r>
              <a:rPr lang="en-US" sz="1600" kern="0" dirty="0">
                <a:latin typeface="+mn-lt"/>
              </a:rPr>
              <a:t> </a:t>
            </a:r>
            <a:r>
              <a:rPr lang="en-US" sz="1600" kern="0" dirty="0" smtClean="0">
                <a:latin typeface="+mn-lt"/>
              </a:rPr>
              <a:t>and activation of protein phosphatases.</a:t>
            </a:r>
          </a:p>
          <a:p>
            <a:endParaRPr lang="en-US" sz="1600" kern="0" dirty="0" smtClean="0">
              <a:latin typeface="+mn-lt"/>
            </a:endParaRPr>
          </a:p>
          <a:p>
            <a:pPr>
              <a:spcAft>
                <a:spcPts val="600"/>
              </a:spcAft>
            </a:pPr>
            <a:r>
              <a:rPr lang="en-US" sz="1600" b="1" i="1" kern="0" dirty="0" smtClean="0">
                <a:latin typeface="+mn-lt"/>
              </a:rPr>
              <a:t>Expression</a:t>
            </a:r>
            <a:endParaRPr lang="en-US" sz="1600" b="1" kern="0" dirty="0">
              <a:latin typeface="+mn-lt"/>
            </a:endParaRPr>
          </a:p>
          <a:p>
            <a:r>
              <a:rPr lang="en-US" sz="1600" b="1" kern="0" dirty="0">
                <a:latin typeface="+mn-lt"/>
              </a:rPr>
              <a:t>Reduced AMPA receptors </a:t>
            </a:r>
            <a:r>
              <a:rPr lang="en-US" sz="1600" kern="0" dirty="0">
                <a:latin typeface="+mn-lt"/>
              </a:rPr>
              <a:t>at the synapse</a:t>
            </a:r>
            <a:endParaRPr lang="en-US" sz="1600" dirty="0">
              <a:latin typeface="+mn-lt"/>
            </a:endParaRPr>
          </a:p>
          <a:p>
            <a:endParaRPr lang="en-US" sz="1600" dirty="0">
              <a:latin typeface="+mn-lt"/>
            </a:endParaRPr>
          </a:p>
        </p:txBody>
      </p:sp>
    </p:spTree>
    <p:extLst>
      <p:ext uri="{BB962C8B-B14F-4D97-AF65-F5344CB8AC3E}">
        <p14:creationId xmlns:p14="http://schemas.microsoft.com/office/powerpoint/2010/main" val="42492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8FF"/>
        </a:solid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a:xfrm>
            <a:off x="228600" y="228600"/>
            <a:ext cx="8610600" cy="6629400"/>
          </a:xfrm>
          <a:prstGeom prst="rect">
            <a:avLst/>
          </a:prstGeom>
        </p:spPr>
        <p:txBody>
          <a:bodyPr/>
          <a:lst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altLang="en-US" sz="2400" b="1" kern="0" dirty="0" smtClean="0">
                <a:solidFill>
                  <a:srgbClr val="006600"/>
                </a:solidFill>
              </a:rPr>
              <a:t>Chapters 2-8 in Neuroscience 6</a:t>
            </a:r>
            <a:r>
              <a:rPr lang="en-US" altLang="en-US" sz="2400" b="1" kern="0" baseline="30000" dirty="0" smtClean="0">
                <a:solidFill>
                  <a:srgbClr val="006600"/>
                </a:solidFill>
              </a:rPr>
              <a:t>th</a:t>
            </a:r>
            <a:r>
              <a:rPr lang="en-US" altLang="en-US" sz="2400" b="1" kern="0" dirty="0" smtClean="0">
                <a:solidFill>
                  <a:srgbClr val="006600"/>
                </a:solidFill>
              </a:rPr>
              <a:t> Edition (Purves et al.)</a:t>
            </a:r>
          </a:p>
          <a:p>
            <a:endParaRPr lang="en-US" altLang="en-US" sz="1800" b="1" kern="0" dirty="0">
              <a:solidFill>
                <a:srgbClr val="006600"/>
              </a:solidFill>
            </a:endParaRPr>
          </a:p>
          <a:p>
            <a:r>
              <a:rPr lang="en-US" altLang="en-US" sz="2000" b="1" kern="0" dirty="0" smtClean="0">
                <a:solidFill>
                  <a:srgbClr val="C00000"/>
                </a:solidFill>
              </a:rPr>
              <a:t>Chapter 2	Lawrence	Electrical Signals of Nerve Cells</a:t>
            </a:r>
          </a:p>
          <a:p>
            <a:endParaRPr lang="en-US" altLang="en-US" sz="2000" b="1" kern="0" dirty="0">
              <a:solidFill>
                <a:srgbClr val="006600"/>
              </a:solidFill>
            </a:endParaRPr>
          </a:p>
          <a:p>
            <a:pPr>
              <a:spcAft>
                <a:spcPts val="600"/>
              </a:spcAft>
            </a:pPr>
            <a:r>
              <a:rPr lang="en-US" altLang="en-US" sz="2000" b="1" kern="0" dirty="0" smtClean="0">
                <a:latin typeface="Tahoma" charset="0"/>
                <a:ea typeface="Tahoma" charset="0"/>
                <a:cs typeface="Tahoma" charset="0"/>
              </a:rPr>
              <a:t>Learning Objectives:</a:t>
            </a:r>
            <a:endParaRPr lang="en-US" altLang="en-US" sz="2000" b="1" kern="0" dirty="0">
              <a:latin typeface="Tahoma" charset="0"/>
              <a:ea typeface="Tahoma" charset="0"/>
              <a:cs typeface="Tahoma" charset="0"/>
            </a:endParaRPr>
          </a:p>
          <a:p>
            <a:r>
              <a:rPr lang="en-US" altLang="en-US" sz="2000" b="1" kern="0" dirty="0" smtClean="0">
                <a:latin typeface="Tahoma" charset="0"/>
                <a:ea typeface="Tahoma" charset="0"/>
                <a:cs typeface="Tahoma" charset="0"/>
              </a:rPr>
              <a:t>	1) Understand ho</a:t>
            </a:r>
            <a:r>
              <a:rPr lang="en-US" altLang="en-US" sz="2000" b="1" kern="0" dirty="0" smtClean="0"/>
              <a:t>w ion movements produce electrical signals </a:t>
            </a:r>
            <a:r>
              <a:rPr lang="en-US" altLang="en-US" sz="2000" b="1" kern="0" dirty="0"/>
              <a:t>(p. 39-45</a:t>
            </a:r>
            <a:r>
              <a:rPr lang="en-US" altLang="en-US" sz="2000" b="1" kern="0" dirty="0" smtClean="0"/>
              <a:t>). </a:t>
            </a:r>
          </a:p>
          <a:p>
            <a:r>
              <a:rPr lang="en-US" altLang="en-US" sz="2000" b="1" kern="0" dirty="0"/>
              <a:t>	</a:t>
            </a:r>
            <a:r>
              <a:rPr lang="en-US" altLang="en-US" sz="2000" b="1" kern="0" dirty="0" smtClean="0"/>
              <a:t>	</a:t>
            </a:r>
            <a:r>
              <a:rPr lang="en-US" altLang="en-US" sz="2000" b="1" i="1" kern="0" dirty="0" smtClean="0">
                <a:solidFill>
                  <a:srgbClr val="C00000"/>
                </a:solidFill>
              </a:rPr>
              <a:t>resting membrane potential, passive </a:t>
            </a:r>
            <a:r>
              <a:rPr lang="en-US" altLang="en-US" sz="2000" b="1" i="1" kern="0" dirty="0">
                <a:solidFill>
                  <a:srgbClr val="C00000"/>
                </a:solidFill>
              </a:rPr>
              <a:t>electrical responses, </a:t>
            </a:r>
            <a:r>
              <a:rPr lang="en-US" altLang="en-US" sz="2000" b="1" i="1" kern="0" dirty="0" smtClean="0">
                <a:solidFill>
                  <a:srgbClr val="C00000"/>
                </a:solidFill>
              </a:rPr>
              <a:t>	hyperpolarization</a:t>
            </a:r>
            <a:r>
              <a:rPr lang="en-US" altLang="en-US" sz="2000" b="1" i="1" kern="0" dirty="0">
                <a:solidFill>
                  <a:srgbClr val="C00000"/>
                </a:solidFill>
              </a:rPr>
              <a:t>, </a:t>
            </a:r>
            <a:r>
              <a:rPr lang="en-US" altLang="en-US" sz="2000" b="1" i="1" kern="0" dirty="0" smtClean="0">
                <a:solidFill>
                  <a:srgbClr val="C00000"/>
                </a:solidFill>
              </a:rPr>
              <a:t>depolarization</a:t>
            </a:r>
            <a:r>
              <a:rPr lang="en-US" altLang="en-US" sz="2000" b="1" i="1" kern="0" dirty="0">
                <a:solidFill>
                  <a:srgbClr val="C00000"/>
                </a:solidFill>
              </a:rPr>
              <a:t>, </a:t>
            </a:r>
            <a:r>
              <a:rPr lang="en-US" altLang="en-US" sz="2000" b="1" i="1" kern="0" dirty="0" smtClean="0">
                <a:solidFill>
                  <a:srgbClr val="C00000"/>
                </a:solidFill>
              </a:rPr>
              <a:t>threshold, equilibrium 	potentials, electrochemical equilibrium, Nernst equation</a:t>
            </a:r>
          </a:p>
          <a:p>
            <a:endParaRPr lang="en-US" altLang="en-US" sz="2000" b="1" i="1" kern="0" dirty="0">
              <a:solidFill>
                <a:srgbClr val="FF0000"/>
              </a:solidFill>
            </a:endParaRPr>
          </a:p>
          <a:p>
            <a:r>
              <a:rPr lang="en-US" altLang="en-US" sz="2000" b="1" i="1" kern="0" dirty="0" smtClean="0">
                <a:solidFill>
                  <a:srgbClr val="FF0000"/>
                </a:solidFill>
              </a:rPr>
              <a:t>		</a:t>
            </a:r>
            <a:r>
              <a:rPr lang="en-US" altLang="en-US" sz="2000" b="1" i="1" u="sng" kern="0" dirty="0" smtClean="0"/>
              <a:t>Starts with the Na</a:t>
            </a:r>
            <a:r>
              <a:rPr lang="en-US" altLang="en-US" sz="2000" b="1" i="1" u="sng" kern="0" baseline="30000" dirty="0" smtClean="0"/>
              <a:t>+</a:t>
            </a:r>
            <a:r>
              <a:rPr lang="en-US" altLang="en-US" sz="2000" b="1" i="1" u="sng" kern="0" dirty="0" smtClean="0"/>
              <a:t>/K</a:t>
            </a:r>
            <a:r>
              <a:rPr lang="en-US" altLang="en-US" sz="2000" b="1" i="1" u="sng" kern="0" baseline="30000" dirty="0" smtClean="0"/>
              <a:t>+</a:t>
            </a:r>
            <a:r>
              <a:rPr lang="en-US" altLang="en-US" sz="2000" b="1" i="1" u="sng" kern="0" dirty="0" smtClean="0"/>
              <a:t> ATPase!</a:t>
            </a:r>
            <a:r>
              <a:rPr lang="en-US" altLang="en-US" sz="2000" b="1" i="1" kern="0" dirty="0" smtClean="0"/>
              <a:t> </a:t>
            </a:r>
            <a:r>
              <a:rPr lang="en-US" altLang="en-US" sz="2000" b="1" i="1" kern="0" dirty="0" smtClean="0">
                <a:solidFill>
                  <a:srgbClr val="FF0000"/>
                </a:solidFill>
              </a:rPr>
              <a:t> </a:t>
            </a:r>
            <a:r>
              <a:rPr lang="en-US" altLang="en-US" sz="2000" b="1" i="1" kern="0" dirty="0" smtClean="0">
                <a:solidFill>
                  <a:srgbClr val="C00000"/>
                </a:solidFill>
              </a:rPr>
              <a:t>Review Pablo Artigas’ 	lecture</a:t>
            </a:r>
            <a:endParaRPr lang="en-US" altLang="en-US" sz="2000" b="1" i="1" u="sng" kern="0" dirty="0">
              <a:solidFill>
                <a:srgbClr val="C00000"/>
              </a:solidFill>
            </a:endParaRPr>
          </a:p>
          <a:p>
            <a:endParaRPr lang="en-US" altLang="en-US" sz="2000" b="1" i="1" kern="0" dirty="0" smtClean="0"/>
          </a:p>
          <a:p>
            <a:r>
              <a:rPr lang="en-US" altLang="en-US" sz="2000" b="1" kern="0" dirty="0" smtClean="0"/>
              <a:t>	2) </a:t>
            </a:r>
            <a:r>
              <a:rPr lang="en-US" altLang="en-US" sz="2000" b="1" kern="0" dirty="0"/>
              <a:t>Understand the ionic basis of </a:t>
            </a:r>
            <a:r>
              <a:rPr lang="en-US" altLang="en-US" sz="2000" b="1" kern="0" dirty="0" smtClean="0"/>
              <a:t>action potentials </a:t>
            </a:r>
            <a:r>
              <a:rPr lang="en-US" altLang="en-US" sz="2000" b="1" kern="0" dirty="0"/>
              <a:t>(p. 46-48</a:t>
            </a:r>
            <a:r>
              <a:rPr lang="en-US" altLang="en-US" sz="2000" b="1" kern="0" dirty="0" smtClean="0"/>
              <a:t>).</a:t>
            </a:r>
          </a:p>
          <a:p>
            <a:pPr>
              <a:spcAft>
                <a:spcPts val="600"/>
              </a:spcAft>
            </a:pPr>
            <a:r>
              <a:rPr lang="en-US" altLang="en-US" sz="2000" b="1" kern="0" dirty="0"/>
              <a:t>	</a:t>
            </a:r>
            <a:r>
              <a:rPr lang="en-US" altLang="en-US" sz="2000" b="1" kern="0" dirty="0" smtClean="0">
                <a:solidFill>
                  <a:srgbClr val="C00000"/>
                </a:solidFill>
              </a:rPr>
              <a:t>	</a:t>
            </a:r>
            <a:r>
              <a:rPr lang="en-US" altLang="en-US" sz="2000" b="1" i="1" kern="0" dirty="0">
                <a:solidFill>
                  <a:srgbClr val="C00000"/>
                </a:solidFill>
              </a:rPr>
              <a:t>Goldman </a:t>
            </a:r>
            <a:r>
              <a:rPr lang="en-US" altLang="en-US" sz="2000" b="1" i="1" kern="0" dirty="0" smtClean="0">
                <a:solidFill>
                  <a:srgbClr val="C00000"/>
                </a:solidFill>
              </a:rPr>
              <a:t>equation</a:t>
            </a:r>
            <a:r>
              <a:rPr lang="en-US" altLang="en-US" sz="2000" b="1" i="1" kern="0" dirty="0">
                <a:solidFill>
                  <a:srgbClr val="C00000"/>
                </a:solidFill>
              </a:rPr>
              <a:t>, resting membrane </a:t>
            </a:r>
            <a:r>
              <a:rPr lang="en-US" altLang="en-US" sz="2000" b="1" i="1" kern="0" dirty="0" smtClean="0">
                <a:solidFill>
                  <a:srgbClr val="C00000"/>
                </a:solidFill>
              </a:rPr>
              <a:t>potential, action 	potential, Na</a:t>
            </a:r>
            <a:r>
              <a:rPr lang="en-US" altLang="en-US" sz="2000" b="1" i="1" kern="0" baseline="30000" dirty="0" smtClean="0">
                <a:solidFill>
                  <a:srgbClr val="C00000"/>
                </a:solidFill>
              </a:rPr>
              <a:t>+</a:t>
            </a:r>
            <a:r>
              <a:rPr lang="en-US" altLang="en-US" sz="2000" b="1" i="1" kern="0" dirty="0" smtClean="0">
                <a:solidFill>
                  <a:srgbClr val="C00000"/>
                </a:solidFill>
              </a:rPr>
              <a:t> permeability, K</a:t>
            </a:r>
            <a:r>
              <a:rPr lang="en-US" altLang="en-US" sz="2000" b="1" i="1" kern="0" baseline="30000" dirty="0" smtClean="0">
                <a:solidFill>
                  <a:srgbClr val="C00000"/>
                </a:solidFill>
              </a:rPr>
              <a:t>+</a:t>
            </a:r>
            <a:r>
              <a:rPr lang="en-US" altLang="en-US" sz="2000" b="1" i="1" kern="0" dirty="0" smtClean="0">
                <a:solidFill>
                  <a:srgbClr val="C00000"/>
                </a:solidFill>
              </a:rPr>
              <a:t> permeability, 	repolarization</a:t>
            </a:r>
            <a:endParaRPr lang="en-US" altLang="en-US" sz="2000" b="1" kern="0" dirty="0" smtClean="0">
              <a:solidFill>
                <a:srgbClr val="C00000"/>
              </a:solidFill>
            </a:endParaRPr>
          </a:p>
        </p:txBody>
      </p:sp>
    </p:spTree>
    <p:extLst>
      <p:ext uri="{BB962C8B-B14F-4D97-AF65-F5344CB8AC3E}">
        <p14:creationId xmlns:p14="http://schemas.microsoft.com/office/powerpoint/2010/main" val="8378844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8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609600"/>
            <a:ext cx="8991600" cy="5218339"/>
          </a:xfrm>
          <a:prstGeom prst="rect">
            <a:avLst/>
          </a:prstGeom>
        </p:spPr>
      </p:pic>
      <p:sp>
        <p:nvSpPr>
          <p:cNvPr id="5" name="Rectangle 4"/>
          <p:cNvSpPr/>
          <p:nvPr/>
        </p:nvSpPr>
        <p:spPr>
          <a:xfrm>
            <a:off x="76199" y="76200"/>
            <a:ext cx="8915401" cy="400110"/>
          </a:xfrm>
          <a:prstGeom prst="rect">
            <a:avLst/>
          </a:prstGeom>
        </p:spPr>
        <p:txBody>
          <a:bodyPr wrap="square">
            <a:spAutoFit/>
          </a:bodyPr>
          <a:lstStyle/>
          <a:p>
            <a:r>
              <a:rPr lang="en-US" sz="2000" b="1" dirty="0">
                <a:latin typeface="Tahoma" charset="0"/>
                <a:ea typeface="Tahoma" charset="0"/>
                <a:cs typeface="Tahoma" charset="0"/>
              </a:rPr>
              <a:t>P</a:t>
            </a:r>
            <a:r>
              <a:rPr lang="en-US" sz="2000" b="1" dirty="0" smtClean="0">
                <a:latin typeface="Tahoma" charset="0"/>
                <a:ea typeface="Tahoma" charset="0"/>
                <a:cs typeface="Tahoma" charset="0"/>
              </a:rPr>
              <a:t>assive </a:t>
            </a:r>
            <a:r>
              <a:rPr lang="en-US" sz="2000" b="1" dirty="0">
                <a:latin typeface="Tahoma" charset="0"/>
                <a:ea typeface="Tahoma" charset="0"/>
                <a:cs typeface="Tahoma" charset="0"/>
              </a:rPr>
              <a:t>and active electrical signals in a </a:t>
            </a:r>
            <a:r>
              <a:rPr lang="en-US" sz="2000" b="1" dirty="0" smtClean="0">
                <a:latin typeface="Tahoma" charset="0"/>
                <a:ea typeface="Tahoma" charset="0"/>
                <a:cs typeface="Tahoma" charset="0"/>
              </a:rPr>
              <a:t>neuron</a:t>
            </a:r>
            <a:endParaRPr lang="en-US" sz="2000" b="1" dirty="0">
              <a:latin typeface="Tahoma" charset="0"/>
              <a:ea typeface="Tahoma" charset="0"/>
              <a:cs typeface="Tahoma" charset="0"/>
            </a:endParaRPr>
          </a:p>
        </p:txBody>
      </p:sp>
      <p:sp>
        <p:nvSpPr>
          <p:cNvPr id="6" name="Rectangle 5"/>
          <p:cNvSpPr/>
          <p:nvPr/>
        </p:nvSpPr>
        <p:spPr>
          <a:xfrm>
            <a:off x="76199" y="5985450"/>
            <a:ext cx="8686801" cy="707886"/>
          </a:xfrm>
          <a:prstGeom prst="rect">
            <a:avLst/>
          </a:prstGeom>
        </p:spPr>
        <p:txBody>
          <a:bodyPr wrap="square">
            <a:spAutoFit/>
          </a:bodyPr>
          <a:lstStyle/>
          <a:p>
            <a:r>
              <a:rPr lang="en-US" altLang="en-US" sz="2000" b="1" i="1" kern="0" dirty="0">
                <a:solidFill>
                  <a:srgbClr val="C00000"/>
                </a:solidFill>
                <a:latin typeface="+mn-lt"/>
              </a:rPr>
              <a:t>r</a:t>
            </a:r>
            <a:r>
              <a:rPr lang="en-US" altLang="en-US" sz="2000" b="1" i="1" kern="0" dirty="0" smtClean="0">
                <a:solidFill>
                  <a:srgbClr val="C00000"/>
                </a:solidFill>
                <a:latin typeface="+mn-lt"/>
              </a:rPr>
              <a:t>esting potential, passive </a:t>
            </a:r>
            <a:r>
              <a:rPr lang="en-US" altLang="en-US" sz="2000" b="1" i="1" kern="0" dirty="0">
                <a:solidFill>
                  <a:srgbClr val="C00000"/>
                </a:solidFill>
                <a:latin typeface="+mn-lt"/>
              </a:rPr>
              <a:t>electrical responses, hyperpolarization, </a:t>
            </a:r>
            <a:r>
              <a:rPr lang="en-US" altLang="en-US" sz="2000" b="1" i="1" kern="0" dirty="0" smtClean="0">
                <a:solidFill>
                  <a:srgbClr val="C00000"/>
                </a:solidFill>
                <a:latin typeface="+mn-lt"/>
              </a:rPr>
              <a:t>depolarization</a:t>
            </a:r>
            <a:r>
              <a:rPr lang="en-US" altLang="en-US" sz="2000" b="1" i="1" kern="0" dirty="0">
                <a:solidFill>
                  <a:srgbClr val="C00000"/>
                </a:solidFill>
                <a:latin typeface="+mn-lt"/>
              </a:rPr>
              <a:t>, threshold</a:t>
            </a:r>
            <a:endParaRPr lang="en-US" sz="2000" dirty="0">
              <a:solidFill>
                <a:srgbClr val="C00000"/>
              </a:solidFill>
              <a:latin typeface="+mn-lt"/>
            </a:endParaRPr>
          </a:p>
        </p:txBody>
      </p:sp>
      <p:sp>
        <p:nvSpPr>
          <p:cNvPr id="7" name="Rectangle 6"/>
          <p:cNvSpPr/>
          <p:nvPr/>
        </p:nvSpPr>
        <p:spPr>
          <a:xfrm>
            <a:off x="5105400" y="2971800"/>
            <a:ext cx="1828800" cy="523220"/>
          </a:xfrm>
          <a:prstGeom prst="rect">
            <a:avLst/>
          </a:prstGeom>
        </p:spPr>
        <p:txBody>
          <a:bodyPr wrap="square">
            <a:spAutoFit/>
          </a:bodyPr>
          <a:lstStyle/>
          <a:p>
            <a:r>
              <a:rPr lang="en-US" sz="1400" b="1" dirty="0" smtClean="0">
                <a:latin typeface="Tahoma" charset="0"/>
                <a:ea typeface="Tahoma" charset="0"/>
                <a:cs typeface="Tahoma" charset="0"/>
              </a:rPr>
              <a:t>Passive responses </a:t>
            </a:r>
          </a:p>
          <a:p>
            <a:r>
              <a:rPr lang="en-US" sz="1400" b="1" dirty="0" smtClean="0">
                <a:latin typeface="Tahoma" charset="0"/>
                <a:ea typeface="Tahoma" charset="0"/>
                <a:cs typeface="Tahoma" charset="0"/>
              </a:rPr>
              <a:t>are “</a:t>
            </a:r>
            <a:r>
              <a:rPr lang="en-US" sz="1400" b="1" dirty="0" err="1" smtClean="0">
                <a:latin typeface="Tahoma" charset="0"/>
                <a:ea typeface="Tahoma" charset="0"/>
                <a:cs typeface="Tahoma" charset="0"/>
              </a:rPr>
              <a:t>Ohmic</a:t>
            </a:r>
            <a:r>
              <a:rPr lang="en-US" sz="1400" b="1" dirty="0" smtClean="0">
                <a:latin typeface="Tahoma" charset="0"/>
                <a:ea typeface="Tahoma" charset="0"/>
                <a:cs typeface="Tahoma" charset="0"/>
              </a:rPr>
              <a:t>”</a:t>
            </a:r>
          </a:p>
        </p:txBody>
      </p:sp>
      <p:sp>
        <p:nvSpPr>
          <p:cNvPr id="8" name="Rectangle 7"/>
          <p:cNvSpPr/>
          <p:nvPr/>
        </p:nvSpPr>
        <p:spPr>
          <a:xfrm>
            <a:off x="6781800" y="5168031"/>
            <a:ext cx="2209800" cy="738664"/>
          </a:xfrm>
          <a:prstGeom prst="rect">
            <a:avLst/>
          </a:prstGeom>
        </p:spPr>
        <p:txBody>
          <a:bodyPr wrap="square">
            <a:spAutoFit/>
          </a:bodyPr>
          <a:lstStyle/>
          <a:p>
            <a:r>
              <a:rPr lang="en-US" sz="1400" b="1" dirty="0" smtClean="0">
                <a:latin typeface="Tahoma" charset="0"/>
                <a:ea typeface="Tahoma" charset="0"/>
                <a:cs typeface="Tahoma" charset="0"/>
              </a:rPr>
              <a:t>Active responses </a:t>
            </a:r>
          </a:p>
          <a:p>
            <a:r>
              <a:rPr lang="en-US" sz="1400" b="1" dirty="0" smtClean="0">
                <a:latin typeface="Tahoma" charset="0"/>
                <a:ea typeface="Tahoma" charset="0"/>
                <a:cs typeface="Tahoma" charset="0"/>
              </a:rPr>
              <a:t>are non-</a:t>
            </a:r>
            <a:r>
              <a:rPr lang="en-US" sz="1400" b="1" dirty="0" err="1" smtClean="0">
                <a:latin typeface="Tahoma" charset="0"/>
                <a:ea typeface="Tahoma" charset="0"/>
                <a:cs typeface="Tahoma" charset="0"/>
              </a:rPr>
              <a:t>Ohmic</a:t>
            </a:r>
            <a:r>
              <a:rPr lang="en-US" sz="1400" b="1" dirty="0" smtClean="0">
                <a:latin typeface="Tahoma" charset="0"/>
                <a:ea typeface="Tahoma" charset="0"/>
                <a:cs typeface="Tahoma" charset="0"/>
              </a:rPr>
              <a:t>; </a:t>
            </a:r>
          </a:p>
          <a:p>
            <a:r>
              <a:rPr lang="en-US" sz="1400" b="1" dirty="0" smtClean="0">
                <a:latin typeface="Tahoma" charset="0"/>
                <a:ea typeface="Tahoma" charset="0"/>
                <a:cs typeface="Tahoma" charset="0"/>
              </a:rPr>
              <a:t>R depends on V</a:t>
            </a:r>
            <a:endParaRPr lang="en-US" sz="1400" b="1" dirty="0">
              <a:latin typeface="Tahoma" charset="0"/>
              <a:ea typeface="Tahoma" charset="0"/>
              <a:cs typeface="Tahoma" charset="0"/>
            </a:endParaRPr>
          </a:p>
        </p:txBody>
      </p:sp>
      <p:sp>
        <p:nvSpPr>
          <p:cNvPr id="10" name="Rectangle 9"/>
          <p:cNvSpPr/>
          <p:nvPr/>
        </p:nvSpPr>
        <p:spPr>
          <a:xfrm>
            <a:off x="1212937" y="3886199"/>
            <a:ext cx="1295400" cy="307777"/>
          </a:xfrm>
          <a:prstGeom prst="rect">
            <a:avLst/>
          </a:prstGeom>
        </p:spPr>
        <p:txBody>
          <a:bodyPr wrap="square">
            <a:spAutoFit/>
          </a:bodyPr>
          <a:lstStyle/>
          <a:p>
            <a:r>
              <a:rPr lang="en-US" sz="1400" b="1" u="sng" dirty="0" smtClean="0">
                <a:latin typeface="Tahoma" charset="0"/>
                <a:ea typeface="Tahoma" charset="0"/>
                <a:cs typeface="Tahoma" charset="0"/>
              </a:rPr>
              <a:t>Ohm’s Law</a:t>
            </a:r>
          </a:p>
        </p:txBody>
      </p:sp>
      <p:sp>
        <p:nvSpPr>
          <p:cNvPr id="11" name="Rectangle 10"/>
          <p:cNvSpPr/>
          <p:nvPr/>
        </p:nvSpPr>
        <p:spPr>
          <a:xfrm>
            <a:off x="1212937" y="4182806"/>
            <a:ext cx="1219200" cy="461665"/>
          </a:xfrm>
          <a:prstGeom prst="rect">
            <a:avLst/>
          </a:prstGeom>
        </p:spPr>
        <p:txBody>
          <a:bodyPr wrap="square">
            <a:spAutoFit/>
          </a:bodyPr>
          <a:lstStyle/>
          <a:p>
            <a:r>
              <a:rPr lang="en-US" b="1" dirty="0" smtClean="0">
                <a:latin typeface="Tahoma" charset="0"/>
                <a:ea typeface="Tahoma" charset="0"/>
                <a:cs typeface="Tahoma" charset="0"/>
              </a:rPr>
              <a:t>V = IR</a:t>
            </a:r>
          </a:p>
        </p:txBody>
      </p:sp>
      <p:sp>
        <p:nvSpPr>
          <p:cNvPr id="12" name="Rectangle 11"/>
          <p:cNvSpPr/>
          <p:nvPr/>
        </p:nvSpPr>
        <p:spPr>
          <a:xfrm>
            <a:off x="1212937" y="4600552"/>
            <a:ext cx="2292263" cy="954107"/>
          </a:xfrm>
          <a:prstGeom prst="rect">
            <a:avLst/>
          </a:prstGeom>
        </p:spPr>
        <p:txBody>
          <a:bodyPr wrap="square">
            <a:spAutoFit/>
          </a:bodyPr>
          <a:lstStyle/>
          <a:p>
            <a:r>
              <a:rPr lang="en-US" sz="1400" b="1" dirty="0" smtClean="0">
                <a:latin typeface="Tahoma" charset="0"/>
                <a:ea typeface="Tahoma" charset="0"/>
                <a:cs typeface="Tahoma" charset="0"/>
              </a:rPr>
              <a:t>V = voltage </a:t>
            </a:r>
          </a:p>
          <a:p>
            <a:r>
              <a:rPr lang="en-US" sz="1400" b="1" dirty="0" smtClean="0">
                <a:latin typeface="Tahoma" charset="0"/>
                <a:ea typeface="Tahoma" charset="0"/>
                <a:cs typeface="Tahoma" charset="0"/>
              </a:rPr>
              <a:t>      (or potential)</a:t>
            </a:r>
          </a:p>
          <a:p>
            <a:r>
              <a:rPr lang="en-US" sz="1400" b="1" dirty="0" smtClean="0">
                <a:latin typeface="Tahoma" charset="0"/>
                <a:ea typeface="Tahoma" charset="0"/>
                <a:cs typeface="Tahoma" charset="0"/>
              </a:rPr>
              <a:t>I = current</a:t>
            </a:r>
          </a:p>
          <a:p>
            <a:r>
              <a:rPr lang="en-US" sz="1400" b="1" dirty="0" smtClean="0">
                <a:latin typeface="Tahoma" charset="0"/>
                <a:ea typeface="Tahoma" charset="0"/>
                <a:cs typeface="Tahoma" charset="0"/>
              </a:rPr>
              <a:t>R = resistance</a:t>
            </a:r>
          </a:p>
        </p:txBody>
      </p:sp>
    </p:spTree>
    <p:extLst>
      <p:ext uri="{BB962C8B-B14F-4D97-AF65-F5344CB8AC3E}">
        <p14:creationId xmlns:p14="http://schemas.microsoft.com/office/powerpoint/2010/main" val="1495934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8FF"/>
        </a:solidFill>
        <a:effectLst/>
      </p:bgPr>
    </p:bg>
    <p:spTree>
      <p:nvGrpSpPr>
        <p:cNvPr id="1" name=""/>
        <p:cNvGrpSpPr/>
        <p:nvPr/>
      </p:nvGrpSpPr>
      <p:grpSpPr>
        <a:xfrm>
          <a:off x="0" y="0"/>
          <a:ext cx="0" cy="0"/>
          <a:chOff x="0" y="0"/>
          <a:chExt cx="0" cy="0"/>
        </a:xfrm>
      </p:grpSpPr>
      <p:sp>
        <p:nvSpPr>
          <p:cNvPr id="28" name="Rectangle 27"/>
          <p:cNvSpPr/>
          <p:nvPr/>
        </p:nvSpPr>
        <p:spPr>
          <a:xfrm>
            <a:off x="5918155" y="4603165"/>
            <a:ext cx="3160850" cy="22007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76200"/>
            <a:ext cx="5562600" cy="707886"/>
          </a:xfrm>
          <a:prstGeom prst="rect">
            <a:avLst/>
          </a:prstGeom>
        </p:spPr>
        <p:txBody>
          <a:bodyPr wrap="square">
            <a:spAutoFit/>
          </a:bodyPr>
          <a:lstStyle/>
          <a:p>
            <a:r>
              <a:rPr lang="en-US" sz="2000" b="1" dirty="0" smtClean="0">
                <a:latin typeface="Tahoma" charset="0"/>
                <a:ea typeface="Tahoma" charset="0"/>
                <a:cs typeface="Tahoma" charset="0"/>
              </a:rPr>
              <a:t>How Ion Movements Produce Electrical Signals</a:t>
            </a:r>
            <a:endParaRPr lang="en-US" sz="2000" b="1" dirty="0">
              <a:latin typeface="Tahoma" charset="0"/>
              <a:ea typeface="Tahoma" charset="0"/>
              <a:cs typeface="Tahoma" charset="0"/>
            </a:endParaRPr>
          </a:p>
        </p:txBody>
      </p:sp>
      <p:pic>
        <p:nvPicPr>
          <p:cNvPr id="6" name="Picture 5" descr="Neuroscience6e-Fig-02-05-1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4" y="838200"/>
            <a:ext cx="2111577" cy="3886200"/>
          </a:xfrm>
          <a:prstGeom prst="rect">
            <a:avLst/>
          </a:prstGeom>
        </p:spPr>
      </p:pic>
      <p:pic>
        <p:nvPicPr>
          <p:cNvPr id="7" name="Picture 6" descr="Neuroscience6e-Fig-02-05-2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1020" y="843064"/>
            <a:ext cx="3596380" cy="3876472"/>
          </a:xfrm>
          <a:prstGeom prst="rect">
            <a:avLst/>
          </a:prstGeom>
        </p:spPr>
      </p:pic>
      <p:pic>
        <p:nvPicPr>
          <p:cNvPr id="8" name="Picture 7" descr="Neuroscience6e-Fig-02-05-3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4533" y="152400"/>
            <a:ext cx="3114472" cy="3114472"/>
          </a:xfrm>
          <a:prstGeom prst="rect">
            <a:avLst/>
          </a:prstGeom>
        </p:spPr>
      </p:pic>
      <p:sp>
        <p:nvSpPr>
          <p:cNvPr id="10" name="Rectangle 9"/>
          <p:cNvSpPr/>
          <p:nvPr/>
        </p:nvSpPr>
        <p:spPr>
          <a:xfrm>
            <a:off x="43775" y="6263563"/>
            <a:ext cx="5827257" cy="523220"/>
          </a:xfrm>
          <a:prstGeom prst="rect">
            <a:avLst/>
          </a:prstGeom>
        </p:spPr>
        <p:txBody>
          <a:bodyPr wrap="square">
            <a:spAutoFit/>
          </a:bodyPr>
          <a:lstStyle/>
          <a:p>
            <a:r>
              <a:rPr lang="en-US" altLang="en-US" sz="1400" b="1" i="1" kern="0" dirty="0">
                <a:solidFill>
                  <a:srgbClr val="C00000"/>
                </a:solidFill>
                <a:latin typeface="+mn-lt"/>
              </a:rPr>
              <a:t>equilibrium </a:t>
            </a:r>
            <a:r>
              <a:rPr lang="en-US" altLang="en-US" sz="1400" b="1" i="1" kern="0" dirty="0" smtClean="0">
                <a:solidFill>
                  <a:srgbClr val="C00000"/>
                </a:solidFill>
                <a:latin typeface="+mn-lt"/>
              </a:rPr>
              <a:t>potentials, electrochemical </a:t>
            </a:r>
            <a:r>
              <a:rPr lang="en-US" altLang="en-US" sz="1400" b="1" i="1" kern="0" dirty="0">
                <a:solidFill>
                  <a:srgbClr val="C00000"/>
                </a:solidFill>
                <a:latin typeface="+mn-lt"/>
              </a:rPr>
              <a:t>equilibrium, Nernst </a:t>
            </a:r>
            <a:r>
              <a:rPr lang="en-US" altLang="en-US" sz="1400" b="1" i="1" kern="0" dirty="0" smtClean="0">
                <a:solidFill>
                  <a:srgbClr val="C00000"/>
                </a:solidFill>
                <a:latin typeface="+mn-lt"/>
              </a:rPr>
              <a:t>equation</a:t>
            </a:r>
            <a:endParaRPr lang="en-US" sz="1400" dirty="0">
              <a:solidFill>
                <a:srgbClr val="C00000"/>
              </a:solidFill>
              <a:latin typeface="+mn-lt"/>
            </a:endParaRPr>
          </a:p>
        </p:txBody>
      </p:sp>
      <p:sp>
        <p:nvSpPr>
          <p:cNvPr id="11" name="Rectangle 4"/>
          <p:cNvSpPr>
            <a:spLocks/>
          </p:cNvSpPr>
          <p:nvPr/>
        </p:nvSpPr>
        <p:spPr bwMode="auto">
          <a:xfrm>
            <a:off x="6324600" y="3880842"/>
            <a:ext cx="3735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solidFill>
                  <a:srgbClr val="C00000"/>
                </a:solidFill>
                <a:ea typeface="Arial" charset="0"/>
                <a:cs typeface="Arial" charset="0"/>
              </a:rPr>
              <a:t>E</a:t>
            </a:r>
            <a:r>
              <a:rPr lang="en-US" altLang="en-US" sz="2250" baseline="-6000" dirty="0" smtClean="0">
                <a:solidFill>
                  <a:srgbClr val="C00000"/>
                </a:solidFill>
                <a:ea typeface="Arial" charset="0"/>
                <a:cs typeface="Arial" charset="0"/>
              </a:rPr>
              <a:t>K</a:t>
            </a:r>
            <a:r>
              <a:rPr lang="en-US" altLang="en-US" sz="2250" baseline="-6000" dirty="0" smtClean="0">
                <a:solidFill>
                  <a:srgbClr val="FF0000"/>
                </a:solidFill>
                <a:ea typeface="Arial" charset="0"/>
                <a:cs typeface="Arial" charset="0"/>
              </a:rPr>
              <a:t> </a:t>
            </a:r>
            <a:endParaRPr lang="en-US" altLang="en-US" sz="2250" baseline="-6000" dirty="0">
              <a:solidFill>
                <a:srgbClr val="FF0000"/>
              </a:solidFill>
              <a:ea typeface="Arial" charset="0"/>
              <a:cs typeface="Arial" charset="0"/>
            </a:endParaRPr>
          </a:p>
        </p:txBody>
      </p:sp>
      <p:sp>
        <p:nvSpPr>
          <p:cNvPr id="12" name="Rectangle 5"/>
          <p:cNvSpPr>
            <a:spLocks/>
          </p:cNvSpPr>
          <p:nvPr/>
        </p:nvSpPr>
        <p:spPr bwMode="auto">
          <a:xfrm>
            <a:off x="6770983" y="3880842"/>
            <a:ext cx="16831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a:solidFill>
                  <a:srgbClr val="C00000"/>
                </a:solidFill>
                <a:ea typeface="Arial" charset="0"/>
                <a:cs typeface="Arial" charset="0"/>
              </a:rPr>
              <a:t>=</a:t>
            </a:r>
          </a:p>
        </p:txBody>
      </p:sp>
      <p:sp>
        <p:nvSpPr>
          <p:cNvPr id="13" name="Rectangle 6"/>
          <p:cNvSpPr>
            <a:spLocks/>
          </p:cNvSpPr>
          <p:nvPr/>
        </p:nvSpPr>
        <p:spPr bwMode="auto">
          <a:xfrm>
            <a:off x="7048682" y="3880842"/>
            <a:ext cx="32060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solidFill>
                  <a:srgbClr val="C00000"/>
                </a:solidFill>
                <a:ea typeface="Arial" charset="0"/>
                <a:cs typeface="Arial" charset="0"/>
              </a:rPr>
              <a:t>58</a:t>
            </a:r>
            <a:endParaRPr lang="en-US" altLang="en-US" sz="2250" dirty="0">
              <a:solidFill>
                <a:srgbClr val="C00000"/>
              </a:solidFill>
              <a:ea typeface="Arial" charset="0"/>
              <a:cs typeface="Arial" charset="0"/>
            </a:endParaRPr>
          </a:p>
        </p:txBody>
      </p:sp>
      <p:sp>
        <p:nvSpPr>
          <p:cNvPr id="14" name="Rectangle 7"/>
          <p:cNvSpPr>
            <a:spLocks/>
          </p:cNvSpPr>
          <p:nvPr/>
        </p:nvSpPr>
        <p:spPr bwMode="auto">
          <a:xfrm>
            <a:off x="7484313" y="3880842"/>
            <a:ext cx="38472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a:solidFill>
                  <a:srgbClr val="C00000"/>
                </a:solidFill>
                <a:ea typeface="Arial" charset="0"/>
                <a:cs typeface="Arial" charset="0"/>
              </a:rPr>
              <a:t>log</a:t>
            </a:r>
          </a:p>
        </p:txBody>
      </p:sp>
      <p:sp>
        <p:nvSpPr>
          <p:cNvPr id="15" name="Rectangle 8"/>
          <p:cNvSpPr>
            <a:spLocks/>
          </p:cNvSpPr>
          <p:nvPr/>
        </p:nvSpPr>
        <p:spPr bwMode="auto">
          <a:xfrm>
            <a:off x="7904476" y="3657600"/>
            <a:ext cx="73257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a:solidFill>
                  <a:srgbClr val="C00000"/>
                </a:solidFill>
                <a:ea typeface="Arial" charset="0"/>
                <a:cs typeface="Arial" charset="0"/>
              </a:rPr>
              <a:t>[K</a:t>
            </a:r>
            <a:r>
              <a:rPr lang="en-US" altLang="en-US" sz="2250" baseline="32000" dirty="0">
                <a:solidFill>
                  <a:srgbClr val="C00000"/>
                </a:solidFill>
                <a:ea typeface="Arial" charset="0"/>
                <a:cs typeface="Arial" charset="0"/>
              </a:rPr>
              <a:t>+</a:t>
            </a:r>
            <a:r>
              <a:rPr lang="en-US" altLang="en-US" sz="2250" dirty="0">
                <a:solidFill>
                  <a:srgbClr val="C00000"/>
                </a:solidFill>
                <a:ea typeface="Arial" charset="0"/>
                <a:cs typeface="Arial" charset="0"/>
              </a:rPr>
              <a:t>]</a:t>
            </a:r>
            <a:r>
              <a:rPr lang="en-US" altLang="en-US" sz="2250" baseline="-6000" dirty="0" smtClean="0">
                <a:solidFill>
                  <a:srgbClr val="C00000"/>
                </a:solidFill>
                <a:ea typeface="Arial" charset="0"/>
                <a:cs typeface="Arial" charset="0"/>
              </a:rPr>
              <a:t>out</a:t>
            </a:r>
            <a:endParaRPr lang="en-US" altLang="en-US" sz="2250" baseline="-6000" dirty="0">
              <a:solidFill>
                <a:srgbClr val="C00000"/>
              </a:solidFill>
              <a:ea typeface="Arial" charset="0"/>
              <a:cs typeface="Arial" charset="0"/>
            </a:endParaRPr>
          </a:p>
        </p:txBody>
      </p:sp>
      <p:sp>
        <p:nvSpPr>
          <p:cNvPr id="16" name="Line 9"/>
          <p:cNvSpPr>
            <a:spLocks noChangeShapeType="1"/>
          </p:cNvSpPr>
          <p:nvPr/>
        </p:nvSpPr>
        <p:spPr bwMode="auto">
          <a:xfrm rot="10800000" flipH="1">
            <a:off x="7919449" y="4062896"/>
            <a:ext cx="693337" cy="0"/>
          </a:xfrm>
          <a:prstGeom prst="line">
            <a:avLst/>
          </a:prstGeom>
          <a:noFill/>
          <a:ln w="38100">
            <a:solidFill>
              <a:srgbClr val="C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687">
              <a:solidFill>
                <a:srgbClr val="FF0000"/>
              </a:solidFill>
            </a:endParaRPr>
          </a:p>
        </p:txBody>
      </p:sp>
      <p:sp>
        <p:nvSpPr>
          <p:cNvPr id="17" name="Rectangle 10"/>
          <p:cNvSpPr>
            <a:spLocks/>
          </p:cNvSpPr>
          <p:nvPr/>
        </p:nvSpPr>
        <p:spPr bwMode="auto">
          <a:xfrm>
            <a:off x="8021496" y="4100670"/>
            <a:ext cx="61555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a:solidFill>
                  <a:srgbClr val="C00000"/>
                </a:solidFill>
                <a:ea typeface="Arial" charset="0"/>
                <a:cs typeface="Arial" charset="0"/>
              </a:rPr>
              <a:t>[K</a:t>
            </a:r>
            <a:r>
              <a:rPr lang="en-US" altLang="en-US" sz="2250" baseline="32000" dirty="0">
                <a:solidFill>
                  <a:srgbClr val="C00000"/>
                </a:solidFill>
                <a:ea typeface="Arial" charset="0"/>
                <a:cs typeface="Arial" charset="0"/>
              </a:rPr>
              <a:t>+</a:t>
            </a:r>
            <a:r>
              <a:rPr lang="en-US" altLang="en-US" sz="2250" dirty="0">
                <a:solidFill>
                  <a:srgbClr val="C00000"/>
                </a:solidFill>
                <a:ea typeface="Arial" charset="0"/>
                <a:cs typeface="Arial" charset="0"/>
              </a:rPr>
              <a:t>]</a:t>
            </a:r>
            <a:r>
              <a:rPr lang="en-US" altLang="en-US" sz="2250" baseline="-6000" dirty="0" smtClean="0">
                <a:solidFill>
                  <a:srgbClr val="C00000"/>
                </a:solidFill>
                <a:ea typeface="Arial" charset="0"/>
                <a:cs typeface="Arial" charset="0"/>
              </a:rPr>
              <a:t>in</a:t>
            </a:r>
            <a:endParaRPr lang="en-US" altLang="en-US" sz="2250" baseline="-6000" dirty="0">
              <a:solidFill>
                <a:srgbClr val="C00000"/>
              </a:solidFill>
              <a:ea typeface="Arial" charset="0"/>
              <a:cs typeface="Arial" charset="0"/>
            </a:endParaRPr>
          </a:p>
        </p:txBody>
      </p:sp>
      <p:sp>
        <p:nvSpPr>
          <p:cNvPr id="26" name="Rectangle 10"/>
          <p:cNvSpPr>
            <a:spLocks/>
          </p:cNvSpPr>
          <p:nvPr/>
        </p:nvSpPr>
        <p:spPr bwMode="auto">
          <a:xfrm>
            <a:off x="8001000" y="5181600"/>
            <a:ext cx="62036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ea typeface="Arial" charset="0"/>
                <a:cs typeface="Arial" charset="0"/>
              </a:rPr>
              <a:t>[</a:t>
            </a:r>
            <a:r>
              <a:rPr lang="en-US" altLang="en-US" sz="2250" b="1" dirty="0" smtClean="0">
                <a:solidFill>
                  <a:srgbClr val="FF0000"/>
                </a:solidFill>
                <a:ea typeface="Arial" charset="0"/>
                <a:cs typeface="Arial" charset="0"/>
              </a:rPr>
              <a:t>X</a:t>
            </a:r>
            <a:r>
              <a:rPr lang="en-US" altLang="en-US" sz="2250" dirty="0" smtClean="0">
                <a:ea typeface="Arial" charset="0"/>
                <a:cs typeface="Arial" charset="0"/>
              </a:rPr>
              <a:t>]</a:t>
            </a:r>
            <a:r>
              <a:rPr lang="en-US" altLang="en-US" sz="2250" baseline="-6000" dirty="0" smtClean="0">
                <a:ea typeface="Arial" charset="0"/>
                <a:cs typeface="Arial" charset="0"/>
              </a:rPr>
              <a:t>out</a:t>
            </a:r>
            <a:endParaRPr lang="en-US" altLang="en-US" sz="2250" baseline="-6000" dirty="0">
              <a:ea typeface="Arial" charset="0"/>
              <a:cs typeface="Arial" charset="0"/>
            </a:endParaRPr>
          </a:p>
        </p:txBody>
      </p:sp>
      <p:grpSp>
        <p:nvGrpSpPr>
          <p:cNvPr id="38" name="Group 37"/>
          <p:cNvGrpSpPr/>
          <p:nvPr/>
        </p:nvGrpSpPr>
        <p:grpSpPr>
          <a:xfrm>
            <a:off x="6400800" y="5216351"/>
            <a:ext cx="2234899" cy="727249"/>
            <a:chOff x="6553200" y="5264170"/>
            <a:chExt cx="2234899" cy="727249"/>
          </a:xfrm>
        </p:grpSpPr>
        <p:sp>
          <p:nvSpPr>
            <p:cNvPr id="18" name="Rectangle 4"/>
            <p:cNvSpPr>
              <a:spLocks/>
            </p:cNvSpPr>
            <p:nvPr/>
          </p:nvSpPr>
          <p:spPr bwMode="auto">
            <a:xfrm>
              <a:off x="6553200" y="5451321"/>
              <a:ext cx="3206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ea typeface="Arial" charset="0"/>
                  <a:cs typeface="Arial" charset="0"/>
                </a:rPr>
                <a:t>E</a:t>
              </a:r>
              <a:r>
                <a:rPr lang="en-US" altLang="en-US" sz="2250" baseline="-6000" dirty="0" smtClean="0">
                  <a:ea typeface="Arial" charset="0"/>
                  <a:cs typeface="Arial" charset="0"/>
                </a:rPr>
                <a:t>X</a:t>
              </a:r>
              <a:endParaRPr lang="en-US" altLang="en-US" sz="2250" baseline="-6000" dirty="0">
                <a:ea typeface="Arial" charset="0"/>
                <a:cs typeface="Arial" charset="0"/>
              </a:endParaRPr>
            </a:p>
          </p:txBody>
        </p:sp>
        <p:sp>
          <p:nvSpPr>
            <p:cNvPr id="19" name="Rectangle 5"/>
            <p:cNvSpPr>
              <a:spLocks/>
            </p:cNvSpPr>
            <p:nvPr/>
          </p:nvSpPr>
          <p:spPr bwMode="auto">
            <a:xfrm>
              <a:off x="6973135" y="5451321"/>
              <a:ext cx="16831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a:ea typeface="Arial" charset="0"/>
                  <a:cs typeface="Arial" charset="0"/>
                </a:rPr>
                <a:t>=</a:t>
              </a:r>
            </a:p>
          </p:txBody>
        </p:sp>
        <p:sp>
          <p:nvSpPr>
            <p:cNvPr id="20" name="Rectangle 6"/>
            <p:cNvSpPr>
              <a:spLocks/>
            </p:cNvSpPr>
            <p:nvPr/>
          </p:nvSpPr>
          <p:spPr bwMode="auto">
            <a:xfrm>
              <a:off x="7294636" y="5264170"/>
              <a:ext cx="38472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ea typeface="Arial" charset="0"/>
                  <a:cs typeface="Arial" charset="0"/>
                </a:rPr>
                <a:t>R</a:t>
              </a:r>
              <a:r>
                <a:rPr lang="en-US" altLang="en-US" sz="2250" b="1" dirty="0" smtClean="0">
                  <a:solidFill>
                    <a:srgbClr val="FF0000"/>
                  </a:solidFill>
                  <a:ea typeface="Arial" charset="0"/>
                  <a:cs typeface="Arial" charset="0"/>
                </a:rPr>
                <a:t>T</a:t>
              </a:r>
              <a:endParaRPr lang="en-US" altLang="en-US" sz="2250" b="1" dirty="0">
                <a:solidFill>
                  <a:srgbClr val="FF0000"/>
                </a:solidFill>
                <a:ea typeface="Arial" charset="0"/>
                <a:cs typeface="Arial" charset="0"/>
              </a:endParaRPr>
            </a:p>
          </p:txBody>
        </p:sp>
        <p:sp>
          <p:nvSpPr>
            <p:cNvPr id="21" name="Rectangle 7"/>
            <p:cNvSpPr>
              <a:spLocks/>
            </p:cNvSpPr>
            <p:nvPr/>
          </p:nvSpPr>
          <p:spPr bwMode="auto">
            <a:xfrm>
              <a:off x="7843864" y="5437294"/>
              <a:ext cx="22442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ea typeface="Arial" charset="0"/>
                  <a:cs typeface="Arial" charset="0"/>
                </a:rPr>
                <a:t>ln</a:t>
              </a:r>
              <a:endParaRPr lang="en-US" altLang="en-US" sz="2250" dirty="0">
                <a:ea typeface="Arial" charset="0"/>
                <a:cs typeface="Arial" charset="0"/>
              </a:endParaRPr>
            </a:p>
          </p:txBody>
        </p:sp>
        <p:sp>
          <p:nvSpPr>
            <p:cNvPr id="23" name="Rectangle 10"/>
            <p:cNvSpPr>
              <a:spLocks/>
            </p:cNvSpPr>
            <p:nvPr/>
          </p:nvSpPr>
          <p:spPr bwMode="auto">
            <a:xfrm>
              <a:off x="8153400" y="5645170"/>
              <a:ext cx="50334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dirty="0" smtClean="0">
                  <a:ea typeface="Arial" charset="0"/>
                  <a:cs typeface="Arial" charset="0"/>
                </a:rPr>
                <a:t>[</a:t>
              </a:r>
              <a:r>
                <a:rPr lang="en-US" altLang="en-US" sz="2250" b="1" dirty="0" smtClean="0">
                  <a:solidFill>
                    <a:srgbClr val="FF0000"/>
                  </a:solidFill>
                  <a:ea typeface="Arial" charset="0"/>
                  <a:cs typeface="Arial" charset="0"/>
                </a:rPr>
                <a:t>X</a:t>
              </a:r>
              <a:r>
                <a:rPr lang="en-US" altLang="en-US" sz="2250" dirty="0" smtClean="0">
                  <a:ea typeface="Arial" charset="0"/>
                  <a:cs typeface="Arial" charset="0"/>
                </a:rPr>
                <a:t>]</a:t>
              </a:r>
              <a:r>
                <a:rPr lang="en-US" altLang="en-US" sz="2250" baseline="-6000" dirty="0" smtClean="0">
                  <a:ea typeface="Arial" charset="0"/>
                  <a:cs typeface="Arial" charset="0"/>
                </a:rPr>
                <a:t>in</a:t>
              </a:r>
              <a:endParaRPr lang="en-US" altLang="en-US" sz="2250" baseline="-6000" dirty="0">
                <a:ea typeface="Arial" charset="0"/>
                <a:cs typeface="Arial" charset="0"/>
              </a:endParaRPr>
            </a:p>
          </p:txBody>
        </p:sp>
        <p:sp>
          <p:nvSpPr>
            <p:cNvPr id="24" name="Line 9"/>
            <p:cNvSpPr>
              <a:spLocks noChangeShapeType="1"/>
            </p:cNvSpPr>
            <p:nvPr/>
          </p:nvSpPr>
          <p:spPr bwMode="auto">
            <a:xfrm rot="10800000" flipH="1">
              <a:off x="7217314" y="5610419"/>
              <a:ext cx="49451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687"/>
            </a:p>
          </p:txBody>
        </p:sp>
        <p:sp>
          <p:nvSpPr>
            <p:cNvPr id="25" name="Rectangle 6"/>
            <p:cNvSpPr>
              <a:spLocks/>
            </p:cNvSpPr>
            <p:nvPr/>
          </p:nvSpPr>
          <p:spPr bwMode="auto">
            <a:xfrm>
              <a:off x="7304266" y="5610419"/>
              <a:ext cx="3206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250" b="1" dirty="0" err="1" smtClean="0">
                  <a:solidFill>
                    <a:srgbClr val="FF0000"/>
                  </a:solidFill>
                  <a:ea typeface="Arial" charset="0"/>
                  <a:cs typeface="Arial" charset="0"/>
                </a:rPr>
                <a:t>z</a:t>
              </a:r>
              <a:r>
                <a:rPr lang="en-US" altLang="en-US" sz="2250" dirty="0" err="1" smtClean="0">
                  <a:ea typeface="Arial" charset="0"/>
                  <a:cs typeface="Arial" charset="0"/>
                </a:rPr>
                <a:t>F</a:t>
              </a:r>
              <a:endParaRPr lang="en-US" altLang="en-US" sz="2250" dirty="0">
                <a:ea typeface="Arial" charset="0"/>
                <a:cs typeface="Arial" charset="0"/>
              </a:endParaRPr>
            </a:p>
          </p:txBody>
        </p:sp>
        <p:sp>
          <p:nvSpPr>
            <p:cNvPr id="27" name="Line 9"/>
            <p:cNvSpPr>
              <a:spLocks noChangeShapeType="1"/>
            </p:cNvSpPr>
            <p:nvPr/>
          </p:nvSpPr>
          <p:spPr bwMode="auto">
            <a:xfrm rot="10800000" flipH="1">
              <a:off x="8094762" y="5625009"/>
              <a:ext cx="693337"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687"/>
            </a:p>
          </p:txBody>
        </p:sp>
      </p:grpSp>
      <p:sp>
        <p:nvSpPr>
          <p:cNvPr id="30" name="Rectangle 29"/>
          <p:cNvSpPr/>
          <p:nvPr/>
        </p:nvSpPr>
        <p:spPr>
          <a:xfrm>
            <a:off x="6438687" y="4628409"/>
            <a:ext cx="2182676" cy="584775"/>
          </a:xfrm>
          <a:prstGeom prst="rect">
            <a:avLst/>
          </a:prstGeom>
        </p:spPr>
        <p:txBody>
          <a:bodyPr wrap="square">
            <a:spAutoFit/>
          </a:bodyPr>
          <a:lstStyle/>
          <a:p>
            <a:pPr algn="ctr"/>
            <a:r>
              <a:rPr lang="en-US" sz="1600" b="1" dirty="0" smtClean="0">
                <a:latin typeface="Tahoma" charset="0"/>
                <a:ea typeface="Tahoma" charset="0"/>
                <a:cs typeface="Tahoma" charset="0"/>
              </a:rPr>
              <a:t>Nernst Equation</a:t>
            </a:r>
          </a:p>
          <a:p>
            <a:pPr algn="ctr"/>
            <a:r>
              <a:rPr lang="en-US" sz="1600" b="1" dirty="0" smtClean="0">
                <a:latin typeface="Tahoma" charset="0"/>
                <a:ea typeface="Tahoma" charset="0"/>
                <a:cs typeface="Tahoma" charset="0"/>
              </a:rPr>
              <a:t>(generalized form)</a:t>
            </a:r>
            <a:endParaRPr lang="en-US" sz="1600" b="1" dirty="0">
              <a:latin typeface="Tahoma" charset="0"/>
              <a:ea typeface="Tahoma" charset="0"/>
              <a:cs typeface="Tahoma" charset="0"/>
            </a:endParaRPr>
          </a:p>
        </p:txBody>
      </p:sp>
      <p:sp>
        <p:nvSpPr>
          <p:cNvPr id="31" name="Rectangle 4"/>
          <p:cNvSpPr>
            <a:spLocks/>
          </p:cNvSpPr>
          <p:nvPr/>
        </p:nvSpPr>
        <p:spPr bwMode="auto">
          <a:xfrm>
            <a:off x="5897110" y="3327247"/>
            <a:ext cx="2987998"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dirty="0" smtClean="0">
                <a:solidFill>
                  <a:srgbClr val="C00000"/>
                </a:solidFill>
                <a:ea typeface="Arial" charset="0"/>
                <a:cs typeface="Arial" charset="0"/>
              </a:rPr>
              <a:t>The </a:t>
            </a:r>
            <a:r>
              <a:rPr lang="en-US" altLang="en-US" sz="1800" b="1" dirty="0" smtClean="0">
                <a:solidFill>
                  <a:srgbClr val="C00000"/>
                </a:solidFill>
                <a:ea typeface="Arial" charset="0"/>
                <a:cs typeface="Arial" charset="0"/>
              </a:rPr>
              <a:t>Nernst potential </a:t>
            </a:r>
            <a:r>
              <a:rPr lang="en-US" altLang="en-US" sz="1800" dirty="0" smtClean="0">
                <a:solidFill>
                  <a:srgbClr val="C00000"/>
                </a:solidFill>
                <a:ea typeface="Arial" charset="0"/>
                <a:cs typeface="Arial" charset="0"/>
              </a:rPr>
              <a:t>for E</a:t>
            </a:r>
            <a:r>
              <a:rPr lang="en-US" altLang="en-US" sz="1800" baseline="-25000" dirty="0" smtClean="0">
                <a:solidFill>
                  <a:srgbClr val="C00000"/>
                </a:solidFill>
                <a:ea typeface="Arial" charset="0"/>
                <a:cs typeface="Arial" charset="0"/>
              </a:rPr>
              <a:t>K</a:t>
            </a:r>
            <a:r>
              <a:rPr lang="en-US" altLang="en-US" sz="1800" dirty="0">
                <a:solidFill>
                  <a:srgbClr val="C00000"/>
                </a:solidFill>
                <a:ea typeface="Arial" charset="0"/>
                <a:cs typeface="Arial" charset="0"/>
              </a:rPr>
              <a:t>:</a:t>
            </a:r>
            <a:endParaRPr lang="en-US" altLang="en-US" sz="1800" baseline="-6000" dirty="0">
              <a:solidFill>
                <a:srgbClr val="C00000"/>
              </a:solidFill>
              <a:ea typeface="Arial" charset="0"/>
              <a:cs typeface="Arial" charset="0"/>
            </a:endParaRPr>
          </a:p>
        </p:txBody>
      </p:sp>
      <p:sp>
        <p:nvSpPr>
          <p:cNvPr id="32" name="Rectangle 4"/>
          <p:cNvSpPr>
            <a:spLocks/>
          </p:cNvSpPr>
          <p:nvPr/>
        </p:nvSpPr>
        <p:spPr bwMode="auto">
          <a:xfrm>
            <a:off x="304801" y="4849505"/>
            <a:ext cx="53528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800" dirty="0" smtClean="0">
                <a:ea typeface="Arial" charset="0"/>
                <a:cs typeface="Arial" charset="0"/>
              </a:rPr>
              <a:t>For a permeant K</a:t>
            </a:r>
            <a:r>
              <a:rPr lang="en-US" altLang="en-US" sz="1800" baseline="30000" dirty="0" smtClean="0">
                <a:ea typeface="Arial" charset="0"/>
                <a:cs typeface="Arial" charset="0"/>
              </a:rPr>
              <a:t>+</a:t>
            </a:r>
            <a:r>
              <a:rPr lang="en-US" altLang="en-US" sz="1800" dirty="0" smtClean="0">
                <a:ea typeface="Arial" charset="0"/>
                <a:cs typeface="Arial" charset="0"/>
              </a:rPr>
              <a:t> ion with a 10:1 ratio of [K</a:t>
            </a:r>
            <a:r>
              <a:rPr lang="en-US" altLang="en-US" sz="1800" baseline="30000" dirty="0" smtClean="0">
                <a:ea typeface="Arial" charset="0"/>
                <a:cs typeface="Arial" charset="0"/>
              </a:rPr>
              <a:t>+</a:t>
            </a:r>
            <a:r>
              <a:rPr lang="en-US" altLang="en-US" sz="1800" dirty="0" smtClean="0">
                <a:ea typeface="Arial" charset="0"/>
                <a:cs typeface="Arial" charset="0"/>
              </a:rPr>
              <a:t>]</a:t>
            </a:r>
            <a:r>
              <a:rPr lang="en-US" altLang="en-US" sz="1800" baseline="-25000" dirty="0" smtClean="0">
                <a:ea typeface="Arial" charset="0"/>
                <a:cs typeface="Arial" charset="0"/>
              </a:rPr>
              <a:t>in</a:t>
            </a:r>
            <a:r>
              <a:rPr lang="en-US" altLang="en-US" sz="1800" dirty="0">
                <a:ea typeface="Arial" charset="0"/>
                <a:cs typeface="Arial" charset="0"/>
              </a:rPr>
              <a:t>:</a:t>
            </a:r>
            <a:r>
              <a:rPr lang="en-US" altLang="en-US" sz="1800" dirty="0" smtClean="0">
                <a:ea typeface="Arial" charset="0"/>
                <a:cs typeface="Arial" charset="0"/>
              </a:rPr>
              <a:t>[K</a:t>
            </a:r>
            <a:r>
              <a:rPr lang="en-US" altLang="en-US" sz="1800" baseline="30000" dirty="0" smtClean="0">
                <a:ea typeface="Arial" charset="0"/>
                <a:cs typeface="Arial" charset="0"/>
              </a:rPr>
              <a:t>+</a:t>
            </a:r>
            <a:r>
              <a:rPr lang="en-US" altLang="en-US" sz="1800" dirty="0" smtClean="0">
                <a:ea typeface="Arial" charset="0"/>
                <a:cs typeface="Arial" charset="0"/>
              </a:rPr>
              <a:t>]</a:t>
            </a:r>
            <a:r>
              <a:rPr lang="en-US" altLang="en-US" sz="1800" baseline="-25000" dirty="0" smtClean="0">
                <a:ea typeface="Arial" charset="0"/>
                <a:cs typeface="Arial" charset="0"/>
              </a:rPr>
              <a:t>out</a:t>
            </a:r>
            <a:r>
              <a:rPr lang="en-US" altLang="en-US" sz="1800" dirty="0">
                <a:ea typeface="Arial" charset="0"/>
                <a:cs typeface="Arial" charset="0"/>
              </a:rPr>
              <a:t> </a:t>
            </a:r>
            <a:r>
              <a:rPr lang="en-US" altLang="en-US" sz="1800" dirty="0" smtClean="0">
                <a:ea typeface="Arial" charset="0"/>
                <a:cs typeface="Arial" charset="0"/>
              </a:rPr>
              <a:t>gradient, K</a:t>
            </a:r>
            <a:r>
              <a:rPr lang="en-US" altLang="en-US" sz="1800" baseline="30000" dirty="0" smtClean="0">
                <a:ea typeface="Arial" charset="0"/>
                <a:cs typeface="Arial" charset="0"/>
              </a:rPr>
              <a:t>+</a:t>
            </a:r>
            <a:r>
              <a:rPr lang="en-US" altLang="en-US" sz="1800" dirty="0" smtClean="0">
                <a:ea typeface="Arial" charset="0"/>
                <a:cs typeface="Arial" charset="0"/>
              </a:rPr>
              <a:t> ions flow down their concentration gradient, leaving behind intracellular negative charges, establishing an </a:t>
            </a:r>
            <a:r>
              <a:rPr lang="en-US" altLang="en-US" sz="1800" b="1" dirty="0" smtClean="0">
                <a:ea typeface="Arial" charset="0"/>
                <a:cs typeface="Arial" charset="0"/>
              </a:rPr>
              <a:t>electrochemical equilibrium</a:t>
            </a:r>
            <a:r>
              <a:rPr lang="en-US" altLang="en-US" sz="1800" dirty="0" smtClean="0">
                <a:ea typeface="Arial" charset="0"/>
                <a:cs typeface="Arial" charset="0"/>
              </a:rPr>
              <a:t>.</a:t>
            </a:r>
            <a:endParaRPr lang="en-US" altLang="en-US" sz="1800" baseline="-6000" dirty="0">
              <a:ea typeface="Arial" charset="0"/>
              <a:cs typeface="Arial" charset="0"/>
            </a:endParaRPr>
          </a:p>
        </p:txBody>
      </p:sp>
      <p:sp>
        <p:nvSpPr>
          <p:cNvPr id="33" name="Rectangle 4"/>
          <p:cNvSpPr>
            <a:spLocks/>
          </p:cNvSpPr>
          <p:nvPr/>
        </p:nvSpPr>
        <p:spPr bwMode="auto">
          <a:xfrm>
            <a:off x="7723643" y="6143037"/>
            <a:ext cx="11733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200" dirty="0" smtClean="0">
                <a:ea typeface="Arial" charset="0"/>
                <a:cs typeface="Arial" charset="0"/>
              </a:rPr>
              <a:t>E</a:t>
            </a:r>
            <a:r>
              <a:rPr lang="en-US" altLang="en-US" sz="1200" baseline="-6000" dirty="0" smtClean="0">
                <a:ea typeface="Arial" charset="0"/>
                <a:cs typeface="Arial" charset="0"/>
              </a:rPr>
              <a:t>X</a:t>
            </a:r>
            <a:r>
              <a:rPr lang="en-US" altLang="en-US" sz="1200" dirty="0">
                <a:ea typeface="Arial" charset="0"/>
                <a:cs typeface="Arial" charset="0"/>
              </a:rPr>
              <a:t> = </a:t>
            </a:r>
            <a:r>
              <a:rPr lang="en-US" altLang="en-US" sz="1200" dirty="0" smtClean="0">
                <a:ea typeface="Arial" charset="0"/>
                <a:cs typeface="Arial" charset="0"/>
              </a:rPr>
              <a:t> </a:t>
            </a:r>
            <a:r>
              <a:rPr lang="en-US" altLang="en-US" sz="1200" smtClean="0">
                <a:ea typeface="Arial" charset="0"/>
                <a:cs typeface="Arial" charset="0"/>
              </a:rPr>
              <a:t>equilibrium </a:t>
            </a:r>
          </a:p>
          <a:p>
            <a:pPr eaLnBrk="1" hangingPunct="1">
              <a:spcBef>
                <a:spcPct val="0"/>
              </a:spcBef>
              <a:buSzTx/>
              <a:buFontTx/>
              <a:buNone/>
            </a:pPr>
            <a:r>
              <a:rPr lang="en-US" altLang="en-US" sz="1200" dirty="0" smtClean="0">
                <a:ea typeface="Arial" charset="0"/>
                <a:cs typeface="Arial" charset="0"/>
              </a:rPr>
              <a:t>potential </a:t>
            </a:r>
          </a:p>
          <a:p>
            <a:pPr eaLnBrk="1" hangingPunct="1">
              <a:spcBef>
                <a:spcPct val="0"/>
              </a:spcBef>
              <a:buSzTx/>
              <a:buFontTx/>
              <a:buNone/>
            </a:pPr>
            <a:r>
              <a:rPr lang="en-US" altLang="en-US" sz="1200" dirty="0" smtClean="0">
                <a:ea typeface="Arial" charset="0"/>
                <a:cs typeface="Arial" charset="0"/>
              </a:rPr>
              <a:t>for ion X</a:t>
            </a:r>
            <a:endParaRPr lang="en-US" altLang="en-US" sz="1200" baseline="-6000" dirty="0">
              <a:ea typeface="Arial" charset="0"/>
              <a:cs typeface="Arial" charset="0"/>
            </a:endParaRPr>
          </a:p>
        </p:txBody>
      </p:sp>
      <p:sp>
        <p:nvSpPr>
          <p:cNvPr id="34" name="Rectangle 4"/>
          <p:cNvSpPr>
            <a:spLocks/>
          </p:cNvSpPr>
          <p:nvPr/>
        </p:nvSpPr>
        <p:spPr bwMode="auto">
          <a:xfrm>
            <a:off x="6019800" y="5971508"/>
            <a:ext cx="1200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200" dirty="0" smtClean="0">
                <a:ea typeface="Arial" charset="0"/>
                <a:cs typeface="Arial" charset="0"/>
              </a:rPr>
              <a:t>R </a:t>
            </a:r>
            <a:r>
              <a:rPr lang="en-US" altLang="en-US" sz="1200" dirty="0">
                <a:ea typeface="Arial" charset="0"/>
                <a:cs typeface="Arial" charset="0"/>
              </a:rPr>
              <a:t>= </a:t>
            </a:r>
            <a:r>
              <a:rPr lang="en-US" altLang="en-US" sz="1200" dirty="0" smtClean="0">
                <a:ea typeface="Arial" charset="0"/>
                <a:cs typeface="Arial" charset="0"/>
              </a:rPr>
              <a:t> gas constant</a:t>
            </a:r>
            <a:endParaRPr lang="en-US" altLang="en-US" sz="1200" baseline="-6000" dirty="0">
              <a:ea typeface="Arial" charset="0"/>
              <a:cs typeface="Arial" charset="0"/>
            </a:endParaRPr>
          </a:p>
        </p:txBody>
      </p:sp>
      <p:sp>
        <p:nvSpPr>
          <p:cNvPr id="35" name="Rectangle 4"/>
          <p:cNvSpPr>
            <a:spLocks/>
          </p:cNvSpPr>
          <p:nvPr/>
        </p:nvSpPr>
        <p:spPr bwMode="auto">
          <a:xfrm>
            <a:off x="6019800" y="6171230"/>
            <a:ext cx="12006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200" b="1" dirty="0" smtClean="0">
                <a:solidFill>
                  <a:srgbClr val="FF0000"/>
                </a:solidFill>
                <a:ea typeface="Arial" charset="0"/>
                <a:cs typeface="Arial" charset="0"/>
              </a:rPr>
              <a:t>T </a:t>
            </a:r>
            <a:r>
              <a:rPr lang="en-US" altLang="en-US" sz="1200" b="1" dirty="0">
                <a:solidFill>
                  <a:srgbClr val="FF0000"/>
                </a:solidFill>
                <a:ea typeface="Arial" charset="0"/>
                <a:cs typeface="Arial" charset="0"/>
              </a:rPr>
              <a:t>= </a:t>
            </a:r>
            <a:r>
              <a:rPr lang="en-US" altLang="en-US" sz="1200" b="1" dirty="0" smtClean="0">
                <a:solidFill>
                  <a:srgbClr val="FF0000"/>
                </a:solidFill>
                <a:ea typeface="Arial" charset="0"/>
                <a:cs typeface="Arial" charset="0"/>
              </a:rPr>
              <a:t> temperature</a:t>
            </a:r>
            <a:endParaRPr lang="en-US" altLang="en-US" sz="1200" b="1" baseline="-6000" dirty="0">
              <a:solidFill>
                <a:srgbClr val="FF0000"/>
              </a:solidFill>
              <a:ea typeface="Arial" charset="0"/>
              <a:cs typeface="Arial" charset="0"/>
            </a:endParaRPr>
          </a:p>
        </p:txBody>
      </p:sp>
      <p:sp>
        <p:nvSpPr>
          <p:cNvPr id="36" name="Rectangle 4"/>
          <p:cNvSpPr>
            <a:spLocks/>
          </p:cNvSpPr>
          <p:nvPr/>
        </p:nvSpPr>
        <p:spPr bwMode="auto">
          <a:xfrm>
            <a:off x="6019800" y="6370952"/>
            <a:ext cx="8592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200" b="1" dirty="0" smtClean="0">
                <a:solidFill>
                  <a:srgbClr val="FF0000"/>
                </a:solidFill>
                <a:ea typeface="Arial" charset="0"/>
                <a:cs typeface="Arial" charset="0"/>
              </a:rPr>
              <a:t>z </a:t>
            </a:r>
            <a:r>
              <a:rPr lang="en-US" altLang="en-US" sz="1200" b="1" dirty="0">
                <a:solidFill>
                  <a:srgbClr val="FF0000"/>
                </a:solidFill>
                <a:ea typeface="Arial" charset="0"/>
                <a:cs typeface="Arial" charset="0"/>
              </a:rPr>
              <a:t>= </a:t>
            </a:r>
            <a:r>
              <a:rPr lang="en-US" altLang="en-US" sz="1200" b="1" dirty="0" smtClean="0">
                <a:solidFill>
                  <a:srgbClr val="FF0000"/>
                </a:solidFill>
                <a:ea typeface="Arial" charset="0"/>
                <a:cs typeface="Arial" charset="0"/>
              </a:rPr>
              <a:t> valence</a:t>
            </a:r>
            <a:endParaRPr lang="en-US" altLang="en-US" sz="1200" b="1" baseline="-6000" dirty="0">
              <a:solidFill>
                <a:srgbClr val="FF0000"/>
              </a:solidFill>
              <a:ea typeface="Arial" charset="0"/>
              <a:cs typeface="Arial" charset="0"/>
            </a:endParaRPr>
          </a:p>
        </p:txBody>
      </p:sp>
      <p:sp>
        <p:nvSpPr>
          <p:cNvPr id="37" name="Rectangle 4"/>
          <p:cNvSpPr>
            <a:spLocks/>
          </p:cNvSpPr>
          <p:nvPr/>
        </p:nvSpPr>
        <p:spPr bwMode="auto">
          <a:xfrm>
            <a:off x="6019800" y="6570673"/>
            <a:ext cx="1500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200" dirty="0" smtClean="0">
                <a:ea typeface="Arial" charset="0"/>
                <a:cs typeface="Arial" charset="0"/>
              </a:rPr>
              <a:t>F </a:t>
            </a:r>
            <a:r>
              <a:rPr lang="en-US" altLang="en-US" sz="1200" dirty="0">
                <a:ea typeface="Arial" charset="0"/>
                <a:cs typeface="Arial" charset="0"/>
              </a:rPr>
              <a:t>= </a:t>
            </a:r>
            <a:r>
              <a:rPr lang="en-US" altLang="en-US" sz="1200" dirty="0" smtClean="0">
                <a:ea typeface="Arial" charset="0"/>
                <a:cs typeface="Arial" charset="0"/>
              </a:rPr>
              <a:t> Faraday constant</a:t>
            </a:r>
            <a:endParaRPr lang="en-US" altLang="en-US" sz="1200" baseline="-6000" dirty="0">
              <a:ea typeface="Arial" charset="0"/>
              <a:cs typeface="Arial" charset="0"/>
            </a:endParaRPr>
          </a:p>
        </p:txBody>
      </p:sp>
    </p:spTree>
    <p:extLst>
      <p:ext uri="{BB962C8B-B14F-4D97-AF65-F5344CB8AC3E}">
        <p14:creationId xmlns:p14="http://schemas.microsoft.com/office/powerpoint/2010/main" val="795088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8FF"/>
        </a:solidFill>
        <a:effectLst/>
      </p:bgPr>
    </p:bg>
    <p:spTree>
      <p:nvGrpSpPr>
        <p:cNvPr id="1" name=""/>
        <p:cNvGrpSpPr/>
        <p:nvPr/>
      </p:nvGrpSpPr>
      <p:grpSpPr>
        <a:xfrm>
          <a:off x="0" y="0"/>
          <a:ext cx="0" cy="0"/>
          <a:chOff x="0" y="0"/>
          <a:chExt cx="0" cy="0"/>
        </a:xfrm>
      </p:grpSpPr>
      <p:sp>
        <p:nvSpPr>
          <p:cNvPr id="22" name="Rectangle 21"/>
          <p:cNvSpPr/>
          <p:nvPr/>
        </p:nvSpPr>
        <p:spPr>
          <a:xfrm>
            <a:off x="5562601" y="3886200"/>
            <a:ext cx="3428999" cy="23195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33290"/>
            <a:ext cx="5715000" cy="400110"/>
          </a:xfrm>
          <a:prstGeom prst="rect">
            <a:avLst/>
          </a:prstGeom>
        </p:spPr>
        <p:txBody>
          <a:bodyPr wrap="square">
            <a:spAutoFit/>
          </a:bodyPr>
          <a:lstStyle/>
          <a:p>
            <a:r>
              <a:rPr lang="en-US" sz="2000" b="1" dirty="0" smtClean="0">
                <a:latin typeface="+mn-lt"/>
              </a:rPr>
              <a:t>The Ionic Basis of </a:t>
            </a:r>
            <a:r>
              <a:rPr lang="en-US" sz="2000" b="1" smtClean="0">
                <a:latin typeface="+mn-lt"/>
              </a:rPr>
              <a:t>Action Potentials</a:t>
            </a:r>
            <a:endParaRPr lang="en-US" sz="2000" b="1" dirty="0">
              <a:latin typeface="+mn-lt"/>
            </a:endParaRPr>
          </a:p>
        </p:txBody>
      </p:sp>
      <p:pic>
        <p:nvPicPr>
          <p:cNvPr id="5" name="Picture 4" descr="Neuroscience6e-Fig-02-07-1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236" y="609600"/>
            <a:ext cx="2246164" cy="3180789"/>
          </a:xfrm>
          <a:prstGeom prst="rect">
            <a:avLst/>
          </a:prstGeom>
        </p:spPr>
      </p:pic>
      <p:pic>
        <p:nvPicPr>
          <p:cNvPr id="6" name="Picture 5" descr="Neuroscience6e-Fig-02-07-2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1405" y="609600"/>
            <a:ext cx="3429000" cy="3180789"/>
          </a:xfrm>
          <a:prstGeom prst="rect">
            <a:avLst/>
          </a:prstGeom>
        </p:spPr>
      </p:pic>
      <p:sp>
        <p:nvSpPr>
          <p:cNvPr id="9" name="Rectangle 8"/>
          <p:cNvSpPr/>
          <p:nvPr/>
        </p:nvSpPr>
        <p:spPr>
          <a:xfrm>
            <a:off x="3389002" y="6273225"/>
            <a:ext cx="5754998" cy="523220"/>
          </a:xfrm>
          <a:prstGeom prst="rect">
            <a:avLst/>
          </a:prstGeom>
        </p:spPr>
        <p:txBody>
          <a:bodyPr wrap="square">
            <a:spAutoFit/>
          </a:bodyPr>
          <a:lstStyle/>
          <a:p>
            <a:r>
              <a:rPr lang="en-US" altLang="en-US" sz="1400" b="1" i="1" kern="0" dirty="0">
                <a:solidFill>
                  <a:srgbClr val="C00000"/>
                </a:solidFill>
                <a:latin typeface="Tahoma" charset="0"/>
                <a:ea typeface="Tahoma" charset="0"/>
                <a:cs typeface="Tahoma" charset="0"/>
              </a:rPr>
              <a:t>Goldman equation, Na</a:t>
            </a:r>
            <a:r>
              <a:rPr lang="en-US" altLang="en-US" sz="1400" b="1" i="1" kern="0" baseline="30000" dirty="0">
                <a:solidFill>
                  <a:srgbClr val="C00000"/>
                </a:solidFill>
                <a:latin typeface="Tahoma" charset="0"/>
                <a:ea typeface="Tahoma" charset="0"/>
                <a:cs typeface="Tahoma" charset="0"/>
              </a:rPr>
              <a:t>+</a:t>
            </a:r>
            <a:r>
              <a:rPr lang="en-US" altLang="en-US" sz="1400" b="1" i="1" kern="0" dirty="0">
                <a:solidFill>
                  <a:srgbClr val="C00000"/>
                </a:solidFill>
                <a:latin typeface="Tahoma" charset="0"/>
                <a:ea typeface="Tahoma" charset="0"/>
                <a:cs typeface="Tahoma" charset="0"/>
              </a:rPr>
              <a:t> permeability, K</a:t>
            </a:r>
            <a:r>
              <a:rPr lang="en-US" altLang="en-US" sz="1400" b="1" i="1" kern="0" baseline="30000" dirty="0">
                <a:solidFill>
                  <a:srgbClr val="C00000"/>
                </a:solidFill>
                <a:latin typeface="Tahoma" charset="0"/>
                <a:ea typeface="Tahoma" charset="0"/>
                <a:cs typeface="Tahoma" charset="0"/>
              </a:rPr>
              <a:t>+</a:t>
            </a:r>
            <a:r>
              <a:rPr lang="en-US" altLang="en-US" sz="1400" b="1" i="1" kern="0" dirty="0">
                <a:solidFill>
                  <a:srgbClr val="C00000"/>
                </a:solidFill>
                <a:latin typeface="Tahoma" charset="0"/>
                <a:ea typeface="Tahoma" charset="0"/>
                <a:cs typeface="Tahoma" charset="0"/>
              </a:rPr>
              <a:t> </a:t>
            </a:r>
            <a:r>
              <a:rPr lang="en-US" altLang="en-US" sz="1400" b="1" i="1" kern="0" dirty="0" smtClean="0">
                <a:solidFill>
                  <a:srgbClr val="C00000"/>
                </a:solidFill>
                <a:latin typeface="Tahoma" charset="0"/>
                <a:ea typeface="Tahoma" charset="0"/>
                <a:cs typeface="Tahoma" charset="0"/>
              </a:rPr>
              <a:t>permeability, resting </a:t>
            </a:r>
            <a:r>
              <a:rPr lang="en-US" altLang="en-US" sz="1400" b="1" i="1" kern="0" dirty="0">
                <a:solidFill>
                  <a:srgbClr val="C00000"/>
                </a:solidFill>
                <a:latin typeface="Tahoma" charset="0"/>
                <a:ea typeface="Tahoma" charset="0"/>
                <a:cs typeface="Tahoma" charset="0"/>
              </a:rPr>
              <a:t>membrane potential, action </a:t>
            </a:r>
            <a:r>
              <a:rPr lang="en-US" altLang="en-US" sz="1400" b="1" i="1" kern="0" dirty="0" smtClean="0">
                <a:solidFill>
                  <a:srgbClr val="C00000"/>
                </a:solidFill>
                <a:latin typeface="Tahoma" charset="0"/>
                <a:ea typeface="Tahoma" charset="0"/>
                <a:cs typeface="Tahoma" charset="0"/>
              </a:rPr>
              <a:t>potential, repolarization</a:t>
            </a:r>
            <a:endParaRPr lang="en-US" altLang="en-US" sz="1400" b="1" i="1" kern="0" dirty="0">
              <a:solidFill>
                <a:srgbClr val="C00000"/>
              </a:solidFill>
              <a:latin typeface="Tahoma" charset="0"/>
              <a:ea typeface="Tahoma" charset="0"/>
              <a:cs typeface="Tahoma" charset="0"/>
            </a:endParaRPr>
          </a:p>
        </p:txBody>
      </p:sp>
      <p:pic>
        <p:nvPicPr>
          <p:cNvPr id="10" name="Picture 9" descr="Neuroscience6e-Table-02-0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23" y="914400"/>
            <a:ext cx="3024845" cy="2883185"/>
          </a:xfrm>
          <a:prstGeom prst="rect">
            <a:avLst/>
          </a:prstGeom>
        </p:spPr>
      </p:pic>
      <p:sp>
        <p:nvSpPr>
          <p:cNvPr id="12" name="Rectangle 4"/>
          <p:cNvSpPr>
            <a:spLocks/>
          </p:cNvSpPr>
          <p:nvPr/>
        </p:nvSpPr>
        <p:spPr bwMode="auto">
          <a:xfrm>
            <a:off x="5638801" y="4585140"/>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dirty="0" err="1" smtClean="0">
                <a:ea typeface="Arial" charset="0"/>
                <a:cs typeface="Arial" charset="0"/>
              </a:rPr>
              <a:t>V</a:t>
            </a:r>
            <a:r>
              <a:rPr lang="en-US" altLang="en-US" sz="1800" baseline="-6000" dirty="0" err="1" smtClean="0">
                <a:ea typeface="Arial" charset="0"/>
                <a:cs typeface="Arial" charset="0"/>
              </a:rPr>
              <a:t>m</a:t>
            </a:r>
            <a:endParaRPr lang="en-US" altLang="en-US" sz="1800" baseline="-6000" dirty="0">
              <a:ea typeface="Arial" charset="0"/>
              <a:cs typeface="Arial" charset="0"/>
            </a:endParaRPr>
          </a:p>
        </p:txBody>
      </p:sp>
      <p:sp>
        <p:nvSpPr>
          <p:cNvPr id="13" name="Rectangle 5"/>
          <p:cNvSpPr>
            <a:spLocks/>
          </p:cNvSpPr>
          <p:nvPr/>
        </p:nvSpPr>
        <p:spPr bwMode="auto">
          <a:xfrm>
            <a:off x="6003519" y="4571063"/>
            <a:ext cx="134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dirty="0">
                <a:ea typeface="Arial" charset="0"/>
                <a:cs typeface="Arial" charset="0"/>
              </a:rPr>
              <a:t>=</a:t>
            </a:r>
          </a:p>
        </p:txBody>
      </p:sp>
      <p:sp>
        <p:nvSpPr>
          <p:cNvPr id="14" name="Rectangle 6"/>
          <p:cNvSpPr>
            <a:spLocks/>
          </p:cNvSpPr>
          <p:nvPr/>
        </p:nvSpPr>
        <p:spPr bwMode="auto">
          <a:xfrm>
            <a:off x="6221019" y="4557036"/>
            <a:ext cx="628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dirty="0" smtClean="0">
                <a:ea typeface="Arial" charset="0"/>
                <a:cs typeface="Arial" charset="0"/>
              </a:rPr>
              <a:t>58 log</a:t>
            </a:r>
            <a:endParaRPr lang="en-US" altLang="en-US" sz="1800" dirty="0">
              <a:ea typeface="Arial" charset="0"/>
              <a:cs typeface="Arial" charset="0"/>
            </a:endParaRPr>
          </a:p>
        </p:txBody>
      </p:sp>
      <p:sp>
        <p:nvSpPr>
          <p:cNvPr id="17" name="Line 9"/>
          <p:cNvSpPr>
            <a:spLocks noChangeShapeType="1"/>
          </p:cNvSpPr>
          <p:nvPr/>
        </p:nvSpPr>
        <p:spPr bwMode="auto">
          <a:xfrm rot="10800000" flipH="1">
            <a:off x="6932243" y="4695536"/>
            <a:ext cx="1960487"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687"/>
          </a:p>
        </p:txBody>
      </p:sp>
      <p:sp>
        <p:nvSpPr>
          <p:cNvPr id="20" name="Rectangle 6"/>
          <p:cNvSpPr>
            <a:spLocks/>
          </p:cNvSpPr>
          <p:nvPr/>
        </p:nvSpPr>
        <p:spPr bwMode="auto">
          <a:xfrm>
            <a:off x="6904262" y="4330668"/>
            <a:ext cx="2064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dirty="0" smtClean="0">
                <a:ea typeface="Arial" charset="0"/>
                <a:cs typeface="Arial" charset="0"/>
              </a:rPr>
              <a:t>P</a:t>
            </a:r>
            <a:r>
              <a:rPr lang="en-US" altLang="en-US" sz="1800" baseline="-25000" dirty="0" smtClean="0">
                <a:ea typeface="Arial" charset="0"/>
                <a:cs typeface="Arial" charset="0"/>
              </a:rPr>
              <a:t>K</a:t>
            </a:r>
            <a:r>
              <a:rPr lang="en-US" altLang="en-US" sz="1800" dirty="0" smtClean="0">
                <a:ea typeface="Arial" charset="0"/>
                <a:cs typeface="Arial" charset="0"/>
              </a:rPr>
              <a:t>[K]</a:t>
            </a:r>
            <a:r>
              <a:rPr lang="en-US" altLang="en-US" sz="1800" baseline="-25000" dirty="0" smtClean="0">
                <a:ea typeface="Arial" charset="0"/>
                <a:cs typeface="Arial" charset="0"/>
              </a:rPr>
              <a:t>out</a:t>
            </a:r>
            <a:r>
              <a:rPr lang="en-US" altLang="en-US" sz="1800" dirty="0">
                <a:ea typeface="Arial" charset="0"/>
                <a:cs typeface="Arial" charset="0"/>
              </a:rPr>
              <a:t> + </a:t>
            </a:r>
            <a:r>
              <a:rPr lang="en-US" altLang="en-US" sz="1800" dirty="0" err="1" smtClean="0">
                <a:ea typeface="Arial" charset="0"/>
                <a:cs typeface="Arial" charset="0"/>
              </a:rPr>
              <a:t>P</a:t>
            </a:r>
            <a:r>
              <a:rPr lang="en-US" altLang="en-US" sz="1800" baseline="-25000" dirty="0" err="1" smtClean="0">
                <a:ea typeface="Arial" charset="0"/>
                <a:cs typeface="Arial" charset="0"/>
              </a:rPr>
              <a:t>Na</a:t>
            </a:r>
            <a:r>
              <a:rPr lang="en-US" altLang="en-US" sz="1800" dirty="0" smtClean="0">
                <a:ea typeface="Arial" charset="0"/>
                <a:cs typeface="Arial" charset="0"/>
              </a:rPr>
              <a:t>[Na]</a:t>
            </a:r>
            <a:r>
              <a:rPr lang="en-US" altLang="en-US" sz="1800" baseline="-25000" dirty="0" smtClean="0">
                <a:ea typeface="Arial" charset="0"/>
                <a:cs typeface="Arial" charset="0"/>
              </a:rPr>
              <a:t>out</a:t>
            </a:r>
            <a:r>
              <a:rPr lang="en-US" altLang="en-US" sz="1800" dirty="0" smtClean="0">
                <a:ea typeface="Arial" charset="0"/>
                <a:cs typeface="Arial" charset="0"/>
              </a:rPr>
              <a:t> </a:t>
            </a:r>
            <a:endParaRPr lang="en-US" altLang="en-US" sz="1800" baseline="-25000" dirty="0">
              <a:ea typeface="Arial" charset="0"/>
              <a:cs typeface="Arial" charset="0"/>
            </a:endParaRPr>
          </a:p>
        </p:txBody>
      </p:sp>
      <p:sp>
        <p:nvSpPr>
          <p:cNvPr id="21" name="Rectangle 6"/>
          <p:cNvSpPr>
            <a:spLocks/>
          </p:cNvSpPr>
          <p:nvPr/>
        </p:nvSpPr>
        <p:spPr bwMode="auto">
          <a:xfrm>
            <a:off x="6995472" y="4709562"/>
            <a:ext cx="1875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dirty="0" smtClean="0">
                <a:ea typeface="Arial" charset="0"/>
                <a:cs typeface="Arial" charset="0"/>
              </a:rPr>
              <a:t>P</a:t>
            </a:r>
            <a:r>
              <a:rPr lang="en-US" altLang="en-US" sz="1800" baseline="-25000" dirty="0" smtClean="0">
                <a:ea typeface="Arial" charset="0"/>
                <a:cs typeface="Arial" charset="0"/>
              </a:rPr>
              <a:t>K</a:t>
            </a:r>
            <a:r>
              <a:rPr lang="en-US" altLang="en-US" sz="1800" dirty="0" smtClean="0">
                <a:ea typeface="Arial" charset="0"/>
                <a:cs typeface="Arial" charset="0"/>
              </a:rPr>
              <a:t>[K]</a:t>
            </a:r>
            <a:r>
              <a:rPr lang="en-US" altLang="en-US" sz="1800" baseline="-25000" dirty="0" smtClean="0">
                <a:ea typeface="Arial" charset="0"/>
                <a:cs typeface="Arial" charset="0"/>
              </a:rPr>
              <a:t>in</a:t>
            </a:r>
            <a:r>
              <a:rPr lang="en-US" altLang="en-US" sz="1800" dirty="0" smtClean="0">
                <a:ea typeface="Arial" charset="0"/>
                <a:cs typeface="Arial" charset="0"/>
              </a:rPr>
              <a:t> </a:t>
            </a:r>
            <a:r>
              <a:rPr lang="en-US" altLang="en-US" sz="1800" dirty="0">
                <a:ea typeface="Arial" charset="0"/>
                <a:cs typeface="Arial" charset="0"/>
              </a:rPr>
              <a:t>+ </a:t>
            </a:r>
            <a:r>
              <a:rPr lang="en-US" altLang="en-US" sz="1800" dirty="0" err="1" smtClean="0">
                <a:ea typeface="Arial" charset="0"/>
                <a:cs typeface="Arial" charset="0"/>
              </a:rPr>
              <a:t>P</a:t>
            </a:r>
            <a:r>
              <a:rPr lang="en-US" altLang="en-US" sz="1800" baseline="-25000" dirty="0" err="1" smtClean="0">
                <a:ea typeface="Arial" charset="0"/>
                <a:cs typeface="Arial" charset="0"/>
              </a:rPr>
              <a:t>Na</a:t>
            </a:r>
            <a:r>
              <a:rPr lang="en-US" altLang="en-US" sz="1800" dirty="0" smtClean="0">
                <a:ea typeface="Arial" charset="0"/>
                <a:cs typeface="Arial" charset="0"/>
              </a:rPr>
              <a:t>[Na]</a:t>
            </a:r>
            <a:r>
              <a:rPr lang="en-US" altLang="en-US" sz="1800" baseline="-25000" dirty="0" smtClean="0">
                <a:ea typeface="Arial" charset="0"/>
                <a:cs typeface="Arial" charset="0"/>
              </a:rPr>
              <a:t>in</a:t>
            </a:r>
            <a:r>
              <a:rPr lang="en-US" altLang="en-US" sz="1800" dirty="0" smtClean="0">
                <a:ea typeface="Arial" charset="0"/>
                <a:cs typeface="Arial" charset="0"/>
              </a:rPr>
              <a:t> </a:t>
            </a:r>
            <a:endParaRPr lang="en-US" altLang="en-US" sz="1800" baseline="-25000" dirty="0">
              <a:ea typeface="Arial" charset="0"/>
              <a:cs typeface="Arial" charset="0"/>
            </a:endParaRPr>
          </a:p>
        </p:txBody>
      </p:sp>
      <p:sp>
        <p:nvSpPr>
          <p:cNvPr id="23" name="Rectangle 22"/>
          <p:cNvSpPr/>
          <p:nvPr/>
        </p:nvSpPr>
        <p:spPr>
          <a:xfrm>
            <a:off x="6226012" y="3919761"/>
            <a:ext cx="2119786" cy="338554"/>
          </a:xfrm>
          <a:prstGeom prst="rect">
            <a:avLst/>
          </a:prstGeom>
        </p:spPr>
        <p:txBody>
          <a:bodyPr wrap="square">
            <a:spAutoFit/>
          </a:bodyPr>
          <a:lstStyle/>
          <a:p>
            <a:pPr algn="ctr"/>
            <a:r>
              <a:rPr lang="en-US" sz="1600" b="1" smtClean="0">
                <a:latin typeface="Tahoma" charset="0"/>
                <a:ea typeface="Tahoma" charset="0"/>
                <a:cs typeface="Tahoma" charset="0"/>
              </a:rPr>
              <a:t>Goldman Equation</a:t>
            </a:r>
            <a:endParaRPr lang="en-US" sz="1600" b="1" dirty="0" smtClean="0">
              <a:latin typeface="Tahoma" charset="0"/>
              <a:ea typeface="Tahoma" charset="0"/>
              <a:cs typeface="Tahoma" charset="0"/>
            </a:endParaRPr>
          </a:p>
        </p:txBody>
      </p:sp>
      <p:sp>
        <p:nvSpPr>
          <p:cNvPr id="24" name="Rectangle 4"/>
          <p:cNvSpPr>
            <a:spLocks/>
          </p:cNvSpPr>
          <p:nvPr/>
        </p:nvSpPr>
        <p:spPr bwMode="auto">
          <a:xfrm>
            <a:off x="5702180" y="5133201"/>
            <a:ext cx="25279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800" dirty="0" smtClean="0">
                <a:solidFill>
                  <a:srgbClr val="FF9300"/>
                </a:solidFill>
                <a:ea typeface="Arial" charset="0"/>
                <a:cs typeface="Arial" charset="0"/>
              </a:rPr>
              <a:t>When P</a:t>
            </a:r>
            <a:r>
              <a:rPr lang="en-US" altLang="en-US" sz="1800" baseline="-25000" dirty="0" smtClean="0">
                <a:solidFill>
                  <a:srgbClr val="FF9300"/>
                </a:solidFill>
                <a:ea typeface="Arial" charset="0"/>
                <a:cs typeface="Arial" charset="0"/>
              </a:rPr>
              <a:t>K</a:t>
            </a:r>
            <a:r>
              <a:rPr lang="en-US" altLang="en-US" sz="1800" dirty="0" smtClean="0">
                <a:solidFill>
                  <a:srgbClr val="FF9300"/>
                </a:solidFill>
                <a:ea typeface="Arial" charset="0"/>
                <a:cs typeface="Arial" charset="0"/>
              </a:rPr>
              <a:t>&gt;&gt; </a:t>
            </a:r>
            <a:r>
              <a:rPr lang="en-US" altLang="en-US" sz="1800" dirty="0" err="1" smtClean="0">
                <a:solidFill>
                  <a:srgbClr val="FF9300"/>
                </a:solidFill>
                <a:ea typeface="Arial" charset="0"/>
                <a:cs typeface="Arial" charset="0"/>
              </a:rPr>
              <a:t>P</a:t>
            </a:r>
            <a:r>
              <a:rPr lang="en-US" altLang="en-US" sz="1800" baseline="-25000" dirty="0" err="1" smtClean="0">
                <a:solidFill>
                  <a:srgbClr val="FF9300"/>
                </a:solidFill>
                <a:ea typeface="Arial" charset="0"/>
                <a:cs typeface="Arial" charset="0"/>
              </a:rPr>
              <a:t>Na</a:t>
            </a:r>
            <a:r>
              <a:rPr lang="en-US" altLang="en-US" sz="1800" dirty="0" smtClean="0">
                <a:solidFill>
                  <a:srgbClr val="FF9300"/>
                </a:solidFill>
                <a:ea typeface="Arial" charset="0"/>
                <a:cs typeface="Arial" charset="0"/>
              </a:rPr>
              <a:t>, </a:t>
            </a:r>
            <a:r>
              <a:rPr lang="en-US" altLang="en-US" sz="1800" dirty="0" err="1" smtClean="0">
                <a:solidFill>
                  <a:srgbClr val="FF9300"/>
                </a:solidFill>
                <a:ea typeface="Arial" charset="0"/>
                <a:cs typeface="Arial" charset="0"/>
              </a:rPr>
              <a:t>V</a:t>
            </a:r>
            <a:r>
              <a:rPr lang="en-US" altLang="en-US" sz="1800" baseline="-6000" dirty="0" err="1" smtClean="0">
                <a:solidFill>
                  <a:srgbClr val="FF9300"/>
                </a:solidFill>
                <a:ea typeface="Arial" charset="0"/>
                <a:cs typeface="Arial" charset="0"/>
              </a:rPr>
              <a:t>m</a:t>
            </a:r>
            <a:r>
              <a:rPr lang="en-US" altLang="en-US" sz="1800" dirty="0" smtClean="0">
                <a:solidFill>
                  <a:srgbClr val="FF9300"/>
                </a:solidFill>
                <a:ea typeface="Arial" charset="0"/>
                <a:cs typeface="Arial" charset="0"/>
              </a:rPr>
              <a:t> ≈ E</a:t>
            </a:r>
            <a:r>
              <a:rPr lang="en-US" altLang="en-US" sz="1800" baseline="-25000" dirty="0" smtClean="0">
                <a:solidFill>
                  <a:srgbClr val="FF9300"/>
                </a:solidFill>
                <a:ea typeface="Arial" charset="0"/>
                <a:cs typeface="Arial" charset="0"/>
              </a:rPr>
              <a:t>K</a:t>
            </a:r>
            <a:endParaRPr lang="en-US" altLang="en-US" sz="1800" baseline="-25000" dirty="0">
              <a:solidFill>
                <a:srgbClr val="FF9300"/>
              </a:solidFill>
              <a:ea typeface="Arial" charset="0"/>
              <a:cs typeface="Arial" charset="0"/>
            </a:endParaRPr>
          </a:p>
        </p:txBody>
      </p:sp>
      <p:sp>
        <p:nvSpPr>
          <p:cNvPr id="25" name="Rectangle 4"/>
          <p:cNvSpPr>
            <a:spLocks/>
          </p:cNvSpPr>
          <p:nvPr/>
        </p:nvSpPr>
        <p:spPr bwMode="auto">
          <a:xfrm>
            <a:off x="5702180" y="5486400"/>
            <a:ext cx="26209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800" dirty="0" smtClean="0">
                <a:solidFill>
                  <a:srgbClr val="FF0000"/>
                </a:solidFill>
                <a:ea typeface="Arial" charset="0"/>
                <a:cs typeface="Arial" charset="0"/>
              </a:rPr>
              <a:t>When </a:t>
            </a:r>
            <a:r>
              <a:rPr lang="en-US" altLang="en-US" sz="1800" dirty="0" err="1" smtClean="0">
                <a:solidFill>
                  <a:srgbClr val="FF0000"/>
                </a:solidFill>
                <a:ea typeface="Arial" charset="0"/>
                <a:cs typeface="Arial" charset="0"/>
              </a:rPr>
              <a:t>P</a:t>
            </a:r>
            <a:r>
              <a:rPr lang="en-US" altLang="en-US" sz="1800" baseline="-25000" dirty="0" err="1" smtClean="0">
                <a:solidFill>
                  <a:srgbClr val="FF0000"/>
                </a:solidFill>
                <a:ea typeface="Arial" charset="0"/>
                <a:cs typeface="Arial" charset="0"/>
              </a:rPr>
              <a:t>Na</a:t>
            </a:r>
            <a:r>
              <a:rPr lang="en-US" altLang="en-US" sz="1800" dirty="0" smtClean="0">
                <a:solidFill>
                  <a:srgbClr val="FF0000"/>
                </a:solidFill>
                <a:ea typeface="Arial" charset="0"/>
                <a:cs typeface="Arial" charset="0"/>
              </a:rPr>
              <a:t>&gt;&gt; P</a:t>
            </a:r>
            <a:r>
              <a:rPr lang="en-US" altLang="en-US" sz="1800" baseline="-25000" dirty="0">
                <a:solidFill>
                  <a:srgbClr val="FF0000"/>
                </a:solidFill>
                <a:ea typeface="Arial" charset="0"/>
                <a:cs typeface="Arial" charset="0"/>
              </a:rPr>
              <a:t>K</a:t>
            </a:r>
            <a:r>
              <a:rPr lang="en-US" altLang="en-US" sz="1800" dirty="0" smtClean="0">
                <a:solidFill>
                  <a:srgbClr val="FF0000"/>
                </a:solidFill>
                <a:ea typeface="Arial" charset="0"/>
                <a:cs typeface="Arial" charset="0"/>
              </a:rPr>
              <a:t>, </a:t>
            </a:r>
            <a:r>
              <a:rPr lang="en-US" altLang="en-US" sz="1800" dirty="0" err="1" smtClean="0">
                <a:solidFill>
                  <a:srgbClr val="FF0000"/>
                </a:solidFill>
                <a:ea typeface="Arial" charset="0"/>
                <a:cs typeface="Arial" charset="0"/>
              </a:rPr>
              <a:t>V</a:t>
            </a:r>
            <a:r>
              <a:rPr lang="en-US" altLang="en-US" sz="1800" baseline="-6000" dirty="0" err="1" smtClean="0">
                <a:solidFill>
                  <a:srgbClr val="FF0000"/>
                </a:solidFill>
                <a:ea typeface="Arial" charset="0"/>
                <a:cs typeface="Arial" charset="0"/>
              </a:rPr>
              <a:t>m</a:t>
            </a:r>
            <a:r>
              <a:rPr lang="en-US" altLang="en-US" sz="1800" dirty="0" smtClean="0">
                <a:solidFill>
                  <a:srgbClr val="FF0000"/>
                </a:solidFill>
                <a:ea typeface="Arial" charset="0"/>
                <a:cs typeface="Arial" charset="0"/>
              </a:rPr>
              <a:t> ≈ </a:t>
            </a:r>
            <a:r>
              <a:rPr lang="en-US" altLang="en-US" sz="1800" dirty="0" err="1" smtClean="0">
                <a:solidFill>
                  <a:srgbClr val="FF0000"/>
                </a:solidFill>
                <a:ea typeface="Arial" charset="0"/>
                <a:cs typeface="Arial" charset="0"/>
              </a:rPr>
              <a:t>E</a:t>
            </a:r>
            <a:r>
              <a:rPr lang="en-US" altLang="en-US" sz="1800" baseline="-25000" dirty="0" err="1" smtClean="0">
                <a:solidFill>
                  <a:srgbClr val="FF0000"/>
                </a:solidFill>
                <a:ea typeface="Arial" charset="0"/>
                <a:cs typeface="Arial" charset="0"/>
              </a:rPr>
              <a:t>Na</a:t>
            </a:r>
            <a:endParaRPr lang="en-US" altLang="en-US" sz="1800" baseline="-25000" dirty="0">
              <a:solidFill>
                <a:srgbClr val="FF0000"/>
              </a:solidFill>
              <a:ea typeface="Arial" charset="0"/>
              <a:cs typeface="Arial" charset="0"/>
            </a:endParaRPr>
          </a:p>
        </p:txBody>
      </p:sp>
      <p:sp>
        <p:nvSpPr>
          <p:cNvPr id="27" name="Rectangle 4"/>
          <p:cNvSpPr>
            <a:spLocks/>
          </p:cNvSpPr>
          <p:nvPr/>
        </p:nvSpPr>
        <p:spPr bwMode="auto">
          <a:xfrm>
            <a:off x="457200" y="4418768"/>
            <a:ext cx="333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C00000"/>
                </a:solidFill>
                <a:ea typeface="Arial" charset="0"/>
                <a:cs typeface="Arial" charset="0"/>
              </a:rPr>
              <a:t>E</a:t>
            </a:r>
            <a:r>
              <a:rPr lang="en-US" altLang="en-US" sz="2000" baseline="-6000" dirty="0" smtClean="0">
                <a:solidFill>
                  <a:srgbClr val="C00000"/>
                </a:solidFill>
                <a:ea typeface="Arial" charset="0"/>
                <a:cs typeface="Arial" charset="0"/>
              </a:rPr>
              <a:t>K</a:t>
            </a:r>
            <a:r>
              <a:rPr lang="en-US" altLang="en-US" sz="2000" baseline="-6000" dirty="0" smtClean="0">
                <a:solidFill>
                  <a:srgbClr val="FF0000"/>
                </a:solidFill>
                <a:ea typeface="Arial" charset="0"/>
                <a:cs typeface="Arial" charset="0"/>
              </a:rPr>
              <a:t> </a:t>
            </a:r>
            <a:endParaRPr lang="en-US" altLang="en-US" sz="2000" baseline="-6000" dirty="0">
              <a:solidFill>
                <a:srgbClr val="FF0000"/>
              </a:solidFill>
              <a:ea typeface="Arial" charset="0"/>
              <a:cs typeface="Arial" charset="0"/>
            </a:endParaRPr>
          </a:p>
        </p:txBody>
      </p:sp>
      <p:sp>
        <p:nvSpPr>
          <p:cNvPr id="28" name="Rectangle 5"/>
          <p:cNvSpPr>
            <a:spLocks/>
          </p:cNvSpPr>
          <p:nvPr/>
        </p:nvSpPr>
        <p:spPr bwMode="auto">
          <a:xfrm>
            <a:off x="838200" y="4418768"/>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C00000"/>
                </a:solidFill>
                <a:ea typeface="Arial" charset="0"/>
                <a:cs typeface="Arial" charset="0"/>
              </a:rPr>
              <a:t>=</a:t>
            </a:r>
          </a:p>
        </p:txBody>
      </p:sp>
      <p:sp>
        <p:nvSpPr>
          <p:cNvPr id="29" name="Rectangle 6"/>
          <p:cNvSpPr>
            <a:spLocks/>
          </p:cNvSpPr>
          <p:nvPr/>
        </p:nvSpPr>
        <p:spPr bwMode="auto">
          <a:xfrm>
            <a:off x="1043446" y="4418768"/>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C00000"/>
                </a:solidFill>
                <a:ea typeface="Arial" charset="0"/>
                <a:cs typeface="Arial" charset="0"/>
              </a:rPr>
              <a:t>58</a:t>
            </a:r>
            <a:endParaRPr lang="en-US" altLang="en-US" sz="2000" dirty="0">
              <a:solidFill>
                <a:srgbClr val="C00000"/>
              </a:solidFill>
              <a:ea typeface="Arial" charset="0"/>
              <a:cs typeface="Arial" charset="0"/>
            </a:endParaRPr>
          </a:p>
        </p:txBody>
      </p:sp>
      <p:sp>
        <p:nvSpPr>
          <p:cNvPr id="30" name="Rectangle 7"/>
          <p:cNvSpPr>
            <a:spLocks/>
          </p:cNvSpPr>
          <p:nvPr/>
        </p:nvSpPr>
        <p:spPr bwMode="auto">
          <a:xfrm>
            <a:off x="1374124" y="4418768"/>
            <a:ext cx="3430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C00000"/>
                </a:solidFill>
                <a:ea typeface="Arial" charset="0"/>
                <a:cs typeface="Arial" charset="0"/>
              </a:rPr>
              <a:t>log</a:t>
            </a:r>
          </a:p>
        </p:txBody>
      </p:sp>
      <p:sp>
        <p:nvSpPr>
          <p:cNvPr id="31" name="Rectangle 8"/>
          <p:cNvSpPr>
            <a:spLocks/>
          </p:cNvSpPr>
          <p:nvPr/>
        </p:nvSpPr>
        <p:spPr bwMode="auto">
          <a:xfrm>
            <a:off x="1782604" y="4254105"/>
            <a:ext cx="6492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C00000"/>
                </a:solidFill>
                <a:ea typeface="Arial" charset="0"/>
                <a:cs typeface="Arial" charset="0"/>
              </a:rPr>
              <a:t>[K</a:t>
            </a:r>
            <a:r>
              <a:rPr lang="en-US" altLang="en-US" sz="2000" baseline="32000" dirty="0">
                <a:solidFill>
                  <a:srgbClr val="C00000"/>
                </a:solidFill>
                <a:ea typeface="Arial" charset="0"/>
                <a:cs typeface="Arial" charset="0"/>
              </a:rPr>
              <a:t>+</a:t>
            </a:r>
            <a:r>
              <a:rPr lang="en-US" altLang="en-US" sz="2000" dirty="0">
                <a:solidFill>
                  <a:srgbClr val="C00000"/>
                </a:solidFill>
                <a:ea typeface="Arial" charset="0"/>
                <a:cs typeface="Arial" charset="0"/>
              </a:rPr>
              <a:t>]</a:t>
            </a:r>
            <a:r>
              <a:rPr lang="en-US" altLang="en-US" sz="2000" baseline="-6000" dirty="0" smtClean="0">
                <a:solidFill>
                  <a:srgbClr val="C00000"/>
                </a:solidFill>
                <a:ea typeface="Arial" charset="0"/>
                <a:cs typeface="Arial" charset="0"/>
              </a:rPr>
              <a:t>out</a:t>
            </a:r>
            <a:endParaRPr lang="en-US" altLang="en-US" sz="2000" baseline="-6000" dirty="0">
              <a:solidFill>
                <a:srgbClr val="C00000"/>
              </a:solidFill>
              <a:ea typeface="Arial" charset="0"/>
              <a:cs typeface="Arial" charset="0"/>
            </a:endParaRPr>
          </a:p>
        </p:txBody>
      </p:sp>
      <p:sp>
        <p:nvSpPr>
          <p:cNvPr id="32" name="Line 9"/>
          <p:cNvSpPr>
            <a:spLocks noChangeShapeType="1"/>
          </p:cNvSpPr>
          <p:nvPr/>
        </p:nvSpPr>
        <p:spPr bwMode="auto">
          <a:xfrm rot="10800000" flipH="1">
            <a:off x="1758100" y="4581586"/>
            <a:ext cx="693337" cy="0"/>
          </a:xfrm>
          <a:prstGeom prst="line">
            <a:avLst/>
          </a:prstGeom>
          <a:noFill/>
          <a:ln w="19050">
            <a:solidFill>
              <a:srgbClr val="C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2000">
              <a:solidFill>
                <a:srgbClr val="FF0000"/>
              </a:solidFill>
            </a:endParaRPr>
          </a:p>
        </p:txBody>
      </p:sp>
      <p:sp>
        <p:nvSpPr>
          <p:cNvPr id="33" name="Rectangle 10"/>
          <p:cNvSpPr>
            <a:spLocks/>
          </p:cNvSpPr>
          <p:nvPr/>
        </p:nvSpPr>
        <p:spPr bwMode="auto">
          <a:xfrm>
            <a:off x="1780600" y="4576526"/>
            <a:ext cx="5450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C00000"/>
                </a:solidFill>
                <a:ea typeface="Arial" charset="0"/>
                <a:cs typeface="Arial" charset="0"/>
              </a:rPr>
              <a:t>[K</a:t>
            </a:r>
            <a:r>
              <a:rPr lang="en-US" altLang="en-US" sz="2000" baseline="32000" dirty="0">
                <a:solidFill>
                  <a:srgbClr val="C00000"/>
                </a:solidFill>
                <a:ea typeface="Arial" charset="0"/>
                <a:cs typeface="Arial" charset="0"/>
              </a:rPr>
              <a:t>+</a:t>
            </a:r>
            <a:r>
              <a:rPr lang="en-US" altLang="en-US" sz="2000" dirty="0">
                <a:solidFill>
                  <a:srgbClr val="C00000"/>
                </a:solidFill>
                <a:ea typeface="Arial" charset="0"/>
                <a:cs typeface="Arial" charset="0"/>
              </a:rPr>
              <a:t>]</a:t>
            </a:r>
            <a:r>
              <a:rPr lang="en-US" altLang="en-US" sz="2000" baseline="-6000" dirty="0" smtClean="0">
                <a:solidFill>
                  <a:srgbClr val="C00000"/>
                </a:solidFill>
                <a:ea typeface="Arial" charset="0"/>
                <a:cs typeface="Arial" charset="0"/>
              </a:rPr>
              <a:t>in</a:t>
            </a:r>
            <a:endParaRPr lang="en-US" altLang="en-US" sz="2000" baseline="-6000" dirty="0">
              <a:solidFill>
                <a:srgbClr val="C00000"/>
              </a:solidFill>
              <a:ea typeface="Arial" charset="0"/>
              <a:cs typeface="Arial" charset="0"/>
            </a:endParaRPr>
          </a:p>
        </p:txBody>
      </p:sp>
      <p:sp>
        <p:nvSpPr>
          <p:cNvPr id="34" name="Rectangle 4"/>
          <p:cNvSpPr>
            <a:spLocks/>
          </p:cNvSpPr>
          <p:nvPr/>
        </p:nvSpPr>
        <p:spPr bwMode="auto">
          <a:xfrm>
            <a:off x="223490" y="3962400"/>
            <a:ext cx="40026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C00000"/>
                </a:solidFill>
                <a:ea typeface="Arial" charset="0"/>
                <a:cs typeface="Arial" charset="0"/>
              </a:rPr>
              <a:t>For K</a:t>
            </a:r>
            <a:r>
              <a:rPr lang="en-US" altLang="en-US" sz="2000" baseline="30000" dirty="0" smtClean="0">
                <a:solidFill>
                  <a:srgbClr val="C00000"/>
                </a:solidFill>
                <a:ea typeface="Arial" charset="0"/>
                <a:cs typeface="Arial" charset="0"/>
              </a:rPr>
              <a:t>+</a:t>
            </a:r>
            <a:r>
              <a:rPr lang="en-US" altLang="en-US" sz="2000" dirty="0" smtClean="0">
                <a:solidFill>
                  <a:srgbClr val="C00000"/>
                </a:solidFill>
                <a:ea typeface="Arial" charset="0"/>
                <a:cs typeface="Arial" charset="0"/>
              </a:rPr>
              <a:t> ions in mammalian neurons,</a:t>
            </a:r>
            <a:endParaRPr lang="en-US" altLang="en-US" sz="2000" baseline="-6000" dirty="0">
              <a:solidFill>
                <a:srgbClr val="C00000"/>
              </a:solidFill>
              <a:ea typeface="Arial" charset="0"/>
              <a:cs typeface="Arial" charset="0"/>
            </a:endParaRPr>
          </a:p>
        </p:txBody>
      </p:sp>
      <p:sp>
        <p:nvSpPr>
          <p:cNvPr id="35" name="Rectangle 4"/>
          <p:cNvSpPr>
            <a:spLocks/>
          </p:cNvSpPr>
          <p:nvPr/>
        </p:nvSpPr>
        <p:spPr bwMode="auto">
          <a:xfrm>
            <a:off x="299928" y="5526526"/>
            <a:ext cx="437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err="1" smtClean="0">
                <a:solidFill>
                  <a:srgbClr val="0000FF"/>
                </a:solidFill>
                <a:ea typeface="Arial" charset="0"/>
                <a:cs typeface="Arial" charset="0"/>
              </a:rPr>
              <a:t>E</a:t>
            </a:r>
            <a:r>
              <a:rPr lang="en-US" altLang="en-US" sz="2000" baseline="-6000" dirty="0" err="1" smtClean="0">
                <a:solidFill>
                  <a:srgbClr val="0000FF"/>
                </a:solidFill>
                <a:ea typeface="Arial" charset="0"/>
                <a:cs typeface="Arial" charset="0"/>
              </a:rPr>
              <a:t>Na</a:t>
            </a:r>
            <a:r>
              <a:rPr lang="en-US" altLang="en-US" sz="2000" baseline="-6000" dirty="0" smtClean="0">
                <a:solidFill>
                  <a:srgbClr val="0000FF"/>
                </a:solidFill>
                <a:ea typeface="Arial" charset="0"/>
                <a:cs typeface="Arial" charset="0"/>
              </a:rPr>
              <a:t> </a:t>
            </a:r>
            <a:endParaRPr lang="en-US" altLang="en-US" sz="2000" baseline="-6000" dirty="0">
              <a:solidFill>
                <a:srgbClr val="0000FF"/>
              </a:solidFill>
              <a:ea typeface="Arial" charset="0"/>
              <a:cs typeface="Arial" charset="0"/>
            </a:endParaRPr>
          </a:p>
        </p:txBody>
      </p:sp>
      <p:sp>
        <p:nvSpPr>
          <p:cNvPr id="36" name="Rectangle 5"/>
          <p:cNvSpPr>
            <a:spLocks/>
          </p:cNvSpPr>
          <p:nvPr/>
        </p:nvSpPr>
        <p:spPr bwMode="auto">
          <a:xfrm>
            <a:off x="676062" y="5526526"/>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a:solidFill>
                  <a:srgbClr val="0000FF"/>
                </a:solidFill>
                <a:ea typeface="Arial" charset="0"/>
                <a:cs typeface="Arial" charset="0"/>
              </a:rPr>
              <a:t>=</a:t>
            </a:r>
          </a:p>
        </p:txBody>
      </p:sp>
      <p:sp>
        <p:nvSpPr>
          <p:cNvPr id="37" name="Rectangle 6"/>
          <p:cNvSpPr>
            <a:spLocks/>
          </p:cNvSpPr>
          <p:nvPr/>
        </p:nvSpPr>
        <p:spPr bwMode="auto">
          <a:xfrm>
            <a:off x="890235" y="5526526"/>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58</a:t>
            </a:r>
            <a:endParaRPr lang="en-US" altLang="en-US" sz="2000" dirty="0">
              <a:solidFill>
                <a:srgbClr val="0000FF"/>
              </a:solidFill>
              <a:ea typeface="Arial" charset="0"/>
              <a:cs typeface="Arial" charset="0"/>
            </a:endParaRPr>
          </a:p>
        </p:txBody>
      </p:sp>
      <p:sp>
        <p:nvSpPr>
          <p:cNvPr id="38" name="Rectangle 7"/>
          <p:cNvSpPr>
            <a:spLocks/>
          </p:cNvSpPr>
          <p:nvPr/>
        </p:nvSpPr>
        <p:spPr bwMode="auto">
          <a:xfrm>
            <a:off x="1214328" y="5526526"/>
            <a:ext cx="3430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0000FF"/>
                </a:solidFill>
                <a:ea typeface="Arial" charset="0"/>
                <a:cs typeface="Arial" charset="0"/>
              </a:rPr>
              <a:t>log</a:t>
            </a:r>
          </a:p>
        </p:txBody>
      </p:sp>
      <p:sp>
        <p:nvSpPr>
          <p:cNvPr id="39" name="Rectangle 8"/>
          <p:cNvSpPr>
            <a:spLocks/>
          </p:cNvSpPr>
          <p:nvPr/>
        </p:nvSpPr>
        <p:spPr bwMode="auto">
          <a:xfrm>
            <a:off x="1600200" y="5361863"/>
            <a:ext cx="8063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[Na</a:t>
            </a:r>
            <a:r>
              <a:rPr lang="en-US" altLang="en-US" sz="2000" baseline="32000" dirty="0" smtClean="0">
                <a:solidFill>
                  <a:srgbClr val="0000FF"/>
                </a:solidFill>
                <a:ea typeface="Arial" charset="0"/>
                <a:cs typeface="Arial" charset="0"/>
              </a:rPr>
              <a:t>+</a:t>
            </a:r>
            <a:r>
              <a:rPr lang="en-US" altLang="en-US" sz="2000" dirty="0" smtClean="0">
                <a:solidFill>
                  <a:srgbClr val="0000FF"/>
                </a:solidFill>
                <a:ea typeface="Arial" charset="0"/>
                <a:cs typeface="Arial" charset="0"/>
              </a:rPr>
              <a:t>]</a:t>
            </a:r>
            <a:r>
              <a:rPr lang="en-US" altLang="en-US" sz="2000" baseline="-6000" dirty="0" smtClean="0">
                <a:solidFill>
                  <a:srgbClr val="0000FF"/>
                </a:solidFill>
                <a:ea typeface="Arial" charset="0"/>
                <a:cs typeface="Arial" charset="0"/>
              </a:rPr>
              <a:t>out</a:t>
            </a:r>
            <a:endParaRPr lang="en-US" altLang="en-US" sz="2000" baseline="-6000" dirty="0">
              <a:solidFill>
                <a:srgbClr val="0000FF"/>
              </a:solidFill>
              <a:ea typeface="Arial" charset="0"/>
              <a:cs typeface="Arial" charset="0"/>
            </a:endParaRPr>
          </a:p>
        </p:txBody>
      </p:sp>
      <p:sp>
        <p:nvSpPr>
          <p:cNvPr id="40" name="Line 9"/>
          <p:cNvSpPr>
            <a:spLocks noChangeShapeType="1"/>
          </p:cNvSpPr>
          <p:nvPr/>
        </p:nvSpPr>
        <p:spPr bwMode="auto">
          <a:xfrm rot="10800000" flipH="1">
            <a:off x="1600200" y="5689344"/>
            <a:ext cx="831621" cy="0"/>
          </a:xfrm>
          <a:prstGeom prst="line">
            <a:avLst/>
          </a:prstGeom>
          <a:noFill/>
          <a:ln w="1905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2000">
              <a:solidFill>
                <a:srgbClr val="0000FF"/>
              </a:solidFill>
            </a:endParaRPr>
          </a:p>
        </p:txBody>
      </p:sp>
      <p:sp>
        <p:nvSpPr>
          <p:cNvPr id="41" name="Rectangle 10"/>
          <p:cNvSpPr>
            <a:spLocks/>
          </p:cNvSpPr>
          <p:nvPr/>
        </p:nvSpPr>
        <p:spPr bwMode="auto">
          <a:xfrm>
            <a:off x="1631145" y="5684284"/>
            <a:ext cx="702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[Na</a:t>
            </a:r>
            <a:r>
              <a:rPr lang="en-US" altLang="en-US" sz="2000" baseline="32000" dirty="0" smtClean="0">
                <a:solidFill>
                  <a:srgbClr val="0000FF"/>
                </a:solidFill>
                <a:ea typeface="Arial" charset="0"/>
                <a:cs typeface="Arial" charset="0"/>
              </a:rPr>
              <a:t>+</a:t>
            </a:r>
            <a:r>
              <a:rPr lang="en-US" altLang="en-US" sz="2000" dirty="0" smtClean="0">
                <a:solidFill>
                  <a:srgbClr val="0000FF"/>
                </a:solidFill>
                <a:ea typeface="Arial" charset="0"/>
                <a:cs typeface="Arial" charset="0"/>
              </a:rPr>
              <a:t>]</a:t>
            </a:r>
            <a:r>
              <a:rPr lang="en-US" altLang="en-US" sz="2000" baseline="-6000" dirty="0" smtClean="0">
                <a:solidFill>
                  <a:srgbClr val="0000FF"/>
                </a:solidFill>
                <a:ea typeface="Arial" charset="0"/>
                <a:cs typeface="Arial" charset="0"/>
              </a:rPr>
              <a:t>in</a:t>
            </a:r>
            <a:endParaRPr lang="en-US" altLang="en-US" sz="2000" baseline="-6000" dirty="0">
              <a:solidFill>
                <a:srgbClr val="0000FF"/>
              </a:solidFill>
              <a:ea typeface="Arial" charset="0"/>
              <a:cs typeface="Arial" charset="0"/>
            </a:endParaRPr>
          </a:p>
        </p:txBody>
      </p:sp>
      <p:sp>
        <p:nvSpPr>
          <p:cNvPr id="42" name="Rectangle 4"/>
          <p:cNvSpPr>
            <a:spLocks/>
          </p:cNvSpPr>
          <p:nvPr/>
        </p:nvSpPr>
        <p:spPr bwMode="auto">
          <a:xfrm>
            <a:off x="207460" y="5041164"/>
            <a:ext cx="41597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For Na</a:t>
            </a:r>
            <a:r>
              <a:rPr lang="en-US" altLang="en-US" sz="2000" baseline="30000" dirty="0" smtClean="0">
                <a:solidFill>
                  <a:srgbClr val="0000FF"/>
                </a:solidFill>
                <a:ea typeface="Arial" charset="0"/>
                <a:cs typeface="Arial" charset="0"/>
              </a:rPr>
              <a:t>+</a:t>
            </a:r>
            <a:r>
              <a:rPr lang="en-US" altLang="en-US" sz="2000" dirty="0" smtClean="0">
                <a:solidFill>
                  <a:srgbClr val="0000FF"/>
                </a:solidFill>
                <a:ea typeface="Arial" charset="0"/>
                <a:cs typeface="Arial" charset="0"/>
              </a:rPr>
              <a:t> ions in </a:t>
            </a:r>
            <a:r>
              <a:rPr lang="en-US" altLang="en-US" sz="2000" smtClean="0">
                <a:solidFill>
                  <a:srgbClr val="0000FF"/>
                </a:solidFill>
                <a:ea typeface="Arial" charset="0"/>
                <a:cs typeface="Arial" charset="0"/>
              </a:rPr>
              <a:t>mammalian neurons,</a:t>
            </a:r>
            <a:endParaRPr lang="en-US" altLang="en-US" sz="2000" baseline="-6000" dirty="0">
              <a:solidFill>
                <a:srgbClr val="0000FF"/>
              </a:solidFill>
              <a:ea typeface="Arial" charset="0"/>
              <a:cs typeface="Arial" charset="0"/>
            </a:endParaRPr>
          </a:p>
        </p:txBody>
      </p:sp>
      <p:sp>
        <p:nvSpPr>
          <p:cNvPr id="46" name="Rectangle 5"/>
          <p:cNvSpPr>
            <a:spLocks/>
          </p:cNvSpPr>
          <p:nvPr/>
        </p:nvSpPr>
        <p:spPr bwMode="auto">
          <a:xfrm>
            <a:off x="2522793" y="4415915"/>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C00000"/>
                </a:solidFill>
                <a:ea typeface="Arial" charset="0"/>
                <a:cs typeface="Arial" charset="0"/>
              </a:rPr>
              <a:t>=</a:t>
            </a:r>
          </a:p>
        </p:txBody>
      </p:sp>
      <p:sp>
        <p:nvSpPr>
          <p:cNvPr id="47" name="Rectangle 5"/>
          <p:cNvSpPr>
            <a:spLocks/>
          </p:cNvSpPr>
          <p:nvPr/>
        </p:nvSpPr>
        <p:spPr bwMode="auto">
          <a:xfrm>
            <a:off x="2514600" y="5535455"/>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a:solidFill>
                  <a:srgbClr val="0000FF"/>
                </a:solidFill>
                <a:ea typeface="Arial" charset="0"/>
                <a:cs typeface="Arial" charset="0"/>
              </a:rPr>
              <a:t>=</a:t>
            </a:r>
          </a:p>
        </p:txBody>
      </p:sp>
      <p:sp>
        <p:nvSpPr>
          <p:cNvPr id="48" name="Rectangle 8"/>
          <p:cNvSpPr>
            <a:spLocks/>
          </p:cNvSpPr>
          <p:nvPr/>
        </p:nvSpPr>
        <p:spPr bwMode="auto">
          <a:xfrm>
            <a:off x="3394285" y="4254105"/>
            <a:ext cx="520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C00000"/>
                </a:solidFill>
                <a:ea typeface="Arial" charset="0"/>
                <a:cs typeface="Arial" charset="0"/>
              </a:rPr>
              <a:t>[5]</a:t>
            </a:r>
            <a:r>
              <a:rPr lang="en-US" altLang="en-US" sz="2000" baseline="-6000" dirty="0" smtClean="0">
                <a:solidFill>
                  <a:srgbClr val="C00000"/>
                </a:solidFill>
                <a:ea typeface="Arial" charset="0"/>
                <a:cs typeface="Arial" charset="0"/>
              </a:rPr>
              <a:t>out</a:t>
            </a:r>
            <a:endParaRPr lang="en-US" altLang="en-US" sz="2000" baseline="-6000" dirty="0">
              <a:solidFill>
                <a:srgbClr val="C00000"/>
              </a:solidFill>
              <a:ea typeface="Arial" charset="0"/>
              <a:cs typeface="Arial" charset="0"/>
            </a:endParaRPr>
          </a:p>
        </p:txBody>
      </p:sp>
      <p:sp>
        <p:nvSpPr>
          <p:cNvPr id="49" name="Line 9"/>
          <p:cNvSpPr>
            <a:spLocks noChangeShapeType="1"/>
          </p:cNvSpPr>
          <p:nvPr/>
        </p:nvSpPr>
        <p:spPr bwMode="auto">
          <a:xfrm rot="10800000" flipH="1">
            <a:off x="3424399" y="4581586"/>
            <a:ext cx="602994" cy="0"/>
          </a:xfrm>
          <a:prstGeom prst="line">
            <a:avLst/>
          </a:prstGeom>
          <a:noFill/>
          <a:ln w="19050">
            <a:solidFill>
              <a:srgbClr val="C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2000">
              <a:solidFill>
                <a:srgbClr val="FF0000"/>
              </a:solidFill>
            </a:endParaRPr>
          </a:p>
        </p:txBody>
      </p:sp>
      <p:sp>
        <p:nvSpPr>
          <p:cNvPr id="50" name="Rectangle 10"/>
          <p:cNvSpPr>
            <a:spLocks/>
          </p:cNvSpPr>
          <p:nvPr/>
        </p:nvSpPr>
        <p:spPr bwMode="auto">
          <a:xfrm>
            <a:off x="3412685" y="4572000"/>
            <a:ext cx="702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C00000"/>
                </a:solidFill>
                <a:ea typeface="Arial" charset="0"/>
                <a:cs typeface="Arial" charset="0"/>
              </a:rPr>
              <a:t>[140]</a:t>
            </a:r>
            <a:r>
              <a:rPr lang="en-US" altLang="en-US" sz="2000" baseline="-6000" dirty="0" smtClean="0">
                <a:solidFill>
                  <a:srgbClr val="C00000"/>
                </a:solidFill>
                <a:ea typeface="Arial" charset="0"/>
                <a:cs typeface="Arial" charset="0"/>
              </a:rPr>
              <a:t>in</a:t>
            </a:r>
            <a:endParaRPr lang="en-US" altLang="en-US" sz="2000" baseline="-6000" dirty="0">
              <a:solidFill>
                <a:srgbClr val="C00000"/>
              </a:solidFill>
              <a:ea typeface="Arial" charset="0"/>
              <a:cs typeface="Arial" charset="0"/>
            </a:endParaRPr>
          </a:p>
        </p:txBody>
      </p:sp>
      <p:sp>
        <p:nvSpPr>
          <p:cNvPr id="51" name="Rectangle 5"/>
          <p:cNvSpPr>
            <a:spLocks/>
          </p:cNvSpPr>
          <p:nvPr/>
        </p:nvSpPr>
        <p:spPr bwMode="auto">
          <a:xfrm>
            <a:off x="4089166" y="4426351"/>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a:solidFill>
                  <a:srgbClr val="C00000"/>
                </a:solidFill>
                <a:ea typeface="Arial" charset="0"/>
                <a:cs typeface="Arial" charset="0"/>
              </a:rPr>
              <a:t>=</a:t>
            </a:r>
          </a:p>
        </p:txBody>
      </p:sp>
      <p:sp>
        <p:nvSpPr>
          <p:cNvPr id="52" name="Rectangle 6"/>
          <p:cNvSpPr>
            <a:spLocks/>
          </p:cNvSpPr>
          <p:nvPr/>
        </p:nvSpPr>
        <p:spPr bwMode="auto">
          <a:xfrm>
            <a:off x="2741054" y="4415915"/>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C00000"/>
                </a:solidFill>
                <a:ea typeface="Arial" charset="0"/>
                <a:cs typeface="Arial" charset="0"/>
              </a:rPr>
              <a:t>58</a:t>
            </a:r>
            <a:endParaRPr lang="en-US" altLang="en-US" sz="2000" dirty="0">
              <a:solidFill>
                <a:srgbClr val="C00000"/>
              </a:solidFill>
              <a:ea typeface="Arial" charset="0"/>
              <a:cs typeface="Arial" charset="0"/>
            </a:endParaRPr>
          </a:p>
        </p:txBody>
      </p:sp>
      <p:sp>
        <p:nvSpPr>
          <p:cNvPr id="53" name="Rectangle 7"/>
          <p:cNvSpPr>
            <a:spLocks/>
          </p:cNvSpPr>
          <p:nvPr/>
        </p:nvSpPr>
        <p:spPr bwMode="auto">
          <a:xfrm>
            <a:off x="3048000" y="4415915"/>
            <a:ext cx="3430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C00000"/>
                </a:solidFill>
                <a:ea typeface="Arial" charset="0"/>
                <a:cs typeface="Arial" charset="0"/>
              </a:rPr>
              <a:t>log</a:t>
            </a:r>
          </a:p>
        </p:txBody>
      </p:sp>
      <p:sp>
        <p:nvSpPr>
          <p:cNvPr id="55" name="Rectangle 6"/>
          <p:cNvSpPr>
            <a:spLocks/>
          </p:cNvSpPr>
          <p:nvPr/>
        </p:nvSpPr>
        <p:spPr bwMode="auto">
          <a:xfrm>
            <a:off x="4343400" y="4415244"/>
            <a:ext cx="8255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smtClean="0">
                <a:solidFill>
                  <a:srgbClr val="C00000"/>
                </a:solidFill>
                <a:ea typeface="Arial" charset="0"/>
                <a:cs typeface="Arial" charset="0"/>
              </a:rPr>
              <a:t>-84 mV</a:t>
            </a:r>
            <a:endParaRPr lang="en-US" altLang="en-US" sz="2000" dirty="0">
              <a:solidFill>
                <a:srgbClr val="C00000"/>
              </a:solidFill>
              <a:ea typeface="Arial" charset="0"/>
              <a:cs typeface="Arial" charset="0"/>
            </a:endParaRPr>
          </a:p>
        </p:txBody>
      </p:sp>
      <p:sp>
        <p:nvSpPr>
          <p:cNvPr id="56" name="Rectangle 8"/>
          <p:cNvSpPr>
            <a:spLocks/>
          </p:cNvSpPr>
          <p:nvPr/>
        </p:nvSpPr>
        <p:spPr bwMode="auto">
          <a:xfrm>
            <a:off x="3444180" y="5362082"/>
            <a:ext cx="8063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[145]</a:t>
            </a:r>
            <a:r>
              <a:rPr lang="en-US" altLang="en-US" sz="2000" baseline="-6000" dirty="0" smtClean="0">
                <a:solidFill>
                  <a:srgbClr val="0000FF"/>
                </a:solidFill>
                <a:ea typeface="Arial" charset="0"/>
                <a:cs typeface="Arial" charset="0"/>
              </a:rPr>
              <a:t>out</a:t>
            </a:r>
            <a:endParaRPr lang="en-US" altLang="en-US" sz="2000" baseline="-6000" dirty="0">
              <a:solidFill>
                <a:srgbClr val="0000FF"/>
              </a:solidFill>
              <a:ea typeface="Arial" charset="0"/>
              <a:cs typeface="Arial" charset="0"/>
            </a:endParaRPr>
          </a:p>
        </p:txBody>
      </p:sp>
      <p:sp>
        <p:nvSpPr>
          <p:cNvPr id="57" name="Line 9"/>
          <p:cNvSpPr>
            <a:spLocks noChangeShapeType="1"/>
          </p:cNvSpPr>
          <p:nvPr/>
        </p:nvSpPr>
        <p:spPr bwMode="auto">
          <a:xfrm rot="10800000" flipH="1">
            <a:off x="3525080" y="5689563"/>
            <a:ext cx="602994" cy="0"/>
          </a:xfrm>
          <a:prstGeom prst="line">
            <a:avLst/>
          </a:prstGeom>
          <a:noFill/>
          <a:ln w="1905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2000">
              <a:solidFill>
                <a:srgbClr val="0000FF"/>
              </a:solidFill>
            </a:endParaRPr>
          </a:p>
        </p:txBody>
      </p:sp>
      <p:sp>
        <p:nvSpPr>
          <p:cNvPr id="58" name="Rectangle 10"/>
          <p:cNvSpPr>
            <a:spLocks/>
          </p:cNvSpPr>
          <p:nvPr/>
        </p:nvSpPr>
        <p:spPr bwMode="auto">
          <a:xfrm>
            <a:off x="3540364" y="5684503"/>
            <a:ext cx="5594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[10]</a:t>
            </a:r>
            <a:r>
              <a:rPr lang="en-US" altLang="en-US" sz="2000" baseline="-6000" dirty="0" smtClean="0">
                <a:solidFill>
                  <a:srgbClr val="0000FF"/>
                </a:solidFill>
                <a:ea typeface="Arial" charset="0"/>
                <a:cs typeface="Arial" charset="0"/>
              </a:rPr>
              <a:t>in</a:t>
            </a:r>
            <a:endParaRPr lang="en-US" altLang="en-US" sz="2000" baseline="-6000" dirty="0">
              <a:solidFill>
                <a:srgbClr val="0000FF"/>
              </a:solidFill>
              <a:ea typeface="Arial" charset="0"/>
              <a:cs typeface="Arial" charset="0"/>
            </a:endParaRPr>
          </a:p>
        </p:txBody>
      </p:sp>
      <p:sp>
        <p:nvSpPr>
          <p:cNvPr id="59" name="Rectangle 5"/>
          <p:cNvSpPr>
            <a:spLocks/>
          </p:cNvSpPr>
          <p:nvPr/>
        </p:nvSpPr>
        <p:spPr bwMode="auto">
          <a:xfrm>
            <a:off x="4270520" y="5534328"/>
            <a:ext cx="149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0000FF"/>
                </a:solidFill>
                <a:ea typeface="Arial" charset="0"/>
                <a:cs typeface="Arial" charset="0"/>
              </a:rPr>
              <a:t>=</a:t>
            </a:r>
          </a:p>
        </p:txBody>
      </p:sp>
      <p:sp>
        <p:nvSpPr>
          <p:cNvPr id="60" name="Rectangle 6"/>
          <p:cNvSpPr>
            <a:spLocks/>
          </p:cNvSpPr>
          <p:nvPr/>
        </p:nvSpPr>
        <p:spPr bwMode="auto">
          <a:xfrm>
            <a:off x="2743200" y="5523892"/>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58</a:t>
            </a:r>
            <a:endParaRPr lang="en-US" altLang="en-US" sz="2000" dirty="0">
              <a:solidFill>
                <a:srgbClr val="0000FF"/>
              </a:solidFill>
              <a:ea typeface="Arial" charset="0"/>
              <a:cs typeface="Arial" charset="0"/>
            </a:endParaRPr>
          </a:p>
        </p:txBody>
      </p:sp>
      <p:sp>
        <p:nvSpPr>
          <p:cNvPr id="61" name="Rectangle 7"/>
          <p:cNvSpPr>
            <a:spLocks/>
          </p:cNvSpPr>
          <p:nvPr/>
        </p:nvSpPr>
        <p:spPr bwMode="auto">
          <a:xfrm>
            <a:off x="3072481" y="5523892"/>
            <a:ext cx="3430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a:solidFill>
                  <a:srgbClr val="0000FF"/>
                </a:solidFill>
                <a:ea typeface="Arial" charset="0"/>
                <a:cs typeface="Arial" charset="0"/>
              </a:rPr>
              <a:t>log</a:t>
            </a:r>
          </a:p>
        </p:txBody>
      </p:sp>
      <p:sp>
        <p:nvSpPr>
          <p:cNvPr id="62" name="Rectangle 6"/>
          <p:cNvSpPr>
            <a:spLocks/>
          </p:cNvSpPr>
          <p:nvPr/>
        </p:nvSpPr>
        <p:spPr bwMode="auto">
          <a:xfrm>
            <a:off x="4444333" y="5523221"/>
            <a:ext cx="8896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dirty="0" smtClean="0">
                <a:solidFill>
                  <a:srgbClr val="0000FF"/>
                </a:solidFill>
                <a:ea typeface="Arial" charset="0"/>
                <a:cs typeface="Arial" charset="0"/>
              </a:rPr>
              <a:t>+67 mV</a:t>
            </a:r>
            <a:endParaRPr lang="en-US" altLang="en-US" sz="2000" dirty="0">
              <a:solidFill>
                <a:srgbClr val="0000FF"/>
              </a:solidFill>
              <a:ea typeface="Arial" charset="0"/>
              <a:cs typeface="Arial" charset="0"/>
            </a:endParaRPr>
          </a:p>
        </p:txBody>
      </p:sp>
      <p:sp>
        <p:nvSpPr>
          <p:cNvPr id="63" name="Rectangle 6"/>
          <p:cNvSpPr>
            <a:spLocks/>
          </p:cNvSpPr>
          <p:nvPr/>
        </p:nvSpPr>
        <p:spPr bwMode="auto">
          <a:xfrm>
            <a:off x="6172200" y="3200400"/>
            <a:ext cx="4953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200" dirty="0" smtClean="0">
                <a:solidFill>
                  <a:srgbClr val="C00000"/>
                </a:solidFill>
                <a:ea typeface="Arial" charset="0"/>
                <a:cs typeface="Arial" charset="0"/>
              </a:rPr>
              <a:t>-84 mV</a:t>
            </a:r>
            <a:endParaRPr lang="en-US" altLang="en-US" sz="1200" dirty="0">
              <a:solidFill>
                <a:srgbClr val="C00000"/>
              </a:solidFill>
              <a:ea typeface="Arial" charset="0"/>
              <a:cs typeface="Arial" charset="0"/>
            </a:endParaRPr>
          </a:p>
        </p:txBody>
      </p:sp>
      <p:sp>
        <p:nvSpPr>
          <p:cNvPr id="64" name="Rectangle 6"/>
          <p:cNvSpPr>
            <a:spLocks/>
          </p:cNvSpPr>
          <p:nvPr/>
        </p:nvSpPr>
        <p:spPr bwMode="auto">
          <a:xfrm>
            <a:off x="6215081" y="1147213"/>
            <a:ext cx="4905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200" smtClean="0">
                <a:solidFill>
                  <a:srgbClr val="0000FF"/>
                </a:solidFill>
                <a:ea typeface="Arial" charset="0"/>
                <a:cs typeface="Arial" charset="0"/>
              </a:rPr>
              <a:t>+67mV</a:t>
            </a:r>
            <a:endParaRPr lang="en-US" altLang="en-US" sz="1200" dirty="0">
              <a:solidFill>
                <a:srgbClr val="0000FF"/>
              </a:solidFill>
              <a:ea typeface="Arial" charset="0"/>
              <a:cs typeface="Arial" charset="0"/>
            </a:endParaRPr>
          </a:p>
        </p:txBody>
      </p:sp>
      <p:sp>
        <p:nvSpPr>
          <p:cNvPr id="54" name="Rectangle 4"/>
          <p:cNvSpPr>
            <a:spLocks/>
          </p:cNvSpPr>
          <p:nvPr/>
        </p:nvSpPr>
        <p:spPr bwMode="auto">
          <a:xfrm>
            <a:off x="152400" y="6172200"/>
            <a:ext cx="319761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800" b="1" dirty="0" smtClean="0">
                <a:ea typeface="Arial" charset="0"/>
                <a:cs typeface="Arial" charset="0"/>
              </a:rPr>
              <a:t>The Na+/K+ ATPase establishes these gradients! </a:t>
            </a:r>
            <a:endParaRPr lang="en-US" altLang="en-US" sz="1800" b="1" baseline="-6000" dirty="0">
              <a:ea typeface="Arial" charset="0"/>
              <a:cs typeface="Arial" charset="0"/>
            </a:endParaRPr>
          </a:p>
        </p:txBody>
      </p:sp>
      <p:sp>
        <p:nvSpPr>
          <p:cNvPr id="65" name="Rectangle 4"/>
          <p:cNvSpPr>
            <a:spLocks/>
          </p:cNvSpPr>
          <p:nvPr/>
        </p:nvSpPr>
        <p:spPr bwMode="auto">
          <a:xfrm>
            <a:off x="5693024" y="5880364"/>
            <a:ext cx="17504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600" dirty="0" smtClean="0">
                <a:ea typeface="Arial" charset="0"/>
                <a:cs typeface="Arial" charset="0"/>
              </a:rPr>
              <a:t>(assuming </a:t>
            </a:r>
            <a:r>
              <a:rPr lang="en-US" altLang="en-US" sz="1600" dirty="0" err="1" smtClean="0">
                <a:ea typeface="Arial" charset="0"/>
                <a:cs typeface="Arial" charset="0"/>
              </a:rPr>
              <a:t>P</a:t>
            </a:r>
            <a:r>
              <a:rPr lang="en-US" altLang="en-US" sz="1600" baseline="-25000" dirty="0" err="1" smtClean="0">
                <a:ea typeface="Arial" charset="0"/>
                <a:cs typeface="Arial" charset="0"/>
              </a:rPr>
              <a:t>Cl</a:t>
            </a:r>
            <a:r>
              <a:rPr lang="en-US" altLang="en-US" sz="1600" dirty="0" smtClean="0">
                <a:ea typeface="Arial" charset="0"/>
                <a:cs typeface="Arial" charset="0"/>
              </a:rPr>
              <a:t> = 0)</a:t>
            </a:r>
            <a:endParaRPr lang="en-US" altLang="en-US" sz="1600" baseline="-6000" dirty="0">
              <a:ea typeface="Arial" charset="0"/>
              <a:cs typeface="Arial" charset="0"/>
            </a:endParaRPr>
          </a:p>
        </p:txBody>
      </p:sp>
    </p:spTree>
    <p:extLst>
      <p:ext uri="{BB962C8B-B14F-4D97-AF65-F5344CB8AC3E}">
        <p14:creationId xmlns:p14="http://schemas.microsoft.com/office/powerpoint/2010/main" val="31748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28600" y="228600"/>
            <a:ext cx="8610600" cy="6324600"/>
          </a:xfrm>
          <a:prstGeom prst="rect">
            <a:avLst/>
          </a:prstGeom>
        </p:spPr>
        <p:txBody>
          <a:bodyPr/>
          <a:lst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US" altLang="en-US" sz="2400" b="1" kern="0" dirty="0" smtClean="0">
                <a:solidFill>
                  <a:srgbClr val="006600"/>
                </a:solidFill>
              </a:rPr>
              <a:t>Chapters 2-8 in Neuroscience 6</a:t>
            </a:r>
            <a:r>
              <a:rPr lang="en-US" altLang="en-US" sz="2400" b="1" kern="0" baseline="30000" dirty="0" smtClean="0">
                <a:solidFill>
                  <a:srgbClr val="006600"/>
                </a:solidFill>
              </a:rPr>
              <a:t>th</a:t>
            </a:r>
            <a:r>
              <a:rPr lang="en-US" altLang="en-US" sz="2400" b="1" kern="0" dirty="0" smtClean="0">
                <a:solidFill>
                  <a:srgbClr val="006600"/>
                </a:solidFill>
              </a:rPr>
              <a:t> Edition (Purves et al.)</a:t>
            </a:r>
          </a:p>
          <a:p>
            <a:endParaRPr lang="en-US" altLang="en-US" sz="2400" b="1" kern="0" dirty="0">
              <a:solidFill>
                <a:srgbClr val="006600"/>
              </a:solidFill>
            </a:endParaRPr>
          </a:p>
          <a:p>
            <a:r>
              <a:rPr lang="en-US" altLang="en-US" sz="2000" b="1" kern="0" dirty="0" smtClean="0">
                <a:solidFill>
                  <a:srgbClr val="C00000"/>
                </a:solidFill>
              </a:rPr>
              <a:t>Chapter 3	Lawrence	Voltage-Dependent Membrane 					Permeability</a:t>
            </a:r>
            <a:endParaRPr lang="en-US" altLang="en-US" sz="2000" b="1" kern="0" dirty="0">
              <a:solidFill>
                <a:srgbClr val="C00000"/>
              </a:solidFill>
            </a:endParaRPr>
          </a:p>
          <a:p>
            <a:r>
              <a:rPr lang="en-US" altLang="en-US" sz="2000" b="1" kern="0" dirty="0" smtClean="0"/>
              <a:t>Learning Objectives:</a:t>
            </a:r>
          </a:p>
          <a:p>
            <a:endParaRPr lang="en-US" altLang="en-US" sz="2000" b="1" kern="0" dirty="0"/>
          </a:p>
          <a:p>
            <a:r>
              <a:rPr lang="en-US" altLang="en-US" sz="2000" b="1" kern="0" dirty="0" smtClean="0"/>
              <a:t>	3) Understand how action potentials are generated through voltage-dependent membrane permeability </a:t>
            </a:r>
            <a:r>
              <a:rPr lang="en-US" altLang="en-US" sz="2000" b="1" kern="0" dirty="0"/>
              <a:t>(p. 48-56</a:t>
            </a:r>
            <a:r>
              <a:rPr lang="en-US" altLang="en-US" sz="2000" b="1" kern="0" dirty="0" smtClean="0"/>
              <a:t>).</a:t>
            </a:r>
          </a:p>
          <a:p>
            <a:r>
              <a:rPr lang="en-US" altLang="en-US" sz="2000" b="1" i="1" kern="0" dirty="0"/>
              <a:t>	</a:t>
            </a:r>
            <a:r>
              <a:rPr lang="en-US" altLang="en-US" sz="2000" b="1" i="1" kern="0" dirty="0" smtClean="0"/>
              <a:t>	</a:t>
            </a:r>
            <a:r>
              <a:rPr lang="en-US" altLang="en-US" sz="2000" b="1" i="1" kern="0" dirty="0">
                <a:solidFill>
                  <a:srgbClr val="C00000"/>
                </a:solidFill>
              </a:rPr>
              <a:t> Ohm’s </a:t>
            </a:r>
            <a:r>
              <a:rPr lang="en-US" altLang="en-US" sz="2000" b="1" i="1" kern="0" dirty="0" smtClean="0">
                <a:solidFill>
                  <a:srgbClr val="C00000"/>
                </a:solidFill>
              </a:rPr>
              <a:t>Law, membrane conductance, electrochemical 	driving force, </a:t>
            </a:r>
            <a:r>
              <a:rPr lang="en-US" altLang="en-US" sz="2000" b="1" i="1" kern="0" dirty="0">
                <a:solidFill>
                  <a:srgbClr val="C00000"/>
                </a:solidFill>
              </a:rPr>
              <a:t>rising </a:t>
            </a:r>
            <a:r>
              <a:rPr lang="en-US" altLang="en-US" sz="2000" b="1" i="1" kern="0" dirty="0" smtClean="0">
                <a:solidFill>
                  <a:srgbClr val="C00000"/>
                </a:solidFill>
              </a:rPr>
              <a:t>phase, overshoot </a:t>
            </a:r>
            <a:r>
              <a:rPr lang="en-US" altLang="en-US" sz="2000" b="1" i="1" kern="0" dirty="0">
                <a:solidFill>
                  <a:srgbClr val="C00000"/>
                </a:solidFill>
              </a:rPr>
              <a:t>phase, undershoot</a:t>
            </a:r>
            <a:endParaRPr lang="en-US" altLang="en-US" sz="2000" b="1" kern="0" dirty="0">
              <a:solidFill>
                <a:srgbClr val="C00000"/>
              </a:solidFill>
            </a:endParaRPr>
          </a:p>
          <a:p>
            <a:endParaRPr lang="en-US" altLang="en-US" sz="2000" b="1" i="1" kern="0" dirty="0" smtClean="0">
              <a:solidFill>
                <a:srgbClr val="FF0000"/>
              </a:solidFill>
            </a:endParaRPr>
          </a:p>
          <a:p>
            <a:endParaRPr lang="en-US" altLang="en-US" sz="2000" b="1" i="1" kern="0" dirty="0"/>
          </a:p>
          <a:p>
            <a:r>
              <a:rPr lang="en-US" altLang="en-US" sz="2000" b="1" i="1" kern="0" dirty="0" smtClean="0"/>
              <a:t>	</a:t>
            </a:r>
            <a:r>
              <a:rPr lang="en-US" altLang="en-US" sz="2000" b="1" kern="0" dirty="0" smtClean="0"/>
              <a:t>4) </a:t>
            </a:r>
            <a:r>
              <a:rPr lang="en-US" altLang="en-US" sz="2000" b="1" kern="0" dirty="0"/>
              <a:t>Understand l</a:t>
            </a:r>
            <a:r>
              <a:rPr lang="en-US" altLang="en-US" sz="2000" b="1" kern="0" dirty="0" smtClean="0"/>
              <a:t>ong-distance signaling by means of action potentials </a:t>
            </a:r>
            <a:r>
              <a:rPr lang="en-US" altLang="en-US" sz="2000" b="1" kern="0" dirty="0"/>
              <a:t>(p. 57-63</a:t>
            </a:r>
            <a:r>
              <a:rPr lang="en-US" altLang="en-US" sz="2000" b="1" kern="0" dirty="0" smtClean="0"/>
              <a:t>).</a:t>
            </a:r>
          </a:p>
          <a:p>
            <a:r>
              <a:rPr lang="en-US" altLang="en-US" sz="2000" b="1" kern="0" dirty="0"/>
              <a:t>	</a:t>
            </a:r>
            <a:r>
              <a:rPr lang="en-US" altLang="en-US" sz="2000" b="1" kern="0" dirty="0" smtClean="0"/>
              <a:t>	</a:t>
            </a:r>
            <a:r>
              <a:rPr lang="en-US" altLang="en-US" sz="2000" b="1" i="1" kern="0" dirty="0" smtClean="0">
                <a:solidFill>
                  <a:srgbClr val="C00000"/>
                </a:solidFill>
              </a:rPr>
              <a:t>conduction velocity, myelination, nodes of Ranvier, 	</a:t>
            </a:r>
            <a:r>
              <a:rPr lang="en-US" altLang="en-US" sz="2000" b="1" i="1" kern="0" dirty="0" err="1" smtClean="0">
                <a:solidFill>
                  <a:srgbClr val="C00000"/>
                </a:solidFill>
              </a:rPr>
              <a:t>saltatory</a:t>
            </a:r>
            <a:r>
              <a:rPr lang="en-US" altLang="en-US" sz="2000" b="1" i="1" kern="0" dirty="0" smtClean="0">
                <a:solidFill>
                  <a:srgbClr val="C00000"/>
                </a:solidFill>
              </a:rPr>
              <a:t> conduction</a:t>
            </a:r>
            <a:endParaRPr lang="en-US" altLang="en-US" sz="2000" b="1" kern="0" dirty="0" smtClean="0">
              <a:solidFill>
                <a:srgbClr val="C00000"/>
              </a:solidFill>
            </a:endParaRPr>
          </a:p>
        </p:txBody>
      </p:sp>
    </p:spTree>
    <p:extLst>
      <p:ext uri="{BB962C8B-B14F-4D97-AF65-F5344CB8AC3E}">
        <p14:creationId xmlns:p14="http://schemas.microsoft.com/office/powerpoint/2010/main" val="13063955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9" y="3079253"/>
            <a:ext cx="4327361" cy="370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3254" name="Rectangle 5"/>
          <p:cNvSpPr>
            <a:spLocks/>
          </p:cNvSpPr>
          <p:nvPr/>
        </p:nvSpPr>
        <p:spPr bwMode="auto">
          <a:xfrm>
            <a:off x="3959274" y="2353734"/>
            <a:ext cx="189824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2531" dirty="0" err="1">
                <a:solidFill>
                  <a:srgbClr val="0044FE"/>
                </a:solidFill>
                <a:ea typeface="Arial" charset="0"/>
                <a:cs typeface="Arial" charset="0"/>
              </a:rPr>
              <a:t>E</a:t>
            </a:r>
            <a:r>
              <a:rPr lang="en-US" altLang="en-US" sz="2531" baseline="-6000" dirty="0" err="1">
                <a:solidFill>
                  <a:srgbClr val="0044FE"/>
                </a:solidFill>
                <a:ea typeface="Arial" charset="0"/>
                <a:cs typeface="Arial" charset="0"/>
              </a:rPr>
              <a:t>Na</a:t>
            </a:r>
            <a:r>
              <a:rPr lang="en-US" altLang="en-US" sz="2531" dirty="0">
                <a:solidFill>
                  <a:srgbClr val="0044FE"/>
                </a:solidFill>
                <a:ea typeface="Arial" charset="0"/>
                <a:cs typeface="Arial" charset="0"/>
              </a:rPr>
              <a:t> = +</a:t>
            </a:r>
            <a:r>
              <a:rPr lang="en-US" altLang="en-US" sz="2531" dirty="0" smtClean="0">
                <a:solidFill>
                  <a:srgbClr val="0044FE"/>
                </a:solidFill>
                <a:ea typeface="Arial" charset="0"/>
                <a:cs typeface="Arial" charset="0"/>
              </a:rPr>
              <a:t>67 </a:t>
            </a:r>
            <a:r>
              <a:rPr lang="en-US" altLang="en-US" sz="2531" dirty="0">
                <a:solidFill>
                  <a:srgbClr val="0044FE"/>
                </a:solidFill>
                <a:ea typeface="Arial" charset="0"/>
                <a:cs typeface="Arial" charset="0"/>
              </a:rPr>
              <a:t>mV</a:t>
            </a:r>
          </a:p>
        </p:txBody>
      </p:sp>
      <p:sp>
        <p:nvSpPr>
          <p:cNvPr id="53255" name="Rectangle 6"/>
          <p:cNvSpPr>
            <a:spLocks/>
          </p:cNvSpPr>
          <p:nvPr/>
        </p:nvSpPr>
        <p:spPr bwMode="auto">
          <a:xfrm>
            <a:off x="3895344" y="1209875"/>
            <a:ext cx="1704429"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2531" dirty="0">
                <a:solidFill>
                  <a:srgbClr val="C00000"/>
                </a:solidFill>
                <a:ea typeface="Arial" charset="0"/>
                <a:cs typeface="Arial" charset="0"/>
              </a:rPr>
              <a:t>E</a:t>
            </a:r>
            <a:r>
              <a:rPr lang="en-US" altLang="en-US" sz="2531" baseline="-6000" dirty="0">
                <a:solidFill>
                  <a:srgbClr val="C00000"/>
                </a:solidFill>
                <a:ea typeface="Arial" charset="0"/>
                <a:cs typeface="Arial" charset="0"/>
              </a:rPr>
              <a:t>K</a:t>
            </a:r>
            <a:r>
              <a:rPr lang="en-US" altLang="en-US" sz="2531" dirty="0">
                <a:solidFill>
                  <a:srgbClr val="C00000"/>
                </a:solidFill>
                <a:ea typeface="Arial" charset="0"/>
                <a:cs typeface="Arial" charset="0"/>
              </a:rPr>
              <a:t> = -</a:t>
            </a:r>
            <a:r>
              <a:rPr lang="en-US" altLang="en-US" sz="2531" dirty="0" smtClean="0">
                <a:solidFill>
                  <a:srgbClr val="C00000"/>
                </a:solidFill>
                <a:ea typeface="Arial" charset="0"/>
                <a:cs typeface="Arial" charset="0"/>
              </a:rPr>
              <a:t>84 </a:t>
            </a:r>
            <a:r>
              <a:rPr lang="en-US" altLang="en-US" sz="2531" dirty="0">
                <a:solidFill>
                  <a:srgbClr val="C00000"/>
                </a:solidFill>
                <a:ea typeface="Arial" charset="0"/>
                <a:cs typeface="Arial" charset="0"/>
              </a:rPr>
              <a:t>mV</a:t>
            </a:r>
          </a:p>
        </p:txBody>
      </p:sp>
      <p:sp>
        <p:nvSpPr>
          <p:cNvPr id="53256" name="Rectangle 7"/>
          <p:cNvSpPr>
            <a:spLocks/>
          </p:cNvSpPr>
          <p:nvPr/>
        </p:nvSpPr>
        <p:spPr bwMode="auto">
          <a:xfrm>
            <a:off x="3886200" y="639862"/>
            <a:ext cx="3149260"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3375" b="1" dirty="0">
                <a:solidFill>
                  <a:srgbClr val="C00000"/>
                </a:solidFill>
                <a:ea typeface="Arial" charset="0"/>
                <a:cs typeface="Arial" charset="0"/>
              </a:rPr>
              <a:t>I</a:t>
            </a:r>
            <a:r>
              <a:rPr lang="en-US" altLang="en-US" sz="3375" b="1" baseline="-6000" dirty="0">
                <a:solidFill>
                  <a:srgbClr val="C00000"/>
                </a:solidFill>
                <a:ea typeface="Arial" charset="0"/>
                <a:cs typeface="Arial" charset="0"/>
              </a:rPr>
              <a:t>K</a:t>
            </a:r>
            <a:r>
              <a:rPr lang="en-US" altLang="en-US" sz="3375" b="1" dirty="0">
                <a:solidFill>
                  <a:srgbClr val="C00000"/>
                </a:solidFill>
                <a:ea typeface="Arial" charset="0"/>
                <a:cs typeface="Arial" charset="0"/>
              </a:rPr>
              <a:t> = </a:t>
            </a:r>
            <a:r>
              <a:rPr lang="en-US" altLang="en-US" sz="3375" b="1" dirty="0" err="1">
                <a:solidFill>
                  <a:srgbClr val="C00000"/>
                </a:solidFill>
                <a:ea typeface="Arial" charset="0"/>
                <a:cs typeface="Arial" charset="0"/>
              </a:rPr>
              <a:t>g</a:t>
            </a:r>
            <a:r>
              <a:rPr lang="en-US" altLang="en-US" sz="3375" b="1" baseline="-6000" dirty="0" err="1">
                <a:solidFill>
                  <a:srgbClr val="C00000"/>
                </a:solidFill>
                <a:ea typeface="Arial" charset="0"/>
                <a:cs typeface="Arial" charset="0"/>
              </a:rPr>
              <a:t>K</a:t>
            </a:r>
            <a:r>
              <a:rPr lang="en-US" altLang="en-US" sz="3375" b="1" baseline="-6000" dirty="0">
                <a:solidFill>
                  <a:srgbClr val="C00000"/>
                </a:solidFill>
                <a:ea typeface="Arial" charset="0"/>
                <a:cs typeface="Arial" charset="0"/>
              </a:rPr>
              <a:t> </a:t>
            </a:r>
            <a:r>
              <a:rPr lang="en-US" altLang="en-US" sz="3375" b="1" dirty="0">
                <a:solidFill>
                  <a:srgbClr val="C00000"/>
                </a:solidFill>
                <a:ea typeface="Arial" charset="0"/>
                <a:cs typeface="Arial" charset="0"/>
              </a:rPr>
              <a:t>(</a:t>
            </a:r>
            <a:r>
              <a:rPr lang="en-US" altLang="en-US" sz="3375" b="1" dirty="0" err="1">
                <a:solidFill>
                  <a:srgbClr val="C00000"/>
                </a:solidFill>
                <a:ea typeface="Arial" charset="0"/>
                <a:cs typeface="Arial" charset="0"/>
              </a:rPr>
              <a:t>V</a:t>
            </a:r>
            <a:r>
              <a:rPr lang="en-US" altLang="en-US" sz="3375" b="1" baseline="-6000" dirty="0" err="1">
                <a:solidFill>
                  <a:srgbClr val="C00000"/>
                </a:solidFill>
                <a:ea typeface="Arial" charset="0"/>
                <a:cs typeface="Arial" charset="0"/>
              </a:rPr>
              <a:t>m</a:t>
            </a:r>
            <a:r>
              <a:rPr lang="en-US" altLang="en-US" sz="3375" b="1" baseline="-6000" dirty="0">
                <a:solidFill>
                  <a:srgbClr val="C00000"/>
                </a:solidFill>
                <a:ea typeface="Arial" charset="0"/>
                <a:cs typeface="Arial" charset="0"/>
              </a:rPr>
              <a:t> </a:t>
            </a:r>
            <a:r>
              <a:rPr lang="en-US" altLang="en-US" sz="3375" b="1" dirty="0">
                <a:solidFill>
                  <a:srgbClr val="C00000"/>
                </a:solidFill>
                <a:ea typeface="Arial" charset="0"/>
                <a:cs typeface="Arial" charset="0"/>
              </a:rPr>
              <a:t>- E</a:t>
            </a:r>
            <a:r>
              <a:rPr lang="en-US" altLang="en-US" sz="3375" b="1" baseline="-6000" dirty="0">
                <a:solidFill>
                  <a:srgbClr val="C00000"/>
                </a:solidFill>
                <a:ea typeface="Arial" charset="0"/>
                <a:cs typeface="Arial" charset="0"/>
              </a:rPr>
              <a:t>K</a:t>
            </a:r>
            <a:r>
              <a:rPr lang="en-US" altLang="en-US" sz="3375" b="1" dirty="0">
                <a:solidFill>
                  <a:srgbClr val="C00000"/>
                </a:solidFill>
                <a:ea typeface="Arial" charset="0"/>
                <a:cs typeface="Arial" charset="0"/>
              </a:rPr>
              <a:t>)</a:t>
            </a:r>
          </a:p>
        </p:txBody>
      </p:sp>
      <p:sp>
        <p:nvSpPr>
          <p:cNvPr id="53257" name="Rectangle 8"/>
          <p:cNvSpPr>
            <a:spLocks/>
          </p:cNvSpPr>
          <p:nvPr/>
        </p:nvSpPr>
        <p:spPr bwMode="auto">
          <a:xfrm>
            <a:off x="3932115" y="1777754"/>
            <a:ext cx="3630161"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3375" b="1" dirty="0" err="1">
                <a:solidFill>
                  <a:srgbClr val="0044FE"/>
                </a:solidFill>
                <a:ea typeface="Arial" charset="0"/>
                <a:cs typeface="Arial" charset="0"/>
              </a:rPr>
              <a:t>I</a:t>
            </a:r>
            <a:r>
              <a:rPr lang="en-US" altLang="en-US" sz="3375" b="1" baseline="-6000" dirty="0" err="1">
                <a:solidFill>
                  <a:srgbClr val="0044FE"/>
                </a:solidFill>
                <a:ea typeface="Arial" charset="0"/>
                <a:cs typeface="Arial" charset="0"/>
              </a:rPr>
              <a:t>Na</a:t>
            </a:r>
            <a:r>
              <a:rPr lang="en-US" altLang="en-US" sz="3375" b="1" dirty="0">
                <a:solidFill>
                  <a:srgbClr val="0044FE"/>
                </a:solidFill>
                <a:ea typeface="Arial" charset="0"/>
                <a:cs typeface="Arial" charset="0"/>
              </a:rPr>
              <a:t> = </a:t>
            </a:r>
            <a:r>
              <a:rPr lang="en-US" altLang="en-US" sz="3375" b="1" dirty="0" err="1">
                <a:solidFill>
                  <a:srgbClr val="0044FE"/>
                </a:solidFill>
                <a:ea typeface="Arial" charset="0"/>
                <a:cs typeface="Arial" charset="0"/>
              </a:rPr>
              <a:t>g</a:t>
            </a:r>
            <a:r>
              <a:rPr lang="en-US" altLang="en-US" sz="3375" b="1" baseline="-6000" dirty="0" err="1">
                <a:solidFill>
                  <a:srgbClr val="0044FE"/>
                </a:solidFill>
                <a:ea typeface="Arial" charset="0"/>
                <a:cs typeface="Arial" charset="0"/>
              </a:rPr>
              <a:t>Na</a:t>
            </a:r>
            <a:r>
              <a:rPr lang="en-US" altLang="en-US" sz="3375" b="1" baseline="-6000" dirty="0">
                <a:solidFill>
                  <a:srgbClr val="0044FE"/>
                </a:solidFill>
                <a:ea typeface="Arial" charset="0"/>
                <a:cs typeface="Arial" charset="0"/>
              </a:rPr>
              <a:t> </a:t>
            </a:r>
            <a:r>
              <a:rPr lang="en-US" altLang="en-US" sz="3375" b="1" dirty="0">
                <a:solidFill>
                  <a:srgbClr val="0044FE"/>
                </a:solidFill>
                <a:ea typeface="Arial" charset="0"/>
                <a:cs typeface="Arial" charset="0"/>
              </a:rPr>
              <a:t>(</a:t>
            </a:r>
            <a:r>
              <a:rPr lang="en-US" altLang="en-US" sz="3375" b="1" dirty="0" err="1">
                <a:solidFill>
                  <a:srgbClr val="0044FE"/>
                </a:solidFill>
                <a:ea typeface="Arial" charset="0"/>
                <a:cs typeface="Arial" charset="0"/>
              </a:rPr>
              <a:t>V</a:t>
            </a:r>
            <a:r>
              <a:rPr lang="en-US" altLang="en-US" sz="3375" b="1" baseline="-6000" dirty="0" err="1">
                <a:solidFill>
                  <a:srgbClr val="0044FE"/>
                </a:solidFill>
                <a:ea typeface="Arial" charset="0"/>
                <a:cs typeface="Arial" charset="0"/>
              </a:rPr>
              <a:t>m</a:t>
            </a:r>
            <a:r>
              <a:rPr lang="en-US" altLang="en-US" sz="3375" b="1" baseline="-6000" dirty="0">
                <a:solidFill>
                  <a:srgbClr val="0044FE"/>
                </a:solidFill>
                <a:ea typeface="Arial" charset="0"/>
                <a:cs typeface="Arial" charset="0"/>
              </a:rPr>
              <a:t> </a:t>
            </a:r>
            <a:r>
              <a:rPr lang="en-US" altLang="en-US" sz="3375" b="1" dirty="0">
                <a:solidFill>
                  <a:srgbClr val="0044FE"/>
                </a:solidFill>
                <a:ea typeface="Arial" charset="0"/>
                <a:cs typeface="Arial" charset="0"/>
              </a:rPr>
              <a:t>- </a:t>
            </a:r>
            <a:r>
              <a:rPr lang="en-US" altLang="en-US" sz="3375" b="1" dirty="0" err="1">
                <a:solidFill>
                  <a:srgbClr val="0044FE"/>
                </a:solidFill>
                <a:ea typeface="Arial" charset="0"/>
                <a:cs typeface="Arial" charset="0"/>
              </a:rPr>
              <a:t>E</a:t>
            </a:r>
            <a:r>
              <a:rPr lang="en-US" altLang="en-US" sz="3375" b="1" baseline="-6000" dirty="0" err="1">
                <a:solidFill>
                  <a:srgbClr val="0044FE"/>
                </a:solidFill>
                <a:ea typeface="Arial" charset="0"/>
                <a:cs typeface="Arial" charset="0"/>
              </a:rPr>
              <a:t>Na</a:t>
            </a:r>
            <a:r>
              <a:rPr lang="en-US" altLang="en-US" sz="3375" b="1" dirty="0">
                <a:solidFill>
                  <a:srgbClr val="0044FE"/>
                </a:solidFill>
                <a:ea typeface="Arial" charset="0"/>
                <a:cs typeface="Arial" charset="0"/>
              </a:rPr>
              <a:t>)</a:t>
            </a:r>
          </a:p>
        </p:txBody>
      </p:sp>
      <p:sp>
        <p:nvSpPr>
          <p:cNvPr id="15" name="Rectangle 14"/>
          <p:cNvSpPr/>
          <p:nvPr/>
        </p:nvSpPr>
        <p:spPr>
          <a:xfrm>
            <a:off x="228600" y="76200"/>
            <a:ext cx="7162800" cy="461665"/>
          </a:xfrm>
          <a:prstGeom prst="rect">
            <a:avLst/>
          </a:prstGeom>
        </p:spPr>
        <p:txBody>
          <a:bodyPr wrap="square">
            <a:spAutoFit/>
          </a:bodyPr>
          <a:lstStyle/>
          <a:p>
            <a:r>
              <a:rPr lang="en-US" b="1" dirty="0" smtClean="0">
                <a:latin typeface="+mn-lt"/>
              </a:rPr>
              <a:t>Voltage-dependent membrane permeability</a:t>
            </a:r>
            <a:endParaRPr lang="en-US" b="1" dirty="0">
              <a:latin typeface="+mn-lt"/>
            </a:endParaRPr>
          </a:p>
        </p:txBody>
      </p:sp>
      <p:grpSp>
        <p:nvGrpSpPr>
          <p:cNvPr id="9" name="Group 8"/>
          <p:cNvGrpSpPr/>
          <p:nvPr/>
        </p:nvGrpSpPr>
        <p:grpSpPr>
          <a:xfrm>
            <a:off x="316088" y="657361"/>
            <a:ext cx="3435406" cy="2319561"/>
            <a:chOff x="374594" y="685800"/>
            <a:chExt cx="3435406" cy="2319561"/>
          </a:xfrm>
        </p:grpSpPr>
        <p:sp>
          <p:nvSpPr>
            <p:cNvPr id="16" name="Rectangle 15"/>
            <p:cNvSpPr/>
            <p:nvPr/>
          </p:nvSpPr>
          <p:spPr>
            <a:xfrm>
              <a:off x="381001" y="685800"/>
              <a:ext cx="3428999" cy="23195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35607" y="685800"/>
              <a:ext cx="2119786" cy="400110"/>
            </a:xfrm>
            <a:prstGeom prst="rect">
              <a:avLst/>
            </a:prstGeom>
          </p:spPr>
          <p:txBody>
            <a:bodyPr wrap="square">
              <a:spAutoFit/>
            </a:bodyPr>
            <a:lstStyle/>
            <a:p>
              <a:pPr algn="ctr"/>
              <a:r>
                <a:rPr lang="en-US" sz="2000" b="1" dirty="0" smtClean="0">
                  <a:latin typeface="Tahoma" charset="0"/>
                  <a:ea typeface="Tahoma" charset="0"/>
                  <a:cs typeface="Tahoma" charset="0"/>
                </a:rPr>
                <a:t>Ohm’s Law</a:t>
              </a:r>
            </a:p>
          </p:txBody>
        </p:sp>
        <p:sp>
          <p:nvSpPr>
            <p:cNvPr id="18" name="Rectangle 4"/>
            <p:cNvSpPr>
              <a:spLocks/>
            </p:cNvSpPr>
            <p:nvPr/>
          </p:nvSpPr>
          <p:spPr bwMode="auto">
            <a:xfrm>
              <a:off x="374594" y="1224194"/>
              <a:ext cx="1741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err="1" smtClean="0">
                  <a:ea typeface="Arial" charset="0"/>
                  <a:cs typeface="Arial" charset="0"/>
                </a:rPr>
                <a:t>V</a:t>
              </a:r>
              <a:r>
                <a:rPr lang="en-US" altLang="en-US" sz="2000" b="1" baseline="-25000" dirty="0" err="1" smtClean="0">
                  <a:ea typeface="Arial" charset="0"/>
                  <a:cs typeface="Arial" charset="0"/>
                </a:rPr>
                <a:t>m</a:t>
              </a:r>
              <a:r>
                <a:rPr lang="en-US" altLang="en-US" sz="2000" b="1" dirty="0" smtClean="0">
                  <a:ea typeface="Arial" charset="0"/>
                  <a:cs typeface="Arial" charset="0"/>
                </a:rPr>
                <a:t> = </a:t>
              </a:r>
              <a:r>
                <a:rPr lang="en-US" altLang="en-US" sz="2000" b="1" dirty="0" err="1" smtClean="0">
                  <a:ea typeface="Arial" charset="0"/>
                  <a:cs typeface="Arial" charset="0"/>
                </a:rPr>
                <a:t>I</a:t>
              </a:r>
              <a:r>
                <a:rPr lang="en-US" altLang="en-US" sz="2000" b="1" baseline="-25000" dirty="0" err="1" smtClean="0">
                  <a:ea typeface="Arial" charset="0"/>
                  <a:cs typeface="Arial" charset="0"/>
                </a:rPr>
                <a:t>ion</a:t>
              </a:r>
              <a:r>
                <a:rPr lang="en-US" altLang="en-US" sz="2000" b="1" dirty="0" err="1" smtClean="0">
                  <a:ea typeface="Arial" charset="0"/>
                  <a:cs typeface="Arial" charset="0"/>
                </a:rPr>
                <a:t>R</a:t>
              </a:r>
              <a:r>
                <a:rPr lang="en-US" altLang="en-US" sz="2000" b="1" baseline="-25000" dirty="0" err="1" smtClean="0">
                  <a:ea typeface="Arial" charset="0"/>
                  <a:cs typeface="Arial" charset="0"/>
                </a:rPr>
                <a:t>ion</a:t>
              </a:r>
              <a:endParaRPr lang="en-US" altLang="en-US" sz="2000" b="1" baseline="-25000" dirty="0">
                <a:ea typeface="Arial" charset="0"/>
                <a:cs typeface="Arial" charset="0"/>
              </a:endParaRPr>
            </a:p>
          </p:txBody>
        </p:sp>
        <p:sp>
          <p:nvSpPr>
            <p:cNvPr id="20" name="Rectangle 4"/>
            <p:cNvSpPr>
              <a:spLocks/>
            </p:cNvSpPr>
            <p:nvPr/>
          </p:nvSpPr>
          <p:spPr bwMode="auto">
            <a:xfrm>
              <a:off x="521043" y="1630137"/>
              <a:ext cx="10900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smtClean="0">
                  <a:ea typeface="Arial" charset="0"/>
                  <a:cs typeface="Arial" charset="0"/>
                </a:rPr>
                <a:t>V </a:t>
              </a:r>
              <a:r>
                <a:rPr lang="en-US" altLang="en-US" sz="1600">
                  <a:ea typeface="Arial" charset="0"/>
                  <a:cs typeface="Arial" charset="0"/>
                </a:rPr>
                <a:t>= </a:t>
              </a:r>
              <a:r>
                <a:rPr lang="en-US" altLang="en-US" sz="1600" smtClean="0">
                  <a:ea typeface="Arial" charset="0"/>
                  <a:cs typeface="Arial" charset="0"/>
                </a:rPr>
                <a:t> voltage</a:t>
              </a:r>
              <a:endParaRPr lang="en-US" altLang="en-US" sz="1600" baseline="-6000" dirty="0">
                <a:ea typeface="Arial" charset="0"/>
                <a:cs typeface="Arial" charset="0"/>
              </a:endParaRPr>
            </a:p>
          </p:txBody>
        </p:sp>
        <p:sp>
          <p:nvSpPr>
            <p:cNvPr id="21" name="Rectangle 4"/>
            <p:cNvSpPr>
              <a:spLocks/>
            </p:cNvSpPr>
            <p:nvPr/>
          </p:nvSpPr>
          <p:spPr bwMode="auto">
            <a:xfrm>
              <a:off x="521043" y="1965812"/>
              <a:ext cx="990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a:ea typeface="Arial" charset="0"/>
                  <a:cs typeface="Arial" charset="0"/>
                </a:rPr>
                <a:t>I</a:t>
              </a:r>
              <a:r>
                <a:rPr lang="en-US" altLang="en-US" sz="1600" dirty="0" smtClean="0">
                  <a:ea typeface="Arial" charset="0"/>
                  <a:cs typeface="Arial" charset="0"/>
                </a:rPr>
                <a:t> </a:t>
              </a:r>
              <a:r>
                <a:rPr lang="en-US" altLang="en-US" sz="1600" dirty="0">
                  <a:ea typeface="Arial" charset="0"/>
                  <a:cs typeface="Arial" charset="0"/>
                </a:rPr>
                <a:t>= </a:t>
              </a:r>
              <a:r>
                <a:rPr lang="en-US" altLang="en-US" sz="1600" dirty="0" smtClean="0">
                  <a:ea typeface="Arial" charset="0"/>
                  <a:cs typeface="Arial" charset="0"/>
                </a:rPr>
                <a:t> current</a:t>
              </a:r>
              <a:endParaRPr lang="en-US" altLang="en-US" sz="1600" baseline="-6000" dirty="0">
                <a:ea typeface="Arial" charset="0"/>
                <a:cs typeface="Arial" charset="0"/>
              </a:endParaRPr>
            </a:p>
          </p:txBody>
        </p:sp>
        <p:sp>
          <p:nvSpPr>
            <p:cNvPr id="22" name="Rectangle 4"/>
            <p:cNvSpPr>
              <a:spLocks/>
            </p:cNvSpPr>
            <p:nvPr/>
          </p:nvSpPr>
          <p:spPr bwMode="auto">
            <a:xfrm>
              <a:off x="521043" y="2283768"/>
              <a:ext cx="13753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ea typeface="Arial" charset="0"/>
                  <a:cs typeface="Arial" charset="0"/>
                </a:rPr>
                <a:t>R </a:t>
              </a:r>
              <a:r>
                <a:rPr lang="en-US" altLang="en-US" sz="1600" dirty="0">
                  <a:ea typeface="Arial" charset="0"/>
                  <a:cs typeface="Arial" charset="0"/>
                </a:rPr>
                <a:t>= </a:t>
              </a:r>
              <a:r>
                <a:rPr lang="en-US" altLang="en-US" sz="1600" dirty="0" smtClean="0">
                  <a:ea typeface="Arial" charset="0"/>
                  <a:cs typeface="Arial" charset="0"/>
                </a:rPr>
                <a:t> resistance</a:t>
              </a:r>
              <a:endParaRPr lang="en-US" altLang="en-US" sz="1600" baseline="-6000" dirty="0">
                <a:ea typeface="Arial" charset="0"/>
                <a:cs typeface="Arial" charset="0"/>
              </a:endParaRPr>
            </a:p>
          </p:txBody>
        </p:sp>
        <p:sp>
          <p:nvSpPr>
            <p:cNvPr id="23" name="Rectangle 4"/>
            <p:cNvSpPr>
              <a:spLocks/>
            </p:cNvSpPr>
            <p:nvPr/>
          </p:nvSpPr>
          <p:spPr bwMode="auto">
            <a:xfrm>
              <a:off x="521043" y="2641275"/>
              <a:ext cx="15693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a:ea typeface="Arial" charset="0"/>
                  <a:cs typeface="Arial" charset="0"/>
                </a:rPr>
                <a:t>g</a:t>
              </a:r>
              <a:r>
                <a:rPr lang="en-US" altLang="en-US" sz="1600" dirty="0" smtClean="0">
                  <a:ea typeface="Arial" charset="0"/>
                  <a:cs typeface="Arial" charset="0"/>
                </a:rPr>
                <a:t> </a:t>
              </a:r>
              <a:r>
                <a:rPr lang="en-US" altLang="en-US" sz="1600" dirty="0">
                  <a:ea typeface="Arial" charset="0"/>
                  <a:cs typeface="Arial" charset="0"/>
                </a:rPr>
                <a:t>= </a:t>
              </a:r>
              <a:r>
                <a:rPr lang="en-US" altLang="en-US" sz="1600" dirty="0" smtClean="0">
                  <a:ea typeface="Arial" charset="0"/>
                  <a:cs typeface="Arial" charset="0"/>
                </a:rPr>
                <a:t> conductance</a:t>
              </a:r>
              <a:endParaRPr lang="en-US" altLang="en-US" sz="1600" baseline="-6000" dirty="0">
                <a:ea typeface="Arial" charset="0"/>
                <a:cs typeface="Arial" charset="0"/>
              </a:endParaRPr>
            </a:p>
          </p:txBody>
        </p:sp>
        <p:grpSp>
          <p:nvGrpSpPr>
            <p:cNvPr id="6" name="Group 5"/>
            <p:cNvGrpSpPr/>
            <p:nvPr/>
          </p:nvGrpSpPr>
          <p:grpSpPr>
            <a:xfrm>
              <a:off x="2279974" y="1709759"/>
              <a:ext cx="978932" cy="604680"/>
              <a:chOff x="2449543" y="1709759"/>
              <a:chExt cx="978932" cy="604680"/>
            </a:xfrm>
          </p:grpSpPr>
          <p:sp>
            <p:nvSpPr>
              <p:cNvPr id="24" name="Rectangle 4"/>
              <p:cNvSpPr>
                <a:spLocks/>
              </p:cNvSpPr>
              <p:nvPr/>
            </p:nvSpPr>
            <p:spPr bwMode="auto">
              <a:xfrm>
                <a:off x="2449543" y="1903188"/>
                <a:ext cx="633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err="1" smtClean="0">
                    <a:ea typeface="Arial" charset="0"/>
                    <a:cs typeface="Arial" charset="0"/>
                  </a:rPr>
                  <a:t>g</a:t>
                </a:r>
                <a:r>
                  <a:rPr lang="en-US" altLang="en-US" sz="2000" b="1" baseline="-25000" dirty="0" err="1" smtClean="0">
                    <a:ea typeface="Arial" charset="0"/>
                    <a:cs typeface="Arial" charset="0"/>
                  </a:rPr>
                  <a:t>ion</a:t>
                </a:r>
                <a:r>
                  <a:rPr lang="en-US" altLang="en-US" sz="2000" b="1" dirty="0" smtClean="0">
                    <a:ea typeface="Arial" charset="0"/>
                    <a:cs typeface="Arial" charset="0"/>
                  </a:rPr>
                  <a:t> =</a:t>
                </a:r>
                <a:endParaRPr lang="en-US" altLang="en-US" sz="2000" b="1" baseline="-6000" dirty="0">
                  <a:ea typeface="Arial" charset="0"/>
                  <a:cs typeface="Arial" charset="0"/>
                </a:endParaRPr>
              </a:p>
            </p:txBody>
          </p:sp>
          <p:sp>
            <p:nvSpPr>
              <p:cNvPr id="27" name="Rectangle 4"/>
              <p:cNvSpPr>
                <a:spLocks/>
              </p:cNvSpPr>
              <p:nvPr/>
            </p:nvSpPr>
            <p:spPr bwMode="auto">
              <a:xfrm>
                <a:off x="3246414" y="1709759"/>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smtClean="0">
                    <a:ea typeface="Arial" charset="0"/>
                    <a:cs typeface="Arial" charset="0"/>
                  </a:rPr>
                  <a:t>1</a:t>
                </a:r>
                <a:endParaRPr lang="en-US" altLang="en-US" sz="2000" b="1" baseline="-6000" dirty="0">
                  <a:ea typeface="Arial" charset="0"/>
                  <a:cs typeface="Arial" charset="0"/>
                </a:endParaRPr>
              </a:p>
            </p:txBody>
          </p:sp>
          <p:sp>
            <p:nvSpPr>
              <p:cNvPr id="30" name="Rectangle 7"/>
              <p:cNvSpPr>
                <a:spLocks/>
              </p:cNvSpPr>
              <p:nvPr/>
            </p:nvSpPr>
            <p:spPr bwMode="auto">
              <a:xfrm flipH="1">
                <a:off x="3161815" y="2037440"/>
                <a:ext cx="236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b="1" dirty="0">
                    <a:ea typeface="Arial" charset="0"/>
                    <a:cs typeface="Arial" charset="0"/>
                  </a:rPr>
                  <a:t>R</a:t>
                </a:r>
              </a:p>
            </p:txBody>
          </p:sp>
          <p:sp>
            <p:nvSpPr>
              <p:cNvPr id="32" name="Line 9"/>
              <p:cNvSpPr>
                <a:spLocks noChangeShapeType="1"/>
              </p:cNvSpPr>
              <p:nvPr/>
            </p:nvSpPr>
            <p:spPr bwMode="auto">
              <a:xfrm rot="10800000" flipH="1">
                <a:off x="3094014" y="2038879"/>
                <a:ext cx="334461"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400"/>
              </a:p>
            </p:txBody>
          </p:sp>
        </p:grpSp>
        <p:grpSp>
          <p:nvGrpSpPr>
            <p:cNvPr id="5" name="Group 4"/>
            <p:cNvGrpSpPr/>
            <p:nvPr/>
          </p:nvGrpSpPr>
          <p:grpSpPr>
            <a:xfrm>
              <a:off x="2435362" y="1019039"/>
              <a:ext cx="671144" cy="612578"/>
              <a:chOff x="2602418" y="1019039"/>
              <a:chExt cx="671144" cy="612578"/>
            </a:xfrm>
          </p:grpSpPr>
          <p:sp>
            <p:nvSpPr>
              <p:cNvPr id="25" name="Rectangle 4"/>
              <p:cNvSpPr>
                <a:spLocks/>
              </p:cNvSpPr>
              <p:nvPr/>
            </p:nvSpPr>
            <p:spPr bwMode="auto">
              <a:xfrm>
                <a:off x="2602418" y="1174417"/>
                <a:ext cx="290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smtClean="0">
                    <a:ea typeface="Arial" charset="0"/>
                    <a:cs typeface="Arial" charset="0"/>
                  </a:rPr>
                  <a:t>I =</a:t>
                </a:r>
                <a:endParaRPr lang="en-US" altLang="en-US" sz="2000" b="1" baseline="-6000" dirty="0">
                  <a:ea typeface="Arial" charset="0"/>
                  <a:cs typeface="Arial" charset="0"/>
                </a:endParaRPr>
              </a:p>
            </p:txBody>
          </p:sp>
          <p:sp>
            <p:nvSpPr>
              <p:cNvPr id="35" name="Rectangle 4"/>
              <p:cNvSpPr>
                <a:spLocks/>
              </p:cNvSpPr>
              <p:nvPr/>
            </p:nvSpPr>
            <p:spPr bwMode="auto">
              <a:xfrm flipH="1">
                <a:off x="3083062" y="1019039"/>
                <a:ext cx="76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a:ea typeface="Arial" charset="0"/>
                    <a:cs typeface="Arial" charset="0"/>
                  </a:rPr>
                  <a:t>V</a:t>
                </a:r>
                <a:endParaRPr lang="en-US" altLang="en-US" sz="2000" b="1" baseline="-6000" dirty="0">
                  <a:ea typeface="Arial" charset="0"/>
                  <a:cs typeface="Arial" charset="0"/>
                </a:endParaRPr>
              </a:p>
            </p:txBody>
          </p:sp>
          <p:sp>
            <p:nvSpPr>
              <p:cNvPr id="36" name="Rectangle 7"/>
              <p:cNvSpPr>
                <a:spLocks/>
              </p:cNvSpPr>
              <p:nvPr/>
            </p:nvSpPr>
            <p:spPr bwMode="auto">
              <a:xfrm flipH="1">
                <a:off x="3006073" y="1354618"/>
                <a:ext cx="236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1800" b="1" dirty="0">
                    <a:ea typeface="Arial" charset="0"/>
                    <a:cs typeface="Arial" charset="0"/>
                  </a:rPr>
                  <a:t>R</a:t>
                </a:r>
              </a:p>
            </p:txBody>
          </p:sp>
          <p:sp>
            <p:nvSpPr>
              <p:cNvPr id="37" name="Line 9"/>
              <p:cNvSpPr>
                <a:spLocks noChangeShapeType="1"/>
              </p:cNvSpPr>
              <p:nvPr/>
            </p:nvSpPr>
            <p:spPr bwMode="auto">
              <a:xfrm rot="10800000" flipH="1">
                <a:off x="2955889" y="1326816"/>
                <a:ext cx="317673"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400"/>
              </a:p>
            </p:txBody>
          </p:sp>
        </p:grpSp>
        <p:grpSp>
          <p:nvGrpSpPr>
            <p:cNvPr id="4" name="Group 3"/>
            <p:cNvGrpSpPr/>
            <p:nvPr/>
          </p:nvGrpSpPr>
          <p:grpSpPr>
            <a:xfrm>
              <a:off x="2310160" y="2526266"/>
              <a:ext cx="1329746" cy="307777"/>
              <a:chOff x="2511905" y="2526266"/>
              <a:chExt cx="1329746" cy="307777"/>
            </a:xfrm>
          </p:grpSpPr>
          <p:sp>
            <p:nvSpPr>
              <p:cNvPr id="40" name="Rectangle 4"/>
              <p:cNvSpPr>
                <a:spLocks/>
              </p:cNvSpPr>
              <p:nvPr/>
            </p:nvSpPr>
            <p:spPr bwMode="auto">
              <a:xfrm>
                <a:off x="2511905" y="2526266"/>
                <a:ext cx="54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err="1" smtClean="0">
                    <a:ea typeface="Arial" charset="0"/>
                    <a:cs typeface="Arial" charset="0"/>
                  </a:rPr>
                  <a:t>I</a:t>
                </a:r>
                <a:r>
                  <a:rPr lang="en-US" altLang="en-US" sz="2000" b="1" baseline="-25000" dirty="0" err="1" smtClean="0">
                    <a:ea typeface="Arial" charset="0"/>
                    <a:cs typeface="Arial" charset="0"/>
                  </a:rPr>
                  <a:t>ion</a:t>
                </a:r>
                <a:r>
                  <a:rPr lang="en-US" altLang="en-US" sz="2000" b="1" dirty="0" smtClean="0">
                    <a:ea typeface="Arial" charset="0"/>
                    <a:cs typeface="Arial" charset="0"/>
                  </a:rPr>
                  <a:t> =</a:t>
                </a:r>
                <a:endParaRPr lang="en-US" altLang="en-US" sz="2000" b="1" baseline="-6000" dirty="0">
                  <a:ea typeface="Arial" charset="0"/>
                  <a:cs typeface="Arial" charset="0"/>
                </a:endParaRPr>
              </a:p>
            </p:txBody>
          </p:sp>
          <p:sp>
            <p:nvSpPr>
              <p:cNvPr id="44" name="Rectangle 4"/>
              <p:cNvSpPr>
                <a:spLocks/>
              </p:cNvSpPr>
              <p:nvPr/>
            </p:nvSpPr>
            <p:spPr bwMode="auto">
              <a:xfrm>
                <a:off x="3104270" y="2526266"/>
                <a:ext cx="737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algn="ctr" eaLnBrk="1" hangingPunct="1">
                  <a:spcBef>
                    <a:spcPct val="0"/>
                  </a:spcBef>
                  <a:buSzTx/>
                  <a:buFontTx/>
                  <a:buNone/>
                </a:pPr>
                <a:r>
                  <a:rPr lang="en-US" altLang="en-US" sz="2000" b="1" dirty="0" err="1" smtClean="0">
                    <a:ea typeface="Arial" charset="0"/>
                    <a:cs typeface="Arial" charset="0"/>
                  </a:rPr>
                  <a:t>g</a:t>
                </a:r>
                <a:r>
                  <a:rPr lang="en-US" altLang="en-US" sz="2000" b="1" baseline="-25000" dirty="0" err="1" smtClean="0">
                    <a:ea typeface="Arial" charset="0"/>
                    <a:cs typeface="Arial" charset="0"/>
                  </a:rPr>
                  <a:t>ion</a:t>
                </a:r>
                <a:r>
                  <a:rPr lang="en-US" altLang="en-US" sz="2000" b="1" dirty="0" err="1" smtClean="0">
                    <a:ea typeface="Arial" charset="0"/>
                    <a:cs typeface="Arial" charset="0"/>
                  </a:rPr>
                  <a:t>V</a:t>
                </a:r>
                <a:r>
                  <a:rPr lang="en-US" altLang="en-US" sz="2000" b="1" baseline="-25000" dirty="0" err="1" smtClean="0">
                    <a:ea typeface="Arial" charset="0"/>
                    <a:cs typeface="Arial" charset="0"/>
                  </a:rPr>
                  <a:t>m</a:t>
                </a:r>
                <a:endParaRPr lang="en-US" altLang="en-US" sz="2000" b="1" baseline="-25000" dirty="0">
                  <a:ea typeface="Arial" charset="0"/>
                  <a:cs typeface="Arial" charset="0"/>
                </a:endParaRPr>
              </a:p>
            </p:txBody>
          </p:sp>
        </p:grpSp>
      </p:grpSp>
      <p:sp>
        <p:nvSpPr>
          <p:cNvPr id="8" name="Rectangle 7"/>
          <p:cNvSpPr/>
          <p:nvPr/>
        </p:nvSpPr>
        <p:spPr>
          <a:xfrm>
            <a:off x="4427040" y="6144969"/>
            <a:ext cx="3980878" cy="584775"/>
          </a:xfrm>
          <a:prstGeom prst="rect">
            <a:avLst/>
          </a:prstGeom>
        </p:spPr>
        <p:txBody>
          <a:bodyPr wrap="square">
            <a:spAutoFit/>
          </a:bodyPr>
          <a:lstStyle/>
          <a:p>
            <a:r>
              <a:rPr lang="en-US" altLang="en-US" sz="1600" b="1" i="1" kern="0" dirty="0">
                <a:solidFill>
                  <a:srgbClr val="C00000"/>
                </a:solidFill>
                <a:latin typeface="+mn-lt"/>
              </a:rPr>
              <a:t>Ohm’s </a:t>
            </a:r>
            <a:r>
              <a:rPr lang="en-US" altLang="en-US" sz="1600" b="1" i="1" kern="0" dirty="0" smtClean="0">
                <a:solidFill>
                  <a:srgbClr val="C00000"/>
                </a:solidFill>
                <a:latin typeface="+mn-lt"/>
              </a:rPr>
              <a:t>Law, membrane conductance, electrochemical </a:t>
            </a:r>
            <a:r>
              <a:rPr lang="en-US" altLang="en-US" sz="1600" b="1" i="1" kern="0" smtClean="0">
                <a:solidFill>
                  <a:srgbClr val="C00000"/>
                </a:solidFill>
                <a:latin typeface="+mn-lt"/>
              </a:rPr>
              <a:t>driving force </a:t>
            </a:r>
            <a:endParaRPr lang="en-US" altLang="en-US" sz="1600" b="1" i="1" kern="0" dirty="0">
              <a:solidFill>
                <a:srgbClr val="C00000"/>
              </a:solidFill>
              <a:latin typeface="+mn-lt"/>
            </a:endParaRPr>
          </a:p>
        </p:txBody>
      </p:sp>
      <p:sp>
        <p:nvSpPr>
          <p:cNvPr id="50" name="Rectangle 49"/>
          <p:cNvSpPr/>
          <p:nvPr/>
        </p:nvSpPr>
        <p:spPr>
          <a:xfrm>
            <a:off x="4451424" y="2888175"/>
            <a:ext cx="4375710" cy="757130"/>
          </a:xfrm>
          <a:prstGeom prst="rect">
            <a:avLst/>
          </a:prstGeom>
        </p:spPr>
        <p:txBody>
          <a:bodyPr wrap="square">
            <a:spAutoFit/>
          </a:bodyPr>
          <a:lstStyle/>
          <a:p>
            <a:pPr>
              <a:lnSpc>
                <a:spcPct val="90000"/>
              </a:lnSpc>
              <a:spcBef>
                <a:spcPts val="1617"/>
              </a:spcBef>
              <a:buSzPct val="124000"/>
            </a:pPr>
            <a:r>
              <a:rPr lang="en-US" altLang="en-US" b="1" dirty="0" smtClean="0">
                <a:latin typeface="+mn-lt"/>
                <a:ea typeface="Arial" charset="0"/>
                <a:cs typeface="Arial" charset="0"/>
              </a:rPr>
              <a:t>When </a:t>
            </a:r>
            <a:r>
              <a:rPr lang="en-US" altLang="en-US" b="1" dirty="0" err="1" smtClean="0">
                <a:latin typeface="+mn-lt"/>
                <a:ea typeface="Arial" charset="0"/>
                <a:cs typeface="Arial" charset="0"/>
              </a:rPr>
              <a:t>V</a:t>
            </a:r>
            <a:r>
              <a:rPr lang="en-US" altLang="en-US" b="1" baseline="-25000" dirty="0" err="1" smtClean="0">
                <a:latin typeface="+mn-lt"/>
                <a:ea typeface="Arial" charset="0"/>
                <a:cs typeface="Arial" charset="0"/>
              </a:rPr>
              <a:t>m</a:t>
            </a:r>
            <a:r>
              <a:rPr lang="en-US" altLang="en-US" b="1" dirty="0" smtClean="0">
                <a:latin typeface="+mn-lt"/>
                <a:ea typeface="Arial" charset="0"/>
                <a:cs typeface="Arial" charset="0"/>
              </a:rPr>
              <a:t> ≈ E</a:t>
            </a:r>
            <a:r>
              <a:rPr lang="en-US" altLang="en-US" b="1" baseline="-25000" dirty="0" smtClean="0">
                <a:latin typeface="+mn-lt"/>
                <a:ea typeface="Arial" charset="0"/>
                <a:cs typeface="Arial" charset="0"/>
              </a:rPr>
              <a:t>K</a:t>
            </a:r>
            <a:r>
              <a:rPr lang="en-US" altLang="en-US" b="1" dirty="0" smtClean="0">
                <a:latin typeface="+mn-lt"/>
                <a:ea typeface="Arial" charset="0"/>
                <a:cs typeface="Arial" charset="0"/>
              </a:rPr>
              <a:t>, </a:t>
            </a:r>
            <a:r>
              <a:rPr lang="en-US" altLang="en-US" b="1" dirty="0" err="1" smtClean="0">
                <a:latin typeface="+mn-lt"/>
                <a:ea typeface="Arial" charset="0"/>
                <a:cs typeface="Arial" charset="0"/>
              </a:rPr>
              <a:t>V</a:t>
            </a:r>
            <a:r>
              <a:rPr lang="en-US" altLang="en-US" b="1" baseline="-25000" dirty="0" err="1" smtClean="0">
                <a:latin typeface="+mn-lt"/>
                <a:ea typeface="Arial" charset="0"/>
                <a:cs typeface="Arial" charset="0"/>
              </a:rPr>
              <a:t>m</a:t>
            </a:r>
            <a:r>
              <a:rPr lang="en-US" altLang="en-US" b="1" dirty="0" err="1" smtClean="0">
                <a:latin typeface="+mn-lt"/>
                <a:ea typeface="Arial" charset="0"/>
                <a:cs typeface="Arial" charset="0"/>
              </a:rPr>
              <a:t>-E</a:t>
            </a:r>
            <a:r>
              <a:rPr lang="en-US" altLang="en-US" b="1" baseline="-25000" dirty="0" err="1" smtClean="0">
                <a:latin typeface="+mn-lt"/>
                <a:ea typeface="Arial" charset="0"/>
                <a:cs typeface="Arial" charset="0"/>
              </a:rPr>
              <a:t>Na</a:t>
            </a:r>
            <a:r>
              <a:rPr lang="en-US" altLang="en-US" b="1" dirty="0" smtClean="0">
                <a:latin typeface="+mn-lt"/>
                <a:ea typeface="Arial" charset="0"/>
                <a:cs typeface="Arial" charset="0"/>
              </a:rPr>
              <a:t> =     -84 – 67 = -151 mV</a:t>
            </a:r>
            <a:endParaRPr lang="en-US" altLang="en-US" b="1" dirty="0">
              <a:latin typeface="+mn-lt"/>
              <a:ea typeface="Arial" charset="0"/>
              <a:cs typeface="Arial" charset="0"/>
            </a:endParaRPr>
          </a:p>
        </p:txBody>
      </p:sp>
      <p:sp>
        <p:nvSpPr>
          <p:cNvPr id="52" name="Rectangle 51"/>
          <p:cNvSpPr/>
          <p:nvPr/>
        </p:nvSpPr>
        <p:spPr>
          <a:xfrm>
            <a:off x="4451424" y="4402435"/>
            <a:ext cx="4382921" cy="757130"/>
          </a:xfrm>
          <a:prstGeom prst="rect">
            <a:avLst/>
          </a:prstGeom>
        </p:spPr>
        <p:txBody>
          <a:bodyPr wrap="square">
            <a:spAutoFit/>
          </a:bodyPr>
          <a:lstStyle/>
          <a:p>
            <a:pPr>
              <a:lnSpc>
                <a:spcPct val="90000"/>
              </a:lnSpc>
              <a:spcBef>
                <a:spcPts val="1617"/>
              </a:spcBef>
              <a:buSzPct val="124000"/>
            </a:pPr>
            <a:r>
              <a:rPr lang="en-US" altLang="en-US" b="1" dirty="0" smtClean="0">
                <a:latin typeface="+mn-lt"/>
                <a:ea typeface="Arial" charset="0"/>
                <a:cs typeface="Arial" charset="0"/>
              </a:rPr>
              <a:t>When </a:t>
            </a:r>
            <a:r>
              <a:rPr lang="en-US" altLang="en-US" b="1" dirty="0" err="1" smtClean="0">
                <a:latin typeface="+mn-lt"/>
                <a:ea typeface="Arial" charset="0"/>
                <a:cs typeface="Arial" charset="0"/>
              </a:rPr>
              <a:t>V</a:t>
            </a:r>
            <a:r>
              <a:rPr lang="en-US" altLang="en-US" b="1" baseline="-25000" dirty="0" err="1" smtClean="0">
                <a:latin typeface="+mn-lt"/>
                <a:ea typeface="Arial" charset="0"/>
                <a:cs typeface="Arial" charset="0"/>
              </a:rPr>
              <a:t>m</a:t>
            </a:r>
            <a:r>
              <a:rPr lang="en-US" altLang="en-US" b="1" dirty="0" smtClean="0">
                <a:latin typeface="+mn-lt"/>
                <a:ea typeface="Arial" charset="0"/>
                <a:cs typeface="Arial" charset="0"/>
              </a:rPr>
              <a:t> = </a:t>
            </a:r>
            <a:r>
              <a:rPr lang="en-US" altLang="en-US" b="1" dirty="0" err="1" smtClean="0">
                <a:latin typeface="+mn-lt"/>
                <a:ea typeface="Arial" charset="0"/>
                <a:cs typeface="Arial" charset="0"/>
              </a:rPr>
              <a:t>E</a:t>
            </a:r>
            <a:r>
              <a:rPr lang="en-US" altLang="en-US" b="1" baseline="-25000" dirty="0" err="1" smtClean="0">
                <a:latin typeface="+mn-lt"/>
                <a:ea typeface="Arial" charset="0"/>
                <a:cs typeface="Arial" charset="0"/>
              </a:rPr>
              <a:t>Na</a:t>
            </a:r>
            <a:r>
              <a:rPr lang="en-US" altLang="en-US" b="1" dirty="0" smtClean="0">
                <a:latin typeface="+mn-lt"/>
                <a:ea typeface="Arial" charset="0"/>
                <a:cs typeface="Arial" charset="0"/>
              </a:rPr>
              <a:t>, </a:t>
            </a:r>
            <a:r>
              <a:rPr lang="en-US" altLang="en-US" b="1" dirty="0" err="1" smtClean="0">
                <a:latin typeface="+mn-lt"/>
                <a:ea typeface="Arial" charset="0"/>
                <a:cs typeface="Arial" charset="0"/>
              </a:rPr>
              <a:t>V</a:t>
            </a:r>
            <a:r>
              <a:rPr lang="en-US" altLang="en-US" b="1" baseline="-25000" dirty="0" err="1" smtClean="0">
                <a:latin typeface="+mn-lt"/>
                <a:ea typeface="Arial" charset="0"/>
                <a:cs typeface="Arial" charset="0"/>
              </a:rPr>
              <a:t>m</a:t>
            </a:r>
            <a:r>
              <a:rPr lang="en-US" altLang="en-US" b="1" dirty="0" smtClean="0">
                <a:latin typeface="+mn-lt"/>
                <a:ea typeface="Arial" charset="0"/>
                <a:cs typeface="Arial" charset="0"/>
              </a:rPr>
              <a:t>-E</a:t>
            </a:r>
            <a:r>
              <a:rPr lang="en-US" altLang="en-US" b="1" baseline="-25000" dirty="0">
                <a:latin typeface="+mn-lt"/>
                <a:ea typeface="Arial" charset="0"/>
                <a:cs typeface="Arial" charset="0"/>
              </a:rPr>
              <a:t>K</a:t>
            </a:r>
            <a:r>
              <a:rPr lang="en-US" altLang="en-US" b="1" dirty="0" smtClean="0">
                <a:latin typeface="+mn-lt"/>
                <a:ea typeface="Arial" charset="0"/>
                <a:cs typeface="Arial" charset="0"/>
              </a:rPr>
              <a:t> =   67 – (-84) = +151 mV</a:t>
            </a:r>
            <a:endParaRPr lang="en-US" altLang="en-US" b="1" dirty="0">
              <a:latin typeface="+mn-lt"/>
              <a:ea typeface="Arial" charset="0"/>
              <a:cs typeface="Arial" charset="0"/>
            </a:endParaRPr>
          </a:p>
        </p:txBody>
      </p:sp>
      <p:sp>
        <p:nvSpPr>
          <p:cNvPr id="34" name="Rectangle 33"/>
          <p:cNvSpPr/>
          <p:nvPr/>
        </p:nvSpPr>
        <p:spPr>
          <a:xfrm>
            <a:off x="4427040" y="3645305"/>
            <a:ext cx="4497504" cy="590931"/>
          </a:xfrm>
          <a:prstGeom prst="rect">
            <a:avLst/>
          </a:prstGeom>
        </p:spPr>
        <p:txBody>
          <a:bodyPr wrap="square">
            <a:spAutoFit/>
          </a:bodyPr>
          <a:lstStyle/>
          <a:p>
            <a:pPr>
              <a:lnSpc>
                <a:spcPct val="90000"/>
              </a:lnSpc>
              <a:spcBef>
                <a:spcPts val="1617"/>
              </a:spcBef>
              <a:buSzPct val="124000"/>
            </a:pPr>
            <a:r>
              <a:rPr lang="en-US" altLang="en-US" sz="1800" b="1" i="1" dirty="0" smtClean="0">
                <a:latin typeface="+mn-lt"/>
                <a:ea typeface="Arial" charset="0"/>
                <a:cs typeface="Arial" charset="0"/>
              </a:rPr>
              <a:t>At the resting membrane potential, there is a large driving force on Na</a:t>
            </a:r>
            <a:r>
              <a:rPr lang="en-US" altLang="en-US" sz="1800" b="1" i="1" baseline="30000" dirty="0" smtClean="0">
                <a:latin typeface="+mn-lt"/>
                <a:ea typeface="Arial" charset="0"/>
                <a:cs typeface="Arial" charset="0"/>
              </a:rPr>
              <a:t>+</a:t>
            </a:r>
            <a:r>
              <a:rPr lang="en-US" altLang="en-US" sz="1800" b="1" i="1" dirty="0" smtClean="0">
                <a:latin typeface="+mn-lt"/>
                <a:ea typeface="Arial" charset="0"/>
                <a:cs typeface="Arial" charset="0"/>
              </a:rPr>
              <a:t>.</a:t>
            </a:r>
            <a:endParaRPr lang="en-US" altLang="en-US" sz="1800" b="1" i="1" dirty="0">
              <a:latin typeface="+mn-lt"/>
              <a:ea typeface="Arial" charset="0"/>
              <a:cs typeface="Arial" charset="0"/>
            </a:endParaRPr>
          </a:p>
        </p:txBody>
      </p:sp>
      <p:sp>
        <p:nvSpPr>
          <p:cNvPr id="39" name="Rectangle 38"/>
          <p:cNvSpPr/>
          <p:nvPr/>
        </p:nvSpPr>
        <p:spPr>
          <a:xfrm>
            <a:off x="4427040" y="5221640"/>
            <a:ext cx="4497504" cy="590931"/>
          </a:xfrm>
          <a:prstGeom prst="rect">
            <a:avLst/>
          </a:prstGeom>
        </p:spPr>
        <p:txBody>
          <a:bodyPr wrap="square">
            <a:spAutoFit/>
          </a:bodyPr>
          <a:lstStyle/>
          <a:p>
            <a:pPr>
              <a:lnSpc>
                <a:spcPct val="90000"/>
              </a:lnSpc>
              <a:spcBef>
                <a:spcPts val="1617"/>
              </a:spcBef>
              <a:buSzPct val="124000"/>
            </a:pPr>
            <a:r>
              <a:rPr lang="en-US" altLang="en-US" sz="1800" b="1" i="1" dirty="0" smtClean="0">
                <a:latin typeface="+mn-lt"/>
                <a:ea typeface="Arial" charset="0"/>
                <a:cs typeface="Arial" charset="0"/>
              </a:rPr>
              <a:t>At the peak of the action potential</a:t>
            </a:r>
            <a:r>
              <a:rPr lang="en-US" altLang="en-US" sz="1800" b="1" i="1" baseline="-25000" dirty="0" smtClean="0">
                <a:latin typeface="+mn-lt"/>
                <a:ea typeface="Arial" charset="0"/>
                <a:cs typeface="Arial" charset="0"/>
              </a:rPr>
              <a:t> </a:t>
            </a:r>
            <a:r>
              <a:rPr lang="en-US" altLang="en-US" sz="1800" b="1" i="1" dirty="0" smtClean="0">
                <a:latin typeface="+mn-lt"/>
                <a:ea typeface="Arial" charset="0"/>
                <a:cs typeface="Arial" charset="0"/>
              </a:rPr>
              <a:t>, there is a large driving force on K</a:t>
            </a:r>
            <a:r>
              <a:rPr lang="en-US" altLang="en-US" sz="1800" b="1" i="1" baseline="30000" dirty="0" smtClean="0">
                <a:latin typeface="+mn-lt"/>
                <a:ea typeface="Arial" charset="0"/>
                <a:cs typeface="Arial" charset="0"/>
              </a:rPr>
              <a:t>+</a:t>
            </a:r>
            <a:r>
              <a:rPr lang="en-US" altLang="en-US" sz="1800" b="1" i="1" dirty="0" smtClean="0">
                <a:latin typeface="+mn-lt"/>
                <a:ea typeface="Arial" charset="0"/>
                <a:cs typeface="Arial" charset="0"/>
              </a:rPr>
              <a:t>.</a:t>
            </a:r>
            <a:endParaRPr lang="en-US" altLang="en-US" sz="1800" b="1" i="1" dirty="0">
              <a:latin typeface="+mn-lt"/>
              <a:ea typeface="Arial" charset="0"/>
              <a:cs typeface="Arial" charset="0"/>
            </a:endParaRPr>
          </a:p>
        </p:txBody>
      </p:sp>
    </p:spTree>
    <p:extLst>
      <p:ext uri="{BB962C8B-B14F-4D97-AF65-F5344CB8AC3E}">
        <p14:creationId xmlns:p14="http://schemas.microsoft.com/office/powerpoint/2010/main" val="260210541"/>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1735"/>
            <a:ext cx="7391400" cy="461665"/>
          </a:xfrm>
          <a:prstGeom prst="rect">
            <a:avLst/>
          </a:prstGeom>
        </p:spPr>
        <p:txBody>
          <a:bodyPr wrap="square">
            <a:spAutoFit/>
          </a:bodyPr>
          <a:lstStyle/>
          <a:p>
            <a:r>
              <a:rPr lang="en-US" b="1" dirty="0" smtClean="0">
                <a:latin typeface="+mn-lt"/>
              </a:rPr>
              <a:t>Voltage-dependent membrane permeability</a:t>
            </a:r>
            <a:endParaRPr lang="en-US" b="1" dirty="0">
              <a:latin typeface="+mn-lt"/>
            </a:endParaRPr>
          </a:p>
        </p:txBody>
      </p:sp>
      <p:sp>
        <p:nvSpPr>
          <p:cNvPr id="7" name="Rectangle 7"/>
          <p:cNvSpPr>
            <a:spLocks/>
          </p:cNvSpPr>
          <p:nvPr/>
        </p:nvSpPr>
        <p:spPr bwMode="auto">
          <a:xfrm>
            <a:off x="2543690" y="685800"/>
            <a:ext cx="15430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a:solidFill>
                  <a:srgbClr val="0000FF"/>
                </a:solidFill>
                <a:latin typeface="+mn-lt"/>
                <a:ea typeface="Arial" charset="0"/>
                <a:cs typeface="Arial" charset="0"/>
              </a:rPr>
              <a:t>I</a:t>
            </a:r>
            <a:r>
              <a:rPr lang="en-US" altLang="en-US" sz="1600" baseline="-6000" dirty="0">
                <a:solidFill>
                  <a:srgbClr val="0000FF"/>
                </a:solidFill>
                <a:latin typeface="+mn-lt"/>
                <a:ea typeface="Arial" charset="0"/>
                <a:cs typeface="Arial" charset="0"/>
              </a:rPr>
              <a:t>K</a:t>
            </a:r>
            <a:r>
              <a:rPr lang="en-US" altLang="en-US" sz="1600" dirty="0">
                <a:solidFill>
                  <a:srgbClr val="0000FF"/>
                </a:solidFill>
                <a:latin typeface="+mn-lt"/>
                <a:ea typeface="Arial" charset="0"/>
                <a:cs typeface="Arial" charset="0"/>
              </a:rPr>
              <a:t> = </a:t>
            </a:r>
            <a:r>
              <a:rPr lang="en-US" altLang="en-US" sz="1600" dirty="0" err="1">
                <a:solidFill>
                  <a:srgbClr val="0000FF"/>
                </a:solidFill>
                <a:latin typeface="+mn-lt"/>
                <a:ea typeface="Arial" charset="0"/>
                <a:cs typeface="Arial" charset="0"/>
              </a:rPr>
              <a:t>g</a:t>
            </a:r>
            <a:r>
              <a:rPr lang="en-US" altLang="en-US" sz="1600" baseline="-6000" dirty="0" err="1">
                <a:solidFill>
                  <a:srgbClr val="0000FF"/>
                </a:solidFill>
                <a:latin typeface="+mn-lt"/>
                <a:ea typeface="Arial" charset="0"/>
                <a:cs typeface="Arial" charset="0"/>
              </a:rPr>
              <a:t>K</a:t>
            </a:r>
            <a:r>
              <a:rPr lang="en-US" altLang="en-US" sz="1600" baseline="-6000" dirty="0">
                <a:solidFill>
                  <a:srgbClr val="0000FF"/>
                </a:solidFill>
                <a:latin typeface="+mn-lt"/>
                <a:ea typeface="Arial" charset="0"/>
                <a:cs typeface="Arial" charset="0"/>
              </a:rPr>
              <a:t> </a:t>
            </a:r>
            <a:r>
              <a:rPr lang="en-US" altLang="en-US" sz="1600" dirty="0">
                <a:solidFill>
                  <a:srgbClr val="0000FF"/>
                </a:solidFill>
                <a:latin typeface="+mn-lt"/>
                <a:ea typeface="Arial" charset="0"/>
                <a:cs typeface="Arial" charset="0"/>
              </a:rPr>
              <a:t>(</a:t>
            </a:r>
            <a:r>
              <a:rPr lang="en-US" altLang="en-US" sz="1600" dirty="0" err="1">
                <a:solidFill>
                  <a:srgbClr val="0000FF"/>
                </a:solidFill>
                <a:latin typeface="+mn-lt"/>
                <a:ea typeface="Arial" charset="0"/>
                <a:cs typeface="Arial" charset="0"/>
              </a:rPr>
              <a:t>V</a:t>
            </a:r>
            <a:r>
              <a:rPr lang="en-US" altLang="en-US" sz="1600" baseline="-6000" dirty="0" err="1">
                <a:solidFill>
                  <a:srgbClr val="0000FF"/>
                </a:solidFill>
                <a:latin typeface="+mn-lt"/>
                <a:ea typeface="Arial" charset="0"/>
                <a:cs typeface="Arial" charset="0"/>
              </a:rPr>
              <a:t>m</a:t>
            </a:r>
            <a:r>
              <a:rPr lang="en-US" altLang="en-US" sz="1600" baseline="-6000" dirty="0">
                <a:solidFill>
                  <a:srgbClr val="0000FF"/>
                </a:solidFill>
                <a:latin typeface="+mn-lt"/>
                <a:ea typeface="Arial" charset="0"/>
                <a:cs typeface="Arial" charset="0"/>
              </a:rPr>
              <a:t> </a:t>
            </a:r>
            <a:r>
              <a:rPr lang="en-US" altLang="en-US" sz="1600" dirty="0">
                <a:solidFill>
                  <a:srgbClr val="0000FF"/>
                </a:solidFill>
                <a:latin typeface="+mn-lt"/>
                <a:ea typeface="Arial" charset="0"/>
                <a:cs typeface="Arial" charset="0"/>
              </a:rPr>
              <a:t>- E</a:t>
            </a:r>
            <a:r>
              <a:rPr lang="en-US" altLang="en-US" sz="1600" baseline="-6000" dirty="0">
                <a:solidFill>
                  <a:srgbClr val="0000FF"/>
                </a:solidFill>
                <a:latin typeface="+mn-lt"/>
                <a:ea typeface="Arial" charset="0"/>
                <a:cs typeface="Arial" charset="0"/>
              </a:rPr>
              <a:t>K</a:t>
            </a:r>
            <a:r>
              <a:rPr lang="en-US" altLang="en-US" sz="1600" dirty="0">
                <a:solidFill>
                  <a:srgbClr val="0000FF"/>
                </a:solidFill>
                <a:latin typeface="+mn-lt"/>
                <a:ea typeface="Arial" charset="0"/>
                <a:cs typeface="Arial" charset="0"/>
              </a:rPr>
              <a:t>)</a:t>
            </a:r>
          </a:p>
        </p:txBody>
      </p:sp>
      <p:sp>
        <p:nvSpPr>
          <p:cNvPr id="8" name="Rectangle 8"/>
          <p:cNvSpPr>
            <a:spLocks/>
          </p:cNvSpPr>
          <p:nvPr/>
        </p:nvSpPr>
        <p:spPr bwMode="auto">
          <a:xfrm>
            <a:off x="2507340" y="978445"/>
            <a:ext cx="18139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err="1">
                <a:solidFill>
                  <a:srgbClr val="C00000"/>
                </a:solidFill>
                <a:latin typeface="+mn-lt"/>
                <a:ea typeface="Arial" charset="0"/>
                <a:cs typeface="Arial" charset="0"/>
              </a:rPr>
              <a:t>I</a:t>
            </a:r>
            <a:r>
              <a:rPr lang="en-US" altLang="en-US" sz="1600" baseline="-6000" dirty="0" err="1">
                <a:solidFill>
                  <a:srgbClr val="C00000"/>
                </a:solidFill>
                <a:latin typeface="+mn-lt"/>
                <a:ea typeface="Arial" charset="0"/>
                <a:cs typeface="Arial" charset="0"/>
              </a:rPr>
              <a:t>Na</a:t>
            </a:r>
            <a:r>
              <a:rPr lang="en-US" altLang="en-US" sz="1600" dirty="0">
                <a:solidFill>
                  <a:srgbClr val="C00000"/>
                </a:solidFill>
                <a:latin typeface="+mn-lt"/>
                <a:ea typeface="Arial" charset="0"/>
                <a:cs typeface="Arial" charset="0"/>
              </a:rPr>
              <a:t> = </a:t>
            </a:r>
            <a:r>
              <a:rPr lang="en-US" altLang="en-US" sz="1600" dirty="0" err="1" smtClean="0">
                <a:solidFill>
                  <a:srgbClr val="C00000"/>
                </a:solidFill>
                <a:latin typeface="+mn-lt"/>
                <a:ea typeface="Arial" charset="0"/>
                <a:cs typeface="Arial" charset="0"/>
              </a:rPr>
              <a:t>g</a:t>
            </a:r>
            <a:r>
              <a:rPr lang="en-US" altLang="en-US" sz="1600" baseline="-6000" dirty="0" err="1" smtClean="0">
                <a:solidFill>
                  <a:srgbClr val="C00000"/>
                </a:solidFill>
                <a:latin typeface="+mn-lt"/>
                <a:ea typeface="Arial" charset="0"/>
                <a:cs typeface="Arial" charset="0"/>
              </a:rPr>
              <a:t>Na</a:t>
            </a:r>
            <a:r>
              <a:rPr lang="en-US" altLang="en-US" sz="1600" dirty="0" smtClean="0">
                <a:solidFill>
                  <a:srgbClr val="C00000"/>
                </a:solidFill>
                <a:latin typeface="+mn-lt"/>
                <a:ea typeface="Arial" charset="0"/>
                <a:cs typeface="Arial" charset="0"/>
              </a:rPr>
              <a:t> (</a:t>
            </a:r>
            <a:r>
              <a:rPr lang="en-US" altLang="en-US" sz="1600" dirty="0" err="1" smtClean="0">
                <a:solidFill>
                  <a:srgbClr val="C00000"/>
                </a:solidFill>
                <a:latin typeface="+mn-lt"/>
                <a:ea typeface="Arial" charset="0"/>
                <a:cs typeface="Arial" charset="0"/>
              </a:rPr>
              <a:t>V</a:t>
            </a:r>
            <a:r>
              <a:rPr lang="en-US" altLang="en-US" sz="1600" baseline="-6000" dirty="0" err="1" smtClean="0">
                <a:solidFill>
                  <a:srgbClr val="C00000"/>
                </a:solidFill>
                <a:latin typeface="+mn-lt"/>
                <a:ea typeface="Arial" charset="0"/>
                <a:cs typeface="Arial" charset="0"/>
              </a:rPr>
              <a:t>m</a:t>
            </a:r>
            <a:r>
              <a:rPr lang="en-US" altLang="en-US" sz="1600" baseline="-6000" dirty="0" smtClean="0">
                <a:solidFill>
                  <a:srgbClr val="C00000"/>
                </a:solidFill>
                <a:latin typeface="+mn-lt"/>
                <a:ea typeface="Arial" charset="0"/>
                <a:cs typeface="Arial" charset="0"/>
              </a:rPr>
              <a:t> </a:t>
            </a:r>
            <a:r>
              <a:rPr lang="en-US" altLang="en-US" sz="1600" dirty="0">
                <a:solidFill>
                  <a:srgbClr val="C00000"/>
                </a:solidFill>
                <a:latin typeface="+mn-lt"/>
                <a:ea typeface="Arial" charset="0"/>
                <a:cs typeface="Arial" charset="0"/>
              </a:rPr>
              <a:t>- </a:t>
            </a:r>
            <a:r>
              <a:rPr lang="en-US" altLang="en-US" sz="1600" dirty="0" err="1">
                <a:solidFill>
                  <a:srgbClr val="C00000"/>
                </a:solidFill>
                <a:latin typeface="+mn-lt"/>
                <a:ea typeface="Arial" charset="0"/>
                <a:cs typeface="Arial" charset="0"/>
              </a:rPr>
              <a:t>E</a:t>
            </a:r>
            <a:r>
              <a:rPr lang="en-US" altLang="en-US" sz="1600" baseline="-6000" dirty="0" err="1">
                <a:solidFill>
                  <a:srgbClr val="C00000"/>
                </a:solidFill>
                <a:latin typeface="+mn-lt"/>
                <a:ea typeface="Arial" charset="0"/>
                <a:cs typeface="Arial" charset="0"/>
              </a:rPr>
              <a:t>Na</a:t>
            </a:r>
            <a:r>
              <a:rPr lang="en-US" altLang="en-US" sz="1600" dirty="0">
                <a:solidFill>
                  <a:srgbClr val="C00000"/>
                </a:solidFill>
                <a:latin typeface="+mn-lt"/>
                <a:ea typeface="Arial" charset="0"/>
                <a:cs typeface="Arial" charset="0"/>
              </a:rPr>
              <a:t>)</a:t>
            </a:r>
          </a:p>
        </p:txBody>
      </p:sp>
      <p:sp>
        <p:nvSpPr>
          <p:cNvPr id="41" name="Rectangle 6"/>
          <p:cNvSpPr>
            <a:spLocks/>
          </p:cNvSpPr>
          <p:nvPr/>
        </p:nvSpPr>
        <p:spPr bwMode="auto">
          <a:xfrm>
            <a:off x="2748845" y="1524000"/>
            <a:ext cx="19755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57799" bIns="0">
            <a:spAutoFit/>
          </a:bodyPr>
          <a:lstStyle>
            <a:lvl1pPr marL="5715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1pPr>
            <a:lvl2pPr marL="852488" indent="-404813">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2pPr>
            <a:lvl3pPr marL="1195388"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3pPr>
            <a:lvl4pPr marL="15906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4pPr>
            <a:lvl5pPr marL="20478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5pPr>
            <a:lvl6pPr marL="25050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6pPr>
            <a:lvl7pPr marL="29622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7pPr>
            <a:lvl8pPr marL="34194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8pPr>
            <a:lvl9pPr marL="38766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9pPr>
          </a:lstStyle>
          <a:p>
            <a:pPr eaLnBrk="1" hangingPunct="1">
              <a:spcBef>
                <a:spcPct val="0"/>
              </a:spcBef>
              <a:buSzTx/>
              <a:buFontTx/>
              <a:buNone/>
            </a:pPr>
            <a:r>
              <a:rPr lang="en-US" altLang="en-US" sz="1600" dirty="0" err="1">
                <a:solidFill>
                  <a:srgbClr val="0000FF"/>
                </a:solidFill>
                <a:latin typeface="+mn-lt"/>
                <a:ea typeface="Arial" charset="0"/>
                <a:cs typeface="Arial" charset="0"/>
                <a:sym typeface="Arial" charset="0"/>
              </a:rPr>
              <a:t>g</a:t>
            </a:r>
            <a:r>
              <a:rPr lang="en-US" altLang="en-US" sz="1600" baseline="-6000" dirty="0" err="1">
                <a:solidFill>
                  <a:srgbClr val="0000FF"/>
                </a:solidFill>
                <a:latin typeface="+mn-lt"/>
                <a:ea typeface="Arial" charset="0"/>
                <a:cs typeface="Arial" charset="0"/>
                <a:sym typeface="Arial" charset="0"/>
              </a:rPr>
              <a:t>K</a:t>
            </a:r>
            <a:r>
              <a:rPr lang="en-US" altLang="en-US" sz="1600" baseline="-6000" dirty="0">
                <a:solidFill>
                  <a:srgbClr val="FF2712"/>
                </a:solidFill>
                <a:latin typeface="+mn-lt"/>
                <a:ea typeface="Arial" charset="0"/>
                <a:cs typeface="Arial" charset="0"/>
                <a:sym typeface="Arial" charset="0"/>
              </a:rPr>
              <a:t> </a:t>
            </a:r>
            <a:r>
              <a:rPr lang="en-US" altLang="en-US" sz="1600" dirty="0">
                <a:latin typeface="+mn-lt"/>
                <a:ea typeface="Arial" charset="0"/>
                <a:cs typeface="Arial" charset="0"/>
                <a:sym typeface="Arial" charset="0"/>
              </a:rPr>
              <a:t>&gt;&gt; </a:t>
            </a:r>
            <a:r>
              <a:rPr lang="en-US" altLang="en-US" sz="1600" dirty="0" err="1">
                <a:solidFill>
                  <a:srgbClr val="C00000"/>
                </a:solidFill>
                <a:latin typeface="+mn-lt"/>
                <a:ea typeface="Arial" charset="0"/>
                <a:cs typeface="Arial" charset="0"/>
                <a:sym typeface="Arial" charset="0"/>
              </a:rPr>
              <a:t>g</a:t>
            </a:r>
            <a:r>
              <a:rPr lang="en-US" altLang="en-US" sz="1600" baseline="-6000" dirty="0" err="1">
                <a:solidFill>
                  <a:srgbClr val="C00000"/>
                </a:solidFill>
                <a:latin typeface="+mn-lt"/>
                <a:ea typeface="Arial" charset="0"/>
                <a:cs typeface="Arial" charset="0"/>
                <a:sym typeface="Arial" charset="0"/>
              </a:rPr>
              <a:t>Na</a:t>
            </a:r>
            <a:r>
              <a:rPr lang="en-US" altLang="en-US" sz="1600" dirty="0">
                <a:latin typeface="+mn-lt"/>
                <a:ea typeface="Arial" charset="0"/>
                <a:cs typeface="Arial" charset="0"/>
                <a:sym typeface="Arial" charset="0"/>
              </a:rPr>
              <a:t>; </a:t>
            </a:r>
            <a:r>
              <a:rPr lang="en-US" altLang="en-US" sz="1600" dirty="0" err="1">
                <a:latin typeface="+mn-lt"/>
                <a:ea typeface="Arial" charset="0"/>
                <a:cs typeface="Arial" charset="0"/>
                <a:sym typeface="Arial" charset="0"/>
              </a:rPr>
              <a:t>V</a:t>
            </a:r>
            <a:r>
              <a:rPr lang="en-US" altLang="en-US" sz="1600" baseline="-6000" dirty="0" err="1">
                <a:latin typeface="+mn-lt"/>
                <a:ea typeface="Arial" charset="0"/>
                <a:cs typeface="Arial" charset="0"/>
                <a:sym typeface="Arial" charset="0"/>
              </a:rPr>
              <a:t>m</a:t>
            </a:r>
            <a:r>
              <a:rPr lang="en-US" altLang="en-US" sz="1600" dirty="0">
                <a:latin typeface="+mn-lt"/>
                <a:ea typeface="Arial" charset="0"/>
                <a:cs typeface="Arial" charset="0"/>
                <a:sym typeface="Arial" charset="0"/>
              </a:rPr>
              <a:t> </a:t>
            </a:r>
            <a:r>
              <a:rPr lang="en-US" altLang="en-US" sz="1600" dirty="0" smtClean="0">
                <a:latin typeface="+mn-lt"/>
                <a:ea typeface="Arial" charset="0"/>
                <a:cs typeface="Arial" charset="0"/>
                <a:sym typeface="Arial" charset="0"/>
              </a:rPr>
              <a:t>≈ </a:t>
            </a:r>
            <a:r>
              <a:rPr lang="en-US" altLang="en-US" sz="1600" dirty="0" smtClean="0">
                <a:solidFill>
                  <a:srgbClr val="0000FF"/>
                </a:solidFill>
                <a:latin typeface="+mn-lt"/>
                <a:ea typeface="Arial" charset="0"/>
                <a:cs typeface="Arial" charset="0"/>
                <a:sym typeface="Arial" charset="0"/>
              </a:rPr>
              <a:t>E</a:t>
            </a:r>
            <a:r>
              <a:rPr lang="en-US" altLang="en-US" sz="1600" baseline="-6000" dirty="0" smtClean="0">
                <a:solidFill>
                  <a:srgbClr val="0000FF"/>
                </a:solidFill>
                <a:latin typeface="+mn-lt"/>
                <a:ea typeface="Arial" charset="0"/>
                <a:cs typeface="Arial" charset="0"/>
                <a:sym typeface="Arial" charset="0"/>
              </a:rPr>
              <a:t>K</a:t>
            </a:r>
            <a:r>
              <a:rPr lang="en-US" altLang="en-US" sz="1600" dirty="0">
                <a:latin typeface="+mn-lt"/>
                <a:ea typeface="Arial" charset="0"/>
                <a:cs typeface="Arial" charset="0"/>
                <a:sym typeface="Arial" charset="0"/>
              </a:rPr>
              <a:t>; </a:t>
            </a:r>
            <a:endParaRPr lang="en-US" altLang="en-US" sz="1600" dirty="0" smtClean="0">
              <a:latin typeface="+mn-lt"/>
              <a:ea typeface="Arial" charset="0"/>
              <a:cs typeface="Arial" charset="0"/>
              <a:sym typeface="Arial" charset="0"/>
            </a:endParaRPr>
          </a:p>
          <a:p>
            <a:pPr eaLnBrk="1" hangingPunct="1">
              <a:spcBef>
                <a:spcPct val="0"/>
              </a:spcBef>
              <a:buSzTx/>
              <a:buFontTx/>
              <a:buNone/>
            </a:pPr>
            <a:r>
              <a:rPr lang="en-US" altLang="en-US" sz="1600" dirty="0" smtClean="0">
                <a:latin typeface="+mn-lt"/>
                <a:ea typeface="Arial" charset="0"/>
                <a:cs typeface="Arial" charset="0"/>
                <a:sym typeface="Arial" charset="0"/>
              </a:rPr>
              <a:t>(</a:t>
            </a:r>
            <a:r>
              <a:rPr lang="en-US" altLang="en-US" sz="1600" dirty="0" err="1">
                <a:latin typeface="+mn-lt"/>
                <a:ea typeface="Arial" charset="0"/>
                <a:cs typeface="Arial" charset="0"/>
                <a:sym typeface="Arial" charset="0"/>
              </a:rPr>
              <a:t>V</a:t>
            </a:r>
            <a:r>
              <a:rPr lang="en-US" altLang="en-US" sz="1600" baseline="-6000" dirty="0" err="1">
                <a:latin typeface="+mn-lt"/>
                <a:ea typeface="Arial" charset="0"/>
                <a:cs typeface="Arial" charset="0"/>
                <a:sym typeface="Arial" charset="0"/>
              </a:rPr>
              <a:t>m</a:t>
            </a:r>
            <a:r>
              <a:rPr lang="en-US" altLang="en-US" sz="1600" dirty="0">
                <a:latin typeface="+mn-lt"/>
                <a:ea typeface="Arial" charset="0"/>
                <a:cs typeface="Arial" charset="0"/>
                <a:sym typeface="Arial" charset="0"/>
              </a:rPr>
              <a:t> - </a:t>
            </a:r>
            <a:r>
              <a:rPr lang="en-US" altLang="en-US" sz="1600" dirty="0" err="1">
                <a:solidFill>
                  <a:srgbClr val="C00000"/>
                </a:solidFill>
                <a:latin typeface="+mn-lt"/>
                <a:ea typeface="Arial" charset="0"/>
                <a:cs typeface="Arial" charset="0"/>
                <a:sym typeface="Arial" charset="0"/>
              </a:rPr>
              <a:t>E</a:t>
            </a:r>
            <a:r>
              <a:rPr lang="en-US" altLang="en-US" sz="1600" baseline="-6000" dirty="0" err="1">
                <a:solidFill>
                  <a:srgbClr val="C00000"/>
                </a:solidFill>
                <a:latin typeface="+mn-lt"/>
                <a:ea typeface="Arial" charset="0"/>
                <a:cs typeface="Arial" charset="0"/>
                <a:sym typeface="Arial" charset="0"/>
              </a:rPr>
              <a:t>Na</a:t>
            </a:r>
            <a:r>
              <a:rPr lang="en-US" altLang="en-US" sz="1600" dirty="0">
                <a:latin typeface="+mn-lt"/>
                <a:ea typeface="Arial" charset="0"/>
                <a:cs typeface="Arial" charset="0"/>
                <a:sym typeface="Arial" charset="0"/>
              </a:rPr>
              <a:t>) = </a:t>
            </a:r>
            <a:r>
              <a:rPr lang="en-US" altLang="en-US" sz="1600" dirty="0" smtClean="0">
                <a:latin typeface="+mn-lt"/>
                <a:ea typeface="Arial" charset="0"/>
                <a:cs typeface="Arial" charset="0"/>
                <a:sym typeface="Arial" charset="0"/>
              </a:rPr>
              <a:t>large</a:t>
            </a:r>
            <a:endParaRPr lang="en-US" altLang="en-US" sz="1600" dirty="0">
              <a:latin typeface="+mn-lt"/>
              <a:ea typeface="Arial" charset="0"/>
              <a:cs typeface="Arial" charset="0"/>
              <a:sym typeface="Arial" charset="0"/>
            </a:endParaRPr>
          </a:p>
        </p:txBody>
      </p:sp>
      <p:sp>
        <p:nvSpPr>
          <p:cNvPr id="42" name="Rectangle 5"/>
          <p:cNvSpPr>
            <a:spLocks/>
          </p:cNvSpPr>
          <p:nvPr/>
        </p:nvSpPr>
        <p:spPr bwMode="auto">
          <a:xfrm>
            <a:off x="2562670" y="2592920"/>
            <a:ext cx="21470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57799" bIns="0">
            <a:spAutoFit/>
          </a:bodyPr>
          <a:lstStyle>
            <a:lvl1pPr marL="5715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1pPr>
            <a:lvl2pPr marL="852488" indent="-404813">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2pPr>
            <a:lvl3pPr marL="1195388"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3pPr>
            <a:lvl4pPr marL="15906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4pPr>
            <a:lvl5pPr marL="20478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5pPr>
            <a:lvl6pPr marL="25050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6pPr>
            <a:lvl7pPr marL="29622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7pPr>
            <a:lvl8pPr marL="34194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8pPr>
            <a:lvl9pPr marL="38766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9pPr>
          </a:lstStyle>
          <a:p>
            <a:pPr eaLnBrk="1" hangingPunct="1">
              <a:spcBef>
                <a:spcPct val="0"/>
              </a:spcBef>
              <a:buSzTx/>
              <a:buFontTx/>
              <a:buNone/>
            </a:pPr>
            <a:r>
              <a:rPr lang="en-US" altLang="en-US" sz="1600" dirty="0" err="1">
                <a:solidFill>
                  <a:srgbClr val="C00000"/>
                </a:solidFill>
                <a:latin typeface="Arial" charset="0"/>
                <a:ea typeface="Arial" charset="0"/>
                <a:cs typeface="Arial" charset="0"/>
                <a:sym typeface="Arial" charset="0"/>
              </a:rPr>
              <a:t>g</a:t>
            </a:r>
            <a:r>
              <a:rPr lang="en-US" altLang="en-US" sz="1600" baseline="-6000" dirty="0" err="1">
                <a:solidFill>
                  <a:srgbClr val="C00000"/>
                </a:solidFill>
                <a:latin typeface="Arial" charset="0"/>
                <a:ea typeface="Arial" charset="0"/>
                <a:cs typeface="Arial" charset="0"/>
                <a:sym typeface="Arial" charset="0"/>
              </a:rPr>
              <a:t>Na</a:t>
            </a:r>
            <a:r>
              <a:rPr lang="en-US" altLang="en-US" sz="1600" dirty="0">
                <a:latin typeface="Arial" charset="0"/>
                <a:ea typeface="Arial" charset="0"/>
                <a:cs typeface="Arial" charset="0"/>
                <a:sym typeface="Arial" charset="0"/>
              </a:rPr>
              <a:t> &gt;&gt;</a:t>
            </a:r>
            <a:r>
              <a:rPr lang="en-US" altLang="en-US" sz="1600" dirty="0">
                <a:solidFill>
                  <a:srgbClr val="FF2712"/>
                </a:solidFill>
                <a:latin typeface="Arial" charset="0"/>
                <a:ea typeface="Arial" charset="0"/>
                <a:cs typeface="Arial" charset="0"/>
                <a:sym typeface="Arial" charset="0"/>
              </a:rPr>
              <a:t> </a:t>
            </a:r>
            <a:r>
              <a:rPr lang="en-US" altLang="en-US" sz="1600" dirty="0" err="1">
                <a:solidFill>
                  <a:srgbClr val="0000FF"/>
                </a:solidFill>
                <a:latin typeface="Arial" charset="0"/>
                <a:ea typeface="Arial" charset="0"/>
                <a:cs typeface="Arial" charset="0"/>
                <a:sym typeface="Arial" charset="0"/>
              </a:rPr>
              <a:t>g</a:t>
            </a:r>
            <a:r>
              <a:rPr lang="en-US" altLang="en-US" sz="1600" baseline="-6000" dirty="0" err="1">
                <a:solidFill>
                  <a:srgbClr val="0000FF"/>
                </a:solidFill>
                <a:latin typeface="Arial" charset="0"/>
                <a:ea typeface="Arial" charset="0"/>
                <a:cs typeface="Arial" charset="0"/>
                <a:sym typeface="Arial" charset="0"/>
              </a:rPr>
              <a:t>K</a:t>
            </a:r>
            <a:r>
              <a:rPr lang="en-US" altLang="en-US" sz="1600" dirty="0" smtClean="0">
                <a:latin typeface="Arial" charset="0"/>
                <a:ea typeface="Arial" charset="0"/>
                <a:cs typeface="Arial" charset="0"/>
                <a:sym typeface="Arial" charset="0"/>
              </a:rPr>
              <a:t>; </a:t>
            </a:r>
            <a:r>
              <a:rPr lang="en-US" altLang="en-US" sz="1600" dirty="0" err="1" smtClean="0">
                <a:solidFill>
                  <a:srgbClr val="C00000"/>
                </a:solidFill>
                <a:latin typeface="Arial" charset="0"/>
                <a:ea typeface="Arial" charset="0"/>
                <a:cs typeface="Arial" charset="0"/>
                <a:sym typeface="Arial" charset="0"/>
              </a:rPr>
              <a:t>I</a:t>
            </a:r>
            <a:r>
              <a:rPr lang="en-US" altLang="en-US" sz="1600" baseline="-25000" dirty="0" err="1" smtClean="0">
                <a:solidFill>
                  <a:srgbClr val="C00000"/>
                </a:solidFill>
                <a:latin typeface="Arial" charset="0"/>
                <a:ea typeface="Arial" charset="0"/>
                <a:cs typeface="Arial" charset="0"/>
                <a:sym typeface="Arial" charset="0"/>
              </a:rPr>
              <a:t>Na</a:t>
            </a:r>
            <a:r>
              <a:rPr lang="en-US" altLang="en-US" sz="1600" dirty="0" smtClean="0">
                <a:solidFill>
                  <a:srgbClr val="FF0000"/>
                </a:solidFill>
                <a:latin typeface="Arial" charset="0"/>
                <a:ea typeface="Arial" charset="0"/>
                <a:cs typeface="Arial" charset="0"/>
                <a:sym typeface="Arial" charset="0"/>
              </a:rPr>
              <a:t> </a:t>
            </a:r>
            <a:r>
              <a:rPr lang="en-US" altLang="en-US" sz="1600" dirty="0" smtClean="0">
                <a:latin typeface="Arial" charset="0"/>
                <a:ea typeface="Arial" charset="0"/>
                <a:cs typeface="Arial" charset="0"/>
                <a:sym typeface="Arial" charset="0"/>
              </a:rPr>
              <a:t>is large; </a:t>
            </a:r>
          </a:p>
          <a:p>
            <a:pPr eaLnBrk="1" hangingPunct="1">
              <a:spcBef>
                <a:spcPct val="0"/>
              </a:spcBef>
              <a:buSzTx/>
              <a:buFontTx/>
              <a:buNone/>
            </a:pPr>
            <a:r>
              <a:rPr lang="en-US" altLang="en-US" sz="1600" dirty="0" err="1" smtClean="0">
                <a:latin typeface="Arial" charset="0"/>
                <a:ea typeface="Arial" charset="0"/>
                <a:cs typeface="Arial" charset="0"/>
                <a:sym typeface="Arial" charset="0"/>
              </a:rPr>
              <a:t>V</a:t>
            </a:r>
            <a:r>
              <a:rPr lang="en-US" altLang="en-US" sz="1600" baseline="-6000" dirty="0" err="1" smtClean="0">
                <a:latin typeface="Arial" charset="0"/>
                <a:ea typeface="Arial" charset="0"/>
                <a:cs typeface="Arial" charset="0"/>
                <a:sym typeface="Arial" charset="0"/>
              </a:rPr>
              <a:t>m</a:t>
            </a:r>
            <a:r>
              <a:rPr lang="en-US" altLang="en-US" sz="1600" dirty="0" smtClean="0">
                <a:latin typeface="Arial" charset="0"/>
                <a:ea typeface="Arial" charset="0"/>
                <a:cs typeface="Arial" charset="0"/>
                <a:sym typeface="Arial" charset="0"/>
              </a:rPr>
              <a:t> nears </a:t>
            </a:r>
            <a:r>
              <a:rPr lang="en-US" altLang="en-US" sz="1600" dirty="0" err="1">
                <a:solidFill>
                  <a:srgbClr val="C00000"/>
                </a:solidFill>
                <a:latin typeface="Arial" charset="0"/>
                <a:ea typeface="Arial" charset="0"/>
                <a:cs typeface="Arial" charset="0"/>
                <a:sym typeface="Arial" charset="0"/>
              </a:rPr>
              <a:t>E</a:t>
            </a:r>
            <a:r>
              <a:rPr lang="en-US" altLang="en-US" sz="1600" baseline="-6000" dirty="0" err="1">
                <a:solidFill>
                  <a:srgbClr val="C00000"/>
                </a:solidFill>
                <a:latin typeface="Arial" charset="0"/>
                <a:ea typeface="Arial" charset="0"/>
                <a:cs typeface="Arial" charset="0"/>
                <a:sym typeface="Arial" charset="0"/>
              </a:rPr>
              <a:t>Na</a:t>
            </a:r>
            <a:endParaRPr lang="en-US" altLang="en-US" sz="1600" baseline="-6000" dirty="0">
              <a:solidFill>
                <a:srgbClr val="C00000"/>
              </a:solidFill>
              <a:latin typeface="Arial" charset="0"/>
              <a:ea typeface="Arial" charset="0"/>
              <a:cs typeface="Arial" charset="0"/>
              <a:sym typeface="Arial" charset="0"/>
            </a:endParaRPr>
          </a:p>
        </p:txBody>
      </p:sp>
      <p:sp>
        <p:nvSpPr>
          <p:cNvPr id="43" name="Rectangle 5"/>
          <p:cNvSpPr>
            <a:spLocks/>
          </p:cNvSpPr>
          <p:nvPr/>
        </p:nvSpPr>
        <p:spPr bwMode="auto">
          <a:xfrm>
            <a:off x="2782190" y="3738105"/>
            <a:ext cx="1933228" cy="11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57799" bIns="0">
            <a:spAutoFit/>
          </a:bodyPr>
          <a:lstStyle>
            <a:lvl1pPr marL="5715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1pPr>
            <a:lvl2pPr marL="852488" indent="-404813">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2pPr>
            <a:lvl3pPr marL="1195388"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3pPr>
            <a:lvl4pPr marL="15906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4pPr>
            <a:lvl5pPr marL="20478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5pPr>
            <a:lvl6pPr marL="25050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6pPr>
            <a:lvl7pPr marL="29622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7pPr>
            <a:lvl8pPr marL="34194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8pPr>
            <a:lvl9pPr marL="38766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9pPr>
          </a:lstStyle>
          <a:p>
            <a:pPr eaLnBrk="1" hangingPunct="1">
              <a:spcBef>
                <a:spcPct val="0"/>
              </a:spcBef>
              <a:buSzTx/>
              <a:buFontTx/>
              <a:buNone/>
            </a:pPr>
            <a:r>
              <a:rPr lang="en-US" altLang="en-US" sz="1600" dirty="0" smtClean="0">
                <a:latin typeface="Arial" charset="0"/>
                <a:ea typeface="Arial" charset="0"/>
                <a:cs typeface="Arial" charset="0"/>
                <a:sym typeface="Arial" charset="0"/>
              </a:rPr>
              <a:t>Na+ channels inactivate (</a:t>
            </a:r>
            <a:r>
              <a:rPr lang="en-US" altLang="en-US" sz="1600" dirty="0" err="1" smtClean="0">
                <a:solidFill>
                  <a:srgbClr val="C00000"/>
                </a:solidFill>
                <a:latin typeface="Arial" charset="0"/>
                <a:ea typeface="Arial" charset="0"/>
                <a:cs typeface="Arial" charset="0"/>
                <a:sym typeface="Arial" charset="0"/>
              </a:rPr>
              <a:t>g</a:t>
            </a:r>
            <a:r>
              <a:rPr lang="en-US" altLang="en-US" sz="1600" baseline="-6000" dirty="0" err="1" smtClean="0">
                <a:solidFill>
                  <a:srgbClr val="C00000"/>
                </a:solidFill>
                <a:latin typeface="Arial" charset="0"/>
                <a:ea typeface="Arial" charset="0"/>
                <a:cs typeface="Arial" charset="0"/>
                <a:sym typeface="Arial" charset="0"/>
              </a:rPr>
              <a:t>Na</a:t>
            </a:r>
            <a:r>
              <a:rPr lang="en-US" altLang="en-US" sz="1600" dirty="0" smtClean="0">
                <a:latin typeface="Arial" charset="0"/>
                <a:ea typeface="Arial" charset="0"/>
                <a:cs typeface="Arial" charset="0"/>
                <a:sym typeface="Arial" charset="0"/>
              </a:rPr>
              <a:t> </a:t>
            </a:r>
            <a:r>
              <a:rPr lang="en-US" altLang="en-US" sz="1600" dirty="0">
                <a:latin typeface="Arial" charset="0"/>
                <a:ea typeface="Arial" charset="0"/>
                <a:cs typeface="Arial" charset="0"/>
                <a:sym typeface="Arial" charset="0"/>
              </a:rPr>
              <a:t>= </a:t>
            </a:r>
            <a:r>
              <a:rPr lang="en-US" altLang="en-US" sz="1600" dirty="0" smtClean="0">
                <a:latin typeface="Arial" charset="0"/>
                <a:ea typeface="Arial" charset="0"/>
                <a:cs typeface="Arial" charset="0"/>
                <a:sym typeface="Arial" charset="0"/>
              </a:rPr>
              <a:t>0); </a:t>
            </a:r>
          </a:p>
          <a:p>
            <a:pPr eaLnBrk="1" hangingPunct="1">
              <a:spcBef>
                <a:spcPct val="0"/>
              </a:spcBef>
              <a:buSzTx/>
              <a:buFontTx/>
              <a:buNone/>
            </a:pPr>
            <a:r>
              <a:rPr lang="en-US" altLang="en-US" sz="1600" dirty="0" err="1" smtClean="0">
                <a:solidFill>
                  <a:srgbClr val="0000FF"/>
                </a:solidFill>
                <a:latin typeface="Arial" charset="0"/>
                <a:ea typeface="Arial" charset="0"/>
                <a:cs typeface="Arial" charset="0"/>
                <a:sym typeface="Arial" charset="0"/>
              </a:rPr>
              <a:t>g</a:t>
            </a:r>
            <a:r>
              <a:rPr lang="en-US" altLang="en-US" sz="1600" baseline="-6000" dirty="0" err="1" smtClean="0">
                <a:solidFill>
                  <a:srgbClr val="0000FF"/>
                </a:solidFill>
                <a:latin typeface="Arial" charset="0"/>
                <a:ea typeface="Arial" charset="0"/>
                <a:cs typeface="Arial" charset="0"/>
                <a:sym typeface="Arial" charset="0"/>
              </a:rPr>
              <a:t>K</a:t>
            </a:r>
            <a:r>
              <a:rPr lang="en-US" altLang="en-US" sz="1600" baseline="-6000" dirty="0" smtClean="0">
                <a:solidFill>
                  <a:srgbClr val="0070C0"/>
                </a:solidFill>
                <a:latin typeface="Arial" charset="0"/>
                <a:ea typeface="Arial" charset="0"/>
                <a:cs typeface="Arial" charset="0"/>
                <a:sym typeface="Arial" charset="0"/>
              </a:rPr>
              <a:t> </a:t>
            </a:r>
            <a:r>
              <a:rPr lang="en-US" altLang="en-US" sz="1600" dirty="0" smtClean="0">
                <a:latin typeface="Arial" charset="0"/>
                <a:ea typeface="Arial" charset="0"/>
                <a:cs typeface="Arial" charset="0"/>
                <a:sym typeface="Arial" charset="0"/>
              </a:rPr>
              <a:t>&gt;&gt;&gt; </a:t>
            </a:r>
            <a:r>
              <a:rPr lang="en-US" altLang="en-US" sz="1600" dirty="0" err="1" smtClean="0">
                <a:solidFill>
                  <a:srgbClr val="C00000"/>
                </a:solidFill>
                <a:latin typeface="Arial" charset="0"/>
                <a:ea typeface="Arial" charset="0"/>
                <a:cs typeface="Arial" charset="0"/>
                <a:sym typeface="Arial" charset="0"/>
              </a:rPr>
              <a:t>g</a:t>
            </a:r>
            <a:r>
              <a:rPr lang="en-US" altLang="en-US" sz="1600" baseline="-6000" dirty="0" err="1" smtClean="0">
                <a:solidFill>
                  <a:srgbClr val="C00000"/>
                </a:solidFill>
                <a:latin typeface="Arial" charset="0"/>
                <a:ea typeface="Arial" charset="0"/>
                <a:cs typeface="Arial" charset="0"/>
                <a:sym typeface="Arial" charset="0"/>
              </a:rPr>
              <a:t>Na</a:t>
            </a:r>
            <a:r>
              <a:rPr lang="en-US" altLang="en-US" sz="1600" dirty="0" smtClean="0">
                <a:latin typeface="Arial" charset="0"/>
                <a:ea typeface="Arial" charset="0"/>
                <a:cs typeface="Arial" charset="0"/>
                <a:sym typeface="Arial" charset="0"/>
              </a:rPr>
              <a:t>;</a:t>
            </a:r>
            <a:endParaRPr lang="en-US" altLang="en-US" sz="1600" baseline="-6000" dirty="0" smtClean="0">
              <a:solidFill>
                <a:srgbClr val="FF0000"/>
              </a:solidFill>
              <a:latin typeface="Arial" charset="0"/>
              <a:ea typeface="Arial" charset="0"/>
              <a:cs typeface="Arial" charset="0"/>
              <a:sym typeface="Arial" charset="0"/>
            </a:endParaRPr>
          </a:p>
          <a:p>
            <a:pPr>
              <a:spcBef>
                <a:spcPct val="0"/>
              </a:spcBef>
              <a:buSzTx/>
              <a:buNone/>
            </a:pPr>
            <a:r>
              <a:rPr lang="en-US" altLang="en-US" sz="1600" dirty="0">
                <a:latin typeface="Arial" charset="0"/>
                <a:ea typeface="Arial" charset="0"/>
                <a:cs typeface="Arial" charset="0"/>
                <a:sym typeface="Arial" charset="0"/>
              </a:rPr>
              <a:t>(</a:t>
            </a:r>
            <a:r>
              <a:rPr lang="en-US" altLang="en-US" sz="1600" dirty="0" err="1">
                <a:latin typeface="Arial" charset="0"/>
                <a:ea typeface="Arial" charset="0"/>
                <a:cs typeface="Arial" charset="0"/>
                <a:sym typeface="Arial" charset="0"/>
              </a:rPr>
              <a:t>V</a:t>
            </a:r>
            <a:r>
              <a:rPr lang="en-US" altLang="en-US" sz="1600" baseline="-6000" dirty="0" err="1">
                <a:latin typeface="Arial" charset="0"/>
                <a:ea typeface="Arial" charset="0"/>
                <a:cs typeface="Arial" charset="0"/>
                <a:sym typeface="Arial" charset="0"/>
              </a:rPr>
              <a:t>m</a:t>
            </a:r>
            <a:r>
              <a:rPr lang="en-US" altLang="en-US" sz="1600" dirty="0">
                <a:latin typeface="Arial" charset="0"/>
                <a:ea typeface="Arial" charset="0"/>
                <a:cs typeface="Arial" charset="0"/>
                <a:sym typeface="Arial" charset="0"/>
              </a:rPr>
              <a:t> - </a:t>
            </a:r>
            <a:r>
              <a:rPr lang="en-US" altLang="en-US" sz="1600" dirty="0" smtClean="0">
                <a:solidFill>
                  <a:srgbClr val="C00000"/>
                </a:solidFill>
                <a:latin typeface="Arial" charset="0"/>
                <a:ea typeface="Arial" charset="0"/>
                <a:cs typeface="Arial" charset="0"/>
                <a:sym typeface="Arial" charset="0"/>
              </a:rPr>
              <a:t>E</a:t>
            </a:r>
            <a:r>
              <a:rPr lang="en-US" altLang="en-US" sz="1600" baseline="-6000" dirty="0" smtClean="0">
                <a:solidFill>
                  <a:srgbClr val="C00000"/>
                </a:solidFill>
                <a:latin typeface="Arial" charset="0"/>
                <a:ea typeface="Arial" charset="0"/>
                <a:cs typeface="Arial" charset="0"/>
                <a:sym typeface="Arial" charset="0"/>
              </a:rPr>
              <a:t>K</a:t>
            </a:r>
            <a:r>
              <a:rPr lang="en-US" altLang="en-US" sz="1600" dirty="0" smtClean="0">
                <a:latin typeface="Arial" charset="0"/>
                <a:ea typeface="Arial" charset="0"/>
                <a:cs typeface="Arial" charset="0"/>
                <a:sym typeface="Arial" charset="0"/>
              </a:rPr>
              <a:t>) </a:t>
            </a:r>
            <a:r>
              <a:rPr lang="en-US" altLang="en-US" sz="1600" dirty="0">
                <a:latin typeface="Arial" charset="0"/>
                <a:ea typeface="Arial" charset="0"/>
                <a:cs typeface="Arial" charset="0"/>
                <a:sym typeface="Arial" charset="0"/>
              </a:rPr>
              <a:t>= large</a:t>
            </a:r>
          </a:p>
          <a:p>
            <a:pPr eaLnBrk="1" hangingPunct="1">
              <a:spcBef>
                <a:spcPct val="0"/>
              </a:spcBef>
              <a:buSzTx/>
              <a:buFontTx/>
              <a:buNone/>
            </a:pPr>
            <a:endParaRPr lang="en-US" altLang="en-US" sz="1600" baseline="-6000" dirty="0">
              <a:solidFill>
                <a:srgbClr val="FF0000"/>
              </a:solidFill>
              <a:latin typeface="Arial" charset="0"/>
              <a:ea typeface="Arial" charset="0"/>
              <a:cs typeface="Arial" charset="0"/>
              <a:sym typeface="Arial" charset="0"/>
            </a:endParaRPr>
          </a:p>
        </p:txBody>
      </p:sp>
      <p:sp>
        <p:nvSpPr>
          <p:cNvPr id="44" name="Rectangle 6"/>
          <p:cNvSpPr>
            <a:spLocks/>
          </p:cNvSpPr>
          <p:nvPr/>
        </p:nvSpPr>
        <p:spPr bwMode="auto">
          <a:xfrm>
            <a:off x="3003957" y="5404716"/>
            <a:ext cx="11243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57799" bIns="0">
            <a:spAutoFit/>
          </a:bodyPr>
          <a:lstStyle>
            <a:lvl1pPr marL="5715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1pPr>
            <a:lvl2pPr marL="852488" indent="-404813">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2pPr>
            <a:lvl3pPr marL="1195388"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3pPr>
            <a:lvl4pPr marL="15906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4pPr>
            <a:lvl5pPr marL="2047875" indent="-228600">
              <a:spcBef>
                <a:spcPts val="2600"/>
              </a:spcBef>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5pPr>
            <a:lvl6pPr marL="25050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6pPr>
            <a:lvl7pPr marL="29622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7pPr>
            <a:lvl8pPr marL="34194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8pPr>
            <a:lvl9pPr marL="3876675" indent="-228600" eaLnBrk="0" fontAlgn="base" hangingPunct="0">
              <a:spcBef>
                <a:spcPts val="2600"/>
              </a:spcBef>
              <a:spcAft>
                <a:spcPct val="0"/>
              </a:spcAft>
              <a:buSzPct val="171000"/>
              <a:buFont typeface="Gill Sans" charset="0"/>
              <a:buChar char="•"/>
              <a:defRPr sz="4200">
                <a:solidFill>
                  <a:schemeClr val="tx1"/>
                </a:solidFill>
                <a:latin typeface="Gill Sans" charset="0"/>
                <a:ea typeface="PingFang SC Regular" charset="-122"/>
                <a:cs typeface="PingFang SC Regular" charset="-122"/>
                <a:sym typeface="Gill Sans" charset="0"/>
              </a:defRPr>
            </a:lvl9pPr>
          </a:lstStyle>
          <a:p>
            <a:pPr eaLnBrk="1" hangingPunct="1">
              <a:spcBef>
                <a:spcPct val="0"/>
              </a:spcBef>
              <a:buSzTx/>
              <a:buFontTx/>
              <a:buNone/>
            </a:pPr>
            <a:r>
              <a:rPr lang="en-US" altLang="en-US" sz="1600" dirty="0" err="1">
                <a:solidFill>
                  <a:srgbClr val="0000FF"/>
                </a:solidFill>
                <a:latin typeface="Arial" charset="0"/>
                <a:ea typeface="Arial" charset="0"/>
                <a:cs typeface="Arial" charset="0"/>
                <a:sym typeface="Arial" charset="0"/>
              </a:rPr>
              <a:t>g</a:t>
            </a:r>
            <a:r>
              <a:rPr lang="en-US" altLang="en-US" sz="1600" baseline="-6000" dirty="0" err="1">
                <a:solidFill>
                  <a:srgbClr val="0000FF"/>
                </a:solidFill>
                <a:latin typeface="Arial" charset="0"/>
                <a:ea typeface="Arial" charset="0"/>
                <a:cs typeface="Arial" charset="0"/>
                <a:sym typeface="Arial" charset="0"/>
              </a:rPr>
              <a:t>K</a:t>
            </a:r>
            <a:r>
              <a:rPr lang="en-US" altLang="en-US" sz="1600" baseline="-6000" dirty="0">
                <a:solidFill>
                  <a:srgbClr val="0000FF"/>
                </a:solidFill>
                <a:latin typeface="Arial" charset="0"/>
                <a:ea typeface="Arial" charset="0"/>
                <a:cs typeface="Arial" charset="0"/>
                <a:sym typeface="Arial" charset="0"/>
              </a:rPr>
              <a:t> </a:t>
            </a:r>
            <a:r>
              <a:rPr lang="en-US" altLang="en-US" sz="1600" dirty="0" smtClean="0">
                <a:latin typeface="Arial" charset="0"/>
                <a:ea typeface="Arial" charset="0"/>
                <a:cs typeface="Arial" charset="0"/>
                <a:sym typeface="Arial" charset="0"/>
              </a:rPr>
              <a:t>&gt;&gt;&gt; </a:t>
            </a:r>
            <a:r>
              <a:rPr lang="en-US" altLang="en-US" sz="1600" dirty="0" err="1" smtClean="0">
                <a:solidFill>
                  <a:srgbClr val="C00000"/>
                </a:solidFill>
                <a:latin typeface="Arial" charset="0"/>
                <a:ea typeface="Arial" charset="0"/>
                <a:cs typeface="Arial" charset="0"/>
                <a:sym typeface="Arial" charset="0"/>
              </a:rPr>
              <a:t>g</a:t>
            </a:r>
            <a:r>
              <a:rPr lang="en-US" altLang="en-US" sz="1600" baseline="-6000" dirty="0" err="1" smtClean="0">
                <a:solidFill>
                  <a:srgbClr val="C00000"/>
                </a:solidFill>
                <a:latin typeface="Arial" charset="0"/>
                <a:ea typeface="Arial" charset="0"/>
                <a:cs typeface="Arial" charset="0"/>
                <a:sym typeface="Arial" charset="0"/>
              </a:rPr>
              <a:t>Na</a:t>
            </a:r>
            <a:r>
              <a:rPr lang="en-US" altLang="en-US" sz="1600" dirty="0" smtClean="0">
                <a:latin typeface="Arial" charset="0"/>
                <a:ea typeface="Arial" charset="0"/>
                <a:cs typeface="Arial" charset="0"/>
                <a:sym typeface="Arial" charset="0"/>
              </a:rPr>
              <a:t>;</a:t>
            </a:r>
          </a:p>
          <a:p>
            <a:pPr eaLnBrk="1" hangingPunct="1">
              <a:spcBef>
                <a:spcPct val="0"/>
              </a:spcBef>
              <a:buSzTx/>
              <a:buFontTx/>
              <a:buNone/>
            </a:pPr>
            <a:r>
              <a:rPr lang="en-US" altLang="en-US" sz="1600" dirty="0" err="1" smtClean="0">
                <a:latin typeface="Arial" charset="0"/>
                <a:ea typeface="Arial" charset="0"/>
                <a:cs typeface="Arial" charset="0"/>
                <a:sym typeface="Arial" charset="0"/>
              </a:rPr>
              <a:t>V</a:t>
            </a:r>
            <a:r>
              <a:rPr lang="en-US" altLang="en-US" sz="1600" baseline="-6000" dirty="0" err="1" smtClean="0">
                <a:latin typeface="Arial" charset="0"/>
                <a:ea typeface="Arial" charset="0"/>
                <a:cs typeface="Arial" charset="0"/>
                <a:sym typeface="Arial" charset="0"/>
              </a:rPr>
              <a:t>m</a:t>
            </a:r>
            <a:r>
              <a:rPr lang="en-US" altLang="en-US" sz="1600" dirty="0" smtClean="0">
                <a:latin typeface="Arial" charset="0"/>
                <a:ea typeface="Arial" charset="0"/>
                <a:cs typeface="Arial" charset="0"/>
                <a:sym typeface="Arial" charset="0"/>
              </a:rPr>
              <a:t> ~ </a:t>
            </a:r>
            <a:r>
              <a:rPr lang="en-US" altLang="en-US" sz="1600" dirty="0">
                <a:solidFill>
                  <a:srgbClr val="0000FF"/>
                </a:solidFill>
                <a:latin typeface="Arial" charset="0"/>
                <a:ea typeface="Arial" charset="0"/>
                <a:cs typeface="Arial" charset="0"/>
                <a:sym typeface="Arial" charset="0"/>
              </a:rPr>
              <a:t>E</a:t>
            </a:r>
            <a:r>
              <a:rPr lang="en-US" altLang="en-US" sz="1600" baseline="-6000" dirty="0">
                <a:solidFill>
                  <a:srgbClr val="0000FF"/>
                </a:solidFill>
                <a:latin typeface="Arial" charset="0"/>
                <a:ea typeface="Arial" charset="0"/>
                <a:cs typeface="Arial" charset="0"/>
                <a:sym typeface="Arial" charset="0"/>
              </a:rPr>
              <a:t>K</a:t>
            </a:r>
          </a:p>
        </p:txBody>
      </p:sp>
      <p:grpSp>
        <p:nvGrpSpPr>
          <p:cNvPr id="2" name="Group 1"/>
          <p:cNvGrpSpPr/>
          <p:nvPr/>
        </p:nvGrpSpPr>
        <p:grpSpPr>
          <a:xfrm>
            <a:off x="2124" y="546070"/>
            <a:ext cx="2489976" cy="3569883"/>
            <a:chOff x="3998730" y="2971800"/>
            <a:chExt cx="2719863" cy="3899472"/>
          </a:xfrm>
        </p:grpSpPr>
        <p:pic>
          <p:nvPicPr>
            <p:cNvPr id="3" name="Picture 2" descr="Neuroscience6e-Fig-03-08-1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730" y="2971800"/>
              <a:ext cx="2719863" cy="3899472"/>
            </a:xfrm>
            <a:prstGeom prst="rect">
              <a:avLst/>
            </a:prstGeom>
          </p:spPr>
        </p:pic>
        <p:sp>
          <p:nvSpPr>
            <p:cNvPr id="59" name="Rectangle 58"/>
            <p:cNvSpPr/>
            <p:nvPr/>
          </p:nvSpPr>
          <p:spPr>
            <a:xfrm>
              <a:off x="4706689" y="4030752"/>
              <a:ext cx="313779" cy="369811"/>
            </a:xfrm>
            <a:prstGeom prst="rect">
              <a:avLst/>
            </a:prstGeom>
          </p:spPr>
          <p:txBody>
            <a:bodyPr wrap="none">
              <a:spAutoFit/>
            </a:bodyPr>
            <a:lstStyle/>
            <a:p>
              <a:pPr eaLnBrk="1" hangingPunct="1">
                <a:spcBef>
                  <a:spcPct val="0"/>
                </a:spcBef>
                <a:buSzTx/>
                <a:buFontTx/>
                <a:buNone/>
              </a:pPr>
              <a:r>
                <a:rPr lang="en-US" altLang="en-US" sz="1600" dirty="0">
                  <a:ea typeface="Arial" charset="0"/>
                  <a:cs typeface="Arial" charset="0"/>
                </a:rPr>
                <a:t>1</a:t>
              </a:r>
            </a:p>
          </p:txBody>
        </p:sp>
        <p:grpSp>
          <p:nvGrpSpPr>
            <p:cNvPr id="62" name="Group 61"/>
            <p:cNvGrpSpPr/>
            <p:nvPr/>
          </p:nvGrpSpPr>
          <p:grpSpPr>
            <a:xfrm>
              <a:off x="4872310" y="3546926"/>
              <a:ext cx="313779" cy="369810"/>
              <a:chOff x="9577086" y="2417460"/>
              <a:chExt cx="313779" cy="369810"/>
            </a:xfrm>
          </p:grpSpPr>
          <p:sp>
            <p:nvSpPr>
              <p:cNvPr id="60" name="Oval 8"/>
              <p:cNvSpPr>
                <a:spLocks/>
              </p:cNvSpPr>
              <p:nvPr/>
            </p:nvSpPr>
            <p:spPr bwMode="auto">
              <a:xfrm>
                <a:off x="9624934" y="2505312"/>
                <a:ext cx="228600" cy="2286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sp>
            <p:nvSpPr>
              <p:cNvPr id="61" name="Rectangle 60"/>
              <p:cNvSpPr/>
              <p:nvPr/>
            </p:nvSpPr>
            <p:spPr>
              <a:xfrm>
                <a:off x="9577086" y="2417460"/>
                <a:ext cx="313779" cy="369810"/>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2</a:t>
                </a:r>
                <a:endParaRPr lang="en-US" altLang="en-US" sz="1600" dirty="0">
                  <a:ea typeface="Arial" charset="0"/>
                  <a:cs typeface="Arial" charset="0"/>
                </a:endParaRPr>
              </a:p>
            </p:txBody>
          </p:sp>
        </p:grpSp>
        <p:sp>
          <p:nvSpPr>
            <p:cNvPr id="65" name="Oval 8"/>
            <p:cNvSpPr>
              <a:spLocks/>
            </p:cNvSpPr>
            <p:nvPr/>
          </p:nvSpPr>
          <p:spPr bwMode="auto">
            <a:xfrm>
              <a:off x="4752221" y="4114800"/>
              <a:ext cx="228600" cy="2286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nvGrpSpPr>
            <p:cNvPr id="68" name="Group 67"/>
            <p:cNvGrpSpPr/>
            <p:nvPr/>
          </p:nvGrpSpPr>
          <p:grpSpPr>
            <a:xfrm>
              <a:off x="5354455" y="3859179"/>
              <a:ext cx="313779" cy="369810"/>
              <a:chOff x="9601200" y="2434946"/>
              <a:chExt cx="313779" cy="369810"/>
            </a:xfrm>
          </p:grpSpPr>
          <p:sp>
            <p:nvSpPr>
              <p:cNvPr id="69" name="Oval 8"/>
              <p:cNvSpPr>
                <a:spLocks/>
              </p:cNvSpPr>
              <p:nvPr/>
            </p:nvSpPr>
            <p:spPr bwMode="auto">
              <a:xfrm>
                <a:off x="9624934" y="2505312"/>
                <a:ext cx="228600" cy="2286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sp>
            <p:nvSpPr>
              <p:cNvPr id="70" name="Rectangle 69"/>
              <p:cNvSpPr/>
              <p:nvPr/>
            </p:nvSpPr>
            <p:spPr>
              <a:xfrm>
                <a:off x="9601200" y="2434946"/>
                <a:ext cx="313779" cy="369810"/>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3</a:t>
                </a:r>
                <a:endParaRPr lang="en-US" altLang="en-US" sz="1600" dirty="0">
                  <a:ea typeface="Arial" charset="0"/>
                  <a:cs typeface="Arial" charset="0"/>
                </a:endParaRPr>
              </a:p>
            </p:txBody>
          </p:sp>
        </p:grpSp>
        <p:grpSp>
          <p:nvGrpSpPr>
            <p:cNvPr id="72" name="Group 71"/>
            <p:cNvGrpSpPr/>
            <p:nvPr/>
          </p:nvGrpSpPr>
          <p:grpSpPr>
            <a:xfrm>
              <a:off x="5539939" y="4267200"/>
              <a:ext cx="313779" cy="369810"/>
              <a:chOff x="9578539" y="2434946"/>
              <a:chExt cx="313779" cy="369810"/>
            </a:xfrm>
          </p:grpSpPr>
          <p:sp>
            <p:nvSpPr>
              <p:cNvPr id="73" name="Oval 8"/>
              <p:cNvSpPr>
                <a:spLocks/>
              </p:cNvSpPr>
              <p:nvPr/>
            </p:nvSpPr>
            <p:spPr bwMode="auto">
              <a:xfrm>
                <a:off x="9624934" y="2505312"/>
                <a:ext cx="228600" cy="2286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sp>
            <p:nvSpPr>
              <p:cNvPr id="74" name="Rectangle 73"/>
              <p:cNvSpPr/>
              <p:nvPr/>
            </p:nvSpPr>
            <p:spPr>
              <a:xfrm>
                <a:off x="9578539" y="2434946"/>
                <a:ext cx="313779" cy="369810"/>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4</a:t>
                </a:r>
                <a:endParaRPr lang="en-US" altLang="en-US" sz="1600" dirty="0">
                  <a:ea typeface="Arial" charset="0"/>
                  <a:cs typeface="Arial" charset="0"/>
                </a:endParaRPr>
              </a:p>
            </p:txBody>
          </p:sp>
        </p:gr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37356"/>
            <a:ext cx="2685984" cy="27307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220" y="530352"/>
            <a:ext cx="2194560" cy="632764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7922" y="531167"/>
            <a:ext cx="2356990" cy="6326833"/>
          </a:xfrm>
          <a:prstGeom prst="rect">
            <a:avLst/>
          </a:prstGeom>
        </p:spPr>
      </p:pic>
      <p:grpSp>
        <p:nvGrpSpPr>
          <p:cNvPr id="17" name="Group 16"/>
          <p:cNvGrpSpPr/>
          <p:nvPr/>
        </p:nvGrpSpPr>
        <p:grpSpPr>
          <a:xfrm>
            <a:off x="2507340" y="1219200"/>
            <a:ext cx="287258" cy="338554"/>
            <a:chOff x="2543690" y="1229403"/>
            <a:chExt cx="287258" cy="338554"/>
          </a:xfrm>
        </p:grpSpPr>
        <p:sp>
          <p:nvSpPr>
            <p:cNvPr id="46" name="Rectangle 45"/>
            <p:cNvSpPr/>
            <p:nvPr/>
          </p:nvSpPr>
          <p:spPr>
            <a:xfrm>
              <a:off x="2543690" y="1229403"/>
              <a:ext cx="287258" cy="338554"/>
            </a:xfrm>
            <a:prstGeom prst="rect">
              <a:avLst/>
            </a:prstGeom>
          </p:spPr>
          <p:txBody>
            <a:bodyPr wrap="none">
              <a:spAutoFit/>
            </a:bodyPr>
            <a:lstStyle/>
            <a:p>
              <a:pPr eaLnBrk="1" hangingPunct="1">
                <a:spcBef>
                  <a:spcPct val="0"/>
                </a:spcBef>
                <a:buSzTx/>
                <a:buFontTx/>
                <a:buNone/>
              </a:pPr>
              <a:r>
                <a:rPr lang="en-US" altLang="en-US" sz="1600" dirty="0">
                  <a:ea typeface="Arial" charset="0"/>
                  <a:cs typeface="Arial" charset="0"/>
                </a:rPr>
                <a:t>1</a:t>
              </a:r>
            </a:p>
          </p:txBody>
        </p:sp>
        <p:sp>
          <p:nvSpPr>
            <p:cNvPr id="57" name="Oval 8"/>
            <p:cNvSpPr>
              <a:spLocks/>
            </p:cNvSpPr>
            <p:nvPr/>
          </p:nvSpPr>
          <p:spPr bwMode="auto">
            <a:xfrm>
              <a:off x="2582272" y="1306240"/>
              <a:ext cx="209278" cy="209278"/>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grpSp>
        <p:nvGrpSpPr>
          <p:cNvPr id="14" name="Group 13"/>
          <p:cNvGrpSpPr/>
          <p:nvPr/>
        </p:nvGrpSpPr>
        <p:grpSpPr>
          <a:xfrm>
            <a:off x="2507340" y="2057400"/>
            <a:ext cx="287258" cy="338554"/>
            <a:chOff x="2507340" y="1846415"/>
            <a:chExt cx="287258" cy="338554"/>
          </a:xfrm>
        </p:grpSpPr>
        <p:sp>
          <p:nvSpPr>
            <p:cNvPr id="48" name="Rectangle 47"/>
            <p:cNvSpPr/>
            <p:nvPr/>
          </p:nvSpPr>
          <p:spPr>
            <a:xfrm>
              <a:off x="2507340" y="1846415"/>
              <a:ext cx="287258" cy="338554"/>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2</a:t>
              </a:r>
              <a:endParaRPr lang="en-US" altLang="en-US" sz="1600" dirty="0">
                <a:ea typeface="Arial" charset="0"/>
                <a:cs typeface="Arial" charset="0"/>
              </a:endParaRPr>
            </a:p>
          </p:txBody>
        </p:sp>
        <p:sp>
          <p:nvSpPr>
            <p:cNvPr id="63" name="Oval 8"/>
            <p:cNvSpPr>
              <a:spLocks/>
            </p:cNvSpPr>
            <p:nvPr/>
          </p:nvSpPr>
          <p:spPr bwMode="auto">
            <a:xfrm>
              <a:off x="2533090" y="1923030"/>
              <a:ext cx="209278" cy="209278"/>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grpSp>
        <p:nvGrpSpPr>
          <p:cNvPr id="13" name="Group 12"/>
          <p:cNvGrpSpPr/>
          <p:nvPr/>
        </p:nvGrpSpPr>
        <p:grpSpPr>
          <a:xfrm>
            <a:off x="2507340" y="3146961"/>
            <a:ext cx="287258" cy="338554"/>
            <a:chOff x="2514600" y="2480846"/>
            <a:chExt cx="287258" cy="338554"/>
          </a:xfrm>
        </p:grpSpPr>
        <p:sp>
          <p:nvSpPr>
            <p:cNvPr id="64" name="Rectangle 63"/>
            <p:cNvSpPr/>
            <p:nvPr/>
          </p:nvSpPr>
          <p:spPr>
            <a:xfrm>
              <a:off x="2514600" y="2480846"/>
              <a:ext cx="287258" cy="338554"/>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3</a:t>
              </a:r>
              <a:endParaRPr lang="en-US" altLang="en-US" sz="1600" dirty="0">
                <a:ea typeface="Arial" charset="0"/>
                <a:cs typeface="Arial" charset="0"/>
              </a:endParaRPr>
            </a:p>
          </p:txBody>
        </p:sp>
        <p:sp>
          <p:nvSpPr>
            <p:cNvPr id="66" name="Oval 8"/>
            <p:cNvSpPr>
              <a:spLocks/>
            </p:cNvSpPr>
            <p:nvPr/>
          </p:nvSpPr>
          <p:spPr bwMode="auto">
            <a:xfrm>
              <a:off x="2540350" y="2557461"/>
              <a:ext cx="209278" cy="209278"/>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grpSp>
        <p:nvGrpSpPr>
          <p:cNvPr id="12" name="Group 11"/>
          <p:cNvGrpSpPr/>
          <p:nvPr/>
        </p:nvGrpSpPr>
        <p:grpSpPr>
          <a:xfrm>
            <a:off x="2743200" y="4876800"/>
            <a:ext cx="287258" cy="338554"/>
            <a:chOff x="2514600" y="3166646"/>
            <a:chExt cx="287258" cy="338554"/>
          </a:xfrm>
        </p:grpSpPr>
        <p:sp>
          <p:nvSpPr>
            <p:cNvPr id="67" name="Rectangle 66"/>
            <p:cNvSpPr/>
            <p:nvPr/>
          </p:nvSpPr>
          <p:spPr>
            <a:xfrm>
              <a:off x="2514600" y="3166646"/>
              <a:ext cx="287258" cy="338554"/>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4</a:t>
              </a:r>
              <a:endParaRPr lang="en-US" altLang="en-US" sz="1600" dirty="0">
                <a:ea typeface="Arial" charset="0"/>
                <a:cs typeface="Arial" charset="0"/>
              </a:endParaRPr>
            </a:p>
          </p:txBody>
        </p:sp>
        <p:sp>
          <p:nvSpPr>
            <p:cNvPr id="71" name="Oval 8"/>
            <p:cNvSpPr>
              <a:spLocks/>
            </p:cNvSpPr>
            <p:nvPr/>
          </p:nvSpPr>
          <p:spPr bwMode="auto">
            <a:xfrm>
              <a:off x="2553590" y="3236813"/>
              <a:ext cx="209278" cy="209278"/>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sp>
        <p:nvSpPr>
          <p:cNvPr id="79" name="Rectangle 4"/>
          <p:cNvSpPr>
            <a:spLocks/>
          </p:cNvSpPr>
          <p:nvPr/>
        </p:nvSpPr>
        <p:spPr bwMode="auto">
          <a:xfrm>
            <a:off x="2813257" y="1274185"/>
            <a:ext cx="1453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ea typeface="Arial" charset="0"/>
                <a:cs typeface="Arial" charset="0"/>
              </a:rPr>
              <a:t>At </a:t>
            </a:r>
            <a:r>
              <a:rPr lang="en-US" altLang="en-US" sz="1600" b="1" dirty="0" smtClean="0">
                <a:ea typeface="Arial" charset="0"/>
                <a:cs typeface="Arial" charset="0"/>
              </a:rPr>
              <a:t>resting </a:t>
            </a:r>
            <a:r>
              <a:rPr lang="en-US" altLang="en-US" sz="1600" b="1" dirty="0" err="1" smtClean="0">
                <a:ea typeface="Arial" charset="0"/>
                <a:cs typeface="Arial" charset="0"/>
              </a:rPr>
              <a:t>Vm</a:t>
            </a:r>
            <a:r>
              <a:rPr lang="en-US" altLang="en-US" sz="1600" dirty="0" smtClean="0">
                <a:ea typeface="Arial" charset="0"/>
                <a:cs typeface="Arial" charset="0"/>
              </a:rPr>
              <a:t>:</a:t>
            </a:r>
            <a:endParaRPr lang="en-US" altLang="en-US" sz="1600" baseline="-6000" dirty="0">
              <a:ea typeface="Arial" charset="0"/>
              <a:cs typeface="Arial" charset="0"/>
            </a:endParaRPr>
          </a:p>
        </p:txBody>
      </p:sp>
      <p:sp>
        <p:nvSpPr>
          <p:cNvPr id="80" name="Rectangle 4"/>
          <p:cNvSpPr>
            <a:spLocks/>
          </p:cNvSpPr>
          <p:nvPr/>
        </p:nvSpPr>
        <p:spPr bwMode="auto">
          <a:xfrm>
            <a:off x="2790406" y="2098357"/>
            <a:ext cx="22646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ea typeface="Arial" charset="0"/>
                <a:cs typeface="Arial" charset="0"/>
              </a:rPr>
              <a:t>During the </a:t>
            </a:r>
            <a:r>
              <a:rPr lang="en-US" altLang="en-US" sz="1600" b="1" dirty="0" smtClean="0">
                <a:ea typeface="Arial" charset="0"/>
                <a:cs typeface="Arial" charset="0"/>
              </a:rPr>
              <a:t>rising </a:t>
            </a:r>
          </a:p>
          <a:p>
            <a:pPr eaLnBrk="1" hangingPunct="1">
              <a:spcBef>
                <a:spcPct val="0"/>
              </a:spcBef>
              <a:buSzTx/>
              <a:buFontTx/>
              <a:buNone/>
            </a:pPr>
            <a:r>
              <a:rPr lang="en-US" altLang="en-US" sz="1600" b="1" dirty="0" smtClean="0">
                <a:ea typeface="Arial" charset="0"/>
                <a:cs typeface="Arial" charset="0"/>
              </a:rPr>
              <a:t>phase</a:t>
            </a:r>
            <a:r>
              <a:rPr lang="en-US" altLang="en-US" sz="1600" dirty="0" smtClean="0">
                <a:ea typeface="Arial" charset="0"/>
                <a:cs typeface="Arial" charset="0"/>
              </a:rPr>
              <a:t>:</a:t>
            </a:r>
            <a:endParaRPr lang="en-US" altLang="en-US" sz="1600" baseline="-6000" dirty="0">
              <a:ea typeface="Arial" charset="0"/>
              <a:cs typeface="Arial" charset="0"/>
            </a:endParaRPr>
          </a:p>
        </p:txBody>
      </p:sp>
      <p:sp>
        <p:nvSpPr>
          <p:cNvPr id="81" name="Rectangle 4"/>
          <p:cNvSpPr>
            <a:spLocks/>
          </p:cNvSpPr>
          <p:nvPr/>
        </p:nvSpPr>
        <p:spPr bwMode="auto">
          <a:xfrm>
            <a:off x="2796099" y="3202895"/>
            <a:ext cx="22646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ea typeface="Arial" charset="0"/>
                <a:cs typeface="Arial" charset="0"/>
              </a:rPr>
              <a:t>During the </a:t>
            </a:r>
            <a:r>
              <a:rPr lang="en-US" altLang="en-US" sz="1600" b="1" dirty="0" smtClean="0">
                <a:ea typeface="Arial" charset="0"/>
                <a:cs typeface="Arial" charset="0"/>
              </a:rPr>
              <a:t>falling</a:t>
            </a:r>
          </a:p>
          <a:p>
            <a:pPr eaLnBrk="1" hangingPunct="1">
              <a:spcBef>
                <a:spcPct val="0"/>
              </a:spcBef>
              <a:buSzTx/>
              <a:buFontTx/>
              <a:buNone/>
            </a:pPr>
            <a:r>
              <a:rPr lang="en-US" altLang="en-US" sz="1600" b="1" dirty="0" smtClean="0">
                <a:ea typeface="Arial" charset="0"/>
                <a:cs typeface="Arial" charset="0"/>
              </a:rPr>
              <a:t>phase</a:t>
            </a:r>
            <a:r>
              <a:rPr lang="en-US" altLang="en-US" sz="1600" dirty="0" smtClean="0">
                <a:ea typeface="Arial" charset="0"/>
                <a:cs typeface="Arial" charset="0"/>
              </a:rPr>
              <a:t>:</a:t>
            </a:r>
            <a:endParaRPr lang="en-US" altLang="en-US" sz="1600" baseline="-6000" dirty="0">
              <a:ea typeface="Arial" charset="0"/>
              <a:cs typeface="Arial" charset="0"/>
            </a:endParaRPr>
          </a:p>
        </p:txBody>
      </p:sp>
      <p:sp>
        <p:nvSpPr>
          <p:cNvPr id="82" name="Rectangle 4"/>
          <p:cNvSpPr>
            <a:spLocks/>
          </p:cNvSpPr>
          <p:nvPr/>
        </p:nvSpPr>
        <p:spPr bwMode="auto">
          <a:xfrm>
            <a:off x="3067714" y="4910153"/>
            <a:ext cx="22646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ea typeface="Arial" charset="0"/>
                <a:cs typeface="Arial" charset="0"/>
              </a:rPr>
              <a:t>During the</a:t>
            </a:r>
          </a:p>
          <a:p>
            <a:pPr eaLnBrk="1" hangingPunct="1">
              <a:spcBef>
                <a:spcPct val="0"/>
              </a:spcBef>
              <a:buSzTx/>
              <a:buFontTx/>
              <a:buNone/>
            </a:pPr>
            <a:r>
              <a:rPr lang="en-US" altLang="en-US" sz="1600" b="1" dirty="0" smtClean="0">
                <a:ea typeface="Arial" charset="0"/>
                <a:cs typeface="Arial" charset="0"/>
              </a:rPr>
              <a:t>undershoot</a:t>
            </a:r>
            <a:r>
              <a:rPr lang="en-US" altLang="en-US" sz="1600" dirty="0" smtClean="0">
                <a:ea typeface="Arial" charset="0"/>
                <a:cs typeface="Arial" charset="0"/>
              </a:rPr>
              <a:t>:</a:t>
            </a:r>
            <a:endParaRPr lang="en-US" altLang="en-US" sz="1600" baseline="-6000" dirty="0">
              <a:ea typeface="Arial" charset="0"/>
              <a:cs typeface="Arial" charset="0"/>
            </a:endParaRPr>
          </a:p>
        </p:txBody>
      </p:sp>
      <p:grpSp>
        <p:nvGrpSpPr>
          <p:cNvPr id="84" name="Group 83"/>
          <p:cNvGrpSpPr/>
          <p:nvPr/>
        </p:nvGrpSpPr>
        <p:grpSpPr>
          <a:xfrm>
            <a:off x="2741528" y="5917244"/>
            <a:ext cx="287258" cy="338554"/>
            <a:chOff x="2514600" y="3166646"/>
            <a:chExt cx="287258" cy="338554"/>
          </a:xfrm>
        </p:grpSpPr>
        <p:sp>
          <p:nvSpPr>
            <p:cNvPr id="85" name="Rectangle 84"/>
            <p:cNvSpPr/>
            <p:nvPr/>
          </p:nvSpPr>
          <p:spPr>
            <a:xfrm>
              <a:off x="2514600" y="3166646"/>
              <a:ext cx="287258" cy="338554"/>
            </a:xfrm>
            <a:prstGeom prst="rect">
              <a:avLst/>
            </a:prstGeom>
          </p:spPr>
          <p:txBody>
            <a:bodyPr wrap="none">
              <a:spAutoFit/>
            </a:bodyPr>
            <a:lstStyle/>
            <a:p>
              <a:pPr eaLnBrk="1" hangingPunct="1">
                <a:spcBef>
                  <a:spcPct val="0"/>
                </a:spcBef>
                <a:buSzTx/>
                <a:buFontTx/>
                <a:buNone/>
              </a:pPr>
              <a:r>
                <a:rPr lang="en-US" altLang="en-US" sz="1600" dirty="0" smtClean="0">
                  <a:ea typeface="Arial" charset="0"/>
                  <a:cs typeface="Arial" charset="0"/>
                </a:rPr>
                <a:t>4</a:t>
              </a:r>
              <a:endParaRPr lang="en-US" altLang="en-US" sz="1600" dirty="0">
                <a:ea typeface="Arial" charset="0"/>
                <a:cs typeface="Arial" charset="0"/>
              </a:endParaRPr>
            </a:p>
          </p:txBody>
        </p:sp>
        <p:sp>
          <p:nvSpPr>
            <p:cNvPr id="86" name="Oval 8"/>
            <p:cNvSpPr>
              <a:spLocks/>
            </p:cNvSpPr>
            <p:nvPr/>
          </p:nvSpPr>
          <p:spPr bwMode="auto">
            <a:xfrm>
              <a:off x="2553590" y="3236813"/>
              <a:ext cx="209278" cy="209278"/>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sp>
        <p:nvSpPr>
          <p:cNvPr id="87" name="Rectangle 4"/>
          <p:cNvSpPr>
            <a:spLocks/>
          </p:cNvSpPr>
          <p:nvPr/>
        </p:nvSpPr>
        <p:spPr bwMode="auto">
          <a:xfrm>
            <a:off x="3033484" y="5963410"/>
            <a:ext cx="7380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742950" indent="-285750">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43000"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6002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57400"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146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718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290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86200"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a:ea typeface="Arial" charset="0"/>
                <a:cs typeface="Arial" charset="0"/>
              </a:rPr>
              <a:t>b</a:t>
            </a:r>
            <a:r>
              <a:rPr lang="en-US" altLang="en-US" sz="1600" dirty="0" smtClean="0">
                <a:ea typeface="Arial" charset="0"/>
                <a:cs typeface="Arial" charset="0"/>
              </a:rPr>
              <a:t>ack to</a:t>
            </a:r>
            <a:endParaRPr lang="en-US" altLang="en-US" sz="1600" baseline="-6000" dirty="0">
              <a:ea typeface="Arial" charset="0"/>
              <a:cs typeface="Arial" charset="0"/>
            </a:endParaRPr>
          </a:p>
        </p:txBody>
      </p:sp>
      <p:grpSp>
        <p:nvGrpSpPr>
          <p:cNvPr id="88" name="Group 87"/>
          <p:cNvGrpSpPr/>
          <p:nvPr/>
        </p:nvGrpSpPr>
        <p:grpSpPr>
          <a:xfrm>
            <a:off x="3717411" y="5917244"/>
            <a:ext cx="287258" cy="338554"/>
            <a:chOff x="2514600" y="3166646"/>
            <a:chExt cx="287258" cy="338554"/>
          </a:xfrm>
        </p:grpSpPr>
        <p:sp>
          <p:nvSpPr>
            <p:cNvPr id="89" name="Rectangle 88"/>
            <p:cNvSpPr/>
            <p:nvPr/>
          </p:nvSpPr>
          <p:spPr>
            <a:xfrm>
              <a:off x="2514600" y="3166646"/>
              <a:ext cx="287258" cy="338554"/>
            </a:xfrm>
            <a:prstGeom prst="rect">
              <a:avLst/>
            </a:prstGeom>
          </p:spPr>
          <p:txBody>
            <a:bodyPr wrap="none">
              <a:spAutoFit/>
            </a:bodyPr>
            <a:lstStyle/>
            <a:p>
              <a:pPr eaLnBrk="1" hangingPunct="1">
                <a:spcBef>
                  <a:spcPct val="0"/>
                </a:spcBef>
                <a:buSzTx/>
                <a:buFontTx/>
                <a:buNone/>
              </a:pPr>
              <a:r>
                <a:rPr lang="en-US" altLang="en-US" sz="1600" dirty="0">
                  <a:ea typeface="Arial" charset="0"/>
                  <a:cs typeface="Arial" charset="0"/>
                </a:rPr>
                <a:t>1</a:t>
              </a:r>
            </a:p>
          </p:txBody>
        </p:sp>
        <p:sp>
          <p:nvSpPr>
            <p:cNvPr id="90" name="Oval 8"/>
            <p:cNvSpPr>
              <a:spLocks/>
            </p:cNvSpPr>
            <p:nvPr/>
          </p:nvSpPr>
          <p:spPr bwMode="auto">
            <a:xfrm>
              <a:off x="2553590" y="3236813"/>
              <a:ext cx="209278" cy="209278"/>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3400">
                  <a:solidFill>
                    <a:srgbClr val="000000"/>
                  </a:solidFill>
                  <a:latin typeface="Arial" charset="0"/>
                  <a:ea typeface="PingFang SC Regular" charset="-122"/>
                  <a:cs typeface="PingFang SC Regular" charset="-122"/>
                  <a:sym typeface="Arial" charset="0"/>
                </a:defRPr>
              </a:lvl1pPr>
              <a:lvl2pPr marL="742950" indent="-285750">
                <a:defRPr sz="3400">
                  <a:solidFill>
                    <a:srgbClr val="000000"/>
                  </a:solidFill>
                  <a:latin typeface="Arial" charset="0"/>
                  <a:ea typeface="PingFang SC Regular" charset="-122"/>
                  <a:cs typeface="PingFang SC Regular" charset="-122"/>
                  <a:sym typeface="Arial" charset="0"/>
                </a:defRPr>
              </a:lvl2pPr>
              <a:lvl3pPr marL="1143000" indent="-228600">
                <a:defRPr sz="3400">
                  <a:solidFill>
                    <a:srgbClr val="000000"/>
                  </a:solidFill>
                  <a:latin typeface="Arial" charset="0"/>
                  <a:ea typeface="PingFang SC Regular" charset="-122"/>
                  <a:cs typeface="PingFang SC Regular" charset="-122"/>
                  <a:sym typeface="Arial" charset="0"/>
                </a:defRPr>
              </a:lvl3pPr>
              <a:lvl4pPr marL="1600200" indent="-228600">
                <a:defRPr sz="3400">
                  <a:solidFill>
                    <a:srgbClr val="000000"/>
                  </a:solidFill>
                  <a:latin typeface="Arial" charset="0"/>
                  <a:ea typeface="PingFang SC Regular" charset="-122"/>
                  <a:cs typeface="PingFang SC Regular" charset="-122"/>
                  <a:sym typeface="Arial" charset="0"/>
                </a:defRPr>
              </a:lvl4pPr>
              <a:lvl5pPr marL="2057400" indent="-228600">
                <a:defRPr sz="3400">
                  <a:solidFill>
                    <a:srgbClr val="000000"/>
                  </a:solidFill>
                  <a:latin typeface="Arial" charset="0"/>
                  <a:ea typeface="PingFang SC Regular" charset="-122"/>
                  <a:cs typeface="PingFang SC Regular" charset="-122"/>
                  <a:sym typeface="Arial" charset="0"/>
                </a:defRPr>
              </a:lvl5pPr>
              <a:lvl6pPr marL="25146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6pPr>
              <a:lvl7pPr marL="29718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7pPr>
              <a:lvl8pPr marL="34290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8pPr>
              <a:lvl9pPr marL="3886200" indent="-228600" eaLnBrk="0" fontAlgn="base" hangingPunct="0">
                <a:spcBef>
                  <a:spcPct val="0"/>
                </a:spcBef>
                <a:spcAft>
                  <a:spcPct val="0"/>
                </a:spcAft>
                <a:defRPr sz="3400">
                  <a:solidFill>
                    <a:srgbClr val="000000"/>
                  </a:solidFill>
                  <a:latin typeface="Arial" charset="0"/>
                  <a:ea typeface="PingFang SC Regular" charset="-122"/>
                  <a:cs typeface="PingFang SC Regular" charset="-122"/>
                  <a:sym typeface="Arial" charset="0"/>
                </a:defRPr>
              </a:lvl9pPr>
            </a:lstStyle>
            <a:p>
              <a:pPr algn="ctr" eaLnBrk="1" hangingPunct="1"/>
              <a:endParaRPr lang="en-US" altLang="en-US" sz="4200">
                <a:latin typeface="Gill Sans" charset="0"/>
                <a:sym typeface="Gill Sans" charset="0"/>
              </a:endParaRPr>
            </a:p>
          </p:txBody>
        </p:sp>
      </p:grpSp>
      <p:sp>
        <p:nvSpPr>
          <p:cNvPr id="18" name="Rectangle 17"/>
          <p:cNvSpPr/>
          <p:nvPr/>
        </p:nvSpPr>
        <p:spPr>
          <a:xfrm>
            <a:off x="3922748" y="5909846"/>
            <a:ext cx="242374" cy="338554"/>
          </a:xfrm>
          <a:prstGeom prst="rect">
            <a:avLst/>
          </a:prstGeom>
        </p:spPr>
        <p:txBody>
          <a:bodyPr wrap="none">
            <a:spAutoFit/>
          </a:bodyPr>
          <a:lstStyle/>
          <a:p>
            <a:r>
              <a:rPr lang="en-US" altLang="en-US" sz="1600" dirty="0">
                <a:latin typeface="Arial" charset="0"/>
                <a:ea typeface="Arial" charset="0"/>
                <a:cs typeface="Arial" charset="0"/>
              </a:rPr>
              <a:t>:</a:t>
            </a:r>
            <a:endParaRPr lang="en-US" sz="1600" dirty="0">
              <a:latin typeface="Arial" charset="0"/>
              <a:ea typeface="Arial" charset="0"/>
              <a:cs typeface="Arial" charset="0"/>
            </a:endParaRPr>
          </a:p>
        </p:txBody>
      </p:sp>
      <p:sp>
        <p:nvSpPr>
          <p:cNvPr id="19" name="Rectangle 18"/>
          <p:cNvSpPr/>
          <p:nvPr/>
        </p:nvSpPr>
        <p:spPr>
          <a:xfrm>
            <a:off x="2755200" y="6209631"/>
            <a:ext cx="1465466" cy="338554"/>
          </a:xfrm>
          <a:prstGeom prst="rect">
            <a:avLst/>
          </a:prstGeom>
        </p:spPr>
        <p:txBody>
          <a:bodyPr wrap="none">
            <a:spAutoFit/>
          </a:bodyPr>
          <a:lstStyle/>
          <a:p>
            <a:r>
              <a:rPr lang="en-US" altLang="en-US" sz="1600" dirty="0" err="1" smtClean="0">
                <a:solidFill>
                  <a:srgbClr val="0000FF"/>
                </a:solidFill>
                <a:latin typeface="Arial" charset="0"/>
                <a:ea typeface="Arial" charset="0"/>
                <a:cs typeface="Arial" charset="0"/>
                <a:sym typeface="Arial" charset="0"/>
              </a:rPr>
              <a:t>g</a:t>
            </a:r>
            <a:r>
              <a:rPr lang="en-US" altLang="en-US" sz="1600" baseline="-6000" dirty="0" err="1" smtClean="0">
                <a:solidFill>
                  <a:srgbClr val="0000FF"/>
                </a:solidFill>
                <a:latin typeface="Arial" charset="0"/>
                <a:ea typeface="Arial" charset="0"/>
                <a:cs typeface="Arial" charset="0"/>
                <a:sym typeface="Arial" charset="0"/>
              </a:rPr>
              <a:t>K</a:t>
            </a:r>
            <a:r>
              <a:rPr lang="en-US" altLang="en-US" sz="1600" baseline="-6000" dirty="0" smtClean="0">
                <a:solidFill>
                  <a:srgbClr val="0000FF"/>
                </a:solidFill>
                <a:latin typeface="Arial" charset="0"/>
                <a:ea typeface="Arial" charset="0"/>
                <a:cs typeface="Arial" charset="0"/>
                <a:sym typeface="Arial" charset="0"/>
              </a:rPr>
              <a:t> </a:t>
            </a:r>
            <a:r>
              <a:rPr lang="en-US" altLang="en-US" sz="1600" dirty="0" smtClean="0">
                <a:latin typeface="Arial" charset="0"/>
                <a:ea typeface="Arial" charset="0"/>
                <a:cs typeface="Arial" charset="0"/>
                <a:sym typeface="Arial" charset="0"/>
              </a:rPr>
              <a:t>deactivates</a:t>
            </a:r>
            <a:endParaRPr lang="en-US" sz="1600" dirty="0"/>
          </a:p>
        </p:txBody>
      </p:sp>
      <p:sp>
        <p:nvSpPr>
          <p:cNvPr id="50" name="Rectangle 7"/>
          <p:cNvSpPr>
            <a:spLocks/>
          </p:cNvSpPr>
          <p:nvPr/>
        </p:nvSpPr>
        <p:spPr bwMode="auto">
          <a:xfrm>
            <a:off x="758993" y="6621842"/>
            <a:ext cx="14174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solidFill>
                  <a:srgbClr val="008000"/>
                </a:solidFill>
                <a:latin typeface="+mn-lt"/>
                <a:ea typeface="Arial" charset="0"/>
                <a:cs typeface="Arial" charset="0"/>
              </a:rPr>
              <a:t>(</a:t>
            </a:r>
            <a:r>
              <a:rPr lang="en-US" altLang="en-US" sz="1600" dirty="0" err="1" smtClean="0">
                <a:solidFill>
                  <a:srgbClr val="008000"/>
                </a:solidFill>
                <a:latin typeface="+mn-lt"/>
                <a:ea typeface="Arial" charset="0"/>
                <a:cs typeface="Arial" charset="0"/>
              </a:rPr>
              <a:t>Ch</a:t>
            </a:r>
            <a:r>
              <a:rPr lang="en-US" altLang="en-US" sz="1600" dirty="0" smtClean="0">
                <a:solidFill>
                  <a:srgbClr val="008000"/>
                </a:solidFill>
                <a:latin typeface="+mn-lt"/>
                <a:ea typeface="Arial" charset="0"/>
                <a:cs typeface="Arial" charset="0"/>
              </a:rPr>
              <a:t> 4 Blanton)</a:t>
            </a:r>
            <a:endParaRPr lang="en-US" altLang="en-US" sz="1600" dirty="0">
              <a:solidFill>
                <a:srgbClr val="008000"/>
              </a:solidFill>
              <a:latin typeface="+mn-lt"/>
              <a:ea typeface="Arial" charset="0"/>
              <a:cs typeface="Arial" charset="0"/>
            </a:endParaRPr>
          </a:p>
        </p:txBody>
      </p:sp>
      <p:sp>
        <p:nvSpPr>
          <p:cNvPr id="51" name="Rectangle 7"/>
          <p:cNvSpPr>
            <a:spLocks/>
          </p:cNvSpPr>
          <p:nvPr/>
        </p:nvSpPr>
        <p:spPr bwMode="auto">
          <a:xfrm>
            <a:off x="3270483" y="6559192"/>
            <a:ext cx="14174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40" bIns="0">
            <a:spAutoFit/>
          </a:bodyPr>
          <a:lstStyle>
            <a:lvl1pPr marL="57150">
              <a:spcBef>
                <a:spcPts val="1100"/>
              </a:spcBef>
              <a:buSzPct val="100000"/>
              <a:buFont typeface="Arial" charset="0"/>
              <a:buChar char="•"/>
              <a:defRPr sz="4400">
                <a:solidFill>
                  <a:schemeClr val="tx1"/>
                </a:solidFill>
                <a:latin typeface="Arial" charset="0"/>
                <a:ea typeface="PingFang SC Regular" charset="-122"/>
                <a:cs typeface="PingFang SC Regular" charset="-122"/>
                <a:sym typeface="Arial" charset="0"/>
              </a:defRPr>
            </a:lvl1pPr>
            <a:lvl2pPr marL="852488" indent="-404813">
              <a:spcBef>
                <a:spcPts val="900"/>
              </a:spcBef>
              <a:buSzPct val="100000"/>
              <a:buFont typeface="Arial" charset="0"/>
              <a:buChar char="–"/>
              <a:defRPr sz="3800">
                <a:solidFill>
                  <a:schemeClr val="tx1"/>
                </a:solidFill>
                <a:latin typeface="Arial" charset="0"/>
                <a:ea typeface="PingFang SC Regular" charset="-122"/>
                <a:cs typeface="PingFang SC Regular" charset="-122"/>
                <a:sym typeface="Arial" charset="0"/>
              </a:defRPr>
            </a:lvl2pPr>
            <a:lvl3pPr marL="1195388" indent="-228600">
              <a:spcBef>
                <a:spcPts val="800"/>
              </a:spcBef>
              <a:buSzPct val="100000"/>
              <a:buFont typeface="Arial" charset="0"/>
              <a:buChar char="•"/>
              <a:defRPr sz="3400">
                <a:solidFill>
                  <a:schemeClr val="tx1"/>
                </a:solidFill>
                <a:latin typeface="Arial" charset="0"/>
                <a:ea typeface="PingFang SC Regular" charset="-122"/>
                <a:cs typeface="PingFang SC Regular" charset="-122"/>
                <a:sym typeface="Arial" charset="0"/>
              </a:defRPr>
            </a:lvl3pPr>
            <a:lvl4pPr marL="15906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4pPr>
            <a:lvl5pPr marL="2047875" indent="-228600">
              <a:spcBef>
                <a:spcPts val="700"/>
              </a:spcBef>
              <a:buSzPct val="100000"/>
              <a:buFont typeface="Arial" charset="0"/>
              <a:buChar char="»"/>
              <a:defRPr sz="2800">
                <a:solidFill>
                  <a:schemeClr val="tx1"/>
                </a:solidFill>
                <a:latin typeface="Arial" charset="0"/>
                <a:ea typeface="PingFang SC Regular" charset="-122"/>
                <a:cs typeface="PingFang SC Regular" charset="-122"/>
                <a:sym typeface="Arial" charset="0"/>
              </a:defRPr>
            </a:lvl5pPr>
            <a:lvl6pPr marL="25050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6pPr>
            <a:lvl7pPr marL="29622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7pPr>
            <a:lvl8pPr marL="34194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8pPr>
            <a:lvl9pPr marL="3876675" indent="-228600" eaLnBrk="0" fontAlgn="base" hangingPunct="0">
              <a:spcBef>
                <a:spcPts val="700"/>
              </a:spcBef>
              <a:spcAft>
                <a:spcPct val="0"/>
              </a:spcAft>
              <a:buSzPct val="100000"/>
              <a:buFont typeface="Arial" charset="0"/>
              <a:buChar char="»"/>
              <a:defRPr sz="2800">
                <a:solidFill>
                  <a:schemeClr val="tx1"/>
                </a:solidFill>
                <a:latin typeface="Arial" charset="0"/>
                <a:ea typeface="PingFang SC Regular" charset="-122"/>
                <a:cs typeface="PingFang SC Regular" charset="-122"/>
                <a:sym typeface="Arial" charset="0"/>
              </a:defRPr>
            </a:lvl9pPr>
          </a:lstStyle>
          <a:p>
            <a:pPr eaLnBrk="1" hangingPunct="1">
              <a:spcBef>
                <a:spcPct val="0"/>
              </a:spcBef>
              <a:buSzTx/>
              <a:buFontTx/>
              <a:buNone/>
            </a:pPr>
            <a:r>
              <a:rPr lang="en-US" altLang="en-US" sz="1600" dirty="0" smtClean="0">
                <a:solidFill>
                  <a:srgbClr val="008000"/>
                </a:solidFill>
                <a:latin typeface="+mn-lt"/>
                <a:ea typeface="Arial" charset="0"/>
                <a:cs typeface="Arial" charset="0"/>
              </a:rPr>
              <a:t>(</a:t>
            </a:r>
            <a:r>
              <a:rPr lang="en-US" altLang="en-US" sz="1600" dirty="0" err="1" smtClean="0">
                <a:solidFill>
                  <a:srgbClr val="008000"/>
                </a:solidFill>
                <a:latin typeface="+mn-lt"/>
                <a:ea typeface="Arial" charset="0"/>
                <a:cs typeface="Arial" charset="0"/>
              </a:rPr>
              <a:t>Ch</a:t>
            </a:r>
            <a:r>
              <a:rPr lang="en-US" altLang="en-US" sz="1600" dirty="0" smtClean="0">
                <a:solidFill>
                  <a:srgbClr val="008000"/>
                </a:solidFill>
                <a:latin typeface="+mn-lt"/>
                <a:ea typeface="Arial" charset="0"/>
                <a:cs typeface="Arial" charset="0"/>
              </a:rPr>
              <a:t> 4 Blanton)</a:t>
            </a:r>
            <a:endParaRPr lang="en-US" altLang="en-US" sz="1600" dirty="0">
              <a:solidFill>
                <a:srgbClr val="008000"/>
              </a:solidFill>
              <a:latin typeface="+mn-lt"/>
              <a:ea typeface="Arial" charset="0"/>
              <a:cs typeface="Arial" charset="0"/>
            </a:endParaRPr>
          </a:p>
        </p:txBody>
      </p:sp>
    </p:spTree>
    <p:extLst>
      <p:ext uri="{BB962C8B-B14F-4D97-AF65-F5344CB8AC3E}">
        <p14:creationId xmlns:p14="http://schemas.microsoft.com/office/powerpoint/2010/main" val="130089871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dda8b19e-b5fa-4416-abe4-5973728e8812"/>
  <p:tag name="WASPOLLED" val="0D97B7AFB5AB4F24BF60701D7B52E19B"/>
  <p:tag name="TPLASTSAVEVERSION" val="6.2 PC"/>
  <p:tag name="TPVERSION" val="7"/>
  <p:tag name="TPFULLVERSION" val="8.5.0.25"/>
  <p:tag name="PPTVERSION" val="15"/>
  <p:tag name="TPOS" val="6"/>
</p:tagLst>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News Gothic M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13889</TotalTime>
  <Words>1103</Words>
  <Application>Microsoft Macintosh PowerPoint</Application>
  <PresentationFormat>On-screen Show (4:3)</PresentationFormat>
  <Paragraphs>531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Gill Sans</vt:lpstr>
      <vt:lpstr>News Gothic MT</vt:lpstr>
      <vt:lpstr>PingFang SC Regular</vt:lpstr>
      <vt:lpstr>Tahoma</vt:lpstr>
      <vt:lpstr>Times</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Sinauer Associates, Inc.</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Wendy Beck</dc:creator>
  <cp:lastModifiedBy>Josh Lawrence</cp:lastModifiedBy>
  <cp:revision>415</cp:revision>
  <cp:lastPrinted>2017-09-14T19:58:42Z</cp:lastPrinted>
  <dcterms:created xsi:type="dcterms:W3CDTF">2000-11-30T20:31:56Z</dcterms:created>
  <dcterms:modified xsi:type="dcterms:W3CDTF">2018-10-15T20:08:42Z</dcterms:modified>
</cp:coreProperties>
</file>