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charts/chart2.xml" ContentType="application/vnd.openxmlformats-officedocument.drawingml.char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charts/chart3.xml" ContentType="application/vnd.openxmlformats-officedocument.drawingml.char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5.xml" ContentType="application/vnd.openxmlformats-officedocument.theme+xml"/>
  <Override PartName="/ppt/charts/chart4.xml" ContentType="application/vnd.openxmlformats-officedocument.drawingml.chart+xml"/>
  <Override PartName="/ppt/theme/theme6.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4.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5.xml" ContentType="application/vnd.openxmlformats-officedocument.presentationml.notesSlide+xml"/>
  <Override PartName="/ppt/tags/tag15.xml" ContentType="application/vnd.openxmlformats-officedocument.presentationml.tags+xml"/>
  <Override PartName="/ppt/notesSlides/notesSlide6.xml" ContentType="application/vnd.openxmlformats-officedocument.presentationml.notesSlide+xml"/>
  <Override PartName="/ppt/tags/tag16.xml" ContentType="application/vnd.openxmlformats-officedocument.presentationml.tags+xml"/>
  <Override PartName="/ppt/notesSlides/notesSlide7.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8.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9.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10.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11.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12.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13.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14.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15.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16.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17.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18.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19.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20.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notesSlides/notesSlide21.xml" ContentType="application/vnd.openxmlformats-officedocument.presentationml.notesSlide+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22.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notesSlides/notesSlide23.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notesSlides/notesSlide24.xml" ContentType="application/vnd.openxmlformats-officedocument.presentationml.notesSlide+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notesSlides/notesSlide25.xml" ContentType="application/vnd.openxmlformats-officedocument.presentationml.notesSlide+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notesSlides/notesSlide26.xml" ContentType="application/vnd.openxmlformats-officedocument.presentationml.notesSlide+xml"/>
  <Override PartName="/ppt/tags/tag77.xml" ContentType="application/vnd.openxmlformats-officedocument.presentationml.tags+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89" r:id="rId3"/>
    <p:sldMasterId id="2147483703" r:id="rId4"/>
    <p:sldMasterId id="2147483717" r:id="rId5"/>
  </p:sldMasterIdLst>
  <p:notesMasterIdLst>
    <p:notesMasterId r:id="rId41"/>
  </p:notesMasterIdLst>
  <p:sldIdLst>
    <p:sldId id="256" r:id="rId6"/>
    <p:sldId id="263" r:id="rId7"/>
    <p:sldId id="258" r:id="rId8"/>
    <p:sldId id="281" r:id="rId9"/>
    <p:sldId id="265" r:id="rId10"/>
    <p:sldId id="282" r:id="rId11"/>
    <p:sldId id="287" r:id="rId12"/>
    <p:sldId id="288" r:id="rId13"/>
    <p:sldId id="274" r:id="rId14"/>
    <p:sldId id="289" r:id="rId15"/>
    <p:sldId id="290" r:id="rId16"/>
    <p:sldId id="277" r:id="rId17"/>
    <p:sldId id="261" r:id="rId18"/>
    <p:sldId id="292" r:id="rId19"/>
    <p:sldId id="302" r:id="rId20"/>
    <p:sldId id="293" r:id="rId21"/>
    <p:sldId id="291" r:id="rId22"/>
    <p:sldId id="259" r:id="rId23"/>
    <p:sldId id="305" r:id="rId24"/>
    <p:sldId id="294" r:id="rId25"/>
    <p:sldId id="301" r:id="rId26"/>
    <p:sldId id="299" r:id="rId27"/>
    <p:sldId id="300" r:id="rId28"/>
    <p:sldId id="295" r:id="rId29"/>
    <p:sldId id="304" r:id="rId30"/>
    <p:sldId id="303" r:id="rId31"/>
    <p:sldId id="280" r:id="rId32"/>
    <p:sldId id="262" r:id="rId33"/>
    <p:sldId id="297" r:id="rId34"/>
    <p:sldId id="257" r:id="rId35"/>
    <p:sldId id="296" r:id="rId36"/>
    <p:sldId id="279" r:id="rId37"/>
    <p:sldId id="298" r:id="rId38"/>
    <p:sldId id="306" r:id="rId39"/>
    <p:sldId id="307" r:id="rId40"/>
  </p:sldIdLst>
  <p:sldSz cx="12192000" cy="6858000"/>
  <p:notesSz cx="6858000" cy="9144000"/>
  <p:custDataLst>
    <p:tags r:id="rId4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6256" autoAdjust="0"/>
  </p:normalViewPr>
  <p:slideViewPr>
    <p:cSldViewPr snapToGrid="0">
      <p:cViewPr varScale="1">
        <p:scale>
          <a:sx n="99" d="100"/>
          <a:sy n="99" d="100"/>
        </p:scale>
        <p:origin x="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gs" Target="tags/tag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150"/>
        <c:shape val="box"/>
        <c:axId val="420184240"/>
        <c:axId val="420186592"/>
        <c:axId val="596091832"/>
      </c:bar3DChart>
      <c:catAx>
        <c:axId val="420184240"/>
        <c:scaling>
          <c:orientation val="minMax"/>
        </c:scaling>
        <c:delete val="0"/>
        <c:axPos val="b"/>
        <c:numFmt formatCode="General" sourceLinked="1"/>
        <c:majorTickMark val="out"/>
        <c:minorTickMark val="none"/>
        <c:tickLblPos val="nextTo"/>
        <c:crossAx val="420186592"/>
        <c:crosses val="autoZero"/>
        <c:auto val="1"/>
        <c:lblAlgn val="ctr"/>
        <c:lblOffset val="100"/>
        <c:noMultiLvlLbl val="0"/>
      </c:catAx>
      <c:valAx>
        <c:axId val="420186592"/>
        <c:scaling>
          <c:orientation val="minMax"/>
        </c:scaling>
        <c:delete val="0"/>
        <c:axPos val="l"/>
        <c:majorGridlines/>
        <c:numFmt formatCode="General" sourceLinked="1"/>
        <c:majorTickMark val="out"/>
        <c:minorTickMark val="none"/>
        <c:tickLblPos val="nextTo"/>
        <c:crossAx val="420184240"/>
        <c:crosses val="autoZero"/>
        <c:crossBetween val="between"/>
      </c:valAx>
      <c:serAx>
        <c:axId val="596091832"/>
        <c:scaling>
          <c:orientation val="minMax"/>
        </c:scaling>
        <c:delete val="0"/>
        <c:axPos val="b"/>
        <c:majorTickMark val="out"/>
        <c:minorTickMark val="none"/>
        <c:tickLblPos val="nextTo"/>
        <c:crossAx val="420186592"/>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150"/>
        <c:shape val="box"/>
        <c:axId val="419163984"/>
        <c:axId val="419165552"/>
        <c:axId val="596098616"/>
      </c:bar3DChart>
      <c:catAx>
        <c:axId val="419163984"/>
        <c:scaling>
          <c:orientation val="minMax"/>
        </c:scaling>
        <c:delete val="0"/>
        <c:axPos val="b"/>
        <c:numFmt formatCode="General" sourceLinked="1"/>
        <c:majorTickMark val="out"/>
        <c:minorTickMark val="none"/>
        <c:tickLblPos val="nextTo"/>
        <c:crossAx val="419165552"/>
        <c:crosses val="autoZero"/>
        <c:auto val="1"/>
        <c:lblAlgn val="ctr"/>
        <c:lblOffset val="100"/>
        <c:noMultiLvlLbl val="0"/>
      </c:catAx>
      <c:valAx>
        <c:axId val="419165552"/>
        <c:scaling>
          <c:orientation val="minMax"/>
        </c:scaling>
        <c:delete val="0"/>
        <c:axPos val="l"/>
        <c:majorGridlines/>
        <c:numFmt formatCode="General" sourceLinked="1"/>
        <c:majorTickMark val="out"/>
        <c:minorTickMark val="none"/>
        <c:tickLblPos val="nextTo"/>
        <c:crossAx val="419163984"/>
        <c:crosses val="autoZero"/>
        <c:crossBetween val="between"/>
      </c:valAx>
      <c:serAx>
        <c:axId val="596098616"/>
        <c:scaling>
          <c:orientation val="minMax"/>
        </c:scaling>
        <c:delete val="0"/>
        <c:axPos val="b"/>
        <c:majorTickMark val="out"/>
        <c:minorTickMark val="none"/>
        <c:tickLblPos val="nextTo"/>
        <c:crossAx val="419165552"/>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150"/>
        <c:shape val="box"/>
        <c:axId val="415772008"/>
        <c:axId val="415776320"/>
        <c:axId val="596092680"/>
      </c:bar3DChart>
      <c:catAx>
        <c:axId val="415772008"/>
        <c:scaling>
          <c:orientation val="minMax"/>
        </c:scaling>
        <c:delete val="0"/>
        <c:axPos val="b"/>
        <c:numFmt formatCode="General" sourceLinked="1"/>
        <c:majorTickMark val="out"/>
        <c:minorTickMark val="none"/>
        <c:tickLblPos val="nextTo"/>
        <c:crossAx val="415776320"/>
        <c:crosses val="autoZero"/>
        <c:auto val="1"/>
        <c:lblAlgn val="ctr"/>
        <c:lblOffset val="100"/>
        <c:noMultiLvlLbl val="0"/>
      </c:catAx>
      <c:valAx>
        <c:axId val="415776320"/>
        <c:scaling>
          <c:orientation val="minMax"/>
        </c:scaling>
        <c:delete val="0"/>
        <c:axPos val="l"/>
        <c:majorGridlines/>
        <c:numFmt formatCode="General" sourceLinked="1"/>
        <c:majorTickMark val="out"/>
        <c:minorTickMark val="none"/>
        <c:tickLblPos val="nextTo"/>
        <c:crossAx val="415772008"/>
        <c:crosses val="autoZero"/>
        <c:crossBetween val="between"/>
      </c:valAx>
      <c:serAx>
        <c:axId val="596092680"/>
        <c:scaling>
          <c:orientation val="minMax"/>
        </c:scaling>
        <c:delete val="0"/>
        <c:axPos val="b"/>
        <c:majorTickMark val="out"/>
        <c:minorTickMark val="none"/>
        <c:tickLblPos val="nextTo"/>
        <c:crossAx val="415776320"/>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FB7C-4F3F-B4AA-1130DFD27449}"/>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FB7C-4F3F-B4AA-1130DFD27449}"/>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FB7C-4F3F-B4AA-1130DFD27449}"/>
            </c:ext>
          </c:extLst>
        </c:ser>
        <c:dLbls>
          <c:showLegendKey val="0"/>
          <c:showVal val="0"/>
          <c:showCatName val="0"/>
          <c:showSerName val="0"/>
          <c:showPercent val="0"/>
          <c:showBubbleSize val="0"/>
        </c:dLbls>
        <c:gapWidth val="150"/>
        <c:shape val="box"/>
        <c:axId val="420187768"/>
        <c:axId val="511484320"/>
        <c:axId val="596095648"/>
      </c:bar3DChart>
      <c:catAx>
        <c:axId val="420187768"/>
        <c:scaling>
          <c:orientation val="minMax"/>
        </c:scaling>
        <c:delete val="0"/>
        <c:axPos val="b"/>
        <c:numFmt formatCode="General" sourceLinked="1"/>
        <c:majorTickMark val="out"/>
        <c:minorTickMark val="none"/>
        <c:tickLblPos val="nextTo"/>
        <c:crossAx val="511484320"/>
        <c:crosses val="autoZero"/>
        <c:auto val="1"/>
        <c:lblAlgn val="ctr"/>
        <c:lblOffset val="100"/>
        <c:noMultiLvlLbl val="0"/>
      </c:catAx>
      <c:valAx>
        <c:axId val="511484320"/>
        <c:scaling>
          <c:orientation val="minMax"/>
        </c:scaling>
        <c:delete val="0"/>
        <c:axPos val="l"/>
        <c:majorGridlines/>
        <c:numFmt formatCode="General" sourceLinked="1"/>
        <c:majorTickMark val="out"/>
        <c:minorTickMark val="none"/>
        <c:tickLblPos val="nextTo"/>
        <c:crossAx val="420187768"/>
        <c:crosses val="autoZero"/>
        <c:crossBetween val="between"/>
      </c:valAx>
      <c:serAx>
        <c:axId val="596095648"/>
        <c:scaling>
          <c:orientation val="minMax"/>
        </c:scaling>
        <c:delete val="0"/>
        <c:axPos val="b"/>
        <c:majorTickMark val="out"/>
        <c:minorTickMark val="none"/>
        <c:tickLblPos val="nextTo"/>
        <c:crossAx val="511484320"/>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19E3CF-843A-4CA9-B94D-4690F6A87A24}" type="datetimeFigureOut">
              <a:rPr lang="en-US" smtClean="0"/>
              <a:t>10/22/2018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D2D7D8-9E29-4B1A-A312-6F8A6D129E3A}" type="slidenum">
              <a:rPr lang="en-US" smtClean="0"/>
              <a:t>‹#›</a:t>
            </a:fld>
            <a:endParaRPr lang="en-US"/>
          </a:p>
        </p:txBody>
      </p:sp>
    </p:spTree>
    <p:extLst>
      <p:ext uri="{BB962C8B-B14F-4D97-AF65-F5344CB8AC3E}">
        <p14:creationId xmlns:p14="http://schemas.microsoft.com/office/powerpoint/2010/main" val="809034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a:t>
            </a:r>
            <a:endParaRPr lang="en-US" dirty="0" smtClean="0"/>
          </a:p>
          <a:p>
            <a:r>
              <a:rPr lang="en-US" dirty="0" smtClean="0"/>
              <a:t>Methacholine Asthma test</a:t>
            </a:r>
          </a:p>
          <a:p>
            <a:r>
              <a:rPr lang="en-US" dirty="0" smtClean="0"/>
              <a:t>Bronchial Hyperactivity diagnosis</a:t>
            </a:r>
          </a:p>
          <a:p>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465207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16</a:t>
            </a:fld>
            <a:endParaRPr lang="en-US"/>
          </a:p>
        </p:txBody>
      </p:sp>
    </p:spTree>
    <p:extLst>
      <p:ext uri="{BB962C8B-B14F-4D97-AF65-F5344CB8AC3E}">
        <p14:creationId xmlns:p14="http://schemas.microsoft.com/office/powerpoint/2010/main" val="1189506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17</a:t>
            </a:fld>
            <a:endParaRPr lang="en-US"/>
          </a:p>
        </p:txBody>
      </p:sp>
    </p:spTree>
    <p:extLst>
      <p:ext uri="{BB962C8B-B14F-4D97-AF65-F5344CB8AC3E}">
        <p14:creationId xmlns:p14="http://schemas.microsoft.com/office/powerpoint/2010/main" val="990989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19</a:t>
            </a:fld>
            <a:endParaRPr lang="en-US"/>
          </a:p>
        </p:txBody>
      </p:sp>
    </p:spTree>
    <p:extLst>
      <p:ext uri="{BB962C8B-B14F-4D97-AF65-F5344CB8AC3E}">
        <p14:creationId xmlns:p14="http://schemas.microsoft.com/office/powerpoint/2010/main" val="23572168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t>
            </a:r>
            <a:endParaRPr lang="en-US" dirty="0"/>
          </a:p>
        </p:txBody>
      </p:sp>
      <p:sp>
        <p:nvSpPr>
          <p:cNvPr id="4" name="Slide Number Placeholder 3"/>
          <p:cNvSpPr>
            <a:spLocks noGrp="1"/>
          </p:cNvSpPr>
          <p:nvPr>
            <p:ph type="sldNum" sz="quarter" idx="10"/>
          </p:nvPr>
        </p:nvSpPr>
        <p:spPr/>
        <p:txBody>
          <a:bodyPr/>
          <a:lstStyle/>
          <a:p>
            <a:pPr>
              <a:defRPr/>
            </a:pPr>
            <a:fld id="{B381C885-C223-4ED3-B415-EE69F511AAB3}" type="slidenum">
              <a:rPr lang="en-US" smtClean="0"/>
              <a:pPr>
                <a:defRPr/>
              </a:pPr>
              <a:t>20</a:t>
            </a:fld>
            <a:endParaRPr lang="en-US"/>
          </a:p>
        </p:txBody>
      </p:sp>
    </p:spTree>
    <p:extLst>
      <p:ext uri="{BB962C8B-B14F-4D97-AF65-F5344CB8AC3E}">
        <p14:creationId xmlns:p14="http://schemas.microsoft.com/office/powerpoint/2010/main" val="3277112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21</a:t>
            </a:fld>
            <a:endParaRPr lang="en-US"/>
          </a:p>
        </p:txBody>
      </p:sp>
    </p:spTree>
    <p:extLst>
      <p:ext uri="{BB962C8B-B14F-4D97-AF65-F5344CB8AC3E}">
        <p14:creationId xmlns:p14="http://schemas.microsoft.com/office/powerpoint/2010/main" val="41825314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t>
            </a:r>
          </a:p>
          <a:p>
            <a:endParaRPr lang="en-US" dirty="0" smtClean="0"/>
          </a:p>
          <a:p>
            <a:r>
              <a:rPr lang="en-US" b="1" dirty="0" smtClean="0"/>
              <a:t>Parasympathetic predominance in the left eye. </a:t>
            </a:r>
            <a:r>
              <a:rPr lang="en-US" dirty="0" smtClean="0"/>
              <a:t>– Incorrect - would result in greater miosis in the left eye under normal conditions</a:t>
            </a:r>
          </a:p>
          <a:p>
            <a:r>
              <a:rPr lang="en-US" b="1" dirty="0" smtClean="0"/>
              <a:t>Loss of Parasympathetic innervation in the right eye.</a:t>
            </a:r>
            <a:r>
              <a:rPr lang="en-US" b="1" baseline="0" dirty="0" smtClean="0"/>
              <a:t> </a:t>
            </a:r>
            <a:r>
              <a:rPr lang="en-US" baseline="0" dirty="0" smtClean="0"/>
              <a:t>– </a:t>
            </a:r>
            <a:r>
              <a:rPr lang="en-US" dirty="0" smtClean="0"/>
              <a:t>Incorrect - </a:t>
            </a:r>
            <a:r>
              <a:rPr lang="en-US" baseline="0" dirty="0" smtClean="0"/>
              <a:t>Would result in mydriasis not miosis in the right eye under normal conditions.</a:t>
            </a:r>
            <a:endParaRPr lang="en-US" dirty="0" smtClean="0"/>
          </a:p>
          <a:p>
            <a:r>
              <a:rPr lang="en-US" b="1" dirty="0" smtClean="0"/>
              <a:t>Loss of sympathetic innervation in the right eye</a:t>
            </a:r>
            <a:r>
              <a:rPr lang="en-US" dirty="0" smtClean="0"/>
              <a:t>.</a:t>
            </a:r>
            <a:r>
              <a:rPr lang="en-US" baseline="0" dirty="0" smtClean="0"/>
              <a:t> – Correct – this would result in relative parasympathetic predominance and miosis in the affected (right) eye. PE would produce exaggerated mydriasis due to Withdrawal Supersensitivity in the right eye.</a:t>
            </a:r>
            <a:endParaRPr lang="en-US" dirty="0" smtClean="0"/>
          </a:p>
          <a:p>
            <a:r>
              <a:rPr lang="en-US" b="1" dirty="0" smtClean="0"/>
              <a:t>Loss of sympathetic innervation in the left eye.</a:t>
            </a:r>
            <a:r>
              <a:rPr lang="en-US" b="0" dirty="0" smtClean="0"/>
              <a:t> - </a:t>
            </a:r>
            <a:r>
              <a:rPr lang="en-US" dirty="0" smtClean="0"/>
              <a:t>Incorrect - </a:t>
            </a:r>
            <a:r>
              <a:rPr lang="en-US" baseline="0" dirty="0" smtClean="0"/>
              <a:t>this would result in relative parasympathetic predominance and miosis in the affected (left) eye. PE would produce exaggerated mydriasis due to Withdrawal Supersensitivity in the left eye.</a:t>
            </a:r>
          </a:p>
          <a:p>
            <a:r>
              <a:rPr lang="en-US" b="1" dirty="0" smtClean="0"/>
              <a:t>Sympathetic predominance in the right eye. </a:t>
            </a:r>
            <a:r>
              <a:rPr lang="en-US" dirty="0" smtClean="0"/>
              <a:t>– </a:t>
            </a:r>
            <a:r>
              <a:rPr lang="en-US" sz="1200" kern="1200" dirty="0" smtClean="0">
                <a:solidFill>
                  <a:schemeClr val="tx1"/>
                </a:solidFill>
                <a:effectLst/>
                <a:latin typeface="+mn-lt"/>
                <a:ea typeface="+mn-ea"/>
                <a:cs typeface="+mn-cs"/>
              </a:rPr>
              <a:t>Incorrect - </a:t>
            </a:r>
            <a:r>
              <a:rPr lang="en-US" dirty="0" smtClean="0"/>
              <a:t>This would result in mydriasis</a:t>
            </a:r>
            <a:r>
              <a:rPr lang="en-US" baseline="0" dirty="0" smtClean="0"/>
              <a:t> in the right eye not  miosis under normal conditions</a:t>
            </a:r>
            <a:endParaRPr lang="en-US" dirty="0" smtClean="0"/>
          </a:p>
        </p:txBody>
      </p:sp>
      <p:sp>
        <p:nvSpPr>
          <p:cNvPr id="4" name="Slide Number Placeholder 3"/>
          <p:cNvSpPr>
            <a:spLocks noGrp="1"/>
          </p:cNvSpPr>
          <p:nvPr>
            <p:ph type="sldNum" sz="quarter" idx="10"/>
          </p:nvPr>
        </p:nvSpPr>
        <p:spPr/>
        <p:txBody>
          <a:bodyPr/>
          <a:lstStyle/>
          <a:p>
            <a:fld id="{A2D2D7D8-9E29-4B1A-A312-6F8A6D129E3A}" type="slidenum">
              <a:rPr lang="en-US" smtClean="0"/>
              <a:t>22</a:t>
            </a:fld>
            <a:endParaRPr lang="en-US"/>
          </a:p>
        </p:txBody>
      </p:sp>
    </p:spTree>
    <p:extLst>
      <p:ext uri="{BB962C8B-B14F-4D97-AF65-F5344CB8AC3E}">
        <p14:creationId xmlns:p14="http://schemas.microsoft.com/office/powerpoint/2010/main" val="12651217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A2D2D7D8-9E29-4B1A-A312-6F8A6D129E3A}" type="slidenum">
              <a:rPr lang="en-US" smtClean="0"/>
              <a:t>23</a:t>
            </a:fld>
            <a:endParaRPr lang="en-US"/>
          </a:p>
        </p:txBody>
      </p:sp>
    </p:spTree>
    <p:extLst>
      <p:ext uri="{BB962C8B-B14F-4D97-AF65-F5344CB8AC3E}">
        <p14:creationId xmlns:p14="http://schemas.microsoft.com/office/powerpoint/2010/main" val="42092536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24</a:t>
            </a:fld>
            <a:endParaRPr lang="en-US"/>
          </a:p>
        </p:txBody>
      </p:sp>
    </p:spTree>
    <p:extLst>
      <p:ext uri="{BB962C8B-B14F-4D97-AF65-F5344CB8AC3E}">
        <p14:creationId xmlns:p14="http://schemas.microsoft.com/office/powerpoint/2010/main" val="11471328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25</a:t>
            </a:fld>
            <a:endParaRPr lang="en-US"/>
          </a:p>
        </p:txBody>
      </p:sp>
    </p:spTree>
    <p:extLst>
      <p:ext uri="{BB962C8B-B14F-4D97-AF65-F5344CB8AC3E}">
        <p14:creationId xmlns:p14="http://schemas.microsoft.com/office/powerpoint/2010/main" val="19836824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26</a:t>
            </a:fld>
            <a:endParaRPr lang="en-US"/>
          </a:p>
        </p:txBody>
      </p:sp>
    </p:spTree>
    <p:extLst>
      <p:ext uri="{BB962C8B-B14F-4D97-AF65-F5344CB8AC3E}">
        <p14:creationId xmlns:p14="http://schemas.microsoft.com/office/powerpoint/2010/main" val="3308072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smtClean="0"/>
              <a:t>Sludwarmf</a:t>
            </a:r>
            <a:r>
              <a:rPr lang="en-US" dirty="0" smtClean="0"/>
              <a:t> /</a:t>
            </a:r>
            <a:r>
              <a:rPr lang="en-US" dirty="0" err="1" smtClean="0"/>
              <a:t>Dumbells</a:t>
            </a:r>
            <a:endParaRPr lang="en-US" dirty="0" smtClean="0"/>
          </a:p>
          <a:p>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5</a:t>
            </a:fld>
            <a:endParaRPr lang="en-US"/>
          </a:p>
        </p:txBody>
      </p:sp>
    </p:spTree>
    <p:extLst>
      <p:ext uri="{BB962C8B-B14F-4D97-AF65-F5344CB8AC3E}">
        <p14:creationId xmlns:p14="http://schemas.microsoft.com/office/powerpoint/2010/main" val="29287893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27</a:t>
            </a:fld>
            <a:endParaRPr lang="en-US"/>
          </a:p>
        </p:txBody>
      </p:sp>
    </p:spTree>
    <p:extLst>
      <p:ext uri="{BB962C8B-B14F-4D97-AF65-F5344CB8AC3E}">
        <p14:creationId xmlns:p14="http://schemas.microsoft.com/office/powerpoint/2010/main" val="24670972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29</a:t>
            </a:fld>
            <a:endParaRPr lang="en-US"/>
          </a:p>
        </p:txBody>
      </p:sp>
    </p:spTree>
    <p:extLst>
      <p:ext uri="{BB962C8B-B14F-4D97-AF65-F5344CB8AC3E}">
        <p14:creationId xmlns:p14="http://schemas.microsoft.com/office/powerpoint/2010/main" val="1178850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30</a:t>
            </a:fld>
            <a:endParaRPr lang="en-US"/>
          </a:p>
        </p:txBody>
      </p:sp>
    </p:spTree>
    <p:extLst>
      <p:ext uri="{BB962C8B-B14F-4D97-AF65-F5344CB8AC3E}">
        <p14:creationId xmlns:p14="http://schemas.microsoft.com/office/powerpoint/2010/main" val="10297922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a:t>
            </a:r>
            <a:endParaRPr lang="en-US"/>
          </a:p>
        </p:txBody>
      </p:sp>
      <p:sp>
        <p:nvSpPr>
          <p:cNvPr id="4" name="Slide Number Placeholder 3"/>
          <p:cNvSpPr>
            <a:spLocks noGrp="1"/>
          </p:cNvSpPr>
          <p:nvPr>
            <p:ph type="sldNum" sz="quarter" idx="10"/>
          </p:nvPr>
        </p:nvSpPr>
        <p:spPr/>
        <p:txBody>
          <a:bodyPr/>
          <a:lstStyle/>
          <a:p>
            <a:pPr>
              <a:defRPr/>
            </a:pPr>
            <a:fld id="{B381C885-C223-4ED3-B415-EE69F511AAB3}" type="slidenum">
              <a:rPr lang="en-US" smtClean="0"/>
              <a:pPr>
                <a:defRPr/>
              </a:pPr>
              <a:t>31</a:t>
            </a:fld>
            <a:endParaRPr lang="en-US"/>
          </a:p>
        </p:txBody>
      </p:sp>
    </p:spTree>
    <p:extLst>
      <p:ext uri="{BB962C8B-B14F-4D97-AF65-F5344CB8AC3E}">
        <p14:creationId xmlns:p14="http://schemas.microsoft.com/office/powerpoint/2010/main" val="26212090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32</a:t>
            </a:fld>
            <a:endParaRPr lang="en-US"/>
          </a:p>
        </p:txBody>
      </p:sp>
    </p:spTree>
    <p:extLst>
      <p:ext uri="{BB962C8B-B14F-4D97-AF65-F5344CB8AC3E}">
        <p14:creationId xmlns:p14="http://schemas.microsoft.com/office/powerpoint/2010/main" val="20729790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pPr>
              <a:defRPr/>
            </a:pPr>
            <a:fld id="{B381C885-C223-4ED3-B415-EE69F511AAB3}" type="slidenum">
              <a:rPr lang="en-US" smtClean="0"/>
              <a:pPr>
                <a:defRPr/>
              </a:pPr>
              <a:t>33</a:t>
            </a:fld>
            <a:endParaRPr lang="en-US"/>
          </a:p>
        </p:txBody>
      </p:sp>
    </p:spTree>
    <p:extLst>
      <p:ext uri="{BB962C8B-B14F-4D97-AF65-F5344CB8AC3E}">
        <p14:creationId xmlns:p14="http://schemas.microsoft.com/office/powerpoint/2010/main" val="13949375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Reflex Bradycardia</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34</a:t>
            </a:fld>
            <a:endParaRPr lang="en-US"/>
          </a:p>
        </p:txBody>
      </p:sp>
    </p:spTree>
    <p:extLst>
      <p:ext uri="{BB962C8B-B14F-4D97-AF65-F5344CB8AC3E}">
        <p14:creationId xmlns:p14="http://schemas.microsoft.com/office/powerpoint/2010/main" val="29347174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561C5203-0796-4E3C-A480-040F205BA29B}" type="slidenum">
              <a:rPr lang="en-US" altLang="en-US" smtClean="0">
                <a:latin typeface="Times New Roman" pitchFamily="18" charset="0"/>
              </a:rPr>
              <a:pPr/>
              <a:t>35</a:t>
            </a:fld>
            <a:endParaRPr lang="en-US" altLang="en-US" smtClean="0">
              <a:latin typeface="Times New Roman" pitchFamily="18" charset="0"/>
            </a:endParaRPr>
          </a:p>
        </p:txBody>
      </p:sp>
      <p:sp>
        <p:nvSpPr>
          <p:cNvPr id="63491"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63492"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r>
              <a:rPr lang="en-US" altLang="en-US" sz="1200"/>
              <a:t>5</a:t>
            </a:r>
          </a:p>
        </p:txBody>
      </p:sp>
      <p:sp>
        <p:nvSpPr>
          <p:cNvPr id="63493"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63494"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63495" name="Rectangle 6"/>
          <p:cNvSpPr>
            <a:spLocks noGrp="1" noRot="1" noChangeAspect="1" noChangeArrowheads="1" noTextEdit="1"/>
          </p:cNvSpPr>
          <p:nvPr>
            <p:ph type="sldImg"/>
          </p:nvPr>
        </p:nvSpPr>
        <p:spPr>
          <a:xfrm>
            <a:off x="393700" y="692150"/>
            <a:ext cx="6070600" cy="3416300"/>
          </a:xfrm>
          <a:ln w="12700" cap="flat"/>
        </p:spPr>
      </p:sp>
      <p:sp>
        <p:nvSpPr>
          <p:cNvPr id="63496"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r>
              <a:rPr lang="en-US" altLang="en-US" dirty="0" smtClean="0"/>
              <a:t>Norepinephrine and reflex bradycardia</a:t>
            </a:r>
          </a:p>
          <a:p>
            <a:endParaRPr lang="en-US" altLang="en-US" dirty="0" smtClean="0"/>
          </a:p>
        </p:txBody>
      </p:sp>
    </p:spTree>
    <p:extLst>
      <p:ext uri="{BB962C8B-B14F-4D97-AF65-F5344CB8AC3E}">
        <p14:creationId xmlns:p14="http://schemas.microsoft.com/office/powerpoint/2010/main" val="790052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
            </a:r>
          </a:p>
          <a:p>
            <a:pPr>
              <a:lnSpc>
                <a:spcPct val="80000"/>
              </a:lnSpc>
            </a:pPr>
            <a:r>
              <a:rPr lang="en-US" dirty="0" smtClean="0"/>
              <a:t>Could be:</a:t>
            </a:r>
          </a:p>
          <a:p>
            <a:pPr>
              <a:lnSpc>
                <a:spcPct val="80000"/>
              </a:lnSpc>
            </a:pPr>
            <a:r>
              <a:rPr lang="en-US" dirty="0" smtClean="0"/>
              <a:t> </a:t>
            </a:r>
            <a:r>
              <a:rPr lang="en-US" altLang="en-US" sz="1200" b="1" dirty="0" smtClean="0"/>
              <a:t>Donepezil</a:t>
            </a:r>
            <a:r>
              <a:rPr lang="en-US" altLang="en-US" sz="1200" dirty="0" smtClean="0"/>
              <a:t> </a:t>
            </a:r>
            <a:r>
              <a:rPr lang="en-US" altLang="en-US" sz="1200" i="1" dirty="0" smtClean="0"/>
              <a:t>(Aricept, Aricept ODT)</a:t>
            </a:r>
            <a:endParaRPr lang="en-US" altLang="en-US" sz="1200" dirty="0" smtClean="0"/>
          </a:p>
          <a:p>
            <a:pPr>
              <a:lnSpc>
                <a:spcPct val="80000"/>
              </a:lnSpc>
            </a:pPr>
            <a:r>
              <a:rPr lang="en-US" altLang="en-US" sz="1200" b="1" dirty="0" err="1" smtClean="0"/>
              <a:t>Galantamine</a:t>
            </a:r>
            <a:r>
              <a:rPr lang="en-US" altLang="en-US" sz="1200" dirty="0" smtClean="0"/>
              <a:t> (</a:t>
            </a:r>
            <a:r>
              <a:rPr lang="en-US" altLang="en-US" sz="1200" i="1" dirty="0" err="1" smtClean="0"/>
              <a:t>Razadyne</a:t>
            </a:r>
            <a:r>
              <a:rPr lang="en-US" altLang="en-US" sz="1200" i="1" dirty="0" smtClean="0"/>
              <a:t>, </a:t>
            </a:r>
            <a:r>
              <a:rPr lang="en-US" altLang="en-US" sz="1200" i="1" dirty="0" err="1" smtClean="0"/>
              <a:t>Razadyne</a:t>
            </a:r>
            <a:r>
              <a:rPr lang="en-US" altLang="en-US" sz="1200" i="1" dirty="0" smtClean="0"/>
              <a:t> ER)</a:t>
            </a:r>
          </a:p>
          <a:p>
            <a:pPr>
              <a:lnSpc>
                <a:spcPct val="80000"/>
              </a:lnSpc>
            </a:pPr>
            <a:r>
              <a:rPr lang="en-US" altLang="en-US" sz="1200" b="1" dirty="0" smtClean="0"/>
              <a:t>Rivastigmine</a:t>
            </a:r>
            <a:r>
              <a:rPr lang="en-US" altLang="en-US" sz="1200" dirty="0" smtClean="0"/>
              <a:t> </a:t>
            </a:r>
            <a:r>
              <a:rPr lang="en-US" altLang="en-US" sz="1200" i="1" dirty="0" smtClean="0"/>
              <a:t>(Exelon) – tertiary amine</a:t>
            </a:r>
          </a:p>
          <a:p>
            <a:endParaRPr lang="en-US" dirty="0" smtClean="0"/>
          </a:p>
        </p:txBody>
      </p:sp>
      <p:sp>
        <p:nvSpPr>
          <p:cNvPr id="4" name="Slide Number Placeholder 3"/>
          <p:cNvSpPr>
            <a:spLocks noGrp="1"/>
          </p:cNvSpPr>
          <p:nvPr>
            <p:ph type="sldNum" sz="quarter" idx="10"/>
          </p:nvPr>
        </p:nvSpPr>
        <p:spPr/>
        <p:txBody>
          <a:bodyPr/>
          <a:lstStyle/>
          <a:p>
            <a:pPr>
              <a:defRPr/>
            </a:pPr>
            <a:fld id="{DF666C2F-11DB-48C4-8695-EC765287FF00}" type="slidenum">
              <a:rPr lang="en-US" smtClean="0"/>
              <a:pPr>
                <a:defRPr/>
              </a:pPr>
              <a:t>7</a:t>
            </a:fld>
            <a:endParaRPr lang="en-US"/>
          </a:p>
        </p:txBody>
      </p:sp>
    </p:spTree>
    <p:extLst>
      <p:ext uri="{BB962C8B-B14F-4D97-AF65-F5344CB8AC3E}">
        <p14:creationId xmlns:p14="http://schemas.microsoft.com/office/powerpoint/2010/main" val="3955253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 capability to stimulate nicotinic receptors</a:t>
            </a:r>
          </a:p>
          <a:p>
            <a:r>
              <a:rPr lang="en-US" dirty="0" smtClean="0"/>
              <a:t>Other drugs with Nicotinic agonist activity</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8</a:t>
            </a:fld>
            <a:endParaRPr lang="en-US"/>
          </a:p>
        </p:txBody>
      </p:sp>
    </p:spTree>
    <p:extLst>
      <p:ext uri="{BB962C8B-B14F-4D97-AF65-F5344CB8AC3E}">
        <p14:creationId xmlns:p14="http://schemas.microsoft.com/office/powerpoint/2010/main" val="942560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9</a:t>
            </a:fld>
            <a:endParaRPr lang="en-US"/>
          </a:p>
        </p:txBody>
      </p:sp>
    </p:spTree>
    <p:extLst>
      <p:ext uri="{BB962C8B-B14F-4D97-AF65-F5344CB8AC3E}">
        <p14:creationId xmlns:p14="http://schemas.microsoft.com/office/powerpoint/2010/main" val="2477153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Drugs of first choice</a:t>
            </a:r>
          </a:p>
          <a:p>
            <a:pPr marL="0" indent="0">
              <a:buFont typeface="Arial" panose="020B0604020202020204" pitchFamily="34" charset="0"/>
              <a:buNone/>
            </a:pPr>
            <a:r>
              <a:rPr lang="en-US" dirty="0" smtClean="0"/>
              <a:t>**</a:t>
            </a:r>
            <a:r>
              <a:rPr lang="en-US" baseline="0" dirty="0" smtClean="0"/>
              <a:t>  </a:t>
            </a:r>
            <a:r>
              <a:rPr lang="en-US" baseline="0" dirty="0" smtClean="0"/>
              <a:t>Second/Third </a:t>
            </a:r>
            <a:r>
              <a:rPr lang="en-US" baseline="0" dirty="0" smtClean="0"/>
              <a:t>line choice</a:t>
            </a:r>
          </a:p>
          <a:p>
            <a:pPr marL="0" indent="0">
              <a:buFont typeface="Arial" panose="020B0604020202020204" pitchFamily="34" charset="0"/>
              <a:buNone/>
            </a:pPr>
            <a:r>
              <a:rPr lang="en-US" baseline="0" dirty="0" smtClean="0"/>
              <a:t>*** Drugs of last </a:t>
            </a:r>
            <a:r>
              <a:rPr lang="en-US" baseline="0" dirty="0" smtClean="0"/>
              <a:t>choice</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10</a:t>
            </a:fld>
            <a:endParaRPr lang="en-US"/>
          </a:p>
        </p:txBody>
      </p:sp>
    </p:spTree>
    <p:extLst>
      <p:ext uri="{BB962C8B-B14F-4D97-AF65-F5344CB8AC3E}">
        <p14:creationId xmlns:p14="http://schemas.microsoft.com/office/powerpoint/2010/main" val="2176771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2400" b="1" dirty="0" smtClean="0"/>
              <a:t>Alpha 2 adrenergic agonists – Decrease aqueous humor</a:t>
            </a:r>
            <a:r>
              <a:rPr lang="en-US" sz="2400" b="1" baseline="0" dirty="0" smtClean="0"/>
              <a:t> formation</a:t>
            </a:r>
            <a:endParaRPr lang="en-US" sz="2400" b="1" dirty="0" smtClean="0"/>
          </a:p>
          <a:p>
            <a:pPr>
              <a:defRPr/>
            </a:pPr>
            <a:r>
              <a:rPr lang="en-US" sz="2400" b="1" dirty="0" smtClean="0"/>
              <a:t>Beta blockers – Decrease aqueous humor</a:t>
            </a:r>
            <a:r>
              <a:rPr lang="en-US" sz="2400" b="1" baseline="0" dirty="0" smtClean="0"/>
              <a:t> formation</a:t>
            </a:r>
            <a:endParaRPr lang="en-US" sz="2400" b="1" dirty="0" smtClean="0"/>
          </a:p>
          <a:p>
            <a:pPr>
              <a:lnSpc>
                <a:spcPct val="90000"/>
              </a:lnSpc>
              <a:defRPr/>
            </a:pPr>
            <a:r>
              <a:rPr lang="en-US" sz="2400" b="1" dirty="0" smtClean="0"/>
              <a:t>Cholinergic agonists – Cause miosis and Ciliary muscle contraction to expand Trabecular meshwork and egress through Canal</a:t>
            </a:r>
            <a:r>
              <a:rPr lang="en-US" sz="2400" b="1" baseline="0" dirty="0" smtClean="0"/>
              <a:t> of </a:t>
            </a:r>
            <a:r>
              <a:rPr lang="en-US" sz="2400" b="1" baseline="0" dirty="0" err="1" smtClean="0"/>
              <a:t>Schlem</a:t>
            </a:r>
            <a:r>
              <a:rPr lang="en-US" sz="2400" b="1" baseline="0" dirty="0" smtClean="0"/>
              <a:t> </a:t>
            </a:r>
            <a:endParaRPr lang="en-US" sz="2400" b="1" dirty="0" smtClean="0"/>
          </a:p>
          <a:p>
            <a:pPr>
              <a:lnSpc>
                <a:spcPct val="90000"/>
              </a:lnSpc>
              <a:defRPr/>
            </a:pPr>
            <a:r>
              <a:rPr lang="en-US" sz="2400" b="1" dirty="0" smtClean="0"/>
              <a:t>Carbonic anhydrase inhibitors – Decrease aqueous humor</a:t>
            </a:r>
            <a:r>
              <a:rPr lang="en-US" sz="2400" b="1" baseline="0" dirty="0" smtClean="0"/>
              <a:t> formation </a:t>
            </a:r>
          </a:p>
          <a:p>
            <a:pPr>
              <a:lnSpc>
                <a:spcPct val="90000"/>
              </a:lnSpc>
              <a:defRPr/>
            </a:pPr>
            <a:r>
              <a:rPr lang="en-US" sz="2400" b="1" baseline="0" dirty="0" smtClean="0"/>
              <a:t>Prostaglandin</a:t>
            </a:r>
            <a:r>
              <a:rPr lang="en-US" sz="2400" b="1" dirty="0" smtClean="0"/>
              <a:t> analogs -  Increase access of aqueous humor to uveoscleral  outflow pathway</a:t>
            </a:r>
            <a:endParaRPr lang="en-US" sz="2400" b="1" dirty="0"/>
          </a:p>
        </p:txBody>
      </p:sp>
      <p:sp>
        <p:nvSpPr>
          <p:cNvPr id="4" name="Slide Number Placeholder 3"/>
          <p:cNvSpPr>
            <a:spLocks noGrp="1"/>
          </p:cNvSpPr>
          <p:nvPr>
            <p:ph type="sldNum" sz="quarter" idx="10"/>
          </p:nvPr>
        </p:nvSpPr>
        <p:spPr/>
        <p:txBody>
          <a:bodyPr/>
          <a:lstStyle/>
          <a:p>
            <a:fld id="{A2D2D7D8-9E29-4B1A-A312-6F8A6D129E3A}" type="slidenum">
              <a:rPr lang="en-US" smtClean="0"/>
              <a:t>11</a:t>
            </a:fld>
            <a:endParaRPr lang="en-US"/>
          </a:p>
        </p:txBody>
      </p:sp>
    </p:spTree>
    <p:extLst>
      <p:ext uri="{BB962C8B-B14F-4D97-AF65-F5344CB8AC3E}">
        <p14:creationId xmlns:p14="http://schemas.microsoft.com/office/powerpoint/2010/main" val="2297496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12</a:t>
            </a:fld>
            <a:endParaRPr lang="en-US"/>
          </a:p>
        </p:txBody>
      </p:sp>
    </p:spTree>
    <p:extLst>
      <p:ext uri="{BB962C8B-B14F-4D97-AF65-F5344CB8AC3E}">
        <p14:creationId xmlns:p14="http://schemas.microsoft.com/office/powerpoint/2010/main" val="2830711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A2D2D7D8-9E29-4B1A-A312-6F8A6D129E3A}" type="slidenum">
              <a:rPr lang="en-US" smtClean="0"/>
              <a:t>15</a:t>
            </a:fld>
            <a:endParaRPr lang="en-US"/>
          </a:p>
        </p:txBody>
      </p:sp>
    </p:spTree>
    <p:extLst>
      <p:ext uri="{BB962C8B-B14F-4D97-AF65-F5344CB8AC3E}">
        <p14:creationId xmlns:p14="http://schemas.microsoft.com/office/powerpoint/2010/main" val="3333608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CF01D7-5D60-445A-92A6-8AD9E0B6C0BB}" type="datetimeFigureOut">
              <a:rPr lang="en-US" smtClean="0"/>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954A6-64C8-411B-BB8A-B6AD36A8148D}" type="slidenum">
              <a:rPr lang="en-US" smtClean="0"/>
              <a:t>‹#›</a:t>
            </a:fld>
            <a:endParaRPr lang="en-US"/>
          </a:p>
        </p:txBody>
      </p:sp>
    </p:spTree>
    <p:extLst>
      <p:ext uri="{BB962C8B-B14F-4D97-AF65-F5344CB8AC3E}">
        <p14:creationId xmlns:p14="http://schemas.microsoft.com/office/powerpoint/2010/main" val="2240112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CF01D7-5D60-445A-92A6-8AD9E0B6C0BB}" type="datetimeFigureOut">
              <a:rPr lang="en-US" smtClean="0"/>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954A6-64C8-411B-BB8A-B6AD36A8148D}" type="slidenum">
              <a:rPr lang="en-US" smtClean="0"/>
              <a:t>‹#›</a:t>
            </a:fld>
            <a:endParaRPr lang="en-US"/>
          </a:p>
        </p:txBody>
      </p:sp>
    </p:spTree>
    <p:extLst>
      <p:ext uri="{BB962C8B-B14F-4D97-AF65-F5344CB8AC3E}">
        <p14:creationId xmlns:p14="http://schemas.microsoft.com/office/powerpoint/2010/main" val="3653446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CF01D7-5D60-445A-92A6-8AD9E0B6C0BB}" type="datetimeFigureOut">
              <a:rPr lang="en-US" smtClean="0"/>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954A6-64C8-411B-BB8A-B6AD36A8148D}" type="slidenum">
              <a:rPr lang="en-US" smtClean="0"/>
              <a:t>‹#›</a:t>
            </a:fld>
            <a:endParaRPr lang="en-US"/>
          </a:p>
        </p:txBody>
      </p:sp>
    </p:spTree>
    <p:extLst>
      <p:ext uri="{BB962C8B-B14F-4D97-AF65-F5344CB8AC3E}">
        <p14:creationId xmlns:p14="http://schemas.microsoft.com/office/powerpoint/2010/main" val="3047422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CF01D7-5D60-445A-92A6-8AD9E0B6C0BB}" type="datetimeFigureOut">
              <a:rPr lang="en-US" smtClean="0"/>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954A6-64C8-411B-BB8A-B6AD36A8148D}" type="slidenum">
              <a:rPr lang="en-US" smtClean="0"/>
              <a:t>‹#›</a:t>
            </a:fld>
            <a:endParaRPr lang="en-US"/>
          </a:p>
        </p:txBody>
      </p:sp>
    </p:spTree>
    <p:extLst>
      <p:ext uri="{BB962C8B-B14F-4D97-AF65-F5344CB8AC3E}">
        <p14:creationId xmlns:p14="http://schemas.microsoft.com/office/powerpoint/2010/main" val="1447985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6A50F54-00F2-4083-B9F9-5D20C3DFB766}"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57F47EF-8E27-493D-805C-7B2368935BB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758704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F866CDF-54DD-4EF6-8749-C84C343AD31E}"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EC57553-B7A2-4AAC-9127-9DC4591EAF1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779045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E194BFA-6AD8-4CD1-AB9F-7DB2458EA533}"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A53B1FD-4327-41F4-8594-2D68F931496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27457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8588785-125E-4FD4-9F52-02DA6DE6D312}" type="datetimeFigureOut">
              <a:rPr lang="en-US">
                <a:solidFill>
                  <a:prstClr val="black">
                    <a:tint val="75000"/>
                  </a:prstClr>
                </a:solidFill>
              </a:rPr>
              <a:pPr>
                <a:defRPr/>
              </a:pPr>
              <a:t>10/22/2018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8EBAC84-4B8B-4EDF-A4E3-1CC2FD2571F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436884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3204791-2BE9-4C99-88D1-7602F24EE637}" type="datetimeFigureOut">
              <a:rPr lang="en-US">
                <a:solidFill>
                  <a:prstClr val="black">
                    <a:tint val="75000"/>
                  </a:prstClr>
                </a:solidFill>
              </a:rPr>
              <a:pPr>
                <a:defRPr/>
              </a:pPr>
              <a:t>10/22/2018</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B52AA78B-E3C1-441B-8E36-12516DFB5FB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330565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EEEE517-808B-4E31-99A9-6656F02EB4A0}" type="datetimeFigureOut">
              <a:rPr lang="en-US">
                <a:solidFill>
                  <a:prstClr val="black">
                    <a:tint val="75000"/>
                  </a:prstClr>
                </a:solidFill>
              </a:rPr>
              <a:pPr>
                <a:defRPr/>
              </a:pPr>
              <a:t>10/22/2018</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0BBA38D-BE1E-4B2A-9675-EDD79EAFB00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404056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28177E1-8B32-416D-83D0-81F33B23F20C}" type="datetimeFigureOut">
              <a:rPr lang="en-US">
                <a:solidFill>
                  <a:prstClr val="black">
                    <a:tint val="75000"/>
                  </a:prstClr>
                </a:solidFill>
              </a:rPr>
              <a:pPr>
                <a:defRPr/>
              </a:pPr>
              <a:t>10/22/2018</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C6574686-648F-49E0-9ACD-B2D8C254343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01925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CF01D7-5D60-445A-92A6-8AD9E0B6C0BB}" type="datetimeFigureOut">
              <a:rPr lang="en-US" smtClean="0"/>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954A6-64C8-411B-BB8A-B6AD36A8148D}" type="slidenum">
              <a:rPr lang="en-US" smtClean="0"/>
              <a:t>‹#›</a:t>
            </a:fld>
            <a:endParaRPr lang="en-US"/>
          </a:p>
        </p:txBody>
      </p:sp>
    </p:spTree>
    <p:extLst>
      <p:ext uri="{BB962C8B-B14F-4D97-AF65-F5344CB8AC3E}">
        <p14:creationId xmlns:p14="http://schemas.microsoft.com/office/powerpoint/2010/main" val="1490868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60B68BA-F887-4BC9-B2BC-BC4515EDE749}" type="datetimeFigureOut">
              <a:rPr lang="en-US">
                <a:solidFill>
                  <a:prstClr val="black">
                    <a:tint val="75000"/>
                  </a:prstClr>
                </a:solidFill>
              </a:rPr>
              <a:pPr>
                <a:defRPr/>
              </a:pPr>
              <a:t>10/22/2018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4BB40E4-BFC0-47BA-B26E-3A882F7A8A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467381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280CF2A-B304-49C7-8EC8-64FA54693A41}" type="datetimeFigureOut">
              <a:rPr lang="en-US">
                <a:solidFill>
                  <a:prstClr val="black">
                    <a:tint val="75000"/>
                  </a:prstClr>
                </a:solidFill>
              </a:rPr>
              <a:pPr>
                <a:defRPr/>
              </a:pPr>
              <a:t>10/22/2018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8A0E2B7-03BF-444D-AB95-FDCB18705C6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026544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71CEA69-3A07-42B9-870A-F291E857B4F6}"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97E1F80-18C9-45D1-AF53-B1783B695D8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410958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FB90798-76B7-4AE1-AB25-9FD973A212D1}"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CB9EF3A-B4C5-4F35-BB4E-47F4B339351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323764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21F13CD-436B-40D3-87D8-C94C1B9F4508}" type="datetimeFigureOut">
              <a:rPr lang="en-US" smtClean="0">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EA735DE9-5EB2-4E8B-81CE-CCE560E50DE5}"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909182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621F13CD-436B-40D3-87D8-C94C1B9F4508}" type="datetimeFigureOut">
              <a:rPr lang="en-US" smtClean="0">
                <a:solidFill>
                  <a:prstClr val="black">
                    <a:tint val="75000"/>
                  </a:prstClr>
                </a:solidFill>
              </a:rPr>
              <a:pPr>
                <a:defRPr/>
              </a:pPr>
              <a:t>10/22/2018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EA735DE9-5EB2-4E8B-81CE-CCE560E50DE5}" type="slidenum">
              <a:rPr lang="en-US" smtClean="0">
                <a:solidFill>
                  <a:prstClr val="black">
                    <a:tint val="75000"/>
                  </a:prstClr>
                </a:solidFill>
              </a:rPr>
              <a:pPr>
                <a:defRPr/>
              </a:pPr>
              <a:t>‹#›</a:t>
            </a:fld>
            <a:endParaRPr lang="en-US">
              <a:solidFill>
                <a:prstClr val="black">
                  <a:tint val="75000"/>
                </a:prstClr>
              </a:solidFill>
            </a:endParaRPr>
          </a:p>
        </p:txBody>
      </p:sp>
      <p:graphicFrame>
        <p:nvGraphicFramePr>
          <p:cNvPr id="6" name="TPChart" hidden="1"/>
          <p:cNvGraphicFramePr/>
          <p:nvPr userDrawn="1">
            <p:extLst/>
          </p:nvPr>
        </p:nvGraphicFramePr>
        <p:xfrm>
          <a:off x="8466667" y="1600200"/>
          <a:ext cx="3386667" cy="254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06809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6A50F54-00F2-4083-B9F9-5D20C3DFB766}"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57F47EF-8E27-493D-805C-7B2368935BB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650137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F866CDF-54DD-4EF6-8749-C84C343AD31E}"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EC57553-B7A2-4AAC-9127-9DC4591EAF1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550558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E194BFA-6AD8-4CD1-AB9F-7DB2458EA533}"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A53B1FD-4327-41F4-8594-2D68F931496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445771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8588785-125E-4FD4-9F52-02DA6DE6D312}" type="datetimeFigureOut">
              <a:rPr lang="en-US">
                <a:solidFill>
                  <a:prstClr val="black">
                    <a:tint val="75000"/>
                  </a:prstClr>
                </a:solidFill>
              </a:rPr>
              <a:pPr>
                <a:defRPr/>
              </a:pPr>
              <a:t>10/22/2018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8EBAC84-4B8B-4EDF-A4E3-1CC2FD2571F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93779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CF01D7-5D60-445A-92A6-8AD9E0B6C0BB}" type="datetimeFigureOut">
              <a:rPr lang="en-US" smtClean="0"/>
              <a:t>10/22/2018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954A6-64C8-411B-BB8A-B6AD36A8148D}" type="slidenum">
              <a:rPr lang="en-US" smtClean="0"/>
              <a:t>‹#›</a:t>
            </a:fld>
            <a:endParaRPr lang="en-US"/>
          </a:p>
        </p:txBody>
      </p:sp>
    </p:spTree>
    <p:extLst>
      <p:ext uri="{BB962C8B-B14F-4D97-AF65-F5344CB8AC3E}">
        <p14:creationId xmlns:p14="http://schemas.microsoft.com/office/powerpoint/2010/main" val="14419818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3204791-2BE9-4C99-88D1-7602F24EE637}" type="datetimeFigureOut">
              <a:rPr lang="en-US">
                <a:solidFill>
                  <a:prstClr val="black">
                    <a:tint val="75000"/>
                  </a:prstClr>
                </a:solidFill>
              </a:rPr>
              <a:pPr>
                <a:defRPr/>
              </a:pPr>
              <a:t>10/22/2018</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B52AA78B-E3C1-441B-8E36-12516DFB5FB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704553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EEEE517-808B-4E31-99A9-6656F02EB4A0}" type="datetimeFigureOut">
              <a:rPr lang="en-US">
                <a:solidFill>
                  <a:prstClr val="black">
                    <a:tint val="75000"/>
                  </a:prstClr>
                </a:solidFill>
              </a:rPr>
              <a:pPr>
                <a:defRPr/>
              </a:pPr>
              <a:t>10/22/2018</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0BBA38D-BE1E-4B2A-9675-EDD79EAFB00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056970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28177E1-8B32-416D-83D0-81F33B23F20C}" type="datetimeFigureOut">
              <a:rPr lang="en-US">
                <a:solidFill>
                  <a:prstClr val="black">
                    <a:tint val="75000"/>
                  </a:prstClr>
                </a:solidFill>
              </a:rPr>
              <a:pPr>
                <a:defRPr/>
              </a:pPr>
              <a:t>10/22/2018</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C6574686-648F-49E0-9ACD-B2D8C254343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210028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60B68BA-F887-4BC9-B2BC-BC4515EDE749}" type="datetimeFigureOut">
              <a:rPr lang="en-US">
                <a:solidFill>
                  <a:prstClr val="black">
                    <a:tint val="75000"/>
                  </a:prstClr>
                </a:solidFill>
              </a:rPr>
              <a:pPr>
                <a:defRPr/>
              </a:pPr>
              <a:t>10/22/2018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4BB40E4-BFC0-47BA-B26E-3A882F7A8A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420772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280CF2A-B304-49C7-8EC8-64FA54693A41}" type="datetimeFigureOut">
              <a:rPr lang="en-US">
                <a:solidFill>
                  <a:prstClr val="black">
                    <a:tint val="75000"/>
                  </a:prstClr>
                </a:solidFill>
              </a:rPr>
              <a:pPr>
                <a:defRPr/>
              </a:pPr>
              <a:t>10/22/2018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8A0E2B7-03BF-444D-AB95-FDCB18705C6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6280226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71CEA69-3A07-42B9-870A-F291E857B4F6}"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97E1F80-18C9-45D1-AF53-B1783B695D8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503029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FB90798-76B7-4AE1-AB25-9FD973A212D1}"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CB9EF3A-B4C5-4F35-BB4E-47F4B339351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996702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21F13CD-436B-40D3-87D8-C94C1B9F4508}" type="datetimeFigureOut">
              <a:rPr lang="en-US" smtClean="0">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EA735DE9-5EB2-4E8B-81CE-CCE560E50DE5}"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00761832"/>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621F13CD-436B-40D3-87D8-C94C1B9F4508}" type="datetimeFigureOut">
              <a:rPr lang="en-US" smtClean="0">
                <a:solidFill>
                  <a:prstClr val="black">
                    <a:tint val="75000"/>
                  </a:prstClr>
                </a:solidFill>
              </a:rPr>
              <a:pPr>
                <a:defRPr/>
              </a:pPr>
              <a:t>10/22/2018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EA735DE9-5EB2-4E8B-81CE-CCE560E50DE5}" type="slidenum">
              <a:rPr lang="en-US" smtClean="0">
                <a:solidFill>
                  <a:prstClr val="black">
                    <a:tint val="75000"/>
                  </a:prstClr>
                </a:solidFill>
              </a:rPr>
              <a:pPr>
                <a:defRPr/>
              </a:pPr>
              <a:t>‹#›</a:t>
            </a:fld>
            <a:endParaRPr lang="en-US">
              <a:solidFill>
                <a:prstClr val="black">
                  <a:tint val="75000"/>
                </a:prstClr>
              </a:solidFill>
            </a:endParaRPr>
          </a:p>
        </p:txBody>
      </p:sp>
      <p:graphicFrame>
        <p:nvGraphicFramePr>
          <p:cNvPr id="6" name="TPChart" hidden="1"/>
          <p:cNvGraphicFramePr/>
          <p:nvPr userDrawn="1">
            <p:extLst/>
          </p:nvPr>
        </p:nvGraphicFramePr>
        <p:xfrm>
          <a:off x="8466667" y="1600200"/>
          <a:ext cx="3386667" cy="254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042515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6A50F54-00F2-4083-B9F9-5D20C3DFB766}"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57F47EF-8E27-493D-805C-7B2368935BB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27071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CF01D7-5D60-445A-92A6-8AD9E0B6C0BB}" type="datetimeFigureOut">
              <a:rPr lang="en-US" smtClean="0"/>
              <a:t>10/22/2018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E954A6-64C8-411B-BB8A-B6AD36A8148D}" type="slidenum">
              <a:rPr lang="en-US" smtClean="0"/>
              <a:t>‹#›</a:t>
            </a:fld>
            <a:endParaRPr lang="en-US"/>
          </a:p>
        </p:txBody>
      </p:sp>
    </p:spTree>
    <p:extLst>
      <p:ext uri="{BB962C8B-B14F-4D97-AF65-F5344CB8AC3E}">
        <p14:creationId xmlns:p14="http://schemas.microsoft.com/office/powerpoint/2010/main" val="2922059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F866CDF-54DD-4EF6-8749-C84C343AD31E}"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EC57553-B7A2-4AAC-9127-9DC4591EAF1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3378866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E194BFA-6AD8-4CD1-AB9F-7DB2458EA533}"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A53B1FD-4327-41F4-8594-2D68F931496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766341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8588785-125E-4FD4-9F52-02DA6DE6D312}" type="datetimeFigureOut">
              <a:rPr lang="en-US">
                <a:solidFill>
                  <a:prstClr val="black">
                    <a:tint val="75000"/>
                  </a:prstClr>
                </a:solidFill>
              </a:rPr>
              <a:pPr>
                <a:defRPr/>
              </a:pPr>
              <a:t>10/22/2018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8EBAC84-4B8B-4EDF-A4E3-1CC2FD2571F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8112988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3204791-2BE9-4C99-88D1-7602F24EE637}" type="datetimeFigureOut">
              <a:rPr lang="en-US">
                <a:solidFill>
                  <a:prstClr val="black">
                    <a:tint val="75000"/>
                  </a:prstClr>
                </a:solidFill>
              </a:rPr>
              <a:pPr>
                <a:defRPr/>
              </a:pPr>
              <a:t>10/22/2018</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B52AA78B-E3C1-441B-8E36-12516DFB5FB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851925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EEEE517-808B-4E31-99A9-6656F02EB4A0}" type="datetimeFigureOut">
              <a:rPr lang="en-US">
                <a:solidFill>
                  <a:prstClr val="black">
                    <a:tint val="75000"/>
                  </a:prstClr>
                </a:solidFill>
              </a:rPr>
              <a:pPr>
                <a:defRPr/>
              </a:pPr>
              <a:t>10/22/2018</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0BBA38D-BE1E-4B2A-9675-EDD79EAFB00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2495627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28177E1-8B32-416D-83D0-81F33B23F20C}" type="datetimeFigureOut">
              <a:rPr lang="en-US">
                <a:solidFill>
                  <a:prstClr val="black">
                    <a:tint val="75000"/>
                  </a:prstClr>
                </a:solidFill>
              </a:rPr>
              <a:pPr>
                <a:defRPr/>
              </a:pPr>
              <a:t>10/22/2018</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C6574686-648F-49E0-9ACD-B2D8C254343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0513102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60B68BA-F887-4BC9-B2BC-BC4515EDE749}" type="datetimeFigureOut">
              <a:rPr lang="en-US">
                <a:solidFill>
                  <a:prstClr val="black">
                    <a:tint val="75000"/>
                  </a:prstClr>
                </a:solidFill>
              </a:rPr>
              <a:pPr>
                <a:defRPr/>
              </a:pPr>
              <a:t>10/22/2018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4BB40E4-BFC0-47BA-B26E-3A882F7A8A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3853028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280CF2A-B304-49C7-8EC8-64FA54693A41}" type="datetimeFigureOut">
              <a:rPr lang="en-US">
                <a:solidFill>
                  <a:prstClr val="black">
                    <a:tint val="75000"/>
                  </a:prstClr>
                </a:solidFill>
              </a:rPr>
              <a:pPr>
                <a:defRPr/>
              </a:pPr>
              <a:t>10/22/2018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8A0E2B7-03BF-444D-AB95-FDCB18705C6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425997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71CEA69-3A07-42B9-870A-F291E857B4F6}"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97E1F80-18C9-45D1-AF53-B1783B695D8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9368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FB90798-76B7-4AE1-AB25-9FD973A212D1}"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CB9EF3A-B4C5-4F35-BB4E-47F4B339351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9610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CF01D7-5D60-445A-92A6-8AD9E0B6C0BB}" type="datetimeFigureOut">
              <a:rPr lang="en-US" smtClean="0"/>
              <a:t>10/22/2018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E954A6-64C8-411B-BB8A-B6AD36A8148D}" type="slidenum">
              <a:rPr lang="en-US" smtClean="0"/>
              <a:t>‹#›</a:t>
            </a:fld>
            <a:endParaRPr lang="en-US"/>
          </a:p>
        </p:txBody>
      </p:sp>
    </p:spTree>
    <p:extLst>
      <p:ext uri="{BB962C8B-B14F-4D97-AF65-F5344CB8AC3E}">
        <p14:creationId xmlns:p14="http://schemas.microsoft.com/office/powerpoint/2010/main" val="122940769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21F13CD-436B-40D3-87D8-C94C1B9F4508}" type="datetimeFigureOut">
              <a:rPr lang="en-US" smtClean="0">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EA735DE9-5EB2-4E8B-81CE-CCE560E50DE5}"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91887280"/>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621F13CD-436B-40D3-87D8-C94C1B9F4508}" type="datetimeFigureOut">
              <a:rPr lang="en-US" smtClean="0">
                <a:solidFill>
                  <a:prstClr val="black">
                    <a:tint val="75000"/>
                  </a:prstClr>
                </a:solidFill>
              </a:rPr>
              <a:pPr>
                <a:defRPr/>
              </a:pPr>
              <a:t>10/22/2018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EA735DE9-5EB2-4E8B-81CE-CCE560E50DE5}" type="slidenum">
              <a:rPr lang="en-US" smtClean="0">
                <a:solidFill>
                  <a:prstClr val="black">
                    <a:tint val="75000"/>
                  </a:prstClr>
                </a:solidFill>
              </a:rPr>
              <a:pPr>
                <a:defRPr/>
              </a:pPr>
              <a:t>‹#›</a:t>
            </a:fld>
            <a:endParaRPr lang="en-US">
              <a:solidFill>
                <a:prstClr val="black">
                  <a:tint val="75000"/>
                </a:prstClr>
              </a:solidFill>
            </a:endParaRPr>
          </a:p>
        </p:txBody>
      </p:sp>
      <p:graphicFrame>
        <p:nvGraphicFramePr>
          <p:cNvPr id="6" name="TPChart" hidden="1"/>
          <p:cNvGraphicFramePr/>
          <p:nvPr userDrawn="1">
            <p:extLst/>
          </p:nvPr>
        </p:nvGraphicFramePr>
        <p:xfrm>
          <a:off x="8466667" y="1600200"/>
          <a:ext cx="3386667" cy="254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3690974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7954DE5-843F-40E3-AF24-8E92320FAAA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0868412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A4FFB1C-6E6F-4865-BFFA-6BC875906F8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8322230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676440-15E3-4223-8916-C917672C131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6543966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1F5E20A-3B6E-4DFD-A067-6C9F98FD90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202181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270AB39-948A-44A2-9E4E-09B75DE805F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1526202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CD5A276-F722-4D3E-8579-F26FEFE719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9733431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7EE1E12-20DC-49AC-9846-B84AEA0FB4D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4287437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FE93D6D-4AD0-4A1C-8E68-7A62F38ADA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35505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CF01D7-5D60-445A-92A6-8AD9E0B6C0BB}" type="datetimeFigureOut">
              <a:rPr lang="en-US" smtClean="0"/>
              <a:t>10/22/2018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E954A6-64C8-411B-BB8A-B6AD36A8148D}" type="slidenum">
              <a:rPr lang="en-US" smtClean="0"/>
              <a:t>‹#›</a:t>
            </a:fld>
            <a:endParaRPr lang="en-US"/>
          </a:p>
        </p:txBody>
      </p:sp>
    </p:spTree>
    <p:extLst>
      <p:ext uri="{BB962C8B-B14F-4D97-AF65-F5344CB8AC3E}">
        <p14:creationId xmlns:p14="http://schemas.microsoft.com/office/powerpoint/2010/main" val="24197102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9AAFA83-70CD-4EEC-BDD9-0793FCD4DA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8691545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321DC0B-FE49-46D1-A2AB-523558F0221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5283551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223DC82-8FF4-429F-84EC-1E9715CE0D1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194742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solidFill>
                <a:srgbClr val="000000"/>
              </a:solidFill>
            </a:endParaRPr>
          </a:p>
        </p:txBody>
      </p:sp>
      <p:sp>
        <p:nvSpPr>
          <p:cNvPr id="4" name="Footer Placeholder 3"/>
          <p:cNvSpPr>
            <a:spLocks noGrp="1"/>
          </p:cNvSpPr>
          <p:nvPr>
            <p:ph type="ftr" sz="quarter" idx="11"/>
          </p:nvPr>
        </p:nvSpPr>
        <p:spPr/>
        <p:txBody>
          <a:bodyPr/>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p>
            <a:pPr>
              <a:defRPr/>
            </a:pPr>
            <a:fld id="{5E94C494-F699-4E14-ACBA-DD0A9146FE47}" type="slidenum">
              <a:rPr lang="en-US" smtClean="0">
                <a:solidFill>
                  <a:srgbClr val="000000"/>
                </a:solidFill>
              </a:rPr>
              <a:pPr>
                <a:defRPr/>
              </a:pPr>
              <a:t>‹#›</a:t>
            </a:fld>
            <a:endParaRPr lang="en-US">
              <a:solidFill>
                <a:srgbClr val="000000"/>
              </a:solidFill>
            </a:endParaRPr>
          </a:p>
        </p:txBody>
      </p:sp>
      <p:graphicFrame>
        <p:nvGraphicFramePr>
          <p:cNvPr id="6" name="TPChart" hidden="1"/>
          <p:cNvGraphicFramePr/>
          <p:nvPr userDrawn="1">
            <p:extLst/>
          </p:nvPr>
        </p:nvGraphicFramePr>
        <p:xfrm>
          <a:off x="8466667" y="1600200"/>
          <a:ext cx="3386667" cy="254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5639803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21F13CD-436B-40D3-87D8-C94C1B9F4508}" type="datetimeFigureOut">
              <a:rPr lang="en-US" smtClean="0">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EA735DE9-5EB2-4E8B-81CE-CCE560E50DE5}"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3125546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CF01D7-5D60-445A-92A6-8AD9E0B6C0BB}" type="datetimeFigureOut">
              <a:rPr lang="en-US" smtClean="0"/>
              <a:t>10/22/2018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E954A6-64C8-411B-BB8A-B6AD36A8148D}" type="slidenum">
              <a:rPr lang="en-US" smtClean="0"/>
              <a:t>‹#›</a:t>
            </a:fld>
            <a:endParaRPr lang="en-US"/>
          </a:p>
        </p:txBody>
      </p:sp>
    </p:spTree>
    <p:extLst>
      <p:ext uri="{BB962C8B-B14F-4D97-AF65-F5344CB8AC3E}">
        <p14:creationId xmlns:p14="http://schemas.microsoft.com/office/powerpoint/2010/main" val="342611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CF01D7-5D60-445A-92A6-8AD9E0B6C0BB}" type="datetimeFigureOut">
              <a:rPr lang="en-US" smtClean="0"/>
              <a:t>10/22/2018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E954A6-64C8-411B-BB8A-B6AD36A8148D}" type="slidenum">
              <a:rPr lang="en-US" smtClean="0"/>
              <a:t>‹#›</a:t>
            </a:fld>
            <a:endParaRPr lang="en-US"/>
          </a:p>
        </p:txBody>
      </p:sp>
    </p:spTree>
    <p:extLst>
      <p:ext uri="{BB962C8B-B14F-4D97-AF65-F5344CB8AC3E}">
        <p14:creationId xmlns:p14="http://schemas.microsoft.com/office/powerpoint/2010/main" val="3507543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CF01D7-5D60-445A-92A6-8AD9E0B6C0BB}" type="datetimeFigureOut">
              <a:rPr lang="en-US" smtClean="0"/>
              <a:t>10/22/2018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E954A6-64C8-411B-BB8A-B6AD36A8148D}" type="slidenum">
              <a:rPr lang="en-US" smtClean="0"/>
              <a:t>‹#›</a:t>
            </a:fld>
            <a:endParaRPr lang="en-US"/>
          </a:p>
        </p:txBody>
      </p:sp>
    </p:spTree>
    <p:extLst>
      <p:ext uri="{BB962C8B-B14F-4D97-AF65-F5344CB8AC3E}">
        <p14:creationId xmlns:p14="http://schemas.microsoft.com/office/powerpoint/2010/main" val="1278444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CF01D7-5D60-445A-92A6-8AD9E0B6C0BB}" type="datetimeFigureOut">
              <a:rPr lang="en-US" smtClean="0"/>
              <a:t>10/22/2018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E954A6-64C8-411B-BB8A-B6AD36A8148D}" type="slidenum">
              <a:rPr lang="en-US" smtClean="0"/>
              <a:t>‹#›</a:t>
            </a:fld>
            <a:endParaRPr lang="en-US"/>
          </a:p>
        </p:txBody>
      </p:sp>
    </p:spTree>
    <p:extLst>
      <p:ext uri="{BB962C8B-B14F-4D97-AF65-F5344CB8AC3E}">
        <p14:creationId xmlns:p14="http://schemas.microsoft.com/office/powerpoint/2010/main" val="3158778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21F13CD-436B-40D3-87D8-C94C1B9F4508}"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A735DE9-5EB2-4E8B-81CE-CCE560E50DE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7895222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21F13CD-436B-40D3-87D8-C94C1B9F4508}"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A735DE9-5EB2-4E8B-81CE-CCE560E50DE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1413920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21F13CD-436B-40D3-87D8-C94C1B9F4508}" type="datetimeFigureOut">
              <a:rPr lang="en-US">
                <a:solidFill>
                  <a:prstClr val="black">
                    <a:tint val="75000"/>
                  </a:prstClr>
                </a:solidFill>
              </a:rPr>
              <a:pPr>
                <a:defRPr/>
              </a:pPr>
              <a:t>10/22/2018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A735DE9-5EB2-4E8B-81CE-CCE560E50DE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11006913"/>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9332"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US">
              <a:solidFill>
                <a:srgbClr val="000000"/>
              </a:solidFill>
            </a:endParaRPr>
          </a:p>
        </p:txBody>
      </p:sp>
      <p:sp>
        <p:nvSpPr>
          <p:cNvPr id="99333"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US">
              <a:solidFill>
                <a:srgbClr val="000000"/>
              </a:solidFill>
            </a:endParaRPr>
          </a:p>
        </p:txBody>
      </p:sp>
      <p:sp>
        <p:nvSpPr>
          <p:cNvPr id="99334"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5E94C494-F699-4E14-ACBA-DD0A9146FE47}"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060426984"/>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44"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16.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image" Target="../media/image6.png"/><Relationship Id="rId5" Type="http://schemas.openxmlformats.org/officeDocument/2006/relationships/notesSlide" Target="../notesSlides/notesSlide8.xml"/><Relationship Id="rId4"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image" Target="../media/image7.png"/><Relationship Id="rId4"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image" Target="../media/image8.png"/><Relationship Id="rId5" Type="http://schemas.openxmlformats.org/officeDocument/2006/relationships/notesSlide" Target="../notesSlides/notesSlide9.xml"/><Relationship Id="rId4"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image" Target="../media/image9.png"/><Relationship Id="rId5" Type="http://schemas.openxmlformats.org/officeDocument/2006/relationships/notesSlide" Target="../notesSlides/notesSlide10.xml"/><Relationship Id="rId4"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tags" Target="../tags/tag31.xml"/><Relationship Id="rId7" Type="http://schemas.openxmlformats.org/officeDocument/2006/relationships/image" Target="../media/image10.png"/><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image" Target="../media/image9.png"/><Relationship Id="rId5" Type="http://schemas.openxmlformats.org/officeDocument/2006/relationships/notesSlide" Target="../notesSlides/notesSlide11.xml"/><Relationship Id="rId4"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11.png"/><Relationship Id="rId5" Type="http://schemas.openxmlformats.org/officeDocument/2006/relationships/notesSlide" Target="../notesSlides/notesSlide12.xml"/><Relationship Id="rId4"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image" Target="../media/image12.png"/><Relationship Id="rId5" Type="http://schemas.openxmlformats.org/officeDocument/2006/relationships/notesSlide" Target="../notesSlides/notesSlide13.xml"/><Relationship Id="rId4"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image" Target="../media/image7.png"/><Relationship Id="rId5" Type="http://schemas.openxmlformats.org/officeDocument/2006/relationships/notesSlide" Target="../notesSlides/notesSlide14.xml"/><Relationship Id="rId4"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image" Target="../media/image13.png"/><Relationship Id="rId5" Type="http://schemas.openxmlformats.org/officeDocument/2006/relationships/notesSlide" Target="../notesSlides/notesSlide15.xml"/><Relationship Id="rId4"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image" Target="../media/image14.png"/><Relationship Id="rId5" Type="http://schemas.openxmlformats.org/officeDocument/2006/relationships/notesSlide" Target="../notesSlides/notesSlide16.xml"/><Relationship Id="rId4"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15.png"/><Relationship Id="rId5" Type="http://schemas.openxmlformats.org/officeDocument/2006/relationships/notesSlide" Target="../notesSlides/notesSlide17.xml"/><Relationship Id="rId4"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image" Target="../media/image16.png"/><Relationship Id="rId5" Type="http://schemas.openxmlformats.org/officeDocument/2006/relationships/notesSlide" Target="../notesSlides/notesSlide18.xml"/><Relationship Id="rId4"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image" Target="../media/image17.png"/><Relationship Id="rId5" Type="http://schemas.openxmlformats.org/officeDocument/2006/relationships/notesSlide" Target="../notesSlides/notesSlide19.xml"/><Relationship Id="rId4"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image" Target="../media/image18.png"/><Relationship Id="rId5" Type="http://schemas.openxmlformats.org/officeDocument/2006/relationships/notesSlide" Target="../notesSlides/notesSlide20.xml"/><Relationship Id="rId4" Type="http://schemas.openxmlformats.org/officeDocument/2006/relationships/slideLayout" Target="../slideLayouts/slideLayout5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image" Target="../media/image15.png"/><Relationship Id="rId5" Type="http://schemas.openxmlformats.org/officeDocument/2006/relationships/notesSlide" Target="../notesSlides/notesSlide21.xml"/><Relationship Id="rId4"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image" Target="../media/image19.png"/><Relationship Id="rId5" Type="http://schemas.openxmlformats.org/officeDocument/2006/relationships/notesSlide" Target="../notesSlides/notesSlide22.xml"/><Relationship Id="rId4"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image" Target="../media/image7.png"/><Relationship Id="rId5" Type="http://schemas.openxmlformats.org/officeDocument/2006/relationships/notesSlide" Target="../notesSlides/notesSlide23.xml"/><Relationship Id="rId4"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image" Target="../media/image20.png"/><Relationship Id="rId5" Type="http://schemas.openxmlformats.org/officeDocument/2006/relationships/notesSlide" Target="../notesSlides/notesSlide24.xml"/><Relationship Id="rId4" Type="http://schemas.openxmlformats.org/officeDocument/2006/relationships/slideLayout" Target="../slideLayouts/slideLayout37.xml"/></Relationships>
</file>

<file path=ppt/slides/_rels/slide33.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image" Target="../media/image21.png"/><Relationship Id="rId5" Type="http://schemas.openxmlformats.org/officeDocument/2006/relationships/notesSlide" Target="../notesSlides/notesSlide25.xml"/><Relationship Id="rId4" Type="http://schemas.openxmlformats.org/officeDocument/2006/relationships/slideLayout" Target="../slideLayouts/slideLayout37.xml"/></Relationships>
</file>

<file path=ppt/slides/_rels/slide34.xml.rels><?xml version="1.0" encoding="UTF-8" standalone="yes"?>
<Relationships xmlns="http://schemas.openxmlformats.org/package/2006/relationships"><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 Id="rId6" Type="http://schemas.openxmlformats.org/officeDocument/2006/relationships/image" Target="../media/image22.png"/><Relationship Id="rId5" Type="http://schemas.openxmlformats.org/officeDocument/2006/relationships/notesSlide" Target="../notesSlides/notesSlide26.xml"/><Relationship Id="rId4" Type="http://schemas.openxmlformats.org/officeDocument/2006/relationships/slideLayout" Target="../slideLayouts/slideLayout37.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31.xml"/><Relationship Id="rId1" Type="http://schemas.openxmlformats.org/officeDocument/2006/relationships/tags" Target="../tags/tag77.xml"/><Relationship Id="rId5" Type="http://schemas.openxmlformats.org/officeDocument/2006/relationships/image" Target="../media/image24.png"/><Relationship Id="rId4" Type="http://schemas.openxmlformats.org/officeDocument/2006/relationships/image" Target="../media/image23.png"/></Relationships>
</file>

<file path=ppt/slides/_rels/slide4.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png"/><Relationship Id="rId5" Type="http://schemas.openxmlformats.org/officeDocument/2006/relationships/notesSlide" Target="../notesSlides/notesSlide1.xml"/><Relationship Id="rId4"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53.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2.png"/><Relationship Id="rId5" Type="http://schemas.openxmlformats.org/officeDocument/2006/relationships/notesSlide" Target="../notesSlides/notesSlide3.xml"/><Relationship Id="rId4"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3.png"/><Relationship Id="rId5" Type="http://schemas.openxmlformats.org/officeDocument/2006/relationships/notesSlide" Target="../notesSlides/notesSlide4.xml"/><Relationship Id="rId4" Type="http://schemas.openxmlformats.org/officeDocument/2006/relationships/slideLayout" Target="../slideLayouts/slideLayout64.xml"/></Relationships>
</file>

<file path=ppt/slides/_rels/slide9.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4.png"/><Relationship Id="rId5" Type="http://schemas.openxmlformats.org/officeDocument/2006/relationships/notesSlide" Target="../notesSlides/notesSlide5.xml"/><Relationship Id="rId4"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mn-lt"/>
              </a:rPr>
              <a:t>Q&amp;A</a:t>
            </a:r>
            <a:br>
              <a:rPr lang="en-US" b="1" dirty="0" smtClean="0">
                <a:latin typeface="+mn-lt"/>
              </a:rPr>
            </a:br>
            <a:r>
              <a:rPr lang="en-US" b="1" dirty="0" smtClean="0">
                <a:latin typeface="+mn-lt"/>
              </a:rPr>
              <a:t>Autonomic Pharmacology:</a:t>
            </a:r>
            <a:br>
              <a:rPr lang="en-US" b="1" dirty="0" smtClean="0">
                <a:latin typeface="+mn-lt"/>
              </a:rPr>
            </a:br>
            <a:r>
              <a:rPr lang="en-US" sz="4400" b="1" dirty="0" err="1" smtClean="0">
                <a:latin typeface="+mn-lt"/>
              </a:rPr>
              <a:t>Neuropsychopharmacology</a:t>
            </a:r>
            <a:endParaRPr lang="en-US" sz="4400" b="1" dirty="0">
              <a:latin typeface="+mn-lt"/>
            </a:endParaRPr>
          </a:p>
        </p:txBody>
      </p:sp>
      <p:sp>
        <p:nvSpPr>
          <p:cNvPr id="3" name="Subtitle 2"/>
          <p:cNvSpPr>
            <a:spLocks noGrp="1"/>
          </p:cNvSpPr>
          <p:nvPr>
            <p:ph type="subTitle" idx="1"/>
          </p:nvPr>
        </p:nvSpPr>
        <p:spPr>
          <a:xfrm>
            <a:off x="1524000" y="3823418"/>
            <a:ext cx="9144000" cy="2433003"/>
          </a:xfrm>
        </p:spPr>
        <p:txBody>
          <a:bodyPr>
            <a:normAutofit fontScale="85000" lnSpcReduction="20000"/>
          </a:bodyPr>
          <a:lstStyle/>
          <a:p>
            <a:r>
              <a:rPr lang="en-US" altLang="en-US" dirty="0">
                <a:latin typeface="Calibri" pitchFamily="34" charset="0"/>
              </a:rPr>
              <a:t>Thomas E. Tenner, Jr., Ph.D.</a:t>
            </a:r>
          </a:p>
          <a:p>
            <a:r>
              <a:rPr lang="en-US" altLang="en-US" dirty="0">
                <a:latin typeface="Calibri" pitchFamily="34" charset="0"/>
              </a:rPr>
              <a:t>Dept. of Medical Education</a:t>
            </a:r>
          </a:p>
          <a:p>
            <a:r>
              <a:rPr lang="en-US" altLang="en-US" dirty="0">
                <a:latin typeface="Calibri" pitchFamily="34" charset="0"/>
              </a:rPr>
              <a:t>Dept. Pharmacology &amp; Neuroscience</a:t>
            </a:r>
          </a:p>
          <a:p>
            <a:r>
              <a:rPr lang="en-US" altLang="en-US" dirty="0">
                <a:latin typeface="Calibri" pitchFamily="34" charset="0"/>
              </a:rPr>
              <a:t>tom.tenner@ttuhsc.edu</a:t>
            </a:r>
          </a:p>
          <a:p>
            <a:r>
              <a:rPr lang="en-US" altLang="en-US" dirty="0" smtClean="0">
                <a:latin typeface="Calibri" pitchFamily="34" charset="0"/>
              </a:rPr>
              <a:t>743-7169</a:t>
            </a:r>
          </a:p>
          <a:p>
            <a:endParaRPr lang="en-US" altLang="en-US" dirty="0">
              <a:latin typeface="Calibri" pitchFamily="34" charset="0"/>
            </a:endParaRPr>
          </a:p>
          <a:p>
            <a:r>
              <a:rPr lang="en-US" altLang="en-US" dirty="0" smtClean="0">
                <a:latin typeface="Calibri" pitchFamily="34" charset="0"/>
              </a:rPr>
              <a:t>October 22, 2018</a:t>
            </a:r>
            <a:endParaRPr lang="en-US" altLang="en-US" dirty="0">
              <a:latin typeface="Calibri" pitchFamily="34" charset="0"/>
            </a:endParaRPr>
          </a:p>
        </p:txBody>
      </p:sp>
    </p:spTree>
    <p:extLst>
      <p:ext uri="{BB962C8B-B14F-4D97-AF65-F5344CB8AC3E}">
        <p14:creationId xmlns:p14="http://schemas.microsoft.com/office/powerpoint/2010/main" val="616138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fld id="{52320693-43BA-4620-81CC-BEC00FE1E998}" type="slidenum">
              <a:rPr lang="en-US" altLang="en-US" sz="1400">
                <a:solidFill>
                  <a:srgbClr val="FFFF00"/>
                </a:solidFill>
              </a:rPr>
              <a:pPr/>
              <a:t>10</a:t>
            </a:fld>
            <a:endParaRPr lang="en-US" altLang="en-US" sz="1400">
              <a:solidFill>
                <a:srgbClr val="FFFF00"/>
              </a:solidFill>
            </a:endParaRPr>
          </a:p>
        </p:txBody>
      </p:sp>
      <p:sp>
        <p:nvSpPr>
          <p:cNvPr id="18435" name="Rectangle 2"/>
          <p:cNvSpPr>
            <a:spLocks noGrp="1" noChangeArrowheads="1"/>
          </p:cNvSpPr>
          <p:nvPr>
            <p:ph type="title"/>
          </p:nvPr>
        </p:nvSpPr>
        <p:spPr>
          <a:xfrm>
            <a:off x="1166813" y="304800"/>
            <a:ext cx="9596437" cy="1143000"/>
          </a:xfrm>
        </p:spPr>
        <p:txBody>
          <a:bodyPr/>
          <a:lstStyle/>
          <a:p>
            <a:r>
              <a:rPr lang="en-US" altLang="en-US" sz="3600" b="1" dirty="0">
                <a:latin typeface="Calibri" panose="020F0502020204030204" pitchFamily="34" charset="0"/>
                <a:cs typeface="Calibri" panose="020F0502020204030204" pitchFamily="34" charset="0"/>
              </a:rPr>
              <a:t>Drugs </a:t>
            </a:r>
            <a:r>
              <a:rPr lang="en-US" sz="3600" b="1" dirty="0" smtClean="0">
                <a:latin typeface="Calibri" panose="020F0502020204030204" pitchFamily="34" charset="0"/>
                <a:cs typeface="Calibri" panose="020F0502020204030204" pitchFamily="34" charset="0"/>
              </a:rPr>
              <a:t>(topical) </a:t>
            </a:r>
            <a:r>
              <a:rPr lang="en-US" altLang="en-US" sz="3600" b="1" dirty="0" smtClean="0">
                <a:latin typeface="Calibri" panose="020F0502020204030204" pitchFamily="34" charset="0"/>
                <a:cs typeface="Calibri" panose="020F0502020204030204" pitchFamily="34" charset="0"/>
              </a:rPr>
              <a:t>used </a:t>
            </a:r>
            <a:r>
              <a:rPr lang="en-US" altLang="en-US" sz="3600" b="1" dirty="0">
                <a:latin typeface="Calibri" panose="020F0502020204030204" pitchFamily="34" charset="0"/>
                <a:cs typeface="Calibri" panose="020F0502020204030204" pitchFamily="34" charset="0"/>
              </a:rPr>
              <a:t>to treat glaucoma</a:t>
            </a:r>
          </a:p>
        </p:txBody>
      </p:sp>
      <p:sp>
        <p:nvSpPr>
          <p:cNvPr id="231427" name="Rectangle 3"/>
          <p:cNvSpPr>
            <a:spLocks noGrp="1" noChangeArrowheads="1"/>
          </p:cNvSpPr>
          <p:nvPr>
            <p:ph type="body" idx="1"/>
          </p:nvPr>
        </p:nvSpPr>
        <p:spPr>
          <a:xfrm>
            <a:off x="823913" y="1219200"/>
            <a:ext cx="9158287" cy="5562600"/>
          </a:xfrm>
        </p:spPr>
        <p:txBody>
          <a:bodyPr>
            <a:normAutofit lnSpcReduction="10000"/>
          </a:bodyPr>
          <a:lstStyle/>
          <a:p>
            <a:pPr>
              <a:defRPr/>
            </a:pPr>
            <a:r>
              <a:rPr lang="en-US" sz="2400" b="1" dirty="0"/>
              <a:t>Alpha 2 adrenergic agonists**</a:t>
            </a:r>
          </a:p>
          <a:p>
            <a:pPr lvl="1">
              <a:defRPr/>
            </a:pPr>
            <a:r>
              <a:rPr lang="en-US" sz="2000" b="1" dirty="0"/>
              <a:t>Apraclonidine [</a:t>
            </a:r>
            <a:r>
              <a:rPr lang="en-US" sz="2000" b="1" dirty="0" err="1"/>
              <a:t>Lopidine</a:t>
            </a:r>
            <a:r>
              <a:rPr lang="en-US" sz="2000" b="1" dirty="0"/>
              <a:t>]</a:t>
            </a:r>
          </a:p>
          <a:p>
            <a:pPr lvl="1">
              <a:defRPr/>
            </a:pPr>
            <a:r>
              <a:rPr lang="en-US" sz="2000" b="1" dirty="0"/>
              <a:t>Brimonidine [</a:t>
            </a:r>
            <a:r>
              <a:rPr lang="en-US" sz="2000" b="1" dirty="0" err="1"/>
              <a:t>Alphagan</a:t>
            </a:r>
            <a:r>
              <a:rPr lang="en-US" sz="2000" b="1" dirty="0"/>
              <a:t> P]</a:t>
            </a:r>
          </a:p>
          <a:p>
            <a:pPr>
              <a:defRPr/>
            </a:pPr>
            <a:r>
              <a:rPr lang="en-US" sz="2400" b="1" dirty="0"/>
              <a:t>Beta </a:t>
            </a:r>
            <a:r>
              <a:rPr lang="en-US" sz="2400" b="1" dirty="0" smtClean="0"/>
              <a:t>blockers *:</a:t>
            </a:r>
            <a:endParaRPr lang="en-US" sz="2400" b="1" dirty="0"/>
          </a:p>
          <a:p>
            <a:pPr marL="800100" lvl="1" indent="-342900">
              <a:defRPr/>
            </a:pPr>
            <a:r>
              <a:rPr lang="en-US" sz="2000" b="1" dirty="0" err="1"/>
              <a:t>Carteolol</a:t>
            </a:r>
            <a:endParaRPr lang="en-US" sz="2000" b="1" dirty="0"/>
          </a:p>
          <a:p>
            <a:pPr marL="800100" lvl="1" indent="-342900">
              <a:defRPr/>
            </a:pPr>
            <a:r>
              <a:rPr lang="en-US" sz="2000" b="1" dirty="0"/>
              <a:t>Timolol [Timoptic]</a:t>
            </a:r>
          </a:p>
          <a:p>
            <a:pPr>
              <a:lnSpc>
                <a:spcPct val="90000"/>
              </a:lnSpc>
              <a:defRPr/>
            </a:pPr>
            <a:r>
              <a:rPr lang="en-US" sz="2400" b="1" dirty="0" smtClean="0"/>
              <a:t>Cholinergic agonists***:</a:t>
            </a:r>
            <a:endParaRPr lang="en-US" sz="2400" b="1" dirty="0"/>
          </a:p>
          <a:p>
            <a:pPr lvl="1">
              <a:lnSpc>
                <a:spcPct val="90000"/>
              </a:lnSpc>
              <a:defRPr/>
            </a:pPr>
            <a:r>
              <a:rPr lang="en-US" sz="2000" b="1" dirty="0"/>
              <a:t>Direct </a:t>
            </a:r>
            <a:r>
              <a:rPr lang="en-US" sz="2000" b="1" dirty="0" smtClean="0"/>
              <a:t> - Pilocarpine</a:t>
            </a:r>
            <a:endParaRPr lang="en-US" sz="2000" b="1" dirty="0"/>
          </a:p>
          <a:p>
            <a:pPr lvl="1">
              <a:lnSpc>
                <a:spcPct val="90000"/>
              </a:lnSpc>
              <a:defRPr/>
            </a:pPr>
            <a:r>
              <a:rPr lang="en-US" sz="2000" b="1" dirty="0"/>
              <a:t>Indirect (Anticholinesterase agents</a:t>
            </a:r>
            <a:r>
              <a:rPr lang="en-US" sz="2000" b="1" dirty="0" smtClean="0"/>
              <a:t>) Echothiophate [Phospholine] </a:t>
            </a:r>
            <a:endParaRPr lang="en-US" sz="2000" b="1" dirty="0"/>
          </a:p>
          <a:p>
            <a:pPr marL="400050">
              <a:defRPr/>
            </a:pPr>
            <a:r>
              <a:rPr lang="en-US" sz="2400" b="1" dirty="0" smtClean="0"/>
              <a:t>Carbonic </a:t>
            </a:r>
            <a:r>
              <a:rPr lang="en-US" sz="2400" b="1" dirty="0"/>
              <a:t>anhydrase </a:t>
            </a:r>
            <a:r>
              <a:rPr lang="en-US" sz="2400" b="1" dirty="0" smtClean="0"/>
              <a:t>inhibitors **:</a:t>
            </a:r>
            <a:endParaRPr lang="en-US" sz="2400" b="1" dirty="0"/>
          </a:p>
          <a:p>
            <a:pPr marL="800100" lvl="1" indent="-342900">
              <a:defRPr/>
            </a:pPr>
            <a:r>
              <a:rPr lang="en-US" sz="2000" b="1" dirty="0"/>
              <a:t>Brinzolamide [</a:t>
            </a:r>
            <a:r>
              <a:rPr lang="en-US" sz="2000" b="1" dirty="0" err="1"/>
              <a:t>Azopt</a:t>
            </a:r>
            <a:r>
              <a:rPr lang="en-US" sz="2000" b="1" dirty="0" smtClean="0"/>
              <a:t>]</a:t>
            </a:r>
            <a:r>
              <a:rPr lang="en-US" sz="2000" b="1" dirty="0"/>
              <a:t> </a:t>
            </a:r>
            <a:endParaRPr lang="en-US" sz="2000" b="1" dirty="0" smtClean="0"/>
          </a:p>
          <a:p>
            <a:pPr marL="800100" lvl="1" indent="-342900">
              <a:defRPr/>
            </a:pPr>
            <a:r>
              <a:rPr lang="en-US" sz="2000" b="1" dirty="0" smtClean="0"/>
              <a:t>Dorzolamide </a:t>
            </a:r>
            <a:r>
              <a:rPr lang="en-US" sz="2000" b="1" dirty="0"/>
              <a:t>[ Trusopt </a:t>
            </a:r>
            <a:r>
              <a:rPr lang="en-US" sz="2000" b="1" dirty="0" smtClean="0"/>
              <a:t>]</a:t>
            </a:r>
          </a:p>
          <a:p>
            <a:pPr>
              <a:lnSpc>
                <a:spcPct val="90000"/>
              </a:lnSpc>
              <a:defRPr/>
            </a:pPr>
            <a:r>
              <a:rPr lang="en-US" sz="2400" b="1" dirty="0" smtClean="0"/>
              <a:t>Prostaglandin analogs*: </a:t>
            </a:r>
            <a:endParaRPr lang="en-US" sz="2400" b="1" dirty="0"/>
          </a:p>
          <a:p>
            <a:pPr marL="800100" lvl="1" indent="-342900">
              <a:lnSpc>
                <a:spcPct val="90000"/>
              </a:lnSpc>
              <a:defRPr/>
            </a:pPr>
            <a:r>
              <a:rPr lang="en-US" sz="2000" b="1" dirty="0" smtClean="0"/>
              <a:t>Bimatoprost [Lumigan]</a:t>
            </a:r>
          </a:p>
          <a:p>
            <a:pPr marL="800100" lvl="1" indent="-342900">
              <a:lnSpc>
                <a:spcPct val="90000"/>
              </a:lnSpc>
              <a:defRPr/>
            </a:pPr>
            <a:r>
              <a:rPr lang="en-US" sz="2000" b="1" dirty="0" smtClean="0"/>
              <a:t>Latanoprost </a:t>
            </a:r>
            <a:r>
              <a:rPr lang="en-US" sz="2000" b="1" dirty="0"/>
              <a:t>[</a:t>
            </a:r>
            <a:r>
              <a:rPr lang="en-US" sz="2000" b="1" dirty="0" err="1"/>
              <a:t>Xalatan</a:t>
            </a:r>
            <a:r>
              <a:rPr lang="en-US" sz="2000" b="1" dirty="0"/>
              <a:t>]</a:t>
            </a:r>
          </a:p>
          <a:p>
            <a:pPr>
              <a:lnSpc>
                <a:spcPct val="90000"/>
              </a:lnSpc>
              <a:defRPr/>
            </a:pPr>
            <a:endParaRPr lang="en-US" sz="2800" dirty="0"/>
          </a:p>
        </p:txBody>
      </p:sp>
    </p:spTree>
    <p:custDataLst>
      <p:tags r:id="rId1"/>
    </p:custDataLst>
    <p:extLst>
      <p:ext uri="{BB962C8B-B14F-4D97-AF65-F5344CB8AC3E}">
        <p14:creationId xmlns:p14="http://schemas.microsoft.com/office/powerpoint/2010/main" val="2260084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9" descr="Katzung 6"/>
          <p:cNvPicPr>
            <a:picLocks noChangeAspect="1" noChangeArrowheads="1"/>
          </p:cNvPicPr>
          <p:nvPr/>
        </p:nvPicPr>
        <p:blipFill>
          <a:blip r:embed="rId4" cstate="print"/>
          <a:srcRect/>
          <a:stretch>
            <a:fillRect/>
          </a:stretch>
        </p:blipFill>
        <p:spPr bwMode="auto">
          <a:xfrm>
            <a:off x="1752600" y="838200"/>
            <a:ext cx="8686800" cy="5867400"/>
          </a:xfrm>
          <a:prstGeom prst="rect">
            <a:avLst/>
          </a:prstGeom>
          <a:noFill/>
          <a:ln w="9525">
            <a:noFill/>
            <a:miter lim="800000"/>
            <a:headEnd/>
            <a:tailEnd/>
          </a:ln>
        </p:spPr>
      </p:pic>
      <p:sp>
        <p:nvSpPr>
          <p:cNvPr id="7171" name="TextBox 2"/>
          <p:cNvSpPr txBox="1">
            <a:spLocks noChangeArrowheads="1"/>
          </p:cNvSpPr>
          <p:nvPr/>
        </p:nvSpPr>
        <p:spPr bwMode="auto">
          <a:xfrm>
            <a:off x="1828801" y="228601"/>
            <a:ext cx="5002213" cy="523875"/>
          </a:xfrm>
          <a:prstGeom prst="rect">
            <a:avLst/>
          </a:prstGeom>
          <a:noFill/>
          <a:ln w="9525">
            <a:noFill/>
            <a:miter lim="800000"/>
            <a:headEnd/>
            <a:tailEnd/>
          </a:ln>
        </p:spPr>
        <p:txBody>
          <a:bodyPr wrap="none">
            <a:spAutoFit/>
          </a:bodyPr>
          <a:lstStyle/>
          <a:p>
            <a:pPr fontAlgn="base">
              <a:spcBef>
                <a:spcPct val="0"/>
              </a:spcBef>
              <a:spcAft>
                <a:spcPct val="0"/>
              </a:spcAft>
            </a:pPr>
            <a:r>
              <a:rPr lang="en-US" sz="2800">
                <a:solidFill>
                  <a:prstClr val="black"/>
                </a:solidFill>
                <a:latin typeface="Arial" charset="0"/>
              </a:rPr>
              <a:t>Autonomic control in the eye:</a:t>
            </a:r>
          </a:p>
        </p:txBody>
      </p:sp>
    </p:spTree>
    <p:custDataLst>
      <p:tags r:id="rId1"/>
    </p:custDataLst>
    <p:extLst>
      <p:ext uri="{BB962C8B-B14F-4D97-AF65-F5344CB8AC3E}">
        <p14:creationId xmlns:p14="http://schemas.microsoft.com/office/powerpoint/2010/main" val="20869557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PChart"/>
          <p:cNvSpPr/>
          <p:nvPr>
            <p:custDataLst>
              <p:tags r:id="rId2"/>
            </p:custDataLst>
          </p:nvPr>
        </p:nvSpPr>
        <p:spPr>
          <a:xfrm>
            <a:off x="6032499" y="1600200"/>
            <a:ext cx="5421313" cy="5143500"/>
          </a:xfrm>
          <a:prstGeom prst="rect">
            <a:avLst/>
          </a:prstGeom>
          <a:blipFill>
            <a:blip r:embed="rId6"/>
            <a:stretch>
              <a:fillRect/>
            </a:stretch>
          </a:blip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endParaRPr lang="en-US">
              <a:solidFill>
                <a:prstClr val="white"/>
              </a:solidFill>
            </a:endParaRPr>
          </a:p>
        </p:txBody>
      </p:sp>
      <p:sp>
        <p:nvSpPr>
          <p:cNvPr id="2" name="TPQuestion"/>
          <p:cNvSpPr>
            <a:spLocks noGrp="1"/>
          </p:cNvSpPr>
          <p:nvPr>
            <p:ph type="title"/>
          </p:nvPr>
        </p:nvSpPr>
        <p:spPr/>
        <p:txBody>
          <a:bodyPr/>
          <a:lstStyle/>
          <a:p>
            <a:pPr algn="l"/>
            <a:r>
              <a:rPr lang="en-US" sz="3200" b="1" dirty="0"/>
              <a:t>Patient receives a cholinergic agonist that results in tachycardia and hypertension.  Which drug was administered?</a:t>
            </a:r>
          </a:p>
        </p:txBody>
      </p:sp>
      <p:sp>
        <p:nvSpPr>
          <p:cNvPr id="3" name="TPAnswers"/>
          <p:cNvSpPr>
            <a:spLocks noGrp="1"/>
          </p:cNvSpPr>
          <p:nvPr>
            <p:ph type="body" idx="1"/>
            <p:custDataLst>
              <p:tags r:id="rId3"/>
            </p:custDataLst>
          </p:nvPr>
        </p:nvSpPr>
        <p:spPr>
          <a:xfrm>
            <a:off x="1099867" y="1908968"/>
            <a:ext cx="4114800" cy="4525963"/>
          </a:xfrm>
        </p:spPr>
        <p:txBody>
          <a:bodyPr/>
          <a:lstStyle/>
          <a:p>
            <a:pPr marL="514350" indent="-514350">
              <a:buFont typeface="Arial" charset="0"/>
              <a:buAutoNum type="alphaUcPeriod"/>
            </a:pPr>
            <a:r>
              <a:rPr lang="en-US" sz="2800" b="1" dirty="0" smtClean="0"/>
              <a:t>Atropine</a:t>
            </a:r>
          </a:p>
          <a:p>
            <a:pPr marL="514350" indent="-514350">
              <a:buFont typeface="Arial" charset="0"/>
              <a:buAutoNum type="alphaUcPeriod"/>
            </a:pPr>
            <a:r>
              <a:rPr lang="en-US" sz="2800" b="1" dirty="0" smtClean="0"/>
              <a:t>Bethanechol</a:t>
            </a:r>
          </a:p>
          <a:p>
            <a:pPr marL="514350" indent="-514350">
              <a:buFont typeface="Arial" charset="0"/>
              <a:buAutoNum type="alphaUcPeriod"/>
            </a:pPr>
            <a:r>
              <a:rPr lang="en-US" sz="2800" b="1" dirty="0" smtClean="0"/>
              <a:t>Echothiophate</a:t>
            </a:r>
          </a:p>
          <a:p>
            <a:pPr marL="514350" indent="-514350">
              <a:buFont typeface="Arial" charset="0"/>
              <a:buAutoNum type="alphaUcPeriod"/>
            </a:pPr>
            <a:r>
              <a:rPr lang="en-US" sz="2800" b="1" dirty="0" smtClean="0"/>
              <a:t>Nicotine</a:t>
            </a:r>
          </a:p>
          <a:p>
            <a:pPr marL="514350" indent="-514350">
              <a:buFont typeface="Arial" charset="0"/>
              <a:buAutoNum type="alphaUcPeriod"/>
            </a:pPr>
            <a:r>
              <a:rPr lang="en-US" sz="2800" b="1" dirty="0" smtClean="0"/>
              <a:t>Pyridostigmine</a:t>
            </a:r>
          </a:p>
          <a:p>
            <a:pPr marL="514350" indent="-514350">
              <a:buFont typeface="Arial" charset="0"/>
              <a:buAutoNum type="alphaUcPeriod"/>
            </a:pPr>
            <a:r>
              <a:rPr lang="en-US" sz="2800" b="1" dirty="0" smtClean="0"/>
              <a:t>Succinylcholine</a:t>
            </a:r>
          </a:p>
        </p:txBody>
      </p:sp>
      <p:sp>
        <p:nvSpPr>
          <p:cNvPr id="5"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endParaRPr lang="en-US">
              <a:solidFill>
                <a:prstClr val="white"/>
              </a:solidFill>
            </a:endParaRPr>
          </a:p>
        </p:txBody>
      </p:sp>
    </p:spTree>
    <p:custDataLst>
      <p:tags r:id="rId1"/>
    </p:custDataLst>
    <p:extLst>
      <p:ext uri="{BB962C8B-B14F-4D97-AF65-F5344CB8AC3E}">
        <p14:creationId xmlns:p14="http://schemas.microsoft.com/office/powerpoint/2010/main" val="3185514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5"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Cholinergic Antagonists:</a:t>
            </a:r>
            <a:br>
              <a:rPr lang="en-US" sz="4400" b="1" dirty="0" smtClean="0">
                <a:latin typeface="+mn-lt"/>
              </a:rPr>
            </a:br>
            <a:r>
              <a:rPr lang="en-US" sz="4400" b="1" dirty="0" smtClean="0">
                <a:latin typeface="+mn-lt"/>
              </a:rPr>
              <a:t>	Muscarinic/Nicotinic</a:t>
            </a:r>
            <a:br>
              <a:rPr lang="en-US" sz="4400" b="1" dirty="0" smtClean="0">
                <a:latin typeface="+mn-lt"/>
              </a:rPr>
            </a:br>
            <a:r>
              <a:rPr lang="en-US" sz="4400" b="1" dirty="0" smtClean="0">
                <a:latin typeface="+mn-lt"/>
              </a:rPr>
              <a:t>	</a:t>
            </a:r>
            <a:endParaRPr lang="en-US" sz="4400" b="1" dirty="0">
              <a:latin typeface="+mn-lt"/>
            </a:endParaRP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597122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PChart"/>
          <p:cNvSpPr/>
          <p:nvPr>
            <p:custDataLst>
              <p:tags r:id="rId2"/>
            </p:custDataLst>
          </p:nvPr>
        </p:nvSpPr>
        <p:spPr>
          <a:xfrm>
            <a:off x="6019800" y="1600200"/>
            <a:ext cx="4572000" cy="5143500"/>
          </a:xfrm>
          <a:prstGeom prst="rect">
            <a:avLst/>
          </a:prstGeom>
          <a:blipFill>
            <a:blip r:embed="rId5"/>
            <a:stretch>
              <a:fillRect/>
            </a:stretch>
          </a:blip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PQuestion"/>
          <p:cNvSpPr>
            <a:spLocks noGrp="1"/>
          </p:cNvSpPr>
          <p:nvPr>
            <p:ph type="title"/>
          </p:nvPr>
        </p:nvSpPr>
        <p:spPr/>
        <p:txBody>
          <a:bodyPr>
            <a:normAutofit/>
          </a:bodyPr>
          <a:lstStyle/>
          <a:p>
            <a:pPr algn="l"/>
            <a:r>
              <a:rPr lang="en-US" sz="3200" b="1" dirty="0">
                <a:latin typeface="+mn-lt"/>
              </a:rPr>
              <a:t>Which of the following could precipitate an acute attack of narrow angle glaucoma?</a:t>
            </a:r>
          </a:p>
        </p:txBody>
      </p:sp>
      <p:sp>
        <p:nvSpPr>
          <p:cNvPr id="3" name="TPAnswers"/>
          <p:cNvSpPr>
            <a:spLocks noGrp="1"/>
          </p:cNvSpPr>
          <p:nvPr>
            <p:ph type="body" idx="1"/>
            <p:custDataLst>
              <p:tags r:id="rId3"/>
            </p:custDataLst>
          </p:nvPr>
        </p:nvSpPr>
        <p:spPr>
          <a:xfrm>
            <a:off x="804862" y="2043113"/>
            <a:ext cx="4114800" cy="4525963"/>
          </a:xfrm>
        </p:spPr>
        <p:txBody>
          <a:bodyPr/>
          <a:lstStyle/>
          <a:p>
            <a:pPr marL="514350" indent="-514350">
              <a:buFontTx/>
              <a:buAutoNum type="alphaUcPeriod"/>
            </a:pPr>
            <a:r>
              <a:rPr lang="en-US" b="1" dirty="0"/>
              <a:t>Atropine</a:t>
            </a:r>
          </a:p>
          <a:p>
            <a:pPr marL="514350" indent="-514350">
              <a:buFontTx/>
              <a:buAutoNum type="alphaUcPeriod"/>
            </a:pPr>
            <a:r>
              <a:rPr lang="en-US" b="1" dirty="0" smtClean="0"/>
              <a:t>Echothiophate </a:t>
            </a:r>
            <a:r>
              <a:rPr lang="en-US" b="1" dirty="0"/>
              <a:t>(Phospholine Iodide)</a:t>
            </a:r>
          </a:p>
          <a:p>
            <a:pPr marL="514350" indent="-514350">
              <a:buFontTx/>
              <a:buAutoNum type="alphaUcPeriod"/>
            </a:pPr>
            <a:r>
              <a:rPr lang="en-US" b="1" dirty="0" smtClean="0"/>
              <a:t> Physostigmine</a:t>
            </a:r>
            <a:endParaRPr lang="en-US" b="1" dirty="0"/>
          </a:p>
          <a:p>
            <a:pPr marL="514350" indent="-514350">
              <a:buFontTx/>
              <a:buAutoNum type="alphaUcPeriod"/>
            </a:pPr>
            <a:r>
              <a:rPr lang="en-US" b="1" dirty="0" smtClean="0"/>
              <a:t> Pilocarpine  </a:t>
            </a:r>
            <a:r>
              <a:rPr lang="en-US" b="1" dirty="0"/>
              <a:t>(</a:t>
            </a:r>
            <a:r>
              <a:rPr lang="en-US" b="1" dirty="0" err="1"/>
              <a:t>Isopto</a:t>
            </a:r>
            <a:r>
              <a:rPr lang="en-US" b="1" dirty="0"/>
              <a:t>, </a:t>
            </a:r>
            <a:r>
              <a:rPr lang="en-US" b="1" dirty="0" err="1"/>
              <a:t>Carpine</a:t>
            </a:r>
            <a:r>
              <a:rPr lang="en-US" b="1" dirty="0"/>
              <a:t>, </a:t>
            </a:r>
            <a:r>
              <a:rPr lang="en-US" b="1" dirty="0" err="1"/>
              <a:t>Pilopine</a:t>
            </a:r>
            <a:r>
              <a:rPr lang="en-US" b="1" dirty="0"/>
              <a:t>) </a:t>
            </a:r>
            <a:endParaRPr lang="en-US" b="1" dirty="0">
              <a:sym typeface="Symbol" pitchFamily="18" charset="2"/>
            </a:endParaRPr>
          </a:p>
          <a:p>
            <a:pPr marL="514350" indent="-514350">
              <a:buFontTx/>
              <a:buAutoNum type="alphaUcPeriod"/>
            </a:pPr>
            <a:r>
              <a:rPr lang="en-US" b="1" dirty="0" smtClean="0"/>
              <a:t> Timolol </a:t>
            </a:r>
            <a:r>
              <a:rPr lang="en-US" b="1" dirty="0"/>
              <a:t>(Timoptic)</a:t>
            </a:r>
            <a:endParaRPr lang="en-US" b="1" dirty="0">
              <a:sym typeface="Symbol" pitchFamily="18" charset="2"/>
            </a:endParaRPr>
          </a:p>
        </p:txBody>
      </p:sp>
      <p:sp>
        <p:nvSpPr>
          <p:cNvPr id="4" name="Slide Number Placeholder 3"/>
          <p:cNvSpPr>
            <a:spLocks noGrp="1"/>
          </p:cNvSpPr>
          <p:nvPr>
            <p:ph type="sldNum" sz="quarter" idx="12"/>
          </p:nvPr>
        </p:nvSpPr>
        <p:spPr/>
        <p:txBody>
          <a:bodyPr/>
          <a:lstStyle/>
          <a:p>
            <a:pPr>
              <a:defRPr/>
            </a:pPr>
            <a:fld id="{EA735DE9-5EB2-4E8B-81CE-CCE560E50DE5}" type="slidenum">
              <a:rPr lang="en-US" smtClean="0"/>
              <a:pPr>
                <a:defRPr/>
              </a:pPr>
              <a:t>14</a:t>
            </a:fld>
            <a:endParaRPr lang="en-US"/>
          </a:p>
        </p:txBody>
      </p:sp>
      <p:sp>
        <p:nvSpPr>
          <p:cNvPr id="10"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custDataLst>
      <p:tags r:id="rId1"/>
    </p:custDataLst>
    <p:extLst>
      <p:ext uri="{BB962C8B-B14F-4D97-AF65-F5344CB8AC3E}">
        <p14:creationId xmlns:p14="http://schemas.microsoft.com/office/powerpoint/2010/main" val="462314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0"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PChart"/>
          <p:cNvSpPr/>
          <p:nvPr>
            <p:custDataLst>
              <p:tags r:id="rId2"/>
            </p:custDataLst>
          </p:nvPr>
        </p:nvSpPr>
        <p:spPr>
          <a:xfrm>
            <a:off x="6220250" y="2428692"/>
            <a:ext cx="5908250" cy="4429307"/>
          </a:xfrm>
          <a:prstGeom prst="rect">
            <a:avLst/>
          </a:prstGeom>
          <a:blipFill>
            <a:blip r:embed="rId6"/>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title="Question Text"/>
          <p:cNvSpPr>
            <a:spLocks noGrp="1"/>
          </p:cNvSpPr>
          <p:nvPr>
            <p:ph type="title"/>
          </p:nvPr>
        </p:nvSpPr>
        <p:spPr>
          <a:xfrm>
            <a:off x="308682" y="465935"/>
            <a:ext cx="11561045" cy="2352979"/>
          </a:xfrm>
        </p:spPr>
        <p:txBody>
          <a:bodyPr>
            <a:noAutofit/>
          </a:bodyPr>
          <a:lstStyle/>
          <a:p>
            <a:r>
              <a:rPr lang="en-US" sz="3200" b="1" dirty="0" smtClean="0">
                <a:latin typeface="+mn-lt"/>
              </a:rPr>
              <a:t>Patient taking the antidepressant, Amitriptyline, for relief of neuropathic pain, complains of blurred vision</a:t>
            </a:r>
            <a:r>
              <a:rPr lang="en-US" sz="3200" b="1" dirty="0">
                <a:latin typeface="+mn-lt"/>
              </a:rPr>
              <a:t>, </a:t>
            </a:r>
            <a:r>
              <a:rPr lang="en-US" sz="3200" b="1" dirty="0" smtClean="0">
                <a:latin typeface="+mn-lt"/>
              </a:rPr>
              <a:t>xerostomia, tachycardia</a:t>
            </a:r>
            <a:r>
              <a:rPr lang="en-US" sz="3200" b="1" dirty="0">
                <a:latin typeface="+mn-lt"/>
              </a:rPr>
              <a:t>, </a:t>
            </a:r>
            <a:r>
              <a:rPr lang="en-US" sz="3200" b="1" dirty="0" smtClean="0">
                <a:latin typeface="+mn-lt"/>
              </a:rPr>
              <a:t>hyperthermia, constipation, and urinary retention. These adverse </a:t>
            </a:r>
            <a:r>
              <a:rPr lang="en-US" sz="3200" b="1" dirty="0" smtClean="0">
                <a:latin typeface="+mn-lt"/>
              </a:rPr>
              <a:t>effects </a:t>
            </a:r>
            <a:r>
              <a:rPr lang="en-US" sz="3200" b="1" dirty="0" smtClean="0">
                <a:latin typeface="+mn-lt"/>
              </a:rPr>
              <a:t>of amitriptyline </a:t>
            </a:r>
            <a:r>
              <a:rPr lang="en-US" sz="3200" b="1" dirty="0" smtClean="0">
                <a:latin typeface="+mn-lt"/>
              </a:rPr>
              <a:t>result </a:t>
            </a:r>
            <a:r>
              <a:rPr lang="en-US" sz="3200" b="1" dirty="0" smtClean="0">
                <a:latin typeface="+mn-lt"/>
              </a:rPr>
              <a:t>from</a:t>
            </a:r>
            <a:endParaRPr lang="en-US" sz="3200" b="1" dirty="0">
              <a:latin typeface="+mn-lt"/>
            </a:endParaRPr>
          </a:p>
        </p:txBody>
      </p:sp>
      <p:sp>
        <p:nvSpPr>
          <p:cNvPr id="3" name="TPAnswers" title="Answer Text"/>
          <p:cNvSpPr>
            <a:spLocks noGrp="1"/>
          </p:cNvSpPr>
          <p:nvPr>
            <p:ph type="body" idx="1"/>
            <p:custDataLst>
              <p:tags r:id="rId3"/>
            </p:custDataLst>
          </p:nvPr>
        </p:nvSpPr>
        <p:spPr>
          <a:xfrm>
            <a:off x="517868" y="2873982"/>
            <a:ext cx="5257800" cy="4351338"/>
          </a:xfrm>
        </p:spPr>
        <p:txBody>
          <a:bodyPr>
            <a:normAutofit lnSpcReduction="10000"/>
          </a:bodyPr>
          <a:lstStyle/>
          <a:p>
            <a:pPr marL="514350" indent="-514350">
              <a:buFont typeface="Arial" panose="020B0604020202020204" pitchFamily="34" charset="0"/>
              <a:buAutoNum type="alphaUcPeriod"/>
            </a:pPr>
            <a:r>
              <a:rPr lang="en-US" b="1" dirty="0" smtClean="0"/>
              <a:t>blockade of muscarinic receptors.</a:t>
            </a:r>
          </a:p>
          <a:p>
            <a:pPr marL="514350" indent="-514350">
              <a:buFont typeface="Arial" panose="020B0604020202020204" pitchFamily="34" charset="0"/>
              <a:buAutoNum type="alphaUcPeriod"/>
            </a:pPr>
            <a:r>
              <a:rPr lang="en-US" b="1" dirty="0" smtClean="0"/>
              <a:t>blockade of alpha-1 adrenoceptors.</a:t>
            </a:r>
          </a:p>
          <a:p>
            <a:pPr marL="514350" indent="-514350">
              <a:buFont typeface="Arial" panose="020B0604020202020204" pitchFamily="34" charset="0"/>
              <a:buAutoNum type="alphaUcPeriod"/>
            </a:pPr>
            <a:r>
              <a:rPr lang="en-US" b="1" dirty="0" smtClean="0"/>
              <a:t>blockade of Beta-1 adrenoceptors.</a:t>
            </a:r>
          </a:p>
          <a:p>
            <a:pPr marL="514350" indent="-514350">
              <a:buFont typeface="Arial" panose="020B0604020202020204" pitchFamily="34" charset="0"/>
              <a:buAutoNum type="alphaUcPeriod"/>
            </a:pPr>
            <a:r>
              <a:rPr lang="en-US" b="1" dirty="0" smtClean="0"/>
              <a:t>blockade of Dopamine-2 adrenoceptors.</a:t>
            </a:r>
          </a:p>
          <a:p>
            <a:pPr marL="514350" indent="-514350">
              <a:buFont typeface="Arial" panose="020B0604020202020204" pitchFamily="34" charset="0"/>
              <a:buAutoNum type="alphaUcPeriod"/>
            </a:pPr>
            <a:r>
              <a:rPr lang="en-US" b="1" dirty="0" smtClean="0"/>
              <a:t>inhibition of Norepinephrine and Serotonin reuptake.</a:t>
            </a:r>
            <a:endParaRPr lang="en-US" b="1" dirty="0"/>
          </a:p>
        </p:txBody>
      </p:sp>
      <p:sp>
        <p:nvSpPr>
          <p:cNvPr id="4" name="TPPolling" title="Polling Shape"/>
          <p:cNvSpPr/>
          <p:nvPr/>
        </p:nvSpPr>
        <p:spPr>
          <a:xfrm>
            <a:off x="0" y="0"/>
            <a:ext cx="12700" cy="12700"/>
          </a:xfrm>
          <a:prstGeom prst="rect">
            <a:avLst/>
          </a:prstGeom>
          <a:solidFill>
            <a:schemeClr val="accent1">
              <a:alpha val="1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941801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4"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PChart"/>
          <p:cNvSpPr/>
          <p:nvPr>
            <p:custDataLst>
              <p:tags r:id="rId2"/>
            </p:custDataLst>
          </p:nvPr>
        </p:nvSpPr>
        <p:spPr>
          <a:xfrm>
            <a:off x="6032500" y="1600200"/>
            <a:ext cx="4572000" cy="5143500"/>
          </a:xfrm>
          <a:prstGeom prst="rect">
            <a:avLst/>
          </a:prstGeom>
          <a:blipFill>
            <a:blip r:embed="rId6"/>
            <a:stretch>
              <a:fillRect/>
            </a:stretch>
          </a:blip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PQuestion"/>
          <p:cNvSpPr>
            <a:spLocks noGrp="1"/>
          </p:cNvSpPr>
          <p:nvPr>
            <p:ph type="title"/>
          </p:nvPr>
        </p:nvSpPr>
        <p:spPr>
          <a:xfrm>
            <a:off x="719138" y="381000"/>
            <a:ext cx="10744200" cy="1143000"/>
          </a:xfrm>
        </p:spPr>
        <p:txBody>
          <a:bodyPr>
            <a:noAutofit/>
          </a:bodyPr>
          <a:lstStyle/>
          <a:p>
            <a:pPr algn="l"/>
            <a:r>
              <a:rPr lang="en-US" sz="3200" b="1" dirty="0">
                <a:latin typeface="+mn-lt"/>
              </a:rPr>
              <a:t>In severe neuromuscular blockade requiring respiratory ventilation, neostigmine would be most effective as an antidote when the toxicity was the result of</a:t>
            </a:r>
          </a:p>
        </p:txBody>
      </p:sp>
      <p:sp>
        <p:nvSpPr>
          <p:cNvPr id="3" name="TPAnswers"/>
          <p:cNvSpPr>
            <a:spLocks noGrp="1"/>
          </p:cNvSpPr>
          <p:nvPr>
            <p:ph type="body" idx="1"/>
            <p:custDataLst>
              <p:tags r:id="rId3"/>
            </p:custDataLst>
          </p:nvPr>
        </p:nvSpPr>
        <p:spPr>
          <a:xfrm>
            <a:off x="1343025" y="2574926"/>
            <a:ext cx="4572000" cy="4525963"/>
          </a:xfrm>
        </p:spPr>
        <p:txBody>
          <a:bodyPr/>
          <a:lstStyle/>
          <a:p>
            <a:pPr marL="514350" indent="-514350">
              <a:buFontTx/>
              <a:buAutoNum type="alphaUcPeriod"/>
            </a:pPr>
            <a:r>
              <a:rPr lang="en-US" b="1" dirty="0" err="1"/>
              <a:t>edrophonium</a:t>
            </a:r>
            <a:r>
              <a:rPr lang="en-US" b="1" dirty="0"/>
              <a:t> (</a:t>
            </a:r>
            <a:r>
              <a:rPr lang="en-US" b="1" dirty="0" err="1"/>
              <a:t>Tensilon</a:t>
            </a:r>
            <a:r>
              <a:rPr lang="en-US" b="1" dirty="0"/>
              <a:t>).</a:t>
            </a:r>
          </a:p>
          <a:p>
            <a:pPr marL="514350" indent="-514350">
              <a:buFontTx/>
              <a:buAutoNum type="alphaUcPeriod"/>
            </a:pPr>
            <a:r>
              <a:rPr lang="en-US" b="1" dirty="0" err="1" smtClean="0"/>
              <a:t>echothiophate</a:t>
            </a:r>
            <a:r>
              <a:rPr lang="en-US" b="1" dirty="0"/>
              <a:t>.</a:t>
            </a:r>
          </a:p>
          <a:p>
            <a:pPr marL="514350" indent="-514350">
              <a:buFontTx/>
              <a:buAutoNum type="alphaUcPeriod"/>
            </a:pPr>
            <a:r>
              <a:rPr lang="en-US" b="1" dirty="0" err="1" smtClean="0"/>
              <a:t>pancuronium</a:t>
            </a:r>
            <a:r>
              <a:rPr lang="en-US" b="1" dirty="0" smtClean="0"/>
              <a:t> </a:t>
            </a:r>
            <a:r>
              <a:rPr lang="en-US" b="1" dirty="0"/>
              <a:t>(Pavulon).</a:t>
            </a:r>
          </a:p>
          <a:p>
            <a:pPr marL="514350" indent="-514350">
              <a:buFontTx/>
              <a:buAutoNum type="alphaUcPeriod"/>
            </a:pPr>
            <a:r>
              <a:rPr lang="en-US" b="1" dirty="0" err="1"/>
              <a:t>pyridostigmine</a:t>
            </a:r>
            <a:r>
              <a:rPr lang="en-US" b="1" dirty="0"/>
              <a:t> (Mestinon)</a:t>
            </a:r>
          </a:p>
          <a:p>
            <a:pPr marL="514350" indent="-514350">
              <a:buFontTx/>
              <a:buAutoNum type="alphaUcPeriod"/>
            </a:pPr>
            <a:r>
              <a:rPr lang="en-US" b="1" dirty="0" smtClean="0"/>
              <a:t>succinylcholine </a:t>
            </a:r>
            <a:r>
              <a:rPr lang="en-US" b="1" dirty="0"/>
              <a:t>(Anectine</a:t>
            </a:r>
            <a:r>
              <a:rPr lang="en-US" b="1" dirty="0" smtClean="0"/>
              <a:t>).</a:t>
            </a:r>
            <a:endParaRPr lang="en-US" b="1" dirty="0"/>
          </a:p>
        </p:txBody>
      </p:sp>
      <p:sp>
        <p:nvSpPr>
          <p:cNvPr id="4" name="Slide Number Placeholder 3"/>
          <p:cNvSpPr>
            <a:spLocks noGrp="1"/>
          </p:cNvSpPr>
          <p:nvPr>
            <p:ph type="sldNum" sz="quarter" idx="12"/>
          </p:nvPr>
        </p:nvSpPr>
        <p:spPr/>
        <p:txBody>
          <a:bodyPr/>
          <a:lstStyle/>
          <a:p>
            <a:pPr>
              <a:defRPr/>
            </a:pPr>
            <a:fld id="{EA735DE9-5EB2-4E8B-81CE-CCE560E50DE5}" type="slidenum">
              <a:rPr lang="en-US" smtClean="0"/>
              <a:pPr>
                <a:defRPr/>
              </a:pPr>
              <a:t>16</a:t>
            </a:fld>
            <a:endParaRPr lang="en-US"/>
          </a:p>
        </p:txBody>
      </p:sp>
      <p:sp>
        <p:nvSpPr>
          <p:cNvPr id="10"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custDataLst>
      <p:tags r:id="rId1"/>
    </p:custDataLst>
    <p:extLst>
      <p:ext uri="{BB962C8B-B14F-4D97-AF65-F5344CB8AC3E}">
        <p14:creationId xmlns:p14="http://schemas.microsoft.com/office/powerpoint/2010/main" val="496427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0"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PChart"/>
          <p:cNvSpPr/>
          <p:nvPr>
            <p:custDataLst>
              <p:tags r:id="rId2"/>
            </p:custDataLst>
          </p:nvPr>
        </p:nvSpPr>
        <p:spPr>
          <a:xfrm>
            <a:off x="6032500" y="1600200"/>
            <a:ext cx="4572000" cy="5143500"/>
          </a:xfrm>
          <a:prstGeom prst="rect">
            <a:avLst/>
          </a:prstGeom>
          <a:blipFill>
            <a:blip r:embed="rId6"/>
            <a:stretch>
              <a:fillRect/>
            </a:stretch>
          </a:blip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PQuestion"/>
          <p:cNvSpPr>
            <a:spLocks noGrp="1"/>
          </p:cNvSpPr>
          <p:nvPr>
            <p:ph type="title"/>
          </p:nvPr>
        </p:nvSpPr>
        <p:spPr/>
        <p:txBody>
          <a:bodyPr>
            <a:noAutofit/>
          </a:bodyPr>
          <a:lstStyle/>
          <a:p>
            <a:r>
              <a:rPr lang="en-US" sz="3200" b="1" dirty="0" smtClean="0">
                <a:latin typeface="+mn-lt"/>
              </a:rPr>
              <a:t>This drug, FDA approved </a:t>
            </a:r>
            <a:r>
              <a:rPr lang="en-US" sz="3200" b="1" dirty="0">
                <a:latin typeface="+mn-lt"/>
              </a:rPr>
              <a:t>for prevention of chronic </a:t>
            </a:r>
            <a:r>
              <a:rPr lang="en-US" sz="3200" b="1" dirty="0" smtClean="0">
                <a:latin typeface="+mn-lt"/>
              </a:rPr>
              <a:t>migraine, can </a:t>
            </a:r>
            <a:r>
              <a:rPr lang="en-US" sz="3200" b="1" dirty="0" smtClean="0">
                <a:latin typeface="+mn-lt"/>
              </a:rPr>
              <a:t>produce </a:t>
            </a:r>
            <a:r>
              <a:rPr lang="en-US" sz="3200" b="1" dirty="0" smtClean="0">
                <a:latin typeface="+mn-lt"/>
              </a:rPr>
              <a:t>a “flaccid” paralysis of skeletal muscle fibers by blocking acetylcholine release from cholinergic nerve terminals.</a:t>
            </a:r>
            <a:endParaRPr lang="en-US" sz="3200" b="1" dirty="0">
              <a:latin typeface="+mn-lt"/>
            </a:endParaRPr>
          </a:p>
        </p:txBody>
      </p:sp>
      <p:sp>
        <p:nvSpPr>
          <p:cNvPr id="3" name="TPAnswers"/>
          <p:cNvSpPr>
            <a:spLocks noGrp="1"/>
          </p:cNvSpPr>
          <p:nvPr>
            <p:ph type="body" idx="1"/>
            <p:custDataLst>
              <p:tags r:id="rId3"/>
            </p:custDataLst>
          </p:nvPr>
        </p:nvSpPr>
        <p:spPr>
          <a:xfrm>
            <a:off x="723900" y="2127252"/>
            <a:ext cx="4891087" cy="3692524"/>
          </a:xfrm>
        </p:spPr>
        <p:txBody>
          <a:bodyPr/>
          <a:lstStyle/>
          <a:p>
            <a:pPr marL="514350" indent="-514350">
              <a:buFontTx/>
              <a:buAutoNum type="alphaUcPeriod"/>
            </a:pPr>
            <a:r>
              <a:rPr lang="en-US" b="1" dirty="0"/>
              <a:t>Black widow spider venom</a:t>
            </a:r>
          </a:p>
          <a:p>
            <a:pPr marL="514350" indent="-514350">
              <a:buFontTx/>
              <a:buAutoNum type="alphaUcPeriod"/>
            </a:pPr>
            <a:r>
              <a:rPr lang="en-US" b="1" dirty="0"/>
              <a:t>Echothiophate (Phospholine Iodide)</a:t>
            </a:r>
          </a:p>
          <a:p>
            <a:pPr marL="514350" indent="-514350">
              <a:buFontTx/>
              <a:buAutoNum type="alphaUcPeriod"/>
            </a:pPr>
            <a:r>
              <a:rPr lang="en-US" b="1" dirty="0" err="1" smtClean="0"/>
              <a:t>OnabotulinumtoxinA</a:t>
            </a:r>
            <a:r>
              <a:rPr lang="en-US" b="1" dirty="0" smtClean="0"/>
              <a:t> (Botox</a:t>
            </a:r>
            <a:r>
              <a:rPr lang="en-US" b="1" dirty="0"/>
              <a:t>)</a:t>
            </a:r>
          </a:p>
          <a:p>
            <a:pPr marL="514350" indent="-514350">
              <a:buFontTx/>
              <a:buAutoNum type="alphaUcPeriod"/>
            </a:pPr>
            <a:r>
              <a:rPr lang="en-US" b="1" dirty="0" smtClean="0"/>
              <a:t>Pyridostigmine </a:t>
            </a:r>
            <a:r>
              <a:rPr lang="en-US" b="1" dirty="0"/>
              <a:t>(Mestinon)</a:t>
            </a:r>
          </a:p>
          <a:p>
            <a:pPr marL="514350" indent="-514350">
              <a:buFontTx/>
              <a:buAutoNum type="alphaUcPeriod"/>
            </a:pPr>
            <a:r>
              <a:rPr lang="en-US" b="1" dirty="0"/>
              <a:t>Succinylcholine (Anectine)</a:t>
            </a:r>
          </a:p>
        </p:txBody>
      </p:sp>
      <p:sp>
        <p:nvSpPr>
          <p:cNvPr id="4" name="Slide Number Placeholder 3"/>
          <p:cNvSpPr>
            <a:spLocks noGrp="1"/>
          </p:cNvSpPr>
          <p:nvPr>
            <p:ph type="sldNum" sz="quarter" idx="12"/>
          </p:nvPr>
        </p:nvSpPr>
        <p:spPr/>
        <p:txBody>
          <a:bodyPr/>
          <a:lstStyle/>
          <a:p>
            <a:pPr>
              <a:defRPr/>
            </a:pPr>
            <a:fld id="{EA735DE9-5EB2-4E8B-81CE-CCE560E50DE5}" type="slidenum">
              <a:rPr lang="en-US" smtClean="0"/>
              <a:pPr>
                <a:defRPr/>
              </a:pPr>
              <a:t>17</a:t>
            </a:fld>
            <a:endParaRPr lang="en-US"/>
          </a:p>
        </p:txBody>
      </p:sp>
      <p:sp>
        <p:nvSpPr>
          <p:cNvPr id="13" name="CountdownText"/>
          <p:cNvSpPr txBox="1"/>
          <p:nvPr/>
        </p:nvSpPr>
        <p:spPr>
          <a:xfrm>
            <a:off x="9906000" y="6096000"/>
            <a:ext cx="635000" cy="635000"/>
          </a:xfrm>
          <a:prstGeom prst="rect">
            <a:avLst/>
          </a:prstGeom>
          <a:blipFill>
            <a:blip r:embed="rId7"/>
            <a:stretch>
              <a:fillRect/>
            </a:stretch>
          </a:blipFill>
        </p:spPr>
        <p:txBody>
          <a:bodyPr vert="horz" rtlCol="0" anchor="ctr" anchorCtr="1">
            <a:noAutofit/>
          </a:bodyPr>
          <a:lstStyle/>
          <a:p>
            <a:pPr algn="ctr"/>
            <a:endParaRPr lang="en-US" b="1">
              <a:latin typeface="Segoe UI" panose="020B0502040204020203" pitchFamily="34" charset="0"/>
            </a:endParaRPr>
          </a:p>
        </p:txBody>
      </p:sp>
      <p:sp>
        <p:nvSpPr>
          <p:cNvPr id="10"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custDataLst>
      <p:tags r:id="rId1"/>
    </p:custDataLst>
    <p:extLst>
      <p:ext uri="{BB962C8B-B14F-4D97-AF65-F5344CB8AC3E}">
        <p14:creationId xmlns:p14="http://schemas.microsoft.com/office/powerpoint/2010/main" val="114118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0"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Adrenergic Agonists:</a:t>
            </a:r>
            <a:br>
              <a:rPr lang="en-US" sz="4400" b="1" dirty="0" smtClean="0">
                <a:latin typeface="+mn-lt"/>
              </a:rPr>
            </a:br>
            <a:r>
              <a:rPr lang="en-US" sz="4400" b="1" dirty="0" smtClean="0">
                <a:latin typeface="+mn-lt"/>
              </a:rPr>
              <a:t>	Alpha/Beta</a:t>
            </a:r>
            <a:br>
              <a:rPr lang="en-US" sz="4400" b="1" dirty="0" smtClean="0">
                <a:latin typeface="+mn-lt"/>
              </a:rPr>
            </a:br>
            <a:r>
              <a:rPr lang="en-US" sz="4400" b="1" dirty="0" smtClean="0">
                <a:latin typeface="+mn-lt"/>
              </a:rPr>
              <a:t>	Direct/ Indirect/Mixed</a:t>
            </a:r>
            <a:endParaRPr lang="en-US" sz="4400" b="1" dirty="0">
              <a:latin typeface="+mn-lt"/>
            </a:endParaRP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20750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PChart"/>
          <p:cNvSpPr/>
          <p:nvPr>
            <p:custDataLst>
              <p:tags r:id="rId2"/>
            </p:custDataLst>
          </p:nvPr>
        </p:nvSpPr>
        <p:spPr>
          <a:xfrm>
            <a:off x="6167438" y="2047874"/>
            <a:ext cx="5961062" cy="4810125"/>
          </a:xfrm>
          <a:prstGeom prst="rect">
            <a:avLst/>
          </a:prstGeom>
          <a:blipFill>
            <a:blip r:embed="rId6"/>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title="Question Text"/>
          <p:cNvSpPr>
            <a:spLocks noGrp="1"/>
          </p:cNvSpPr>
          <p:nvPr>
            <p:ph type="title"/>
          </p:nvPr>
        </p:nvSpPr>
        <p:spPr>
          <a:xfrm>
            <a:off x="710066" y="499082"/>
            <a:ext cx="11418433" cy="1325563"/>
          </a:xfrm>
        </p:spPr>
        <p:txBody>
          <a:bodyPr>
            <a:noAutofit/>
          </a:bodyPr>
          <a:lstStyle/>
          <a:p>
            <a:r>
              <a:rPr lang="en-US" sz="3200" b="1" dirty="0" smtClean="0">
                <a:latin typeface="+mn-lt"/>
              </a:rPr>
              <a:t>Oral phenylephrine has been shown to be no better than placebo in the treatment of rhinorrhea associated with allergies and the common cold. Oral pseudoephedrine and intranasal oxymetazoline were both found to be superior to phenylephrine. Which adrenoceptor is responsible for the decongestant action?</a:t>
            </a:r>
            <a:endParaRPr lang="en-US" sz="3200" b="1" dirty="0">
              <a:latin typeface="+mn-lt"/>
            </a:endParaRPr>
          </a:p>
        </p:txBody>
      </p:sp>
      <p:sp>
        <p:nvSpPr>
          <p:cNvPr id="3" name="TPAnswers" title="Answer Text"/>
          <p:cNvSpPr>
            <a:spLocks noGrp="1"/>
          </p:cNvSpPr>
          <p:nvPr>
            <p:ph type="body" idx="1"/>
            <p:custDataLst>
              <p:tags r:id="rId3"/>
            </p:custDataLst>
          </p:nvPr>
        </p:nvSpPr>
        <p:spPr>
          <a:xfrm>
            <a:off x="710066" y="3082925"/>
            <a:ext cx="5257800" cy="4351338"/>
          </a:xfrm>
        </p:spPr>
        <p:txBody>
          <a:bodyPr/>
          <a:lstStyle/>
          <a:p>
            <a:pPr marL="514350" indent="-514350">
              <a:buFont typeface="Arial" panose="020B0604020202020204" pitchFamily="34" charset="0"/>
              <a:buAutoNum type="alphaUcPeriod"/>
            </a:pPr>
            <a:r>
              <a:rPr lang="en-US" b="1" dirty="0"/>
              <a:t>Alpha-1 adrenoceptors</a:t>
            </a:r>
          </a:p>
          <a:p>
            <a:pPr marL="514350" indent="-514350">
              <a:buFont typeface="Arial" panose="020B0604020202020204" pitchFamily="34" charset="0"/>
              <a:buAutoNum type="alphaUcPeriod"/>
            </a:pPr>
            <a:r>
              <a:rPr lang="en-US" b="1" dirty="0"/>
              <a:t>Alpha-2 adrenoceptors</a:t>
            </a:r>
          </a:p>
          <a:p>
            <a:pPr marL="514350" indent="-514350">
              <a:buFont typeface="Arial" panose="020B0604020202020204" pitchFamily="34" charset="0"/>
              <a:buAutoNum type="alphaUcPeriod"/>
            </a:pPr>
            <a:r>
              <a:rPr lang="en-US" b="1" dirty="0"/>
              <a:t>Beta-1 adrenoceptors</a:t>
            </a:r>
          </a:p>
          <a:p>
            <a:pPr marL="514350" indent="-514350">
              <a:buFont typeface="Arial" panose="020B0604020202020204" pitchFamily="34" charset="0"/>
              <a:buAutoNum type="alphaUcPeriod"/>
            </a:pPr>
            <a:r>
              <a:rPr lang="en-US" b="1" dirty="0"/>
              <a:t>Beta-2 adrenoceptors</a:t>
            </a:r>
          </a:p>
          <a:p>
            <a:pPr marL="514350" indent="-514350">
              <a:buFont typeface="Arial" panose="020B0604020202020204" pitchFamily="34" charset="0"/>
              <a:buAutoNum type="alphaUcPeriod"/>
            </a:pPr>
            <a:r>
              <a:rPr lang="en-US" b="1" dirty="0"/>
              <a:t>Beta-3 adrenoceptors</a:t>
            </a:r>
          </a:p>
        </p:txBody>
      </p:sp>
      <p:sp>
        <p:nvSpPr>
          <p:cNvPr id="4" name="TPPolling" title="Polling Shape"/>
          <p:cNvSpPr/>
          <p:nvPr/>
        </p:nvSpPr>
        <p:spPr>
          <a:xfrm>
            <a:off x="0" y="0"/>
            <a:ext cx="12700" cy="12700"/>
          </a:xfrm>
          <a:prstGeom prst="rect">
            <a:avLst/>
          </a:prstGeom>
          <a:solidFill>
            <a:schemeClr val="accent1">
              <a:alpha val="1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0922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4"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Session Plan: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sz="3200" b="1" dirty="0" smtClean="0">
                <a:latin typeface="Arial" panose="020B0604020202020204" pitchFamily="34" charset="0"/>
                <a:cs typeface="Arial" panose="020B0604020202020204" pitchFamily="34" charset="0"/>
              </a:rPr>
              <a:t>Cholinergic Agonists</a:t>
            </a:r>
          </a:p>
          <a:p>
            <a:pPr lvl="1"/>
            <a:r>
              <a:rPr lang="en-US" sz="3200" b="1" dirty="0">
                <a:latin typeface="Arial" panose="020B0604020202020204" pitchFamily="34" charset="0"/>
                <a:cs typeface="Arial" panose="020B0604020202020204" pitchFamily="34" charset="0"/>
              </a:rPr>
              <a:t>Review of Glaucoma Medications</a:t>
            </a:r>
          </a:p>
          <a:p>
            <a:r>
              <a:rPr lang="en-US" sz="3200" b="1" dirty="0" smtClean="0">
                <a:latin typeface="Arial" panose="020B0604020202020204" pitchFamily="34" charset="0"/>
                <a:cs typeface="Arial" panose="020B0604020202020204" pitchFamily="34" charset="0"/>
              </a:rPr>
              <a:t>Cholinergic Antagonists</a:t>
            </a:r>
          </a:p>
          <a:p>
            <a:r>
              <a:rPr lang="en-US" sz="3200" b="1" dirty="0" smtClean="0">
                <a:latin typeface="Arial" panose="020B0604020202020204" pitchFamily="34" charset="0"/>
                <a:cs typeface="Arial" panose="020B0604020202020204" pitchFamily="34" charset="0"/>
              </a:rPr>
              <a:t>Adrenergic Agonists</a:t>
            </a:r>
          </a:p>
          <a:p>
            <a:r>
              <a:rPr lang="en-US" sz="3200" b="1" dirty="0" smtClean="0">
                <a:latin typeface="Arial" panose="020B0604020202020204" pitchFamily="34" charset="0"/>
                <a:cs typeface="Arial" panose="020B0604020202020204" pitchFamily="34" charset="0"/>
              </a:rPr>
              <a:t>Adrenergic Antagonists</a:t>
            </a:r>
          </a:p>
        </p:txBody>
      </p:sp>
    </p:spTree>
    <p:extLst>
      <p:ext uri="{BB962C8B-B14F-4D97-AF65-F5344CB8AC3E}">
        <p14:creationId xmlns:p14="http://schemas.microsoft.com/office/powerpoint/2010/main" val="34832852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PChart"/>
          <p:cNvSpPr/>
          <p:nvPr>
            <p:custDataLst>
              <p:tags r:id="rId2"/>
            </p:custDataLst>
          </p:nvPr>
        </p:nvSpPr>
        <p:spPr>
          <a:xfrm>
            <a:off x="6019800" y="1600200"/>
            <a:ext cx="4572000" cy="5143500"/>
          </a:xfrm>
          <a:prstGeom prst="rect">
            <a:avLst/>
          </a:prstGeom>
          <a:blipFill>
            <a:blip r:embed="rId6"/>
            <a:stretch>
              <a:fillRect/>
            </a:stretch>
          </a:blip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PQuestion"/>
          <p:cNvSpPr>
            <a:spLocks noGrp="1"/>
          </p:cNvSpPr>
          <p:nvPr>
            <p:ph type="title"/>
          </p:nvPr>
        </p:nvSpPr>
        <p:spPr/>
        <p:txBody>
          <a:bodyPr>
            <a:normAutofit/>
          </a:bodyPr>
          <a:lstStyle/>
          <a:p>
            <a:pPr algn="l"/>
            <a:r>
              <a:rPr lang="en-US" sz="3200" b="1" dirty="0">
                <a:latin typeface="+mn-lt"/>
              </a:rPr>
              <a:t>When pupillary dilation but not cycloplegia is desired, a good choice would be:</a:t>
            </a:r>
            <a:endParaRPr lang="en-US" sz="3200" dirty="0">
              <a:latin typeface="+mn-lt"/>
            </a:endParaRPr>
          </a:p>
        </p:txBody>
      </p:sp>
      <p:sp>
        <p:nvSpPr>
          <p:cNvPr id="3" name="TPAnswers"/>
          <p:cNvSpPr>
            <a:spLocks noGrp="1"/>
          </p:cNvSpPr>
          <p:nvPr>
            <p:ph type="body" idx="1"/>
            <p:custDataLst>
              <p:tags r:id="rId3"/>
            </p:custDataLst>
          </p:nvPr>
        </p:nvSpPr>
        <p:spPr>
          <a:xfrm>
            <a:off x="785812" y="2124076"/>
            <a:ext cx="4714875" cy="4525963"/>
          </a:xfrm>
        </p:spPr>
        <p:txBody>
          <a:bodyPr/>
          <a:lstStyle/>
          <a:p>
            <a:pPr marL="514350" indent="-514350">
              <a:buFont typeface="+mj-lt"/>
              <a:buAutoNum type="alphaUcPeriod"/>
            </a:pPr>
            <a:r>
              <a:rPr lang="en-US" b="1" dirty="0"/>
              <a:t>a muscarinic antagonist.</a:t>
            </a:r>
          </a:p>
          <a:p>
            <a:pPr marL="514350" indent="-514350">
              <a:buFont typeface="+mj-lt"/>
              <a:buAutoNum type="alphaUcPeriod"/>
            </a:pPr>
            <a:r>
              <a:rPr lang="en-US" b="1" dirty="0"/>
              <a:t>a beta-2 agonist.</a:t>
            </a:r>
          </a:p>
          <a:p>
            <a:pPr marL="514350" indent="-514350">
              <a:buFont typeface="+mj-lt"/>
              <a:buAutoNum type="alphaUcPeriod"/>
            </a:pPr>
            <a:r>
              <a:rPr lang="en-US" b="1" dirty="0"/>
              <a:t>a nonselective beta-blocker.</a:t>
            </a:r>
          </a:p>
          <a:p>
            <a:pPr marL="514350" indent="-514350">
              <a:buFont typeface="+mj-lt"/>
              <a:buAutoNum type="alphaUcPeriod"/>
            </a:pPr>
            <a:r>
              <a:rPr lang="en-US" b="1" dirty="0"/>
              <a:t>a muscarinic agonist.</a:t>
            </a:r>
          </a:p>
          <a:p>
            <a:pPr marL="514350" indent="-514350">
              <a:buFont typeface="+mj-lt"/>
              <a:buAutoNum type="alphaUcPeriod"/>
            </a:pPr>
            <a:r>
              <a:rPr lang="en-US" b="1" dirty="0"/>
              <a:t>an alpha agonist</a:t>
            </a:r>
          </a:p>
        </p:txBody>
      </p:sp>
      <p:sp>
        <p:nvSpPr>
          <p:cNvPr id="4" name="Slide Number Placeholder 3"/>
          <p:cNvSpPr>
            <a:spLocks noGrp="1"/>
          </p:cNvSpPr>
          <p:nvPr>
            <p:ph type="sldNum" sz="quarter" idx="12"/>
          </p:nvPr>
        </p:nvSpPr>
        <p:spPr/>
        <p:txBody>
          <a:bodyPr/>
          <a:lstStyle/>
          <a:p>
            <a:pPr>
              <a:defRPr/>
            </a:pPr>
            <a:fld id="{EA735DE9-5EB2-4E8B-81CE-CCE560E50DE5}" type="slidenum">
              <a:rPr lang="en-US" smtClean="0"/>
              <a:pPr>
                <a:defRPr/>
              </a:pPr>
              <a:t>20</a:t>
            </a:fld>
            <a:endParaRPr lang="en-US"/>
          </a:p>
        </p:txBody>
      </p:sp>
      <p:sp>
        <p:nvSpPr>
          <p:cNvPr id="10"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custDataLst>
      <p:tags r:id="rId1"/>
    </p:custDataLst>
    <p:extLst>
      <p:ext uri="{BB962C8B-B14F-4D97-AF65-F5344CB8AC3E}">
        <p14:creationId xmlns:p14="http://schemas.microsoft.com/office/powerpoint/2010/main" val="229221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0"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PChart"/>
          <p:cNvSpPr/>
          <p:nvPr>
            <p:custDataLst>
              <p:tags r:id="rId2"/>
            </p:custDataLst>
          </p:nvPr>
        </p:nvSpPr>
        <p:spPr>
          <a:xfrm>
            <a:off x="6019800" y="1600200"/>
            <a:ext cx="4572000" cy="5143500"/>
          </a:xfrm>
          <a:prstGeom prst="rect">
            <a:avLst/>
          </a:prstGeom>
          <a:blipFill>
            <a:blip r:embed="rId6"/>
            <a:stretch>
              <a:fillRect/>
            </a:stretch>
          </a:blip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PQuestion"/>
          <p:cNvSpPr>
            <a:spLocks noGrp="1"/>
          </p:cNvSpPr>
          <p:nvPr>
            <p:ph type="title"/>
          </p:nvPr>
        </p:nvSpPr>
        <p:spPr/>
        <p:txBody>
          <a:bodyPr>
            <a:normAutofit/>
          </a:bodyPr>
          <a:lstStyle/>
          <a:p>
            <a:pPr algn="l"/>
            <a:r>
              <a:rPr lang="en-US" sz="3200" b="1" dirty="0">
                <a:latin typeface="+mn-lt"/>
              </a:rPr>
              <a:t>Which of the following could precipitate an acute attack of narrow angle glaucoma?</a:t>
            </a:r>
          </a:p>
        </p:txBody>
      </p:sp>
      <p:sp>
        <p:nvSpPr>
          <p:cNvPr id="3" name="TPAnswers"/>
          <p:cNvSpPr>
            <a:spLocks noGrp="1"/>
          </p:cNvSpPr>
          <p:nvPr>
            <p:ph type="body" idx="1"/>
            <p:custDataLst>
              <p:tags r:id="rId3"/>
            </p:custDataLst>
          </p:nvPr>
        </p:nvSpPr>
        <p:spPr>
          <a:xfrm>
            <a:off x="973613" y="2195512"/>
            <a:ext cx="4114800" cy="4525963"/>
          </a:xfrm>
        </p:spPr>
        <p:txBody>
          <a:bodyPr/>
          <a:lstStyle/>
          <a:p>
            <a:pPr marL="514350" indent="-514350">
              <a:buFontTx/>
              <a:buAutoNum type="alphaUcPeriod"/>
            </a:pPr>
            <a:r>
              <a:rPr lang="en-US" b="1" dirty="0" smtClean="0"/>
              <a:t>Epinephrine</a:t>
            </a:r>
          </a:p>
          <a:p>
            <a:pPr marL="514350" indent="-514350">
              <a:buFontTx/>
              <a:buAutoNum type="alphaUcPeriod"/>
            </a:pPr>
            <a:r>
              <a:rPr lang="en-US" b="1" dirty="0" smtClean="0"/>
              <a:t>Isoproterenol</a:t>
            </a:r>
            <a:endParaRPr lang="en-US" b="1" dirty="0"/>
          </a:p>
          <a:p>
            <a:pPr marL="514350" indent="-514350">
              <a:buFontTx/>
              <a:buAutoNum type="alphaUcPeriod"/>
            </a:pPr>
            <a:r>
              <a:rPr lang="en-US" b="1" dirty="0" smtClean="0"/>
              <a:t>Pilocarpine  </a:t>
            </a:r>
            <a:r>
              <a:rPr lang="en-US" b="1" dirty="0"/>
              <a:t>(</a:t>
            </a:r>
            <a:r>
              <a:rPr lang="en-US" b="1" dirty="0" err="1"/>
              <a:t>Isopto</a:t>
            </a:r>
            <a:r>
              <a:rPr lang="en-US" b="1" dirty="0"/>
              <a:t>, </a:t>
            </a:r>
            <a:r>
              <a:rPr lang="en-US" b="1" dirty="0" err="1"/>
              <a:t>Carpine</a:t>
            </a:r>
            <a:r>
              <a:rPr lang="en-US" b="1" dirty="0"/>
              <a:t>, </a:t>
            </a:r>
            <a:r>
              <a:rPr lang="en-US" b="1" dirty="0" err="1"/>
              <a:t>Pilopine</a:t>
            </a:r>
            <a:r>
              <a:rPr lang="en-US" b="1" dirty="0"/>
              <a:t>) </a:t>
            </a:r>
            <a:endParaRPr lang="en-US" b="1" dirty="0" smtClean="0"/>
          </a:p>
          <a:p>
            <a:pPr marL="514350" indent="-514350">
              <a:buFontTx/>
              <a:buAutoNum type="alphaUcPeriod"/>
            </a:pPr>
            <a:r>
              <a:rPr lang="en-US" b="1" dirty="0" smtClean="0">
                <a:sym typeface="Symbol" pitchFamily="18" charset="2"/>
              </a:rPr>
              <a:t>Prazosin</a:t>
            </a:r>
            <a:endParaRPr lang="en-US" b="1" dirty="0">
              <a:sym typeface="Symbol" pitchFamily="18" charset="2"/>
            </a:endParaRPr>
          </a:p>
          <a:p>
            <a:pPr marL="514350" indent="-514350">
              <a:buFontTx/>
              <a:buAutoNum type="alphaUcPeriod"/>
            </a:pPr>
            <a:r>
              <a:rPr lang="en-US" b="1" dirty="0" smtClean="0"/>
              <a:t>Timolol </a:t>
            </a:r>
            <a:r>
              <a:rPr lang="en-US" b="1" dirty="0"/>
              <a:t>(Timoptic)</a:t>
            </a:r>
            <a:endParaRPr lang="en-US" b="1" dirty="0">
              <a:sym typeface="Symbol" pitchFamily="18" charset="2"/>
            </a:endParaRPr>
          </a:p>
        </p:txBody>
      </p:sp>
      <p:sp>
        <p:nvSpPr>
          <p:cNvPr id="4" name="Slide Number Placeholder 3"/>
          <p:cNvSpPr>
            <a:spLocks noGrp="1"/>
          </p:cNvSpPr>
          <p:nvPr>
            <p:ph type="sldNum" sz="quarter" idx="12"/>
          </p:nvPr>
        </p:nvSpPr>
        <p:spPr/>
        <p:txBody>
          <a:bodyPr/>
          <a:lstStyle/>
          <a:p>
            <a:pPr>
              <a:defRPr/>
            </a:pPr>
            <a:fld id="{EA735DE9-5EB2-4E8B-81CE-CCE560E50DE5}" type="slidenum">
              <a:rPr lang="en-US" smtClean="0"/>
              <a:pPr>
                <a:defRPr/>
              </a:pPr>
              <a:t>21</a:t>
            </a:fld>
            <a:endParaRPr lang="en-US"/>
          </a:p>
        </p:txBody>
      </p:sp>
      <p:sp>
        <p:nvSpPr>
          <p:cNvPr id="10"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custDataLst>
      <p:tags r:id="rId1"/>
    </p:custDataLst>
    <p:extLst>
      <p:ext uri="{BB962C8B-B14F-4D97-AF65-F5344CB8AC3E}">
        <p14:creationId xmlns:p14="http://schemas.microsoft.com/office/powerpoint/2010/main" val="3115424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0"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PChart"/>
          <p:cNvSpPr/>
          <p:nvPr>
            <p:custDataLst>
              <p:tags r:id="rId2"/>
            </p:custDataLst>
          </p:nvPr>
        </p:nvSpPr>
        <p:spPr>
          <a:xfrm>
            <a:off x="6272668" y="1974404"/>
            <a:ext cx="5855832" cy="4883595"/>
          </a:xfrm>
          <a:prstGeom prst="rect">
            <a:avLst/>
          </a:prstGeom>
          <a:blipFill>
            <a:blip r:embed="rId6"/>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title="Question Text"/>
          <p:cNvSpPr>
            <a:spLocks noGrp="1"/>
          </p:cNvSpPr>
          <p:nvPr>
            <p:ph type="title"/>
          </p:nvPr>
        </p:nvSpPr>
        <p:spPr>
          <a:xfrm>
            <a:off x="669298" y="522378"/>
            <a:ext cx="10515600" cy="1325563"/>
          </a:xfrm>
        </p:spPr>
        <p:txBody>
          <a:bodyPr>
            <a:normAutofit fontScale="90000"/>
          </a:bodyPr>
          <a:lstStyle/>
          <a:p>
            <a:r>
              <a:rPr lang="en-US" sz="3200" b="1" dirty="0" smtClean="0">
                <a:latin typeface="+mn-lt"/>
              </a:rPr>
              <a:t>A patient presents with Horner’s Syndrome. You observe that the right eye pupil diameter is smaller (miosis) than that seen in the left eye. However, when topical phenylephrine is added in both eyes, the mydriasis observed is greatest in the right eye. You could argue that these observations result from</a:t>
            </a:r>
            <a:endParaRPr lang="en-US" sz="3200" b="1" dirty="0">
              <a:latin typeface="+mn-lt"/>
            </a:endParaRPr>
          </a:p>
        </p:txBody>
      </p:sp>
      <p:sp>
        <p:nvSpPr>
          <p:cNvPr id="3" name="TPAnswers" title="Answer Text"/>
          <p:cNvSpPr>
            <a:spLocks noGrp="1"/>
          </p:cNvSpPr>
          <p:nvPr>
            <p:ph type="body" idx="1"/>
            <p:custDataLst>
              <p:tags r:id="rId3"/>
            </p:custDataLst>
          </p:nvPr>
        </p:nvSpPr>
        <p:spPr>
          <a:xfrm>
            <a:off x="774700" y="2325687"/>
            <a:ext cx="5257800" cy="4351338"/>
          </a:xfrm>
        </p:spPr>
        <p:txBody>
          <a:bodyPr>
            <a:normAutofit lnSpcReduction="10000"/>
          </a:bodyPr>
          <a:lstStyle/>
          <a:p>
            <a:pPr marL="514350" indent="-514350">
              <a:buFont typeface="Arial" panose="020B0604020202020204" pitchFamily="34" charset="0"/>
              <a:buAutoNum type="alphaUcPeriod"/>
            </a:pPr>
            <a:r>
              <a:rPr lang="en-US" b="1" dirty="0" smtClean="0"/>
              <a:t>Parasympathetic predominance in the left eye</a:t>
            </a:r>
          </a:p>
          <a:p>
            <a:pPr marL="514350" indent="-514350">
              <a:buFont typeface="Arial" panose="020B0604020202020204" pitchFamily="34" charset="0"/>
              <a:buAutoNum type="alphaUcPeriod"/>
            </a:pPr>
            <a:r>
              <a:rPr lang="en-US" b="1" dirty="0" smtClean="0"/>
              <a:t>Loss of Parasympathetic innervation in the right eye.</a:t>
            </a:r>
          </a:p>
          <a:p>
            <a:pPr marL="514350" indent="-514350">
              <a:buFont typeface="Arial" panose="020B0604020202020204" pitchFamily="34" charset="0"/>
              <a:buAutoNum type="alphaUcPeriod"/>
            </a:pPr>
            <a:r>
              <a:rPr lang="en-US" b="1" dirty="0" smtClean="0"/>
              <a:t>Loss of sympathetic innervation in the right eye.</a:t>
            </a:r>
          </a:p>
          <a:p>
            <a:pPr marL="514350" indent="-514350">
              <a:buFont typeface="Arial" panose="020B0604020202020204" pitchFamily="34" charset="0"/>
              <a:buAutoNum type="alphaUcPeriod"/>
            </a:pPr>
            <a:r>
              <a:rPr lang="en-US" b="1" dirty="0"/>
              <a:t>Loss of sympathetic innervation in the </a:t>
            </a:r>
            <a:r>
              <a:rPr lang="en-US" b="1" dirty="0" smtClean="0"/>
              <a:t>left </a:t>
            </a:r>
            <a:r>
              <a:rPr lang="en-US" b="1" dirty="0"/>
              <a:t>eye.</a:t>
            </a:r>
          </a:p>
          <a:p>
            <a:pPr marL="514350" indent="-514350">
              <a:buFont typeface="Arial" panose="020B0604020202020204" pitchFamily="34" charset="0"/>
              <a:buAutoNum type="alphaUcPeriod"/>
            </a:pPr>
            <a:r>
              <a:rPr lang="en-US" b="1" dirty="0" smtClean="0"/>
              <a:t>Sympathetic predominance in the right eye.</a:t>
            </a:r>
            <a:endParaRPr lang="en-US" b="1" dirty="0"/>
          </a:p>
        </p:txBody>
      </p:sp>
      <p:sp>
        <p:nvSpPr>
          <p:cNvPr id="4" name="TPPolling" title="Polling Shape"/>
          <p:cNvSpPr/>
          <p:nvPr/>
        </p:nvSpPr>
        <p:spPr>
          <a:xfrm>
            <a:off x="0" y="0"/>
            <a:ext cx="12700" cy="12700"/>
          </a:xfrm>
          <a:prstGeom prst="rect">
            <a:avLst/>
          </a:prstGeom>
          <a:solidFill>
            <a:schemeClr val="accent1">
              <a:alpha val="1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185919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4"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PChart"/>
          <p:cNvSpPr/>
          <p:nvPr>
            <p:custDataLst>
              <p:tags r:id="rId2"/>
            </p:custDataLst>
          </p:nvPr>
        </p:nvSpPr>
        <p:spPr>
          <a:xfrm>
            <a:off x="6272668" y="1974404"/>
            <a:ext cx="5855832" cy="4883595"/>
          </a:xfrm>
          <a:prstGeom prst="rect">
            <a:avLst/>
          </a:prstGeom>
          <a:blipFill>
            <a:blip r:embed="rId6"/>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title="Question Text"/>
          <p:cNvSpPr>
            <a:spLocks noGrp="1"/>
          </p:cNvSpPr>
          <p:nvPr>
            <p:ph type="title"/>
          </p:nvPr>
        </p:nvSpPr>
        <p:spPr>
          <a:xfrm>
            <a:off x="669298" y="522378"/>
            <a:ext cx="10515600" cy="1325563"/>
          </a:xfrm>
        </p:spPr>
        <p:txBody>
          <a:bodyPr>
            <a:normAutofit fontScale="90000"/>
          </a:bodyPr>
          <a:lstStyle/>
          <a:p>
            <a:r>
              <a:rPr lang="en-US" sz="3200" b="1" dirty="0" smtClean="0">
                <a:latin typeface="+mn-lt"/>
              </a:rPr>
              <a:t>A patient presents with Horner’s Syndrome. You observe that the right eye pupil diameter is smaller (miosis) than that seen in the left eye. Which of the following drugs would dilate the pupil (mydriasis) in left eye but NOT in the right eye?</a:t>
            </a:r>
            <a:endParaRPr lang="en-US" sz="3200" b="1" dirty="0">
              <a:latin typeface="+mn-lt"/>
            </a:endParaRPr>
          </a:p>
        </p:txBody>
      </p:sp>
      <p:sp>
        <p:nvSpPr>
          <p:cNvPr id="3" name="TPAnswers" title="Answer Text"/>
          <p:cNvSpPr>
            <a:spLocks noGrp="1"/>
          </p:cNvSpPr>
          <p:nvPr>
            <p:ph type="body" idx="1"/>
            <p:custDataLst>
              <p:tags r:id="rId3"/>
            </p:custDataLst>
          </p:nvPr>
        </p:nvSpPr>
        <p:spPr>
          <a:xfrm>
            <a:off x="710633" y="3077009"/>
            <a:ext cx="5257800" cy="3527638"/>
          </a:xfrm>
        </p:spPr>
        <p:txBody>
          <a:bodyPr>
            <a:normAutofit/>
          </a:bodyPr>
          <a:lstStyle/>
          <a:p>
            <a:pPr marL="514350" indent="-514350">
              <a:buFont typeface="Arial" panose="020B0604020202020204" pitchFamily="34" charset="0"/>
              <a:buAutoNum type="alphaUcPeriod"/>
            </a:pPr>
            <a:r>
              <a:rPr lang="en-US" b="1" dirty="0" smtClean="0"/>
              <a:t>Amphetamine</a:t>
            </a:r>
          </a:p>
          <a:p>
            <a:pPr marL="514350" indent="-514350">
              <a:buFont typeface="Arial" panose="020B0604020202020204" pitchFamily="34" charset="0"/>
              <a:buAutoNum type="alphaUcPeriod"/>
            </a:pPr>
            <a:r>
              <a:rPr lang="en-US" b="1" dirty="0" smtClean="0"/>
              <a:t>Isoproterenol</a:t>
            </a:r>
          </a:p>
          <a:p>
            <a:pPr marL="514350" indent="-514350">
              <a:buFont typeface="Arial" panose="020B0604020202020204" pitchFamily="34" charset="0"/>
              <a:buAutoNum type="alphaUcPeriod"/>
            </a:pPr>
            <a:r>
              <a:rPr lang="en-US" b="1" dirty="0" smtClean="0"/>
              <a:t>Phenylephrine</a:t>
            </a:r>
            <a:endParaRPr lang="en-US" b="1" dirty="0"/>
          </a:p>
          <a:p>
            <a:pPr marL="514350" indent="-514350">
              <a:buFont typeface="Arial" panose="020B0604020202020204" pitchFamily="34" charset="0"/>
              <a:buAutoNum type="alphaUcPeriod"/>
            </a:pPr>
            <a:r>
              <a:rPr lang="en-US" b="1" dirty="0" smtClean="0"/>
              <a:t>Prazosin</a:t>
            </a:r>
          </a:p>
          <a:p>
            <a:pPr marL="514350" indent="-514350">
              <a:buFont typeface="Arial" panose="020B0604020202020204" pitchFamily="34" charset="0"/>
              <a:buAutoNum type="alphaUcPeriod"/>
            </a:pPr>
            <a:r>
              <a:rPr lang="en-US" b="1" dirty="0" smtClean="0"/>
              <a:t>Tropicamide</a:t>
            </a:r>
            <a:endParaRPr lang="en-US" b="1" dirty="0"/>
          </a:p>
        </p:txBody>
      </p:sp>
      <p:sp>
        <p:nvSpPr>
          <p:cNvPr id="4" name="TPPolling" title="Polling Shape"/>
          <p:cNvSpPr/>
          <p:nvPr/>
        </p:nvSpPr>
        <p:spPr>
          <a:xfrm>
            <a:off x="0" y="0"/>
            <a:ext cx="12700" cy="12700"/>
          </a:xfrm>
          <a:prstGeom prst="rect">
            <a:avLst/>
          </a:prstGeom>
          <a:solidFill>
            <a:schemeClr val="accent1">
              <a:alpha val="1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48128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4"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PChart"/>
          <p:cNvSpPr/>
          <p:nvPr>
            <p:custDataLst>
              <p:tags r:id="rId2"/>
            </p:custDataLst>
          </p:nvPr>
        </p:nvSpPr>
        <p:spPr>
          <a:xfrm>
            <a:off x="6032500" y="1600200"/>
            <a:ext cx="4572000" cy="5143500"/>
          </a:xfrm>
          <a:prstGeom prst="rect">
            <a:avLst/>
          </a:prstGeom>
          <a:blipFill>
            <a:blip r:embed="rId6"/>
            <a:stretch>
              <a:fillRect/>
            </a:stretch>
          </a:blip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PQuestion"/>
          <p:cNvSpPr>
            <a:spLocks noGrp="1"/>
          </p:cNvSpPr>
          <p:nvPr>
            <p:ph type="title"/>
          </p:nvPr>
        </p:nvSpPr>
        <p:spPr>
          <a:xfrm>
            <a:off x="629014" y="457200"/>
            <a:ext cx="9734186" cy="1143000"/>
          </a:xfrm>
        </p:spPr>
        <p:txBody>
          <a:bodyPr>
            <a:noAutofit/>
          </a:bodyPr>
          <a:lstStyle/>
          <a:p>
            <a:pPr algn="l"/>
            <a:r>
              <a:rPr lang="en-US" sz="3200" b="1" dirty="0">
                <a:latin typeface="+mn-lt"/>
              </a:rPr>
              <a:t>A patient is brought into the ER having overdosed with </a:t>
            </a:r>
            <a:r>
              <a:rPr lang="en-US" sz="3200" b="1" dirty="0" smtClean="0">
                <a:latin typeface="+mn-lt"/>
              </a:rPr>
              <a:t>amphetamine.  </a:t>
            </a:r>
            <a:r>
              <a:rPr lang="en-US" sz="3200" b="1" dirty="0">
                <a:latin typeface="+mn-lt"/>
              </a:rPr>
              <a:t>A likely cardiovascular response you could expect would be ? </a:t>
            </a:r>
          </a:p>
        </p:txBody>
      </p:sp>
      <p:sp>
        <p:nvSpPr>
          <p:cNvPr id="3" name="TPAnswers"/>
          <p:cNvSpPr>
            <a:spLocks noGrp="1"/>
          </p:cNvSpPr>
          <p:nvPr>
            <p:ph type="body" idx="1"/>
            <p:custDataLst>
              <p:tags r:id="rId3"/>
            </p:custDataLst>
          </p:nvPr>
        </p:nvSpPr>
        <p:spPr>
          <a:xfrm>
            <a:off x="890588" y="2027238"/>
            <a:ext cx="5019675" cy="4525963"/>
          </a:xfrm>
        </p:spPr>
        <p:txBody>
          <a:bodyPr/>
          <a:lstStyle/>
          <a:p>
            <a:pPr marL="514350" indent="-514350">
              <a:buFont typeface="+mj-lt"/>
              <a:buAutoNum type="alphaUcPeriod"/>
            </a:pPr>
            <a:r>
              <a:rPr lang="en-US" b="1" dirty="0"/>
              <a:t>Bradycardia</a:t>
            </a:r>
          </a:p>
          <a:p>
            <a:pPr marL="514350" indent="-514350">
              <a:buFont typeface="+mj-lt"/>
              <a:buAutoNum type="alphaUcPeriod"/>
            </a:pPr>
            <a:r>
              <a:rPr lang="en-US" b="1" dirty="0"/>
              <a:t>Decreased splanchnic arterial pressure</a:t>
            </a:r>
          </a:p>
          <a:p>
            <a:pPr marL="514350" indent="-514350">
              <a:buFont typeface="+mj-lt"/>
              <a:buAutoNum type="alphaUcPeriod"/>
            </a:pPr>
            <a:r>
              <a:rPr lang="en-US" b="1" dirty="0"/>
              <a:t>Diminished preload</a:t>
            </a:r>
          </a:p>
          <a:p>
            <a:pPr marL="514350" indent="-514350">
              <a:buFont typeface="+mj-lt"/>
              <a:buAutoNum type="alphaUcPeriod"/>
            </a:pPr>
            <a:r>
              <a:rPr lang="en-US" b="1" dirty="0"/>
              <a:t>Increased total peripheral resistance</a:t>
            </a:r>
          </a:p>
          <a:p>
            <a:pPr marL="514350" indent="-514350">
              <a:buFont typeface="+mj-lt"/>
              <a:buAutoNum type="alphaUcPeriod"/>
            </a:pPr>
            <a:r>
              <a:rPr lang="en-US" b="1" dirty="0"/>
              <a:t>Negative Inotropic response in cardiac ventricles</a:t>
            </a:r>
          </a:p>
        </p:txBody>
      </p:sp>
      <p:sp>
        <p:nvSpPr>
          <p:cNvPr id="4" name="Slide Number Placeholder 3"/>
          <p:cNvSpPr>
            <a:spLocks noGrp="1"/>
          </p:cNvSpPr>
          <p:nvPr>
            <p:ph type="sldNum" sz="quarter" idx="12"/>
          </p:nvPr>
        </p:nvSpPr>
        <p:spPr/>
        <p:txBody>
          <a:bodyPr/>
          <a:lstStyle/>
          <a:p>
            <a:pPr>
              <a:defRPr/>
            </a:pPr>
            <a:fld id="{EA735DE9-5EB2-4E8B-81CE-CCE560E50DE5}" type="slidenum">
              <a:rPr lang="en-US" smtClean="0"/>
              <a:pPr>
                <a:defRPr/>
              </a:pPr>
              <a:t>24</a:t>
            </a:fld>
            <a:endParaRPr lang="en-US"/>
          </a:p>
        </p:txBody>
      </p:sp>
      <p:sp>
        <p:nvSpPr>
          <p:cNvPr id="10"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custDataLst>
      <p:tags r:id="rId1"/>
    </p:custDataLst>
    <p:extLst>
      <p:ext uri="{BB962C8B-B14F-4D97-AF65-F5344CB8AC3E}">
        <p14:creationId xmlns:p14="http://schemas.microsoft.com/office/powerpoint/2010/main" val="249000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0"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PChart"/>
          <p:cNvSpPr/>
          <p:nvPr>
            <p:custDataLst>
              <p:tags r:id="rId2"/>
            </p:custDataLst>
          </p:nvPr>
        </p:nvSpPr>
        <p:spPr>
          <a:xfrm>
            <a:off x="6032500" y="1714500"/>
            <a:ext cx="6096000" cy="5143500"/>
          </a:xfrm>
          <a:prstGeom prst="rect">
            <a:avLst/>
          </a:prstGeom>
          <a:blipFill>
            <a:blip r:embed="rId6"/>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title="Question Text"/>
          <p:cNvSpPr>
            <a:spLocks noGrp="1"/>
          </p:cNvSpPr>
          <p:nvPr>
            <p:ph type="title"/>
          </p:nvPr>
        </p:nvSpPr>
        <p:spPr>
          <a:xfrm>
            <a:off x="710067" y="499082"/>
            <a:ext cx="10515600" cy="1325563"/>
          </a:xfrm>
        </p:spPr>
        <p:txBody>
          <a:bodyPr>
            <a:noAutofit/>
          </a:bodyPr>
          <a:lstStyle/>
          <a:p>
            <a:r>
              <a:rPr lang="en-US" sz="3200" b="1" dirty="0" smtClean="0">
                <a:latin typeface="+mn-lt"/>
              </a:rPr>
              <a:t>While the exact mechanism of action is unknown, this drug, used in the treatment of Attention Deficit Hyperactivity Disorder (ADHD), is known as an alpha-2 agonist.</a:t>
            </a:r>
            <a:endParaRPr lang="en-US" sz="3200" b="1" dirty="0">
              <a:latin typeface="+mn-lt"/>
            </a:endParaRPr>
          </a:p>
        </p:txBody>
      </p:sp>
      <p:sp>
        <p:nvSpPr>
          <p:cNvPr id="3" name="TPAnswers" title="Answer Text"/>
          <p:cNvSpPr>
            <a:spLocks noGrp="1"/>
          </p:cNvSpPr>
          <p:nvPr>
            <p:ph type="body" idx="1"/>
            <p:custDataLst>
              <p:tags r:id="rId3"/>
            </p:custDataLst>
          </p:nvPr>
        </p:nvSpPr>
        <p:spPr>
          <a:xfrm>
            <a:off x="838200" y="2506662"/>
            <a:ext cx="5257800" cy="4351338"/>
          </a:xfrm>
        </p:spPr>
        <p:txBody>
          <a:bodyPr/>
          <a:lstStyle/>
          <a:p>
            <a:pPr marL="514350" indent="-514350">
              <a:buFont typeface="Arial" panose="020B0604020202020204" pitchFamily="34" charset="0"/>
              <a:buAutoNum type="alphaUcPeriod"/>
            </a:pPr>
            <a:r>
              <a:rPr lang="en-US" b="1" dirty="0" smtClean="0"/>
              <a:t>Apraclonidine (</a:t>
            </a:r>
            <a:r>
              <a:rPr lang="en-US" b="1" dirty="0" err="1" smtClean="0"/>
              <a:t>Lopidine</a:t>
            </a:r>
            <a:r>
              <a:rPr lang="en-US" b="1" dirty="0" smtClean="0"/>
              <a:t>)</a:t>
            </a:r>
          </a:p>
          <a:p>
            <a:pPr marL="514350" indent="-514350">
              <a:buFont typeface="Arial" panose="020B0604020202020204" pitchFamily="34" charset="0"/>
              <a:buAutoNum type="alphaUcPeriod"/>
            </a:pPr>
            <a:r>
              <a:rPr lang="en-US" b="1" dirty="0" smtClean="0"/>
              <a:t>Brimonidine (</a:t>
            </a:r>
            <a:r>
              <a:rPr lang="en-US" b="1" dirty="0" err="1" smtClean="0"/>
              <a:t>Alphagan</a:t>
            </a:r>
            <a:r>
              <a:rPr lang="en-US" b="1" dirty="0" smtClean="0"/>
              <a:t>-P)</a:t>
            </a:r>
          </a:p>
          <a:p>
            <a:pPr marL="514350" indent="-514350">
              <a:buFont typeface="Arial" panose="020B0604020202020204" pitchFamily="34" charset="0"/>
              <a:buAutoNum type="alphaUcPeriod"/>
            </a:pPr>
            <a:r>
              <a:rPr lang="en-US" b="1" dirty="0" smtClean="0"/>
              <a:t>Clonidine (Catapres)</a:t>
            </a:r>
          </a:p>
          <a:p>
            <a:pPr marL="514350" indent="-514350">
              <a:buFont typeface="Arial" panose="020B0604020202020204" pitchFamily="34" charset="0"/>
              <a:buAutoNum type="alphaUcPeriod"/>
            </a:pPr>
            <a:r>
              <a:rPr lang="en-US" b="1" dirty="0" smtClean="0"/>
              <a:t>Oxymetazoline (Afrin)</a:t>
            </a:r>
          </a:p>
          <a:p>
            <a:pPr marL="514350" indent="-514350">
              <a:buFont typeface="Arial" panose="020B0604020202020204" pitchFamily="34" charset="0"/>
              <a:buAutoNum type="alphaUcPeriod"/>
            </a:pPr>
            <a:r>
              <a:rPr lang="en-US" b="1" dirty="0" smtClean="0"/>
              <a:t>Phenylephrine (Sudafed)</a:t>
            </a:r>
          </a:p>
          <a:p>
            <a:pPr marL="514350" indent="-514350">
              <a:buFont typeface="Arial" panose="020B0604020202020204" pitchFamily="34" charset="0"/>
              <a:buAutoNum type="alphaUcPeriod"/>
            </a:pPr>
            <a:r>
              <a:rPr lang="en-US" b="1" dirty="0" smtClean="0"/>
              <a:t>Pseudoephedrine (Sudafed, </a:t>
            </a:r>
            <a:r>
              <a:rPr lang="en-US" b="1" dirty="0" err="1" smtClean="0"/>
              <a:t>Zephrex</a:t>
            </a:r>
            <a:r>
              <a:rPr lang="en-US" b="1" dirty="0" smtClean="0"/>
              <a:t>-D)</a:t>
            </a:r>
            <a:endParaRPr lang="en-US" b="1" dirty="0"/>
          </a:p>
        </p:txBody>
      </p:sp>
      <p:sp>
        <p:nvSpPr>
          <p:cNvPr id="4" name="TPPolling" title="Polling Shape"/>
          <p:cNvSpPr/>
          <p:nvPr/>
        </p:nvSpPr>
        <p:spPr>
          <a:xfrm>
            <a:off x="0" y="0"/>
            <a:ext cx="12700" cy="12700"/>
          </a:xfrm>
          <a:prstGeom prst="rect">
            <a:avLst/>
          </a:prstGeom>
          <a:solidFill>
            <a:schemeClr val="accent1">
              <a:alpha val="1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073136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4"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PChart"/>
          <p:cNvSpPr/>
          <p:nvPr>
            <p:custDataLst>
              <p:tags r:id="rId2"/>
            </p:custDataLst>
          </p:nvPr>
        </p:nvSpPr>
        <p:spPr>
          <a:xfrm>
            <a:off x="6019800" y="1862138"/>
            <a:ext cx="6108700" cy="4995862"/>
          </a:xfrm>
          <a:prstGeom prst="rect">
            <a:avLst/>
          </a:prstGeom>
          <a:blipFill>
            <a:blip r:embed="rId6"/>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title="Question Text"/>
          <p:cNvSpPr>
            <a:spLocks noGrp="1"/>
          </p:cNvSpPr>
          <p:nvPr>
            <p:ph type="title"/>
          </p:nvPr>
        </p:nvSpPr>
        <p:spPr>
          <a:xfrm>
            <a:off x="762971" y="594069"/>
            <a:ext cx="10940282" cy="1842117"/>
          </a:xfrm>
        </p:spPr>
        <p:txBody>
          <a:bodyPr>
            <a:noAutofit/>
          </a:bodyPr>
          <a:lstStyle/>
          <a:p>
            <a:r>
              <a:rPr lang="en-US" sz="3200" b="1" dirty="0" smtClean="0">
                <a:latin typeface="+mn-lt"/>
              </a:rPr>
              <a:t>Hospitalized patient experiences anaphylactic reaction to medication and receives epinephrine.  As anaphylaxis resolves you noticed fine skeletal muscle tremors. These result from Epinephrine </a:t>
            </a:r>
            <a:r>
              <a:rPr lang="en-US" sz="3200" b="1" dirty="0" smtClean="0">
                <a:latin typeface="+mn-lt"/>
              </a:rPr>
              <a:t>stimulation </a:t>
            </a:r>
            <a:r>
              <a:rPr lang="en-US" sz="3200" b="1" dirty="0" smtClean="0">
                <a:latin typeface="+mn-lt"/>
              </a:rPr>
              <a:t>of</a:t>
            </a:r>
            <a:endParaRPr lang="en-US" sz="3200" b="1" dirty="0">
              <a:latin typeface="+mn-lt"/>
            </a:endParaRPr>
          </a:p>
        </p:txBody>
      </p:sp>
      <p:sp>
        <p:nvSpPr>
          <p:cNvPr id="3" name="TPAnswers" title="Answer Text"/>
          <p:cNvSpPr>
            <a:spLocks noGrp="1"/>
          </p:cNvSpPr>
          <p:nvPr>
            <p:ph type="body" idx="1"/>
            <p:custDataLst>
              <p:tags r:id="rId3"/>
            </p:custDataLst>
          </p:nvPr>
        </p:nvSpPr>
        <p:spPr>
          <a:xfrm>
            <a:off x="838200" y="2664310"/>
            <a:ext cx="5257800" cy="3279290"/>
          </a:xfrm>
        </p:spPr>
        <p:txBody>
          <a:bodyPr/>
          <a:lstStyle/>
          <a:p>
            <a:pPr marL="514350" indent="-514350">
              <a:buFont typeface="Arial" panose="020B0604020202020204" pitchFamily="34" charset="0"/>
              <a:buAutoNum type="alphaUcPeriod"/>
            </a:pPr>
            <a:r>
              <a:rPr lang="en-US" b="1" dirty="0" smtClean="0"/>
              <a:t>Alpha-1 adrenoceptors</a:t>
            </a:r>
          </a:p>
          <a:p>
            <a:pPr marL="514350" indent="-514350">
              <a:buFont typeface="Arial" panose="020B0604020202020204" pitchFamily="34" charset="0"/>
              <a:buAutoNum type="alphaUcPeriod"/>
            </a:pPr>
            <a:r>
              <a:rPr lang="en-US" b="1" dirty="0" smtClean="0"/>
              <a:t>Alpha-2 adrenoceptors</a:t>
            </a:r>
          </a:p>
          <a:p>
            <a:pPr marL="514350" indent="-514350">
              <a:buFont typeface="Arial" panose="020B0604020202020204" pitchFamily="34" charset="0"/>
              <a:buAutoNum type="alphaUcPeriod"/>
            </a:pPr>
            <a:r>
              <a:rPr lang="en-US" b="1" dirty="0" smtClean="0"/>
              <a:t>Beta-1 adrenoceptors</a:t>
            </a:r>
          </a:p>
          <a:p>
            <a:pPr marL="514350" indent="-514350">
              <a:buFont typeface="Arial" panose="020B0604020202020204" pitchFamily="34" charset="0"/>
              <a:buAutoNum type="alphaUcPeriod"/>
            </a:pPr>
            <a:r>
              <a:rPr lang="en-US" b="1" dirty="0" smtClean="0"/>
              <a:t>Beta-2 adrenoceptors</a:t>
            </a:r>
          </a:p>
          <a:p>
            <a:pPr marL="514350" indent="-514350">
              <a:buFont typeface="Arial" panose="020B0604020202020204" pitchFamily="34" charset="0"/>
              <a:buAutoNum type="alphaUcPeriod"/>
            </a:pPr>
            <a:r>
              <a:rPr lang="en-US" b="1" dirty="0" smtClean="0"/>
              <a:t>Beta-3 adrenoceptors</a:t>
            </a:r>
            <a:endParaRPr lang="en-US" b="1" dirty="0"/>
          </a:p>
        </p:txBody>
      </p:sp>
      <p:sp>
        <p:nvSpPr>
          <p:cNvPr id="4" name="TPPolling" title="Polling Shape"/>
          <p:cNvSpPr/>
          <p:nvPr/>
        </p:nvSpPr>
        <p:spPr>
          <a:xfrm>
            <a:off x="0" y="0"/>
            <a:ext cx="12700" cy="12700"/>
          </a:xfrm>
          <a:prstGeom prst="rect">
            <a:avLst/>
          </a:prstGeom>
          <a:solidFill>
            <a:schemeClr val="accent1">
              <a:alpha val="1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868257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4"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PChart"/>
          <p:cNvSpPr/>
          <p:nvPr>
            <p:custDataLst>
              <p:tags r:id="rId2"/>
            </p:custDataLst>
          </p:nvPr>
        </p:nvSpPr>
        <p:spPr>
          <a:xfrm>
            <a:off x="6448927" y="1962351"/>
            <a:ext cx="5272104" cy="4895649"/>
          </a:xfrm>
          <a:prstGeom prst="rect">
            <a:avLst/>
          </a:prstGeom>
          <a:blipFill>
            <a:blip r:embed="rId6"/>
            <a:stretch>
              <a:fillRect/>
            </a:stretch>
          </a:blip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endParaRPr lang="en-US">
              <a:solidFill>
                <a:prstClr val="white"/>
              </a:solidFill>
            </a:endParaRPr>
          </a:p>
        </p:txBody>
      </p:sp>
      <p:sp>
        <p:nvSpPr>
          <p:cNvPr id="2" name="TPQuestion"/>
          <p:cNvSpPr>
            <a:spLocks noGrp="1"/>
          </p:cNvSpPr>
          <p:nvPr>
            <p:ph type="title"/>
          </p:nvPr>
        </p:nvSpPr>
        <p:spPr>
          <a:xfrm>
            <a:off x="365760" y="496019"/>
            <a:ext cx="11425187" cy="1143000"/>
          </a:xfrm>
        </p:spPr>
        <p:txBody>
          <a:bodyPr/>
          <a:lstStyle/>
          <a:p>
            <a:pPr algn="l"/>
            <a:r>
              <a:rPr lang="en-US" sz="3200" b="1" dirty="0"/>
              <a:t>A 15-year-old female </a:t>
            </a:r>
            <a:r>
              <a:rPr lang="en-US" sz="3200" b="1" dirty="0" smtClean="0"/>
              <a:t>receives inhaled methacholine to establish a </a:t>
            </a:r>
            <a:r>
              <a:rPr lang="en-US" sz="3200" b="1" dirty="0" smtClean="0"/>
              <a:t>“bronchial hyperactivity diagnosis”. </a:t>
            </a:r>
            <a:r>
              <a:rPr lang="en-US" sz="3200" b="1" dirty="0" smtClean="0"/>
              <a:t>She immediately experiences intense bronchoconstriction </a:t>
            </a:r>
            <a:r>
              <a:rPr lang="en-US" sz="3200" b="1" dirty="0"/>
              <a:t>Which </a:t>
            </a:r>
            <a:r>
              <a:rPr lang="en-US" sz="3200" b="1" dirty="0" smtClean="0"/>
              <a:t>one of </a:t>
            </a:r>
            <a:r>
              <a:rPr lang="en-US" sz="3200" b="1" dirty="0"/>
              <a:t>the following would </a:t>
            </a:r>
            <a:r>
              <a:rPr lang="en-US" sz="3200" b="1" dirty="0" smtClean="0"/>
              <a:t>best </a:t>
            </a:r>
            <a:r>
              <a:rPr lang="en-US" sz="3200" b="1" dirty="0" smtClean="0"/>
              <a:t>be administered to relieve these symptoms? </a:t>
            </a:r>
            <a:endParaRPr lang="en-US" sz="3200" b="1" dirty="0"/>
          </a:p>
        </p:txBody>
      </p:sp>
      <p:sp>
        <p:nvSpPr>
          <p:cNvPr id="3" name="TPAnswers"/>
          <p:cNvSpPr>
            <a:spLocks noGrp="1"/>
          </p:cNvSpPr>
          <p:nvPr>
            <p:ph type="body" idx="1"/>
            <p:custDataLst>
              <p:tags r:id="rId3"/>
            </p:custDataLst>
          </p:nvPr>
        </p:nvSpPr>
        <p:spPr>
          <a:xfrm>
            <a:off x="739541" y="2332037"/>
            <a:ext cx="4114800" cy="4525963"/>
          </a:xfrm>
        </p:spPr>
        <p:txBody>
          <a:bodyPr/>
          <a:lstStyle/>
          <a:p>
            <a:pPr marL="514350" indent="-514350">
              <a:spcAft>
                <a:spcPts val="0"/>
              </a:spcAft>
              <a:buFont typeface="+mj-lt"/>
              <a:buAutoNum type="alphaUcPeriod"/>
            </a:pPr>
            <a:r>
              <a:rPr lang="en-US" sz="2800" b="1" dirty="0">
                <a:solidFill>
                  <a:prstClr val="black"/>
                </a:solidFill>
              </a:rPr>
              <a:t>Albuterol </a:t>
            </a:r>
            <a:endParaRPr lang="en-US" sz="2800" b="1" dirty="0" smtClean="0">
              <a:solidFill>
                <a:prstClr val="black"/>
              </a:solidFill>
            </a:endParaRPr>
          </a:p>
          <a:p>
            <a:pPr marL="514350" indent="-514350">
              <a:spcAft>
                <a:spcPts val="0"/>
              </a:spcAft>
              <a:buFont typeface="+mj-lt"/>
              <a:buAutoNum type="alphaUcPeriod"/>
            </a:pPr>
            <a:r>
              <a:rPr lang="en-US" sz="2800" b="1" dirty="0" smtClean="0">
                <a:solidFill>
                  <a:prstClr val="black"/>
                </a:solidFill>
              </a:rPr>
              <a:t>Brimonodine</a:t>
            </a:r>
          </a:p>
          <a:p>
            <a:pPr marL="514350" indent="-514350">
              <a:spcAft>
                <a:spcPts val="0"/>
              </a:spcAft>
              <a:buFont typeface="+mj-lt"/>
              <a:buAutoNum type="alphaUcPeriod"/>
            </a:pPr>
            <a:r>
              <a:rPr lang="en-US" sz="2800" b="1" dirty="0" smtClean="0">
                <a:solidFill>
                  <a:prstClr val="black"/>
                </a:solidFill>
              </a:rPr>
              <a:t>Epinephrine</a:t>
            </a:r>
            <a:endParaRPr lang="en-US" sz="2800" b="1" dirty="0">
              <a:solidFill>
                <a:prstClr val="black"/>
              </a:solidFill>
            </a:endParaRPr>
          </a:p>
          <a:p>
            <a:pPr marL="514350" indent="-514350">
              <a:spcAft>
                <a:spcPts val="0"/>
              </a:spcAft>
              <a:buFont typeface="+mj-lt"/>
              <a:buAutoNum type="alphaUcPeriod"/>
            </a:pPr>
            <a:r>
              <a:rPr lang="en-US" sz="2800" b="1" dirty="0" smtClean="0">
                <a:solidFill>
                  <a:prstClr val="black"/>
                </a:solidFill>
              </a:rPr>
              <a:t>Ephedrine</a:t>
            </a:r>
          </a:p>
          <a:p>
            <a:pPr marL="514350" indent="-514350">
              <a:spcAft>
                <a:spcPts val="0"/>
              </a:spcAft>
              <a:buFont typeface="+mj-lt"/>
              <a:buAutoNum type="alphaUcPeriod"/>
            </a:pPr>
            <a:r>
              <a:rPr lang="en-US" sz="2800" b="1" dirty="0" smtClean="0">
                <a:solidFill>
                  <a:prstClr val="black"/>
                </a:solidFill>
              </a:rPr>
              <a:t>Formoterol</a:t>
            </a:r>
            <a:endParaRPr lang="en-US" sz="2800" b="1" dirty="0">
              <a:solidFill>
                <a:prstClr val="black"/>
              </a:solidFill>
            </a:endParaRPr>
          </a:p>
          <a:p>
            <a:pPr marL="514350" indent="-514350">
              <a:spcAft>
                <a:spcPts val="0"/>
              </a:spcAft>
              <a:buFont typeface="+mj-lt"/>
              <a:buAutoNum type="alphaUcPeriod"/>
            </a:pPr>
            <a:r>
              <a:rPr lang="en-US" sz="2800" b="1" dirty="0" smtClean="0">
                <a:solidFill>
                  <a:prstClr val="black"/>
                </a:solidFill>
              </a:rPr>
              <a:t>Isoproterenol</a:t>
            </a:r>
            <a:endParaRPr lang="en-US" sz="2800" b="1" dirty="0">
              <a:solidFill>
                <a:prstClr val="black"/>
              </a:solidFill>
            </a:endParaRPr>
          </a:p>
          <a:p>
            <a:pPr marL="514350" indent="-514350">
              <a:spcAft>
                <a:spcPts val="0"/>
              </a:spcAft>
              <a:buFont typeface="+mj-lt"/>
              <a:buAutoNum type="alphaUcPeriod"/>
            </a:pPr>
            <a:r>
              <a:rPr lang="en-US" sz="2800" b="1" dirty="0" smtClean="0">
                <a:solidFill>
                  <a:prstClr val="black"/>
                </a:solidFill>
              </a:rPr>
              <a:t>Timolol</a:t>
            </a:r>
            <a:endParaRPr lang="en-US" sz="2800" b="1" dirty="0"/>
          </a:p>
        </p:txBody>
      </p:sp>
      <p:sp>
        <p:nvSpPr>
          <p:cNvPr id="5"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endParaRPr lang="en-US">
              <a:solidFill>
                <a:prstClr val="white"/>
              </a:solidFill>
            </a:endParaRPr>
          </a:p>
        </p:txBody>
      </p:sp>
    </p:spTree>
    <p:custDataLst>
      <p:tags r:id="rId1"/>
    </p:custDataLst>
    <p:extLst>
      <p:ext uri="{BB962C8B-B14F-4D97-AF65-F5344CB8AC3E}">
        <p14:creationId xmlns:p14="http://schemas.microsoft.com/office/powerpoint/2010/main" val="2211782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5"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Adrenergic Antagonists:</a:t>
            </a:r>
            <a:br>
              <a:rPr lang="en-US" sz="4400" b="1" dirty="0" smtClean="0">
                <a:latin typeface="+mn-lt"/>
              </a:rPr>
            </a:br>
            <a:r>
              <a:rPr lang="en-US" sz="4400" b="1" dirty="0" smtClean="0">
                <a:latin typeface="+mn-lt"/>
              </a:rPr>
              <a:t>	Alpha/Beta</a:t>
            </a:r>
            <a:br>
              <a:rPr lang="en-US" sz="4400" b="1" dirty="0" smtClean="0">
                <a:latin typeface="+mn-lt"/>
              </a:rPr>
            </a:br>
            <a:r>
              <a:rPr lang="en-US" sz="4400" b="1" dirty="0" smtClean="0">
                <a:latin typeface="+mn-lt"/>
              </a:rPr>
              <a:t>	</a:t>
            </a:r>
            <a:endParaRPr lang="en-US" sz="4400" b="1" dirty="0">
              <a:latin typeface="+mn-lt"/>
            </a:endParaRP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133525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PChart"/>
          <p:cNvSpPr/>
          <p:nvPr>
            <p:custDataLst>
              <p:tags r:id="rId2"/>
            </p:custDataLst>
          </p:nvPr>
        </p:nvSpPr>
        <p:spPr>
          <a:xfrm>
            <a:off x="6032500" y="1600200"/>
            <a:ext cx="4572000" cy="5143500"/>
          </a:xfrm>
          <a:prstGeom prst="rect">
            <a:avLst/>
          </a:prstGeom>
          <a:blipFill>
            <a:blip r:embed="rId6"/>
            <a:stretch>
              <a:fillRect/>
            </a:stretch>
          </a:blip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PQuestion"/>
          <p:cNvSpPr>
            <a:spLocks noGrp="1"/>
          </p:cNvSpPr>
          <p:nvPr>
            <p:ph type="title"/>
          </p:nvPr>
        </p:nvSpPr>
        <p:spPr/>
        <p:txBody>
          <a:bodyPr>
            <a:normAutofit/>
          </a:bodyPr>
          <a:lstStyle/>
          <a:p>
            <a:pPr algn="l"/>
            <a:r>
              <a:rPr lang="en-US" sz="3200" b="1" dirty="0">
                <a:latin typeface="+mn-lt"/>
              </a:rPr>
              <a:t>An adverse effect </a:t>
            </a:r>
            <a:r>
              <a:rPr lang="en-US" sz="3200" b="1" dirty="0" smtClean="0">
                <a:latin typeface="+mn-lt"/>
              </a:rPr>
              <a:t>commonly seen with initiation of therapy of </a:t>
            </a:r>
            <a:r>
              <a:rPr lang="en-US" sz="3200" b="1" dirty="0">
                <a:latin typeface="+mn-lt"/>
              </a:rPr>
              <a:t>the Alpha-1 selective antagonist, Prazosin (</a:t>
            </a:r>
            <a:r>
              <a:rPr lang="en-US" sz="3200" b="1" dirty="0" smtClean="0">
                <a:latin typeface="+mn-lt"/>
              </a:rPr>
              <a:t>Minipress), </a:t>
            </a:r>
            <a:r>
              <a:rPr lang="en-US" sz="3200" b="1" dirty="0">
                <a:latin typeface="+mn-lt"/>
              </a:rPr>
              <a:t>is?</a:t>
            </a:r>
          </a:p>
        </p:txBody>
      </p:sp>
      <p:sp>
        <p:nvSpPr>
          <p:cNvPr id="3" name="TPAnswers"/>
          <p:cNvSpPr>
            <a:spLocks noGrp="1"/>
          </p:cNvSpPr>
          <p:nvPr>
            <p:ph type="body" idx="1"/>
            <p:custDataLst>
              <p:tags r:id="rId3"/>
            </p:custDataLst>
          </p:nvPr>
        </p:nvSpPr>
        <p:spPr>
          <a:xfrm>
            <a:off x="1090612" y="2408239"/>
            <a:ext cx="4114800" cy="3478212"/>
          </a:xfrm>
        </p:spPr>
        <p:txBody>
          <a:bodyPr/>
          <a:lstStyle/>
          <a:p>
            <a:pPr marL="514350" indent="-514350">
              <a:buFont typeface="+mj-lt"/>
              <a:buAutoNum type="alphaUcPeriod"/>
            </a:pPr>
            <a:r>
              <a:rPr lang="en-US" b="1" dirty="0" smtClean="0"/>
              <a:t>Bradycardia</a:t>
            </a:r>
            <a:endParaRPr lang="en-US" b="1" dirty="0"/>
          </a:p>
          <a:p>
            <a:pPr marL="514350" indent="-514350">
              <a:buFont typeface="+mj-lt"/>
              <a:buAutoNum type="alphaUcPeriod"/>
            </a:pPr>
            <a:r>
              <a:rPr lang="en-US" b="1" dirty="0" smtClean="0"/>
              <a:t>Hypertension</a:t>
            </a:r>
            <a:endParaRPr lang="en-US" b="1" dirty="0"/>
          </a:p>
          <a:p>
            <a:pPr marL="514350" indent="-514350">
              <a:buFont typeface="+mj-lt"/>
              <a:buAutoNum type="alphaUcPeriod"/>
            </a:pPr>
            <a:r>
              <a:rPr lang="en-US" b="1" dirty="0" smtClean="0"/>
              <a:t>Mydriasis</a:t>
            </a:r>
            <a:endParaRPr lang="en-US" b="1" dirty="0"/>
          </a:p>
          <a:p>
            <a:pPr marL="514350" indent="-514350">
              <a:buFont typeface="+mj-lt"/>
              <a:buAutoNum type="alphaUcPeriod"/>
            </a:pPr>
            <a:r>
              <a:rPr lang="en-US" b="1" dirty="0" smtClean="0"/>
              <a:t>Syncope</a:t>
            </a:r>
          </a:p>
          <a:p>
            <a:pPr marL="514350" indent="-514350">
              <a:buFont typeface="+mj-lt"/>
              <a:buAutoNum type="alphaUcPeriod"/>
            </a:pPr>
            <a:r>
              <a:rPr lang="en-US" b="1" dirty="0" smtClean="0"/>
              <a:t>Urinary Retention</a:t>
            </a:r>
            <a:endParaRPr lang="en-US" b="1" dirty="0"/>
          </a:p>
        </p:txBody>
      </p:sp>
      <p:sp>
        <p:nvSpPr>
          <p:cNvPr id="4" name="Slide Number Placeholder 3"/>
          <p:cNvSpPr>
            <a:spLocks noGrp="1"/>
          </p:cNvSpPr>
          <p:nvPr>
            <p:ph type="sldNum" sz="quarter" idx="12"/>
          </p:nvPr>
        </p:nvSpPr>
        <p:spPr/>
        <p:txBody>
          <a:bodyPr/>
          <a:lstStyle/>
          <a:p>
            <a:pPr>
              <a:defRPr/>
            </a:pPr>
            <a:fld id="{EA735DE9-5EB2-4E8B-81CE-CCE560E50DE5}" type="slidenum">
              <a:rPr lang="en-US" smtClean="0"/>
              <a:pPr>
                <a:defRPr/>
              </a:pPr>
              <a:t>29</a:t>
            </a:fld>
            <a:endParaRPr lang="en-US"/>
          </a:p>
        </p:txBody>
      </p:sp>
      <p:sp>
        <p:nvSpPr>
          <p:cNvPr id="10"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custDataLst>
      <p:tags r:id="rId1"/>
    </p:custDataLst>
    <p:extLst>
      <p:ext uri="{BB962C8B-B14F-4D97-AF65-F5344CB8AC3E}">
        <p14:creationId xmlns:p14="http://schemas.microsoft.com/office/powerpoint/2010/main" val="2079059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0"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mn-lt"/>
              </a:rPr>
              <a:t>Cholinergic Agonists</a:t>
            </a:r>
            <a:br>
              <a:rPr lang="en-US" sz="4400" b="1" dirty="0" smtClean="0">
                <a:latin typeface="+mn-lt"/>
              </a:rPr>
            </a:br>
            <a:r>
              <a:rPr lang="en-US" sz="4400" b="1" dirty="0" smtClean="0">
                <a:latin typeface="+mn-lt"/>
              </a:rPr>
              <a:t>	Muscarinic/Nicotinic</a:t>
            </a:r>
            <a:br>
              <a:rPr lang="en-US" sz="4400" b="1" dirty="0" smtClean="0">
                <a:latin typeface="+mn-lt"/>
              </a:rPr>
            </a:br>
            <a:r>
              <a:rPr lang="en-US" sz="4400" b="1" dirty="0" smtClean="0">
                <a:latin typeface="+mn-lt"/>
              </a:rPr>
              <a:t>	Direct/ Indirect</a:t>
            </a:r>
            <a:endParaRPr lang="en-US" sz="4400" b="1" dirty="0">
              <a:latin typeface="+mn-lt"/>
            </a:endParaRP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107076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PChart"/>
          <p:cNvSpPr/>
          <p:nvPr>
            <p:custDataLst>
              <p:tags r:id="rId2"/>
            </p:custDataLst>
          </p:nvPr>
        </p:nvSpPr>
        <p:spPr>
          <a:xfrm>
            <a:off x="6243546" y="2108362"/>
            <a:ext cx="5884954" cy="4749638"/>
          </a:xfrm>
          <a:prstGeom prst="rect">
            <a:avLst/>
          </a:prstGeom>
          <a:blipFill>
            <a:blip r:embed="rId6"/>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title="Question Text"/>
          <p:cNvSpPr>
            <a:spLocks noGrp="1"/>
          </p:cNvSpPr>
          <p:nvPr>
            <p:ph type="title"/>
          </p:nvPr>
        </p:nvSpPr>
        <p:spPr>
          <a:xfrm>
            <a:off x="337803" y="609741"/>
            <a:ext cx="11561045" cy="1325563"/>
          </a:xfrm>
        </p:spPr>
        <p:txBody>
          <a:bodyPr>
            <a:normAutofit fontScale="90000"/>
          </a:bodyPr>
          <a:lstStyle/>
          <a:p>
            <a:r>
              <a:rPr lang="en-US" b="1" dirty="0" smtClean="0">
                <a:latin typeface="+mn-lt"/>
              </a:rPr>
              <a:t>Patient taking the antidepressant, Amitriptyline, for relief of neuropathic pain, complains of light headedness and occasional syncope. This adverse effect of amitriptyline results from</a:t>
            </a:r>
            <a:endParaRPr lang="en-US" b="1" dirty="0">
              <a:latin typeface="+mn-lt"/>
            </a:endParaRPr>
          </a:p>
        </p:txBody>
      </p:sp>
      <p:sp>
        <p:nvSpPr>
          <p:cNvPr id="3" name="TPAnswers" title="Answer Text"/>
          <p:cNvSpPr>
            <a:spLocks noGrp="1"/>
          </p:cNvSpPr>
          <p:nvPr>
            <p:ph type="body" idx="1"/>
            <p:custDataLst>
              <p:tags r:id="rId3"/>
            </p:custDataLst>
          </p:nvPr>
        </p:nvSpPr>
        <p:spPr>
          <a:xfrm>
            <a:off x="721715" y="2437166"/>
            <a:ext cx="5257800" cy="4351338"/>
          </a:xfrm>
        </p:spPr>
        <p:txBody>
          <a:bodyPr>
            <a:normAutofit lnSpcReduction="10000"/>
          </a:bodyPr>
          <a:lstStyle/>
          <a:p>
            <a:pPr marL="514350" indent="-514350">
              <a:buFont typeface="Arial" panose="020B0604020202020204" pitchFamily="34" charset="0"/>
              <a:buAutoNum type="alphaUcPeriod"/>
            </a:pPr>
            <a:r>
              <a:rPr lang="en-US" b="1" dirty="0" smtClean="0"/>
              <a:t>Blockade of muscarinic receptors.</a:t>
            </a:r>
          </a:p>
          <a:p>
            <a:pPr marL="514350" indent="-514350">
              <a:buFont typeface="Arial" panose="020B0604020202020204" pitchFamily="34" charset="0"/>
              <a:buAutoNum type="alphaUcPeriod"/>
            </a:pPr>
            <a:r>
              <a:rPr lang="en-US" b="1" dirty="0" smtClean="0"/>
              <a:t>Blockade of alpha-1 adrenoceptors.</a:t>
            </a:r>
          </a:p>
          <a:p>
            <a:pPr marL="514350" indent="-514350">
              <a:buFont typeface="Arial" panose="020B0604020202020204" pitchFamily="34" charset="0"/>
              <a:buAutoNum type="alphaUcPeriod"/>
            </a:pPr>
            <a:r>
              <a:rPr lang="en-US" b="1" dirty="0" smtClean="0"/>
              <a:t>Blockade of Beta-1 adrenoceptors.</a:t>
            </a:r>
          </a:p>
          <a:p>
            <a:pPr marL="514350" indent="-514350">
              <a:buFont typeface="Arial" panose="020B0604020202020204" pitchFamily="34" charset="0"/>
              <a:buAutoNum type="alphaUcPeriod"/>
            </a:pPr>
            <a:r>
              <a:rPr lang="en-US" b="1" dirty="0" smtClean="0"/>
              <a:t>Blockade of Dopamine-2 adrenoceptors.</a:t>
            </a:r>
          </a:p>
          <a:p>
            <a:pPr marL="514350" indent="-514350">
              <a:buFont typeface="Arial" panose="020B0604020202020204" pitchFamily="34" charset="0"/>
              <a:buAutoNum type="alphaUcPeriod"/>
            </a:pPr>
            <a:r>
              <a:rPr lang="en-US" b="1" dirty="0" smtClean="0"/>
              <a:t>Inhibition of Norepinephrine and Serotonin reuptake.</a:t>
            </a:r>
            <a:endParaRPr lang="en-US" b="1" dirty="0"/>
          </a:p>
        </p:txBody>
      </p:sp>
      <p:sp>
        <p:nvSpPr>
          <p:cNvPr id="4" name="TPPolling" title="Polling Shape"/>
          <p:cNvSpPr/>
          <p:nvPr/>
        </p:nvSpPr>
        <p:spPr>
          <a:xfrm>
            <a:off x="0" y="0"/>
            <a:ext cx="12700" cy="12700"/>
          </a:xfrm>
          <a:prstGeom prst="rect">
            <a:avLst/>
          </a:prstGeom>
          <a:solidFill>
            <a:schemeClr val="accent1">
              <a:alpha val="1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247558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4"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PChart"/>
          <p:cNvSpPr/>
          <p:nvPr>
            <p:custDataLst>
              <p:tags r:id="rId2"/>
            </p:custDataLst>
          </p:nvPr>
        </p:nvSpPr>
        <p:spPr>
          <a:xfrm>
            <a:off x="6065078" y="1594816"/>
            <a:ext cx="4572000" cy="5143500"/>
          </a:xfrm>
          <a:prstGeom prst="rect">
            <a:avLst/>
          </a:prstGeom>
          <a:blipFill>
            <a:blip r:embed="rId6"/>
            <a:stretch>
              <a:fillRect/>
            </a:stretch>
          </a:blip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PQuestion"/>
          <p:cNvSpPr>
            <a:spLocks noGrp="1"/>
          </p:cNvSpPr>
          <p:nvPr>
            <p:ph type="title"/>
          </p:nvPr>
        </p:nvSpPr>
        <p:spPr/>
        <p:txBody>
          <a:bodyPr>
            <a:normAutofit/>
          </a:bodyPr>
          <a:lstStyle/>
          <a:p>
            <a:pPr algn="l"/>
            <a:r>
              <a:rPr lang="en-US" sz="3200" b="1" dirty="0">
                <a:latin typeface="+mn-lt"/>
              </a:rPr>
              <a:t>A contraindication for </a:t>
            </a:r>
            <a:r>
              <a:rPr lang="en-US" sz="3200" b="1" dirty="0" smtClean="0">
                <a:latin typeface="+mn-lt"/>
              </a:rPr>
              <a:t>using </a:t>
            </a:r>
            <a:r>
              <a:rPr lang="en-US" sz="3200" b="1" dirty="0">
                <a:latin typeface="+mn-lt"/>
              </a:rPr>
              <a:t>the non-selective beta adrenoceptor antagonist, Propranolol (</a:t>
            </a:r>
            <a:r>
              <a:rPr lang="en-US" sz="3200" b="1" dirty="0" smtClean="0">
                <a:latin typeface="+mn-lt"/>
              </a:rPr>
              <a:t>Inderal</a:t>
            </a:r>
            <a:r>
              <a:rPr lang="en-US" sz="3200" b="1" dirty="0" smtClean="0">
                <a:latin typeface="+mn-lt"/>
              </a:rPr>
              <a:t>), </a:t>
            </a:r>
            <a:r>
              <a:rPr lang="en-US" sz="3200" b="1" dirty="0">
                <a:latin typeface="+mn-lt"/>
              </a:rPr>
              <a:t>is:</a:t>
            </a:r>
          </a:p>
        </p:txBody>
      </p:sp>
      <p:sp>
        <p:nvSpPr>
          <p:cNvPr id="3" name="TPAnswers"/>
          <p:cNvSpPr>
            <a:spLocks noGrp="1"/>
          </p:cNvSpPr>
          <p:nvPr>
            <p:ph type="body" idx="1"/>
            <p:custDataLst>
              <p:tags r:id="rId3"/>
            </p:custDataLst>
          </p:nvPr>
        </p:nvSpPr>
        <p:spPr>
          <a:xfrm>
            <a:off x="876300" y="2365375"/>
            <a:ext cx="4114800" cy="4525963"/>
          </a:xfrm>
        </p:spPr>
        <p:txBody>
          <a:bodyPr/>
          <a:lstStyle/>
          <a:p>
            <a:pPr marL="514350" indent="-514350">
              <a:buFont typeface="+mj-lt"/>
              <a:buAutoNum type="alphaUcPeriod"/>
            </a:pPr>
            <a:r>
              <a:rPr lang="en-US" b="1" dirty="0"/>
              <a:t>COPD</a:t>
            </a:r>
          </a:p>
          <a:p>
            <a:pPr marL="514350" indent="-514350">
              <a:buFont typeface="+mj-lt"/>
              <a:buAutoNum type="alphaUcPeriod"/>
            </a:pPr>
            <a:r>
              <a:rPr lang="en-US" b="1" dirty="0"/>
              <a:t>Migraine</a:t>
            </a:r>
          </a:p>
          <a:p>
            <a:pPr marL="514350" indent="-514350">
              <a:buFont typeface="+mj-lt"/>
              <a:buAutoNum type="alphaUcPeriod"/>
            </a:pPr>
            <a:r>
              <a:rPr lang="en-US" b="1" dirty="0"/>
              <a:t>Angina</a:t>
            </a:r>
          </a:p>
          <a:p>
            <a:pPr marL="514350" indent="-514350">
              <a:buFont typeface="+mj-lt"/>
              <a:buAutoNum type="alphaUcPeriod"/>
            </a:pPr>
            <a:r>
              <a:rPr lang="en-US" b="1" dirty="0"/>
              <a:t>Hypertension</a:t>
            </a:r>
          </a:p>
          <a:p>
            <a:pPr marL="514350" indent="-514350">
              <a:buFont typeface="+mj-lt"/>
              <a:buAutoNum type="alphaUcPeriod"/>
            </a:pPr>
            <a:r>
              <a:rPr lang="en-US" b="1" dirty="0" err="1"/>
              <a:t>Pheochromocytoma</a:t>
            </a:r>
            <a:endParaRPr lang="en-US" b="1" dirty="0"/>
          </a:p>
        </p:txBody>
      </p:sp>
      <p:sp>
        <p:nvSpPr>
          <p:cNvPr id="4" name="Slide Number Placeholder 3"/>
          <p:cNvSpPr>
            <a:spLocks noGrp="1"/>
          </p:cNvSpPr>
          <p:nvPr>
            <p:ph type="sldNum" sz="quarter" idx="12"/>
          </p:nvPr>
        </p:nvSpPr>
        <p:spPr/>
        <p:txBody>
          <a:bodyPr/>
          <a:lstStyle/>
          <a:p>
            <a:pPr>
              <a:defRPr/>
            </a:pPr>
            <a:fld id="{EA735DE9-5EB2-4E8B-81CE-CCE560E50DE5}" type="slidenum">
              <a:rPr lang="en-US" smtClean="0"/>
              <a:pPr>
                <a:defRPr/>
              </a:pPr>
              <a:t>31</a:t>
            </a:fld>
            <a:endParaRPr lang="en-US"/>
          </a:p>
        </p:txBody>
      </p:sp>
      <p:sp>
        <p:nvSpPr>
          <p:cNvPr id="10"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custDataLst>
      <p:tags r:id="rId1"/>
    </p:custDataLst>
    <p:extLst>
      <p:ext uri="{BB962C8B-B14F-4D97-AF65-F5344CB8AC3E}">
        <p14:creationId xmlns:p14="http://schemas.microsoft.com/office/powerpoint/2010/main" val="127714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0"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PChart"/>
          <p:cNvSpPr/>
          <p:nvPr>
            <p:custDataLst>
              <p:tags r:id="rId2"/>
            </p:custDataLst>
          </p:nvPr>
        </p:nvSpPr>
        <p:spPr>
          <a:xfrm>
            <a:off x="6032499" y="1600200"/>
            <a:ext cx="5417885" cy="5143500"/>
          </a:xfrm>
          <a:prstGeom prst="rect">
            <a:avLst/>
          </a:prstGeom>
          <a:blipFill>
            <a:blip r:embed="rId6"/>
            <a:stretch>
              <a:fillRect/>
            </a:stretch>
          </a:blip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endParaRPr lang="en-US">
              <a:solidFill>
                <a:prstClr val="white"/>
              </a:solidFill>
            </a:endParaRPr>
          </a:p>
        </p:txBody>
      </p:sp>
      <p:sp>
        <p:nvSpPr>
          <p:cNvPr id="2" name="TPQuestion"/>
          <p:cNvSpPr>
            <a:spLocks noGrp="1"/>
          </p:cNvSpPr>
          <p:nvPr>
            <p:ph type="title"/>
          </p:nvPr>
        </p:nvSpPr>
        <p:spPr>
          <a:xfrm>
            <a:off x="546099" y="584679"/>
            <a:ext cx="10972800" cy="1143000"/>
          </a:xfrm>
        </p:spPr>
        <p:txBody>
          <a:bodyPr/>
          <a:lstStyle/>
          <a:p>
            <a:pPr algn="l"/>
            <a:r>
              <a:rPr lang="en-US" sz="3200" b="1" dirty="0">
                <a:solidFill>
                  <a:prstClr val="black"/>
                </a:solidFill>
                <a:latin typeface="+mn-lt"/>
              </a:rPr>
              <a:t>A new drug blocks the release of </a:t>
            </a:r>
            <a:br>
              <a:rPr lang="en-US" sz="3200" b="1" dirty="0">
                <a:solidFill>
                  <a:prstClr val="black"/>
                </a:solidFill>
                <a:latin typeface="+mn-lt"/>
              </a:rPr>
            </a:br>
            <a:r>
              <a:rPr lang="en-US" sz="3200" b="1" dirty="0">
                <a:solidFill>
                  <a:prstClr val="black"/>
                </a:solidFill>
                <a:latin typeface="+mn-lt"/>
              </a:rPr>
              <a:t>neurotransmitter </a:t>
            </a:r>
            <a:r>
              <a:rPr lang="en-US" sz="3200" b="1" dirty="0" smtClean="0">
                <a:solidFill>
                  <a:prstClr val="black"/>
                </a:solidFill>
                <a:latin typeface="+mn-lt"/>
              </a:rPr>
              <a:t>from nerve terminals. </a:t>
            </a:r>
            <a:r>
              <a:rPr lang="en-US" sz="3200" b="1" dirty="0">
                <a:solidFill>
                  <a:prstClr val="black"/>
                </a:solidFill>
                <a:latin typeface="+mn-lt"/>
              </a:rPr>
              <a:t>The </a:t>
            </a:r>
            <a:br>
              <a:rPr lang="en-US" sz="3200" b="1" dirty="0">
                <a:solidFill>
                  <a:prstClr val="black"/>
                </a:solidFill>
                <a:latin typeface="+mn-lt"/>
              </a:rPr>
            </a:br>
            <a:r>
              <a:rPr lang="en-US" sz="3200" b="1" dirty="0">
                <a:solidFill>
                  <a:prstClr val="black"/>
                </a:solidFill>
                <a:latin typeface="+mn-lt"/>
              </a:rPr>
              <a:t>mechanism of action is most likely similar to:</a:t>
            </a:r>
            <a:endParaRPr lang="en-US" sz="3200" b="1" dirty="0">
              <a:latin typeface="+mn-lt"/>
            </a:endParaRPr>
          </a:p>
        </p:txBody>
      </p:sp>
      <p:sp>
        <p:nvSpPr>
          <p:cNvPr id="3" name="TPAnswers"/>
          <p:cNvSpPr>
            <a:spLocks noGrp="1"/>
          </p:cNvSpPr>
          <p:nvPr>
            <p:ph type="body" idx="1"/>
            <p:custDataLst>
              <p:tags r:id="rId3"/>
            </p:custDataLst>
          </p:nvPr>
        </p:nvSpPr>
        <p:spPr>
          <a:xfrm>
            <a:off x="742192" y="2299658"/>
            <a:ext cx="4419600" cy="4979869"/>
          </a:xfrm>
        </p:spPr>
        <p:txBody>
          <a:bodyPr/>
          <a:lstStyle/>
          <a:p>
            <a:pPr marL="514350" indent="-514350">
              <a:spcAft>
                <a:spcPts val="0"/>
              </a:spcAft>
              <a:buFont typeface="+mj-lt"/>
              <a:buAutoNum type="alphaUcPeriod"/>
            </a:pPr>
            <a:r>
              <a:rPr lang="en-US" sz="2800" b="1" dirty="0"/>
              <a:t>Alpha </a:t>
            </a:r>
            <a:r>
              <a:rPr lang="en-US" sz="2800" b="1" dirty="0" err="1" smtClean="0"/>
              <a:t>Latrotoxin</a:t>
            </a:r>
            <a:r>
              <a:rPr lang="en-US" sz="2800" b="1" dirty="0" smtClean="0"/>
              <a:t> (black </a:t>
            </a:r>
            <a:r>
              <a:rPr lang="en-US" sz="2800" b="1" dirty="0"/>
              <a:t>widow spider </a:t>
            </a:r>
            <a:r>
              <a:rPr lang="en-US" sz="2800" b="1" dirty="0" smtClean="0"/>
              <a:t>venom)</a:t>
            </a:r>
            <a:endParaRPr lang="en-US" sz="2800" b="1" dirty="0"/>
          </a:p>
          <a:p>
            <a:pPr marL="514350" indent="-514350">
              <a:spcAft>
                <a:spcPts val="0"/>
              </a:spcAft>
              <a:buFont typeface="+mj-lt"/>
              <a:buAutoNum type="alphaUcPeriod"/>
            </a:pPr>
            <a:r>
              <a:rPr lang="de-DE" sz="2800" b="1" dirty="0" smtClean="0">
                <a:solidFill>
                  <a:prstClr val="black"/>
                </a:solidFill>
              </a:rPr>
              <a:t>Amphetamine (Dyanavel).</a:t>
            </a:r>
            <a:endParaRPr lang="de-DE" sz="2800" b="1" dirty="0">
              <a:solidFill>
                <a:prstClr val="black"/>
              </a:solidFill>
            </a:endParaRPr>
          </a:p>
          <a:p>
            <a:pPr marL="514350" indent="-514350">
              <a:spcAft>
                <a:spcPts val="0"/>
              </a:spcAft>
              <a:buFont typeface="+mj-lt"/>
              <a:buAutoNum type="alphaUcPeriod"/>
            </a:pPr>
            <a:r>
              <a:rPr lang="en-US" sz="2800" b="1" dirty="0">
                <a:solidFill>
                  <a:prstClr val="black"/>
                </a:solidFill>
              </a:rPr>
              <a:t>Botulinum </a:t>
            </a:r>
            <a:r>
              <a:rPr lang="en-US" sz="2800" b="1" dirty="0" smtClean="0">
                <a:solidFill>
                  <a:prstClr val="black"/>
                </a:solidFill>
              </a:rPr>
              <a:t>toxin (Botox).</a:t>
            </a:r>
            <a:endParaRPr lang="en-US" sz="2800" b="1" dirty="0">
              <a:solidFill>
                <a:prstClr val="black"/>
              </a:solidFill>
            </a:endParaRPr>
          </a:p>
          <a:p>
            <a:pPr marL="514350" indent="-514350">
              <a:spcAft>
                <a:spcPts val="0"/>
              </a:spcAft>
              <a:buFont typeface="+mj-lt"/>
              <a:buAutoNum type="alphaUcPeriod"/>
            </a:pPr>
            <a:r>
              <a:rPr lang="en-US" sz="2800" b="1" dirty="0" smtClean="0">
                <a:solidFill>
                  <a:prstClr val="black"/>
                </a:solidFill>
              </a:rPr>
              <a:t>Cocaine.</a:t>
            </a:r>
            <a:endParaRPr lang="en-US" sz="2800" b="1" dirty="0">
              <a:solidFill>
                <a:prstClr val="black"/>
              </a:solidFill>
            </a:endParaRPr>
          </a:p>
          <a:p>
            <a:pPr marL="514350" indent="-514350">
              <a:spcAft>
                <a:spcPts val="0"/>
              </a:spcAft>
              <a:buFont typeface="+mj-lt"/>
              <a:buAutoNum type="alphaUcPeriod"/>
            </a:pPr>
            <a:r>
              <a:rPr lang="en-US" sz="2800" b="1" dirty="0" smtClean="0">
                <a:solidFill>
                  <a:prstClr val="black"/>
                </a:solidFill>
              </a:rPr>
              <a:t>Reserpine </a:t>
            </a:r>
            <a:r>
              <a:rPr lang="en-US" sz="2800" b="1" dirty="0">
                <a:solidFill>
                  <a:prstClr val="black"/>
                </a:solidFill>
              </a:rPr>
              <a:t>(</a:t>
            </a:r>
            <a:r>
              <a:rPr lang="en-US" sz="2800" b="1" dirty="0" err="1">
                <a:solidFill>
                  <a:prstClr val="black"/>
                </a:solidFill>
              </a:rPr>
              <a:t>Serpasil</a:t>
            </a:r>
            <a:r>
              <a:rPr lang="en-US" sz="2800" b="1" baseline="30000" dirty="0">
                <a:solidFill>
                  <a:prstClr val="black"/>
                </a:solidFill>
              </a:rPr>
              <a:t>®</a:t>
            </a:r>
            <a:r>
              <a:rPr lang="en-US" sz="2800" b="1" dirty="0">
                <a:solidFill>
                  <a:prstClr val="black"/>
                </a:solidFill>
              </a:rPr>
              <a:t>).</a:t>
            </a:r>
          </a:p>
        </p:txBody>
      </p:sp>
      <p:sp>
        <p:nvSpPr>
          <p:cNvPr id="5"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endParaRPr lang="en-US">
              <a:solidFill>
                <a:prstClr val="white"/>
              </a:solidFill>
            </a:endParaRPr>
          </a:p>
        </p:txBody>
      </p:sp>
    </p:spTree>
    <p:custDataLst>
      <p:tags r:id="rId1"/>
    </p:custDataLst>
    <p:extLst>
      <p:ext uri="{BB962C8B-B14F-4D97-AF65-F5344CB8AC3E}">
        <p14:creationId xmlns:p14="http://schemas.microsoft.com/office/powerpoint/2010/main" val="208622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5"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PChart"/>
          <p:cNvSpPr/>
          <p:nvPr>
            <p:custDataLst>
              <p:tags r:id="rId2"/>
            </p:custDataLst>
          </p:nvPr>
        </p:nvSpPr>
        <p:spPr>
          <a:xfrm>
            <a:off x="6196012" y="2005012"/>
            <a:ext cx="4408487" cy="4738687"/>
          </a:xfrm>
          <a:prstGeom prst="rect">
            <a:avLst/>
          </a:prstGeom>
          <a:blipFill>
            <a:blip r:embed="rId6"/>
            <a:stretch>
              <a:fillRect/>
            </a:stretch>
          </a:blip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PQuestion"/>
          <p:cNvSpPr>
            <a:spLocks noGrp="1"/>
          </p:cNvSpPr>
          <p:nvPr>
            <p:ph type="title"/>
          </p:nvPr>
        </p:nvSpPr>
        <p:spPr/>
        <p:txBody>
          <a:bodyPr/>
          <a:lstStyle/>
          <a:p>
            <a:pPr algn="l"/>
            <a:r>
              <a:rPr lang="en-US" sz="2800" b="1" dirty="0"/>
              <a:t>Following </a:t>
            </a:r>
            <a:r>
              <a:rPr lang="en-US" sz="2800" b="1" dirty="0" smtClean="0"/>
              <a:t>chronic pretreatment with a sympatholytic drug, intravenous phenylephrine causes an increase in blood pressure, but amphetamine has no effect.  Which </a:t>
            </a:r>
            <a:r>
              <a:rPr lang="en-US" sz="2800" b="1" dirty="0"/>
              <a:t>one of the drugs, administered </a:t>
            </a:r>
            <a:r>
              <a:rPr lang="en-US" sz="2800" b="1" dirty="0" smtClean="0"/>
              <a:t>several days as pretreatment, </a:t>
            </a:r>
            <a:r>
              <a:rPr lang="en-US" sz="2800" b="1" dirty="0"/>
              <a:t>would </a:t>
            </a:r>
            <a:r>
              <a:rPr lang="en-US" sz="2800" b="1" dirty="0" smtClean="0"/>
              <a:t>be responsible for these </a:t>
            </a:r>
            <a:r>
              <a:rPr lang="en-US" sz="2800" b="1" dirty="0" smtClean="0"/>
              <a:t>observations?</a:t>
            </a:r>
            <a:endParaRPr lang="en-US" sz="2800" b="1" dirty="0"/>
          </a:p>
        </p:txBody>
      </p:sp>
      <p:sp>
        <p:nvSpPr>
          <p:cNvPr id="3" name="TPAnswers"/>
          <p:cNvSpPr>
            <a:spLocks noGrp="1"/>
          </p:cNvSpPr>
          <p:nvPr>
            <p:ph type="body" idx="1"/>
            <p:custDataLst>
              <p:tags r:id="rId3"/>
            </p:custDataLst>
          </p:nvPr>
        </p:nvSpPr>
        <p:spPr>
          <a:xfrm>
            <a:off x="847725" y="2760663"/>
            <a:ext cx="4114800" cy="4525963"/>
          </a:xfrm>
        </p:spPr>
        <p:txBody>
          <a:bodyPr/>
          <a:lstStyle/>
          <a:p>
            <a:pPr marL="514350" indent="-514350">
              <a:spcAft>
                <a:spcPts val="0"/>
              </a:spcAft>
              <a:buFont typeface="+mj-lt"/>
              <a:buAutoNum type="alphaUcPeriod"/>
            </a:pPr>
            <a:r>
              <a:rPr lang="en-US" sz="2800" b="1" dirty="0" smtClean="0"/>
              <a:t>Atenolol (Tenormin)</a:t>
            </a:r>
            <a:endParaRPr lang="en-US" sz="2800" b="1" dirty="0"/>
          </a:p>
          <a:p>
            <a:pPr marL="514350" indent="-514350">
              <a:spcAft>
                <a:spcPts val="0"/>
              </a:spcAft>
              <a:buFont typeface="+mj-lt"/>
              <a:buAutoNum type="alphaUcPeriod"/>
            </a:pPr>
            <a:r>
              <a:rPr lang="en-US" sz="2800" b="1" dirty="0" smtClean="0"/>
              <a:t>Labetalol (</a:t>
            </a:r>
            <a:r>
              <a:rPr lang="en-US" sz="2800" b="1" dirty="0" err="1" smtClean="0"/>
              <a:t>Trandate</a:t>
            </a:r>
            <a:r>
              <a:rPr lang="en-US" sz="2800" b="1" dirty="0" smtClean="0"/>
              <a:t>)</a:t>
            </a:r>
            <a:endParaRPr lang="en-US" sz="2800" b="1" dirty="0"/>
          </a:p>
          <a:p>
            <a:pPr marL="514350" indent="-514350">
              <a:spcAft>
                <a:spcPts val="0"/>
              </a:spcAft>
              <a:buFont typeface="+mj-lt"/>
              <a:buAutoNum type="alphaUcPeriod"/>
            </a:pPr>
            <a:r>
              <a:rPr lang="en-US" sz="2800" b="1" dirty="0" smtClean="0"/>
              <a:t>Prazosin (</a:t>
            </a:r>
            <a:r>
              <a:rPr lang="en-US" sz="2800" b="1" dirty="0" err="1" smtClean="0"/>
              <a:t>Miniporress</a:t>
            </a:r>
            <a:r>
              <a:rPr lang="en-US" sz="2800" b="1" dirty="0" smtClean="0"/>
              <a:t>)</a:t>
            </a:r>
            <a:endParaRPr lang="en-US" sz="2800" b="1" dirty="0"/>
          </a:p>
          <a:p>
            <a:pPr marL="514350" indent="-514350">
              <a:spcAft>
                <a:spcPts val="0"/>
              </a:spcAft>
              <a:buFont typeface="+mj-lt"/>
              <a:buAutoNum type="alphaUcPeriod"/>
            </a:pPr>
            <a:r>
              <a:rPr lang="en-US" sz="2800" b="1" dirty="0" smtClean="0"/>
              <a:t>Reserpine</a:t>
            </a:r>
          </a:p>
          <a:p>
            <a:pPr marL="514350" indent="-514350">
              <a:spcAft>
                <a:spcPts val="0"/>
              </a:spcAft>
              <a:buFont typeface="+mj-lt"/>
              <a:buAutoNum type="alphaUcPeriod"/>
            </a:pPr>
            <a:r>
              <a:rPr lang="en-US" sz="2800" b="1" dirty="0" smtClean="0"/>
              <a:t>Tamsulosin (Flomax)</a:t>
            </a:r>
          </a:p>
        </p:txBody>
      </p:sp>
      <p:sp>
        <p:nvSpPr>
          <p:cNvPr id="4" name="Slide Number Placeholder 3"/>
          <p:cNvSpPr>
            <a:spLocks noGrp="1"/>
          </p:cNvSpPr>
          <p:nvPr>
            <p:ph type="sldNum" sz="quarter" idx="12"/>
          </p:nvPr>
        </p:nvSpPr>
        <p:spPr/>
        <p:txBody>
          <a:bodyPr/>
          <a:lstStyle/>
          <a:p>
            <a:pPr>
              <a:defRPr/>
            </a:pPr>
            <a:fld id="{EA735DE9-5EB2-4E8B-81CE-CCE560E50DE5}" type="slidenum">
              <a:rPr lang="en-US" smtClean="0"/>
              <a:pPr>
                <a:defRPr/>
              </a:pPr>
              <a:t>33</a:t>
            </a:fld>
            <a:endParaRPr lang="en-US"/>
          </a:p>
        </p:txBody>
      </p:sp>
      <p:sp>
        <p:nvSpPr>
          <p:cNvPr id="10"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custDataLst>
      <p:tags r:id="rId1"/>
    </p:custDataLst>
    <p:extLst>
      <p:ext uri="{BB962C8B-B14F-4D97-AF65-F5344CB8AC3E}">
        <p14:creationId xmlns:p14="http://schemas.microsoft.com/office/powerpoint/2010/main" val="16682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0"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PChart"/>
          <p:cNvSpPr/>
          <p:nvPr>
            <p:custDataLst>
              <p:tags r:id="rId2"/>
            </p:custDataLst>
          </p:nvPr>
        </p:nvSpPr>
        <p:spPr>
          <a:xfrm>
            <a:off x="6032500" y="1600200"/>
            <a:ext cx="6096000" cy="5143500"/>
          </a:xfrm>
          <a:prstGeom prst="rect">
            <a:avLst/>
          </a:prstGeom>
          <a:blipFill>
            <a:blip r:embed="rId6"/>
            <a:stretch>
              <a:fillRect/>
            </a:stretch>
          </a:blip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title="Question Text"/>
          <p:cNvSpPr>
            <a:spLocks noGrp="1"/>
          </p:cNvSpPr>
          <p:nvPr>
            <p:ph type="title"/>
          </p:nvPr>
        </p:nvSpPr>
        <p:spPr>
          <a:xfrm>
            <a:off x="234214" y="301458"/>
            <a:ext cx="10972800" cy="1915077"/>
          </a:xfrm>
        </p:spPr>
        <p:txBody>
          <a:bodyPr/>
          <a:lstStyle/>
          <a:p>
            <a:pPr algn="l"/>
            <a:r>
              <a:rPr lang="en-US" sz="3200" b="1" dirty="0" smtClean="0">
                <a:latin typeface="+mn-lt"/>
              </a:rPr>
              <a:t>What cardiovascular effect should one expect when injecting norepinephrine or phenylephrine intravenously?</a:t>
            </a:r>
            <a:endParaRPr lang="en-US" sz="3200" b="1" dirty="0">
              <a:latin typeface="+mn-lt"/>
            </a:endParaRPr>
          </a:p>
        </p:txBody>
      </p:sp>
      <p:sp>
        <p:nvSpPr>
          <p:cNvPr id="3" name="TPAnswers" title="Answer Text"/>
          <p:cNvSpPr>
            <a:spLocks noGrp="1"/>
          </p:cNvSpPr>
          <p:nvPr>
            <p:ph type="body" idx="1"/>
            <p:custDataLst>
              <p:tags r:id="rId3"/>
            </p:custDataLst>
          </p:nvPr>
        </p:nvSpPr>
        <p:spPr>
          <a:xfrm>
            <a:off x="390157" y="2217737"/>
            <a:ext cx="5486400" cy="4525963"/>
          </a:xfrm>
        </p:spPr>
        <p:txBody>
          <a:bodyPr/>
          <a:lstStyle/>
          <a:p>
            <a:pPr marL="514350" indent="-514350">
              <a:buFont typeface="Arial" charset="0"/>
              <a:buAutoNum type="alphaUcPeriod"/>
            </a:pPr>
            <a:r>
              <a:rPr lang="en-US" dirty="0" smtClean="0"/>
              <a:t>Bradycardia</a:t>
            </a:r>
            <a:endParaRPr lang="en-US" dirty="0"/>
          </a:p>
          <a:p>
            <a:pPr marL="514350" indent="-514350">
              <a:buFont typeface="Arial" charset="0"/>
              <a:buAutoNum type="alphaUcPeriod"/>
            </a:pPr>
            <a:r>
              <a:rPr lang="en-US" dirty="0" smtClean="0"/>
              <a:t>Hypotension</a:t>
            </a:r>
          </a:p>
          <a:p>
            <a:pPr marL="514350" indent="-514350">
              <a:buFont typeface="Arial" charset="0"/>
              <a:buAutoNum type="alphaUcPeriod"/>
            </a:pPr>
            <a:r>
              <a:rPr lang="en-US" dirty="0" smtClean="0"/>
              <a:t>Rhinorrhea</a:t>
            </a:r>
          </a:p>
          <a:p>
            <a:pPr marL="514350" indent="-514350">
              <a:buFont typeface="Arial" charset="0"/>
              <a:buAutoNum type="alphaUcPeriod"/>
            </a:pPr>
            <a:r>
              <a:rPr lang="en-US" dirty="0" smtClean="0"/>
              <a:t>Skeletal muscle tremors</a:t>
            </a:r>
          </a:p>
          <a:p>
            <a:pPr marL="514350" indent="-514350">
              <a:buFont typeface="Arial" charset="0"/>
              <a:buAutoNum type="alphaUcPeriod"/>
            </a:pPr>
            <a:r>
              <a:rPr lang="en-US" dirty="0" smtClean="0"/>
              <a:t>Venous pooling</a:t>
            </a:r>
            <a:endParaRPr lang="en-US" dirty="0"/>
          </a:p>
        </p:txBody>
      </p:sp>
      <p:sp>
        <p:nvSpPr>
          <p:cNvPr id="4" name="TPPolling" title="Polling Shape"/>
          <p:cNvSpPr/>
          <p:nvPr/>
        </p:nvSpPr>
        <p:spPr>
          <a:xfrm>
            <a:off x="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865518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4"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F37D4D5-BC57-4668-808C-4D57E8D2C4AD}" type="slidenum">
              <a:rPr lang="en-US" altLang="en-US" smtClean="0"/>
              <a:pPr eaLnBrk="1" hangingPunct="1"/>
              <a:t>35</a:t>
            </a:fld>
            <a:endParaRPr lang="en-US" altLang="en-US" smtClean="0"/>
          </a:p>
        </p:txBody>
      </p:sp>
      <p:sp>
        <p:nvSpPr>
          <p:cNvPr id="43011" name="Rectangle 2"/>
          <p:cNvSpPr>
            <a:spLocks noChangeArrowheads="1"/>
          </p:cNvSpPr>
          <p:nvPr/>
        </p:nvSpPr>
        <p:spPr bwMode="auto">
          <a:xfrm>
            <a:off x="2209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43012" name="Rectangle 4"/>
          <p:cNvSpPr>
            <a:spLocks noGrp="1" noChangeArrowheads="1"/>
          </p:cNvSpPr>
          <p:nvPr>
            <p:ph type="title"/>
          </p:nvPr>
        </p:nvSpPr>
        <p:spPr>
          <a:noFill/>
        </p:spPr>
        <p:txBody>
          <a:bodyPr vert="horz" wrap="square" lIns="90488" tIns="44450" rIns="90488" bIns="44450" numCol="1" anchor="ctr" anchorCtr="0" compatLnSpc="1">
            <a:prstTxWarp prst="textNoShape">
              <a:avLst/>
            </a:prstTxWarp>
          </a:bodyPr>
          <a:lstStyle/>
          <a:p>
            <a:r>
              <a:rPr lang="en-US" altLang="en-US" smtClean="0"/>
              <a:t>Control of Blood Pressure</a:t>
            </a:r>
          </a:p>
        </p:txBody>
      </p:sp>
      <p:grpSp>
        <p:nvGrpSpPr>
          <p:cNvPr id="43013" name="Group 17"/>
          <p:cNvGrpSpPr>
            <a:grpSpLocks/>
          </p:cNvGrpSpPr>
          <p:nvPr/>
        </p:nvGrpSpPr>
        <p:grpSpPr bwMode="auto">
          <a:xfrm>
            <a:off x="1676400" y="2678267"/>
            <a:ext cx="8153400" cy="4078708"/>
            <a:chOff x="-152400" y="2373467"/>
            <a:chExt cx="8153400" cy="4078708"/>
          </a:xfrm>
        </p:grpSpPr>
        <p:grpSp>
          <p:nvGrpSpPr>
            <p:cNvPr id="43016" name="Group 14"/>
            <p:cNvGrpSpPr>
              <a:grpSpLocks/>
            </p:cNvGrpSpPr>
            <p:nvPr/>
          </p:nvGrpSpPr>
          <p:grpSpPr bwMode="auto">
            <a:xfrm>
              <a:off x="990600" y="2373467"/>
              <a:ext cx="5773739" cy="3722532"/>
              <a:chOff x="843" y="2016"/>
              <a:chExt cx="3637" cy="2307"/>
            </a:xfrm>
          </p:grpSpPr>
          <p:sp>
            <p:nvSpPr>
              <p:cNvPr id="43019" name="Rectangle 10"/>
              <p:cNvSpPr>
                <a:spLocks noChangeArrowheads="1"/>
              </p:cNvSpPr>
              <p:nvPr/>
            </p:nvSpPr>
            <p:spPr bwMode="auto">
              <a:xfrm>
                <a:off x="2641" y="3879"/>
                <a:ext cx="1415"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4000" dirty="0"/>
                  <a:t>CF	   VR</a:t>
                </a:r>
              </a:p>
            </p:txBody>
          </p:sp>
          <p:grpSp>
            <p:nvGrpSpPr>
              <p:cNvPr id="43020" name="Group 13"/>
              <p:cNvGrpSpPr>
                <a:grpSpLocks/>
              </p:cNvGrpSpPr>
              <p:nvPr/>
            </p:nvGrpSpPr>
            <p:grpSpPr bwMode="auto">
              <a:xfrm>
                <a:off x="843" y="2016"/>
                <a:ext cx="3637" cy="1920"/>
                <a:chOff x="843" y="2017"/>
                <a:chExt cx="3637" cy="1920"/>
              </a:xfrm>
            </p:grpSpPr>
            <p:sp>
              <p:nvSpPr>
                <p:cNvPr id="43021" name="Rectangle 5"/>
                <p:cNvSpPr>
                  <a:spLocks noChangeArrowheads="1"/>
                </p:cNvSpPr>
                <p:nvPr/>
              </p:nvSpPr>
              <p:spPr bwMode="auto">
                <a:xfrm>
                  <a:off x="843" y="2017"/>
                  <a:ext cx="3637"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4000" dirty="0" err="1"/>
                    <a:t>mABP</a:t>
                  </a:r>
                  <a:r>
                    <a:rPr lang="en-US" altLang="en-US" sz="4000" dirty="0"/>
                    <a:t>	 =  CO	  x  	TPR</a:t>
                  </a:r>
                </a:p>
              </p:txBody>
            </p:sp>
            <p:sp>
              <p:nvSpPr>
                <p:cNvPr id="43022" name="Rectangle 6"/>
                <p:cNvSpPr>
                  <a:spLocks noChangeArrowheads="1"/>
                </p:cNvSpPr>
                <p:nvPr/>
              </p:nvSpPr>
              <p:spPr bwMode="auto">
                <a:xfrm>
                  <a:off x="2064" y="2928"/>
                  <a:ext cx="1461"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4000" dirty="0"/>
                    <a:t>HR     SV</a:t>
                  </a:r>
                </a:p>
              </p:txBody>
            </p:sp>
            <p:sp>
              <p:nvSpPr>
                <p:cNvPr id="43023" name="Line 7"/>
                <p:cNvSpPr>
                  <a:spLocks noChangeShapeType="1"/>
                </p:cNvSpPr>
                <p:nvPr/>
              </p:nvSpPr>
              <p:spPr bwMode="auto">
                <a:xfrm flipV="1">
                  <a:off x="2331" y="2401"/>
                  <a:ext cx="239" cy="527"/>
                </a:xfrm>
                <a:prstGeom prst="line">
                  <a:avLst/>
                </a:prstGeom>
                <a:noFill/>
                <a:ln w="76200">
                  <a:solidFill>
                    <a:srgbClr val="FF33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24" name="Line 8"/>
                <p:cNvSpPr>
                  <a:spLocks noChangeShapeType="1"/>
                </p:cNvSpPr>
                <p:nvPr/>
              </p:nvSpPr>
              <p:spPr bwMode="auto">
                <a:xfrm flipH="1" flipV="1">
                  <a:off x="2811" y="2401"/>
                  <a:ext cx="239" cy="575"/>
                </a:xfrm>
                <a:prstGeom prst="line">
                  <a:avLst/>
                </a:prstGeom>
                <a:noFill/>
                <a:ln w="76200">
                  <a:solidFill>
                    <a:srgbClr val="FF33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26" name="Line 11"/>
                <p:cNvSpPr>
                  <a:spLocks noChangeShapeType="1"/>
                </p:cNvSpPr>
                <p:nvPr/>
              </p:nvSpPr>
              <p:spPr bwMode="auto">
                <a:xfrm flipV="1">
                  <a:off x="2905" y="3361"/>
                  <a:ext cx="239" cy="527"/>
                </a:xfrm>
                <a:prstGeom prst="line">
                  <a:avLst/>
                </a:prstGeom>
                <a:noFill/>
                <a:ln w="76200">
                  <a:solidFill>
                    <a:srgbClr val="FF33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27" name="Line 12"/>
                <p:cNvSpPr>
                  <a:spLocks noChangeShapeType="1"/>
                </p:cNvSpPr>
                <p:nvPr/>
              </p:nvSpPr>
              <p:spPr bwMode="auto">
                <a:xfrm flipH="1" flipV="1">
                  <a:off x="3337" y="3362"/>
                  <a:ext cx="239" cy="575"/>
                </a:xfrm>
                <a:prstGeom prst="line">
                  <a:avLst/>
                </a:prstGeom>
                <a:noFill/>
                <a:ln w="76200">
                  <a:solidFill>
                    <a:srgbClr val="FF33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sp>
          <p:nvSpPr>
            <p:cNvPr id="43017" name="Text Box 15"/>
            <p:cNvSpPr txBox="1">
              <a:spLocks noChangeArrowheads="1"/>
            </p:cNvSpPr>
            <p:nvPr/>
          </p:nvSpPr>
          <p:spPr bwMode="auto">
            <a:xfrm>
              <a:off x="4494214" y="5867400"/>
              <a:ext cx="350678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en-US" altLang="en-US" sz="3200" b="1" dirty="0"/>
            </a:p>
          </p:txBody>
        </p:sp>
        <p:sp>
          <p:nvSpPr>
            <p:cNvPr id="43018" name="Rectangle 16"/>
            <p:cNvSpPr>
              <a:spLocks noChangeArrowheads="1"/>
            </p:cNvSpPr>
            <p:nvPr/>
          </p:nvSpPr>
          <p:spPr bwMode="auto">
            <a:xfrm>
              <a:off x="-152400" y="4343400"/>
              <a:ext cx="380999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3200" b="1" dirty="0"/>
                <a:t>	</a:t>
              </a:r>
              <a:r>
                <a:rPr lang="en-US" altLang="en-US" sz="3200" b="1" dirty="0"/>
                <a:t>	</a:t>
              </a:r>
            </a:p>
          </p:txBody>
        </p:sp>
      </p:grpSp>
      <p:pic>
        <p:nvPicPr>
          <p:cNvPr id="7168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38300" y="1170098"/>
            <a:ext cx="1969508" cy="1573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8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4597050">
            <a:off x="8024865" y="3644521"/>
            <a:ext cx="1953394" cy="2656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752600" y="4262497"/>
            <a:ext cx="2895600" cy="1077218"/>
          </a:xfrm>
          <a:prstGeom prst="rect">
            <a:avLst/>
          </a:prstGeom>
        </p:spPr>
        <p:txBody>
          <a:bodyPr wrap="square">
            <a:spAutoFit/>
          </a:bodyPr>
          <a:lstStyle/>
          <a:p>
            <a:pPr lvl="0"/>
            <a:r>
              <a:rPr lang="en-US" altLang="en-US" sz="3200" b="1" dirty="0">
                <a:solidFill>
                  <a:srgbClr val="FF0000"/>
                </a:solidFill>
              </a:rPr>
              <a:t>Cardiac - </a:t>
            </a:r>
            <a:endParaRPr lang="en-US" altLang="en-US" sz="3200" b="1" dirty="0">
              <a:solidFill>
                <a:srgbClr val="FF0000"/>
              </a:solidFill>
            </a:endParaRPr>
          </a:p>
          <a:p>
            <a:pPr lvl="0"/>
            <a:r>
              <a:rPr lang="en-US" altLang="en-US" sz="3200" b="1" dirty="0">
                <a:solidFill>
                  <a:srgbClr val="FF0000"/>
                </a:solidFill>
              </a:rPr>
              <a:t>Chronotropy</a:t>
            </a:r>
            <a:endParaRPr lang="en-US" altLang="en-US" sz="3200" b="1" dirty="0">
              <a:solidFill>
                <a:srgbClr val="FF0000"/>
              </a:solidFill>
            </a:endParaRPr>
          </a:p>
        </p:txBody>
      </p:sp>
      <p:sp>
        <p:nvSpPr>
          <p:cNvPr id="4" name="Rectangle 3"/>
          <p:cNvSpPr/>
          <p:nvPr/>
        </p:nvSpPr>
        <p:spPr>
          <a:xfrm>
            <a:off x="6381728" y="6273226"/>
            <a:ext cx="3137397" cy="584775"/>
          </a:xfrm>
          <a:prstGeom prst="rect">
            <a:avLst/>
          </a:prstGeom>
        </p:spPr>
        <p:txBody>
          <a:bodyPr wrap="none">
            <a:spAutoFit/>
          </a:bodyPr>
          <a:lstStyle/>
          <a:p>
            <a:pPr lvl="0">
              <a:spcBef>
                <a:spcPct val="50000"/>
              </a:spcBef>
            </a:pPr>
            <a:r>
              <a:rPr lang="en-US" altLang="en-US" sz="3200" b="1" dirty="0">
                <a:solidFill>
                  <a:srgbClr val="FF0000"/>
                </a:solidFill>
              </a:rPr>
              <a:t>Venous </a:t>
            </a:r>
            <a:r>
              <a:rPr lang="en-US" altLang="en-US" sz="3200" b="1" dirty="0">
                <a:solidFill>
                  <a:srgbClr val="FF0000"/>
                </a:solidFill>
              </a:rPr>
              <a:t>– Preload</a:t>
            </a:r>
            <a:endParaRPr lang="en-US" altLang="en-US" sz="3200" b="1" dirty="0">
              <a:solidFill>
                <a:srgbClr val="FF0000"/>
              </a:solidFill>
            </a:endParaRPr>
          </a:p>
        </p:txBody>
      </p:sp>
      <p:sp>
        <p:nvSpPr>
          <p:cNvPr id="5" name="Rectangle 4"/>
          <p:cNvSpPr/>
          <p:nvPr/>
        </p:nvSpPr>
        <p:spPr>
          <a:xfrm>
            <a:off x="6672227" y="2158426"/>
            <a:ext cx="3582647" cy="584775"/>
          </a:xfrm>
          <a:prstGeom prst="rect">
            <a:avLst/>
          </a:prstGeom>
        </p:spPr>
        <p:txBody>
          <a:bodyPr wrap="none">
            <a:spAutoFit/>
          </a:bodyPr>
          <a:lstStyle/>
          <a:p>
            <a:pPr lvl="0"/>
            <a:r>
              <a:rPr lang="en-US" altLang="en-US" sz="3200" b="1" dirty="0">
                <a:solidFill>
                  <a:srgbClr val="FF0000"/>
                </a:solidFill>
              </a:rPr>
              <a:t>Arterial  -  Afterload</a:t>
            </a:r>
          </a:p>
        </p:txBody>
      </p:sp>
      <p:sp>
        <p:nvSpPr>
          <p:cNvPr id="6" name="Rectangle 5"/>
          <p:cNvSpPr/>
          <p:nvPr/>
        </p:nvSpPr>
        <p:spPr>
          <a:xfrm>
            <a:off x="1981200" y="5739826"/>
            <a:ext cx="3216586" cy="584775"/>
          </a:xfrm>
          <a:prstGeom prst="rect">
            <a:avLst/>
          </a:prstGeom>
        </p:spPr>
        <p:txBody>
          <a:bodyPr wrap="none">
            <a:spAutoFit/>
          </a:bodyPr>
          <a:lstStyle/>
          <a:p>
            <a:pPr lvl="0"/>
            <a:r>
              <a:rPr lang="en-US" altLang="en-US" sz="3200" b="1" dirty="0">
                <a:solidFill>
                  <a:srgbClr val="FF0000"/>
                </a:solidFill>
              </a:rPr>
              <a:t>Cardiac - Inotropy</a:t>
            </a:r>
            <a:endParaRPr lang="en-US" dirty="0">
              <a:solidFill>
                <a:srgbClr val="FF0000"/>
              </a:solidFill>
            </a:endParaRPr>
          </a:p>
        </p:txBody>
      </p:sp>
    </p:spTree>
    <p:custDataLst>
      <p:tags r:id="rId1"/>
    </p:custDataLst>
    <p:extLst>
      <p:ext uri="{BB962C8B-B14F-4D97-AF65-F5344CB8AC3E}">
        <p14:creationId xmlns:p14="http://schemas.microsoft.com/office/powerpoint/2010/main" val="1641365536"/>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68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6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PChart"/>
          <p:cNvSpPr/>
          <p:nvPr>
            <p:custDataLst>
              <p:tags r:id="rId2"/>
            </p:custDataLst>
          </p:nvPr>
        </p:nvSpPr>
        <p:spPr>
          <a:xfrm>
            <a:off x="5650029" y="1962351"/>
            <a:ext cx="6071002" cy="4895649"/>
          </a:xfrm>
          <a:prstGeom prst="rect">
            <a:avLst/>
          </a:prstGeom>
          <a:blipFill>
            <a:blip r:embed="rId6"/>
            <a:stretch>
              <a:fillRect/>
            </a:stretch>
          </a:blip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endParaRPr lang="en-US">
              <a:solidFill>
                <a:prstClr val="white"/>
              </a:solidFill>
            </a:endParaRPr>
          </a:p>
        </p:txBody>
      </p:sp>
      <p:sp>
        <p:nvSpPr>
          <p:cNvPr id="2" name="TPQuestion"/>
          <p:cNvSpPr>
            <a:spLocks noGrp="1"/>
          </p:cNvSpPr>
          <p:nvPr>
            <p:ph type="title"/>
          </p:nvPr>
        </p:nvSpPr>
        <p:spPr>
          <a:xfrm>
            <a:off x="365760" y="12700"/>
            <a:ext cx="11425187" cy="1949651"/>
          </a:xfrm>
        </p:spPr>
        <p:txBody>
          <a:bodyPr/>
          <a:lstStyle/>
          <a:p>
            <a:pPr algn="l"/>
            <a:r>
              <a:rPr lang="en-US" sz="3200" b="1" dirty="0"/>
              <a:t>A 15-year-old female </a:t>
            </a:r>
            <a:r>
              <a:rPr lang="en-US" sz="3200" b="1" dirty="0" smtClean="0"/>
              <a:t>suspected to have asthma undergoes a test to establish a ‘bronchial hyperactivity diagnosis’. Which </a:t>
            </a:r>
            <a:r>
              <a:rPr lang="en-US" sz="3200" b="1" dirty="0"/>
              <a:t>of the following </a:t>
            </a:r>
            <a:r>
              <a:rPr lang="en-US" sz="3200" b="1" dirty="0" smtClean="0"/>
              <a:t>autonomic receptors will be challenged? </a:t>
            </a:r>
            <a:endParaRPr lang="en-US" sz="3200" b="1" dirty="0"/>
          </a:p>
        </p:txBody>
      </p:sp>
      <p:sp>
        <p:nvSpPr>
          <p:cNvPr id="3" name="TPAnswers"/>
          <p:cNvSpPr>
            <a:spLocks noGrp="1"/>
          </p:cNvSpPr>
          <p:nvPr>
            <p:ph type="body" idx="1"/>
            <p:custDataLst>
              <p:tags r:id="rId3"/>
            </p:custDataLst>
          </p:nvPr>
        </p:nvSpPr>
        <p:spPr>
          <a:xfrm>
            <a:off x="365760" y="2043266"/>
            <a:ext cx="5284269" cy="4525963"/>
          </a:xfrm>
        </p:spPr>
        <p:txBody>
          <a:bodyPr/>
          <a:lstStyle/>
          <a:p>
            <a:pPr marL="514350" indent="-514350">
              <a:spcAft>
                <a:spcPts val="0"/>
              </a:spcAft>
              <a:buFont typeface="+mj-lt"/>
              <a:buAutoNum type="alphaUcPeriod"/>
            </a:pPr>
            <a:r>
              <a:rPr lang="en-US" sz="2800" b="1" dirty="0" smtClean="0">
                <a:solidFill>
                  <a:prstClr val="black"/>
                </a:solidFill>
              </a:rPr>
              <a:t>Alpha - 1 adrenergic</a:t>
            </a:r>
          </a:p>
          <a:p>
            <a:pPr marL="514350" indent="-514350">
              <a:spcAft>
                <a:spcPts val="0"/>
              </a:spcAft>
              <a:buFont typeface="+mj-lt"/>
              <a:buAutoNum type="alphaUcPeriod"/>
            </a:pPr>
            <a:r>
              <a:rPr lang="en-US" sz="2800" b="1" dirty="0" smtClean="0">
                <a:solidFill>
                  <a:prstClr val="black"/>
                </a:solidFill>
              </a:rPr>
              <a:t>Alpha - 2 </a:t>
            </a:r>
            <a:r>
              <a:rPr lang="en-US" sz="2800" b="1" dirty="0">
                <a:solidFill>
                  <a:prstClr val="black"/>
                </a:solidFill>
              </a:rPr>
              <a:t>adrenergic</a:t>
            </a:r>
          </a:p>
          <a:p>
            <a:pPr marL="514350" indent="-514350">
              <a:spcAft>
                <a:spcPts val="0"/>
              </a:spcAft>
              <a:buFont typeface="+mj-lt"/>
              <a:buAutoNum type="alphaUcPeriod"/>
            </a:pPr>
            <a:r>
              <a:rPr lang="en-US" sz="2800" b="1" dirty="0" smtClean="0">
                <a:solidFill>
                  <a:prstClr val="black"/>
                </a:solidFill>
              </a:rPr>
              <a:t>Beta - 1 adrenergic</a:t>
            </a:r>
            <a:endParaRPr lang="en-US" sz="2800" b="1" dirty="0">
              <a:solidFill>
                <a:prstClr val="black"/>
              </a:solidFill>
            </a:endParaRPr>
          </a:p>
          <a:p>
            <a:pPr marL="514350" indent="-514350">
              <a:spcAft>
                <a:spcPts val="0"/>
              </a:spcAft>
              <a:buFont typeface="+mj-lt"/>
              <a:buAutoNum type="alphaUcPeriod"/>
            </a:pPr>
            <a:r>
              <a:rPr lang="en-US" sz="2800" b="1" dirty="0" smtClean="0">
                <a:solidFill>
                  <a:prstClr val="black"/>
                </a:solidFill>
              </a:rPr>
              <a:t>Beta - 2 </a:t>
            </a:r>
            <a:r>
              <a:rPr lang="en-US" sz="2800" b="1" dirty="0">
                <a:solidFill>
                  <a:prstClr val="black"/>
                </a:solidFill>
              </a:rPr>
              <a:t>adrenergic</a:t>
            </a:r>
          </a:p>
          <a:p>
            <a:pPr marL="514350" indent="-514350">
              <a:spcAft>
                <a:spcPts val="0"/>
              </a:spcAft>
              <a:buFont typeface="+mj-lt"/>
              <a:buAutoNum type="alphaUcPeriod"/>
            </a:pPr>
            <a:r>
              <a:rPr lang="en-US" sz="2800" b="1" dirty="0" smtClean="0">
                <a:solidFill>
                  <a:prstClr val="black"/>
                </a:solidFill>
              </a:rPr>
              <a:t>Dopamine - 1 adrenergic</a:t>
            </a:r>
          </a:p>
          <a:p>
            <a:pPr marL="514350" indent="-514350">
              <a:spcAft>
                <a:spcPts val="0"/>
              </a:spcAft>
              <a:buFont typeface="+mj-lt"/>
              <a:buAutoNum type="alphaUcPeriod"/>
            </a:pPr>
            <a:r>
              <a:rPr lang="en-US" sz="2800" b="1" dirty="0" smtClean="0">
                <a:solidFill>
                  <a:prstClr val="black"/>
                </a:solidFill>
              </a:rPr>
              <a:t>Dopamine - 2 adrenergic</a:t>
            </a:r>
          </a:p>
          <a:p>
            <a:pPr marL="514350" indent="-514350">
              <a:spcAft>
                <a:spcPts val="0"/>
              </a:spcAft>
              <a:buFont typeface="+mj-lt"/>
              <a:buAutoNum type="alphaUcPeriod"/>
            </a:pPr>
            <a:r>
              <a:rPr lang="en-US" sz="2800" b="1" dirty="0" smtClean="0">
                <a:solidFill>
                  <a:prstClr val="black"/>
                </a:solidFill>
              </a:rPr>
              <a:t>Muscarinic</a:t>
            </a:r>
          </a:p>
          <a:p>
            <a:pPr marL="514350" indent="-514350">
              <a:spcAft>
                <a:spcPts val="0"/>
              </a:spcAft>
              <a:buFont typeface="+mj-lt"/>
              <a:buAutoNum type="alphaUcPeriod"/>
            </a:pPr>
            <a:r>
              <a:rPr lang="en-US" sz="2800" b="1" dirty="0" smtClean="0">
                <a:solidFill>
                  <a:prstClr val="black"/>
                </a:solidFill>
              </a:rPr>
              <a:t>Nicotinic</a:t>
            </a:r>
            <a:endParaRPr lang="en-US" sz="2800" b="1" dirty="0">
              <a:solidFill>
                <a:prstClr val="black"/>
              </a:solidFill>
            </a:endParaRPr>
          </a:p>
        </p:txBody>
      </p:sp>
      <p:sp>
        <p:nvSpPr>
          <p:cNvPr id="5"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endParaRPr lang="en-US">
              <a:solidFill>
                <a:prstClr val="white"/>
              </a:solidFill>
            </a:endParaRPr>
          </a:p>
        </p:txBody>
      </p:sp>
    </p:spTree>
    <p:custDataLst>
      <p:tags r:id="rId1"/>
    </p:custDataLst>
    <p:extLst>
      <p:ext uri="{BB962C8B-B14F-4D97-AF65-F5344CB8AC3E}">
        <p14:creationId xmlns:p14="http://schemas.microsoft.com/office/powerpoint/2010/main" val="48660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5"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Arial" panose="020B0604020202020204" pitchFamily="34" charset="0"/>
                <a:cs typeface="Arial" panose="020B0604020202020204" pitchFamily="34" charset="0"/>
              </a:rPr>
              <a:t>“DUMBBELSS”   -   Muscarinic effects</a:t>
            </a:r>
            <a:endParaRPr lang="en-US" sz="40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r>
              <a:rPr lang="en-US" sz="3200" b="1" dirty="0" smtClean="0">
                <a:latin typeface="Arial" panose="020B0604020202020204" pitchFamily="34" charset="0"/>
                <a:cs typeface="Arial" panose="020B0604020202020204" pitchFamily="34" charset="0"/>
              </a:rPr>
              <a:t>D - Diarrhea</a:t>
            </a:r>
          </a:p>
          <a:p>
            <a:r>
              <a:rPr lang="en-US" sz="3200" b="1" dirty="0" smtClean="0">
                <a:latin typeface="Arial" panose="020B0604020202020204" pitchFamily="34" charset="0"/>
                <a:cs typeface="Arial" panose="020B0604020202020204" pitchFamily="34" charset="0"/>
              </a:rPr>
              <a:t>U - Urination</a:t>
            </a:r>
          </a:p>
          <a:p>
            <a:r>
              <a:rPr lang="en-US" sz="3200" b="1" dirty="0" smtClean="0">
                <a:latin typeface="Arial" panose="020B0604020202020204" pitchFamily="34" charset="0"/>
                <a:cs typeface="Arial" panose="020B0604020202020204" pitchFamily="34" charset="0"/>
              </a:rPr>
              <a:t>M - Miosis</a:t>
            </a:r>
          </a:p>
          <a:p>
            <a:r>
              <a:rPr lang="en-US" sz="3200" b="1" dirty="0" smtClean="0">
                <a:latin typeface="Arial" panose="020B0604020202020204" pitchFamily="34" charset="0"/>
                <a:cs typeface="Arial" panose="020B0604020202020204" pitchFamily="34" charset="0"/>
              </a:rPr>
              <a:t>B - Bradycardia</a:t>
            </a:r>
          </a:p>
          <a:p>
            <a:r>
              <a:rPr lang="en-US" sz="3200" b="1" dirty="0" smtClean="0">
                <a:latin typeface="Arial" panose="020B0604020202020204" pitchFamily="34" charset="0"/>
                <a:cs typeface="Arial" panose="020B0604020202020204" pitchFamily="34" charset="0"/>
              </a:rPr>
              <a:t>B - Bronchoconstriction</a:t>
            </a:r>
          </a:p>
          <a:p>
            <a:r>
              <a:rPr lang="en-US" sz="3200" b="1" dirty="0" smtClean="0">
                <a:latin typeface="Arial" panose="020B0604020202020204" pitchFamily="34" charset="0"/>
                <a:cs typeface="Arial" panose="020B0604020202020204" pitchFamily="34" charset="0"/>
              </a:rPr>
              <a:t>E - Emesis</a:t>
            </a:r>
          </a:p>
          <a:p>
            <a:r>
              <a:rPr lang="en-US" sz="3200" b="1" dirty="0" smtClean="0">
                <a:latin typeface="Arial" panose="020B0604020202020204" pitchFamily="34" charset="0"/>
                <a:cs typeface="Arial" panose="020B0604020202020204" pitchFamily="34" charset="0"/>
              </a:rPr>
              <a:t>L - Lacrimation</a:t>
            </a:r>
          </a:p>
          <a:p>
            <a:r>
              <a:rPr lang="en-US" sz="3200" b="1" dirty="0" smtClean="0">
                <a:latin typeface="Arial" panose="020B0604020202020204" pitchFamily="34" charset="0"/>
                <a:cs typeface="Arial" panose="020B0604020202020204" pitchFamily="34" charset="0"/>
              </a:rPr>
              <a:t>S - Salivation</a:t>
            </a:r>
          </a:p>
          <a:p>
            <a:r>
              <a:rPr lang="en-US" sz="3200" b="1" dirty="0" smtClean="0">
                <a:latin typeface="Arial" panose="020B0604020202020204" pitchFamily="34" charset="0"/>
                <a:cs typeface="Arial" panose="020B0604020202020204" pitchFamily="34" charset="0"/>
              </a:rPr>
              <a:t>S - Sweating</a:t>
            </a:r>
          </a:p>
          <a:p>
            <a:pPr marL="0" indent="0">
              <a:buNone/>
            </a:pP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9094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304800" y="105075"/>
            <a:ext cx="10744200" cy="1143000"/>
          </a:xfrm>
        </p:spPr>
        <p:txBody>
          <a:bodyPr/>
          <a:lstStyle/>
          <a:p>
            <a:pPr algn="l"/>
            <a:r>
              <a:rPr lang="en-US" altLang="en-US" sz="4000" dirty="0" smtClean="0">
                <a:latin typeface="Arial" panose="020B0604020202020204" pitchFamily="34" charset="0"/>
                <a:cs typeface="Arial" panose="020B0604020202020204" pitchFamily="34" charset="0"/>
              </a:rPr>
              <a:t>“</a:t>
            </a:r>
            <a:r>
              <a:rPr lang="en-US" altLang="en-US" sz="4000" b="1" dirty="0" smtClean="0">
                <a:latin typeface="Arial" panose="020B0604020202020204" pitchFamily="34" charset="0"/>
                <a:cs typeface="Arial" panose="020B0604020202020204" pitchFamily="34" charset="0"/>
              </a:rPr>
              <a:t>SLUDWARMF</a:t>
            </a:r>
            <a:r>
              <a:rPr lang="en-US" altLang="en-US" sz="4000" dirty="0" smtClean="0">
                <a:latin typeface="Arial" panose="020B0604020202020204" pitchFamily="34" charset="0"/>
                <a:cs typeface="Arial" panose="020B0604020202020204" pitchFamily="34" charset="0"/>
              </a:rPr>
              <a:t>”  </a:t>
            </a:r>
            <a:r>
              <a:rPr lang="en-US" altLang="en-US" sz="4000" b="1" dirty="0" smtClean="0">
                <a:latin typeface="Arial" panose="020B0604020202020204" pitchFamily="34" charset="0"/>
                <a:cs typeface="Arial" panose="020B0604020202020204" pitchFamily="34" charset="0"/>
              </a:rPr>
              <a:t>- Muscarinic and Nicotinic</a:t>
            </a:r>
          </a:p>
        </p:txBody>
      </p:sp>
      <p:sp>
        <p:nvSpPr>
          <p:cNvPr id="29699" name="Content Placeholder 2"/>
          <p:cNvSpPr>
            <a:spLocks noGrp="1"/>
          </p:cNvSpPr>
          <p:nvPr>
            <p:ph idx="1"/>
          </p:nvPr>
        </p:nvSpPr>
        <p:spPr>
          <a:xfrm>
            <a:off x="2209800" y="1219200"/>
            <a:ext cx="9620250" cy="5486400"/>
          </a:xfrm>
        </p:spPr>
        <p:txBody>
          <a:bodyPr/>
          <a:lstStyle/>
          <a:p>
            <a:r>
              <a:rPr lang="en-US" altLang="en-US" b="1" dirty="0" smtClean="0"/>
              <a:t>Sweating</a:t>
            </a:r>
          </a:p>
          <a:p>
            <a:r>
              <a:rPr lang="en-US" altLang="en-US" b="1" dirty="0" smtClean="0"/>
              <a:t>Lacrimation</a:t>
            </a:r>
          </a:p>
          <a:p>
            <a:r>
              <a:rPr lang="en-US" altLang="en-US" b="1" dirty="0" smtClean="0"/>
              <a:t>Urination</a:t>
            </a:r>
          </a:p>
          <a:p>
            <a:r>
              <a:rPr lang="en-US" altLang="en-US" b="1" dirty="0" smtClean="0"/>
              <a:t>Diarrhea</a:t>
            </a:r>
          </a:p>
          <a:p>
            <a:r>
              <a:rPr lang="en-US" altLang="en-US" b="1" dirty="0" smtClean="0"/>
              <a:t>Wheezing</a:t>
            </a:r>
          </a:p>
          <a:p>
            <a:r>
              <a:rPr lang="en-US" altLang="en-US" b="1" dirty="0" smtClean="0"/>
              <a:t>Accommodation</a:t>
            </a:r>
          </a:p>
          <a:p>
            <a:r>
              <a:rPr lang="en-US" altLang="en-US" b="1" dirty="0" smtClean="0"/>
              <a:t>Rhinorrhea</a:t>
            </a:r>
          </a:p>
          <a:p>
            <a:r>
              <a:rPr lang="en-US" altLang="en-US" b="1" dirty="0" smtClean="0"/>
              <a:t>Miosis</a:t>
            </a:r>
          </a:p>
          <a:p>
            <a:r>
              <a:rPr lang="en-US" altLang="en-US" b="1" dirty="0" smtClean="0"/>
              <a:t>Skeletal Muscle Fasciculations</a:t>
            </a:r>
          </a:p>
        </p:txBody>
      </p:sp>
      <p:sp>
        <p:nvSpPr>
          <p:cNvPr id="297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fld id="{5BB95600-1562-4790-9DC9-5946503664CB}" type="slidenum">
              <a:rPr lang="en-US" altLang="en-US" sz="1400">
                <a:solidFill>
                  <a:srgbClr val="FFFF00"/>
                </a:solidFill>
              </a:rPr>
              <a:pPr/>
              <a:t>6</a:t>
            </a:fld>
            <a:endParaRPr lang="en-US" altLang="en-US" sz="1400" dirty="0">
              <a:solidFill>
                <a:srgbClr val="FFFF00"/>
              </a:solidFill>
            </a:endParaRPr>
          </a:p>
        </p:txBody>
      </p:sp>
      <p:sp>
        <p:nvSpPr>
          <p:cNvPr id="4" name="Right Brace 3"/>
          <p:cNvSpPr/>
          <p:nvPr/>
        </p:nvSpPr>
        <p:spPr>
          <a:xfrm>
            <a:off x="8963025" y="1371600"/>
            <a:ext cx="838200" cy="4419600"/>
          </a:xfrm>
          <a:prstGeom prst="rightBrace">
            <a:avLst>
              <a:gd name="adj1" fmla="val 8333"/>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fontAlgn="base">
              <a:spcBef>
                <a:spcPct val="0"/>
              </a:spcBef>
              <a:spcAft>
                <a:spcPct val="0"/>
              </a:spcAft>
            </a:pPr>
            <a:endParaRPr lang="en-US">
              <a:ln w="38100">
                <a:solidFill>
                  <a:srgbClr val="000000"/>
                </a:solidFill>
              </a:ln>
              <a:solidFill>
                <a:srgbClr val="000000"/>
              </a:solidFill>
            </a:endParaRPr>
          </a:p>
        </p:txBody>
      </p:sp>
      <p:sp>
        <p:nvSpPr>
          <p:cNvPr id="5" name="Right Brace 4"/>
          <p:cNvSpPr/>
          <p:nvPr/>
        </p:nvSpPr>
        <p:spPr>
          <a:xfrm>
            <a:off x="8963026" y="5909662"/>
            <a:ext cx="838200" cy="577851"/>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fontAlgn="base">
              <a:spcBef>
                <a:spcPct val="0"/>
              </a:spcBef>
              <a:spcAft>
                <a:spcPct val="0"/>
              </a:spcAft>
            </a:pPr>
            <a:endParaRPr lang="en-US">
              <a:ln w="38100">
                <a:solidFill>
                  <a:srgbClr val="000000"/>
                </a:solidFill>
              </a:ln>
              <a:solidFill>
                <a:sysClr val="windowText" lastClr="000000"/>
              </a:solidFill>
            </a:endParaRPr>
          </a:p>
        </p:txBody>
      </p:sp>
      <p:sp>
        <p:nvSpPr>
          <p:cNvPr id="6" name="TextBox 5"/>
          <p:cNvSpPr txBox="1"/>
          <p:nvPr/>
        </p:nvSpPr>
        <p:spPr>
          <a:xfrm>
            <a:off x="10039350" y="3171826"/>
            <a:ext cx="1828800" cy="461665"/>
          </a:xfrm>
          <a:prstGeom prst="rect">
            <a:avLst/>
          </a:prstGeom>
          <a:noFill/>
        </p:spPr>
        <p:txBody>
          <a:bodyPr wrap="square" rtlCol="0">
            <a:spAutoFit/>
          </a:bodyPr>
          <a:lstStyle/>
          <a:p>
            <a:pPr fontAlgn="base">
              <a:spcBef>
                <a:spcPct val="0"/>
              </a:spcBef>
              <a:spcAft>
                <a:spcPct val="0"/>
              </a:spcAft>
            </a:pPr>
            <a:r>
              <a:rPr lang="en-US" sz="2400" b="1" dirty="0">
                <a:solidFill>
                  <a:srgbClr val="000000"/>
                </a:solidFill>
              </a:rPr>
              <a:t>Muscarinic</a:t>
            </a:r>
          </a:p>
        </p:txBody>
      </p:sp>
      <p:sp>
        <p:nvSpPr>
          <p:cNvPr id="10" name="TextBox 9"/>
          <p:cNvSpPr txBox="1"/>
          <p:nvPr/>
        </p:nvSpPr>
        <p:spPr>
          <a:xfrm>
            <a:off x="10039350" y="5909662"/>
            <a:ext cx="1600200" cy="461665"/>
          </a:xfrm>
          <a:prstGeom prst="rect">
            <a:avLst/>
          </a:prstGeom>
          <a:noFill/>
        </p:spPr>
        <p:txBody>
          <a:bodyPr wrap="square" rtlCol="0">
            <a:spAutoFit/>
          </a:bodyPr>
          <a:lstStyle/>
          <a:p>
            <a:pPr fontAlgn="base">
              <a:spcBef>
                <a:spcPct val="0"/>
              </a:spcBef>
              <a:spcAft>
                <a:spcPct val="0"/>
              </a:spcAft>
            </a:pPr>
            <a:r>
              <a:rPr lang="en-US" sz="2400" b="1" dirty="0">
                <a:solidFill>
                  <a:srgbClr val="000000"/>
                </a:solidFill>
              </a:rPr>
              <a:t>Nicotinic</a:t>
            </a:r>
          </a:p>
        </p:txBody>
      </p:sp>
    </p:spTree>
    <p:custDataLst>
      <p:tags r:id="rId1"/>
    </p:custDataLst>
    <p:extLst>
      <p:ext uri="{BB962C8B-B14F-4D97-AF65-F5344CB8AC3E}">
        <p14:creationId xmlns:p14="http://schemas.microsoft.com/office/powerpoint/2010/main" val="1316263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PChart"/>
          <p:cNvSpPr/>
          <p:nvPr>
            <p:custDataLst>
              <p:tags r:id="rId2"/>
            </p:custDataLst>
          </p:nvPr>
        </p:nvSpPr>
        <p:spPr>
          <a:xfrm>
            <a:off x="7043738" y="2100262"/>
            <a:ext cx="4705350" cy="4686300"/>
          </a:xfrm>
          <a:prstGeom prst="rect">
            <a:avLst/>
          </a:prstGeom>
          <a:blipFill>
            <a:blip r:embed="rId6"/>
            <a:stretch>
              <a:fillRect/>
            </a:stretch>
          </a:blip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p:cNvSpPr>
            <a:spLocks noGrp="1"/>
          </p:cNvSpPr>
          <p:nvPr>
            <p:ph type="title"/>
          </p:nvPr>
        </p:nvSpPr>
        <p:spPr>
          <a:xfrm>
            <a:off x="500062" y="757238"/>
            <a:ext cx="10782300" cy="1143000"/>
          </a:xfrm>
        </p:spPr>
        <p:txBody>
          <a:bodyPr/>
          <a:lstStyle/>
          <a:p>
            <a:pPr algn="l"/>
            <a:r>
              <a:rPr lang="en-US" sz="3200" b="1" dirty="0" smtClean="0"/>
              <a:t>An Alzheimer's patient receives a “cholinergic </a:t>
            </a:r>
            <a:r>
              <a:rPr lang="en-US" sz="3200" b="1" dirty="0"/>
              <a:t>agonist” </a:t>
            </a:r>
            <a:r>
              <a:rPr lang="en-US" sz="3200" b="1" dirty="0" smtClean="0"/>
              <a:t>which results </a:t>
            </a:r>
            <a:r>
              <a:rPr lang="en-US" sz="3200" b="1" dirty="0"/>
              <a:t>in </a:t>
            </a:r>
            <a:r>
              <a:rPr lang="en-US" sz="3200" b="1" dirty="0" smtClean="0"/>
              <a:t>all of the </a:t>
            </a:r>
            <a:r>
              <a:rPr lang="en-US" sz="3200" b="1" dirty="0"/>
              <a:t>adverse effects listed below.  Which </a:t>
            </a:r>
            <a:r>
              <a:rPr lang="en-US" sz="3200" b="1" dirty="0" smtClean="0"/>
              <a:t>specific adverse </a:t>
            </a:r>
            <a:r>
              <a:rPr lang="en-US" sz="3200" b="1" dirty="0"/>
              <a:t>effect proves that the patient is receiving an </a:t>
            </a:r>
            <a:r>
              <a:rPr lang="en-US" sz="3200" b="1" dirty="0" smtClean="0"/>
              <a:t>‘indirect-acting’ </a:t>
            </a:r>
            <a:r>
              <a:rPr lang="en-US" sz="3200" b="1" dirty="0"/>
              <a:t>rather than </a:t>
            </a:r>
            <a:r>
              <a:rPr lang="en-US" sz="3200" b="1" dirty="0" smtClean="0"/>
              <a:t>‘direct-acting’ </a:t>
            </a:r>
            <a:r>
              <a:rPr lang="en-US" sz="3200" b="1" dirty="0"/>
              <a:t>muscarinic agonist?</a:t>
            </a:r>
          </a:p>
        </p:txBody>
      </p:sp>
      <p:sp>
        <p:nvSpPr>
          <p:cNvPr id="3" name="TPAnswers"/>
          <p:cNvSpPr>
            <a:spLocks noGrp="1"/>
          </p:cNvSpPr>
          <p:nvPr>
            <p:ph type="body" idx="1"/>
            <p:custDataLst>
              <p:tags r:id="rId3"/>
            </p:custDataLst>
          </p:nvPr>
        </p:nvSpPr>
        <p:spPr>
          <a:xfrm>
            <a:off x="1676400" y="2819401"/>
            <a:ext cx="4114800" cy="4525963"/>
          </a:xfrm>
        </p:spPr>
        <p:txBody>
          <a:bodyPr/>
          <a:lstStyle/>
          <a:p>
            <a:pPr marL="514350" indent="-514350">
              <a:buFont typeface="Arial" charset="0"/>
              <a:buAutoNum type="alphaUcPeriod"/>
            </a:pPr>
            <a:r>
              <a:rPr lang="en-US" sz="2800" b="1" dirty="0" smtClean="0"/>
              <a:t>Bradycardia</a:t>
            </a:r>
          </a:p>
          <a:p>
            <a:pPr marL="514350" indent="-514350">
              <a:buFont typeface="Arial" charset="0"/>
              <a:buAutoNum type="alphaUcPeriod"/>
            </a:pPr>
            <a:r>
              <a:rPr lang="en-US" sz="2800" b="1" dirty="0"/>
              <a:t>Dyspepsia</a:t>
            </a:r>
          </a:p>
          <a:p>
            <a:pPr marL="514350" indent="-514350">
              <a:buFont typeface="Arial" charset="0"/>
              <a:buAutoNum type="alphaUcPeriod"/>
            </a:pPr>
            <a:r>
              <a:rPr lang="en-US" sz="2800" b="1" dirty="0" smtClean="0"/>
              <a:t>Rhinorrhea</a:t>
            </a:r>
          </a:p>
          <a:p>
            <a:pPr marL="514350" indent="-514350">
              <a:buFont typeface="Arial" charset="0"/>
              <a:buAutoNum type="alphaUcPeriod"/>
            </a:pPr>
            <a:r>
              <a:rPr lang="en-US" sz="2800" b="1" dirty="0" smtClean="0"/>
              <a:t>Skeletal  muscle fasciculations</a:t>
            </a:r>
          </a:p>
          <a:p>
            <a:pPr marL="514350" indent="-514350">
              <a:buFont typeface="Arial" charset="0"/>
              <a:buAutoNum type="alphaUcPeriod"/>
            </a:pPr>
            <a:r>
              <a:rPr lang="en-US" sz="2800" b="1" dirty="0" smtClean="0"/>
              <a:t>Sweating</a:t>
            </a:r>
            <a:endParaRPr lang="en-US" sz="2800" b="1" dirty="0"/>
          </a:p>
        </p:txBody>
      </p:sp>
      <p:sp>
        <p:nvSpPr>
          <p:cNvPr id="5"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743187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5"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PChart"/>
          <p:cNvSpPr/>
          <p:nvPr>
            <p:custDataLst>
              <p:tags r:id="rId2"/>
            </p:custDataLst>
          </p:nvPr>
        </p:nvSpPr>
        <p:spPr>
          <a:xfrm>
            <a:off x="6343650" y="1890362"/>
            <a:ext cx="4885824" cy="4737230"/>
          </a:xfrm>
          <a:prstGeom prst="rect">
            <a:avLst/>
          </a:prstGeom>
          <a:blipFill>
            <a:blip r:embed="rId6"/>
            <a:stretch>
              <a:fillRect/>
            </a:stretch>
          </a:blip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endParaRPr lang="en-US">
              <a:solidFill>
                <a:prstClr val="white"/>
              </a:solidFill>
            </a:endParaRPr>
          </a:p>
        </p:txBody>
      </p:sp>
      <p:sp>
        <p:nvSpPr>
          <p:cNvPr id="2" name="TPQuestion"/>
          <p:cNvSpPr>
            <a:spLocks noGrp="1"/>
          </p:cNvSpPr>
          <p:nvPr>
            <p:ph type="title"/>
          </p:nvPr>
        </p:nvSpPr>
        <p:spPr>
          <a:xfrm>
            <a:off x="471488" y="476250"/>
            <a:ext cx="10406063" cy="1447800"/>
          </a:xfrm>
        </p:spPr>
        <p:txBody>
          <a:bodyPr/>
          <a:lstStyle/>
          <a:p>
            <a:pPr algn="l"/>
            <a:r>
              <a:rPr lang="en-US" sz="3200" b="1" dirty="0">
                <a:latin typeface="+mn-lt"/>
                <a:cs typeface="Calibri" panose="020F0502020204030204" pitchFamily="34" charset="0"/>
              </a:rPr>
              <a:t>All of the following cholinergic drugs could cause muscle </a:t>
            </a:r>
            <a:r>
              <a:rPr lang="en-US" altLang="en-US" sz="3200" b="1" dirty="0">
                <a:latin typeface="+mn-lt"/>
                <a:cs typeface="Calibri" panose="020F0502020204030204" pitchFamily="34" charset="0"/>
              </a:rPr>
              <a:t>fasciculations, respiratory arrest, and malignant hyperthermia EXCEPT</a:t>
            </a:r>
            <a:endParaRPr lang="en-US" sz="3200" b="1" dirty="0">
              <a:latin typeface="+mn-lt"/>
              <a:cs typeface="Calibri" panose="020F0502020204030204" pitchFamily="34" charset="0"/>
            </a:endParaRPr>
          </a:p>
        </p:txBody>
      </p:sp>
      <p:sp>
        <p:nvSpPr>
          <p:cNvPr id="3" name="TPAnswers"/>
          <p:cNvSpPr>
            <a:spLocks noGrp="1"/>
          </p:cNvSpPr>
          <p:nvPr>
            <p:ph type="body" idx="1"/>
            <p:custDataLst>
              <p:tags r:id="rId3"/>
            </p:custDataLst>
          </p:nvPr>
        </p:nvSpPr>
        <p:spPr>
          <a:xfrm>
            <a:off x="1676400" y="2269554"/>
            <a:ext cx="4114800" cy="3978847"/>
          </a:xfrm>
        </p:spPr>
        <p:txBody>
          <a:bodyPr/>
          <a:lstStyle/>
          <a:p>
            <a:pPr marL="514350" indent="-514350">
              <a:buFont typeface="Arial" charset="0"/>
              <a:buAutoNum type="alphaUcPeriod"/>
            </a:pPr>
            <a:r>
              <a:rPr lang="en-US" sz="2800" b="1" dirty="0" smtClean="0"/>
              <a:t>Bethanechol</a:t>
            </a:r>
          </a:p>
          <a:p>
            <a:pPr marL="514350" indent="-514350">
              <a:buFont typeface="Arial" charset="0"/>
              <a:buAutoNum type="alphaUcPeriod"/>
            </a:pPr>
            <a:r>
              <a:rPr lang="en-US" sz="2800" b="1" dirty="0" smtClean="0"/>
              <a:t>Echothiophate</a:t>
            </a:r>
          </a:p>
          <a:p>
            <a:pPr marL="514350" indent="-514350">
              <a:buFont typeface="Arial" charset="0"/>
              <a:buAutoNum type="alphaUcPeriod"/>
            </a:pPr>
            <a:r>
              <a:rPr lang="en-US" sz="2800" b="1" dirty="0" smtClean="0"/>
              <a:t>Edrophonium</a:t>
            </a:r>
          </a:p>
          <a:p>
            <a:pPr marL="514350" indent="-514350">
              <a:buFont typeface="Arial" charset="0"/>
              <a:buAutoNum type="alphaUcPeriod"/>
            </a:pPr>
            <a:r>
              <a:rPr lang="en-US" sz="2800" b="1" dirty="0" smtClean="0"/>
              <a:t>Pyridostigmine</a:t>
            </a:r>
          </a:p>
          <a:p>
            <a:pPr marL="514350" indent="-514350">
              <a:buFont typeface="Arial" charset="0"/>
              <a:buAutoNum type="alphaUcPeriod"/>
            </a:pPr>
            <a:r>
              <a:rPr lang="en-US" sz="2800" b="1" dirty="0" smtClean="0"/>
              <a:t>Rivastigmine</a:t>
            </a:r>
          </a:p>
          <a:p>
            <a:pPr marL="514350" indent="-514350">
              <a:buFont typeface="Arial" charset="0"/>
              <a:buAutoNum type="alphaUcPeriod"/>
            </a:pPr>
            <a:r>
              <a:rPr lang="en-US" sz="2800" b="1" dirty="0" smtClean="0"/>
              <a:t>Succinylcholine</a:t>
            </a:r>
            <a:endParaRPr lang="en-US" sz="2800" b="1" dirty="0"/>
          </a:p>
        </p:txBody>
      </p:sp>
      <p:sp>
        <p:nvSpPr>
          <p:cNvPr id="5"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endParaRPr lang="en-US">
              <a:solidFill>
                <a:prstClr val="white"/>
              </a:solidFill>
            </a:endParaRPr>
          </a:p>
        </p:txBody>
      </p:sp>
    </p:spTree>
    <p:custDataLst>
      <p:tags r:id="rId1"/>
    </p:custDataLst>
    <p:extLst>
      <p:ext uri="{BB962C8B-B14F-4D97-AF65-F5344CB8AC3E}">
        <p14:creationId xmlns:p14="http://schemas.microsoft.com/office/powerpoint/2010/main" val="292564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5"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PChart"/>
          <p:cNvSpPr/>
          <p:nvPr>
            <p:custDataLst>
              <p:tags r:id="rId2"/>
            </p:custDataLst>
          </p:nvPr>
        </p:nvSpPr>
        <p:spPr>
          <a:xfrm>
            <a:off x="6310312" y="1995488"/>
            <a:ext cx="5818187" cy="4862512"/>
          </a:xfrm>
          <a:prstGeom prst="rect">
            <a:avLst/>
          </a:prstGeom>
          <a:blipFill>
            <a:blip r:embed="rId6"/>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title="Question Text"/>
          <p:cNvSpPr>
            <a:spLocks noGrp="1"/>
          </p:cNvSpPr>
          <p:nvPr>
            <p:ph type="title"/>
          </p:nvPr>
        </p:nvSpPr>
        <p:spPr>
          <a:xfrm>
            <a:off x="576262" y="423868"/>
            <a:ext cx="11468100" cy="1776413"/>
          </a:xfrm>
        </p:spPr>
        <p:txBody>
          <a:bodyPr>
            <a:noAutofit/>
          </a:bodyPr>
          <a:lstStyle/>
          <a:p>
            <a:r>
              <a:rPr lang="en-US" sz="3200" b="1" dirty="0" smtClean="0">
                <a:latin typeface="Calibri" panose="020F0502020204030204" pitchFamily="34" charset="0"/>
                <a:cs typeface="Calibri" panose="020F0502020204030204" pitchFamily="34" charset="0"/>
              </a:rPr>
              <a:t>This drug, now rarely used to treat glaucoma and lower intraocular pressure (IOP), can result in pupillary miosis, lacrimation, salivation, and rhinorrhea when applied topically to the eye.  To what class of drugs does it belong?</a:t>
            </a:r>
            <a:endParaRPr lang="en-US" sz="3200" b="1" dirty="0">
              <a:latin typeface="Calibri" panose="020F0502020204030204" pitchFamily="34" charset="0"/>
              <a:cs typeface="Calibri" panose="020F0502020204030204" pitchFamily="34" charset="0"/>
            </a:endParaRPr>
          </a:p>
        </p:txBody>
      </p:sp>
      <p:sp>
        <p:nvSpPr>
          <p:cNvPr id="3" name="TPAnswers" title="Answer Text"/>
          <p:cNvSpPr>
            <a:spLocks noGrp="1"/>
          </p:cNvSpPr>
          <p:nvPr>
            <p:ph type="body" idx="1"/>
            <p:custDataLst>
              <p:tags r:id="rId3"/>
            </p:custDataLst>
          </p:nvPr>
        </p:nvSpPr>
        <p:spPr>
          <a:xfrm>
            <a:off x="871538" y="2646363"/>
            <a:ext cx="5257800" cy="4351338"/>
          </a:xfrm>
        </p:spPr>
        <p:txBody>
          <a:bodyPr/>
          <a:lstStyle/>
          <a:p>
            <a:pPr marL="514350" indent="-514350">
              <a:buFont typeface="Arial" panose="020B0604020202020204" pitchFamily="34" charset="0"/>
              <a:buAutoNum type="alphaUcPeriod"/>
            </a:pPr>
            <a:r>
              <a:rPr lang="en-US" b="1" dirty="0" smtClean="0"/>
              <a:t>Alpha-2 Adrenoceptor agonist</a:t>
            </a:r>
          </a:p>
          <a:p>
            <a:pPr marL="514350" indent="-514350">
              <a:buFont typeface="Arial" panose="020B0604020202020204" pitchFamily="34" charset="0"/>
              <a:buAutoNum type="alphaUcPeriod"/>
            </a:pPr>
            <a:r>
              <a:rPr lang="en-US" b="1" dirty="0" smtClean="0"/>
              <a:t>Beta- blocker</a:t>
            </a:r>
          </a:p>
          <a:p>
            <a:pPr marL="514350" indent="-514350">
              <a:buFont typeface="Arial" panose="020B0604020202020204" pitchFamily="34" charset="0"/>
              <a:buAutoNum type="alphaUcPeriod"/>
            </a:pPr>
            <a:r>
              <a:rPr lang="en-US" b="1" dirty="0" smtClean="0"/>
              <a:t>Carbonic Anhydrase inhibitor</a:t>
            </a:r>
          </a:p>
          <a:p>
            <a:pPr marL="514350" indent="-514350">
              <a:buFont typeface="Arial" panose="020B0604020202020204" pitchFamily="34" charset="0"/>
              <a:buAutoNum type="alphaUcPeriod"/>
            </a:pPr>
            <a:r>
              <a:rPr lang="en-US" b="1" dirty="0" smtClean="0"/>
              <a:t>Muscarinic receptor agonist</a:t>
            </a:r>
          </a:p>
          <a:p>
            <a:pPr marL="514350" indent="-514350">
              <a:buFont typeface="Arial" panose="020B0604020202020204" pitchFamily="34" charset="0"/>
              <a:buAutoNum type="alphaUcPeriod"/>
            </a:pPr>
            <a:r>
              <a:rPr lang="en-US" b="1" dirty="0" smtClean="0"/>
              <a:t>Nicotinic receptor agonist</a:t>
            </a:r>
          </a:p>
          <a:p>
            <a:pPr marL="514350" indent="-514350">
              <a:buFont typeface="Arial" panose="020B0604020202020204" pitchFamily="34" charset="0"/>
              <a:buAutoNum type="alphaUcPeriod"/>
            </a:pPr>
            <a:r>
              <a:rPr lang="en-US" b="1" dirty="0" smtClean="0"/>
              <a:t>Prostaglandin analog</a:t>
            </a:r>
            <a:endParaRPr lang="en-US" b="1" dirty="0"/>
          </a:p>
        </p:txBody>
      </p:sp>
      <p:sp>
        <p:nvSpPr>
          <p:cNvPr id="4" name="TPPolling" title="Polling Shape"/>
          <p:cNvSpPr/>
          <p:nvPr/>
        </p:nvSpPr>
        <p:spPr>
          <a:xfrm>
            <a:off x="0" y="0"/>
            <a:ext cx="12700" cy="12700"/>
          </a:xfrm>
          <a:prstGeom prst="rect">
            <a:avLst/>
          </a:prstGeom>
          <a:solidFill>
            <a:schemeClr val="accent1">
              <a:alpha val="1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820547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4"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5b4415b2-ce80-4071-b870-30e8d9c7a43a"/>
  <p:tag name="WASPOLLED" val="203104232ADD41A9B8EE96ED3F575DB4"/>
  <p:tag name="TPVERSION" val="8"/>
  <p:tag name="TPFULLVERSION" val="8.5.4.5"/>
  <p:tag name="PPTVERSION" val="15"/>
  <p:tag name="TPOS" val="2"/>
  <p:tag name="TPLASTSAVEVERSION" val="6.3 PC"/>
</p:tagLst>
</file>

<file path=ppt/tags/tag10.xml><?xml version="1.0" encoding="utf-8"?>
<p:tagLst xmlns:a="http://schemas.openxmlformats.org/drawingml/2006/main" xmlns:r="http://schemas.openxmlformats.org/officeDocument/2006/relationships" xmlns:p="http://schemas.openxmlformats.org/presentationml/2006/main">
  <p:tag name="TYPE" val="0"/>
  <p:tag name="NUMBERFORMAT" val="0"/>
  <p:tag name="DEFINEDCOLORS" val="3,6,10,45,32,50,13,4,9,55,1"/>
  <p:tag name="LABELFORMAT" val="1"/>
  <p:tag name="COLORTYPE" val="CORRECTINCORRECT"/>
</p:tagLst>
</file>

<file path=ppt/tags/tag11.xml><?xml version="1.0" encoding="utf-8"?>
<p:tagLst xmlns:a="http://schemas.openxmlformats.org/drawingml/2006/main" xmlns:r="http://schemas.openxmlformats.org/officeDocument/2006/relationships" xmlns:p="http://schemas.openxmlformats.org/presentationml/2006/main">
  <p:tag name="ZEROBASED" val="False"/>
</p:tagLst>
</file>

<file path=ppt/tags/tag12.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C90EE0187820416B9EC179CB3FD27EA4&lt;/guid&gt;&#10;        &lt;description /&gt;&#10;        &lt;date&gt;10/19/2018 9:49:25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558D6775680247C995AB11B75B068539&lt;/guid&gt;&#10;            &lt;repollguid&gt;7B73ED2F0E4644BAA120AAC485ABBEF3&lt;/repollguid&gt;&#10;            &lt;sourceid&gt;30F4500CF3C54B968ADD3E6A29520DBA&lt;/sourceid&gt;&#10;            &lt;questiontext&gt;This drug, now rarely used to treat glaucoma and lower intraocular pressure (IOP), can result in pupillary miosis, lacrimation, salivation, and rhinorrhea when applied topically to the eye.  To what class of drugs does it belong?&lt;/questiontext&gt;&#10;            &lt;showresults&gt;True&lt;/showresults&gt;&#10;            &lt;responsegrid&gt;0&lt;/responsegrid&gt;&#10;            &lt;countdowntimer&gt;False&lt;/countdowntimer&gt;&#10;            &lt;countdowntime&gt;1&lt;/countdowntime&gt;&#10;            &lt;correctvalue&gt;1&lt;/correctvalue&gt;&#10;            &lt;incorrectvalue&gt;0&lt;/incorrectvalue&gt;&#10;            &lt;responselimit&gt;1&lt;/responselimit&gt;&#10;            &lt;bulletstyle&gt;2&lt;/bulletstyle&gt;&#10;            &lt;answers&gt;&#10;                &lt;answer&gt;&#10;                    &lt;guid&gt;4D917ED6BB41445F901A11D790E473BC&lt;/guid&gt;&#10;                    &lt;answertext&gt;Alpha-2 Adrenoceptor agonist&lt;/answertext&gt;&#10;                    &lt;valuetype&gt;-1&lt;/valuetype&gt;&#10;                &lt;/answer&gt;&#10;                &lt;answer&gt;&#10;                    &lt;guid&gt;D91D336F11394657BE94199A5982388D&lt;/guid&gt;&#10;                    &lt;answertext&gt;Beta- blocker&lt;/answertext&gt;&#10;                    &lt;valuetype&gt;-1&lt;/valuetype&gt;&#10;                &lt;/answer&gt;&#10;                &lt;answer&gt;&#10;                    &lt;guid&gt;E5B413CA4A8D409280E29470AEC1925B&lt;/guid&gt;&#10;                    &lt;answertext&gt;Carbonic Anhydrase inhibitor&lt;/answertext&gt;&#10;                    &lt;valuetype&gt;-1&lt;/valuetype&gt;&#10;                &lt;/answer&gt;&#10;                &lt;answer&gt;&#10;                    &lt;guid&gt;BC085C9A1BCA49F7A77BC1A67FD02FD2&lt;/guid&gt;&#10;                    &lt;answertext&gt;Muscarinic receptor agonist&lt;/answertext&gt;&#10;                    &lt;valuetype&gt;1&lt;/valuetype&gt;&#10;                &lt;/answer&gt;&#10;                &lt;answer&gt;&#10;                    &lt;guid&gt;561E7A7E6B254978BB062CC151C2EB1C&lt;/guid&gt;&#10;                    &lt;answertext&gt;Nicotinic receptor agonist&lt;/answertext&gt;&#10;                    &lt;valuetype&gt;-1&lt;/valuetype&gt;&#10;                &lt;/answer&gt;&#10;                &lt;answer&gt;&#10;                    &lt;guid&gt;2599B8A4F917443B81293B375AC4DADD&lt;/guid&gt;&#10;                    &lt;answertext&gt;Prostaglandin analog&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13.xml><?xml version="1.0" encoding="utf-8"?>
<p:tagLst xmlns:a="http://schemas.openxmlformats.org/drawingml/2006/main" xmlns:r="http://schemas.openxmlformats.org/officeDocument/2006/relationships" xmlns:p="http://schemas.openxmlformats.org/presentationml/2006/main">
  <p:tag name="TYPE" val="0"/>
  <p:tag name="NUMBERFORMAT" val="0"/>
  <p:tag name="DEFINEDCOLORS" val="3,6,10,45,32,50,13,4,9,55,1"/>
  <p:tag name="LABELFORMAT" val="1"/>
  <p:tag name="COLORTYPE" val="CORRECTINCORRECT"/>
</p:tagLst>
</file>

<file path=ppt/tags/tag14.xml><?xml version="1.0" encoding="utf-8"?>
<p:tagLst xmlns:a="http://schemas.openxmlformats.org/drawingml/2006/main" xmlns:r="http://schemas.openxmlformats.org/officeDocument/2006/relationships" xmlns:p="http://schemas.openxmlformats.org/presentationml/2006/main">
  <p:tag name="ZEROBASED" val="False"/>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CEA113E6F6BF4F02A2F9BD4CDF8077B4&lt;/guid&gt;&#10;        &lt;description /&gt;&#10;        &lt;date&gt;1/22/2018 9:55:40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26E6CFE24F5E41DD8D0CBC5BB5F2EA01&lt;/guid&gt;&#10;            &lt;repollguid&gt;479C9D7C82C3423FB55A703797A92C24&lt;/repollguid&gt;&#10;            &lt;sourceid&gt;275A6BA82E8A4582A283C55B22821CA4&lt;/sourceid&gt;&#10;            &lt;questiontext&gt;Patient receives a cholinergic agonist that results in tachycardia and hypertension.  Which drug was administered?&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FFFF2CBF7F37452FA84A236EC4AE4D37&lt;/guid&gt;&#10;                    &lt;answertext&gt;Atropine&lt;/answertext&gt;&#10;                    &lt;valuetype&gt;-1&lt;/valuetype&gt;&#10;                &lt;/answer&gt;&#10;                &lt;answer&gt;&#10;                    &lt;guid&gt;4C230E2E8C0045D0AD126E906B1063AF&lt;/guid&gt;&#10;                    &lt;answertext&gt;Bethanechol&lt;/answertext&gt;&#10;                    &lt;valuetype&gt;-1&lt;/valuetype&gt;&#10;                &lt;/answer&gt;&#10;                &lt;answer&gt;&#10;                    &lt;guid&gt;8B769F58AC4C4F7389F57860275C7629&lt;/guid&gt;&#10;                    &lt;answertext&gt;Echothiophate&lt;/answertext&gt;&#10;                    &lt;valuetype&gt;-1&lt;/valuetype&gt;&#10;                &lt;/answer&gt;&#10;                &lt;answer&gt;&#10;                    &lt;guid&gt;AFE062F2E28C46D6846FFFCD66FCAED8&lt;/guid&gt;&#10;                    &lt;answertext&gt;Nicotine&lt;/answertext&gt;&#10;                    &lt;valuetype&gt;1&lt;/valuetype&gt;&#10;                &lt;/answer&gt;&#10;                &lt;answer&gt;&#10;                    &lt;guid&gt;F3FD4EF5C4504F3D8B4CD9E3D73F547D&lt;/guid&gt;&#10;                    &lt;answertext&gt;Pyridostigmine&lt;/answertext&gt;&#10;                    &lt;valuetype&gt;-1&lt;/valuetype&gt;&#10;                &lt;/answer&gt;&#10;                &lt;answer&gt;&#10;                    &lt;guid&gt;4C0D00C7F7AB4E208D6794A7035F52E0&lt;/guid&gt;&#10;                    &lt;answertext&gt;Succinylcholine&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18.xml><?xml version="1.0" encoding="utf-8"?>
<p:tagLst xmlns:a="http://schemas.openxmlformats.org/drawingml/2006/main" xmlns:r="http://schemas.openxmlformats.org/officeDocument/2006/relationships" xmlns:p="http://schemas.openxmlformats.org/presentationml/2006/main">
  <p:tag name="TYPE" val="0"/>
  <p:tag name="NUMBERFORMAT" val="0"/>
  <p:tag name="LABELFORMAT" val="1"/>
  <p:tag name="DEFINEDCOLORS" val="3,6,10,45,32,50,13,4,9,55,1"/>
  <p:tag name="COLORTYPE" val="CORRECTINCORRECT"/>
</p:tagLst>
</file>

<file path=ppt/tags/tag19.xml><?xml version="1.0" encoding="utf-8"?>
<p:tagLst xmlns:a="http://schemas.openxmlformats.org/drawingml/2006/main" xmlns:r="http://schemas.openxmlformats.org/officeDocument/2006/relationships" xmlns:p="http://schemas.openxmlformats.org/presentationml/2006/main">
  <p:tag name="ZEROBASED" val="False"/>
</p:tagLst>
</file>

<file path=ppt/tags/tag2.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7DEA3D5F42CC4C838CE6CEA95B049A37&lt;/guid&gt;&#10;        &lt;description /&gt;&#10;        &lt;date&gt;1/22/2018 10:38:25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0218DF2BC6D440EBAD1AC00684ECD74&lt;/guid&gt;&#10;            &lt;repollguid&gt;FE9B29560DAF4B2BA59D8D0AAE29C0E3&lt;/repollguid&gt;&#10;            &lt;sourceid&gt;BE98049D00CC4093B44F8CA7EABCEC10&lt;/sourceid&gt;&#10;            &lt;questiontext&gt;A 15-year-old female suspected to have asthma undergoes a test to establish a ‘bronchial hyperactivity diagnosis’. Which of the following autonomic receptors will be challenged? &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C09852D4CA1F4355BB9A7FA60D572465&lt;/guid&gt;&#10;                    &lt;answertext&gt;Alpha - 1 adrenergic&lt;/answertext&gt;&#10;                    &lt;valuetype&gt;-1&lt;/valuetype&gt;&#10;                &lt;/answer&gt;&#10;                &lt;answer&gt;&#10;                    &lt;guid&gt;42C4C043C7F24416A1EFA725F6704C0A&lt;/guid&gt;&#10;                    &lt;answertext&gt;Alpha - 2 adrenergic&lt;/answertext&gt;&#10;                    &lt;valuetype&gt;-1&lt;/valuetype&gt;&#10;                &lt;/answer&gt;&#10;                &lt;answer&gt;&#10;                    &lt;guid&gt;A2C11133E23C414797D49105F52340E8&lt;/guid&gt;&#10;                    &lt;answertext&gt;Beta - 1 adrenergic&lt;/answertext&gt;&#10;                    &lt;valuetype&gt;-1&lt;/valuetype&gt;&#10;                &lt;/answer&gt;&#10;                &lt;answer&gt;&#10;                    &lt;guid&gt;A4B0FD365CB14125AFDFF4589122D59E&lt;/guid&gt;&#10;                    &lt;answertext&gt;Beta - 2 adrenergic&lt;/answertext&gt;&#10;                    &lt;valuetype&gt;-1&lt;/valuetype&gt;&#10;                &lt;/answer&gt;&#10;                &lt;answer&gt;&#10;                    &lt;guid&gt;8018F3588B3C451D849B9546C7FBCFD8&lt;/guid&gt;&#10;                    &lt;answertext&gt;Dopamine - 1 adrenergic&lt;/answertext&gt;&#10;                    &lt;valuetype&gt;-1&lt;/valuetype&gt;&#10;                &lt;/answer&gt;&#10;                &lt;answer&gt;&#10;                    &lt;guid&gt;67BAB7C15E84464DBC8D3FE22C6A3996&lt;/guid&gt;&#10;                    &lt;answertext&gt;Dopamine - 2 adrenergic&lt;/answertext&gt;&#10;                    &lt;valuetype&gt;-1&lt;/valuetype&gt;&#10;                &lt;/answer&gt;&#10;                &lt;answer&gt;&#10;                    &lt;guid&gt;207121258EF4407F985ACBC354B1C354&lt;/guid&gt;&#10;                    &lt;answertext&gt;Muscarinic&lt;/answertext&gt;&#10;                    &lt;valuetype&gt;1&lt;/valuetype&gt;&#10;                &lt;/answer&gt;&#10;                &lt;answer&gt;&#10;                    &lt;guid&gt;243C66BF204B415A9C053C2B16712977&lt;/guid&gt;&#10;                    &lt;answertext&gt;Nicotinic&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20.xml><?xml version="1.0" encoding="utf-8"?>
<p:tagLst xmlns:a="http://schemas.openxmlformats.org/drawingml/2006/main" xmlns:r="http://schemas.openxmlformats.org/officeDocument/2006/relationships" xmlns:p="http://schemas.openxmlformats.org/presentationml/2006/main">
  <p:tag name="TYPE" val="MultiChoiceSlide"/>
  <p:tag name="AUTOADVANCESLIDE" val="True"/>
  <p:tag name="TPQUESTIONXML" val="﻿&lt;?xml version=&quot;1.0&quot; encoding=&quot;utf-8&quot;?&gt;&#10;&lt;questionlist&gt;&#10;    &lt;properties&gt;&#10;        &lt;guid&gt;A28A6AEA37D644F4B88A8FB61D5C8877&lt;/guid&gt;&#10;        &lt;description /&gt;&#10;        &lt;date&gt;10/18/2017 12:11:22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5322807F2667473AA214E383DAA9BB6A&lt;/guid&gt;&#10;            &lt;repollguid&gt;6FE0BD6F2A4D42B08FBDCA56CDEECB54&lt;/repollguid&gt;&#10;            &lt;sourceid&gt;27F7DCAC131E40C480687AFF49E5F294&lt;/sourceid&gt;&#10;            &lt;questiontext&gt;Which of the following could precipitate an acute attack of narrow angle glaucoma?&lt;/questiontext&gt;&#10;            &lt;showresults&gt;True&lt;/showresults&gt;&#10;            &lt;responsegrid&gt;0&lt;/responsegrid&gt;&#10;            &lt;countdowntimer&gt;False&lt;/countdowntimer&gt;&#10;            &lt;countdowntime&gt;10&lt;/countdowntime&gt;&#10;            &lt;correctvalue&gt;1&lt;/correctvalue&gt;&#10;            &lt;incorrectvalue&gt;0&lt;/incorrectvalue&gt;&#10;            &lt;responselimit&gt;1&lt;/responselimit&gt;&#10;            &lt;bulletstyle&gt;2&lt;/bulletstyle&gt;&#10;            &lt;answers&gt;&#10;                &lt;answer&gt;&#10;                    &lt;guid&gt;9E736BAF4A074404BE544EE61C589430&lt;/guid&gt;&#10;                    &lt;answertext&gt;Atropine&lt;/answertext&gt;&#10;                    &lt;valuetype&gt;1&lt;/valuetype&gt;&#10;                &lt;/answer&gt;&#10;                &lt;answer&gt;&#10;                    &lt;guid&gt;CB94F533AD97468998A07E5636E3DB1B&lt;/guid&gt;&#10;                    &lt;answertext&gt;Echothiophate (Phospholine Iodide)&lt;/answertext&gt;&#10;                    &lt;valuetype&gt;-1&lt;/valuetype&gt;&#10;                &lt;/answer&gt;&#10;                &lt;answer&gt;&#10;                    &lt;guid&gt;9C395C7BF5BA405A82242C04F5615EE1&lt;/guid&gt;&#10;                    &lt;answertext&gt; Physostigmine&lt;/answertext&gt;&#10;                    &lt;valuetype&gt;-1&lt;/valuetype&gt;&#10;                &lt;/answer&gt;&#10;                &lt;answer&gt;&#10;                    &lt;guid&gt;9669CCCC67FD47AEAFAE674FCD65C89C&lt;/guid&gt;&#10;                    &lt;answertext&gt; Pilocarpine  (Isopto, Carpine, Pilopine) &lt;/answertext&gt;&#10;                    &lt;valuetype&gt;-1&lt;/valuetype&gt;&#10;                &lt;/answer&gt;&#10;                &lt;answer&gt;&#10;                    &lt;guid&gt;D529275BF56A441FB583D46059EF0290&lt;/guid&gt;&#10;                    &lt;answertext&gt; Timolol (Timoptic)&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21.xml><?xml version="1.0" encoding="utf-8"?>
<p:tagLst xmlns:a="http://schemas.openxmlformats.org/drawingml/2006/main" xmlns:r="http://schemas.openxmlformats.org/officeDocument/2006/relationships" xmlns:p="http://schemas.openxmlformats.org/presentationml/2006/main">
  <p:tag name="TYPE" val="0"/>
  <p:tag name="NUMBERFORMAT" val="0"/>
  <p:tag name="LABELFORMAT" val="1"/>
  <p:tag name="DEFINEDCOLORS" val="3,6,10,45,32,50,13,4,9,55,1"/>
  <p:tag name="COLORTYPE" val="CORRECTINCORRECT"/>
</p:tagLst>
</file>

<file path=ppt/tags/tag22.xml><?xml version="1.0" encoding="utf-8"?>
<p:tagLst xmlns:a="http://schemas.openxmlformats.org/drawingml/2006/main" xmlns:r="http://schemas.openxmlformats.org/officeDocument/2006/relationships" xmlns:p="http://schemas.openxmlformats.org/presentationml/2006/main">
  <p:tag name="ZEROBASED" val="False"/>
</p:tagLst>
</file>

<file path=ppt/tags/tag23.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68EE056BDEBC40909880DC0CCD20B275&lt;/guid&gt;&#10;        &lt;description /&gt;&#10;        &lt;date&gt;10/19/2018 9:17:13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2516AF841EEF4AB6B7C35C921A2FCFBB&lt;/guid&gt;&#10;            &lt;repollguid&gt;69D7A387E77E456295459252C596DA8D&lt;/repollguid&gt;&#10;            &lt;sourceid&gt;9F83BB9F2D004C7FACFF4D1DBE637B0F&lt;/sourceid&gt;&#10;            &lt;questiontext&gt;Patient taking the antidepressant, Amitriptyline, for relief of neuropathic pain, complains of blurred vision, xerostomia, tachycardia, hyperthermia, constipation, and urinary retention. These adverse effects of amitriptyline result from&lt;/questiontext&gt;&#10;            &lt;showresults&gt;True&lt;/showresults&gt;&#10;            &lt;responsegrid&gt;0&lt;/responsegrid&gt;&#10;            &lt;countdowntimer&gt;False&lt;/countdowntimer&gt;&#10;            &lt;countdowntime&gt;1&lt;/countdowntime&gt;&#10;            &lt;correctvalue&gt;1&lt;/correctvalue&gt;&#10;            &lt;incorrectvalue&gt;0&lt;/incorrectvalue&gt;&#10;            &lt;responselimit&gt;1&lt;/responselimit&gt;&#10;            &lt;bulletstyle&gt;2&lt;/bulletstyle&gt;&#10;            &lt;answers&gt;&#10;                &lt;answer&gt;&#10;                    &lt;guid&gt;11487CE4CCA84B87834E293CF3BF6B14&lt;/guid&gt;&#10;                    &lt;answertext&gt;blockade of muscarinic receptors.&lt;/answertext&gt;&#10;                    &lt;valuetype&gt;1&lt;/valuetype&gt;&#10;                &lt;/answer&gt;&#10;                &lt;answer&gt;&#10;                    &lt;guid&gt;B43BA89A5B0C47A0A427FF16D7460E5A&lt;/guid&gt;&#10;                    &lt;answertext&gt;blockade of alpha-1 adrenoceptors.&lt;/answertext&gt;&#10;                    &lt;valuetype&gt;-1&lt;/valuetype&gt;&#10;                &lt;/answer&gt;&#10;                &lt;answer&gt;&#10;                    &lt;guid&gt;425282B8008D46D8BCBE42E5018BCC17&lt;/guid&gt;&#10;                    &lt;answertext&gt;blockade of Beta-1 adrenoceptors.&lt;/answertext&gt;&#10;                    &lt;valuetype&gt;-1&lt;/valuetype&gt;&#10;                &lt;/answer&gt;&#10;                &lt;answer&gt;&#10;                    &lt;guid&gt;E6C46863F2AB48D784700438249671B0&lt;/guid&gt;&#10;                    &lt;answertext&gt;blockade of Dopamine-2 adrenoceptors.&lt;/answertext&gt;&#10;                    &lt;valuetype&gt;-1&lt;/valuetype&gt;&#10;                &lt;/answer&gt;&#10;                &lt;answer&gt;&#10;                    &lt;guid&gt;5702B3EA8BE34394A94558E489B1D954&lt;/guid&gt;&#10;                    &lt;answertext&gt;inhibition of Norepinephrine and Serotonin reuptake.&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24.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LABELFORMAT" val="1"/>
  <p:tag name="NUMBERFORMAT" val="0"/>
  <p:tag name="COLORTYPE" val="CORRECTINCORRECT"/>
</p:tagLst>
</file>

<file path=ppt/tags/tag25.xml><?xml version="1.0" encoding="utf-8"?>
<p:tagLst xmlns:a="http://schemas.openxmlformats.org/drawingml/2006/main" xmlns:r="http://schemas.openxmlformats.org/officeDocument/2006/relationships" xmlns:p="http://schemas.openxmlformats.org/presentationml/2006/main">
  <p:tag name="ZEROBASED" val="False"/>
</p:tagLst>
</file>

<file path=ppt/tags/tag26.xml><?xml version="1.0" encoding="utf-8"?>
<p:tagLst xmlns:a="http://schemas.openxmlformats.org/drawingml/2006/main" xmlns:r="http://schemas.openxmlformats.org/officeDocument/2006/relationships" xmlns:p="http://schemas.openxmlformats.org/presentationml/2006/main">
  <p:tag name="TYPE" val="MultiChoiceSlide"/>
  <p:tag name="AUTOADVANCESLIDE" val="True"/>
  <p:tag name="TPQUESTIONXML" val="﻿&lt;?xml version=&quot;1.0&quot; encoding=&quot;utf-8&quot;?&gt;&#10;&lt;questionlist&gt;&#10;    &lt;properties&gt;&#10;        &lt;guid&gt;EB6F774E8CA4475E864E15D24D120773&lt;/guid&gt;&#10;        &lt;description /&gt;&#10;        &lt;date&gt;10/18/2017 12:14:01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752FA1DD8464295B47AF6A40622E37A&lt;/guid&gt;&#10;            &lt;repollguid&gt;0B94AA16116B46DBA4B91C43631FE97F&lt;/repollguid&gt;&#10;            &lt;sourceid&gt;D4A24FDF73E34294A1B130BDAD8F0D74&lt;/sourceid&gt;&#10;            &lt;questiontext&gt;In severe neuromuscular blockade requiring respiratory ventilation, neostigmine would be most effective as an antidote when the toxicity was the result of&lt;/questiontext&gt;&#10;            &lt;showresults&gt;True&lt;/showresults&gt;&#10;            &lt;responsegrid&gt;0&lt;/responsegrid&gt;&#10;            &lt;countdowntimer&gt;False&lt;/countdowntimer&gt;&#10;            &lt;countdowntime&gt;10&lt;/countdowntime&gt;&#10;            &lt;correctvalue&gt;1&lt;/correctvalue&gt;&#10;            &lt;incorrectvalue&gt;0&lt;/incorrectvalue&gt;&#10;            &lt;responselimit&gt;1&lt;/responselimit&gt;&#10;            &lt;bulletstyle&gt;2&lt;/bulletstyle&gt;&#10;            &lt;answers&gt;&#10;                &lt;answer&gt;&#10;                    &lt;guid&gt;637032BB383F42398681F9B8D85A9EA4&lt;/guid&gt;&#10;                    &lt;answertext&gt;edrophonium (Tensilon).&lt;/answertext&gt;&#10;                    &lt;valuetype&gt;-1&lt;/valuetype&gt;&#10;                &lt;/answer&gt;&#10;                &lt;answer&gt;&#10;                    &lt;guid&gt;E8260A784574471D961FD7DDDD627F25&lt;/guid&gt;&#10;                    &lt;answertext&gt;echothiophate.&lt;/answertext&gt;&#10;                    &lt;valuetype&gt;-1&lt;/valuetype&gt;&#10;                &lt;/answer&gt;&#10;                &lt;answer&gt;&#10;                    &lt;guid&gt;15B0B6159BD24E989F0D339AC0943F4C&lt;/guid&gt;&#10;                    &lt;answertext&gt;pancuronium (Pavulon).&lt;/answertext&gt;&#10;                    &lt;valuetype&gt;1&lt;/valuetype&gt;&#10;                &lt;/answer&gt;&#10;                &lt;answer&gt;&#10;                    &lt;guid&gt;3AC440F5901C41348BD82D31A5EEB2FF&lt;/guid&gt;&#10;                    &lt;answertext&gt;pyridostigmine (Mestinon)&lt;/answertext&gt;&#10;                    &lt;valuetype&gt;-1&lt;/valuetype&gt;&#10;                &lt;/answer&gt;&#10;                &lt;answer&gt;&#10;                    &lt;guid&gt;1DF57EFC7E0448F4A9FBE1EA793009E3&lt;/guid&gt;&#10;                    &lt;answertext&gt;succinylcholine (Anectine).&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27.xml><?xml version="1.0" encoding="utf-8"?>
<p:tagLst xmlns:a="http://schemas.openxmlformats.org/drawingml/2006/main" xmlns:r="http://schemas.openxmlformats.org/officeDocument/2006/relationships" xmlns:p="http://schemas.openxmlformats.org/presentationml/2006/main">
  <p:tag name="TYPE" val="0"/>
  <p:tag name="NUMBERFORMAT" val="0"/>
  <p:tag name="LABELFORMAT" val="1"/>
  <p:tag name="DEFINEDCOLORS" val="3,6,10,45,32,50,13,4,9,55,1"/>
  <p:tag name="COLORTYPE" val="CORRECTINCORRECT"/>
</p:tagLst>
</file>

<file path=ppt/tags/tag28.xml><?xml version="1.0" encoding="utf-8"?>
<p:tagLst xmlns:a="http://schemas.openxmlformats.org/drawingml/2006/main" xmlns:r="http://schemas.openxmlformats.org/officeDocument/2006/relationships" xmlns:p="http://schemas.openxmlformats.org/presentationml/2006/main">
  <p:tag name="ZEROBASED" val="False"/>
</p:tagLst>
</file>

<file path=ppt/tags/tag29.xml><?xml version="1.0" encoding="utf-8"?>
<p:tagLst xmlns:a="http://schemas.openxmlformats.org/drawingml/2006/main" xmlns:r="http://schemas.openxmlformats.org/officeDocument/2006/relationships" xmlns:p="http://schemas.openxmlformats.org/presentationml/2006/main">
  <p:tag name="TYPE" val="MultiChoiceSlide"/>
  <p:tag name="AUTOADVANCESLIDE" val="True"/>
  <p:tag name="TPQUESTIONXML" val="﻿&lt;?xml version=&quot;1.0&quot; encoding=&quot;utf-8&quot;?&gt;&#10;&lt;questionlist&gt;&#10;    &lt;properties&gt;&#10;        &lt;guid&gt;0B7A794651B145749AEDE2CCC4B78C8F&lt;/guid&gt;&#10;        &lt;description /&gt;&#10;        &lt;date&gt;10/18/2017 12:08:30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64753A4B899343D8AF2DFC363A169813&lt;/guid&gt;&#10;            &lt;repollguid&gt;2E1F7A5A67264487902A1B21E70B66E7&lt;/repollguid&gt;&#10;            &lt;sourceid&gt;8A35D3F07E98439F994994858303A07D&lt;/sourceid&gt;&#10;            &lt;questiontext&gt;This drug, FDA approved for prevention of chronic migraine, can produce a “flaccid” paralysis of skeletal muscle fibers by blocking acetylcholine release from cholinergic nerve terminals.&lt;/questiontext&gt;&#10;            &lt;showresults&gt;True&lt;/showresults&gt;&#10;            &lt;responsegrid&gt;0&lt;/responsegrid&gt;&#10;            &lt;countdowntimer&gt;False&lt;/countdowntimer&gt;&#10;            &lt;countdowntime&gt;10&lt;/countdowntime&gt;&#10;            &lt;correctvalue&gt;1&lt;/correctvalue&gt;&#10;            &lt;incorrectvalue&gt;0&lt;/incorrectvalue&gt;&#10;            &lt;responselimit&gt;1&lt;/responselimit&gt;&#10;            &lt;bulletstyle&gt;2&lt;/bulletstyle&gt;&#10;            &lt;answers&gt;&#10;                &lt;answer&gt;&#10;                    &lt;guid&gt;F38A749B966C474F863ECAAC40A201BC&lt;/guid&gt;&#10;                    &lt;answertext&gt;Black widow spider venom&lt;/answertext&gt;&#10;                    &lt;valuetype&gt;-1&lt;/valuetype&gt;&#10;                &lt;/answer&gt;&#10;                &lt;answer&gt;&#10;                    &lt;guid&gt;E8E6528AA0C949E288BE31FCAAB7D7E4&lt;/guid&gt;&#10;                    &lt;answertext&gt;Echothiophate (Phospholine Iodide)&lt;/answertext&gt;&#10;                    &lt;valuetype&gt;-1&lt;/valuetype&gt;&#10;                &lt;/answer&gt;&#10;                &lt;answer&gt;&#10;                    &lt;guid&gt;FE834056C6DA4429998E2379B6F9EC88&lt;/guid&gt;&#10;                    &lt;answertext&gt;OnabotulinumtoxinA (Botox)&lt;/answertext&gt;&#10;                    &lt;valuetype&gt;1&lt;/valuetype&gt;&#10;                &lt;/answer&gt;&#10;                &lt;answer&gt;&#10;                    &lt;guid&gt;7A41C935F07C4D2EA55B03D8CDD532B3&lt;/guid&gt;&#10;                    &lt;answertext&gt;Pyridostigmine (Mestinon)&lt;/answertext&gt;&#10;                    &lt;valuetype&gt;-1&lt;/valuetype&gt;&#10;                &lt;/answer&gt;&#10;                &lt;answer&gt;&#10;                    &lt;guid&gt;9410ACF2F2064C179E50AC0D4183D7AD&lt;/guid&gt;&#10;                    &lt;answertext&gt;Succinylcholine (Anectine)&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3.xml><?xml version="1.0" encoding="utf-8"?>
<p:tagLst xmlns:a="http://schemas.openxmlformats.org/drawingml/2006/main" xmlns:r="http://schemas.openxmlformats.org/officeDocument/2006/relationships" xmlns:p="http://schemas.openxmlformats.org/presentationml/2006/main">
  <p:tag name="TYPE" val="0"/>
  <p:tag name="LABELFORMAT" val="1"/>
  <p:tag name="DEFINEDCOLORS" val="3,6,10,45,32,50,13,4,9,55,1"/>
  <p:tag name="COLORTYPE" val="CORRECTINCORRECT"/>
  <p:tag name="NUMBERFORMAT" val="0"/>
</p:tagLst>
</file>

<file path=ppt/tags/tag30.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LABELFORMAT" val="1"/>
  <p:tag name="NUMBERFORMAT" val="0"/>
  <p:tag name="COLORTYPE" val="CORRECTINCORRECT"/>
</p:tagLst>
</file>

<file path=ppt/tags/tag31.xml><?xml version="1.0" encoding="utf-8"?>
<p:tagLst xmlns:a="http://schemas.openxmlformats.org/drawingml/2006/main" xmlns:r="http://schemas.openxmlformats.org/officeDocument/2006/relationships" xmlns:p="http://schemas.openxmlformats.org/presentationml/2006/main">
  <p:tag name="ZEROBASED" val="False"/>
</p:tagLst>
</file>

<file path=ppt/tags/tag32.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2F5057507A2D4B37A1758A5EFDD9CBA2&lt;/guid&gt;&#10;        &lt;description /&gt;&#10;        &lt;date&gt;10/21/2018 3:37:2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0E48E477CB884AFE93F584638D11ECB8&lt;/guid&gt;&#10;            &lt;repollguid&gt;7C5069F4264D476DBBBFF6E2E68C974A&lt;/repollguid&gt;&#10;            &lt;sourceid&gt;2B02866C88394E6F8CA4D3F901275755&lt;/sourceid&gt;&#10;            &lt;questiontext&gt;Oral phenylephrine has been shown to be no better than placebo in the treatment of rhinorrhea associated with allergies and the common cold. Oral pseudoephedrine and intranasal oxymetazoline were both found to be superior to phenylephrine. Which adrenoceptor is responsible for the decongestant action?&lt;/questiontext&gt;&#10;            &lt;showresults&gt;True&lt;/showresults&gt;&#10;            &lt;responsegrid&gt;0&lt;/responsegrid&gt;&#10;            &lt;countdowntimer&gt;False&lt;/countdowntimer&gt;&#10;            &lt;countdowntime&gt;1&lt;/countdowntime&gt;&#10;            &lt;correctvalue&gt;1&lt;/correctvalue&gt;&#10;            &lt;incorrectvalue&gt;0&lt;/incorrectvalue&gt;&#10;            &lt;responselimit&gt;1&lt;/responselimit&gt;&#10;            &lt;bulletstyle&gt;2&lt;/bulletstyle&gt;&#10;            &lt;answers&gt;&#10;                &lt;answer&gt;&#10;                    &lt;guid&gt;5D1B8C49FADC4DBF910C894FFC1C0F99&lt;/guid&gt;&#10;                    &lt;answertext&gt;Alpha-1 adrenoceptors&lt;/answertext&gt;&#10;                    &lt;valuetype&gt;1&lt;/valuetype&gt;&#10;                &lt;/answer&gt;&#10;                &lt;answer&gt;&#10;                    &lt;guid&gt;BC659C7D3B1C492F9D7F258931D86543&lt;/guid&gt;&#10;                    &lt;answertext&gt;Alpha-2 adrenoceptors&lt;/answertext&gt;&#10;                    &lt;valuetype&gt;-1&lt;/valuetype&gt;&#10;                &lt;/answer&gt;&#10;                &lt;answer&gt;&#10;                    &lt;guid&gt;8214A1CE5EED4F01B7BCCFB88F0746FA&lt;/guid&gt;&#10;                    &lt;answertext&gt;Beta-1 adrenoceptors&lt;/answertext&gt;&#10;                    &lt;valuetype&gt;-1&lt;/valuetype&gt;&#10;                &lt;/answer&gt;&#10;                &lt;answer&gt;&#10;                    &lt;guid&gt;ED4ED8A06AC3453593C02FD6141F8122&lt;/guid&gt;&#10;                    &lt;answertext&gt;Beta-2 adrenoceptors&lt;/answertext&gt;&#10;                    &lt;valuetype&gt;-1&lt;/valuetype&gt;&#10;                &lt;/answer&gt;&#10;                &lt;answer&gt;&#10;                    &lt;guid&gt;02862A79D5BD41EEB154CF2250BABB26&lt;/guid&gt;&#10;                    &lt;answertext&gt;Beta-3 adrenoceptors&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33.xml><?xml version="1.0" encoding="utf-8"?>
<p:tagLst xmlns:a="http://schemas.openxmlformats.org/drawingml/2006/main" xmlns:r="http://schemas.openxmlformats.org/officeDocument/2006/relationships" xmlns:p="http://schemas.openxmlformats.org/presentationml/2006/main">
  <p:tag name="TYPE" val="0"/>
  <p:tag name="NUMBERFORMAT" val="0"/>
  <p:tag name="LABELFORMAT" val="1"/>
  <p:tag name="DEFINEDCOLORS" val="3,6,10,45,32,50,13,4,9,55,1"/>
  <p:tag name="COLORTYPE" val="CORRECTINCORRECT"/>
</p:tagLst>
</file>

<file path=ppt/tags/tag34.xml><?xml version="1.0" encoding="utf-8"?>
<p:tagLst xmlns:a="http://schemas.openxmlformats.org/drawingml/2006/main" xmlns:r="http://schemas.openxmlformats.org/officeDocument/2006/relationships" xmlns:p="http://schemas.openxmlformats.org/presentationml/2006/main">
  <p:tag name="ZEROBASED" val="False"/>
</p:tagLst>
</file>

<file path=ppt/tags/tag35.xml><?xml version="1.0" encoding="utf-8"?>
<p:tagLst xmlns:a="http://schemas.openxmlformats.org/drawingml/2006/main" xmlns:r="http://schemas.openxmlformats.org/officeDocument/2006/relationships" xmlns:p="http://schemas.openxmlformats.org/presentationml/2006/main">
  <p:tag name="TYPE" val="MultiChoiceSlide"/>
  <p:tag name="AUTOADVANCESLIDE" val="True"/>
  <p:tag name="TPQUESTIONXML" val="﻿&lt;?xml version=&quot;1.0&quot; encoding=&quot;utf-8&quot;?&gt;&#10;&lt;questionlist&gt;&#10;    &lt;properties&gt;&#10;        &lt;guid&gt;0DF34026A41E4D68AAA96F35B44895CA&lt;/guid&gt;&#10;        &lt;description /&gt;&#10;        &lt;date&gt;10/18/2017 12:16:24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6FA3EC2B67244D4F910219B1DA2D1889&lt;/guid&gt;&#10;            &lt;repollguid&gt;5859C273286C43498B96826B613C56F6&lt;/repollguid&gt;&#10;            &lt;sourceid&gt;99F2EFCA64574C0C8384A481C3F26EC1&lt;/sourceid&gt;&#10;            &lt;questiontext&gt;When pupillary dilation but not cycloplegia is desired, a good choice would be:&lt;/questiontext&gt;&#10;            &lt;showresults&gt;True&lt;/showresults&gt;&#10;            &lt;responsegrid&gt;0&lt;/responsegrid&gt;&#10;            &lt;countdowntimer&gt;False&lt;/countdowntimer&gt;&#10;            &lt;countdowntime&gt;10&lt;/countdowntime&gt;&#10;            &lt;correctvalue&gt;1&lt;/correctvalue&gt;&#10;            &lt;incorrectvalue&gt;0&lt;/incorrectvalue&gt;&#10;            &lt;responselimit&gt;1&lt;/responselimit&gt;&#10;            &lt;bulletstyle&gt;2&lt;/bulletstyle&gt;&#10;            &lt;answers&gt;&#10;                &lt;answer&gt;&#10;                    &lt;guid&gt;ABFD529E4012469E94A572F48332714D&lt;/guid&gt;&#10;                    &lt;answertext&gt;a muscarinic antagonist.&lt;/answertext&gt;&#10;                    &lt;valuetype&gt;-1&lt;/valuetype&gt;&#10;                &lt;/answer&gt;&#10;                &lt;answer&gt;&#10;                    &lt;guid&gt;467C64D34312464A8FA7050613B3DB6C&lt;/guid&gt;&#10;                    &lt;answertext&gt;a beta-2 agonist.&lt;/answertext&gt;&#10;                    &lt;valuetype&gt;-1&lt;/valuetype&gt;&#10;                &lt;/answer&gt;&#10;                &lt;answer&gt;&#10;                    &lt;guid&gt;5D6BF87E87A842019B025616748DC863&lt;/guid&gt;&#10;                    &lt;answertext&gt;a nonselective beta-blocker.&lt;/answertext&gt;&#10;                    &lt;valuetype&gt;-1&lt;/valuetype&gt;&#10;                &lt;/answer&gt;&#10;                &lt;answer&gt;&#10;                    &lt;guid&gt;FF541CAF369C4FB288FEB39E1C137C09&lt;/guid&gt;&#10;                    &lt;answertext&gt;a muscarinic agonist.&lt;/answertext&gt;&#10;                    &lt;valuetype&gt;-1&lt;/valuetype&gt;&#10;                &lt;/answer&gt;&#10;                &lt;answer&gt;&#10;                    &lt;guid&gt;27D9999910624CB7B34243E1CD33D7BE&lt;/guid&gt;&#10;                    &lt;answertext&gt;an alpha agonist&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36.xml><?xml version="1.0" encoding="utf-8"?>
<p:tagLst xmlns:a="http://schemas.openxmlformats.org/drawingml/2006/main" xmlns:r="http://schemas.openxmlformats.org/officeDocument/2006/relationships" xmlns:p="http://schemas.openxmlformats.org/presentationml/2006/main">
  <p:tag name="TYPE" val="0"/>
  <p:tag name="NUMBERFORMAT" val="0"/>
  <p:tag name="LABELFORMAT" val="1"/>
  <p:tag name="DEFINEDCOLORS" val="3,6,10,45,32,50,13,4,9,55,1"/>
  <p:tag name="COLORTYPE" val="CORRECTINCORRECT"/>
</p:tagLst>
</file>

<file path=ppt/tags/tag37.xml><?xml version="1.0" encoding="utf-8"?>
<p:tagLst xmlns:a="http://schemas.openxmlformats.org/drawingml/2006/main" xmlns:r="http://schemas.openxmlformats.org/officeDocument/2006/relationships" xmlns:p="http://schemas.openxmlformats.org/presentationml/2006/main">
  <p:tag name="ZEROBASED" val="False"/>
</p:tagLst>
</file>

<file path=ppt/tags/tag38.xml><?xml version="1.0" encoding="utf-8"?>
<p:tagLst xmlns:a="http://schemas.openxmlformats.org/drawingml/2006/main" xmlns:r="http://schemas.openxmlformats.org/officeDocument/2006/relationships" xmlns:p="http://schemas.openxmlformats.org/presentationml/2006/main">
  <p:tag name="TYPE" val="MultiChoiceSlide"/>
  <p:tag name="AUTOADVANCESLIDE" val="True"/>
  <p:tag name="TPQUESTIONXML" val="﻿&lt;?xml version=&quot;1.0&quot; encoding=&quot;utf-8&quot;?&gt;&#10;&lt;questionlist&gt;&#10;    &lt;properties&gt;&#10;        &lt;guid&gt;A28A6AEA37D644F4B88A8FB61D5C8877&lt;/guid&gt;&#10;        &lt;description /&gt;&#10;        &lt;date&gt;10/18/2017 12:11:22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5322807F2667473AA214E383DAA9BB6A&lt;/guid&gt;&#10;            &lt;repollguid&gt;6FE0BD6F2A4D42B08FBDCA56CDEECB54&lt;/repollguid&gt;&#10;            &lt;sourceid&gt;27F7DCAC131E40C480687AFF49E5F294&lt;/sourceid&gt;&#10;            &lt;questiontext&gt;Which of the following could precipitate an acute attack of narrow angle glaucoma?&lt;/questiontext&gt;&#10;            &lt;showresults&gt;True&lt;/showresults&gt;&#10;            &lt;responsegrid&gt;0&lt;/responsegrid&gt;&#10;            &lt;countdowntimer&gt;False&lt;/countdowntimer&gt;&#10;            &lt;countdowntime&gt;10&lt;/countdowntime&gt;&#10;            &lt;correctvalue&gt;1&lt;/correctvalue&gt;&#10;            &lt;incorrectvalue&gt;0&lt;/incorrectvalue&gt;&#10;            &lt;responselimit&gt;1&lt;/responselimit&gt;&#10;            &lt;bulletstyle&gt;2&lt;/bulletstyle&gt;&#10;            &lt;answers&gt;&#10;                &lt;answer&gt;&#10;                    &lt;guid&gt;9E736BAF4A074404BE544EE61C589430&lt;/guid&gt;&#10;                    &lt;answertext&gt;Epinephrine&lt;/answertext&gt;&#10;                    &lt;valuetype&gt;1&lt;/valuetype&gt;&#10;                &lt;/answer&gt;&#10;                &lt;answer&gt;&#10;                    &lt;guid&gt;CB94F533AD97468998A07E5636E3DB1B&lt;/guid&gt;&#10;                    &lt;answertext&gt;Isoproterenol&lt;/answertext&gt;&#10;                    &lt;valuetype&gt;-1&lt;/valuetype&gt;&#10;                &lt;/answer&gt;&#10;                &lt;answer&gt;&#10;                    &lt;guid&gt;9C395C7BF5BA405A82242C04F5615EE1&lt;/guid&gt;&#10;                    &lt;answertext&gt;Pilocarpine  (Isopto, Carpine, Pilopine) &lt;/answertext&gt;&#10;                    &lt;valuetype&gt;-1&lt;/valuetype&gt;&#10;                &lt;/answer&gt;&#10;                &lt;answer&gt;&#10;                    &lt;guid&gt;9669CCCC67FD47AEAFAE674FCD65C89C&lt;/guid&gt;&#10;                    &lt;answertext&gt;Prazosin&lt;/answertext&gt;&#10;                    &lt;valuetype&gt;-1&lt;/valuetype&gt;&#10;                &lt;/answer&gt;&#10;                &lt;answer&gt;&#10;                    &lt;guid&gt;D529275BF56A441FB583D46059EF0290&lt;/guid&gt;&#10;                    &lt;answertext&gt;Timolol (Timoptic)&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39.xml><?xml version="1.0" encoding="utf-8"?>
<p:tagLst xmlns:a="http://schemas.openxmlformats.org/drawingml/2006/main" xmlns:r="http://schemas.openxmlformats.org/officeDocument/2006/relationships" xmlns:p="http://schemas.openxmlformats.org/presentationml/2006/main">
  <p:tag name="TYPE" val="0"/>
  <p:tag name="NUMBERFORMAT" val="0"/>
  <p:tag name="LABELFORMAT" val="1"/>
  <p:tag name="DEFINEDCOLORS" val="3,6,10,45,32,50,13,4,9,55,1"/>
  <p:tag name="COLORTYPE" val="CORRECTINCORRECT"/>
</p:tagLst>
</file>

<file path=ppt/tags/tag4.xml><?xml version="1.0" encoding="utf-8"?>
<p:tagLst xmlns:a="http://schemas.openxmlformats.org/drawingml/2006/main" xmlns:r="http://schemas.openxmlformats.org/officeDocument/2006/relationships" xmlns:p="http://schemas.openxmlformats.org/presentationml/2006/main">
  <p:tag name="ZEROBASED" val="False"/>
</p:tagLst>
</file>

<file path=ppt/tags/tag40.xml><?xml version="1.0" encoding="utf-8"?>
<p:tagLst xmlns:a="http://schemas.openxmlformats.org/drawingml/2006/main" xmlns:r="http://schemas.openxmlformats.org/officeDocument/2006/relationships" xmlns:p="http://schemas.openxmlformats.org/presentationml/2006/main">
  <p:tag name="ZEROBASED" val="False"/>
</p:tagLst>
</file>

<file path=ppt/tags/tag41.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E1A142CF4A5341DA8C9B069C6F43CD87&lt;/guid&gt;&#10;        &lt;description /&gt;&#10;        &lt;date&gt;10/21/2018 1:41:24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F537F9764BE74E849245332DE7B1C7A8&lt;/guid&gt;&#10;            &lt;repollguid&gt;93F7B364B4CD43E4BD3F50EE8E22A9F7&lt;/repollguid&gt;&#10;            &lt;sourceid&gt;F7ABBEFD39E34E61AB69207E08E20703&lt;/sourceid&gt;&#10;            &lt;questiontext&gt;A patient presents with Horner’s Syndrome. You observe that the right eye pupil diameter is smaller (miosis) than that seen in the left eye. However, when topical phenylephrine is added in both eyes, the mydriasis observed is greatest in the right eye. You could argue that these observations result from&lt;/questiontext&gt;&#10;            &lt;showresults&gt;True&lt;/showresults&gt;&#10;            &lt;responsegrid&gt;0&lt;/responsegrid&gt;&#10;            &lt;countdowntimer&gt;False&lt;/countdowntimer&gt;&#10;            &lt;countdowntime&gt;1&lt;/countdowntime&gt;&#10;            &lt;correctvalue&gt;1&lt;/correctvalue&gt;&#10;            &lt;incorrectvalue&gt;0&lt;/incorrectvalue&gt;&#10;            &lt;responselimit&gt;1&lt;/responselimit&gt;&#10;            &lt;bulletstyle&gt;2&lt;/bulletstyle&gt;&#10;            &lt;answers&gt;&#10;                &lt;answer&gt;&#10;                    &lt;guid&gt;31AA1DA0B47B45CA919B2CBB0D6639ED&lt;/guid&gt;&#10;                    &lt;answertext&gt;Parasympathetic predominance in the left eye&lt;/answertext&gt;&#10;                    &lt;valuetype&gt;-1&lt;/valuetype&gt;&#10;                &lt;/answer&gt;&#10;                &lt;answer&gt;&#10;                    &lt;guid&gt;808ED9166F3D4C18907D0E2C30876768&lt;/guid&gt;&#10;                    &lt;answertext&gt;Loss of Parasympathetic innervation in the right eye.&lt;/answertext&gt;&#10;                    &lt;valuetype&gt;-1&lt;/valuetype&gt;&#10;                &lt;/answer&gt;&#10;                &lt;answer&gt;&#10;                    &lt;guid&gt;D9DD0102928B43BEA8CD45769BAAD4C6&lt;/guid&gt;&#10;                    &lt;answertext&gt;Loss of sympathetic innervation in the right eye.&lt;/answertext&gt;&#10;                    &lt;valuetype&gt;1&lt;/valuetype&gt;&#10;                &lt;/answer&gt;&#10;                &lt;answer&gt;&#10;                    &lt;guid&gt;DA924096895E42389C4A18C0D78372D7&lt;/guid&gt;&#10;                    &lt;answertext&gt;Loss of sympathetic innervation in the left eye.&lt;/answertext&gt;&#10;                    &lt;valuetype&gt;-1&lt;/valuetype&gt;&#10;                &lt;/answer&gt;&#10;                &lt;answer&gt;&#10;                    &lt;guid&gt;F2898269923746EA94571FF88A4A7B8F&lt;/guid&gt;&#10;                    &lt;answertext&gt;Sympathetic predominance in the right eye.&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42.xml><?xml version="1.0" encoding="utf-8"?>
<p:tagLst xmlns:a="http://schemas.openxmlformats.org/drawingml/2006/main" xmlns:r="http://schemas.openxmlformats.org/officeDocument/2006/relationships" xmlns:p="http://schemas.openxmlformats.org/presentationml/2006/main">
  <p:tag name="TYPE" val="0"/>
  <p:tag name="NUMBERFORMAT" val="0"/>
  <p:tag name="DEFINEDCOLORS" val="3,6,10,45,32,50,13,4,9,55,1"/>
  <p:tag name="LABELFORMAT" val="1"/>
  <p:tag name="COLORTYPE" val="CORRECTINCORRECT"/>
</p:tagLst>
</file>

<file path=ppt/tags/tag43.xml><?xml version="1.0" encoding="utf-8"?>
<p:tagLst xmlns:a="http://schemas.openxmlformats.org/drawingml/2006/main" xmlns:r="http://schemas.openxmlformats.org/officeDocument/2006/relationships" xmlns:p="http://schemas.openxmlformats.org/presentationml/2006/main">
  <p:tag name="ZEROBASED" val="False"/>
</p:tagLst>
</file>

<file path=ppt/tags/tag44.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E1A142CF4A5341DA8C9B069C6F43CD87&lt;/guid&gt;&#10;        &lt;description /&gt;&#10;        &lt;date&gt;10/21/2018 1:41:24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28CEFCF6BEC64D69AE712BAE63026339&lt;/guid&gt;&#10;            &lt;repollguid&gt;93F7B364B4CD43E4BD3F50EE8E22A9F7&lt;/repollguid&gt;&#10;            &lt;sourceid&gt;F7ABBEFD39E34E61AB69207E08E20703&lt;/sourceid&gt;&#10;            &lt;questiontext&gt;A patient presents with Horner’s Syndrome. You observe that the right eye pupil diameter is smaller (miosis) than that seen in the left eye. Which of the following drugs would dilate the pupil (mydriasis) in left eye but NOT in the right eye?&lt;/questiontext&gt;&#10;            &lt;showresults&gt;True&lt;/showresults&gt;&#10;            &lt;responsegrid&gt;0&lt;/responsegrid&gt;&#10;            &lt;countdowntimer&gt;False&lt;/countdowntimer&gt;&#10;            &lt;countdowntime&gt;1&lt;/countdowntime&gt;&#10;            &lt;correctvalue&gt;1&lt;/correctvalue&gt;&#10;            &lt;incorrectvalue&gt;0&lt;/incorrectvalue&gt;&#10;            &lt;responselimit&gt;1&lt;/responselimit&gt;&#10;            &lt;bulletstyle&gt;2&lt;/bulletstyle&gt;&#10;            &lt;answers&gt;&#10;                &lt;answer&gt;&#10;                    &lt;guid&gt;31AA1DA0B47B45CA919B2CBB0D6639ED&lt;/guid&gt;&#10;                    &lt;answertext&gt;Amphetamine&lt;/answertext&gt;&#10;                    &lt;valuetype&gt;1&lt;/valuetype&gt;&#10;                &lt;/answer&gt;&#10;                &lt;answer&gt;&#10;                    &lt;guid&gt;808ED9166F3D4C18907D0E2C30876768&lt;/guid&gt;&#10;                    &lt;answertext&gt;Isoproterenol&lt;/answertext&gt;&#10;                    &lt;valuetype&gt;-1&lt;/valuetype&gt;&#10;                &lt;/answer&gt;&#10;                &lt;answer&gt;&#10;                    &lt;guid&gt;D9DD0102928B43BEA8CD45769BAAD4C6&lt;/guid&gt;&#10;                    &lt;answertext&gt;Phenylephrine&lt;/answertext&gt;&#10;                    &lt;valuetype&gt;-1&lt;/valuetype&gt;&#10;                &lt;/answer&gt;&#10;                &lt;answer&gt;&#10;                    &lt;guid&gt;DA924096895E42389C4A18C0D78372D7&lt;/guid&gt;&#10;                    &lt;answertext&gt;Prazosin&lt;/answertext&gt;&#10;                    &lt;valuetype&gt;-1&lt;/valuetype&gt;&#10;                &lt;/answer&gt;&#10;                &lt;answer&gt;&#10;                    &lt;guid&gt;F2898269923746EA94571FF88A4A7B8F&lt;/guid&gt;&#10;                    &lt;answertext&gt;Tropicamide&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45.xml><?xml version="1.0" encoding="utf-8"?>
<p:tagLst xmlns:a="http://schemas.openxmlformats.org/drawingml/2006/main" xmlns:r="http://schemas.openxmlformats.org/officeDocument/2006/relationships" xmlns:p="http://schemas.openxmlformats.org/presentationml/2006/main">
  <p:tag name="TYPE" val="0"/>
  <p:tag name="NUMBERFORMAT" val="0"/>
  <p:tag name="DEFINEDCOLORS" val="3,6,10,45,32,50,13,4,9,55,1"/>
  <p:tag name="LABELFORMAT" val="1"/>
  <p:tag name="COLORTYPE" val="CORRECTINCORRECT"/>
</p:tagLst>
</file>

<file path=ppt/tags/tag46.xml><?xml version="1.0" encoding="utf-8"?>
<p:tagLst xmlns:a="http://schemas.openxmlformats.org/drawingml/2006/main" xmlns:r="http://schemas.openxmlformats.org/officeDocument/2006/relationships" xmlns:p="http://schemas.openxmlformats.org/presentationml/2006/main">
  <p:tag name="ZEROBASED" val="False"/>
</p:tagLst>
</file>

<file path=ppt/tags/tag47.xml><?xml version="1.0" encoding="utf-8"?>
<p:tagLst xmlns:a="http://schemas.openxmlformats.org/drawingml/2006/main" xmlns:r="http://schemas.openxmlformats.org/officeDocument/2006/relationships" xmlns:p="http://schemas.openxmlformats.org/presentationml/2006/main">
  <p:tag name="TYPE" val="MultiChoiceSlide"/>
  <p:tag name="AUTOADVANCESLIDE" val="True"/>
  <p:tag name="TPQUESTIONXML" val="﻿&lt;?xml version=&quot;1.0&quot; encoding=&quot;utf-8&quot;?&gt;&#10;&lt;questionlist&gt;&#10;    &lt;properties&gt;&#10;        &lt;guid&gt;1E786C93813A45D488ECA96A3C84EE69&lt;/guid&gt;&#10;        &lt;description /&gt;&#10;        &lt;date&gt;10/18/2017 12:20:30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B3DE9DA8738A497B8925F02382D0958A&lt;/guid&gt;&#10;            &lt;repollguid&gt;6EFD703492B748029A9924CA9BC11C33&lt;/repollguid&gt;&#10;            &lt;sourceid&gt;739511C1F3F947A48079FED1A28198AD&lt;/sourceid&gt;&#10;            &lt;questiontext&gt;A patient is brought into the ER having overdosed with amphetamine.  A likely cardiovascular response you could expect would be ? &lt;/questiontext&gt;&#10;            &lt;showresults&gt;True&lt;/showresults&gt;&#10;            &lt;responsegrid&gt;0&lt;/responsegrid&gt;&#10;            &lt;countdowntimer&gt;False&lt;/countdowntimer&gt;&#10;            &lt;countdowntime&gt;10&lt;/countdowntime&gt;&#10;            &lt;correctvalue&gt;1&lt;/correctvalue&gt;&#10;            &lt;incorrectvalue&gt;0&lt;/incorrectvalue&gt;&#10;            &lt;responselimit&gt;1&lt;/responselimit&gt;&#10;            &lt;bulletstyle&gt;2&lt;/bulletstyle&gt;&#10;            &lt;answers&gt;&#10;                &lt;answer&gt;&#10;                    &lt;guid&gt;E031F1E3AA664DE2B82764A6A17A6B1C&lt;/guid&gt;&#10;                    &lt;answertext&gt;Bradycardia&lt;/answertext&gt;&#10;                    &lt;valuetype&gt;-1&lt;/valuetype&gt;&#10;                &lt;/answer&gt;&#10;                &lt;answer&gt;&#10;                    &lt;guid&gt;44AC46C208344A5599C9CAB89CAF877C&lt;/guid&gt;&#10;                    &lt;answertext&gt;Decreased splanchnic arterial pressure&lt;/answertext&gt;&#10;                    &lt;valuetype&gt;-1&lt;/valuetype&gt;&#10;                &lt;/answer&gt;&#10;                &lt;answer&gt;&#10;                    &lt;guid&gt;DAE8ACA9EF6D4D228F3A4DCDEBA11241&lt;/guid&gt;&#10;                    &lt;answertext&gt;Diminished preload&lt;/answertext&gt;&#10;                    &lt;valuetype&gt;-1&lt;/valuetype&gt;&#10;                &lt;/answer&gt;&#10;                &lt;answer&gt;&#10;                    &lt;guid&gt;2443EF1A71B343BBB32CAA00A2673D81&lt;/guid&gt;&#10;                    &lt;answertext&gt;Increased total peripheral resistance&lt;/answertext&gt;&#10;                    &lt;valuetype&gt;1&lt;/valuetype&gt;&#10;                &lt;/answer&gt;&#10;                &lt;answer&gt;&#10;                    &lt;guid&gt;33920A804D6B41ADB14E17533BECE767&lt;/guid&gt;&#10;                    &lt;answertext&gt;Negative Inotropic response in cardiac ventricles&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48.xml><?xml version="1.0" encoding="utf-8"?>
<p:tagLst xmlns:a="http://schemas.openxmlformats.org/drawingml/2006/main" xmlns:r="http://schemas.openxmlformats.org/officeDocument/2006/relationships" xmlns:p="http://schemas.openxmlformats.org/presentationml/2006/main">
  <p:tag name="TYPE" val="0"/>
  <p:tag name="NUMBERFORMAT" val="0"/>
  <p:tag name="LABELFORMAT" val="1"/>
  <p:tag name="DEFINEDCOLORS" val="3,6,10,45,32,50,13,4,9,55,1"/>
  <p:tag name="COLORTYPE" val="CORRECTINCORRECT"/>
</p:tagLst>
</file>

<file path=ppt/tags/tag49.xml><?xml version="1.0" encoding="utf-8"?>
<p:tagLst xmlns:a="http://schemas.openxmlformats.org/drawingml/2006/main" xmlns:r="http://schemas.openxmlformats.org/officeDocument/2006/relationships" xmlns:p="http://schemas.openxmlformats.org/presentationml/2006/main">
  <p:tag name="ZEROBASED"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50.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2F5057507A2D4B37A1758A5EFDD9CBA2&lt;/guid&gt;&#10;        &lt;description /&gt;&#10;        &lt;date&gt;10/21/2018 3:37:2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5C274306A71C4D3EB1C157710C94B295&lt;/guid&gt;&#10;            &lt;repollguid&gt;7C5069F4264D476DBBBFF6E2E68C974A&lt;/repollguid&gt;&#10;            &lt;sourceid&gt;2B02866C88394E6F8CA4D3F901275755&lt;/sourceid&gt;&#10;            &lt;questiontext&gt;While the exact mechanism of action is unknown, this drug, used in the treatment of Attention Deficit Hyperactivity Disorder (ADHD), is known as an alpha-2 agonist.&lt;/questiontext&gt;&#10;            &lt;showresults&gt;True&lt;/showresults&gt;&#10;            &lt;responsegrid&gt;0&lt;/responsegrid&gt;&#10;            &lt;countdowntimer&gt;False&lt;/countdowntimer&gt;&#10;            &lt;countdowntime&gt;1&lt;/countdowntime&gt;&#10;            &lt;correctvalue&gt;1&lt;/correctvalue&gt;&#10;            &lt;incorrectvalue&gt;0&lt;/incorrectvalue&gt;&#10;            &lt;responselimit&gt;1&lt;/responselimit&gt;&#10;            &lt;bulletstyle&gt;2&lt;/bulletstyle&gt;&#10;            &lt;answers&gt;&#10;                &lt;answer&gt;&#10;                    &lt;guid&gt;5D1B8C49FADC4DBF910C894FFC1C0F99&lt;/guid&gt;&#10;                    &lt;answertext&gt;Apraclonidine (Lopidine)&lt;/answertext&gt;&#10;                    &lt;valuetype&gt;-1&lt;/valuetype&gt;&#10;                &lt;/answer&gt;&#10;                &lt;answer&gt;&#10;                    &lt;guid&gt;BC659C7D3B1C492F9D7F258931D86543&lt;/guid&gt;&#10;                    &lt;answertext&gt;Brimonidine (Alphagan-P)&lt;/answertext&gt;&#10;                    &lt;valuetype&gt;-1&lt;/valuetype&gt;&#10;                &lt;/answer&gt;&#10;                &lt;answer&gt;&#10;                    &lt;guid&gt;8214A1CE5EED4F01B7BCCFB88F0746FA&lt;/guid&gt;&#10;                    &lt;answertext&gt;Clonidine (Catapres)&lt;/answertext&gt;&#10;                    &lt;valuetype&gt;1&lt;/valuetype&gt;&#10;                &lt;/answer&gt;&#10;                &lt;answer&gt;&#10;                    &lt;guid&gt;ED4ED8A06AC3453593C02FD6141F8122&lt;/guid&gt;&#10;                    &lt;answertext&gt;Oxymetazoline (Afrin)&lt;/answertext&gt;&#10;                    &lt;valuetype&gt;-1&lt;/valuetype&gt;&#10;                &lt;/answer&gt;&#10;                &lt;answer&gt;&#10;                    &lt;guid&gt;02862A79D5BD41EEB154CF2250BABB26&lt;/guid&gt;&#10;                    &lt;answertext&gt;Phenylephrine (Sudafed)&lt;/answertext&gt;&#10;                    &lt;valuetype&gt;-1&lt;/valuetype&gt;&#10;                &lt;/answer&gt;&#10;                &lt;answer&gt;&#10;                    &lt;guid&gt;C2079BEBA1BF4E5299B0813D1545334B&lt;/guid&gt;&#10;                    &lt;answertext&gt;Pseudoephedrine (Sudafed, Zephrex-D)&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51.xml><?xml version="1.0" encoding="utf-8"?>
<p:tagLst xmlns:a="http://schemas.openxmlformats.org/drawingml/2006/main" xmlns:r="http://schemas.openxmlformats.org/officeDocument/2006/relationships" xmlns:p="http://schemas.openxmlformats.org/presentationml/2006/main">
  <p:tag name="TYPE" val="0"/>
  <p:tag name="NUMBERFORMAT" val="0"/>
  <p:tag name="LABELFORMAT" val="1"/>
  <p:tag name="DEFINEDCOLORS" val="3,6,10,45,32,50,13,4,9,55,1"/>
  <p:tag name="COLORTYPE" val="CORRECTINCORRECT"/>
</p:tagLst>
</file>

<file path=ppt/tags/tag52.xml><?xml version="1.0" encoding="utf-8"?>
<p:tagLst xmlns:a="http://schemas.openxmlformats.org/drawingml/2006/main" xmlns:r="http://schemas.openxmlformats.org/officeDocument/2006/relationships" xmlns:p="http://schemas.openxmlformats.org/presentationml/2006/main">
  <p:tag name="ZEROBASED" val="False"/>
</p:tagLst>
</file>

<file path=ppt/tags/tag53.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D2327804F5AD46DFA1CDAC13D4E89684&lt;/guid&gt;&#10;        &lt;description /&gt;&#10;        &lt;date&gt;10/21/2018 3:34:0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A952BB4D23824D43A00132046E9BCDD3&lt;/guid&gt;&#10;            &lt;repollguid&gt;3F9AF25F9BB34656A59053A2C1FC1A40&lt;/repollguid&gt;&#10;            &lt;sourceid&gt;CCF0B22B0A3346E18BBCAC891983352F&lt;/sourceid&gt;&#10;            &lt;questiontext&gt;Hospitalized patient experiences anaphylactic reaction to medication and receives epinephrine.  As anaphylaxis resolves you noticed fine skeletal muscle tremors. These result from Epinephrine stimulation of&lt;/questiontext&gt;&#10;            &lt;showresults&gt;True&lt;/showresults&gt;&#10;            &lt;responsegrid&gt;0&lt;/responsegrid&gt;&#10;            &lt;countdowntimer&gt;False&lt;/countdowntimer&gt;&#10;            &lt;countdowntime&gt;1&lt;/countdowntime&gt;&#10;            &lt;correctvalue&gt;1&lt;/correctvalue&gt;&#10;            &lt;incorrectvalue&gt;0&lt;/incorrectvalue&gt;&#10;            &lt;responselimit&gt;1&lt;/responselimit&gt;&#10;            &lt;bulletstyle&gt;2&lt;/bulletstyle&gt;&#10;            &lt;answers&gt;&#10;                &lt;answer&gt;&#10;                    &lt;guid&gt;740A23705FF444C2AC96129271374705&lt;/guid&gt;&#10;                    &lt;answertext&gt;Alpha-1 adrenoceptors&lt;/answertext&gt;&#10;                    &lt;valuetype&gt;-1&lt;/valuetype&gt;&#10;                &lt;/answer&gt;&#10;                &lt;answer&gt;&#10;                    &lt;guid&gt;A38468BFFD3143F2AD8BC288000769A0&lt;/guid&gt;&#10;                    &lt;answertext&gt;Alpha-2 adrenoceptors&lt;/answertext&gt;&#10;                    &lt;valuetype&gt;-1&lt;/valuetype&gt;&#10;                &lt;/answer&gt;&#10;                &lt;answer&gt;&#10;                    &lt;guid&gt;AF0CC15118B84D32B2513FA584EF131D&lt;/guid&gt;&#10;                    &lt;answertext&gt;Beta-1 adrenoceptors&lt;/answertext&gt;&#10;                    &lt;valuetype&gt;-1&lt;/valuetype&gt;&#10;                &lt;/answer&gt;&#10;                &lt;answer&gt;&#10;                    &lt;guid&gt;81CA1CC3723D4EB58608783BA5474D6F&lt;/guid&gt;&#10;                    &lt;answertext&gt;Beta-2 adrenoceptors&lt;/answertext&gt;&#10;                    &lt;valuetype&gt;1&lt;/valuetype&gt;&#10;                &lt;/answer&gt;&#10;                &lt;answer&gt;&#10;                    &lt;guid&gt;FB83F8808E5A45008103A9B0D097A23A&lt;/guid&gt;&#10;                    &lt;answertext&gt;Beta-3 adrenoceptors&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54.xml><?xml version="1.0" encoding="utf-8"?>
<p:tagLst xmlns:a="http://schemas.openxmlformats.org/drawingml/2006/main" xmlns:r="http://schemas.openxmlformats.org/officeDocument/2006/relationships" xmlns:p="http://schemas.openxmlformats.org/presentationml/2006/main">
  <p:tag name="TYPE" val="0"/>
  <p:tag name="NUMBERFORMAT" val="0"/>
  <p:tag name="DEFINEDCOLORS" val="3,6,10,45,32,50,13,4,9,55,1"/>
  <p:tag name="LABELFORMAT" val="1"/>
  <p:tag name="COLORTYPE" val="CORRECTINCORRECT"/>
</p:tagLst>
</file>

<file path=ppt/tags/tag55.xml><?xml version="1.0" encoding="utf-8"?>
<p:tagLst xmlns:a="http://schemas.openxmlformats.org/drawingml/2006/main" xmlns:r="http://schemas.openxmlformats.org/officeDocument/2006/relationships" xmlns:p="http://schemas.openxmlformats.org/presentationml/2006/main">
  <p:tag name="ZEROBASED" val="False"/>
</p:tagLst>
</file>

<file path=ppt/tags/tag56.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7DEA3D5F42CC4C838CE6CEA95B049A37&lt;/guid&gt;&#10;        &lt;description /&gt;&#10;        &lt;date&gt;1/22/2018 10:38:25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0218DF2BC6D440EBAD1AC00684ECD74&lt;/guid&gt;&#10;            &lt;repollguid&gt;FE9B29560DAF4B2BA59D8D0AAE29C0E3&lt;/repollguid&gt;&#10;            &lt;sourceid&gt;BE98049D00CC4093B44F8CA7EABCEC10&lt;/sourceid&gt;&#10;            &lt;questiontext&gt;A 15-year-old female receives inhaled methacholine to establish a “bronchial hyperactivity diagnosis”. She immediately experiences intense bronchoconstriction Which one of the following would best be administered to relieve these symptoms? &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C09852D4CA1F4355BB9A7FA60D572465&lt;/guid&gt;&#10;                    &lt;answertext&gt;Albuterol &lt;/answertext&gt;&#10;                    &lt;valuetype&gt;1&lt;/valuetype&gt;&#10;                &lt;/answer&gt;&#10;                &lt;answer&gt;&#10;                    &lt;guid&gt;42C4C043C7F24416A1EFA725F6704C0A&lt;/guid&gt;&#10;                    &lt;answertext&gt;Brimonodine&lt;/answertext&gt;&#10;                    &lt;valuetype&gt;-1&lt;/valuetype&gt;&#10;                &lt;/answer&gt;&#10;                &lt;answer&gt;&#10;                    &lt;guid&gt;A2C11133E23C414797D49105F52340E8&lt;/guid&gt;&#10;                    &lt;answertext&gt;Epinephrine&lt;/answertext&gt;&#10;                    &lt;valuetype&gt;-1&lt;/valuetype&gt;&#10;                &lt;/answer&gt;&#10;                &lt;answer&gt;&#10;                    &lt;guid&gt;A4B0FD365CB14125AFDFF4589122D59E&lt;/guid&gt;&#10;                    &lt;answertext&gt;Ephedrine&lt;/answertext&gt;&#10;                    &lt;valuetype&gt;-1&lt;/valuetype&gt;&#10;                &lt;/answer&gt;&#10;                &lt;answer&gt;&#10;                    &lt;guid&gt;8018F3588B3C451D849B9546C7FBCFD8&lt;/guid&gt;&#10;                    &lt;answertext&gt;Formoterol&lt;/answertext&gt;&#10;                    &lt;valuetype&gt;-1&lt;/valuetype&gt;&#10;                &lt;/answer&gt;&#10;                &lt;answer&gt;&#10;                    &lt;guid&gt;67BAB7C15E84464DBC8D3FE22C6A3996&lt;/guid&gt;&#10;                    &lt;answertext&gt;Isoproterenol&lt;/answertext&gt;&#10;                    &lt;valuetype&gt;-1&lt;/valuetype&gt;&#10;                &lt;/answer&gt;&#10;                &lt;answer&gt;&#10;                    &lt;guid&gt;207121258EF4407F985ACBC354B1C354&lt;/guid&gt;&#10;                    &lt;answertext&gt;Timolol&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57.xml><?xml version="1.0" encoding="utf-8"?>
<p:tagLst xmlns:a="http://schemas.openxmlformats.org/drawingml/2006/main" xmlns:r="http://schemas.openxmlformats.org/officeDocument/2006/relationships" xmlns:p="http://schemas.openxmlformats.org/presentationml/2006/main">
  <p:tag name="TYPE" val="0"/>
  <p:tag name="NUMBERFORMAT" val="0"/>
  <p:tag name="LABELFORMAT" val="1"/>
  <p:tag name="DEFINEDCOLORS" val="3,6,10,45,32,50,13,4,9,55,1"/>
  <p:tag name="COLORTYPE" val="CORRECTINCORRECT"/>
</p:tagLst>
</file>

<file path=ppt/tags/tag58.xml><?xml version="1.0" encoding="utf-8"?>
<p:tagLst xmlns:a="http://schemas.openxmlformats.org/drawingml/2006/main" xmlns:r="http://schemas.openxmlformats.org/officeDocument/2006/relationships" xmlns:p="http://schemas.openxmlformats.org/presentationml/2006/main">
  <p:tag name="ZEROBASED" val="False"/>
</p:tagLst>
</file>

<file path=ppt/tags/tag59.xml><?xml version="1.0" encoding="utf-8"?>
<p:tagLst xmlns:a="http://schemas.openxmlformats.org/drawingml/2006/main" xmlns:r="http://schemas.openxmlformats.org/officeDocument/2006/relationships" xmlns:p="http://schemas.openxmlformats.org/presentationml/2006/main">
  <p:tag name="TYPE" val="MultiChoiceSlide"/>
  <p:tag name="AUTOADVANCESLIDE" val="True"/>
  <p:tag name="TPQUESTIONXML" val="﻿&lt;?xml version=&quot;1.0&quot; encoding=&quot;utf-8&quot;?&gt;&#10;&lt;questionlist&gt;&#10;    &lt;properties&gt;&#10;        &lt;guid&gt;0FD3C2C259E64DE3BBFCD822677A694E&lt;/guid&gt;&#10;        &lt;description /&gt;&#10;        &lt;date&gt;10/18/2017 3:10:25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AF19840F97C8451DAF09EDEF3D9C586E&lt;/guid&gt;&#10;            &lt;repollguid&gt;E972374F620442E7AD759D0207C6EB17&lt;/repollguid&gt;&#10;            &lt;sourceid&gt;A74A61AAA28A470B8857D54AFE074FBD&lt;/sourceid&gt;&#10;            &lt;questiontext&gt;An adverse effect commonly seen with initiation of therapy of the Alpha-1 selective antagonist, Prazosin (Minipress), is?&lt;/questiontext&gt;&#10;            &lt;showresults&gt;True&lt;/showresults&gt;&#10;            &lt;responsegrid&gt;0&lt;/responsegrid&gt;&#10;            &lt;countdowntimer&gt;False&lt;/countdowntimer&gt;&#10;            &lt;countdowntime&gt;10&lt;/countdowntime&gt;&#10;            &lt;correctvalue&gt;1&lt;/correctvalue&gt;&#10;            &lt;incorrectvalue&gt;0&lt;/incorrectvalue&gt;&#10;            &lt;responselimit&gt;1&lt;/responselimit&gt;&#10;            &lt;bulletstyle&gt;2&lt;/bulletstyle&gt;&#10;            &lt;answers&gt;&#10;                &lt;answer&gt;&#10;                    &lt;guid&gt;17A02C4D4AC6472FBD211C4BCAE71D3E&lt;/guid&gt;&#10;                    &lt;answertext&gt;Bradycardia&lt;/answertext&gt;&#10;                    &lt;valuetype&gt;-1&lt;/valuetype&gt;&#10;                &lt;/answer&gt;&#10;                &lt;answer&gt;&#10;                    &lt;guid&gt;DBC3E6AE33FA4769B631E0D7DD8F3D0D&lt;/guid&gt;&#10;                    &lt;answertext&gt;Hypertension&lt;/answertext&gt;&#10;                    &lt;valuetype&gt;-1&lt;/valuetype&gt;&#10;                &lt;/answer&gt;&#10;                &lt;answer&gt;&#10;                    &lt;guid&gt;98FB633173A74D12A99C57628D427ADF&lt;/guid&gt;&#10;                    &lt;answertext&gt;Mydriasis&lt;/answertext&gt;&#10;                    &lt;valuetype&gt;-1&lt;/valuetype&gt;&#10;                &lt;/answer&gt;&#10;                &lt;answer&gt;&#10;                    &lt;guid&gt;E9371E91BE6141A5AF87AAFE884B9CA8&lt;/guid&gt;&#10;                    &lt;answertext&gt;Syncope&lt;/answertext&gt;&#10;                    &lt;valuetype&gt;1&lt;/valuetype&gt;&#10;                &lt;/answer&gt;&#10;                &lt;answer&gt;&#10;                    &lt;guid&gt;C0C31E70CC324BF6BC4A4CD01B41F261&lt;/guid&gt;&#10;                    &lt;answertext&gt;Urinary Retention&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6.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94EEEB0784464F9996BF1058D629DAB5&lt;/guid&gt;&#10;        &lt;description /&gt;&#10;        &lt;date&gt;1/18/2018 9:54:51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5BCC515423C24550A8C62F8FFE55A205&lt;/guid&gt;&#10;            &lt;repollguid&gt;7209C75B047846E3BD7C1E14FB5C6324&lt;/repollguid&gt;&#10;            &lt;sourceid&gt;01CF74560FB141DFACCA19DD9C9A670D&lt;/sourceid&gt;&#10;            &lt;questiontext&gt;An Alzheimer's patient receives a “cholinergic agonist” which results in all of the adverse effects listed below.  Which specific adverse effect proves that the patient is receiving an ‘indirect-acting’ rather than ‘direct-acting’ muscarinic agonis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F02467952A5E45189F35CBBD8889BEA3&lt;/guid&gt;&#10;                    &lt;answertext&gt;Bradycardia&lt;/answertext&gt;&#10;                    &lt;valuetype&gt;-1&lt;/valuetype&gt;&#10;                &lt;/answer&gt;&#10;                &lt;answer&gt;&#10;                    &lt;guid&gt;6CA14384F6A74E92A8BE28426164B1ED&lt;/guid&gt;&#10;                    &lt;answertext&gt;Dyspepsia&lt;/answertext&gt;&#10;                    &lt;valuetype&gt;-1&lt;/valuetype&gt;&#10;                &lt;/answer&gt;&#10;                &lt;answer&gt;&#10;                    &lt;guid&gt;7FDC27C4AA214C63A00A4E5D82022CD6&lt;/guid&gt;&#10;                    &lt;answertext&gt;Rhinorrhea&lt;/answertext&gt;&#10;                    &lt;valuetype&gt;-1&lt;/valuetype&gt;&#10;                &lt;/answer&gt;&#10;                &lt;answer&gt;&#10;                    &lt;guid&gt;7780AC066148452BB366DFB5E0FC9154&lt;/guid&gt;&#10;                    &lt;answertext&gt;Skeletal  muscle fasciculations&lt;/answertext&gt;&#10;                    &lt;valuetype&gt;1&lt;/valuetype&gt;&#10;                &lt;/answer&gt;&#10;                &lt;answer&gt;&#10;                    &lt;guid&gt;BA021BB57F5C45D6B0D61F67CBD14210&lt;/guid&gt;&#10;                    &lt;answertext&gt;Sweating&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60.xml><?xml version="1.0" encoding="utf-8"?>
<p:tagLst xmlns:a="http://schemas.openxmlformats.org/drawingml/2006/main" xmlns:r="http://schemas.openxmlformats.org/officeDocument/2006/relationships" xmlns:p="http://schemas.openxmlformats.org/presentationml/2006/main">
  <p:tag name="TYPE" val="0"/>
  <p:tag name="NUMBERFORMAT" val="0"/>
  <p:tag name="LABELFORMAT" val="1"/>
  <p:tag name="DEFINEDCOLORS" val="3,6,10,45,32,50,13,4,9,55,1"/>
  <p:tag name="COLORTYPE" val="CORRECTINCORRECT"/>
</p:tagLst>
</file>

<file path=ppt/tags/tag61.xml><?xml version="1.0" encoding="utf-8"?>
<p:tagLst xmlns:a="http://schemas.openxmlformats.org/drawingml/2006/main" xmlns:r="http://schemas.openxmlformats.org/officeDocument/2006/relationships" xmlns:p="http://schemas.openxmlformats.org/presentationml/2006/main">
  <p:tag name="ZEROBASED" val="False"/>
</p:tagLst>
</file>

<file path=ppt/tags/tag62.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68EE056BDEBC40909880DC0CCD20B275&lt;/guid&gt;&#10;        &lt;description /&gt;&#10;        &lt;date&gt;10/19/2018 9:17:13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ACC60DF01FC14C3CAF001715BFA616EF&lt;/guid&gt;&#10;            &lt;repollguid&gt;69D7A387E77E456295459252C596DA8D&lt;/repollguid&gt;&#10;            &lt;sourceid&gt;9F83BB9F2D004C7FACFF4D1DBE637B0F&lt;/sourceid&gt;&#10;            &lt;questiontext&gt;Patient taking the antidepressant, Amitriptyline, for relief of neuropathic pain, complains of light headedness and occasional syncope. This adverse effect of amitriptyline results from&lt;/questiontext&gt;&#10;            &lt;showresults&gt;True&lt;/showresults&gt;&#10;            &lt;responsegrid&gt;0&lt;/responsegrid&gt;&#10;            &lt;countdowntimer&gt;False&lt;/countdowntimer&gt;&#10;            &lt;countdowntime&gt;1&lt;/countdowntime&gt;&#10;            &lt;correctvalue&gt;1&lt;/correctvalue&gt;&#10;            &lt;incorrectvalue&gt;0&lt;/incorrectvalue&gt;&#10;            &lt;responselimit&gt;1&lt;/responselimit&gt;&#10;            &lt;bulletstyle&gt;2&lt;/bulletstyle&gt;&#10;            &lt;answers&gt;&#10;                &lt;answer&gt;&#10;                    &lt;guid&gt;11487CE4CCA84B87834E293CF3BF6B14&lt;/guid&gt;&#10;                    &lt;answertext&gt;Blockade of muscarinic receptors.&lt;/answertext&gt;&#10;                    &lt;valuetype&gt;-1&lt;/valuetype&gt;&#10;                &lt;/answer&gt;&#10;                &lt;answer&gt;&#10;                    &lt;guid&gt;B43BA89A5B0C47A0A427FF16D7460E5A&lt;/guid&gt;&#10;                    &lt;answertext&gt;Blockade of alpha-1 adrenoceptors.&lt;/answertext&gt;&#10;                    &lt;valuetype&gt;1&lt;/valuetype&gt;&#10;                &lt;/answer&gt;&#10;                &lt;answer&gt;&#10;                    &lt;guid&gt;425282B8008D46D8BCBE42E5018BCC17&lt;/guid&gt;&#10;                    &lt;answertext&gt;Blockade of Beta-1 adrenoceptors.&lt;/answertext&gt;&#10;                    &lt;valuetype&gt;-1&lt;/valuetype&gt;&#10;                &lt;/answer&gt;&#10;                &lt;answer&gt;&#10;                    &lt;guid&gt;E6C46863F2AB48D784700438249671B0&lt;/guid&gt;&#10;                    &lt;answertext&gt;Blockade of Dopamine-2 adrenoceptors.&lt;/answertext&gt;&#10;                    &lt;valuetype&gt;-1&lt;/valuetype&gt;&#10;                &lt;/answer&gt;&#10;                &lt;answer&gt;&#10;                    &lt;guid&gt;5702B3EA8BE34394A94558E489B1D954&lt;/guid&gt;&#10;                    &lt;answertext&gt;Inhibition of Norepinephrine and Serotonin reuptake.&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63.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LABELFORMAT" val="1"/>
  <p:tag name="NUMBERFORMAT" val="0"/>
  <p:tag name="COLORTYPE" val="CORRECTINCORRECT"/>
</p:tagLst>
</file>

<file path=ppt/tags/tag64.xml><?xml version="1.0" encoding="utf-8"?>
<p:tagLst xmlns:a="http://schemas.openxmlformats.org/drawingml/2006/main" xmlns:r="http://schemas.openxmlformats.org/officeDocument/2006/relationships" xmlns:p="http://schemas.openxmlformats.org/presentationml/2006/main">
  <p:tag name="ZEROBASED" val="False"/>
</p:tagLst>
</file>

<file path=ppt/tags/tag65.xml><?xml version="1.0" encoding="utf-8"?>
<p:tagLst xmlns:a="http://schemas.openxmlformats.org/drawingml/2006/main" xmlns:r="http://schemas.openxmlformats.org/officeDocument/2006/relationships" xmlns:p="http://schemas.openxmlformats.org/presentationml/2006/main">
  <p:tag name="TYPE" val="MultiChoiceSlide"/>
  <p:tag name="AUTOADVANCESLIDE" val="True"/>
  <p:tag name="TPQUESTIONXML" val="﻿&lt;?xml version=&quot;1.0&quot; encoding=&quot;utf-8&quot;?&gt;&#10;&lt;questionlist&gt;&#10;    &lt;properties&gt;&#10;        &lt;guid&gt;30C3616CEF534828A9A4AAB5D9875E22&lt;/guid&gt;&#10;        &lt;description /&gt;&#10;        &lt;date&gt;10/18/2017 12:41:01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9FD206D709514831B88A106043225D89&lt;/guid&gt;&#10;            &lt;repollguid&gt;C0405632762B4D5689BC6CEFE66B49DF&lt;/repollguid&gt;&#10;            &lt;sourceid&gt;C3F2D577580E48669EBDBE11300321CF&lt;/sourceid&gt;&#10;            &lt;questiontext&gt;A contraindication for using the non-selective beta adrenoceptor antagonist, Propranolol (Inderal), is:&lt;/questiontext&gt;&#10;            &lt;showresults&gt;True&lt;/showresults&gt;&#10;            &lt;responsegrid&gt;0&lt;/responsegrid&gt;&#10;            &lt;countdowntimer&gt;False&lt;/countdowntimer&gt;&#10;            &lt;countdowntime&gt;10&lt;/countdowntime&gt;&#10;            &lt;correctvalue&gt;1&lt;/correctvalue&gt;&#10;            &lt;incorrectvalue&gt;0&lt;/incorrectvalue&gt;&#10;            &lt;responselimit&gt;1&lt;/responselimit&gt;&#10;            &lt;bulletstyle&gt;2&lt;/bulletstyle&gt;&#10;            &lt;answers&gt;&#10;                &lt;answer&gt;&#10;                    &lt;guid&gt;8C147110CAD04E69A26E0166E5F265EA&lt;/guid&gt;&#10;                    &lt;answertext&gt;COPD&lt;/answertext&gt;&#10;                    &lt;valuetype&gt;1&lt;/valuetype&gt;&#10;                &lt;/answer&gt;&#10;                &lt;answer&gt;&#10;                    &lt;guid&gt;FBF48A42586B40CEAF051A37C6E5E375&lt;/guid&gt;&#10;                    &lt;answertext&gt;Migraine&lt;/answertext&gt;&#10;                    &lt;valuetype&gt;-1&lt;/valuetype&gt;&#10;                &lt;/answer&gt;&#10;                &lt;answer&gt;&#10;                    &lt;guid&gt;59563A3E4BD94229A2EFB5DA700D4079&lt;/guid&gt;&#10;                    &lt;answertext&gt;Angina&lt;/answertext&gt;&#10;                    &lt;valuetype&gt;-1&lt;/valuetype&gt;&#10;                &lt;/answer&gt;&#10;                &lt;answer&gt;&#10;                    &lt;guid&gt;3CDD6AAAF4FF4620B1B285E733041745&lt;/guid&gt;&#10;                    &lt;answertext&gt;Hypertension&lt;/answertext&gt;&#10;                    &lt;valuetype&gt;-1&lt;/valuetype&gt;&#10;                &lt;/answer&gt;&#10;                &lt;answer&gt;&#10;                    &lt;guid&gt;B524D66C579A4E099BAC866C2D6512D9&lt;/guid&gt;&#10;                    &lt;answertext&gt;Pheochromocytoma&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66.xml><?xml version="1.0" encoding="utf-8"?>
<p:tagLst xmlns:a="http://schemas.openxmlformats.org/drawingml/2006/main" xmlns:r="http://schemas.openxmlformats.org/officeDocument/2006/relationships" xmlns:p="http://schemas.openxmlformats.org/presentationml/2006/main">
  <p:tag name="TYPE" val="0"/>
  <p:tag name="NUMBERFORMAT" val="0"/>
  <p:tag name="LABELFORMAT" val="1"/>
  <p:tag name="DEFINEDCOLORS" val="3,6,10,45,32,50,13,4,9,55,1"/>
  <p:tag name="COLORTYPE" val="CORRECTINCORRECT"/>
</p:tagLst>
</file>

<file path=ppt/tags/tag67.xml><?xml version="1.0" encoding="utf-8"?>
<p:tagLst xmlns:a="http://schemas.openxmlformats.org/drawingml/2006/main" xmlns:r="http://schemas.openxmlformats.org/officeDocument/2006/relationships" xmlns:p="http://schemas.openxmlformats.org/presentationml/2006/main">
  <p:tag name="ZEROBASED" val="False"/>
</p:tagLst>
</file>

<file path=ppt/tags/tag68.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BBF9676FF19049F8A12083BBF2CAA003&lt;/guid&gt;&#10;        &lt;description /&gt;&#10;        &lt;date&gt;1/22/2018 9:29:41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1B2BCB93C5C14855B43B0AAA2E24B229&lt;/guid&gt;&#10;            &lt;repollguid&gt;6220F681FE4A41479CEDDB0C1DC2839D&lt;/repollguid&gt;&#10;            &lt;sourceid&gt;8781B5997AC14A2BBC1B613B64BE73B6&lt;/sourceid&gt;&#10;            &lt;questiontext&gt;A new drug blocks the release of neurotransmitter from nerve terminals. The mechanism of action is most likely similar to:&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6F8A21B52E974E4DBB214C534971851B&lt;/guid&gt;&#10;                    &lt;answertext&gt;Alpha Latrotoxin (black widow spider venom)&lt;/answertext&gt;&#10;                    &lt;valuetype&gt;-1&lt;/valuetype&gt;&#10;                &lt;/answer&gt;&#10;                &lt;answer&gt;&#10;                    &lt;guid&gt;8ECC6388625949D6BDB59C46B08123F3&lt;/guid&gt;&#10;                    &lt;answertext&gt;Amphetamine (Dyanavel).&lt;/answertext&gt;&#10;                    &lt;valuetype&gt;-1&lt;/valuetype&gt;&#10;                &lt;/answer&gt;&#10;                &lt;answer&gt;&#10;                    &lt;guid&gt;EFFD4A50788841C6A1C1CDD023A84E51&lt;/guid&gt;&#10;                    &lt;answertext&gt;Botulinum toxin (Botox).&lt;/answertext&gt;&#10;                    &lt;valuetype&gt;1&lt;/valuetype&gt;&#10;                &lt;/answer&gt;&#10;                &lt;answer&gt;&#10;                    &lt;guid&gt;985177EE394445D6927352BEEAFC436B&lt;/guid&gt;&#10;                    &lt;answertext&gt;Cocaine.&lt;/answertext&gt;&#10;                    &lt;valuetype&gt;-1&lt;/valuetype&gt;&#10;                &lt;/answer&gt;&#10;                &lt;answer&gt;&#10;                    &lt;guid&gt;E8E9A9104E214387A1FDFFB253800A6F&lt;/guid&gt;&#10;                    &lt;answertext&gt;Reserpine (Serpasil®).&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69.xml><?xml version="1.0" encoding="utf-8"?>
<p:tagLst xmlns:a="http://schemas.openxmlformats.org/drawingml/2006/main" xmlns:r="http://schemas.openxmlformats.org/officeDocument/2006/relationships" xmlns:p="http://schemas.openxmlformats.org/presentationml/2006/main">
  <p:tag name="TYPE" val="0"/>
  <p:tag name="NUMBERFORMAT" val="0"/>
  <p:tag name="DEFINEDCOLORS" val="3,6,10,45,32,50,13,4,9,55,1"/>
  <p:tag name="LABELFORMAT" val="1"/>
  <p:tag name="COLORTYPE" val="CORRECTINCORRECT"/>
</p:tagLst>
</file>

<file path=ppt/tags/tag7.xml><?xml version="1.0" encoding="utf-8"?>
<p:tagLst xmlns:a="http://schemas.openxmlformats.org/drawingml/2006/main" xmlns:r="http://schemas.openxmlformats.org/officeDocument/2006/relationships" xmlns:p="http://schemas.openxmlformats.org/presentationml/2006/main">
  <p:tag name="TYPE" val="0"/>
  <p:tag name="NUMBERFORMAT" val="0"/>
  <p:tag name="DEFINEDCOLORS" val="3,6,10,45,32,50,13,4,9,55,1"/>
  <p:tag name="LABELFORMAT" val="1"/>
  <p:tag name="COLORTYPE" val="CORRECTINCORRECT"/>
</p:tagLst>
</file>

<file path=ppt/tags/tag70.xml><?xml version="1.0" encoding="utf-8"?>
<p:tagLst xmlns:a="http://schemas.openxmlformats.org/drawingml/2006/main" xmlns:r="http://schemas.openxmlformats.org/officeDocument/2006/relationships" xmlns:p="http://schemas.openxmlformats.org/presentationml/2006/main">
  <p:tag name="ZEROBASED" val="False"/>
</p:tagLst>
</file>

<file path=ppt/tags/tag71.xml><?xml version="1.0" encoding="utf-8"?>
<p:tagLst xmlns:a="http://schemas.openxmlformats.org/drawingml/2006/main" xmlns:r="http://schemas.openxmlformats.org/officeDocument/2006/relationships" xmlns:p="http://schemas.openxmlformats.org/presentationml/2006/main">
  <p:tag name="TYPE" val="MultiChoiceSlide"/>
  <p:tag name="AUTOADVANCESLIDE" val="True"/>
  <p:tag name="TPQUESTIONXML" val="﻿&lt;?xml version=&quot;1.0&quot; encoding=&quot;utf-8&quot;?&gt;&#10;&lt;questionlist&gt;&#10;    &lt;properties&gt;&#10;        &lt;guid&gt;C77020367E544DD8924DB2580667D799&lt;/guid&gt;&#10;        &lt;description /&gt;&#10;        &lt;date&gt;10/18/2017 12:39:02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AF56113F62D94374B592031C53B3FB65&lt;/guid&gt;&#10;            &lt;repollguid&gt;81BE979A73924B918AA508D114638B7D&lt;/repollguid&gt;&#10;            &lt;sourceid&gt;AB3CCC886D604468AEA09FF8C96C8138&lt;/sourceid&gt;&#10;            &lt;questiontext&gt;Following chronic pretreatment with a sympatholytic drug, intravenous phenylephrine causes an increase in blood pressure, but amphetamine has no effect.  Which one of the drugs, administered several days as pretreatment, would be responsible for these observations?&lt;/questiontext&gt;&#10;            &lt;showresults&gt;True&lt;/showresults&gt;&#10;            &lt;responsegrid&gt;0&lt;/responsegrid&gt;&#10;            &lt;countdowntimer&gt;False&lt;/countdowntimer&gt;&#10;            &lt;countdowntime&gt;10&lt;/countdowntime&gt;&#10;            &lt;correctvalue&gt;1&lt;/correctvalue&gt;&#10;            &lt;incorrectvalue&gt;0&lt;/incorrectvalue&gt;&#10;            &lt;responselimit&gt;1&lt;/responselimit&gt;&#10;            &lt;bulletstyle&gt;2&lt;/bulletstyle&gt;&#10;            &lt;answers&gt;&#10;                &lt;answer&gt;&#10;                    &lt;guid&gt;1464B78F02974EFC96D516AB3CBF972D&lt;/guid&gt;&#10;                    &lt;answertext&gt;Atenolol (Tenormin)&lt;/answertext&gt;&#10;                    &lt;valuetype&gt;-1&lt;/valuetype&gt;&#10;                &lt;/answer&gt;&#10;                &lt;answer&gt;&#10;                    &lt;guid&gt;BAE3DE6B2A924CE2A157BC9C314270BA&lt;/guid&gt;&#10;                    &lt;answertext&gt;Labetalol (Trandate)&lt;/answertext&gt;&#10;                    &lt;valuetype&gt;-1&lt;/valuetype&gt;&#10;                &lt;/answer&gt;&#10;                &lt;answer&gt;&#10;                    &lt;guid&gt;26E6EA150BC94318A7DDD451F0AD95FC&lt;/guid&gt;&#10;                    &lt;answertext&gt;Prazosin (Miniporress)&lt;/answertext&gt;&#10;                    &lt;valuetype&gt;-1&lt;/valuetype&gt;&#10;                &lt;/answer&gt;&#10;                &lt;answer&gt;&#10;                    &lt;guid&gt;AF950C33EBA7440594BF0481C9F6DB14&lt;/guid&gt;&#10;                    &lt;answertext&gt;Reserpine&lt;/answertext&gt;&#10;                    &lt;valuetype&gt;1&lt;/valuetype&gt;&#10;                &lt;/answer&gt;&#10;                &lt;answer&gt;&#10;                    &lt;guid&gt;F7FF1581ED334470910B8AE427A7A4B0&lt;/guid&gt;&#10;                    &lt;answertext&gt;Tamsulosin (Flomax)&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72.xml><?xml version="1.0" encoding="utf-8"?>
<p:tagLst xmlns:a="http://schemas.openxmlformats.org/drawingml/2006/main" xmlns:r="http://schemas.openxmlformats.org/officeDocument/2006/relationships" xmlns:p="http://schemas.openxmlformats.org/presentationml/2006/main">
  <p:tag name="TYPE" val="0"/>
  <p:tag name="NUMBERFORMAT" val="0"/>
  <p:tag name="LABELFORMAT" val="1"/>
  <p:tag name="DEFINEDCOLORS" val="3,6,10,45,32,50,13,4,9,55,1"/>
  <p:tag name="COLORTYPE" val="CORRECTINCORRECT"/>
</p:tagLst>
</file>

<file path=ppt/tags/tag73.xml><?xml version="1.0" encoding="utf-8"?>
<p:tagLst xmlns:a="http://schemas.openxmlformats.org/drawingml/2006/main" xmlns:r="http://schemas.openxmlformats.org/officeDocument/2006/relationships" xmlns:p="http://schemas.openxmlformats.org/presentationml/2006/main">
  <p:tag name="ZEROBASED" val="False"/>
</p:tagLst>
</file>

<file path=ppt/tags/tag74.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43BC1F8873134CF6A2A0C1E4CFAA7F7B&lt;/guid&gt;&#10;        &lt;description /&gt;&#10;        &lt;date&gt;10/22/2018 12:21:33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3EFA6A829B954C1CBFCDC9B4C178A0F7&lt;/guid&gt;&#10;            &lt;repollguid&gt;1AA6C1385FF4412EB37D9E9E6EB66716&lt;/repollguid&gt;&#10;            &lt;sourceid&gt;E0D858C26EA34F5D957CFC1F4DAD9E71&lt;/sourceid&gt;&#10;            &lt;questiontext&gt;What cardiovascular effect should one expect when injecting norepinephrine or phenylephrine intravenously?&lt;/questiontext&gt;&#10;            &lt;showresults&gt;True&lt;/showresults&gt;&#10;            &lt;responsegrid&gt;0&lt;/responsegrid&gt;&#10;            &lt;countdowntimer&gt;False&lt;/countdowntimer&gt;&#10;            &lt;countdowntime&gt;1&lt;/countdowntime&gt;&#10;            &lt;correctvalue&gt;1&lt;/correctvalue&gt;&#10;            &lt;incorrectvalue&gt;0&lt;/incorrectvalue&gt;&#10;            &lt;responselimit&gt;1&lt;/responselimit&gt;&#10;            &lt;bulletstyle&gt;2&lt;/bulletstyle&gt;&#10;            &lt;answers&gt;&#10;                &lt;answer&gt;&#10;                    &lt;guid&gt;993F27683659486D936C283A3E20D7A4&lt;/guid&gt;&#10;                    &lt;answertext&gt;Bradycardia&lt;/answertext&gt;&#10;                    &lt;valuetype&gt;1&lt;/valuetype&gt;&#10;                &lt;/answer&gt;&#10;                &lt;answer&gt;&#10;                    &lt;guid&gt;E30E1343057D448BB9C87721C51915DF&lt;/guid&gt;&#10;                    &lt;answertext&gt;Hypotension&lt;/answertext&gt;&#10;                    &lt;valuetype&gt;-1&lt;/valuetype&gt;&#10;                &lt;/answer&gt;&#10;                &lt;answer&gt;&#10;                    &lt;guid&gt;2E7E211707804C22BD046475DBBEB4D1&lt;/guid&gt;&#10;                    &lt;answertext&gt;Rhinorrhea&lt;/answertext&gt;&#10;                    &lt;valuetype&gt;-1&lt;/valuetype&gt;&#10;                &lt;/answer&gt;&#10;                &lt;answer&gt;&#10;                    &lt;guid&gt;90EC1382C1DD4440B0D292575FA250A1&lt;/guid&gt;&#10;                    &lt;answertext&gt;Skeletal muscle tremors&lt;/answertext&gt;&#10;                    &lt;valuetype&gt;-1&lt;/valuetype&gt;&#10;                &lt;/answer&gt;&#10;                &lt;answer&gt;&#10;                    &lt;guid&gt;EA8867B7EAEF487BAABFF482E79CBBA4&lt;/guid&gt;&#10;                    &lt;answertext&gt;Venous pooling&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ags/tag75.xml><?xml version="1.0" encoding="utf-8"?>
<p:tagLst xmlns:a="http://schemas.openxmlformats.org/drawingml/2006/main" xmlns:r="http://schemas.openxmlformats.org/officeDocument/2006/relationships" xmlns:p="http://schemas.openxmlformats.org/presentationml/2006/main">
  <p:tag name="TYPE" val="0"/>
  <p:tag name="NUMBERFORMAT" val="0"/>
  <p:tag name="DEFINEDCOLORS" val="3,6,10,45,32,50,13,4,9,55,1"/>
  <p:tag name="LABELFORMAT" val="1"/>
  <p:tag name="COLORTYPE" val="CORRECTINCORRECT"/>
</p:tagLst>
</file>

<file path=ppt/tags/tag76.xml><?xml version="1.0" encoding="utf-8"?>
<p:tagLst xmlns:a="http://schemas.openxmlformats.org/drawingml/2006/main" xmlns:r="http://schemas.openxmlformats.org/officeDocument/2006/relationships" xmlns:p="http://schemas.openxmlformats.org/presentationml/2006/main">
  <p:tag name="ZEROBASED" val="False"/>
</p:tagLst>
</file>

<file path=ppt/tags/tag7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ZEROBASED" val="False"/>
</p:tagLst>
</file>

<file path=ppt/tags/tag9.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119CE38038B249FF8A194401D1E5CF11&lt;/guid&gt;&#10;        &lt;description /&gt;&#10;        &lt;date&gt;1/18/2018 10:12:11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D51E3D1123441BC90D076B0BE16B7E6&lt;/guid&gt;&#10;            &lt;repollguid&gt;531CC4DE762D45A5AA895CDE221CFA85&lt;/repollguid&gt;&#10;            &lt;sourceid&gt;C8AFCF3D079A47359BDAF18A5658DEAD&lt;/sourceid&gt;&#10;            &lt;questiontext&gt;All of the following cholinergic drugs could cause muscle fasciculations, respiratory arrest, and malignant hyperthermia EXCEP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D2DBE7043B1F40D8BE5BB83D4C92A950&lt;/guid&gt;&#10;                    &lt;answertext&gt;Bethanechol&lt;/answertext&gt;&#10;                    &lt;valuetype&gt;1&lt;/valuetype&gt;&#10;                &lt;/answer&gt;&#10;                &lt;answer&gt;&#10;                    &lt;guid&gt;7A1868EBFFC94901B66B5497B99E99DF&lt;/guid&gt;&#10;                    &lt;answertext&gt;Echothiophate&lt;/answertext&gt;&#10;                    &lt;valuetype&gt;-1&lt;/valuetype&gt;&#10;                &lt;/answer&gt;&#10;                &lt;answer&gt;&#10;                    &lt;guid&gt;6C9D0E8B03994346869223D145DB4D12&lt;/guid&gt;&#10;                    &lt;answertext&gt;Edrophonium&lt;/answertext&gt;&#10;                    &lt;valuetype&gt;-1&lt;/valuetype&gt;&#10;                &lt;/answer&gt;&#10;                &lt;answer&gt;&#10;                    &lt;guid&gt;EFB9A3F30F9649C18BB15E1ABD12B94A&lt;/guid&gt;&#10;                    &lt;answertext&gt;Pyridostigmine&lt;/answertext&gt;&#10;                    &lt;valuetype&gt;-1&lt;/valuetype&gt;&#10;                &lt;/answer&gt;&#10;                &lt;answer&gt;&#10;                    &lt;guid&gt;025F6E77AD4D4C12ADCF97FB106B5CB8&lt;/guid&gt;&#10;                    &lt;answertext&gt;Rivastigmine&lt;/answertext&gt;&#10;                    &lt;valuetype&gt;-1&lt;/valuetype&gt;&#10;                &lt;/answer&gt;&#10;                &lt;answer&gt;&#10;                    &lt;guid&gt;E0B0F83559D54FD88996A792E4622A56&lt;/guid&gt;&#10;                    &lt;answertext&gt;Succinylcholine&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HASRESULTS"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806</TotalTime>
  <Words>1600</Words>
  <Application>Microsoft Office PowerPoint</Application>
  <PresentationFormat>Widescreen</PresentationFormat>
  <Paragraphs>307</Paragraphs>
  <Slides>35</Slides>
  <Notes>27</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35</vt:i4>
      </vt:variant>
    </vt:vector>
  </HeadingPairs>
  <TitlesOfParts>
    <vt:vector size="46" baseType="lpstr">
      <vt:lpstr>Arial</vt:lpstr>
      <vt:lpstr>Calibri</vt:lpstr>
      <vt:lpstr>Calibri Light</vt:lpstr>
      <vt:lpstr>Segoe UI</vt:lpstr>
      <vt:lpstr>Symbol</vt:lpstr>
      <vt:lpstr>Times New Roman</vt:lpstr>
      <vt:lpstr>Office Theme</vt:lpstr>
      <vt:lpstr>1_Office Theme</vt:lpstr>
      <vt:lpstr>3_Office Theme</vt:lpstr>
      <vt:lpstr>4_Office Theme</vt:lpstr>
      <vt:lpstr>Default Design</vt:lpstr>
      <vt:lpstr>Q&amp;A Autonomic Pharmacology: Neuropsychopharmacology</vt:lpstr>
      <vt:lpstr>Session Plan:</vt:lpstr>
      <vt:lpstr>Cholinergic Agonists  Muscarinic/Nicotinic  Direct/ Indirect</vt:lpstr>
      <vt:lpstr>A 15-year-old female suspected to have asthma undergoes a test to establish a ‘bronchial hyperactivity diagnosis’. Which of the following autonomic receptors will be challenged? </vt:lpstr>
      <vt:lpstr>“DUMBBELSS”   -   Muscarinic effects</vt:lpstr>
      <vt:lpstr>“SLUDWARMF”  - Muscarinic and Nicotinic</vt:lpstr>
      <vt:lpstr>An Alzheimer's patient receives a “cholinergic agonist” which results in all of the adverse effects listed below.  Which specific adverse effect proves that the patient is receiving an ‘indirect-acting’ rather than ‘direct-acting’ muscarinic agonist?</vt:lpstr>
      <vt:lpstr>All of the following cholinergic drugs could cause muscle fasciculations, respiratory arrest, and malignant hyperthermia EXCEPT</vt:lpstr>
      <vt:lpstr>This drug, now rarely used to treat glaucoma and lower intraocular pressure (IOP), can result in pupillary miosis, lacrimation, salivation, and rhinorrhea when applied topically to the eye.  To what class of drugs does it belong?</vt:lpstr>
      <vt:lpstr>Drugs (topical) used to treat glaucoma</vt:lpstr>
      <vt:lpstr>PowerPoint Presentation</vt:lpstr>
      <vt:lpstr>Patient receives a cholinergic agonist that results in tachycardia and hypertension.  Which drug was administered?</vt:lpstr>
      <vt:lpstr>Cholinergic Antagonists:  Muscarinic/Nicotinic  </vt:lpstr>
      <vt:lpstr>Which of the following could precipitate an acute attack of narrow angle glaucoma?</vt:lpstr>
      <vt:lpstr>Patient taking the antidepressant, Amitriptyline, for relief of neuropathic pain, complains of blurred vision, xerostomia, tachycardia, hyperthermia, constipation, and urinary retention. These adverse effects of amitriptyline result from</vt:lpstr>
      <vt:lpstr>In severe neuromuscular blockade requiring respiratory ventilation, neostigmine would be most effective as an antidote when the toxicity was the result of</vt:lpstr>
      <vt:lpstr>This drug, FDA approved for prevention of chronic migraine, can produce a “flaccid” paralysis of skeletal muscle fibers by blocking acetylcholine release from cholinergic nerve terminals.</vt:lpstr>
      <vt:lpstr>Adrenergic Agonists:  Alpha/Beta  Direct/ Indirect/Mixed</vt:lpstr>
      <vt:lpstr>Oral phenylephrine has been shown to be no better than placebo in the treatment of rhinorrhea associated with allergies and the common cold. Oral pseudoephedrine and intranasal oxymetazoline were both found to be superior to phenylephrine. Which adrenoceptor is responsible for the decongestant action?</vt:lpstr>
      <vt:lpstr>When pupillary dilation but not cycloplegia is desired, a good choice would be:</vt:lpstr>
      <vt:lpstr>Which of the following could precipitate an acute attack of narrow angle glaucoma?</vt:lpstr>
      <vt:lpstr>A patient presents with Horner’s Syndrome. You observe that the right eye pupil diameter is smaller (miosis) than that seen in the left eye. However, when topical phenylephrine is added in both eyes, the mydriasis observed is greatest in the right eye. You could argue that these observations result from</vt:lpstr>
      <vt:lpstr>A patient presents with Horner’s Syndrome. You observe that the right eye pupil diameter is smaller (miosis) than that seen in the left eye. Which of the following drugs would dilate the pupil (mydriasis) in left eye but NOT in the right eye?</vt:lpstr>
      <vt:lpstr>A patient is brought into the ER having overdosed with amphetamine.  A likely cardiovascular response you could expect would be ? </vt:lpstr>
      <vt:lpstr>While the exact mechanism of action is unknown, this drug, used in the treatment of Attention Deficit Hyperactivity Disorder (ADHD), is known as an alpha-2 agonist.</vt:lpstr>
      <vt:lpstr>Hospitalized patient experiences anaphylactic reaction to medication and receives epinephrine.  As anaphylaxis resolves you noticed fine skeletal muscle tremors. These result from Epinephrine stimulation of</vt:lpstr>
      <vt:lpstr>A 15-year-old female receives inhaled methacholine to establish a “bronchial hyperactivity diagnosis”. She immediately experiences intense bronchoconstriction Which one of the following would best be administered to relieve these symptoms? </vt:lpstr>
      <vt:lpstr>Adrenergic Antagonists:  Alpha/Beta  </vt:lpstr>
      <vt:lpstr>An adverse effect commonly seen with initiation of therapy of the Alpha-1 selective antagonist, Prazosin (Minipress), is?</vt:lpstr>
      <vt:lpstr>Patient taking the antidepressant, Amitriptyline, for relief of neuropathic pain, complains of light headedness and occasional syncope. This adverse effect of amitriptyline results from</vt:lpstr>
      <vt:lpstr>A contraindication for using the non-selective beta adrenoceptor antagonist, Propranolol (Inderal), is:</vt:lpstr>
      <vt:lpstr>A new drug blocks the release of  neurotransmitter from nerve terminals. The  mechanism of action is most likely similar to:</vt:lpstr>
      <vt:lpstr>Following chronic pretreatment with a sympatholytic drug, intravenous phenylephrine causes an increase in blood pressure, but amphetamine has no effect.  Which one of the drugs, administered several days as pretreatment, would be responsible for these observations?</vt:lpstr>
      <vt:lpstr>What cardiovascular effect should one expect when injecting norepinephrine or phenylephrine intravenously?</vt:lpstr>
      <vt:lpstr>Control of Blood Pressure</vt:lpstr>
    </vt:vector>
  </TitlesOfParts>
  <Company>Texas Tech University Health Sciences Center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Autonomic Pharmacology: Neuropsycho Pharmacology</dc:title>
  <dc:creator>Tenner, Tom</dc:creator>
  <cp:lastModifiedBy>Tenner, Tom</cp:lastModifiedBy>
  <cp:revision>84</cp:revision>
  <dcterms:created xsi:type="dcterms:W3CDTF">2018-10-19T14:17:03Z</dcterms:created>
  <dcterms:modified xsi:type="dcterms:W3CDTF">2018-10-22T17:26:26Z</dcterms:modified>
</cp:coreProperties>
</file>