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58"/>
  </p:notesMasterIdLst>
  <p:handoutMasterIdLst>
    <p:handoutMasterId r:id="rId59"/>
  </p:handoutMasterIdLst>
  <p:sldIdLst>
    <p:sldId id="256" r:id="rId3"/>
    <p:sldId id="31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9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10" r:id="rId52"/>
    <p:sldId id="303" r:id="rId53"/>
    <p:sldId id="304" r:id="rId54"/>
    <p:sldId id="305" r:id="rId55"/>
    <p:sldId id="306" r:id="rId56"/>
    <p:sldId id="307" r:id="rId57"/>
  </p:sldIdLst>
  <p:sldSz cx="9144000" cy="6858000" type="screen4x3"/>
  <p:notesSz cx="6858000" cy="9199563"/>
  <p:custDataLst>
    <p:tags r:id="rId6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8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9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209550"/>
            <a:ext cx="19367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0" y="209550"/>
            <a:ext cx="5659438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6F1842-0FFD-440E-A4A4-F02B168C6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54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0458AD-4198-41C6-BB76-0E95F19AE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13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B8FA93-21C9-45E1-AEB1-A8355780C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21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529A24-2B2E-4053-8B46-BD1E0708C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22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2B95E8-A212-4AC5-82AB-8522FD891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0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5026A2-758C-44B5-A364-CCE3492CE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35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DC9CB4-6A82-4C10-8172-16D002988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80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BE48AC-8A21-44C6-BF8A-5E65D8AAF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5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986FC03-A04A-4D3B-8032-5E2D72C9B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94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C5797C-8299-46BC-B49D-7E145DFB4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26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FD1A95-07DE-4E08-B905-B2DDFB1FF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71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B2E19D-C161-435A-BDE1-6764617A3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516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88A710-D1D6-4E08-B06B-D55B9D2B9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2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1981200"/>
            <a:ext cx="3789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6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57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9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361950" y="590550"/>
            <a:ext cx="8745538" cy="6237288"/>
            <a:chOff x="228" y="372"/>
            <a:chExt cx="5509" cy="3929"/>
          </a:xfrm>
        </p:grpSpPr>
        <p:sp>
          <p:nvSpPr>
            <p:cNvPr id="2" name="Freeform 2"/>
            <p:cNvSpPr>
              <a:spLocks/>
            </p:cNvSpPr>
            <p:nvPr/>
          </p:nvSpPr>
          <p:spPr bwMode="auto">
            <a:xfrm>
              <a:off x="228" y="1053"/>
              <a:ext cx="5509" cy="3248"/>
            </a:xfrm>
            <a:custGeom>
              <a:avLst/>
              <a:gdLst/>
              <a:ahLst/>
              <a:cxnLst>
                <a:cxn ang="0">
                  <a:pos x="5508" y="0"/>
                </a:cxn>
                <a:cxn ang="0">
                  <a:pos x="0" y="0"/>
                </a:cxn>
                <a:cxn ang="0">
                  <a:pos x="0" y="3247"/>
                </a:cxn>
              </a:cxnLst>
              <a:rect l="0" t="0" r="r" b="b"/>
              <a:pathLst>
                <a:path w="5509" h="3248">
                  <a:moveTo>
                    <a:pt x="5508" y="0"/>
                  </a:moveTo>
                  <a:lnTo>
                    <a:pt x="0" y="0"/>
                  </a:lnTo>
                  <a:lnTo>
                    <a:pt x="0" y="3247"/>
                  </a:lnTo>
                </a:path>
              </a:pathLst>
            </a:custGeom>
            <a:noFill/>
            <a:ln w="1270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13500000" algn="ctr" rotWithShape="0">
                <a:schemeClr val="hlink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228" y="372"/>
              <a:ext cx="5509" cy="3929"/>
            </a:xfrm>
            <a:custGeom>
              <a:avLst/>
              <a:gdLst/>
              <a:ahLst/>
              <a:cxnLst>
                <a:cxn ang="0">
                  <a:pos x="431" y="3928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0" y="486"/>
                </a:cxn>
                <a:cxn ang="0">
                  <a:pos x="5508" y="486"/>
                </a:cxn>
              </a:cxnLst>
              <a:rect l="0" t="0" r="r" b="b"/>
              <a:pathLst>
                <a:path w="5509" h="3929">
                  <a:moveTo>
                    <a:pt x="431" y="3928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5508" y="486"/>
                  </a:lnTo>
                </a:path>
              </a:pathLst>
            </a:custGeom>
            <a:noFill/>
            <a:ln w="1270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13500000" algn="ctr" rotWithShape="0">
                <a:schemeClr val="hlink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209550"/>
            <a:ext cx="7734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729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5C90BF-91C5-4E23-AC81-649D7781E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50963" y="360363"/>
            <a:ext cx="7581900" cy="544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NARCOTIC ANALGESICS- I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Blanton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Narcotic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refers to narcosis-</a:t>
            </a:r>
          </a:p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stupor or somnolence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Opiate/ </a:t>
            </a:r>
            <a:r>
              <a:rPr lang="en-US" sz="48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Opioid</a:t>
            </a:r>
            <a:r>
              <a:rPr lang="en-US" sz="4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refers to </a:t>
            </a:r>
          </a:p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analgesia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46163" y="512763"/>
            <a:ext cx="8062912" cy="648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Endogenous Ligands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Morphine and Related Ligands</a:t>
            </a: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Peptides: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   -Proopiomelanocortin-POMC: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endorphins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   -Proenkephalin A:</a:t>
            </a: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enkephalins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   -Proenkephalin B:</a:t>
            </a: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dynorphins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74763" y="512763"/>
            <a:ext cx="7488237" cy="617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Endogenous Ligands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CNS and Nonnervous Tissues</a:t>
            </a: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POMC: CNS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 pain areas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Pituitary, and Pancreas</a:t>
            </a:r>
          </a:p>
          <a:p>
            <a:pPr>
              <a:defRPr/>
            </a:pPr>
            <a:endParaRPr lang="en-US" sz="24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Proenkephalin A, B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: CNS-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Widespread: pain, behavior,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motor, autonomic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50963" y="512763"/>
            <a:ext cx="7507287" cy="479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Endogenous Peptides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Differential Processing of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Precursors = Different Peptide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Products in Tissues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27163" y="512763"/>
            <a:ext cx="7561262" cy="599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CNS Effects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Analgesia (mu receptors)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-</a:t>
            </a: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change perception of pain</a:t>
            </a: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-change reaction to pain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-raise threshold for pain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-decrease nociceptive pain greater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	than neuropathic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50963" y="512763"/>
            <a:ext cx="6918325" cy="745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Analgesia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-Dull pain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-Severe pain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-Drowsiness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-Impairment- variable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-Antagonism of Opiate Side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50963" y="588963"/>
            <a:ext cx="6386512" cy="613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Analgesia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Ascending Pathways-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spinothalamic tract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Descending Pathways-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bulbospinal pathways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Synergy of Two Pathways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274763" y="512763"/>
            <a:ext cx="7869237" cy="6240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CNS Effects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Ventral Tegmentum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Euphoria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	mu and delta receptors</a:t>
            </a:r>
          </a:p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Dysphoria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kappa receptors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5843" name="Picture 3" descr="REWARD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00338"/>
            <a:ext cx="4495800" cy="17827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50963" y="512763"/>
            <a:ext cx="7488237" cy="648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CNS Effects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Alter Hypothalamic Heat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Regulatory Mechanism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Neuroendocrine (mu)-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Decrease LH, FSH, ACTH,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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-endorphin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Increase Prolactin, ADH</a:t>
            </a:r>
          </a:p>
          <a:p>
            <a:pPr eaLnBrk="1" hangingPunct="1"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98563" y="436563"/>
            <a:ext cx="8069262" cy="686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CNS Effects</a:t>
            </a: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Miosis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(mu and kappa)- 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Stimulation of PNS innervation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pupil</a:t>
            </a: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Convulsions- (mu, </a:t>
            </a:r>
            <a:r>
              <a:rPr 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kappa,delta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)-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concentrations, inhibition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GABA release</a:t>
            </a:r>
          </a:p>
          <a:p>
            <a:pPr eaLnBrk="1" hangingPunct="1"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74763" y="512763"/>
            <a:ext cx="7750175" cy="479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CNS Effects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Antitussive Effects-  Depression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of medullary cough centers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Nausea and Vomiting-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Stimulation of CTZ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57200" y="227013"/>
            <a:ext cx="838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Graphic Photos Of Overdosed Adults With Child In Car Put Ohio Heroin Epidemic In Spotlight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47800"/>
            <a:ext cx="58785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557588"/>
            <a:ext cx="44005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50963" y="512763"/>
            <a:ext cx="7107237" cy="752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Respiration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Therapeutic Concentrations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-Concentration Dependent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-Reduction in rate, minute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volume, and tidal exchange</a:t>
            </a:r>
          </a:p>
          <a:p>
            <a:pPr>
              <a:defRPr/>
            </a:pPr>
            <a:endParaRPr lang="en-US" sz="24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Few Clinical Problems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* Exception: respiratory disease, coadministration of respiratory depressants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50963" y="512763"/>
            <a:ext cx="7546975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Respiration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Suppression of Brainstem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1) Centers that control rhythm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2) Centers that sense pCO</a:t>
            </a:r>
            <a:r>
              <a:rPr 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Hypoxic Stimulation Intact-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---&gt; apnea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74763" y="436563"/>
            <a:ext cx="7410450" cy="508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Bronchoconstriction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Histamine release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-CNS depression of respiration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-CNS suppression of cough reflex</a:t>
            </a: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Caution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: asthma, cor pulmonale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COPD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74763" y="512763"/>
            <a:ext cx="7537450" cy="603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Cardiovascular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Therapeutic Concentrations</a:t>
            </a:r>
          </a:p>
          <a:p>
            <a:pPr>
              <a:defRPr/>
            </a:pP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-Supine Position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-Little Effects on bp, rate, rhythm</a:t>
            </a:r>
          </a:p>
          <a:p>
            <a:pPr>
              <a:defRPr/>
            </a:pPr>
            <a:endParaRPr lang="en-US" sz="1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-Supine --&gt; Standing Position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peripheral vasodilation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decreased peripheral resistance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inhibition of baroreceptor reflex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74763" y="512763"/>
            <a:ext cx="7770812" cy="412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CSF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May Increase CSF Pressure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Contraindicated in head injury,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intracranial lesions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50963" y="436563"/>
            <a:ext cx="7181850" cy="611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GI Effects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Inhibitory actions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-Delay gastric emptying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-Delay passage through small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and large intestines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-Increase anal sphincter tone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-Decrease defecation reflex</a:t>
            </a: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-Constipation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27163" y="512763"/>
            <a:ext cx="6946900" cy="611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Miscellaneous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-Contraction of the bile duct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and sphincter of Oddi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-Renal/Bladder Function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Depressed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-Labor Prolonged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31925" y="481013"/>
            <a:ext cx="257333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Tolerance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41725" y="654050"/>
            <a:ext cx="18415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03325" y="1644650"/>
            <a:ext cx="7600950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High Degree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None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Analgesia			Miosis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Euphoria			Constipation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Dysphoria			Convulsions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Mental Clouding		Antagonist	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Sedation					Actions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Resp. Depression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N &amp; V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Cough Supression  </a:t>
            </a: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Moderate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Bradycardia</a:t>
            </a:r>
          </a:p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74763" y="436563"/>
            <a:ext cx="7564437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Study Guide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Know: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1) Uses of Opioids</a:t>
            </a: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2) Classes of Opioids- Agonists,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Antagonists, etc.</a:t>
            </a: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3) Receptors associated with opiates-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mu vs kappa vs delta-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What functions do they serve?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50963" y="436563"/>
            <a:ext cx="7640637" cy="539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Study Guide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4) Opiate analgesia- characteristics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5) Effects of opiates on GI tract  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function, respiration,cardio-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vascular function, cough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22363" y="512763"/>
            <a:ext cx="7346950" cy="672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Opium Poppy</a:t>
            </a:r>
          </a:p>
          <a:p>
            <a:pPr>
              <a:defRPr/>
            </a:pPr>
            <a:endParaRPr lang="en-US" sz="2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Papaver somniferum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-Opium = crude extract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-Morphine = purified constituent</a:t>
            </a: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from Morpheus-Greek god of dreams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59" name="Picture 3" descr="poppy pla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590800" cy="259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chemeClr val="accent1"/>
                </a:solidFill>
              </a:rPr>
              <a:t>NARCOTIC ANALGESICS- II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98563" y="436563"/>
            <a:ext cx="7507287" cy="593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Pharmacokinetics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Routes: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PO, SL, Nasal, Rectal, Dermal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IV, IM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First Pass Effect- (PO)- High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for  Morphine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(25% of the oral dose 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is bioavailable)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81113" y="565150"/>
            <a:ext cx="7421562" cy="557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Pharmacokinetics</a:t>
            </a: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IV Route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more lipophilic- more penetrance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of BBB</a:t>
            </a: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Morphine- poor penetrance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Fentanyl- redistribution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357313" y="488950"/>
            <a:ext cx="7607300" cy="557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Pharmacokinetics</a:t>
            </a: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of Morphine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Glucuronidation of the 3 or 6- OH</a:t>
            </a: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Morphine 6-Glucuronide is a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potent analgesic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52513" y="442913"/>
            <a:ext cx="7862887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Patient Controlled Analgesia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-Automated Device- delivery of opiate for postoperative pain, cancer pain, or other conditions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-Device programmed for dose and interval between doses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57313" y="519113"/>
            <a:ext cx="6234112" cy="611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 Use and Dyspnea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Pulmonary Edema- </a:t>
            </a: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Left Ventricular Failure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Reduction in fear/anxiety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Reduction in peripheral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resistance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81113" y="442913"/>
            <a:ext cx="7558087" cy="682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Strong Agonists</a:t>
            </a: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Phenanthrene</a:t>
            </a:r>
            <a:r>
              <a:rPr lang="en-US" sz="4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Class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Morphine</a:t>
            </a:r>
          </a:p>
          <a:p>
            <a:pPr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Oxycodone</a:t>
            </a:r>
          </a:p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Heroin</a:t>
            </a:r>
            <a:endParaRPr lang="en-US" sz="3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More Potent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-Better Access to BBB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Does not bind to opiate receptor itself. Is metabolized to morphine (the active agent)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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57313" y="519113"/>
            <a:ext cx="7481887" cy="536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Strong 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Phenylheptylamine Class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Methadone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-similar analgesic action as morphine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-better bioavailability than morphine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-analgesic and addiction therapy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281113" y="366713"/>
            <a:ext cx="7558087" cy="8228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Strong 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Phenylpiperidine Class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Meperidine </a:t>
            </a: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(meh-pehr-ih-deen)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-less potent but higher availability   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than morphine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-antimuscarinic actions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-less constipating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-not antitussive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-no effects on labor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81113" y="442913"/>
            <a:ext cx="7100887" cy="591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Strong 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Phenylpiperidine Class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Fentanyl/Sufentanil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(sue-fen-tuh-nil)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-analgesia &gt;&gt; morphine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-short duration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-useful in anesthesia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-postoperative analgesia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5" name="Picture 3" descr="moscowsei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5043488" cy="6383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74763" y="131763"/>
            <a:ext cx="6535737" cy="8529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Uses of Opiates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-Analgesia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Preanesthetic Medication (sedative)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-Pulmonary Edema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-Anesthesia 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-Spinal Analgesia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-Cough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-Diarrhea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-Recreation</a:t>
            </a: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357313" y="442913"/>
            <a:ext cx="7481887" cy="716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Moderate 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Phenanthrene Class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Codeine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-less potent than morphine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-10% metabolized to morphine-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accounts for analgesia!</a:t>
            </a: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-oral- with aspirin or acetaminophen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-antitussive in its own right</a:t>
            </a: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57313" y="366713"/>
            <a:ext cx="7634287" cy="6245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Moderate Agonists</a:t>
            </a: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Phenylheptylamine</a:t>
            </a:r>
            <a:r>
              <a:rPr lang="en-US" sz="4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Class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Propoxyphene 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pro-pox-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ee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feen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Darvon)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-related to methadone</a:t>
            </a:r>
          </a:p>
          <a:p>
            <a:pPr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-potency between  aspirin and codeine</a:t>
            </a:r>
          </a:p>
          <a:p>
            <a:pPr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-no antitussive effect</a:t>
            </a:r>
          </a:p>
          <a:p>
            <a:pPr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57313" y="519113"/>
            <a:ext cx="6621462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Mild 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Phenylpiperidine Class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Diphenoxylate/Loperamide</a:t>
            </a:r>
          </a:p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(die-fen-ox-ih-late/ low-pehr-uh-mide)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-not analgesic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-low abuse potential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-antidiarrheal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204913" y="442913"/>
            <a:ext cx="6840537" cy="611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Agonist/Antagonists- Mixed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Developed for analgesia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with less liability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kappa 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mu antagonists or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weak agonists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57313" y="152400"/>
            <a:ext cx="6767512" cy="68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Pentazocine 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(Mixed)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(pen-taz-oh-seen)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kappa agonist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mu agonist/antagonist</a:t>
            </a:r>
          </a:p>
          <a:p>
            <a:pPr>
              <a:defRPr/>
            </a:pPr>
            <a:endParaRPr lang="en-US" sz="4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with Morphine: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-Less potent, addictive liability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-Precipitates withdrawal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-Similar respiratory depression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357313" y="152400"/>
            <a:ext cx="7521575" cy="7885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Butorphanol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(Mixed)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(byoo-tore-fan-ahl)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-Similar to Pentazocine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-kappa agonist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-mu antagonist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-More potent than morphine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-Increases in cardiac workload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281113" y="152400"/>
            <a:ext cx="7164387" cy="6307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Buprenorphine</a:t>
            </a:r>
            <a:endParaRPr lang="en-US" sz="44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byoo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-pre-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nore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feen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endParaRPr lang="en-US" sz="44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-Partial mu agonist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-kappa antagonist?</a:t>
            </a: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-More potent than morphine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-Can precipitate withdrawals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Addictive Liability,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good analgesic with reduced potential for abuse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357313" y="442913"/>
            <a:ext cx="7558087" cy="709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Uses of Opioid Antagonists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1)  narcotic poisoning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2)  reduce side effects in opioid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   anesthesia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3)  reverse neonatal respiratory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   depression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4)  opioid addiction treatment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5)  alcoholism treatment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433513" y="442913"/>
            <a:ext cx="4649787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Naloxone</a:t>
            </a:r>
          </a:p>
          <a:p>
            <a:pPr>
              <a:defRPr/>
            </a:pPr>
            <a:endParaRPr lang="en-US" sz="4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-Rapid Acting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-Short Duration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Multiple Doses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357313" y="442913"/>
            <a:ext cx="6572250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Naltrexone</a:t>
            </a:r>
          </a:p>
          <a:p>
            <a:pPr>
              <a:defRPr/>
            </a:pPr>
            <a:endParaRPr lang="en-US" sz="4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-Orally Effective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-Treatment for Alcoholism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-Liver Dysfunction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74763" y="207963"/>
            <a:ext cx="7335837" cy="995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Opioid Compounds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-Extracts of Opium-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morphine, codeine, papaverine, etc</a:t>
            </a:r>
          </a:p>
          <a:p>
            <a:pPr>
              <a:defRPr/>
            </a:pPr>
            <a:endParaRPr lang="en-US" sz="18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-Synthetic Opioids-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Agonists,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Antagonists, Mixed Agonist/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Antagonists</a:t>
            </a: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-Opiopeptins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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-endorphin,</a:t>
            </a: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Enkephalins, Dynorphin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95400" y="442913"/>
            <a:ext cx="8037513" cy="526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32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Naloxegol</a:t>
            </a: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2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Movantik</a:t>
            </a: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)PEGylated-Naloxone</a:t>
            </a:r>
          </a:p>
          <a:p>
            <a:pPr>
              <a:defRPr/>
            </a:pPr>
            <a:endParaRPr lang="en-US" sz="44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Peripherally acting mu receptor antagonist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(PEGylated form of naloxone-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does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not penetrate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 blood brain barrier)</a:t>
            </a:r>
          </a:p>
          <a:p>
            <a:pPr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oral treatment for opioid-induced constipation in adults with chronic non-cancer pain (FDA approved 2014).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357313" y="366713"/>
            <a:ext cx="6880225" cy="611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 Toxicity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Triad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-</a:t>
            </a: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Pinpoint Pupils</a:t>
            </a: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-LOW Respiratory Rate</a:t>
            </a:r>
          </a:p>
          <a:p>
            <a:pPr>
              <a:defRPr/>
            </a:pPr>
            <a:r>
              <a:rPr lang="en-US" sz="4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-Stuporous --&gt; Comatose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Death- Respiratory Failure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281113" y="366713"/>
            <a:ext cx="7637462" cy="611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Treatment of Poisoning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-Maintain airway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-Reverse the respiratory effects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 with opiate antagonists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-Monitor carefully-  be aware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of other sedatives on board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357313" y="442913"/>
            <a:ext cx="7723187" cy="729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Misc.  </a:t>
            </a:r>
            <a:r>
              <a:rPr lang="en-US" sz="4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Dextromethorphan</a:t>
            </a:r>
            <a:endParaRPr lang="en-US" sz="44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-Isomer of </a:t>
            </a:r>
            <a:r>
              <a:rPr 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levorphanol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-NOT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active at </a:t>
            </a:r>
            <a:r>
              <a:rPr 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opioid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receptors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Antitussive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Acts at central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cough receptors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-OTC drug</a:t>
            </a:r>
          </a:p>
          <a:p>
            <a:pPr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433513" y="442913"/>
            <a:ext cx="7481887" cy="587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457200" indent="-457200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Study Guide</a:t>
            </a:r>
          </a:p>
          <a:p>
            <a:pPr marL="457200" indent="-457200"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  Drug List- Know whether drug is    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agonist, mixed agonist/antagonist, 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antagonist (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drugs listed in lecture script and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ppt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57200" indent="-45720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Know uses and limitations of the 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drugs </a:t>
            </a:r>
            <a:r>
              <a:rPr lang="en-US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structures, chemical classes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281113" y="519113"/>
            <a:ext cx="7634287" cy="670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457200" indent="-457200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Study Guide</a:t>
            </a:r>
          </a:p>
          <a:p>
            <a:pPr marL="457200" indent="-457200"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buFontTx/>
              <a:buAutoNum type="arabicParenR" startAt="3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Know the signs of opiate poisoning   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and the treatment, including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antagonists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457200" indent="-457200">
              <a:defRPr/>
            </a:pP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FIRST AID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BASIC SCIENCES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Edition</a:t>
            </a:r>
          </a:p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Chaper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5,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406-407; Chapter 6,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519-520; 536</a:t>
            </a:r>
          </a:p>
          <a:p>
            <a:pPr marL="457200" indent="-457200"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50963" y="436563"/>
            <a:ext cx="7259637" cy="637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Morphine Derivatives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Agonists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 substitutions: at 3, 6, 17 positions.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Antagonists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 substitutions: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At 17 position (or at 14)</a:t>
            </a:r>
          </a:p>
        </p:txBody>
      </p:sp>
      <p:pic>
        <p:nvPicPr>
          <p:cNvPr id="24579" name="Picture 3" descr="MORPHINE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76500"/>
            <a:ext cx="3367088" cy="3152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4648200" y="2971800"/>
            <a:ext cx="1447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724400" y="3886200"/>
            <a:ext cx="1447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7924800" y="2286000"/>
            <a:ext cx="91440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50963" y="436563"/>
            <a:ext cx="6527800" cy="715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Phamarmacology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Mechanism(s) of Action</a:t>
            </a: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-*mu receptor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-kappa receptor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-delta receptor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-N/OFQ- nociceptin, 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-Orphanin FQ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50963" y="436563"/>
            <a:ext cx="6213475" cy="661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Mechanisms</a:t>
            </a:r>
          </a:p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-G-protein coupling</a:t>
            </a: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-Inhibition of cAMP formation</a:t>
            </a: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(1) Activation of K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channels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(postsynaptic)</a:t>
            </a:r>
          </a:p>
          <a:p>
            <a:pPr>
              <a:defRPr/>
            </a:pPr>
            <a:endParaRPr lang="en-US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-Hyperpolarization of Neuron</a:t>
            </a:r>
          </a:p>
          <a:p>
            <a:pPr>
              <a:defRPr/>
            </a:pPr>
            <a:endParaRPr lang="en-US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74763" y="512763"/>
            <a:ext cx="7089775" cy="582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Opiates- Mechanism</a:t>
            </a:r>
          </a:p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(2) Inhibition of VG Ca++ channels</a:t>
            </a:r>
          </a:p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(presynaptic)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-Depression of Neurotransmitter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Release: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-NE, DA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-5-HT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-ACh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-Substance P</a:t>
            </a:r>
          </a:p>
        </p:txBody>
      </p:sp>
      <p:pic>
        <p:nvPicPr>
          <p:cNvPr id="27651" name="Picture 3" descr="mechanism of action opi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43350"/>
            <a:ext cx="4800600" cy="2533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embossdb">
  <a:themeElements>
    <a:clrScheme name="">
      <a:dk1>
        <a:srgbClr val="438E00"/>
      </a:dk1>
      <a:lt1>
        <a:srgbClr val="DBFFB8"/>
      </a:lt1>
      <a:dk2>
        <a:srgbClr val="316501"/>
      </a:dk2>
      <a:lt2>
        <a:srgbClr val="000000"/>
      </a:lt2>
      <a:accent1>
        <a:srgbClr val="FCFEB9"/>
      </a:accent1>
      <a:accent2>
        <a:srgbClr val="DC0081"/>
      </a:accent2>
      <a:accent3>
        <a:srgbClr val="ADB8AA"/>
      </a:accent3>
      <a:accent4>
        <a:srgbClr val="BBDA9D"/>
      </a:accent4>
      <a:accent5>
        <a:srgbClr val="FDFED9"/>
      </a:accent5>
      <a:accent6>
        <a:srgbClr val="C70074"/>
      </a:accent6>
      <a:hlink>
        <a:srgbClr val="DC0081"/>
      </a:hlink>
      <a:folHlink>
        <a:srgbClr val="FCFEB9"/>
      </a:folHlink>
    </a:clrScheme>
    <a:fontScheme name="embossdb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embossdb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ossdb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c:\msoffice\powerpnt\template\bwovrhd\embossdb.ppt</Template>
  <TotalTime>46298399</TotalTime>
  <Pages>52</Pages>
  <Words>1253</Words>
  <Application>Microsoft Office PowerPoint</Application>
  <PresentationFormat>On-screen Show (4:3)</PresentationFormat>
  <Paragraphs>494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Times New Roman</vt:lpstr>
      <vt:lpstr>Arial</vt:lpstr>
      <vt:lpstr>Monotype Sorts</vt:lpstr>
      <vt:lpstr>Symbol</vt:lpstr>
      <vt:lpstr>embossdb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NARCOTIC ANALGESICS-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Tina Kay Machu</dc:creator>
  <cp:lastModifiedBy>Brown, Candace</cp:lastModifiedBy>
  <cp:revision>105</cp:revision>
  <cp:lastPrinted>1998-11-19T16:32:52Z</cp:lastPrinted>
  <dcterms:created xsi:type="dcterms:W3CDTF">1998-11-12T00:56:32Z</dcterms:created>
  <dcterms:modified xsi:type="dcterms:W3CDTF">2018-09-13T13:03:35Z</dcterms:modified>
</cp:coreProperties>
</file>