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charts/chart1.xml" ContentType="application/vnd.openxmlformats-officedocument.drawingml.chart+xml"/>
  <Override PartName="/ppt/slideLayouts/slideLayout1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notesSlides/notesSlide47.xml" ContentType="application/vnd.openxmlformats-officedocument.presentationml.notesSlide+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notesSlides/notesSlide48.xml" ContentType="application/vnd.openxmlformats-officedocument.presentationml.notesSlide+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notesSlides/notesSlide49.xml" ContentType="application/vnd.openxmlformats-officedocument.presentationml.notesSlide+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notesSlides/notesSlide50.xml" ContentType="application/vnd.openxmlformats-officedocument.presentationml.notesSlide+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notesSlides/notesSlide51.xml" ContentType="application/vnd.openxmlformats-officedocument.presentationml.notesSlide+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notesSlides/notesSlide5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2" r:id="rId2"/>
  </p:sldMasterIdLst>
  <p:notesMasterIdLst>
    <p:notesMasterId r:id="rId56"/>
  </p:notesMasterIdLst>
  <p:sldIdLst>
    <p:sldId id="257" r:id="rId3"/>
    <p:sldId id="256" r:id="rId4"/>
    <p:sldId id="264" r:id="rId5"/>
    <p:sldId id="262" r:id="rId6"/>
    <p:sldId id="258" r:id="rId7"/>
    <p:sldId id="259" r:id="rId8"/>
    <p:sldId id="294" r:id="rId9"/>
    <p:sldId id="296" r:id="rId10"/>
    <p:sldId id="295" r:id="rId11"/>
    <p:sldId id="269" r:id="rId12"/>
    <p:sldId id="263" r:id="rId13"/>
    <p:sldId id="265" r:id="rId14"/>
    <p:sldId id="290" r:id="rId15"/>
    <p:sldId id="293" r:id="rId16"/>
    <p:sldId id="291" r:id="rId17"/>
    <p:sldId id="320" r:id="rId18"/>
    <p:sldId id="292" r:id="rId19"/>
    <p:sldId id="266" r:id="rId20"/>
    <p:sldId id="267" r:id="rId21"/>
    <p:sldId id="268" r:id="rId22"/>
    <p:sldId id="275" r:id="rId23"/>
    <p:sldId id="276" r:id="rId24"/>
    <p:sldId id="274" r:id="rId25"/>
    <p:sldId id="302" r:id="rId26"/>
    <p:sldId id="303" r:id="rId27"/>
    <p:sldId id="304" r:id="rId28"/>
    <p:sldId id="271" r:id="rId29"/>
    <p:sldId id="272" r:id="rId30"/>
    <p:sldId id="273" r:id="rId31"/>
    <p:sldId id="270" r:id="rId32"/>
    <p:sldId id="277" r:id="rId33"/>
    <p:sldId id="299" r:id="rId34"/>
    <p:sldId id="298" r:id="rId35"/>
    <p:sldId id="278" r:id="rId36"/>
    <p:sldId id="279" r:id="rId37"/>
    <p:sldId id="282" r:id="rId38"/>
    <p:sldId id="283" r:id="rId39"/>
    <p:sldId id="280" r:id="rId40"/>
    <p:sldId id="287" r:id="rId41"/>
    <p:sldId id="289" r:id="rId42"/>
    <p:sldId id="286" r:id="rId43"/>
    <p:sldId id="313" r:id="rId44"/>
    <p:sldId id="301" r:id="rId45"/>
    <p:sldId id="285" r:id="rId46"/>
    <p:sldId id="284" r:id="rId47"/>
    <p:sldId id="300" r:id="rId48"/>
    <p:sldId id="305" r:id="rId49"/>
    <p:sldId id="314" r:id="rId50"/>
    <p:sldId id="315" r:id="rId51"/>
    <p:sldId id="316" r:id="rId52"/>
    <p:sldId id="317" r:id="rId53"/>
    <p:sldId id="318" r:id="rId54"/>
    <p:sldId id="319" r:id="rId55"/>
  </p:sldIdLst>
  <p:sldSz cx="9144000" cy="6858000" type="screen4x3"/>
  <p:notesSz cx="7010400" cy="9296400"/>
  <p:custDataLst>
    <p:tags r:id="rId57"/>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71096AD0-40AE-4290-ACD1-2EEB9CA9172F}">
          <p14:sldIdLst>
            <p14:sldId id="257"/>
            <p14:sldId id="256"/>
            <p14:sldId id="264"/>
            <p14:sldId id="262"/>
            <p14:sldId id="258"/>
            <p14:sldId id="259"/>
            <p14:sldId id="294"/>
            <p14:sldId id="296"/>
            <p14:sldId id="295"/>
            <p14:sldId id="269"/>
            <p14:sldId id="263"/>
            <p14:sldId id="265"/>
            <p14:sldId id="290"/>
            <p14:sldId id="293"/>
            <p14:sldId id="291"/>
            <p14:sldId id="320"/>
            <p14:sldId id="292"/>
            <p14:sldId id="266"/>
            <p14:sldId id="267"/>
            <p14:sldId id="268"/>
            <p14:sldId id="275"/>
            <p14:sldId id="276"/>
            <p14:sldId id="274"/>
            <p14:sldId id="302"/>
            <p14:sldId id="303"/>
            <p14:sldId id="304"/>
            <p14:sldId id="271"/>
            <p14:sldId id="272"/>
            <p14:sldId id="273"/>
            <p14:sldId id="270"/>
            <p14:sldId id="277"/>
            <p14:sldId id="299"/>
            <p14:sldId id="298"/>
          </p14:sldIdLst>
        </p14:section>
        <p14:section name="Untitled Section" id="{937D08C7-3375-45A3-A7C0-77842EDC54AC}">
          <p14:sldIdLst>
            <p14:sldId id="278"/>
            <p14:sldId id="279"/>
            <p14:sldId id="282"/>
            <p14:sldId id="283"/>
            <p14:sldId id="280"/>
            <p14:sldId id="287"/>
            <p14:sldId id="289"/>
            <p14:sldId id="286"/>
            <p14:sldId id="313"/>
            <p14:sldId id="301"/>
            <p14:sldId id="285"/>
            <p14:sldId id="284"/>
            <p14:sldId id="300"/>
            <p14:sldId id="305"/>
            <p14:sldId id="314"/>
            <p14:sldId id="315"/>
            <p14:sldId id="316"/>
            <p14:sldId id="317"/>
            <p14:sldId id="318"/>
            <p14:sldId id="319"/>
          </p14:sldIdLst>
        </p14:section>
      </p14:sectionLst>
    </p:ex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F553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73" d="100"/>
          <a:sy n="73" d="100"/>
        </p:scale>
        <p:origin x="498" y="60"/>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slide" Target="slides/slide48.xml"/><Relationship Id="rId55" Type="http://schemas.openxmlformats.org/officeDocument/2006/relationships/slide" Target="slides/slide53.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slide" Target="slides/slide39.xml"/><Relationship Id="rId54" Type="http://schemas.openxmlformats.org/officeDocument/2006/relationships/slide" Target="slides/slide52.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slide" Target="slides/slide51.xml"/><Relationship Id="rId58" Type="http://schemas.openxmlformats.org/officeDocument/2006/relationships/presProps" Target="pres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tags" Target="tags/tag1.xml"/><Relationship Id="rId61" Type="http://schemas.openxmlformats.org/officeDocument/2006/relationships/tableStyles" Target="tableStyle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theme" Target="theme/theme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notesMaster" Target="notesMasters/notesMaster1.xml"/><Relationship Id="rId8" Type="http://schemas.openxmlformats.org/officeDocument/2006/relationships/slide" Target="slides/slide6.xml"/><Relationship Id="rId51" Type="http://schemas.openxmlformats.org/officeDocument/2006/relationships/slide" Target="slides/slide49.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viewProps" Target="viewProps.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view3D>
      <c:rotX val="15"/>
      <c:rotY val="20"/>
      <c:rAngAx val="0"/>
    </c:view3D>
    <c:floor>
      <c:thickness val="0"/>
    </c:floor>
    <c:sideWall>
      <c:thickness val="0"/>
    </c:sideWall>
    <c:backWall>
      <c:thickness val="0"/>
    </c:backWall>
    <c:plotArea>
      <c:layout/>
      <c:bar3DChart>
        <c:barDir val="col"/>
        <c:grouping val="standard"/>
        <c:varyColors val="0"/>
        <c:ser>
          <c:idx val="0"/>
          <c:order val="0"/>
          <c:tx>
            <c:strRef>
              <c:f>Sheet1!$B$1</c:f>
              <c:strCache>
                <c:ptCount val="1"/>
                <c:pt idx="0">
                  <c:v>Series 1</c:v>
                </c:pt>
              </c:strCache>
            </c:strRef>
          </c:tx>
          <c:invertIfNegative val="0"/>
          <c:cat>
            <c:strRef>
              <c:f>Sheet1!$A$2:$A$5</c:f>
              <c:strCache>
                <c:ptCount val="4"/>
                <c:pt idx="0">
                  <c:v>Category 1</c:v>
                </c:pt>
                <c:pt idx="1">
                  <c:v>Category 2</c:v>
                </c:pt>
                <c:pt idx="2">
                  <c:v>Category 3</c:v>
                </c:pt>
                <c:pt idx="3">
                  <c:v>Category 4</c:v>
                </c:pt>
              </c:strCache>
            </c:strRef>
          </c:cat>
          <c:val>
            <c:numRef>
              <c:f>Sheet1!$B$2:$B$5</c:f>
              <c:numCache>
                <c:formatCode>General</c:formatCode>
                <c:ptCount val="4"/>
                <c:pt idx="0">
                  <c:v>4.3</c:v>
                </c:pt>
                <c:pt idx="1">
                  <c:v>2.5</c:v>
                </c:pt>
                <c:pt idx="2">
                  <c:v>3.5</c:v>
                </c:pt>
                <c:pt idx="3">
                  <c:v>4.5</c:v>
                </c:pt>
              </c:numCache>
            </c:numRef>
          </c:val>
          <c:extLst>
            <c:ext xmlns:c16="http://schemas.microsoft.com/office/drawing/2014/chart" uri="{C3380CC4-5D6E-409C-BE32-E72D297353CC}">
              <c16:uniqueId val="{00000000-1D31-446D-8354-5B2A95634BF1}"/>
            </c:ext>
          </c:extLst>
        </c:ser>
        <c:ser>
          <c:idx val="1"/>
          <c:order val="1"/>
          <c:tx>
            <c:strRef>
              <c:f>Sheet1!$C$1</c:f>
              <c:strCache>
                <c:ptCount val="1"/>
                <c:pt idx="0">
                  <c:v>Series 2</c:v>
                </c:pt>
              </c:strCache>
            </c:strRef>
          </c:tx>
          <c:invertIfNegative val="0"/>
          <c:cat>
            <c:strRef>
              <c:f>Sheet1!$A$2:$A$5</c:f>
              <c:strCache>
                <c:ptCount val="4"/>
                <c:pt idx="0">
                  <c:v>Category 1</c:v>
                </c:pt>
                <c:pt idx="1">
                  <c:v>Category 2</c:v>
                </c:pt>
                <c:pt idx="2">
                  <c:v>Category 3</c:v>
                </c:pt>
                <c:pt idx="3">
                  <c:v>Category 4</c:v>
                </c:pt>
              </c:strCache>
            </c:strRef>
          </c:cat>
          <c:val>
            <c:numRef>
              <c:f>Sheet1!$C$2:$C$5</c:f>
              <c:numCache>
                <c:formatCode>General</c:formatCode>
                <c:ptCount val="4"/>
                <c:pt idx="0">
                  <c:v>2.4</c:v>
                </c:pt>
                <c:pt idx="1">
                  <c:v>4.4000000000000004</c:v>
                </c:pt>
                <c:pt idx="2">
                  <c:v>1.8</c:v>
                </c:pt>
                <c:pt idx="3">
                  <c:v>2.8</c:v>
                </c:pt>
              </c:numCache>
            </c:numRef>
          </c:val>
          <c:extLst>
            <c:ext xmlns:c16="http://schemas.microsoft.com/office/drawing/2014/chart" uri="{C3380CC4-5D6E-409C-BE32-E72D297353CC}">
              <c16:uniqueId val="{00000001-1D31-446D-8354-5B2A95634BF1}"/>
            </c:ext>
          </c:extLst>
        </c:ser>
        <c:ser>
          <c:idx val="2"/>
          <c:order val="2"/>
          <c:tx>
            <c:strRef>
              <c:f>Sheet1!$D$1</c:f>
              <c:strCache>
                <c:ptCount val="1"/>
                <c:pt idx="0">
                  <c:v>Series 3</c:v>
                </c:pt>
              </c:strCache>
            </c:strRef>
          </c:tx>
          <c:invertIfNegative val="0"/>
          <c:cat>
            <c:strRef>
              <c:f>Sheet1!$A$2:$A$5</c:f>
              <c:strCache>
                <c:ptCount val="4"/>
                <c:pt idx="0">
                  <c:v>Category 1</c:v>
                </c:pt>
                <c:pt idx="1">
                  <c:v>Category 2</c:v>
                </c:pt>
                <c:pt idx="2">
                  <c:v>Category 3</c:v>
                </c:pt>
                <c:pt idx="3">
                  <c:v>Category 4</c:v>
                </c:pt>
              </c:strCache>
            </c:strRef>
          </c:cat>
          <c:val>
            <c:numRef>
              <c:f>Sheet1!$D$2:$D$5</c:f>
              <c:numCache>
                <c:formatCode>General</c:formatCode>
                <c:ptCount val="4"/>
                <c:pt idx="0">
                  <c:v>2</c:v>
                </c:pt>
                <c:pt idx="1">
                  <c:v>2</c:v>
                </c:pt>
                <c:pt idx="2">
                  <c:v>3</c:v>
                </c:pt>
                <c:pt idx="3">
                  <c:v>5</c:v>
                </c:pt>
              </c:numCache>
            </c:numRef>
          </c:val>
          <c:extLst>
            <c:ext xmlns:c16="http://schemas.microsoft.com/office/drawing/2014/chart" uri="{C3380CC4-5D6E-409C-BE32-E72D297353CC}">
              <c16:uniqueId val="{00000002-1D31-446D-8354-5B2A95634BF1}"/>
            </c:ext>
          </c:extLst>
        </c:ser>
        <c:dLbls>
          <c:showLegendKey val="0"/>
          <c:showVal val="0"/>
          <c:showCatName val="0"/>
          <c:showSerName val="0"/>
          <c:showPercent val="0"/>
          <c:showBubbleSize val="0"/>
        </c:dLbls>
        <c:gapWidth val="150"/>
        <c:shape val="box"/>
        <c:axId val="313117520"/>
        <c:axId val="313116736"/>
        <c:axId val="313618832"/>
      </c:bar3DChart>
      <c:catAx>
        <c:axId val="313117520"/>
        <c:scaling>
          <c:orientation val="minMax"/>
        </c:scaling>
        <c:delete val="0"/>
        <c:axPos val="b"/>
        <c:numFmt formatCode="General" sourceLinked="1"/>
        <c:majorTickMark val="out"/>
        <c:minorTickMark val="none"/>
        <c:tickLblPos val="nextTo"/>
        <c:crossAx val="313116736"/>
        <c:crosses val="autoZero"/>
        <c:auto val="1"/>
        <c:lblAlgn val="ctr"/>
        <c:lblOffset val="100"/>
        <c:noMultiLvlLbl val="0"/>
      </c:catAx>
      <c:valAx>
        <c:axId val="313116736"/>
        <c:scaling>
          <c:orientation val="minMax"/>
        </c:scaling>
        <c:delete val="0"/>
        <c:axPos val="l"/>
        <c:majorGridlines/>
        <c:numFmt formatCode="General" sourceLinked="1"/>
        <c:majorTickMark val="out"/>
        <c:minorTickMark val="none"/>
        <c:tickLblPos val="nextTo"/>
        <c:crossAx val="313117520"/>
        <c:crosses val="autoZero"/>
        <c:crossBetween val="between"/>
      </c:valAx>
      <c:serAx>
        <c:axId val="313618832"/>
        <c:scaling>
          <c:orientation val="minMax"/>
        </c:scaling>
        <c:delete val="0"/>
        <c:axPos val="b"/>
        <c:majorTickMark val="out"/>
        <c:minorTickMark val="none"/>
        <c:tickLblPos val="nextTo"/>
        <c:crossAx val="313116736"/>
        <c:crosses val="autoZero"/>
      </c:serAx>
    </c:plotArea>
    <c:legend>
      <c:legendPos val="r"/>
      <c:overlay val="0"/>
    </c:legend>
    <c:plotVisOnly val="1"/>
    <c:dispBlanksAs val="gap"/>
    <c:showDLblsOverMax val="0"/>
  </c:chart>
  <c:txPr>
    <a:bodyPr/>
    <a:lstStyle/>
    <a:p>
      <a:pPr>
        <a:defRPr sz="1800"/>
      </a:pPr>
      <a:endParaRPr lang="en-US"/>
    </a:p>
  </c:txPr>
  <c:externalData r:id="rId1">
    <c:autoUpdate val="0"/>
  </c:externalData>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4820"/>
          </a:xfrm>
          <a:prstGeom prst="rect">
            <a:avLst/>
          </a:prstGeom>
        </p:spPr>
        <p:txBody>
          <a:bodyPr vert="horz" lIns="93177" tIns="46589" rIns="93177" bIns="46589" rtlCol="0"/>
          <a:lstStyle>
            <a:lvl1pPr algn="r">
              <a:defRPr sz="1200"/>
            </a:lvl1pPr>
          </a:lstStyle>
          <a:p>
            <a:fld id="{720D8804-DA5F-4CC6-8594-22467E346294}" type="datetimeFigureOut">
              <a:rPr lang="en-US" smtClean="0"/>
              <a:pPr/>
              <a:t>9/13/2018</a:t>
            </a:fld>
            <a:endParaRPr lang="en-US"/>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7" tIns="46589" rIns="93177" bIns="46589"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a:defRPr sz="1200"/>
            </a:lvl1pPr>
          </a:lstStyle>
          <a:p>
            <a:fld id="{DB95C95F-C69F-47E9-91C9-A9AD0C64B631}" type="slidenum">
              <a:rPr lang="en-US" smtClean="0"/>
              <a:pPr/>
              <a:t>‹#›</a:t>
            </a:fld>
            <a:endParaRPr lang="en-US"/>
          </a:p>
        </p:txBody>
      </p:sp>
    </p:spTree>
    <p:extLst>
      <p:ext uri="{BB962C8B-B14F-4D97-AF65-F5344CB8AC3E}">
        <p14:creationId xmlns:p14="http://schemas.microsoft.com/office/powerpoint/2010/main" val="370894749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DB95C95F-C69F-47E9-91C9-A9AD0C64B631}" type="slidenum">
              <a:rPr lang="en-US" smtClean="0"/>
              <a:pPr/>
              <a:t>1</a:t>
            </a:fld>
            <a:endParaRPr lang="en-US"/>
          </a:p>
        </p:txBody>
      </p:sp>
    </p:spTree>
    <p:extLst>
      <p:ext uri="{BB962C8B-B14F-4D97-AF65-F5344CB8AC3E}">
        <p14:creationId xmlns:p14="http://schemas.microsoft.com/office/powerpoint/2010/main" val="46616203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4A36907-70E1-458F-AC33-E0EE199DA8BA}" type="slidenum">
              <a:rPr lang="en-US" altLang="en-US"/>
              <a:pPr/>
              <a:t>10</a:t>
            </a:fld>
            <a:endParaRPr lang="en-US" altLang="en-US"/>
          </a:p>
        </p:txBody>
      </p:sp>
      <p:sp>
        <p:nvSpPr>
          <p:cNvPr id="80898" name="Rectangle 2"/>
          <p:cNvSpPr>
            <a:spLocks noGrp="1" noRot="1" noChangeAspect="1" noChangeArrowheads="1" noTextEdit="1"/>
          </p:cNvSpPr>
          <p:nvPr>
            <p:ph type="sldImg"/>
          </p:nvPr>
        </p:nvSpPr>
        <p:spPr>
          <a:ln/>
        </p:spPr>
      </p:sp>
      <p:sp>
        <p:nvSpPr>
          <p:cNvPr id="80899" name="Rectangle 3"/>
          <p:cNvSpPr>
            <a:spLocks noGrp="1" noChangeArrowheads="1"/>
          </p:cNvSpPr>
          <p:nvPr>
            <p:ph type="body" idx="1"/>
          </p:nvPr>
        </p:nvSpPr>
        <p:spPr/>
        <p:txBody>
          <a:bodyPr/>
          <a:lstStyle/>
          <a:p>
            <a:endParaRPr lang="en-US" altLang="en-US"/>
          </a:p>
        </p:txBody>
      </p:sp>
    </p:spTree>
    <p:extLst>
      <p:ext uri="{BB962C8B-B14F-4D97-AF65-F5344CB8AC3E}">
        <p14:creationId xmlns:p14="http://schemas.microsoft.com/office/powerpoint/2010/main" val="59221424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4C02C4F-F90E-420D-AF71-8725A4D6D711}" type="slidenum">
              <a:rPr lang="en-US" altLang="en-US"/>
              <a:pPr/>
              <a:t>11</a:t>
            </a:fld>
            <a:endParaRPr lang="en-US" altLang="en-US"/>
          </a:p>
        </p:txBody>
      </p:sp>
      <p:sp>
        <p:nvSpPr>
          <p:cNvPr id="70658" name="Rectangle 2"/>
          <p:cNvSpPr>
            <a:spLocks noGrp="1" noRot="1" noChangeAspect="1" noChangeArrowheads="1" noTextEdit="1"/>
          </p:cNvSpPr>
          <p:nvPr>
            <p:ph type="sldImg"/>
          </p:nvPr>
        </p:nvSpPr>
        <p:spPr>
          <a:ln/>
        </p:spPr>
      </p:sp>
      <p:sp>
        <p:nvSpPr>
          <p:cNvPr id="70659" name="Rectangle 3"/>
          <p:cNvSpPr>
            <a:spLocks noGrp="1" noChangeArrowheads="1"/>
          </p:cNvSpPr>
          <p:nvPr>
            <p:ph type="body" idx="1"/>
          </p:nvPr>
        </p:nvSpPr>
        <p:spPr/>
        <p:txBody>
          <a:bodyPr/>
          <a:lstStyle/>
          <a:p>
            <a:endParaRPr lang="en-US" altLang="en-US"/>
          </a:p>
        </p:txBody>
      </p:sp>
    </p:spTree>
    <p:extLst>
      <p:ext uri="{BB962C8B-B14F-4D97-AF65-F5344CB8AC3E}">
        <p14:creationId xmlns:p14="http://schemas.microsoft.com/office/powerpoint/2010/main" val="130800143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CBAA3C1-E94F-4165-9689-F20D908D4525}" type="slidenum">
              <a:rPr lang="en-US" altLang="en-US"/>
              <a:pPr/>
              <a:t>12</a:t>
            </a:fld>
            <a:endParaRPr lang="en-US" altLang="en-US"/>
          </a:p>
        </p:txBody>
      </p:sp>
      <p:sp>
        <p:nvSpPr>
          <p:cNvPr id="77826" name="Rectangle 2"/>
          <p:cNvSpPr>
            <a:spLocks noGrp="1" noRot="1" noChangeAspect="1" noChangeArrowheads="1" noTextEdit="1"/>
          </p:cNvSpPr>
          <p:nvPr>
            <p:ph type="sldImg"/>
          </p:nvPr>
        </p:nvSpPr>
        <p:spPr>
          <a:ln/>
        </p:spPr>
      </p:sp>
      <p:sp>
        <p:nvSpPr>
          <p:cNvPr id="77827" name="Rectangle 3"/>
          <p:cNvSpPr>
            <a:spLocks noGrp="1" noChangeArrowheads="1"/>
          </p:cNvSpPr>
          <p:nvPr>
            <p:ph type="body" idx="1"/>
          </p:nvPr>
        </p:nvSpPr>
        <p:spPr/>
        <p:txBody>
          <a:bodyPr/>
          <a:lstStyle/>
          <a:p>
            <a:endParaRPr lang="en-US" altLang="en-US"/>
          </a:p>
        </p:txBody>
      </p:sp>
    </p:spTree>
    <p:extLst>
      <p:ext uri="{BB962C8B-B14F-4D97-AF65-F5344CB8AC3E}">
        <p14:creationId xmlns:p14="http://schemas.microsoft.com/office/powerpoint/2010/main" val="247965434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DB95C95F-C69F-47E9-91C9-A9AD0C64B631}" type="slidenum">
              <a:rPr lang="en-US" smtClean="0"/>
              <a:pPr/>
              <a:t>13</a:t>
            </a:fld>
            <a:endParaRPr lang="en-US"/>
          </a:p>
        </p:txBody>
      </p:sp>
    </p:spTree>
    <p:extLst>
      <p:ext uri="{BB962C8B-B14F-4D97-AF65-F5344CB8AC3E}">
        <p14:creationId xmlns:p14="http://schemas.microsoft.com/office/powerpoint/2010/main" val="97031885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DB95C95F-C69F-47E9-91C9-A9AD0C64B631}" type="slidenum">
              <a:rPr lang="en-US" smtClean="0"/>
              <a:pPr/>
              <a:t>14</a:t>
            </a:fld>
            <a:endParaRPr lang="en-US"/>
          </a:p>
        </p:txBody>
      </p:sp>
    </p:spTree>
    <p:extLst>
      <p:ext uri="{BB962C8B-B14F-4D97-AF65-F5344CB8AC3E}">
        <p14:creationId xmlns:p14="http://schemas.microsoft.com/office/powerpoint/2010/main" val="309074752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DB95C95F-C69F-47E9-91C9-A9AD0C64B631}" type="slidenum">
              <a:rPr lang="en-US" smtClean="0"/>
              <a:pPr/>
              <a:t>15</a:t>
            </a:fld>
            <a:endParaRPr lang="en-US"/>
          </a:p>
        </p:txBody>
      </p:sp>
    </p:spTree>
    <p:extLst>
      <p:ext uri="{BB962C8B-B14F-4D97-AF65-F5344CB8AC3E}">
        <p14:creationId xmlns:p14="http://schemas.microsoft.com/office/powerpoint/2010/main" val="352066362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DB95C95F-C69F-47E9-91C9-A9AD0C64B631}" type="slidenum">
              <a:rPr lang="en-US" smtClean="0"/>
              <a:pPr/>
              <a:t>17</a:t>
            </a:fld>
            <a:endParaRPr lang="en-US"/>
          </a:p>
        </p:txBody>
      </p:sp>
    </p:spTree>
    <p:extLst>
      <p:ext uri="{BB962C8B-B14F-4D97-AF65-F5344CB8AC3E}">
        <p14:creationId xmlns:p14="http://schemas.microsoft.com/office/powerpoint/2010/main" val="279104321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2FCDE27-8234-4B79-920A-D34252B76897}" type="slidenum">
              <a:rPr lang="en-US" altLang="en-US"/>
              <a:pPr/>
              <a:t>18</a:t>
            </a:fld>
            <a:endParaRPr lang="en-US" altLang="en-US"/>
          </a:p>
        </p:txBody>
      </p:sp>
      <p:sp>
        <p:nvSpPr>
          <p:cNvPr id="95234" name="Rectangle 2"/>
          <p:cNvSpPr>
            <a:spLocks noGrp="1" noRot="1" noChangeAspect="1" noChangeArrowheads="1" noTextEdit="1"/>
          </p:cNvSpPr>
          <p:nvPr>
            <p:ph type="sldImg"/>
          </p:nvPr>
        </p:nvSpPr>
        <p:spPr>
          <a:ln/>
        </p:spPr>
      </p:sp>
      <p:sp>
        <p:nvSpPr>
          <p:cNvPr id="95235" name="Rectangle 3"/>
          <p:cNvSpPr>
            <a:spLocks noGrp="1" noChangeArrowheads="1"/>
          </p:cNvSpPr>
          <p:nvPr>
            <p:ph type="body" idx="1"/>
          </p:nvPr>
        </p:nvSpPr>
        <p:spPr/>
        <p:txBody>
          <a:bodyPr/>
          <a:lstStyle/>
          <a:p>
            <a:endParaRPr lang="en-US" altLang="en-US"/>
          </a:p>
        </p:txBody>
      </p:sp>
    </p:spTree>
    <p:extLst>
      <p:ext uri="{BB962C8B-B14F-4D97-AF65-F5344CB8AC3E}">
        <p14:creationId xmlns:p14="http://schemas.microsoft.com/office/powerpoint/2010/main" val="270981438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05EC93D-D7C8-4F5D-877A-2935B5A412BF}" type="slidenum">
              <a:rPr lang="en-US" altLang="en-US"/>
              <a:pPr/>
              <a:t>19</a:t>
            </a:fld>
            <a:endParaRPr lang="en-US" altLang="en-US"/>
          </a:p>
        </p:txBody>
      </p:sp>
      <p:sp>
        <p:nvSpPr>
          <p:cNvPr id="61442" name="Rectangle 2"/>
          <p:cNvSpPr>
            <a:spLocks noGrp="1" noRot="1" noChangeAspect="1" noChangeArrowheads="1" noTextEdit="1"/>
          </p:cNvSpPr>
          <p:nvPr>
            <p:ph type="sldImg"/>
          </p:nvPr>
        </p:nvSpPr>
        <p:spPr>
          <a:ln/>
        </p:spPr>
      </p:sp>
      <p:sp>
        <p:nvSpPr>
          <p:cNvPr id="61443" name="Rectangle 3"/>
          <p:cNvSpPr>
            <a:spLocks noGrp="1" noChangeArrowheads="1"/>
          </p:cNvSpPr>
          <p:nvPr>
            <p:ph type="body" idx="1"/>
          </p:nvPr>
        </p:nvSpPr>
        <p:spPr/>
        <p:txBody>
          <a:bodyPr/>
          <a:lstStyle/>
          <a:p>
            <a:endParaRPr lang="en-US" altLang="en-US"/>
          </a:p>
        </p:txBody>
      </p:sp>
    </p:spTree>
    <p:extLst>
      <p:ext uri="{BB962C8B-B14F-4D97-AF65-F5344CB8AC3E}">
        <p14:creationId xmlns:p14="http://schemas.microsoft.com/office/powerpoint/2010/main" val="165709023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C95AE6F-0D94-4276-914E-6BE290981330}" type="slidenum">
              <a:rPr lang="en-US" altLang="en-US"/>
              <a:pPr/>
              <a:t>20</a:t>
            </a:fld>
            <a:endParaRPr lang="en-US" altLang="en-US"/>
          </a:p>
        </p:txBody>
      </p:sp>
      <p:sp>
        <p:nvSpPr>
          <p:cNvPr id="62466" name="Rectangle 2"/>
          <p:cNvSpPr>
            <a:spLocks noGrp="1" noRot="1" noChangeAspect="1" noChangeArrowheads="1" noTextEdit="1"/>
          </p:cNvSpPr>
          <p:nvPr>
            <p:ph type="sldImg"/>
          </p:nvPr>
        </p:nvSpPr>
        <p:spPr>
          <a:ln/>
        </p:spPr>
      </p:sp>
      <p:sp>
        <p:nvSpPr>
          <p:cNvPr id="62467" name="Rectangle 3"/>
          <p:cNvSpPr>
            <a:spLocks noGrp="1" noChangeArrowheads="1"/>
          </p:cNvSpPr>
          <p:nvPr>
            <p:ph type="body" idx="1"/>
          </p:nvPr>
        </p:nvSpPr>
        <p:spPr/>
        <p:txBody>
          <a:bodyPr/>
          <a:lstStyle/>
          <a:p>
            <a:endParaRPr lang="en-US" altLang="en-US"/>
          </a:p>
        </p:txBody>
      </p:sp>
    </p:spTree>
    <p:extLst>
      <p:ext uri="{BB962C8B-B14F-4D97-AF65-F5344CB8AC3E}">
        <p14:creationId xmlns:p14="http://schemas.microsoft.com/office/powerpoint/2010/main" val="421284941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DB95C95F-C69F-47E9-91C9-A9AD0C64B631}" type="slidenum">
              <a:rPr lang="en-US" smtClean="0"/>
              <a:pPr/>
              <a:t>2</a:t>
            </a:fld>
            <a:endParaRPr lang="en-US"/>
          </a:p>
        </p:txBody>
      </p:sp>
    </p:spTree>
    <p:extLst>
      <p:ext uri="{BB962C8B-B14F-4D97-AF65-F5344CB8AC3E}">
        <p14:creationId xmlns:p14="http://schemas.microsoft.com/office/powerpoint/2010/main" val="357815101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DC1185B-6D6A-4172-9290-F9955A6C8DB6}" type="slidenum">
              <a:rPr lang="en-US" altLang="en-US"/>
              <a:pPr/>
              <a:t>21</a:t>
            </a:fld>
            <a:endParaRPr lang="en-US" altLang="en-US"/>
          </a:p>
        </p:txBody>
      </p:sp>
      <p:sp>
        <p:nvSpPr>
          <p:cNvPr id="65538" name="Rectangle 2"/>
          <p:cNvSpPr>
            <a:spLocks noGrp="1" noRot="1" noChangeAspect="1" noChangeArrowheads="1" noTextEdit="1"/>
          </p:cNvSpPr>
          <p:nvPr>
            <p:ph type="sldImg"/>
          </p:nvPr>
        </p:nvSpPr>
        <p:spPr>
          <a:ln/>
        </p:spPr>
      </p:sp>
      <p:sp>
        <p:nvSpPr>
          <p:cNvPr id="65539" name="Rectangle 3"/>
          <p:cNvSpPr>
            <a:spLocks noGrp="1" noChangeArrowheads="1"/>
          </p:cNvSpPr>
          <p:nvPr>
            <p:ph type="body" idx="1"/>
          </p:nvPr>
        </p:nvSpPr>
        <p:spPr/>
        <p:txBody>
          <a:bodyPr/>
          <a:lstStyle/>
          <a:p>
            <a:endParaRPr lang="en-US" altLang="en-US"/>
          </a:p>
        </p:txBody>
      </p:sp>
    </p:spTree>
    <p:extLst>
      <p:ext uri="{BB962C8B-B14F-4D97-AF65-F5344CB8AC3E}">
        <p14:creationId xmlns:p14="http://schemas.microsoft.com/office/powerpoint/2010/main" val="8054632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9EE1C6C-153C-4315-AE82-318EDFDEC185}" type="slidenum">
              <a:rPr lang="en-US" altLang="en-US"/>
              <a:pPr/>
              <a:t>22</a:t>
            </a:fld>
            <a:endParaRPr lang="en-US" altLang="en-US"/>
          </a:p>
        </p:txBody>
      </p:sp>
      <p:sp>
        <p:nvSpPr>
          <p:cNvPr id="66562" name="Rectangle 2"/>
          <p:cNvSpPr>
            <a:spLocks noGrp="1" noRot="1" noChangeAspect="1" noChangeArrowheads="1" noTextEdit="1"/>
          </p:cNvSpPr>
          <p:nvPr>
            <p:ph type="sldImg"/>
          </p:nvPr>
        </p:nvSpPr>
        <p:spPr>
          <a:ln/>
        </p:spPr>
      </p:sp>
      <p:sp>
        <p:nvSpPr>
          <p:cNvPr id="66563" name="Rectangle 3"/>
          <p:cNvSpPr>
            <a:spLocks noGrp="1" noChangeArrowheads="1"/>
          </p:cNvSpPr>
          <p:nvPr>
            <p:ph type="body" idx="1"/>
          </p:nvPr>
        </p:nvSpPr>
        <p:spPr/>
        <p:txBody>
          <a:bodyPr/>
          <a:lstStyle/>
          <a:p>
            <a:endParaRPr lang="en-US" altLang="en-US"/>
          </a:p>
        </p:txBody>
      </p:sp>
    </p:spTree>
    <p:extLst>
      <p:ext uri="{BB962C8B-B14F-4D97-AF65-F5344CB8AC3E}">
        <p14:creationId xmlns:p14="http://schemas.microsoft.com/office/powerpoint/2010/main" val="123846191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44F6879-568E-43B1-88DA-C990E9D1B957}" type="slidenum">
              <a:rPr lang="en-US" altLang="en-US"/>
              <a:pPr/>
              <a:t>23</a:t>
            </a:fld>
            <a:endParaRPr lang="en-US" altLang="en-US"/>
          </a:p>
        </p:txBody>
      </p:sp>
      <p:sp>
        <p:nvSpPr>
          <p:cNvPr id="64514" name="Rectangle 2"/>
          <p:cNvSpPr>
            <a:spLocks noGrp="1" noRot="1" noChangeAspect="1" noChangeArrowheads="1" noTextEdit="1"/>
          </p:cNvSpPr>
          <p:nvPr>
            <p:ph type="sldImg"/>
          </p:nvPr>
        </p:nvSpPr>
        <p:spPr>
          <a:ln/>
        </p:spPr>
      </p:sp>
      <p:sp>
        <p:nvSpPr>
          <p:cNvPr id="64515" name="Rectangle 3"/>
          <p:cNvSpPr>
            <a:spLocks noGrp="1" noChangeArrowheads="1"/>
          </p:cNvSpPr>
          <p:nvPr>
            <p:ph type="body" idx="1"/>
          </p:nvPr>
        </p:nvSpPr>
        <p:spPr/>
        <p:txBody>
          <a:bodyPr/>
          <a:lstStyle/>
          <a:p>
            <a:endParaRPr lang="en-US" altLang="en-US"/>
          </a:p>
        </p:txBody>
      </p:sp>
    </p:spTree>
    <p:extLst>
      <p:ext uri="{BB962C8B-B14F-4D97-AF65-F5344CB8AC3E}">
        <p14:creationId xmlns:p14="http://schemas.microsoft.com/office/powerpoint/2010/main" val="59221112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9EE1C6C-153C-4315-AE82-318EDFDEC185}" type="slidenum">
              <a:rPr lang="en-US" altLang="en-US"/>
              <a:pPr/>
              <a:t>24</a:t>
            </a:fld>
            <a:endParaRPr lang="en-US" altLang="en-US"/>
          </a:p>
        </p:txBody>
      </p:sp>
      <p:sp>
        <p:nvSpPr>
          <p:cNvPr id="66562" name="Rectangle 2"/>
          <p:cNvSpPr>
            <a:spLocks noGrp="1" noRot="1" noChangeAspect="1" noChangeArrowheads="1" noTextEdit="1"/>
          </p:cNvSpPr>
          <p:nvPr>
            <p:ph type="sldImg"/>
          </p:nvPr>
        </p:nvSpPr>
        <p:spPr>
          <a:ln/>
        </p:spPr>
      </p:sp>
      <p:sp>
        <p:nvSpPr>
          <p:cNvPr id="66563" name="Rectangle 3"/>
          <p:cNvSpPr>
            <a:spLocks noGrp="1" noChangeArrowheads="1"/>
          </p:cNvSpPr>
          <p:nvPr>
            <p:ph type="body" idx="1"/>
          </p:nvPr>
        </p:nvSpPr>
        <p:spPr/>
        <p:txBody>
          <a:bodyPr/>
          <a:lstStyle/>
          <a:p>
            <a:endParaRPr lang="en-US" altLang="en-US"/>
          </a:p>
        </p:txBody>
      </p:sp>
    </p:spTree>
    <p:extLst>
      <p:ext uri="{BB962C8B-B14F-4D97-AF65-F5344CB8AC3E}">
        <p14:creationId xmlns:p14="http://schemas.microsoft.com/office/powerpoint/2010/main" val="416914961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DB95C95F-C69F-47E9-91C9-A9AD0C64B631}" type="slidenum">
              <a:rPr lang="en-US" smtClean="0"/>
              <a:pPr/>
              <a:t>25</a:t>
            </a:fld>
            <a:endParaRPr lang="en-US"/>
          </a:p>
        </p:txBody>
      </p:sp>
    </p:spTree>
    <p:extLst>
      <p:ext uri="{BB962C8B-B14F-4D97-AF65-F5344CB8AC3E}">
        <p14:creationId xmlns:p14="http://schemas.microsoft.com/office/powerpoint/2010/main" val="147921845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DB95C95F-C69F-47E9-91C9-A9AD0C64B631}" type="slidenum">
              <a:rPr lang="en-US" smtClean="0"/>
              <a:pPr/>
              <a:t>26</a:t>
            </a:fld>
            <a:endParaRPr lang="en-US"/>
          </a:p>
        </p:txBody>
      </p:sp>
    </p:spTree>
    <p:extLst>
      <p:ext uri="{BB962C8B-B14F-4D97-AF65-F5344CB8AC3E}">
        <p14:creationId xmlns:p14="http://schemas.microsoft.com/office/powerpoint/2010/main" val="327711308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0B94DFF-DA54-4E01-A139-B758E36156BD}" type="slidenum">
              <a:rPr lang="en-US" altLang="en-US"/>
              <a:pPr/>
              <a:t>27</a:t>
            </a:fld>
            <a:endParaRPr lang="en-US" altLang="en-US"/>
          </a:p>
        </p:txBody>
      </p:sp>
      <p:sp>
        <p:nvSpPr>
          <p:cNvPr id="58370" name="Rectangle 2"/>
          <p:cNvSpPr>
            <a:spLocks noGrp="1" noRot="1" noChangeAspect="1" noChangeArrowheads="1" noTextEdit="1"/>
          </p:cNvSpPr>
          <p:nvPr>
            <p:ph type="sldImg"/>
          </p:nvPr>
        </p:nvSpPr>
        <p:spPr>
          <a:ln/>
        </p:spPr>
      </p:sp>
      <p:sp>
        <p:nvSpPr>
          <p:cNvPr id="58371" name="Rectangle 3"/>
          <p:cNvSpPr>
            <a:spLocks noGrp="1" noChangeArrowheads="1"/>
          </p:cNvSpPr>
          <p:nvPr>
            <p:ph type="body" idx="1"/>
          </p:nvPr>
        </p:nvSpPr>
        <p:spPr/>
        <p:txBody>
          <a:bodyPr/>
          <a:lstStyle/>
          <a:p>
            <a:endParaRPr lang="en-US" altLang="en-US"/>
          </a:p>
        </p:txBody>
      </p:sp>
    </p:spTree>
    <p:extLst>
      <p:ext uri="{BB962C8B-B14F-4D97-AF65-F5344CB8AC3E}">
        <p14:creationId xmlns:p14="http://schemas.microsoft.com/office/powerpoint/2010/main" val="163129639"/>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0CFE404-6ED8-43C2-8108-223E62C500E8}" type="slidenum">
              <a:rPr lang="en-US" altLang="en-US"/>
              <a:pPr/>
              <a:t>28</a:t>
            </a:fld>
            <a:endParaRPr lang="en-US" altLang="en-US"/>
          </a:p>
        </p:txBody>
      </p:sp>
      <p:sp>
        <p:nvSpPr>
          <p:cNvPr id="59394" name="Rectangle 2"/>
          <p:cNvSpPr>
            <a:spLocks noGrp="1" noRot="1" noChangeAspect="1" noChangeArrowheads="1" noTextEdit="1"/>
          </p:cNvSpPr>
          <p:nvPr>
            <p:ph type="sldImg"/>
          </p:nvPr>
        </p:nvSpPr>
        <p:spPr>
          <a:ln/>
        </p:spPr>
      </p:sp>
      <p:sp>
        <p:nvSpPr>
          <p:cNvPr id="59395" name="Rectangle 3"/>
          <p:cNvSpPr>
            <a:spLocks noGrp="1" noChangeArrowheads="1"/>
          </p:cNvSpPr>
          <p:nvPr>
            <p:ph type="body" idx="1"/>
          </p:nvPr>
        </p:nvSpPr>
        <p:spPr/>
        <p:txBody>
          <a:bodyPr/>
          <a:lstStyle/>
          <a:p>
            <a:endParaRPr lang="en-US" altLang="en-US"/>
          </a:p>
        </p:txBody>
      </p:sp>
    </p:spTree>
    <p:extLst>
      <p:ext uri="{BB962C8B-B14F-4D97-AF65-F5344CB8AC3E}">
        <p14:creationId xmlns:p14="http://schemas.microsoft.com/office/powerpoint/2010/main" val="970035680"/>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82656CD-1A46-4A68-A00B-6A9782F57FF3}" type="slidenum">
              <a:rPr lang="en-US" altLang="en-US"/>
              <a:pPr/>
              <a:t>29</a:t>
            </a:fld>
            <a:endParaRPr lang="en-US" altLang="en-US"/>
          </a:p>
        </p:txBody>
      </p:sp>
      <p:sp>
        <p:nvSpPr>
          <p:cNvPr id="60418" name="Rectangle 2"/>
          <p:cNvSpPr>
            <a:spLocks noGrp="1" noRot="1" noChangeAspect="1" noChangeArrowheads="1" noTextEdit="1"/>
          </p:cNvSpPr>
          <p:nvPr>
            <p:ph type="sldImg"/>
          </p:nvPr>
        </p:nvSpPr>
        <p:spPr>
          <a:ln/>
        </p:spPr>
      </p:sp>
      <p:sp>
        <p:nvSpPr>
          <p:cNvPr id="60419" name="Rectangle 3"/>
          <p:cNvSpPr>
            <a:spLocks noGrp="1" noChangeArrowheads="1"/>
          </p:cNvSpPr>
          <p:nvPr>
            <p:ph type="body" idx="1"/>
          </p:nvPr>
        </p:nvSpPr>
        <p:spPr/>
        <p:txBody>
          <a:bodyPr/>
          <a:lstStyle/>
          <a:p>
            <a:endParaRPr lang="en-US" altLang="en-US"/>
          </a:p>
        </p:txBody>
      </p:sp>
    </p:spTree>
    <p:extLst>
      <p:ext uri="{BB962C8B-B14F-4D97-AF65-F5344CB8AC3E}">
        <p14:creationId xmlns:p14="http://schemas.microsoft.com/office/powerpoint/2010/main" val="551012213"/>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19CC465-5F83-46C5-A938-0D6BCF66ED28}" type="slidenum">
              <a:rPr lang="en-US" altLang="en-US"/>
              <a:pPr/>
              <a:t>30</a:t>
            </a:fld>
            <a:endParaRPr lang="en-US" altLang="en-US"/>
          </a:p>
        </p:txBody>
      </p:sp>
      <p:sp>
        <p:nvSpPr>
          <p:cNvPr id="57346" name="Rectangle 2"/>
          <p:cNvSpPr>
            <a:spLocks noGrp="1" noRot="1" noChangeAspect="1" noChangeArrowheads="1" noTextEdit="1"/>
          </p:cNvSpPr>
          <p:nvPr>
            <p:ph type="sldImg"/>
          </p:nvPr>
        </p:nvSpPr>
        <p:spPr>
          <a:ln/>
        </p:spPr>
      </p:sp>
      <p:sp>
        <p:nvSpPr>
          <p:cNvPr id="57347" name="Rectangle 3"/>
          <p:cNvSpPr>
            <a:spLocks noGrp="1" noChangeArrowheads="1"/>
          </p:cNvSpPr>
          <p:nvPr>
            <p:ph type="body" idx="1"/>
          </p:nvPr>
        </p:nvSpPr>
        <p:spPr/>
        <p:txBody>
          <a:bodyPr/>
          <a:lstStyle/>
          <a:p>
            <a:endParaRPr lang="en-US" altLang="en-US"/>
          </a:p>
        </p:txBody>
      </p:sp>
    </p:spTree>
    <p:extLst>
      <p:ext uri="{BB962C8B-B14F-4D97-AF65-F5344CB8AC3E}">
        <p14:creationId xmlns:p14="http://schemas.microsoft.com/office/powerpoint/2010/main" val="305846261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DB95C95F-C69F-47E9-91C9-A9AD0C64B631}" type="slidenum">
              <a:rPr lang="en-US" smtClean="0"/>
              <a:pPr/>
              <a:t>3</a:t>
            </a:fld>
            <a:endParaRPr lang="en-US"/>
          </a:p>
        </p:txBody>
      </p:sp>
    </p:spTree>
    <p:extLst>
      <p:ext uri="{BB962C8B-B14F-4D97-AF65-F5344CB8AC3E}">
        <p14:creationId xmlns:p14="http://schemas.microsoft.com/office/powerpoint/2010/main" val="1902101509"/>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69F441F-4FE6-4E4D-835B-BEDB8C0E4688}" type="slidenum">
              <a:rPr lang="en-US" altLang="en-US"/>
              <a:pPr/>
              <a:t>31</a:t>
            </a:fld>
            <a:endParaRPr lang="en-US" altLang="en-US"/>
          </a:p>
        </p:txBody>
      </p:sp>
      <p:sp>
        <p:nvSpPr>
          <p:cNvPr id="107522" name="Rectangle 2"/>
          <p:cNvSpPr>
            <a:spLocks noGrp="1" noRot="1" noChangeAspect="1" noChangeArrowheads="1" noTextEdit="1"/>
          </p:cNvSpPr>
          <p:nvPr>
            <p:ph type="sldImg"/>
          </p:nvPr>
        </p:nvSpPr>
        <p:spPr>
          <a:ln/>
        </p:spPr>
      </p:sp>
      <p:sp>
        <p:nvSpPr>
          <p:cNvPr id="107523" name="Rectangle 3"/>
          <p:cNvSpPr>
            <a:spLocks noGrp="1" noChangeArrowheads="1"/>
          </p:cNvSpPr>
          <p:nvPr>
            <p:ph type="body" idx="1"/>
          </p:nvPr>
        </p:nvSpPr>
        <p:spPr/>
        <p:txBody>
          <a:bodyPr/>
          <a:lstStyle/>
          <a:p>
            <a:endParaRPr lang="en-US" altLang="en-US"/>
          </a:p>
        </p:txBody>
      </p:sp>
    </p:spTree>
    <p:extLst>
      <p:ext uri="{BB962C8B-B14F-4D97-AF65-F5344CB8AC3E}">
        <p14:creationId xmlns:p14="http://schemas.microsoft.com/office/powerpoint/2010/main" val="429171188"/>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DB95C95F-C69F-47E9-91C9-A9AD0C64B631}" type="slidenum">
              <a:rPr lang="en-US" smtClean="0"/>
              <a:pPr/>
              <a:t>32</a:t>
            </a:fld>
            <a:endParaRPr lang="en-US"/>
          </a:p>
        </p:txBody>
      </p:sp>
    </p:spTree>
    <p:extLst>
      <p:ext uri="{BB962C8B-B14F-4D97-AF65-F5344CB8AC3E}">
        <p14:creationId xmlns:p14="http://schemas.microsoft.com/office/powerpoint/2010/main" val="1422401051"/>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DB95C95F-C69F-47E9-91C9-A9AD0C64B631}" type="slidenum">
              <a:rPr lang="en-US" smtClean="0"/>
              <a:pPr/>
              <a:t>33</a:t>
            </a:fld>
            <a:endParaRPr lang="en-US"/>
          </a:p>
        </p:txBody>
      </p:sp>
    </p:spTree>
    <p:extLst>
      <p:ext uri="{BB962C8B-B14F-4D97-AF65-F5344CB8AC3E}">
        <p14:creationId xmlns:p14="http://schemas.microsoft.com/office/powerpoint/2010/main" val="3467441512"/>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2C6D4C7-7D71-4073-9DCD-310EAC88DD91}" type="slidenum">
              <a:rPr lang="en-US" altLang="en-US"/>
              <a:pPr/>
              <a:t>34</a:t>
            </a:fld>
            <a:endParaRPr lang="en-US" altLang="en-US"/>
          </a:p>
        </p:txBody>
      </p:sp>
      <p:sp>
        <p:nvSpPr>
          <p:cNvPr id="83970" name="Rectangle 2"/>
          <p:cNvSpPr>
            <a:spLocks noGrp="1" noRot="1" noChangeAspect="1" noChangeArrowheads="1" noTextEdit="1"/>
          </p:cNvSpPr>
          <p:nvPr>
            <p:ph type="sldImg"/>
          </p:nvPr>
        </p:nvSpPr>
        <p:spPr>
          <a:ln/>
        </p:spPr>
      </p:sp>
      <p:sp>
        <p:nvSpPr>
          <p:cNvPr id="83971" name="Rectangle 3"/>
          <p:cNvSpPr>
            <a:spLocks noGrp="1" noChangeArrowheads="1"/>
          </p:cNvSpPr>
          <p:nvPr>
            <p:ph type="body" idx="1"/>
          </p:nvPr>
        </p:nvSpPr>
        <p:spPr/>
        <p:txBody>
          <a:bodyPr/>
          <a:lstStyle/>
          <a:p>
            <a:endParaRPr lang="en-US" altLang="en-US"/>
          </a:p>
        </p:txBody>
      </p:sp>
    </p:spTree>
    <p:extLst>
      <p:ext uri="{BB962C8B-B14F-4D97-AF65-F5344CB8AC3E}">
        <p14:creationId xmlns:p14="http://schemas.microsoft.com/office/powerpoint/2010/main" val="526940929"/>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3151EB2-B386-4883-9521-E8F745A7AEDC}" type="slidenum">
              <a:rPr lang="en-US" altLang="en-US"/>
              <a:pPr/>
              <a:t>35</a:t>
            </a:fld>
            <a:endParaRPr lang="en-US" altLang="en-US"/>
          </a:p>
        </p:txBody>
      </p:sp>
      <p:sp>
        <p:nvSpPr>
          <p:cNvPr id="98306" name="Rectangle 2"/>
          <p:cNvSpPr>
            <a:spLocks noGrp="1" noRot="1" noChangeAspect="1" noChangeArrowheads="1" noTextEdit="1"/>
          </p:cNvSpPr>
          <p:nvPr>
            <p:ph type="sldImg"/>
          </p:nvPr>
        </p:nvSpPr>
        <p:spPr>
          <a:ln/>
        </p:spPr>
      </p:sp>
      <p:sp>
        <p:nvSpPr>
          <p:cNvPr id="98307" name="Rectangle 3"/>
          <p:cNvSpPr>
            <a:spLocks noGrp="1" noChangeArrowheads="1"/>
          </p:cNvSpPr>
          <p:nvPr>
            <p:ph type="body" idx="1"/>
          </p:nvPr>
        </p:nvSpPr>
        <p:spPr/>
        <p:txBody>
          <a:bodyPr/>
          <a:lstStyle/>
          <a:p>
            <a:endParaRPr lang="en-US" altLang="en-US"/>
          </a:p>
        </p:txBody>
      </p:sp>
    </p:spTree>
    <p:extLst>
      <p:ext uri="{BB962C8B-B14F-4D97-AF65-F5344CB8AC3E}">
        <p14:creationId xmlns:p14="http://schemas.microsoft.com/office/powerpoint/2010/main" val="795086742"/>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C1C7950-0347-4114-9824-7522BFEBDBD5}" type="slidenum">
              <a:rPr lang="en-US" altLang="en-US"/>
              <a:pPr/>
              <a:t>36</a:t>
            </a:fld>
            <a:endParaRPr lang="en-US" altLang="en-US"/>
          </a:p>
        </p:txBody>
      </p:sp>
      <p:sp>
        <p:nvSpPr>
          <p:cNvPr id="91138" name="Rectangle 2"/>
          <p:cNvSpPr>
            <a:spLocks noGrp="1" noRot="1" noChangeAspect="1" noChangeArrowheads="1" noTextEdit="1"/>
          </p:cNvSpPr>
          <p:nvPr>
            <p:ph type="sldImg"/>
          </p:nvPr>
        </p:nvSpPr>
        <p:spPr>
          <a:ln/>
        </p:spPr>
      </p:sp>
      <p:sp>
        <p:nvSpPr>
          <p:cNvPr id="91139" name="Rectangle 3"/>
          <p:cNvSpPr>
            <a:spLocks noGrp="1" noChangeArrowheads="1"/>
          </p:cNvSpPr>
          <p:nvPr>
            <p:ph type="body" idx="1"/>
          </p:nvPr>
        </p:nvSpPr>
        <p:spPr/>
        <p:txBody>
          <a:bodyPr/>
          <a:lstStyle/>
          <a:p>
            <a:endParaRPr lang="en-US" altLang="en-US"/>
          </a:p>
        </p:txBody>
      </p:sp>
    </p:spTree>
    <p:extLst>
      <p:ext uri="{BB962C8B-B14F-4D97-AF65-F5344CB8AC3E}">
        <p14:creationId xmlns:p14="http://schemas.microsoft.com/office/powerpoint/2010/main" val="3498382500"/>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6CBFE9D-B687-4B99-8907-2A44192BEAF3}" type="slidenum">
              <a:rPr lang="en-US" altLang="en-US"/>
              <a:pPr/>
              <a:t>37</a:t>
            </a:fld>
            <a:endParaRPr lang="en-US" altLang="en-US"/>
          </a:p>
        </p:txBody>
      </p:sp>
      <p:sp>
        <p:nvSpPr>
          <p:cNvPr id="81922" name="Rectangle 2"/>
          <p:cNvSpPr>
            <a:spLocks noGrp="1" noRot="1" noChangeAspect="1" noChangeArrowheads="1" noTextEdit="1"/>
          </p:cNvSpPr>
          <p:nvPr>
            <p:ph type="sldImg"/>
          </p:nvPr>
        </p:nvSpPr>
        <p:spPr>
          <a:ln/>
        </p:spPr>
      </p:sp>
      <p:sp>
        <p:nvSpPr>
          <p:cNvPr id="81923" name="Rectangle 3"/>
          <p:cNvSpPr>
            <a:spLocks noGrp="1" noChangeArrowheads="1"/>
          </p:cNvSpPr>
          <p:nvPr>
            <p:ph type="body" idx="1"/>
          </p:nvPr>
        </p:nvSpPr>
        <p:spPr/>
        <p:txBody>
          <a:bodyPr/>
          <a:lstStyle/>
          <a:p>
            <a:endParaRPr lang="en-US" altLang="en-US"/>
          </a:p>
        </p:txBody>
      </p:sp>
    </p:spTree>
    <p:extLst>
      <p:ext uri="{BB962C8B-B14F-4D97-AF65-F5344CB8AC3E}">
        <p14:creationId xmlns:p14="http://schemas.microsoft.com/office/powerpoint/2010/main" val="2672483658"/>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5D6935F-E96E-42CF-89F2-6DDE762826B8}" type="slidenum">
              <a:rPr lang="en-US" altLang="en-US"/>
              <a:pPr/>
              <a:t>38</a:t>
            </a:fld>
            <a:endParaRPr lang="en-US" altLang="en-US"/>
          </a:p>
        </p:txBody>
      </p:sp>
      <p:sp>
        <p:nvSpPr>
          <p:cNvPr id="63490" name="Rectangle 2"/>
          <p:cNvSpPr>
            <a:spLocks noGrp="1" noRot="1" noChangeAspect="1" noChangeArrowheads="1" noTextEdit="1"/>
          </p:cNvSpPr>
          <p:nvPr>
            <p:ph type="sldImg"/>
          </p:nvPr>
        </p:nvSpPr>
        <p:spPr>
          <a:ln/>
        </p:spPr>
      </p:sp>
      <p:sp>
        <p:nvSpPr>
          <p:cNvPr id="63491" name="Rectangle 3"/>
          <p:cNvSpPr>
            <a:spLocks noGrp="1" noChangeArrowheads="1"/>
          </p:cNvSpPr>
          <p:nvPr>
            <p:ph type="body" idx="1"/>
          </p:nvPr>
        </p:nvSpPr>
        <p:spPr/>
        <p:txBody>
          <a:bodyPr/>
          <a:lstStyle/>
          <a:p>
            <a:endParaRPr lang="en-US" altLang="en-US"/>
          </a:p>
        </p:txBody>
      </p:sp>
    </p:spTree>
    <p:extLst>
      <p:ext uri="{BB962C8B-B14F-4D97-AF65-F5344CB8AC3E}">
        <p14:creationId xmlns:p14="http://schemas.microsoft.com/office/powerpoint/2010/main" val="3236096888"/>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A3BBBEE-D016-42E6-BFA4-0C556D71732D}" type="slidenum">
              <a:rPr lang="en-US" altLang="en-US"/>
              <a:pPr/>
              <a:t>39</a:t>
            </a:fld>
            <a:endParaRPr lang="en-US" altLang="en-US"/>
          </a:p>
        </p:txBody>
      </p:sp>
      <p:sp>
        <p:nvSpPr>
          <p:cNvPr id="75778" name="Rectangle 2"/>
          <p:cNvSpPr>
            <a:spLocks noGrp="1" noRot="1" noChangeAspect="1" noChangeArrowheads="1" noTextEdit="1"/>
          </p:cNvSpPr>
          <p:nvPr>
            <p:ph type="sldImg"/>
          </p:nvPr>
        </p:nvSpPr>
        <p:spPr>
          <a:ln/>
        </p:spPr>
      </p:sp>
      <p:sp>
        <p:nvSpPr>
          <p:cNvPr id="75779" name="Rectangle 3"/>
          <p:cNvSpPr>
            <a:spLocks noGrp="1" noChangeArrowheads="1"/>
          </p:cNvSpPr>
          <p:nvPr>
            <p:ph type="body" idx="1"/>
          </p:nvPr>
        </p:nvSpPr>
        <p:spPr/>
        <p:txBody>
          <a:bodyPr/>
          <a:lstStyle/>
          <a:p>
            <a:endParaRPr lang="en-US" altLang="en-US"/>
          </a:p>
        </p:txBody>
      </p:sp>
    </p:spTree>
    <p:extLst>
      <p:ext uri="{BB962C8B-B14F-4D97-AF65-F5344CB8AC3E}">
        <p14:creationId xmlns:p14="http://schemas.microsoft.com/office/powerpoint/2010/main" val="3965106644"/>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8B8CBF8-C83E-49F7-8CB8-AB4472161186}" type="slidenum">
              <a:rPr lang="en-US" altLang="en-US"/>
              <a:pPr/>
              <a:t>40</a:t>
            </a:fld>
            <a:endParaRPr lang="en-US" altLang="en-US"/>
          </a:p>
        </p:txBody>
      </p:sp>
      <p:sp>
        <p:nvSpPr>
          <p:cNvPr id="76802" name="Rectangle 2"/>
          <p:cNvSpPr>
            <a:spLocks noGrp="1" noRot="1" noChangeAspect="1" noChangeArrowheads="1" noTextEdit="1"/>
          </p:cNvSpPr>
          <p:nvPr>
            <p:ph type="sldImg"/>
          </p:nvPr>
        </p:nvSpPr>
        <p:spPr>
          <a:ln/>
        </p:spPr>
      </p:sp>
      <p:sp>
        <p:nvSpPr>
          <p:cNvPr id="76803" name="Rectangle 3"/>
          <p:cNvSpPr>
            <a:spLocks noGrp="1" noChangeArrowheads="1"/>
          </p:cNvSpPr>
          <p:nvPr>
            <p:ph type="body" idx="1"/>
          </p:nvPr>
        </p:nvSpPr>
        <p:spPr/>
        <p:txBody>
          <a:bodyPr/>
          <a:lstStyle/>
          <a:p>
            <a:endParaRPr lang="en-US" altLang="en-US"/>
          </a:p>
        </p:txBody>
      </p:sp>
    </p:spTree>
    <p:extLst>
      <p:ext uri="{BB962C8B-B14F-4D97-AF65-F5344CB8AC3E}">
        <p14:creationId xmlns:p14="http://schemas.microsoft.com/office/powerpoint/2010/main" val="25142786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DB95C95F-C69F-47E9-91C9-A9AD0C64B631}" type="slidenum">
              <a:rPr lang="en-US" smtClean="0"/>
              <a:pPr/>
              <a:t>4</a:t>
            </a:fld>
            <a:endParaRPr lang="en-US"/>
          </a:p>
        </p:txBody>
      </p:sp>
    </p:spTree>
    <p:extLst>
      <p:ext uri="{BB962C8B-B14F-4D97-AF65-F5344CB8AC3E}">
        <p14:creationId xmlns:p14="http://schemas.microsoft.com/office/powerpoint/2010/main" val="2365043772"/>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7C8BB6C-26AD-420F-B04B-17A4E75B3ECD}" type="slidenum">
              <a:rPr lang="en-US" altLang="en-US"/>
              <a:pPr/>
              <a:t>41</a:t>
            </a:fld>
            <a:endParaRPr lang="en-US" altLang="en-US"/>
          </a:p>
        </p:txBody>
      </p:sp>
      <p:sp>
        <p:nvSpPr>
          <p:cNvPr id="74754" name="Rectangle 2"/>
          <p:cNvSpPr>
            <a:spLocks noGrp="1" noRot="1" noChangeAspect="1" noChangeArrowheads="1" noTextEdit="1"/>
          </p:cNvSpPr>
          <p:nvPr>
            <p:ph type="sldImg"/>
          </p:nvPr>
        </p:nvSpPr>
        <p:spPr>
          <a:ln/>
        </p:spPr>
      </p:sp>
      <p:sp>
        <p:nvSpPr>
          <p:cNvPr id="74755" name="Rectangle 3"/>
          <p:cNvSpPr>
            <a:spLocks noGrp="1" noChangeArrowheads="1"/>
          </p:cNvSpPr>
          <p:nvPr>
            <p:ph type="body" idx="1"/>
          </p:nvPr>
        </p:nvSpPr>
        <p:spPr/>
        <p:txBody>
          <a:bodyPr/>
          <a:lstStyle/>
          <a:p>
            <a:endParaRPr lang="en-US" altLang="en-US"/>
          </a:p>
        </p:txBody>
      </p:sp>
    </p:spTree>
    <p:extLst>
      <p:ext uri="{BB962C8B-B14F-4D97-AF65-F5344CB8AC3E}">
        <p14:creationId xmlns:p14="http://schemas.microsoft.com/office/powerpoint/2010/main" val="3218059840"/>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DB95C95F-C69F-47E9-91C9-A9AD0C64B631}" type="slidenum">
              <a:rPr lang="en-US" smtClean="0"/>
              <a:pPr/>
              <a:t>42</a:t>
            </a:fld>
            <a:endParaRPr lang="en-US"/>
          </a:p>
        </p:txBody>
      </p:sp>
    </p:spTree>
    <p:extLst>
      <p:ext uri="{BB962C8B-B14F-4D97-AF65-F5344CB8AC3E}">
        <p14:creationId xmlns:p14="http://schemas.microsoft.com/office/powerpoint/2010/main" val="1282624419"/>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8B8CBF8-C83E-49F7-8CB8-AB4472161186}" type="slidenum">
              <a:rPr lang="en-US" altLang="en-US"/>
              <a:pPr/>
              <a:t>43</a:t>
            </a:fld>
            <a:endParaRPr lang="en-US" altLang="en-US"/>
          </a:p>
        </p:txBody>
      </p:sp>
      <p:sp>
        <p:nvSpPr>
          <p:cNvPr id="76802" name="Rectangle 2"/>
          <p:cNvSpPr>
            <a:spLocks noGrp="1" noRot="1" noChangeAspect="1" noChangeArrowheads="1" noTextEdit="1"/>
          </p:cNvSpPr>
          <p:nvPr>
            <p:ph type="sldImg"/>
          </p:nvPr>
        </p:nvSpPr>
        <p:spPr>
          <a:ln/>
        </p:spPr>
      </p:sp>
      <p:sp>
        <p:nvSpPr>
          <p:cNvPr id="76803" name="Rectangle 3"/>
          <p:cNvSpPr>
            <a:spLocks noGrp="1" noChangeArrowheads="1"/>
          </p:cNvSpPr>
          <p:nvPr>
            <p:ph type="body" idx="1"/>
          </p:nvPr>
        </p:nvSpPr>
        <p:spPr/>
        <p:txBody>
          <a:bodyPr/>
          <a:lstStyle/>
          <a:p>
            <a:endParaRPr lang="en-US" altLang="en-US"/>
          </a:p>
        </p:txBody>
      </p:sp>
    </p:spTree>
    <p:extLst>
      <p:ext uri="{BB962C8B-B14F-4D97-AF65-F5344CB8AC3E}">
        <p14:creationId xmlns:p14="http://schemas.microsoft.com/office/powerpoint/2010/main" val="2496401869"/>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BD9FF84-86B9-4F3A-AD15-87801261DD8E}" type="slidenum">
              <a:rPr lang="en-US" altLang="en-US"/>
              <a:pPr/>
              <a:t>44</a:t>
            </a:fld>
            <a:endParaRPr lang="en-US" altLang="en-US"/>
          </a:p>
        </p:txBody>
      </p:sp>
      <p:sp>
        <p:nvSpPr>
          <p:cNvPr id="72706" name="Rectangle 2"/>
          <p:cNvSpPr>
            <a:spLocks noGrp="1" noRot="1" noChangeAspect="1" noChangeArrowheads="1" noTextEdit="1"/>
          </p:cNvSpPr>
          <p:nvPr>
            <p:ph type="sldImg"/>
          </p:nvPr>
        </p:nvSpPr>
        <p:spPr>
          <a:ln/>
        </p:spPr>
      </p:sp>
      <p:sp>
        <p:nvSpPr>
          <p:cNvPr id="72707" name="Rectangle 3"/>
          <p:cNvSpPr>
            <a:spLocks noGrp="1" noChangeArrowheads="1"/>
          </p:cNvSpPr>
          <p:nvPr>
            <p:ph type="body" idx="1"/>
          </p:nvPr>
        </p:nvSpPr>
        <p:spPr/>
        <p:txBody>
          <a:bodyPr/>
          <a:lstStyle/>
          <a:p>
            <a:endParaRPr lang="en-US" altLang="en-US"/>
          </a:p>
        </p:txBody>
      </p:sp>
    </p:spTree>
    <p:extLst>
      <p:ext uri="{BB962C8B-B14F-4D97-AF65-F5344CB8AC3E}">
        <p14:creationId xmlns:p14="http://schemas.microsoft.com/office/powerpoint/2010/main" val="551026906"/>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DB95C95F-C69F-47E9-91C9-A9AD0C64B631}" type="slidenum">
              <a:rPr lang="en-US" smtClean="0"/>
              <a:pPr/>
              <a:t>45</a:t>
            </a:fld>
            <a:endParaRPr lang="en-US"/>
          </a:p>
        </p:txBody>
      </p:sp>
    </p:spTree>
    <p:extLst>
      <p:ext uri="{BB962C8B-B14F-4D97-AF65-F5344CB8AC3E}">
        <p14:creationId xmlns:p14="http://schemas.microsoft.com/office/powerpoint/2010/main" val="2934048195"/>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DB95C95F-C69F-47E9-91C9-A9AD0C64B631}" type="slidenum">
              <a:rPr lang="en-US" smtClean="0"/>
              <a:pPr/>
              <a:t>46</a:t>
            </a:fld>
            <a:endParaRPr lang="en-US"/>
          </a:p>
        </p:txBody>
      </p:sp>
    </p:spTree>
    <p:extLst>
      <p:ext uri="{BB962C8B-B14F-4D97-AF65-F5344CB8AC3E}">
        <p14:creationId xmlns:p14="http://schemas.microsoft.com/office/powerpoint/2010/main" val="1564306577"/>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DB95C95F-C69F-47E9-91C9-A9AD0C64B631}" type="slidenum">
              <a:rPr lang="en-US" smtClean="0"/>
              <a:pPr/>
              <a:t>47</a:t>
            </a:fld>
            <a:endParaRPr lang="en-US"/>
          </a:p>
        </p:txBody>
      </p:sp>
    </p:spTree>
    <p:extLst>
      <p:ext uri="{BB962C8B-B14F-4D97-AF65-F5344CB8AC3E}">
        <p14:creationId xmlns:p14="http://schemas.microsoft.com/office/powerpoint/2010/main" val="1430915552"/>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DB95C95F-C69F-47E9-91C9-A9AD0C64B631}" type="slidenum">
              <a:rPr lang="en-US" smtClean="0"/>
              <a:pPr/>
              <a:t>48</a:t>
            </a:fld>
            <a:endParaRPr lang="en-US"/>
          </a:p>
        </p:txBody>
      </p:sp>
    </p:spTree>
    <p:extLst>
      <p:ext uri="{BB962C8B-B14F-4D97-AF65-F5344CB8AC3E}">
        <p14:creationId xmlns:p14="http://schemas.microsoft.com/office/powerpoint/2010/main" val="2174154645"/>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DB95C95F-C69F-47E9-91C9-A9AD0C64B631}" type="slidenum">
              <a:rPr lang="en-US" smtClean="0"/>
              <a:pPr/>
              <a:t>49</a:t>
            </a:fld>
            <a:endParaRPr lang="en-US"/>
          </a:p>
        </p:txBody>
      </p:sp>
    </p:spTree>
    <p:extLst>
      <p:ext uri="{BB962C8B-B14F-4D97-AF65-F5344CB8AC3E}">
        <p14:creationId xmlns:p14="http://schemas.microsoft.com/office/powerpoint/2010/main" val="732628033"/>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DB95C95F-C69F-47E9-91C9-A9AD0C64B631}" type="slidenum">
              <a:rPr lang="en-US" smtClean="0"/>
              <a:pPr/>
              <a:t>50</a:t>
            </a:fld>
            <a:endParaRPr lang="en-US"/>
          </a:p>
        </p:txBody>
      </p:sp>
    </p:spTree>
    <p:extLst>
      <p:ext uri="{BB962C8B-B14F-4D97-AF65-F5344CB8AC3E}">
        <p14:creationId xmlns:p14="http://schemas.microsoft.com/office/powerpoint/2010/main" val="357363487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DB95C95F-C69F-47E9-91C9-A9AD0C64B631}" type="slidenum">
              <a:rPr lang="en-US" smtClean="0"/>
              <a:pPr/>
              <a:t>5</a:t>
            </a:fld>
            <a:endParaRPr lang="en-US"/>
          </a:p>
        </p:txBody>
      </p:sp>
    </p:spTree>
    <p:extLst>
      <p:ext uri="{BB962C8B-B14F-4D97-AF65-F5344CB8AC3E}">
        <p14:creationId xmlns:p14="http://schemas.microsoft.com/office/powerpoint/2010/main" val="252023563"/>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DB95C95F-C69F-47E9-91C9-A9AD0C64B631}" type="slidenum">
              <a:rPr lang="en-US" smtClean="0"/>
              <a:pPr/>
              <a:t>51</a:t>
            </a:fld>
            <a:endParaRPr lang="en-US"/>
          </a:p>
        </p:txBody>
      </p:sp>
    </p:spTree>
    <p:extLst>
      <p:ext uri="{BB962C8B-B14F-4D97-AF65-F5344CB8AC3E}">
        <p14:creationId xmlns:p14="http://schemas.microsoft.com/office/powerpoint/2010/main" val="2475545183"/>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DB95C95F-C69F-47E9-91C9-A9AD0C64B631}" type="slidenum">
              <a:rPr lang="en-US" smtClean="0"/>
              <a:pPr/>
              <a:t>52</a:t>
            </a:fld>
            <a:endParaRPr lang="en-US"/>
          </a:p>
        </p:txBody>
      </p:sp>
    </p:spTree>
    <p:extLst>
      <p:ext uri="{BB962C8B-B14F-4D97-AF65-F5344CB8AC3E}">
        <p14:creationId xmlns:p14="http://schemas.microsoft.com/office/powerpoint/2010/main" val="1754795174"/>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DB95C95F-C69F-47E9-91C9-A9AD0C64B631}" type="slidenum">
              <a:rPr lang="en-US" smtClean="0"/>
              <a:pPr/>
              <a:t>53</a:t>
            </a:fld>
            <a:endParaRPr lang="en-US"/>
          </a:p>
        </p:txBody>
      </p:sp>
    </p:spTree>
    <p:extLst>
      <p:ext uri="{BB962C8B-B14F-4D97-AF65-F5344CB8AC3E}">
        <p14:creationId xmlns:p14="http://schemas.microsoft.com/office/powerpoint/2010/main" val="334384272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DB95C95F-C69F-47E9-91C9-A9AD0C64B631}" type="slidenum">
              <a:rPr lang="en-US" smtClean="0"/>
              <a:pPr/>
              <a:t>6</a:t>
            </a:fld>
            <a:endParaRPr lang="en-US"/>
          </a:p>
        </p:txBody>
      </p:sp>
    </p:spTree>
    <p:extLst>
      <p:ext uri="{BB962C8B-B14F-4D97-AF65-F5344CB8AC3E}">
        <p14:creationId xmlns:p14="http://schemas.microsoft.com/office/powerpoint/2010/main" val="232638473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DB95C95F-C69F-47E9-91C9-A9AD0C64B631}" type="slidenum">
              <a:rPr lang="en-US" smtClean="0"/>
              <a:pPr/>
              <a:t>7</a:t>
            </a:fld>
            <a:endParaRPr lang="en-US"/>
          </a:p>
        </p:txBody>
      </p:sp>
    </p:spTree>
    <p:extLst>
      <p:ext uri="{BB962C8B-B14F-4D97-AF65-F5344CB8AC3E}">
        <p14:creationId xmlns:p14="http://schemas.microsoft.com/office/powerpoint/2010/main" val="137118829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DB95C95F-C69F-47E9-91C9-A9AD0C64B631}" type="slidenum">
              <a:rPr lang="en-US" smtClean="0"/>
              <a:pPr/>
              <a:t>8</a:t>
            </a:fld>
            <a:endParaRPr lang="en-US"/>
          </a:p>
        </p:txBody>
      </p:sp>
    </p:spTree>
    <p:extLst>
      <p:ext uri="{BB962C8B-B14F-4D97-AF65-F5344CB8AC3E}">
        <p14:creationId xmlns:p14="http://schemas.microsoft.com/office/powerpoint/2010/main" val="372083866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DB95C95F-C69F-47E9-91C9-A9AD0C64B631}" type="slidenum">
              <a:rPr lang="en-US" smtClean="0"/>
              <a:pPr/>
              <a:t>9</a:t>
            </a:fld>
            <a:endParaRPr lang="en-US"/>
          </a:p>
        </p:txBody>
      </p:sp>
    </p:spTree>
    <p:extLst>
      <p:ext uri="{BB962C8B-B14F-4D97-AF65-F5344CB8AC3E}">
        <p14:creationId xmlns:p14="http://schemas.microsoft.com/office/powerpoint/2010/main" val="276615318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B98AF467-521B-4302-B8F5-AA0CF2795EF7}" type="datetimeFigureOut">
              <a:rPr lang="en-US" smtClean="0"/>
              <a:pPr/>
              <a:t>9/13/2018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90373FA-397F-4F5E-BEDD-56573924D5F2}" type="slidenum">
              <a:rPr lang="en-US" smtClean="0"/>
              <a:pPr/>
              <a:t>‹#›</a:t>
            </a:fld>
            <a:endParaRPr lang="en-US"/>
          </a:p>
        </p:txBody>
      </p:sp>
    </p:spTree>
    <p:extLst>
      <p:ext uri="{BB962C8B-B14F-4D97-AF65-F5344CB8AC3E}">
        <p14:creationId xmlns:p14="http://schemas.microsoft.com/office/powerpoint/2010/main" val="86336861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98AF467-521B-4302-B8F5-AA0CF2795EF7}" type="datetimeFigureOut">
              <a:rPr lang="en-US" smtClean="0"/>
              <a:pPr/>
              <a:t>9/13/2018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90373FA-397F-4F5E-BEDD-56573924D5F2}" type="slidenum">
              <a:rPr lang="en-US" smtClean="0"/>
              <a:pPr/>
              <a:t>‹#›</a:t>
            </a:fld>
            <a:endParaRPr lang="en-US"/>
          </a:p>
        </p:txBody>
      </p:sp>
    </p:spTree>
    <p:extLst>
      <p:ext uri="{BB962C8B-B14F-4D97-AF65-F5344CB8AC3E}">
        <p14:creationId xmlns:p14="http://schemas.microsoft.com/office/powerpoint/2010/main" val="14882539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98AF467-521B-4302-B8F5-AA0CF2795EF7}" type="datetimeFigureOut">
              <a:rPr lang="en-US" smtClean="0"/>
              <a:pPr/>
              <a:t>9/13/2018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90373FA-397F-4F5E-BEDD-56573924D5F2}" type="slidenum">
              <a:rPr lang="en-US" smtClean="0"/>
              <a:pPr/>
              <a:t>‹#›</a:t>
            </a:fld>
            <a:endParaRPr lang="en-US"/>
          </a:p>
        </p:txBody>
      </p:sp>
    </p:spTree>
    <p:extLst>
      <p:ext uri="{BB962C8B-B14F-4D97-AF65-F5344CB8AC3E}">
        <p14:creationId xmlns:p14="http://schemas.microsoft.com/office/powerpoint/2010/main" val="185008072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 preserve="1">
  <p:cSld name="Title an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Text Placeholder 2"/>
          <p:cNvSpPr>
            <a:spLocks noGrp="1"/>
          </p:cNvSpPr>
          <p:nvPr>
            <p:ph type="body"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98AF467-521B-4302-B8F5-AA0CF2795EF7}" type="datetimeFigureOut">
              <a:rPr lang="en-US" smtClean="0"/>
              <a:pPr/>
              <a:t>9/13/2018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90373FA-397F-4F5E-BEDD-56573924D5F2}" type="slidenum">
              <a:rPr lang="en-US" smtClean="0"/>
              <a:pPr/>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Only">
  <p:cSld name="TPOnTheFly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B98AF467-521B-4302-B8F5-AA0CF2795EF7}" type="datetimeFigureOut">
              <a:rPr lang="en-US" smtClean="0"/>
              <a:pPr/>
              <a:t>9/13/2018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90373FA-397F-4F5E-BEDD-56573924D5F2}" type="slidenum">
              <a:rPr lang="en-US" smtClean="0"/>
              <a:pPr/>
              <a:t>‹#›</a:t>
            </a:fld>
            <a:endParaRPr lang="en-US"/>
          </a:p>
        </p:txBody>
      </p:sp>
      <p:graphicFrame>
        <p:nvGraphicFramePr>
          <p:cNvPr id="6" name="TPChart" hidden="1"/>
          <p:cNvGraphicFramePr/>
          <p:nvPr userDrawn="1">
            <p:extLst>
              <p:ext uri="{D42A27DB-BD31-4B8C-83A1-F6EECF244321}">
                <p14:modId xmlns:p14="http://schemas.microsoft.com/office/powerpoint/2010/main" val="3110353300"/>
              </p:ext>
            </p:extLst>
          </p:nvPr>
        </p:nvGraphicFramePr>
        <p:xfrm>
          <a:off x="6350000" y="1600200"/>
          <a:ext cx="2540000" cy="254000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55749838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392710443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98AF467-521B-4302-B8F5-AA0CF2795EF7}" type="datetimeFigureOut">
              <a:rPr lang="en-US" smtClean="0"/>
              <a:pPr/>
              <a:t>9/13/2018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90373FA-397F-4F5E-BEDD-56573924D5F2}" type="slidenum">
              <a:rPr lang="en-US" smtClean="0"/>
              <a:pPr/>
              <a:t>‹#›</a:t>
            </a:fld>
            <a:endParaRPr lang="en-US"/>
          </a:p>
        </p:txBody>
      </p:sp>
    </p:spTree>
    <p:extLst>
      <p:ext uri="{BB962C8B-B14F-4D97-AF65-F5344CB8AC3E}">
        <p14:creationId xmlns:p14="http://schemas.microsoft.com/office/powerpoint/2010/main" val="110794963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98AF467-521B-4302-B8F5-AA0CF2795EF7}" type="datetimeFigureOut">
              <a:rPr lang="en-US" smtClean="0"/>
              <a:pPr/>
              <a:t>9/13/2018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90373FA-397F-4F5E-BEDD-56573924D5F2}" type="slidenum">
              <a:rPr lang="en-US" smtClean="0"/>
              <a:pPr/>
              <a:t>‹#›</a:t>
            </a:fld>
            <a:endParaRPr lang="en-US"/>
          </a:p>
        </p:txBody>
      </p:sp>
    </p:spTree>
    <p:extLst>
      <p:ext uri="{BB962C8B-B14F-4D97-AF65-F5344CB8AC3E}">
        <p14:creationId xmlns:p14="http://schemas.microsoft.com/office/powerpoint/2010/main" val="389540780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B98AF467-521B-4302-B8F5-AA0CF2795EF7}" type="datetimeFigureOut">
              <a:rPr lang="en-US" smtClean="0"/>
              <a:pPr/>
              <a:t>9/13/2018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90373FA-397F-4F5E-BEDD-56573924D5F2}" type="slidenum">
              <a:rPr lang="en-US" smtClean="0"/>
              <a:pPr/>
              <a:t>‹#›</a:t>
            </a:fld>
            <a:endParaRPr lang="en-US"/>
          </a:p>
        </p:txBody>
      </p:sp>
    </p:spTree>
    <p:extLst>
      <p:ext uri="{BB962C8B-B14F-4D97-AF65-F5344CB8AC3E}">
        <p14:creationId xmlns:p14="http://schemas.microsoft.com/office/powerpoint/2010/main" val="52582412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B98AF467-521B-4302-B8F5-AA0CF2795EF7}" type="datetimeFigureOut">
              <a:rPr lang="en-US" smtClean="0"/>
              <a:pPr/>
              <a:t>9/13/2018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90373FA-397F-4F5E-BEDD-56573924D5F2}" type="slidenum">
              <a:rPr lang="en-US" smtClean="0"/>
              <a:pPr/>
              <a:t>‹#›</a:t>
            </a:fld>
            <a:endParaRPr lang="en-US"/>
          </a:p>
        </p:txBody>
      </p:sp>
    </p:spTree>
    <p:extLst>
      <p:ext uri="{BB962C8B-B14F-4D97-AF65-F5344CB8AC3E}">
        <p14:creationId xmlns:p14="http://schemas.microsoft.com/office/powerpoint/2010/main" val="279851012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B98AF467-521B-4302-B8F5-AA0CF2795EF7}" type="datetimeFigureOut">
              <a:rPr lang="en-US" smtClean="0"/>
              <a:pPr/>
              <a:t>9/13/2018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90373FA-397F-4F5E-BEDD-56573924D5F2}" type="slidenum">
              <a:rPr lang="en-US" smtClean="0"/>
              <a:pPr/>
              <a:t>‹#›</a:t>
            </a:fld>
            <a:endParaRPr lang="en-US"/>
          </a:p>
        </p:txBody>
      </p:sp>
    </p:spTree>
    <p:extLst>
      <p:ext uri="{BB962C8B-B14F-4D97-AF65-F5344CB8AC3E}">
        <p14:creationId xmlns:p14="http://schemas.microsoft.com/office/powerpoint/2010/main" val="88149792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98AF467-521B-4302-B8F5-AA0CF2795EF7}" type="datetimeFigureOut">
              <a:rPr lang="en-US" smtClean="0"/>
              <a:pPr/>
              <a:t>9/13/2018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090373FA-397F-4F5E-BEDD-56573924D5F2}" type="slidenum">
              <a:rPr lang="en-US" smtClean="0"/>
              <a:pPr/>
              <a:t>‹#›</a:t>
            </a:fld>
            <a:endParaRPr lang="en-US"/>
          </a:p>
        </p:txBody>
      </p:sp>
    </p:spTree>
    <p:extLst>
      <p:ext uri="{BB962C8B-B14F-4D97-AF65-F5344CB8AC3E}">
        <p14:creationId xmlns:p14="http://schemas.microsoft.com/office/powerpoint/2010/main" val="181171818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98AF467-521B-4302-B8F5-AA0CF2795EF7}" type="datetimeFigureOut">
              <a:rPr lang="en-US" smtClean="0"/>
              <a:pPr/>
              <a:t>9/13/2018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90373FA-397F-4F5E-BEDD-56573924D5F2}" type="slidenum">
              <a:rPr lang="en-US" smtClean="0"/>
              <a:pPr/>
              <a:t>‹#›</a:t>
            </a:fld>
            <a:endParaRPr lang="en-US"/>
          </a:p>
        </p:txBody>
      </p:sp>
    </p:spTree>
    <p:extLst>
      <p:ext uri="{BB962C8B-B14F-4D97-AF65-F5344CB8AC3E}">
        <p14:creationId xmlns:p14="http://schemas.microsoft.com/office/powerpoint/2010/main" val="9143831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98AF467-521B-4302-B8F5-AA0CF2795EF7}" type="datetimeFigureOut">
              <a:rPr lang="en-US" smtClean="0"/>
              <a:pPr/>
              <a:t>9/13/2018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90373FA-397F-4F5E-BEDD-56573924D5F2}" type="slidenum">
              <a:rPr lang="en-US" smtClean="0"/>
              <a:pPr/>
              <a:t>‹#›</a:t>
            </a:fld>
            <a:endParaRPr lang="en-US"/>
          </a:p>
        </p:txBody>
      </p:sp>
    </p:spTree>
    <p:extLst>
      <p:ext uri="{BB962C8B-B14F-4D97-AF65-F5344CB8AC3E}">
        <p14:creationId xmlns:p14="http://schemas.microsoft.com/office/powerpoint/2010/main" val="397140879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2" Type="http://schemas.openxmlformats.org/officeDocument/2006/relationships/theme" Target="../theme/theme2.xml"/><Relationship Id="rId1"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98AF467-521B-4302-B8F5-AA0CF2795EF7}" type="datetimeFigureOut">
              <a:rPr lang="en-US" smtClean="0"/>
              <a:pPr/>
              <a:t>9/13/2018</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90373FA-397F-4F5E-BEDD-56573924D5F2}" type="slidenum">
              <a:rPr lang="en-US" smtClean="0"/>
              <a:pPr/>
              <a:t>‹#›</a:t>
            </a:fld>
            <a:endParaRPr lang="en-US"/>
          </a:p>
        </p:txBody>
      </p:sp>
    </p:spTree>
    <p:extLst>
      <p:ext uri="{BB962C8B-B14F-4D97-AF65-F5344CB8AC3E}">
        <p14:creationId xmlns:p14="http://schemas.microsoft.com/office/powerpoint/2010/main" val="244379670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32" name="Rectangle 8"/>
          <p:cNvSpPr>
            <a:spLocks noChangeArrowheads="1"/>
          </p:cNvSpPr>
          <p:nvPr userDrawn="1"/>
        </p:nvSpPr>
        <p:spPr bwMode="auto">
          <a:xfrm>
            <a:off x="0" y="0"/>
            <a:ext cx="9144000" cy="6858000"/>
          </a:xfrm>
          <a:prstGeom prst="rect">
            <a:avLst/>
          </a:prstGeom>
          <a:solidFill>
            <a:srgbClr val="99CC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sz="2400" dirty="0">
              <a:solidFill>
                <a:srgbClr val="000000"/>
              </a:solidFill>
              <a:latin typeface="Times New Roman" pitchFamily="18" charset="0"/>
            </a:endParaRPr>
          </a:p>
        </p:txBody>
      </p:sp>
      <p:sp>
        <p:nvSpPr>
          <p:cNvPr id="1026" name="Rectangle 2"/>
          <p:cNvSpPr>
            <a:spLocks noGrp="1" noChangeArrowheads="1"/>
          </p:cNvSpPr>
          <p:nvPr>
            <p:ph type="title"/>
          </p:nvPr>
        </p:nvSpPr>
        <p:spPr bwMode="auto">
          <a:xfrm>
            <a:off x="1600200" y="6172200"/>
            <a:ext cx="6858000" cy="685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en-US" smtClean="0"/>
              <a:t>This is the title</a:t>
            </a:r>
          </a:p>
        </p:txBody>
      </p:sp>
      <p:sp>
        <p:nvSpPr>
          <p:cNvPr id="1027" name="Rectangle 3"/>
          <p:cNvSpPr>
            <a:spLocks noGrp="1" noChangeArrowheads="1"/>
          </p:cNvSpPr>
          <p:nvPr>
            <p:ph type="body" idx="1"/>
          </p:nvPr>
        </p:nvSpPr>
        <p:spPr bwMode="auto">
          <a:xfrm>
            <a:off x="228600" y="6400800"/>
            <a:ext cx="129540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smtClean="0"/>
              <a:t>filename</a:t>
            </a:r>
          </a:p>
        </p:txBody>
      </p:sp>
      <p:sp>
        <p:nvSpPr>
          <p:cNvPr id="1031" name="AutoShape 7">
            <a:hlinkClick r:id="" action="ppaction://hlinkshowjump?jump=firstslide" highlightClick="1"/>
          </p:cNvPr>
          <p:cNvSpPr>
            <a:spLocks noChangeArrowheads="1"/>
          </p:cNvSpPr>
          <p:nvPr userDrawn="1"/>
        </p:nvSpPr>
        <p:spPr bwMode="auto">
          <a:xfrm>
            <a:off x="8534400" y="6400800"/>
            <a:ext cx="304800" cy="304800"/>
          </a:xfrm>
          <a:prstGeom prst="actionButtonHome">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sz="2400" dirty="0">
              <a:solidFill>
                <a:srgbClr val="000000"/>
              </a:solidFill>
              <a:latin typeface="Times New Roman" pitchFamily="18" charset="0"/>
            </a:endParaRPr>
          </a:p>
        </p:txBody>
      </p:sp>
    </p:spTree>
    <p:extLst>
      <p:ext uri="{BB962C8B-B14F-4D97-AF65-F5344CB8AC3E}">
        <p14:creationId xmlns:p14="http://schemas.microsoft.com/office/powerpoint/2010/main" val="671206829"/>
      </p:ext>
    </p:extLst>
  </p:cSld>
  <p:clrMap bg1="lt1" tx1="dk1" bg2="lt2" tx2="dk2" accent1="accent1" accent2="accent2" accent3="accent3" accent4="accent4" accent5="accent5" accent6="accent6" hlink="hlink" folHlink="folHlink"/>
  <p:sldLayoutIdLst>
    <p:sldLayoutId id="2147483663" r:id="rId1"/>
  </p:sldLayoutIdLst>
  <p:txStyles>
    <p:titleStyle>
      <a:lvl1pPr algn="ctr" rtl="0" fontAlgn="base">
        <a:spcBef>
          <a:spcPct val="0"/>
        </a:spcBef>
        <a:spcAft>
          <a:spcPct val="0"/>
        </a:spcAft>
        <a:defRPr sz="2000" b="1">
          <a:solidFill>
            <a:schemeClr val="tx2"/>
          </a:solidFill>
          <a:latin typeface="+mj-lt"/>
          <a:ea typeface="+mj-ea"/>
          <a:cs typeface="+mj-cs"/>
        </a:defRPr>
      </a:lvl1pPr>
      <a:lvl2pPr algn="ctr" rtl="0" fontAlgn="base">
        <a:spcBef>
          <a:spcPct val="0"/>
        </a:spcBef>
        <a:spcAft>
          <a:spcPct val="0"/>
        </a:spcAft>
        <a:defRPr sz="2000" b="1">
          <a:solidFill>
            <a:schemeClr val="tx2"/>
          </a:solidFill>
          <a:latin typeface="News Gothic MT" pitchFamily="34" charset="0"/>
        </a:defRPr>
      </a:lvl2pPr>
      <a:lvl3pPr algn="ctr" rtl="0" fontAlgn="base">
        <a:spcBef>
          <a:spcPct val="0"/>
        </a:spcBef>
        <a:spcAft>
          <a:spcPct val="0"/>
        </a:spcAft>
        <a:defRPr sz="2000" b="1">
          <a:solidFill>
            <a:schemeClr val="tx2"/>
          </a:solidFill>
          <a:latin typeface="News Gothic MT" pitchFamily="34" charset="0"/>
        </a:defRPr>
      </a:lvl3pPr>
      <a:lvl4pPr algn="ctr" rtl="0" fontAlgn="base">
        <a:spcBef>
          <a:spcPct val="0"/>
        </a:spcBef>
        <a:spcAft>
          <a:spcPct val="0"/>
        </a:spcAft>
        <a:defRPr sz="2000" b="1">
          <a:solidFill>
            <a:schemeClr val="tx2"/>
          </a:solidFill>
          <a:latin typeface="News Gothic MT" pitchFamily="34" charset="0"/>
        </a:defRPr>
      </a:lvl4pPr>
      <a:lvl5pPr algn="ctr" rtl="0" fontAlgn="base">
        <a:spcBef>
          <a:spcPct val="0"/>
        </a:spcBef>
        <a:spcAft>
          <a:spcPct val="0"/>
        </a:spcAft>
        <a:defRPr sz="2000" b="1">
          <a:solidFill>
            <a:schemeClr val="tx2"/>
          </a:solidFill>
          <a:latin typeface="News Gothic MT" pitchFamily="34" charset="0"/>
        </a:defRPr>
      </a:lvl5pPr>
      <a:lvl6pPr marL="457200" algn="ctr" rtl="0" fontAlgn="base">
        <a:spcBef>
          <a:spcPct val="0"/>
        </a:spcBef>
        <a:spcAft>
          <a:spcPct val="0"/>
        </a:spcAft>
        <a:defRPr sz="2000" b="1">
          <a:solidFill>
            <a:schemeClr val="tx2"/>
          </a:solidFill>
          <a:latin typeface="News Gothic MT" pitchFamily="34" charset="0"/>
        </a:defRPr>
      </a:lvl6pPr>
      <a:lvl7pPr marL="914400" algn="ctr" rtl="0" fontAlgn="base">
        <a:spcBef>
          <a:spcPct val="0"/>
        </a:spcBef>
        <a:spcAft>
          <a:spcPct val="0"/>
        </a:spcAft>
        <a:defRPr sz="2000" b="1">
          <a:solidFill>
            <a:schemeClr val="tx2"/>
          </a:solidFill>
          <a:latin typeface="News Gothic MT" pitchFamily="34" charset="0"/>
        </a:defRPr>
      </a:lvl7pPr>
      <a:lvl8pPr marL="1371600" algn="ctr" rtl="0" fontAlgn="base">
        <a:spcBef>
          <a:spcPct val="0"/>
        </a:spcBef>
        <a:spcAft>
          <a:spcPct val="0"/>
        </a:spcAft>
        <a:defRPr sz="2000" b="1">
          <a:solidFill>
            <a:schemeClr val="tx2"/>
          </a:solidFill>
          <a:latin typeface="News Gothic MT" pitchFamily="34" charset="0"/>
        </a:defRPr>
      </a:lvl8pPr>
      <a:lvl9pPr marL="1828800" algn="ctr" rtl="0" fontAlgn="base">
        <a:spcBef>
          <a:spcPct val="0"/>
        </a:spcBef>
        <a:spcAft>
          <a:spcPct val="0"/>
        </a:spcAft>
        <a:defRPr sz="2000" b="1">
          <a:solidFill>
            <a:schemeClr val="tx2"/>
          </a:solidFill>
          <a:latin typeface="News Gothic MT" pitchFamily="34" charset="0"/>
        </a:defRPr>
      </a:lvl9pPr>
    </p:titleStyle>
    <p:bodyStyle>
      <a:lvl1pPr marL="342900" indent="-342900" algn="l" rtl="0" fontAlgn="base">
        <a:spcBef>
          <a:spcPct val="20000"/>
        </a:spcBef>
        <a:spcAft>
          <a:spcPct val="0"/>
        </a:spcAft>
        <a:defRPr sz="1400">
          <a:solidFill>
            <a:schemeClr val="tx1"/>
          </a:solidFill>
          <a:latin typeface="+mn-lt"/>
          <a:ea typeface="+mn-ea"/>
          <a:cs typeface="+mn-cs"/>
        </a:defRPr>
      </a:lvl1pPr>
      <a:lvl2pPr marL="742950" indent="-285750" algn="l" rtl="0" fontAlgn="base">
        <a:spcBef>
          <a:spcPct val="20000"/>
        </a:spcBef>
        <a:spcAft>
          <a:spcPct val="0"/>
        </a:spcAft>
        <a:defRPr sz="1400">
          <a:solidFill>
            <a:schemeClr val="tx1"/>
          </a:solidFill>
          <a:latin typeface="+mn-lt"/>
        </a:defRPr>
      </a:lvl2pPr>
      <a:lvl3pPr marL="1143000" indent="-228600" algn="l" rtl="0" fontAlgn="base">
        <a:spcBef>
          <a:spcPct val="20000"/>
        </a:spcBef>
        <a:spcAft>
          <a:spcPct val="0"/>
        </a:spcAft>
        <a:buChar char="•"/>
        <a:defRPr sz="2400">
          <a:solidFill>
            <a:schemeClr val="tx1"/>
          </a:solidFill>
          <a:latin typeface="Times New Roman" pitchFamily="18" charset="0"/>
        </a:defRPr>
      </a:lvl3pPr>
      <a:lvl4pPr marL="1600200" indent="-228600" algn="l" rtl="0" fontAlgn="base">
        <a:spcBef>
          <a:spcPct val="20000"/>
        </a:spcBef>
        <a:spcAft>
          <a:spcPct val="0"/>
        </a:spcAft>
        <a:buChar char="–"/>
        <a:defRPr sz="2000">
          <a:solidFill>
            <a:schemeClr val="tx1"/>
          </a:solidFill>
          <a:latin typeface="Times New Roman" pitchFamily="18" charset="0"/>
        </a:defRPr>
      </a:lvl4pPr>
      <a:lvl5pPr marL="2057400" indent="-228600" algn="l" rtl="0" fontAlgn="base">
        <a:spcBef>
          <a:spcPct val="20000"/>
        </a:spcBef>
        <a:spcAft>
          <a:spcPct val="0"/>
        </a:spcAft>
        <a:buChar char="»"/>
        <a:defRPr sz="2000">
          <a:solidFill>
            <a:schemeClr val="tx1"/>
          </a:solidFill>
          <a:latin typeface="Times New Roman" pitchFamily="18" charset="0"/>
        </a:defRPr>
      </a:lvl5pPr>
      <a:lvl6pPr marL="2514600" indent="-228600" algn="l" rtl="0" fontAlgn="base">
        <a:spcBef>
          <a:spcPct val="20000"/>
        </a:spcBef>
        <a:spcAft>
          <a:spcPct val="0"/>
        </a:spcAft>
        <a:buChar char="»"/>
        <a:defRPr sz="2000">
          <a:solidFill>
            <a:schemeClr val="tx1"/>
          </a:solidFill>
          <a:latin typeface="Times New Roman" pitchFamily="18" charset="0"/>
        </a:defRPr>
      </a:lvl6pPr>
      <a:lvl7pPr marL="2971800" indent="-228600" algn="l" rtl="0" fontAlgn="base">
        <a:spcBef>
          <a:spcPct val="20000"/>
        </a:spcBef>
        <a:spcAft>
          <a:spcPct val="0"/>
        </a:spcAft>
        <a:buChar char="»"/>
        <a:defRPr sz="2000">
          <a:solidFill>
            <a:schemeClr val="tx1"/>
          </a:solidFill>
          <a:latin typeface="Times New Roman" pitchFamily="18" charset="0"/>
        </a:defRPr>
      </a:lvl7pPr>
      <a:lvl8pPr marL="3429000" indent="-228600" algn="l" rtl="0" fontAlgn="base">
        <a:spcBef>
          <a:spcPct val="20000"/>
        </a:spcBef>
        <a:spcAft>
          <a:spcPct val="0"/>
        </a:spcAft>
        <a:buChar char="»"/>
        <a:defRPr sz="2000">
          <a:solidFill>
            <a:schemeClr val="tx1"/>
          </a:solidFill>
          <a:latin typeface="Times New Roman" pitchFamily="18" charset="0"/>
        </a:defRPr>
      </a:lvl8pPr>
      <a:lvl9pPr marL="3886200" indent="-228600" algn="l" rtl="0" fontAlgn="base">
        <a:spcBef>
          <a:spcPct val="20000"/>
        </a:spcBef>
        <a:spcAft>
          <a:spcPct val="0"/>
        </a:spcAft>
        <a:buChar char="»"/>
        <a:defRPr sz="2000">
          <a:solidFill>
            <a:schemeClr val="tx1"/>
          </a:solidFill>
          <a:latin typeface="Times New Roman" pitchFamily="18" charset="0"/>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png"/><Relationship Id="rId1" Type="http://schemas.openxmlformats.org/officeDocument/2006/relationships/slideLayout" Target="../slideLayouts/slideLayout14.xml"/><Relationship Id="rId4" Type="http://schemas.openxmlformats.org/officeDocument/2006/relationships/image" Target="../media/image10.jpeg"/></Relationships>
</file>

<file path=ppt/slides/_rels/slide17.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5.xml"/><Relationship Id="rId1" Type="http://schemas.openxmlformats.org/officeDocument/2006/relationships/slideLayout" Target="../slideLayouts/slideLayout2.xml"/><Relationship Id="rId5" Type="http://schemas.openxmlformats.org/officeDocument/2006/relationships/image" Target="../media/image15.png"/><Relationship Id="rId4" Type="http://schemas.openxmlformats.org/officeDocument/2006/relationships/image" Target="../media/image14.png"/></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7.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32.xml"/><Relationship Id="rId1" Type="http://schemas.openxmlformats.org/officeDocument/2006/relationships/slideLayout" Target="../slideLayouts/slideLayout4.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34.xml"/><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36.xml"/><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4.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tags" Target="../tags/tag4.xml"/><Relationship Id="rId2" Type="http://schemas.openxmlformats.org/officeDocument/2006/relationships/tags" Target="../tags/tag3.xml"/><Relationship Id="rId1" Type="http://schemas.openxmlformats.org/officeDocument/2006/relationships/tags" Target="../tags/tag2.xml"/><Relationship Id="rId6" Type="http://schemas.openxmlformats.org/officeDocument/2006/relationships/notesSlide" Target="../notesSlides/notesSlide47.xml"/><Relationship Id="rId5" Type="http://schemas.openxmlformats.org/officeDocument/2006/relationships/slideLayout" Target="../slideLayouts/slideLayout12.xml"/><Relationship Id="rId4" Type="http://schemas.openxmlformats.org/officeDocument/2006/relationships/tags" Target="../tags/tag5.xml"/></Relationships>
</file>

<file path=ppt/slides/_rels/slide49.xml.rels><?xml version="1.0" encoding="UTF-8" standalone="yes"?>
<Relationships xmlns="http://schemas.openxmlformats.org/package/2006/relationships"><Relationship Id="rId3" Type="http://schemas.openxmlformats.org/officeDocument/2006/relationships/tags" Target="../tags/tag8.xml"/><Relationship Id="rId2" Type="http://schemas.openxmlformats.org/officeDocument/2006/relationships/tags" Target="../tags/tag7.xml"/><Relationship Id="rId1" Type="http://schemas.openxmlformats.org/officeDocument/2006/relationships/tags" Target="../tags/tag6.xml"/><Relationship Id="rId6" Type="http://schemas.openxmlformats.org/officeDocument/2006/relationships/notesSlide" Target="../notesSlides/notesSlide48.xml"/><Relationship Id="rId5" Type="http://schemas.openxmlformats.org/officeDocument/2006/relationships/slideLayout" Target="../slideLayouts/slideLayout12.xml"/><Relationship Id="rId4" Type="http://schemas.openxmlformats.org/officeDocument/2006/relationships/tags" Target="../tags/tag9.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tags" Target="../tags/tag12.xml"/><Relationship Id="rId2" Type="http://schemas.openxmlformats.org/officeDocument/2006/relationships/tags" Target="../tags/tag11.xml"/><Relationship Id="rId1" Type="http://schemas.openxmlformats.org/officeDocument/2006/relationships/tags" Target="../tags/tag10.xml"/><Relationship Id="rId6" Type="http://schemas.openxmlformats.org/officeDocument/2006/relationships/notesSlide" Target="../notesSlides/notesSlide49.xml"/><Relationship Id="rId5" Type="http://schemas.openxmlformats.org/officeDocument/2006/relationships/slideLayout" Target="../slideLayouts/slideLayout12.xml"/><Relationship Id="rId4" Type="http://schemas.openxmlformats.org/officeDocument/2006/relationships/tags" Target="../tags/tag13.xml"/></Relationships>
</file>

<file path=ppt/slides/_rels/slide51.xml.rels><?xml version="1.0" encoding="UTF-8" standalone="yes"?>
<Relationships xmlns="http://schemas.openxmlformats.org/package/2006/relationships"><Relationship Id="rId3" Type="http://schemas.openxmlformats.org/officeDocument/2006/relationships/tags" Target="../tags/tag16.xml"/><Relationship Id="rId2" Type="http://schemas.openxmlformats.org/officeDocument/2006/relationships/tags" Target="../tags/tag15.xml"/><Relationship Id="rId1" Type="http://schemas.openxmlformats.org/officeDocument/2006/relationships/tags" Target="../tags/tag14.xml"/><Relationship Id="rId6" Type="http://schemas.openxmlformats.org/officeDocument/2006/relationships/notesSlide" Target="../notesSlides/notesSlide50.xml"/><Relationship Id="rId5" Type="http://schemas.openxmlformats.org/officeDocument/2006/relationships/slideLayout" Target="../slideLayouts/slideLayout12.xml"/><Relationship Id="rId4" Type="http://schemas.openxmlformats.org/officeDocument/2006/relationships/tags" Target="../tags/tag17.xml"/></Relationships>
</file>

<file path=ppt/slides/_rels/slide52.xml.rels><?xml version="1.0" encoding="UTF-8" standalone="yes"?>
<Relationships xmlns="http://schemas.openxmlformats.org/package/2006/relationships"><Relationship Id="rId3" Type="http://schemas.openxmlformats.org/officeDocument/2006/relationships/tags" Target="../tags/tag20.xml"/><Relationship Id="rId2" Type="http://schemas.openxmlformats.org/officeDocument/2006/relationships/tags" Target="../tags/tag19.xml"/><Relationship Id="rId1" Type="http://schemas.openxmlformats.org/officeDocument/2006/relationships/tags" Target="../tags/tag18.xml"/><Relationship Id="rId6" Type="http://schemas.openxmlformats.org/officeDocument/2006/relationships/notesSlide" Target="../notesSlides/notesSlide51.xml"/><Relationship Id="rId5" Type="http://schemas.openxmlformats.org/officeDocument/2006/relationships/slideLayout" Target="../slideLayouts/slideLayout12.xml"/><Relationship Id="rId4" Type="http://schemas.openxmlformats.org/officeDocument/2006/relationships/tags" Target="../tags/tag21.xml"/></Relationships>
</file>

<file path=ppt/slides/_rels/slide53.xml.rels><?xml version="1.0" encoding="UTF-8" standalone="yes"?>
<Relationships xmlns="http://schemas.openxmlformats.org/package/2006/relationships"><Relationship Id="rId3" Type="http://schemas.openxmlformats.org/officeDocument/2006/relationships/tags" Target="../tags/tag24.xml"/><Relationship Id="rId2" Type="http://schemas.openxmlformats.org/officeDocument/2006/relationships/tags" Target="../tags/tag23.xml"/><Relationship Id="rId1" Type="http://schemas.openxmlformats.org/officeDocument/2006/relationships/tags" Target="../tags/tag22.xml"/><Relationship Id="rId6" Type="http://schemas.openxmlformats.org/officeDocument/2006/relationships/notesSlide" Target="../notesSlides/notesSlide52.xml"/><Relationship Id="rId5" Type="http://schemas.openxmlformats.org/officeDocument/2006/relationships/slideLayout" Target="../slideLayouts/slideLayout12.xml"/><Relationship Id="rId4" Type="http://schemas.openxmlformats.org/officeDocument/2006/relationships/tags" Target="../tags/tag25.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62000" y="152401"/>
            <a:ext cx="7772400" cy="1066800"/>
          </a:xfrm>
        </p:spPr>
        <p:txBody>
          <a:bodyPr>
            <a:normAutofit/>
          </a:bodyPr>
          <a:lstStyle/>
          <a:p>
            <a:r>
              <a:rPr lang="en-US" sz="4000" dirty="0" smtClean="0"/>
              <a:t>General Anesthetics</a:t>
            </a:r>
            <a:endParaRPr lang="en-US" sz="4000" dirty="0"/>
          </a:p>
        </p:txBody>
      </p:sp>
      <p:sp>
        <p:nvSpPr>
          <p:cNvPr id="3" name="Subtitle 2"/>
          <p:cNvSpPr>
            <a:spLocks noGrp="1"/>
          </p:cNvSpPr>
          <p:nvPr>
            <p:ph type="subTitle" idx="1"/>
          </p:nvPr>
        </p:nvSpPr>
        <p:spPr>
          <a:xfrm>
            <a:off x="152400" y="1600200"/>
            <a:ext cx="8839200" cy="5029200"/>
          </a:xfrm>
        </p:spPr>
        <p:txBody>
          <a:bodyPr>
            <a:normAutofit fontScale="25000" lnSpcReduction="20000"/>
          </a:bodyPr>
          <a:lstStyle/>
          <a:p>
            <a:pPr algn="l">
              <a:lnSpc>
                <a:spcPts val="3900"/>
              </a:lnSpc>
            </a:pPr>
            <a:r>
              <a:rPr lang="en-US" sz="8000" b="1" dirty="0" smtClean="0">
                <a:solidFill>
                  <a:schemeClr val="tx1"/>
                </a:solidFill>
                <a:latin typeface="Arial" panose="020B0604020202020204" pitchFamily="34" charset="0"/>
                <a:cs typeface="Arial" panose="020B0604020202020204" pitchFamily="34" charset="0"/>
              </a:rPr>
              <a:t>USMLE topic:  </a:t>
            </a:r>
            <a:r>
              <a:rPr lang="en-US" sz="8000" dirty="0" smtClean="0">
                <a:solidFill>
                  <a:schemeClr val="tx1"/>
                </a:solidFill>
                <a:latin typeface="Arial" panose="020B0604020202020204" pitchFamily="34" charset="0"/>
                <a:cs typeface="Arial" panose="020B0604020202020204" pitchFamily="34" charset="0"/>
              </a:rPr>
              <a:t>Central and Peripheral Nervous System</a:t>
            </a:r>
          </a:p>
          <a:p>
            <a:pPr algn="l">
              <a:lnSpc>
                <a:spcPts val="3900"/>
              </a:lnSpc>
            </a:pPr>
            <a:r>
              <a:rPr lang="en-US" sz="8000" b="1" dirty="0" smtClean="0">
                <a:solidFill>
                  <a:schemeClr val="tx1"/>
                </a:solidFill>
                <a:latin typeface="Arial" panose="020B0604020202020204" pitchFamily="34" charset="0"/>
                <a:cs typeface="Arial" panose="020B0604020202020204" pitchFamily="34" charset="0"/>
              </a:rPr>
              <a:t>Principles of therapeutics: </a:t>
            </a:r>
            <a:r>
              <a:rPr lang="en-US" sz="8000" dirty="0" smtClean="0">
                <a:solidFill>
                  <a:schemeClr val="tx1"/>
                </a:solidFill>
                <a:latin typeface="Arial" panose="020B0604020202020204" pitchFamily="34" charset="0"/>
                <a:cs typeface="Arial" panose="020B0604020202020204" pitchFamily="34" charset="0"/>
              </a:rPr>
              <a:t>Mechanisms of action and use of drugs for treatment of disorders of the nervous system - anesthetics.</a:t>
            </a:r>
          </a:p>
          <a:p>
            <a:pPr algn="l">
              <a:lnSpc>
                <a:spcPts val="3900"/>
              </a:lnSpc>
            </a:pPr>
            <a:r>
              <a:rPr lang="en-US" sz="8000" b="1" dirty="0" smtClean="0">
                <a:solidFill>
                  <a:schemeClr val="tx1"/>
                </a:solidFill>
                <a:latin typeface="Arial" panose="020B0604020202020204" pitchFamily="34" charset="0"/>
                <a:cs typeface="Arial" panose="020B0604020202020204" pitchFamily="34" charset="0"/>
              </a:rPr>
              <a:t>Related resources: </a:t>
            </a:r>
          </a:p>
          <a:p>
            <a:pPr algn="l">
              <a:lnSpc>
                <a:spcPts val="3900"/>
              </a:lnSpc>
            </a:pPr>
            <a:r>
              <a:rPr lang="en-US" sz="8000" dirty="0" smtClean="0">
                <a:solidFill>
                  <a:schemeClr val="tx1"/>
                </a:solidFill>
                <a:latin typeface="Arial" panose="020B0604020202020204" pitchFamily="34" charset="0"/>
                <a:cs typeface="Arial" panose="020B0604020202020204" pitchFamily="34" charset="0"/>
              </a:rPr>
              <a:t>USMLE First-Aid, Organ Systems, 2</a:t>
            </a:r>
            <a:r>
              <a:rPr lang="en-US" sz="8000" baseline="30000" dirty="0" smtClean="0">
                <a:solidFill>
                  <a:schemeClr val="tx1"/>
                </a:solidFill>
                <a:latin typeface="Arial" panose="020B0604020202020204" pitchFamily="34" charset="0"/>
                <a:cs typeface="Arial" panose="020B0604020202020204" pitchFamily="34" charset="0"/>
              </a:rPr>
              <a:t>nd</a:t>
            </a:r>
            <a:r>
              <a:rPr lang="en-US" sz="8000" dirty="0" smtClean="0">
                <a:solidFill>
                  <a:schemeClr val="tx1"/>
                </a:solidFill>
                <a:latin typeface="Arial" panose="020B0604020202020204" pitchFamily="34" charset="0"/>
                <a:cs typeface="Arial" panose="020B0604020202020204" pitchFamily="34" charset="0"/>
              </a:rPr>
              <a:t> Ed., pp. 534-536.</a:t>
            </a:r>
          </a:p>
          <a:p>
            <a:pPr algn="l">
              <a:lnSpc>
                <a:spcPts val="3900"/>
              </a:lnSpc>
            </a:pPr>
            <a:r>
              <a:rPr lang="en-US" sz="8000" dirty="0" smtClean="0">
                <a:solidFill>
                  <a:schemeClr val="tx1"/>
                </a:solidFill>
                <a:latin typeface="Arial" panose="020B0604020202020204" pitchFamily="34" charset="0"/>
                <a:cs typeface="Arial" panose="020B0604020202020204" pitchFamily="34" charset="0"/>
              </a:rPr>
              <a:t>Goodman and Gillman, The Pharmacological Basis of Therapeutics, 12</a:t>
            </a:r>
            <a:r>
              <a:rPr lang="en-US" sz="8000" baseline="30000" dirty="0" smtClean="0">
                <a:solidFill>
                  <a:schemeClr val="tx1"/>
                </a:solidFill>
                <a:latin typeface="Arial" panose="020B0604020202020204" pitchFamily="34" charset="0"/>
                <a:cs typeface="Arial" panose="020B0604020202020204" pitchFamily="34" charset="0"/>
              </a:rPr>
              <a:t>th</a:t>
            </a:r>
            <a:r>
              <a:rPr lang="en-US" sz="8000" dirty="0" smtClean="0">
                <a:solidFill>
                  <a:schemeClr val="tx1"/>
                </a:solidFill>
                <a:latin typeface="Arial" panose="020B0604020202020204" pitchFamily="34" charset="0"/>
                <a:cs typeface="Arial" panose="020B0604020202020204" pitchFamily="34" charset="0"/>
              </a:rPr>
              <a:t> Ed., pp. 527-564.</a:t>
            </a:r>
          </a:p>
          <a:p>
            <a:pPr algn="l">
              <a:lnSpc>
                <a:spcPts val="3900"/>
              </a:lnSpc>
            </a:pPr>
            <a:r>
              <a:rPr lang="en-US" sz="8000" dirty="0" err="1" smtClean="0">
                <a:solidFill>
                  <a:schemeClr val="tx1"/>
                </a:solidFill>
                <a:latin typeface="Arial" panose="020B0604020202020204" pitchFamily="34" charset="0"/>
                <a:cs typeface="Arial" panose="020B0604020202020204" pitchFamily="34" charset="0"/>
              </a:rPr>
              <a:t>Katzung</a:t>
            </a:r>
            <a:r>
              <a:rPr lang="en-US" sz="8000" dirty="0" smtClean="0">
                <a:solidFill>
                  <a:schemeClr val="tx1"/>
                </a:solidFill>
                <a:latin typeface="Arial" panose="020B0604020202020204" pitchFamily="34" charset="0"/>
                <a:cs typeface="Arial" panose="020B0604020202020204" pitchFamily="34" charset="0"/>
              </a:rPr>
              <a:t> and Trevor, Basic and Clinical Pharmacology, 13</a:t>
            </a:r>
            <a:r>
              <a:rPr lang="en-US" sz="8000" baseline="30000" dirty="0" smtClean="0">
                <a:solidFill>
                  <a:schemeClr val="tx1"/>
                </a:solidFill>
                <a:latin typeface="Arial" panose="020B0604020202020204" pitchFamily="34" charset="0"/>
                <a:cs typeface="Arial" panose="020B0604020202020204" pitchFamily="34" charset="0"/>
              </a:rPr>
              <a:t>th</a:t>
            </a:r>
            <a:r>
              <a:rPr lang="en-US" sz="8000" dirty="0" smtClean="0">
                <a:solidFill>
                  <a:schemeClr val="tx1"/>
                </a:solidFill>
                <a:latin typeface="Arial" panose="020B0604020202020204" pitchFamily="34" charset="0"/>
                <a:cs typeface="Arial" panose="020B0604020202020204" pitchFamily="34" charset="0"/>
              </a:rPr>
              <a:t> Ed., pp. 421-439. </a:t>
            </a:r>
          </a:p>
          <a:p>
            <a:pPr algn="l">
              <a:lnSpc>
                <a:spcPts val="3900"/>
              </a:lnSpc>
            </a:pPr>
            <a:r>
              <a:rPr lang="en-US" sz="8000" dirty="0" smtClean="0">
                <a:solidFill>
                  <a:schemeClr val="tx1"/>
                </a:solidFill>
                <a:latin typeface="Arial" panose="020B0604020202020204" pitchFamily="34" charset="0"/>
                <a:cs typeface="Arial" panose="020B0604020202020204" pitchFamily="34" charset="0"/>
              </a:rPr>
              <a:t>Brenner and Stevens Pharmacology, 4</a:t>
            </a:r>
            <a:r>
              <a:rPr lang="en-US" sz="8000" baseline="30000" dirty="0" smtClean="0">
                <a:solidFill>
                  <a:schemeClr val="tx1"/>
                </a:solidFill>
                <a:latin typeface="Arial" panose="020B0604020202020204" pitchFamily="34" charset="0"/>
                <a:cs typeface="Arial" panose="020B0604020202020204" pitchFamily="34" charset="0"/>
              </a:rPr>
              <a:t>th</a:t>
            </a:r>
            <a:r>
              <a:rPr lang="en-US" sz="8000" dirty="0" smtClean="0">
                <a:solidFill>
                  <a:schemeClr val="tx1"/>
                </a:solidFill>
                <a:latin typeface="Arial" panose="020B0604020202020204" pitchFamily="34" charset="0"/>
                <a:cs typeface="Arial" panose="020B0604020202020204" pitchFamily="34" charset="0"/>
              </a:rPr>
              <a:t> Ed., Chapter 21.</a:t>
            </a:r>
          </a:p>
          <a:p>
            <a:pPr algn="l">
              <a:lnSpc>
                <a:spcPts val="3800"/>
              </a:lnSpc>
            </a:pPr>
            <a:endParaRPr lang="en-US" sz="2800" dirty="0" smtClean="0">
              <a:solidFill>
                <a:schemeClr val="tx1"/>
              </a:solidFill>
            </a:endParaRPr>
          </a:p>
        </p:txBody>
      </p:sp>
    </p:spTree>
    <p:extLst>
      <p:ext uri="{BB962C8B-B14F-4D97-AF65-F5344CB8AC3E}">
        <p14:creationId xmlns:p14="http://schemas.microsoft.com/office/powerpoint/2010/main" val="40537643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62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042103" y="389844"/>
            <a:ext cx="5023715" cy="6021461"/>
          </a:xfrm>
          <a:prstGeom prst="rect">
            <a:avLst/>
          </a:prstGeom>
          <a:solidFill>
            <a:schemeClr val="tx1"/>
          </a:solidFill>
        </p:spPr>
      </p:pic>
      <p:sp>
        <p:nvSpPr>
          <p:cNvPr id="2" name="TextBox 1"/>
          <p:cNvSpPr txBox="1"/>
          <p:nvPr/>
        </p:nvSpPr>
        <p:spPr>
          <a:xfrm>
            <a:off x="2042103" y="304800"/>
            <a:ext cx="1386897" cy="369332"/>
          </a:xfrm>
          <a:prstGeom prst="rect">
            <a:avLst/>
          </a:prstGeom>
          <a:solidFill>
            <a:schemeClr val="bg1"/>
          </a:solidFill>
        </p:spPr>
        <p:txBody>
          <a:bodyPr wrap="square" rtlCol="0">
            <a:spAutoFit/>
          </a:bodyPr>
          <a:lstStyle/>
          <a:p>
            <a:endParaRPr lang="en-US" dirty="0"/>
          </a:p>
        </p:txBody>
      </p:sp>
    </p:spTree>
    <p:extLst>
      <p:ext uri="{BB962C8B-B14F-4D97-AF65-F5344CB8AC3E}">
        <p14:creationId xmlns:p14="http://schemas.microsoft.com/office/powerpoint/2010/main" val="331939073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a:xfrm>
            <a:off x="685800" y="228600"/>
            <a:ext cx="7772977" cy="753156"/>
          </a:xfrm>
        </p:spPr>
        <p:txBody>
          <a:bodyPr>
            <a:normAutofit fontScale="90000"/>
          </a:bodyPr>
          <a:lstStyle/>
          <a:p>
            <a:r>
              <a:rPr lang="en-US" altLang="en-US" dirty="0" smtClean="0"/>
              <a:t>Stages of Anesthesia</a:t>
            </a:r>
            <a:endParaRPr lang="en-US" altLang="en-US" dirty="0"/>
          </a:p>
        </p:txBody>
      </p:sp>
      <p:sp>
        <p:nvSpPr>
          <p:cNvPr id="14339" name="Rectangle 3"/>
          <p:cNvSpPr>
            <a:spLocks noGrp="1" noChangeArrowheads="1"/>
          </p:cNvSpPr>
          <p:nvPr>
            <p:ph type="body" idx="1"/>
          </p:nvPr>
        </p:nvSpPr>
        <p:spPr>
          <a:xfrm>
            <a:off x="457200" y="1066800"/>
            <a:ext cx="8305800" cy="5715000"/>
          </a:xfrm>
        </p:spPr>
        <p:txBody>
          <a:bodyPr>
            <a:noAutofit/>
          </a:bodyPr>
          <a:lstStyle/>
          <a:p>
            <a:pPr>
              <a:spcAft>
                <a:spcPts val="1200"/>
              </a:spcAft>
            </a:pPr>
            <a:r>
              <a:rPr lang="en-US" altLang="en-US" sz="2600" dirty="0"/>
              <a:t>Stage I </a:t>
            </a:r>
            <a:r>
              <a:rPr lang="en-US" altLang="en-US" sz="2600" dirty="0" smtClean="0"/>
              <a:t>– Analgesia. P</a:t>
            </a:r>
            <a:r>
              <a:rPr lang="en-US" sz="2600" dirty="0" smtClean="0">
                <a:effectLst/>
              </a:rPr>
              <a:t>atient remains conscious and can carry on a conversation (</a:t>
            </a:r>
            <a:r>
              <a:rPr lang="en-US" sz="2600" i="1" dirty="0" smtClean="0">
                <a:effectLst/>
              </a:rPr>
              <a:t>later in Stage I-amnesia</a:t>
            </a:r>
            <a:r>
              <a:rPr lang="en-US" sz="2600" dirty="0" smtClean="0">
                <a:effectLst/>
              </a:rPr>
              <a:t>).</a:t>
            </a:r>
            <a:endParaRPr lang="en-US" altLang="en-US" sz="2600" dirty="0"/>
          </a:p>
          <a:p>
            <a:pPr>
              <a:spcAft>
                <a:spcPts val="1200"/>
              </a:spcAft>
            </a:pPr>
            <a:r>
              <a:rPr lang="en-US" altLang="en-US" sz="2600" dirty="0"/>
              <a:t>Stage II </a:t>
            </a:r>
            <a:r>
              <a:rPr lang="en-US" altLang="en-US" sz="2600" dirty="0" smtClean="0"/>
              <a:t>– Excitement. May experience delirium or become violent. Increased and irregular BP and increased RR. </a:t>
            </a:r>
            <a:r>
              <a:rPr lang="en-US" sz="2400" i="1" dirty="0" smtClean="0">
                <a:effectLst/>
              </a:rPr>
              <a:t>This stage can be bypassed by administering a fast acting benzo-</a:t>
            </a:r>
            <a:r>
              <a:rPr lang="en-US" sz="2400" i="1" dirty="0" err="1" smtClean="0">
                <a:effectLst/>
              </a:rPr>
              <a:t>diazepine</a:t>
            </a:r>
            <a:r>
              <a:rPr lang="en-US" sz="2400" i="1" dirty="0" smtClean="0">
                <a:effectLst/>
              </a:rPr>
              <a:t> (Midazolam) or barbiturate (Thiopental or </a:t>
            </a:r>
            <a:r>
              <a:rPr lang="en-US" sz="2400" i="1" dirty="0" err="1" smtClean="0">
                <a:effectLst/>
              </a:rPr>
              <a:t>Methohexital</a:t>
            </a:r>
            <a:r>
              <a:rPr lang="en-US" sz="2400" i="1" dirty="0" smtClean="0">
                <a:effectLst/>
              </a:rPr>
              <a:t>)</a:t>
            </a:r>
            <a:endParaRPr lang="en-US" altLang="en-US" sz="2400" i="1" dirty="0" smtClean="0"/>
          </a:p>
          <a:p>
            <a:pPr>
              <a:spcAft>
                <a:spcPts val="1200"/>
              </a:spcAft>
            </a:pPr>
            <a:r>
              <a:rPr lang="en-US" altLang="en-US" sz="2600" dirty="0" smtClean="0"/>
              <a:t>Stage </a:t>
            </a:r>
            <a:r>
              <a:rPr lang="en-US" altLang="en-US" sz="2600" dirty="0"/>
              <a:t>III - Surgical </a:t>
            </a:r>
            <a:r>
              <a:rPr lang="en-US" altLang="en-US" sz="2600" dirty="0" smtClean="0"/>
              <a:t>Anesthesia (unconscious, loss of spinal reflexes with relaxed muscles, breathing becomes regular, eye movements stop)</a:t>
            </a:r>
            <a:endParaRPr lang="en-US" altLang="en-US" sz="2600" dirty="0"/>
          </a:p>
          <a:p>
            <a:pPr>
              <a:spcAft>
                <a:spcPts val="1200"/>
              </a:spcAft>
            </a:pPr>
            <a:r>
              <a:rPr lang="en-US" altLang="en-US" sz="2600" dirty="0" smtClean="0"/>
              <a:t>Stage </a:t>
            </a:r>
            <a:r>
              <a:rPr lang="en-US" altLang="en-US" sz="2600" dirty="0"/>
              <a:t>IV - Medullary </a:t>
            </a:r>
            <a:r>
              <a:rPr lang="en-US" altLang="en-US" sz="2600" dirty="0" smtClean="0"/>
              <a:t>Paralysis.  Respiratory and vasomotor depression.  Death can result if patient cannot be revived quickly.</a:t>
            </a:r>
            <a:endParaRPr lang="en-US" altLang="en-US" sz="2600" dirty="0"/>
          </a:p>
        </p:txBody>
      </p:sp>
    </p:spTree>
    <p:extLst>
      <p:ext uri="{BB962C8B-B14F-4D97-AF65-F5344CB8AC3E}">
        <p14:creationId xmlns:p14="http://schemas.microsoft.com/office/powerpoint/2010/main" val="40127486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4"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108364" y="77969"/>
            <a:ext cx="6650182" cy="5366848"/>
          </a:xfrm>
          <a:prstGeom prst="rect">
            <a:avLst/>
          </a:prstGeom>
          <a:noFill/>
          <a:extLst>
            <a:ext uri="{909E8E84-426E-40DD-AFC4-6F175D3DCCD1}">
              <a14:hiddenFill xmlns:a14="http://schemas.microsoft.com/office/drawing/2010/main">
                <a:solidFill>
                  <a:srgbClr val="FFFFFF"/>
                </a:solidFill>
              </a14:hiddenFill>
            </a:ext>
          </a:extLst>
        </p:spPr>
      </p:pic>
      <p:sp>
        <p:nvSpPr>
          <p:cNvPr id="23555" name="Text Box 3"/>
          <p:cNvSpPr txBox="1">
            <a:spLocks noChangeArrowheads="1"/>
          </p:cNvSpPr>
          <p:nvPr/>
        </p:nvSpPr>
        <p:spPr bwMode="auto">
          <a:xfrm>
            <a:off x="1039091" y="5522786"/>
            <a:ext cx="7288068" cy="121826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altLang="en-US" sz="1800" dirty="0" err="1" smtClean="0">
                <a:effectLst>
                  <a:outerShdw blurRad="38100" dist="38100" dir="2700000" algn="tl">
                    <a:srgbClr val="000000"/>
                  </a:outerShdw>
                </a:effectLst>
              </a:rPr>
              <a:t>Guedel’s</a:t>
            </a:r>
            <a:r>
              <a:rPr lang="en-US" altLang="en-US" sz="1800" dirty="0" smtClean="0">
                <a:effectLst>
                  <a:outerShdw blurRad="38100" dist="38100" dir="2700000" algn="tl">
                    <a:srgbClr val="000000"/>
                  </a:outerShdw>
                </a:effectLst>
              </a:rPr>
              <a:t> </a:t>
            </a:r>
            <a:r>
              <a:rPr lang="en-US" altLang="en-US" sz="1800" dirty="0">
                <a:effectLst>
                  <a:outerShdw blurRad="38100" dist="38100" dir="2700000" algn="tl">
                    <a:srgbClr val="000000"/>
                  </a:outerShdw>
                </a:effectLst>
              </a:rPr>
              <a:t>scheme of progressive CNS depression produced by the anesthetic ether. Changes in physiologic functions are shown for the different stages and planes of </a:t>
            </a:r>
            <a:r>
              <a:rPr lang="en-US" altLang="en-US" sz="1800" dirty="0" err="1">
                <a:effectLst>
                  <a:outerShdw blurRad="38100" dist="38100" dir="2700000" algn="tl">
                    <a:srgbClr val="000000"/>
                  </a:outerShdw>
                </a:effectLst>
              </a:rPr>
              <a:t>Guedel’s</a:t>
            </a:r>
            <a:r>
              <a:rPr lang="en-US" altLang="en-US" sz="1800" dirty="0">
                <a:effectLst>
                  <a:outerShdw blurRad="38100" dist="38100" dir="2700000" algn="tl">
                    <a:srgbClr val="000000"/>
                  </a:outerShdw>
                </a:effectLst>
              </a:rPr>
              <a:t> classification. Examples of surgery that can </a:t>
            </a:r>
            <a:r>
              <a:rPr lang="en-US" altLang="en-US" sz="1800" dirty="0" smtClean="0">
                <a:effectLst>
                  <a:outerShdw blurRad="38100" dist="38100" dir="2700000" algn="tl">
                    <a:srgbClr val="000000"/>
                  </a:outerShdw>
                </a:effectLst>
              </a:rPr>
              <a:t>be </a:t>
            </a:r>
            <a:r>
              <a:rPr lang="en-US" altLang="en-US" sz="1800" dirty="0">
                <a:effectLst>
                  <a:outerShdw blurRad="38100" dist="38100" dir="2700000" algn="tl">
                    <a:srgbClr val="000000"/>
                  </a:outerShdw>
                </a:effectLst>
              </a:rPr>
              <a:t>performed at </a:t>
            </a:r>
            <a:r>
              <a:rPr lang="en-US" altLang="en-US" sz="1800" dirty="0" smtClean="0">
                <a:effectLst>
                  <a:outerShdw blurRad="38100" dist="38100" dir="2700000" algn="tl">
                    <a:srgbClr val="000000"/>
                  </a:outerShdw>
                </a:effectLst>
              </a:rPr>
              <a:t>these </a:t>
            </a:r>
            <a:r>
              <a:rPr lang="en-US" altLang="en-US" sz="1800" dirty="0">
                <a:effectLst>
                  <a:outerShdw blurRad="38100" dist="38100" dir="2700000" algn="tl">
                    <a:srgbClr val="000000"/>
                  </a:outerShdw>
                </a:effectLst>
              </a:rPr>
              <a:t>anesthetic levels are given in parentheses. </a:t>
            </a:r>
          </a:p>
        </p:txBody>
      </p:sp>
    </p:spTree>
    <p:extLst>
      <p:ext uri="{BB962C8B-B14F-4D97-AF65-F5344CB8AC3E}">
        <p14:creationId xmlns:p14="http://schemas.microsoft.com/office/powerpoint/2010/main" val="302593050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Inhalation and Intravenous Anesthetics</a:t>
            </a:r>
            <a:endParaRPr lang="en-US" dirty="0"/>
          </a:p>
        </p:txBody>
      </p:sp>
      <p:sp>
        <p:nvSpPr>
          <p:cNvPr id="3" name="Content Placeholder 2"/>
          <p:cNvSpPr>
            <a:spLocks noGrp="1"/>
          </p:cNvSpPr>
          <p:nvPr>
            <p:ph idx="1"/>
          </p:nvPr>
        </p:nvSpPr>
        <p:spPr/>
        <p:txBody>
          <a:bodyPr>
            <a:normAutofit/>
          </a:bodyPr>
          <a:lstStyle/>
          <a:p>
            <a:r>
              <a:rPr lang="en-US" sz="2800" dirty="0" smtClean="0"/>
              <a:t>The two forms are usually combined (Balanced Anesthesia), with an </a:t>
            </a:r>
            <a:r>
              <a:rPr lang="en-US" sz="2800" u="sng" dirty="0" smtClean="0"/>
              <a:t>injection given to induce anesthesia and a gas used to maintain it</a:t>
            </a:r>
            <a:r>
              <a:rPr lang="en-US" sz="2800" dirty="0" smtClean="0"/>
              <a:t>.  Example: fentanyl, </a:t>
            </a:r>
            <a:r>
              <a:rPr lang="en-US" sz="2800" dirty="0" err="1" smtClean="0"/>
              <a:t>propofol</a:t>
            </a:r>
            <a:r>
              <a:rPr lang="en-US" sz="2800" dirty="0" smtClean="0"/>
              <a:t> and sevoflurane.</a:t>
            </a:r>
          </a:p>
          <a:p>
            <a:pPr marL="0" indent="0">
              <a:buNone/>
            </a:pPr>
            <a:endParaRPr lang="en-US" sz="2800" dirty="0" smtClean="0"/>
          </a:p>
          <a:p>
            <a:r>
              <a:rPr lang="en-US" sz="2800" dirty="0" smtClean="0"/>
              <a:t>Certain </a:t>
            </a:r>
            <a:r>
              <a:rPr lang="en-US" sz="2800" u="sng" dirty="0" smtClean="0"/>
              <a:t>intravenous agents may be used for induction and maintenance of anesthesia</a:t>
            </a:r>
            <a:r>
              <a:rPr lang="en-US" sz="2800" dirty="0" smtClean="0"/>
              <a:t>.  Example: </a:t>
            </a:r>
            <a:r>
              <a:rPr lang="en-US" sz="2800" dirty="0" err="1" smtClean="0"/>
              <a:t>propofol</a:t>
            </a:r>
            <a:r>
              <a:rPr lang="en-US" sz="2800" dirty="0" smtClean="0"/>
              <a:t> and </a:t>
            </a:r>
            <a:r>
              <a:rPr lang="en-US" sz="2800" dirty="0" err="1" smtClean="0"/>
              <a:t>remifentanil</a:t>
            </a:r>
            <a:r>
              <a:rPr lang="en-US" sz="2800" dirty="0" smtClean="0"/>
              <a:t>.</a:t>
            </a:r>
            <a:endParaRPr lang="en-US" sz="2800" dirty="0"/>
          </a:p>
        </p:txBody>
      </p:sp>
    </p:spTree>
    <p:extLst>
      <p:ext uri="{BB962C8B-B14F-4D97-AF65-F5344CB8AC3E}">
        <p14:creationId xmlns:p14="http://schemas.microsoft.com/office/powerpoint/2010/main" val="359253425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Balanced Anesthesia</a:t>
            </a:r>
            <a:endParaRPr lang="en-US" dirty="0"/>
          </a:p>
        </p:txBody>
      </p:sp>
      <p:sp>
        <p:nvSpPr>
          <p:cNvPr id="3" name="Content Placeholder 2"/>
          <p:cNvSpPr>
            <a:spLocks noGrp="1"/>
          </p:cNvSpPr>
          <p:nvPr>
            <p:ph idx="1"/>
          </p:nvPr>
        </p:nvSpPr>
        <p:spPr>
          <a:xfrm>
            <a:off x="457200" y="1600200"/>
            <a:ext cx="8229600" cy="4724400"/>
          </a:xfrm>
        </p:spPr>
        <p:txBody>
          <a:bodyPr>
            <a:normAutofit fontScale="92500"/>
          </a:bodyPr>
          <a:lstStyle/>
          <a:p>
            <a:pPr>
              <a:spcBef>
                <a:spcPts val="0"/>
              </a:spcBef>
              <a:spcAft>
                <a:spcPts val="1200"/>
              </a:spcAft>
            </a:pPr>
            <a:r>
              <a:rPr lang="en-US" sz="2800" dirty="0" smtClean="0"/>
              <a:t>A </a:t>
            </a:r>
            <a:r>
              <a:rPr lang="en-US" sz="2800" dirty="0"/>
              <a:t>combination of </a:t>
            </a:r>
            <a:r>
              <a:rPr lang="en-US" sz="2800" dirty="0" smtClean="0"/>
              <a:t>drugs is used.</a:t>
            </a:r>
          </a:p>
          <a:p>
            <a:pPr>
              <a:spcBef>
                <a:spcPts val="0"/>
              </a:spcBef>
              <a:spcAft>
                <a:spcPts val="1200"/>
              </a:spcAft>
            </a:pPr>
            <a:r>
              <a:rPr lang="en-US" sz="2800" dirty="0" smtClean="0"/>
              <a:t>Primary agent (e.g., sevoflurane) may be administered in conjunction with a muscle relaxant, narcotic analgesic and inhaled oxygen-nitrous oxide mixture.  </a:t>
            </a:r>
            <a:endParaRPr lang="en-US" sz="2800" dirty="0"/>
          </a:p>
          <a:p>
            <a:pPr>
              <a:spcBef>
                <a:spcPts val="0"/>
              </a:spcBef>
              <a:spcAft>
                <a:spcPts val="1200"/>
              </a:spcAft>
            </a:pPr>
            <a:r>
              <a:rPr lang="en-US" sz="2800" dirty="0" smtClean="0"/>
              <a:t>Each drug is used in </a:t>
            </a:r>
            <a:r>
              <a:rPr lang="en-US" sz="2800" dirty="0"/>
              <a:t>an amount sufficient to </a:t>
            </a:r>
            <a:r>
              <a:rPr lang="en-US" sz="2800" dirty="0" smtClean="0"/>
              <a:t>optimally produce </a:t>
            </a:r>
            <a:r>
              <a:rPr lang="en-US" sz="2800" dirty="0"/>
              <a:t>its major </a:t>
            </a:r>
            <a:r>
              <a:rPr lang="en-US" sz="2800" dirty="0" smtClean="0"/>
              <a:t>effect and </a:t>
            </a:r>
            <a:r>
              <a:rPr lang="en-US" sz="2800" dirty="0"/>
              <a:t>to </a:t>
            </a:r>
            <a:r>
              <a:rPr lang="en-US" sz="2800" dirty="0" smtClean="0"/>
              <a:t>minimize undesirable effects.</a:t>
            </a:r>
          </a:p>
          <a:p>
            <a:pPr>
              <a:spcBef>
                <a:spcPts val="0"/>
              </a:spcBef>
              <a:spcAft>
                <a:spcPts val="1200"/>
              </a:spcAft>
            </a:pPr>
            <a:r>
              <a:rPr lang="en-US" sz="2800" dirty="0" smtClean="0"/>
              <a:t>Concept: </a:t>
            </a:r>
            <a:r>
              <a:rPr lang="en-US" sz="2800" dirty="0"/>
              <a:t>administration of a mixture of small amounts of several </a:t>
            </a:r>
            <a:r>
              <a:rPr lang="en-US" sz="2800" dirty="0" smtClean="0"/>
              <a:t>agents </a:t>
            </a:r>
            <a:r>
              <a:rPr lang="en-US" sz="2800" dirty="0"/>
              <a:t>summates the advantages but not the disadvantages of the individual </a:t>
            </a:r>
            <a:r>
              <a:rPr lang="en-US" sz="2800" dirty="0" smtClean="0"/>
              <a:t>components.</a:t>
            </a:r>
            <a:endParaRPr lang="en-US" sz="2800" dirty="0"/>
          </a:p>
        </p:txBody>
      </p:sp>
    </p:spTree>
    <p:extLst>
      <p:ext uri="{BB962C8B-B14F-4D97-AF65-F5344CB8AC3E}">
        <p14:creationId xmlns:p14="http://schemas.microsoft.com/office/powerpoint/2010/main" val="261112088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04800"/>
            <a:ext cx="8229600" cy="609600"/>
          </a:xfrm>
        </p:spPr>
        <p:txBody>
          <a:bodyPr>
            <a:noAutofit/>
          </a:bodyPr>
          <a:lstStyle/>
          <a:p>
            <a:r>
              <a:rPr lang="en-US" sz="3400" dirty="0" smtClean="0"/>
              <a:t>Mechanism of Action: General Anesthetics</a:t>
            </a:r>
            <a:endParaRPr lang="en-US" sz="3400" dirty="0"/>
          </a:p>
        </p:txBody>
      </p:sp>
      <p:sp>
        <p:nvSpPr>
          <p:cNvPr id="3" name="Content Placeholder 2"/>
          <p:cNvSpPr>
            <a:spLocks noGrp="1"/>
          </p:cNvSpPr>
          <p:nvPr>
            <p:ph idx="1"/>
          </p:nvPr>
        </p:nvSpPr>
        <p:spPr>
          <a:xfrm>
            <a:off x="304800" y="1371600"/>
            <a:ext cx="8382000" cy="4754563"/>
          </a:xfrm>
        </p:spPr>
        <p:txBody>
          <a:bodyPr>
            <a:normAutofit/>
          </a:bodyPr>
          <a:lstStyle/>
          <a:p>
            <a:pPr lvl="1">
              <a:spcBef>
                <a:spcPts val="0"/>
              </a:spcBef>
              <a:spcAft>
                <a:spcPts val="1200"/>
              </a:spcAft>
            </a:pPr>
            <a:r>
              <a:rPr lang="en-US" sz="2400" dirty="0" smtClean="0"/>
              <a:t>Originally thought to result from nonspecific interaction with the lipid bilayer of neuronal membranes.</a:t>
            </a:r>
          </a:p>
          <a:p>
            <a:pPr lvl="1">
              <a:spcBef>
                <a:spcPts val="0"/>
              </a:spcBef>
              <a:spcAft>
                <a:spcPts val="1200"/>
              </a:spcAft>
            </a:pPr>
            <a:r>
              <a:rPr lang="en-US" sz="2400" dirty="0"/>
              <a:t>Meyer-Overton </a:t>
            </a:r>
            <a:r>
              <a:rPr lang="en-US" sz="2400" dirty="0" smtClean="0"/>
              <a:t>principle: a correlation of potency with </a:t>
            </a:r>
            <a:r>
              <a:rPr lang="en-US" sz="2400" dirty="0" err="1" smtClean="0"/>
              <a:t>lipophilicity</a:t>
            </a:r>
            <a:r>
              <a:rPr lang="en-US" sz="2400" dirty="0"/>
              <a:t> </a:t>
            </a:r>
            <a:r>
              <a:rPr lang="en-US" sz="2400" dirty="0" smtClean="0"/>
              <a:t>supported the above hypothesis.</a:t>
            </a:r>
          </a:p>
          <a:p>
            <a:pPr lvl="1">
              <a:spcBef>
                <a:spcPts val="0"/>
              </a:spcBef>
              <a:spcAft>
                <a:spcPts val="1200"/>
              </a:spcAft>
            </a:pPr>
            <a:r>
              <a:rPr lang="en-US" sz="2400" dirty="0"/>
              <a:t>Increase neuronal </a:t>
            </a:r>
            <a:r>
              <a:rPr lang="en-US" sz="2400" dirty="0" smtClean="0"/>
              <a:t>chloride </a:t>
            </a:r>
            <a:r>
              <a:rPr lang="en-US" sz="2400" smtClean="0"/>
              <a:t>(influx) </a:t>
            </a:r>
            <a:r>
              <a:rPr lang="en-US" sz="2400" dirty="0"/>
              <a:t>and potassium </a:t>
            </a:r>
            <a:r>
              <a:rPr lang="en-US" sz="2400" dirty="0" smtClean="0"/>
              <a:t>efflux (both effects reduce excitability).</a:t>
            </a:r>
          </a:p>
          <a:p>
            <a:pPr lvl="1">
              <a:spcBef>
                <a:spcPts val="0"/>
              </a:spcBef>
              <a:spcAft>
                <a:spcPts val="1200"/>
              </a:spcAft>
            </a:pPr>
            <a:r>
              <a:rPr lang="en-US" sz="2400" dirty="0"/>
              <a:t>Also decrease sodium (prevent firing) and calcium influx (prevent release).</a:t>
            </a:r>
          </a:p>
          <a:p>
            <a:pPr lvl="1">
              <a:spcBef>
                <a:spcPts val="0"/>
              </a:spcBef>
              <a:spcAft>
                <a:spcPts val="1200"/>
              </a:spcAft>
            </a:pPr>
            <a:r>
              <a:rPr lang="en-US" sz="2400" b="1" i="1" dirty="0" smtClean="0"/>
              <a:t>Bind </a:t>
            </a:r>
            <a:r>
              <a:rPr lang="en-US" sz="2400" b="1" i="1" dirty="0"/>
              <a:t>to specific transmembrane residues of the GABA</a:t>
            </a:r>
            <a:r>
              <a:rPr lang="en-US" sz="2400" b="1" i="1" baseline="-25000" dirty="0"/>
              <a:t>A</a:t>
            </a:r>
            <a:r>
              <a:rPr lang="en-US" sz="2400" b="1" i="1" dirty="0"/>
              <a:t> </a:t>
            </a:r>
            <a:r>
              <a:rPr lang="en-US" sz="2400" b="1" i="1" dirty="0" smtClean="0"/>
              <a:t>receptor</a:t>
            </a:r>
            <a:r>
              <a:rPr lang="en-US" sz="2400" b="1" i="1" dirty="0"/>
              <a:t> </a:t>
            </a:r>
            <a:r>
              <a:rPr lang="en-US" sz="2400" b="1" i="1" dirty="0" smtClean="0"/>
              <a:t>(a </a:t>
            </a:r>
            <a:r>
              <a:rPr lang="en-US" sz="2400" b="1" i="1" dirty="0"/>
              <a:t>chloride </a:t>
            </a:r>
            <a:r>
              <a:rPr lang="en-US" sz="2400" b="1" i="1" dirty="0" smtClean="0"/>
              <a:t>channel).  Effect on chloride flux appears to be due to potentiation of GABA.</a:t>
            </a:r>
          </a:p>
        </p:txBody>
      </p:sp>
    </p:spTree>
    <p:extLst>
      <p:ext uri="{BB962C8B-B14F-4D97-AF65-F5344CB8AC3E}">
        <p14:creationId xmlns:p14="http://schemas.microsoft.com/office/powerpoint/2010/main" val="132798494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3"/>
          <p:cNvSpPr>
            <a:spLocks noGrp="1" noChangeArrowheads="1"/>
          </p:cNvSpPr>
          <p:nvPr>
            <p:ph type="title"/>
          </p:nvPr>
        </p:nvSpPr>
        <p:spPr>
          <a:xfrm>
            <a:off x="762000" y="152400"/>
            <a:ext cx="7924800" cy="685800"/>
          </a:xfrm>
        </p:spPr>
        <p:txBody>
          <a:bodyPr/>
          <a:lstStyle/>
          <a:p>
            <a:r>
              <a:rPr lang="en-US" altLang="en-US" sz="2800" dirty="0" smtClean="0">
                <a:solidFill>
                  <a:srgbClr val="FF0000"/>
                </a:solidFill>
                <a:latin typeface="Arial" panose="020B0604020202020204" pitchFamily="34" charset="0"/>
                <a:cs typeface="Arial" panose="020B0604020202020204" pitchFamily="34" charset="0"/>
              </a:rPr>
              <a:t>GABA</a:t>
            </a:r>
            <a:r>
              <a:rPr lang="en-US" altLang="en-US" sz="2800" baseline="-25000" dirty="0" smtClean="0">
                <a:solidFill>
                  <a:srgbClr val="FF0000"/>
                </a:solidFill>
                <a:latin typeface="Arial" panose="020B0604020202020204" pitchFamily="34" charset="0"/>
                <a:cs typeface="Arial" panose="020B0604020202020204" pitchFamily="34" charset="0"/>
              </a:rPr>
              <a:t>A</a:t>
            </a:r>
            <a:r>
              <a:rPr lang="en-US" altLang="en-US" sz="2800" dirty="0" smtClean="0">
                <a:solidFill>
                  <a:srgbClr val="FF0000"/>
                </a:solidFill>
                <a:latin typeface="Arial" panose="020B0604020202020204" pitchFamily="34" charset="0"/>
                <a:cs typeface="Arial" panose="020B0604020202020204" pitchFamily="34" charset="0"/>
              </a:rPr>
              <a:t> Receptor </a:t>
            </a:r>
            <a:br>
              <a:rPr lang="en-US" altLang="en-US" sz="2800" dirty="0" smtClean="0">
                <a:solidFill>
                  <a:srgbClr val="FF0000"/>
                </a:solidFill>
                <a:latin typeface="Arial" panose="020B0604020202020204" pitchFamily="34" charset="0"/>
                <a:cs typeface="Arial" panose="020B0604020202020204" pitchFamily="34" charset="0"/>
              </a:rPr>
            </a:br>
            <a:r>
              <a:rPr lang="en-US" altLang="en-US" sz="2800" i="1" dirty="0" smtClean="0">
                <a:solidFill>
                  <a:srgbClr val="FF0000"/>
                </a:solidFill>
                <a:latin typeface="Arial" panose="020B0604020202020204" pitchFamily="34" charset="0"/>
                <a:cs typeface="Arial" panose="020B0604020202020204" pitchFamily="34" charset="0"/>
              </a:rPr>
              <a:t>– </a:t>
            </a:r>
            <a:r>
              <a:rPr lang="en-US" altLang="en-US" sz="2400" i="1" dirty="0" smtClean="0">
                <a:solidFill>
                  <a:srgbClr val="FF0000"/>
                </a:solidFill>
                <a:latin typeface="Arial" panose="020B0604020202020204" pitchFamily="34" charset="0"/>
                <a:cs typeface="Arial" panose="020B0604020202020204" pitchFamily="34" charset="0"/>
              </a:rPr>
              <a:t> chloride conducting ligand gated ion channel</a:t>
            </a:r>
          </a:p>
        </p:txBody>
      </p:sp>
      <p:pic>
        <p:nvPicPr>
          <p:cNvPr id="12291" name="Picture 4"/>
          <p:cNvPicPr>
            <a:picLocks noChangeAspect="1" noChangeArrowheads="1"/>
          </p:cNvPicPr>
          <p:nvPr/>
        </p:nvPicPr>
        <p:blipFill>
          <a:blip r:embed="rId2">
            <a:extLst>
              <a:ext uri="{28A0092B-C50C-407E-A947-70E740481C1C}">
                <a14:useLocalDpi xmlns:a14="http://schemas.microsoft.com/office/drawing/2010/main" val="0"/>
              </a:ext>
            </a:extLst>
          </a:blip>
          <a:srcRect t="-12756" b="12756"/>
          <a:stretch>
            <a:fillRect/>
          </a:stretch>
        </p:blipFill>
        <p:spPr bwMode="auto">
          <a:xfrm>
            <a:off x="2514600" y="556740"/>
            <a:ext cx="6477000" cy="555830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Lst>
        </p:spPr>
      </p:pic>
      <p:sp>
        <p:nvSpPr>
          <p:cNvPr id="2" name="TextBox 1"/>
          <p:cNvSpPr txBox="1"/>
          <p:nvPr/>
        </p:nvSpPr>
        <p:spPr>
          <a:xfrm>
            <a:off x="762000" y="6248400"/>
            <a:ext cx="7696200" cy="369332"/>
          </a:xfrm>
          <a:prstGeom prst="rect">
            <a:avLst/>
          </a:prstGeom>
          <a:noFill/>
        </p:spPr>
        <p:txBody>
          <a:bodyPr wrap="square" rtlCol="0">
            <a:spAutoFit/>
          </a:bodyPr>
          <a:lstStyle/>
          <a:p>
            <a:pPr fontAlgn="base">
              <a:spcBef>
                <a:spcPct val="0"/>
              </a:spcBef>
              <a:spcAft>
                <a:spcPct val="0"/>
              </a:spcAft>
            </a:pPr>
            <a:r>
              <a:rPr lang="en-US" i="1" dirty="0" smtClean="0">
                <a:solidFill>
                  <a:srgbClr val="FF0000"/>
                </a:solidFill>
                <a:latin typeface="Arial" panose="020B0604020202020204" pitchFamily="34" charset="0"/>
                <a:cs typeface="Arial" panose="020B0604020202020204" pitchFamily="34" charset="0"/>
              </a:rPr>
              <a:t>target for general anesthetics, benzodiazepines, barbiturates, alcohol, etc</a:t>
            </a:r>
            <a:endParaRPr lang="en-US" i="1" dirty="0">
              <a:solidFill>
                <a:srgbClr val="FF0000"/>
              </a:solidFill>
              <a:latin typeface="Arial" panose="020B0604020202020204" pitchFamily="34" charset="0"/>
              <a:cs typeface="Arial" panose="020B0604020202020204" pitchFamily="34" charset="0"/>
            </a:endParaRPr>
          </a:p>
        </p:txBody>
      </p:sp>
      <p:pic>
        <p:nvPicPr>
          <p:cNvPr id="5" name="Picture 2" descr="Neurscience5e-Fig-06"/>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52400" y="1295400"/>
            <a:ext cx="2130073" cy="2514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 name="Picture 2" descr="Neurscience5e-Fig-06"/>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6200" y="4302245"/>
            <a:ext cx="2312373" cy="118415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Oval 6"/>
          <p:cNvSpPr/>
          <p:nvPr/>
        </p:nvSpPr>
        <p:spPr>
          <a:xfrm>
            <a:off x="1295400" y="4243567"/>
            <a:ext cx="381000" cy="1319033"/>
          </a:xfrm>
          <a:prstGeom prst="ellipse">
            <a:avLst/>
          </a:prstGeom>
          <a:solidFill>
            <a:schemeClr val="bg1">
              <a:alpha val="6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US" sz="2400" dirty="0">
              <a:solidFill>
                <a:srgbClr val="FFFFFF"/>
              </a:solidFill>
            </a:endParaRPr>
          </a:p>
        </p:txBody>
      </p:sp>
    </p:spTree>
  </p:cSld>
  <p:clrMapOvr>
    <a:masterClrMapping/>
  </p:clrMapOvr>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274638"/>
            <a:ext cx="8534400" cy="1143000"/>
          </a:xfrm>
        </p:spPr>
        <p:txBody>
          <a:bodyPr>
            <a:normAutofit/>
          </a:bodyPr>
          <a:lstStyle/>
          <a:p>
            <a:r>
              <a:rPr lang="en-US" sz="3400" dirty="0" smtClean="0"/>
              <a:t>Mechanisms of Action: Intravenous General Anesthetic-Ketamine/NMDA Receptor</a:t>
            </a:r>
            <a:endParaRPr lang="en-US" sz="3400" dirty="0"/>
          </a:p>
        </p:txBody>
      </p:sp>
      <p:sp>
        <p:nvSpPr>
          <p:cNvPr id="3" name="Content Placeholder 2"/>
          <p:cNvSpPr>
            <a:spLocks noGrp="1"/>
          </p:cNvSpPr>
          <p:nvPr>
            <p:ph idx="1"/>
          </p:nvPr>
        </p:nvSpPr>
        <p:spPr>
          <a:xfrm>
            <a:off x="838200" y="1752600"/>
            <a:ext cx="7848600" cy="4373563"/>
          </a:xfrm>
        </p:spPr>
        <p:txBody>
          <a:bodyPr/>
          <a:lstStyle/>
          <a:p>
            <a:pPr marL="457200" lvl="1" indent="0">
              <a:buNone/>
            </a:pPr>
            <a:endParaRPr lang="en-US" sz="2400" dirty="0" smtClean="0"/>
          </a:p>
          <a:p>
            <a:endParaRPr lang="en-US" dirty="0"/>
          </a:p>
        </p:txBody>
      </p:sp>
      <p:pic>
        <p:nvPicPr>
          <p:cNvPr id="4" name="Picture 2" descr="Neurscience5e-Fig-0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600" y="1584257"/>
            <a:ext cx="7312025" cy="5265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844811960"/>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2"/>
          <p:cNvSpPr>
            <a:spLocks noGrp="1" noChangeArrowheads="1"/>
          </p:cNvSpPr>
          <p:nvPr>
            <p:ph type="title"/>
          </p:nvPr>
        </p:nvSpPr>
        <p:spPr/>
        <p:txBody>
          <a:bodyPr/>
          <a:lstStyle/>
          <a:p>
            <a:r>
              <a:rPr lang="en-US" altLang="en-US"/>
              <a:t>Types of General Anesthetics</a:t>
            </a:r>
          </a:p>
        </p:txBody>
      </p:sp>
      <p:sp>
        <p:nvSpPr>
          <p:cNvPr id="52227" name="Rectangle 3"/>
          <p:cNvSpPr>
            <a:spLocks noGrp="1" noChangeArrowheads="1"/>
          </p:cNvSpPr>
          <p:nvPr>
            <p:ph type="body" idx="1"/>
          </p:nvPr>
        </p:nvSpPr>
        <p:spPr>
          <a:xfrm>
            <a:off x="457200" y="1600200"/>
            <a:ext cx="8229600" cy="4648200"/>
          </a:xfrm>
        </p:spPr>
        <p:txBody>
          <a:bodyPr/>
          <a:lstStyle/>
          <a:p>
            <a:r>
              <a:rPr lang="en-US" altLang="en-US" dirty="0"/>
              <a:t>Induction agents</a:t>
            </a:r>
          </a:p>
          <a:p>
            <a:pPr lvl="1"/>
            <a:r>
              <a:rPr lang="en-US" altLang="en-US" dirty="0"/>
              <a:t>Induction agents usually administered </a:t>
            </a:r>
            <a:r>
              <a:rPr lang="en-US" altLang="en-US" dirty="0" smtClean="0"/>
              <a:t>IV. </a:t>
            </a:r>
            <a:endParaRPr lang="en-US" altLang="en-US" dirty="0"/>
          </a:p>
          <a:p>
            <a:pPr lvl="1"/>
            <a:r>
              <a:rPr lang="en-US" altLang="en-US" dirty="0" smtClean="0"/>
              <a:t>Can </a:t>
            </a:r>
            <a:r>
              <a:rPr lang="en-US" altLang="en-US" dirty="0"/>
              <a:t>be inhalational for those who do not tolerate IV </a:t>
            </a:r>
            <a:r>
              <a:rPr lang="en-US" altLang="en-US" dirty="0" smtClean="0"/>
              <a:t>access.</a:t>
            </a:r>
          </a:p>
          <a:p>
            <a:pPr marL="457200" lvl="1" indent="0">
              <a:buNone/>
            </a:pPr>
            <a:endParaRPr lang="en-US" altLang="en-US" dirty="0"/>
          </a:p>
          <a:p>
            <a:r>
              <a:rPr lang="en-US" altLang="en-US" dirty="0"/>
              <a:t>Maintenance agents</a:t>
            </a:r>
          </a:p>
          <a:p>
            <a:pPr lvl="1"/>
            <a:r>
              <a:rPr lang="en-US" altLang="en-US" dirty="0"/>
              <a:t>Maintenance agents </a:t>
            </a:r>
            <a:r>
              <a:rPr lang="en-US" altLang="en-US" dirty="0" smtClean="0"/>
              <a:t>are usually </a:t>
            </a:r>
            <a:r>
              <a:rPr lang="en-US" altLang="en-US" dirty="0"/>
              <a:t>administered </a:t>
            </a:r>
            <a:r>
              <a:rPr lang="en-US" altLang="en-US" dirty="0" err="1"/>
              <a:t>inhalationally</a:t>
            </a:r>
            <a:r>
              <a:rPr lang="en-US" altLang="en-US" dirty="0"/>
              <a:t> or IV </a:t>
            </a:r>
            <a:r>
              <a:rPr lang="en-US" altLang="en-US" dirty="0" smtClean="0"/>
              <a:t>(with </a:t>
            </a:r>
            <a:r>
              <a:rPr lang="en-US" altLang="en-US" dirty="0"/>
              <a:t>bolus or continuous infusion </a:t>
            </a:r>
            <a:r>
              <a:rPr lang="en-US" altLang="en-US" dirty="0" smtClean="0"/>
              <a:t>technique).</a:t>
            </a:r>
            <a:endParaRPr lang="en-US" altLang="en-US" dirty="0"/>
          </a:p>
        </p:txBody>
      </p:sp>
    </p:spTree>
    <p:extLst>
      <p:ext uri="{BB962C8B-B14F-4D97-AF65-F5344CB8AC3E}">
        <p14:creationId xmlns:p14="http://schemas.microsoft.com/office/powerpoint/2010/main" val="2811126535"/>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a:xfrm>
            <a:off x="533400" y="389844"/>
            <a:ext cx="7925089" cy="1143541"/>
          </a:xfrm>
        </p:spPr>
        <p:txBody>
          <a:bodyPr>
            <a:normAutofit/>
          </a:bodyPr>
          <a:lstStyle/>
          <a:p>
            <a:r>
              <a:rPr lang="en-US" altLang="en-US" sz="3600" dirty="0" smtClean="0"/>
              <a:t>Intravenous General Anesthetics</a:t>
            </a:r>
            <a:endParaRPr lang="en-US" altLang="en-US" sz="3600" dirty="0"/>
          </a:p>
        </p:txBody>
      </p:sp>
      <p:sp>
        <p:nvSpPr>
          <p:cNvPr id="8195" name="Rectangle 3"/>
          <p:cNvSpPr>
            <a:spLocks noGrp="1" noChangeArrowheads="1"/>
          </p:cNvSpPr>
          <p:nvPr>
            <p:ph type="body" idx="1"/>
          </p:nvPr>
        </p:nvSpPr>
        <p:spPr>
          <a:xfrm>
            <a:off x="457489" y="1981705"/>
            <a:ext cx="8152534" cy="4114476"/>
          </a:xfrm>
        </p:spPr>
        <p:txBody>
          <a:bodyPr/>
          <a:lstStyle/>
          <a:p>
            <a:r>
              <a:rPr lang="en-US" altLang="en-US" dirty="0"/>
              <a:t>Primary role as induction </a:t>
            </a:r>
            <a:r>
              <a:rPr lang="en-US" altLang="en-US" dirty="0" smtClean="0"/>
              <a:t>agents.</a:t>
            </a:r>
            <a:endParaRPr lang="en-US" altLang="en-US" dirty="0"/>
          </a:p>
          <a:p>
            <a:r>
              <a:rPr lang="en-US" altLang="en-US" dirty="0"/>
              <a:t>Maintenance with total intravenous </a:t>
            </a:r>
            <a:r>
              <a:rPr lang="en-US" altLang="en-US" dirty="0" smtClean="0"/>
              <a:t>anesthesia.</a:t>
            </a:r>
            <a:endParaRPr lang="en-US" altLang="en-US" dirty="0"/>
          </a:p>
          <a:p>
            <a:pPr lvl="1"/>
            <a:r>
              <a:rPr lang="en-US" altLang="en-US" dirty="0"/>
              <a:t>Rapid redistribution</a:t>
            </a:r>
          </a:p>
          <a:p>
            <a:pPr lvl="1"/>
            <a:r>
              <a:rPr lang="en-US" altLang="en-US" dirty="0"/>
              <a:t>Shorter </a:t>
            </a:r>
            <a:r>
              <a:rPr lang="en-US" altLang="en-US" dirty="0" smtClean="0"/>
              <a:t>half-lives</a:t>
            </a:r>
            <a:endParaRPr lang="en-US" altLang="en-US" dirty="0"/>
          </a:p>
          <a:p>
            <a:pPr lvl="1"/>
            <a:r>
              <a:rPr lang="en-US" altLang="en-US" dirty="0"/>
              <a:t>Environmental risk of inhalational agents</a:t>
            </a:r>
          </a:p>
          <a:p>
            <a:r>
              <a:rPr lang="en-US" altLang="en-US" dirty="0"/>
              <a:t>Rapid distribution to </a:t>
            </a:r>
            <a:r>
              <a:rPr lang="en-US" altLang="en-US" dirty="0" smtClean="0"/>
              <a:t>vessel-rich tissues.</a:t>
            </a:r>
            <a:endParaRPr lang="en-US" altLang="en-US" dirty="0"/>
          </a:p>
        </p:txBody>
      </p:sp>
    </p:spTree>
    <p:extLst>
      <p:ext uri="{BB962C8B-B14F-4D97-AF65-F5344CB8AC3E}">
        <p14:creationId xmlns:p14="http://schemas.microsoft.com/office/powerpoint/2010/main" val="12300381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457200"/>
            <a:ext cx="8229600" cy="960438"/>
          </a:xfrm>
        </p:spPr>
        <p:txBody>
          <a:bodyPr>
            <a:normAutofit/>
          </a:bodyPr>
          <a:lstStyle/>
          <a:p>
            <a:r>
              <a:rPr lang="en-US" sz="3100" b="1" dirty="0" smtClean="0"/>
              <a:t>Drug Classes and Drugs to Consider</a:t>
            </a:r>
            <a:endParaRPr lang="en-US" sz="3100" b="1" dirty="0"/>
          </a:p>
        </p:txBody>
      </p:sp>
      <p:sp>
        <p:nvSpPr>
          <p:cNvPr id="5" name="Content Placeholder 4"/>
          <p:cNvSpPr>
            <a:spLocks noGrp="1"/>
          </p:cNvSpPr>
          <p:nvPr>
            <p:ph sz="half" idx="1"/>
          </p:nvPr>
        </p:nvSpPr>
        <p:spPr>
          <a:xfrm>
            <a:off x="228600" y="1600200"/>
            <a:ext cx="4267200" cy="4525963"/>
          </a:xfrm>
        </p:spPr>
        <p:txBody>
          <a:bodyPr/>
          <a:lstStyle/>
          <a:p>
            <a:pPr marL="0" indent="0" algn="ctr">
              <a:buNone/>
            </a:pPr>
            <a:r>
              <a:rPr lang="en-US" b="1" dirty="0" smtClean="0"/>
              <a:t>Inhalational</a:t>
            </a:r>
          </a:p>
          <a:p>
            <a:pPr marL="0" indent="0">
              <a:buNone/>
            </a:pPr>
            <a:r>
              <a:rPr lang="en-US" sz="2100" u="sng" dirty="0" smtClean="0"/>
              <a:t>Primary agents</a:t>
            </a:r>
            <a:r>
              <a:rPr lang="en-US" sz="2100" dirty="0" smtClean="0"/>
              <a:t>	     </a:t>
            </a:r>
            <a:r>
              <a:rPr lang="en-US" sz="2100" u="sng" dirty="0" smtClean="0"/>
              <a:t>Secondary agents</a:t>
            </a:r>
          </a:p>
          <a:p>
            <a:pPr marL="0" indent="0">
              <a:buNone/>
            </a:pPr>
            <a:endParaRPr lang="en-US" sz="2100" dirty="0" smtClean="0"/>
          </a:p>
          <a:p>
            <a:pPr marL="0" indent="0">
              <a:buNone/>
            </a:pPr>
            <a:r>
              <a:rPr lang="en-US" sz="2100" dirty="0" err="1" smtClean="0"/>
              <a:t>Desflurane</a:t>
            </a:r>
            <a:endParaRPr lang="en-US" sz="2100" dirty="0" smtClean="0"/>
          </a:p>
          <a:p>
            <a:pPr marL="0" indent="0">
              <a:buNone/>
            </a:pPr>
            <a:r>
              <a:rPr lang="en-US" sz="2100" dirty="0" err="1" smtClean="0"/>
              <a:t>Isoflurane</a:t>
            </a:r>
            <a:endParaRPr lang="en-US" sz="2100" dirty="0" smtClean="0"/>
          </a:p>
          <a:p>
            <a:pPr marL="0" indent="0">
              <a:buNone/>
            </a:pPr>
            <a:r>
              <a:rPr lang="en-US" sz="2100" dirty="0" err="1"/>
              <a:t>Sevoflurane</a:t>
            </a:r>
            <a:endParaRPr lang="en-US" sz="2100" dirty="0" smtClean="0"/>
          </a:p>
          <a:p>
            <a:pPr marL="0" indent="0">
              <a:buNone/>
            </a:pPr>
            <a:r>
              <a:rPr lang="en-US" sz="2100" dirty="0" smtClean="0"/>
              <a:t>Nitrous </a:t>
            </a:r>
            <a:r>
              <a:rPr lang="en-US" sz="2100" dirty="0"/>
              <a:t>Oxide </a:t>
            </a:r>
            <a:r>
              <a:rPr lang="en-US" sz="2100" dirty="0" smtClean="0"/>
              <a:t>(N</a:t>
            </a:r>
            <a:r>
              <a:rPr lang="en-US" sz="2100" baseline="-25000" dirty="0" smtClean="0"/>
              <a:t>2</a:t>
            </a:r>
            <a:r>
              <a:rPr lang="en-US" sz="2100" dirty="0" smtClean="0"/>
              <a:t>O)</a:t>
            </a:r>
            <a:endParaRPr lang="en-US" sz="2100" dirty="0"/>
          </a:p>
        </p:txBody>
      </p:sp>
      <p:sp>
        <p:nvSpPr>
          <p:cNvPr id="6" name="Content Placeholder 5"/>
          <p:cNvSpPr>
            <a:spLocks noGrp="1"/>
          </p:cNvSpPr>
          <p:nvPr>
            <p:ph sz="half" idx="2"/>
          </p:nvPr>
        </p:nvSpPr>
        <p:spPr>
          <a:xfrm>
            <a:off x="4648200" y="1600200"/>
            <a:ext cx="4191000" cy="4953000"/>
          </a:xfrm>
        </p:spPr>
        <p:txBody>
          <a:bodyPr/>
          <a:lstStyle/>
          <a:p>
            <a:pPr marL="0" indent="0" algn="ctr">
              <a:buNone/>
            </a:pPr>
            <a:r>
              <a:rPr lang="en-US" b="1" dirty="0" smtClean="0"/>
              <a:t>Intravenous</a:t>
            </a:r>
          </a:p>
          <a:p>
            <a:pPr marL="0" indent="0">
              <a:buNone/>
            </a:pPr>
            <a:r>
              <a:rPr lang="en-US" sz="2100" u="sng" dirty="0" smtClean="0"/>
              <a:t>Primary agents</a:t>
            </a:r>
            <a:r>
              <a:rPr lang="en-US" sz="2100" dirty="0" smtClean="0"/>
              <a:t>   </a:t>
            </a:r>
            <a:r>
              <a:rPr lang="en-US" sz="2100" u="sng" dirty="0" smtClean="0"/>
              <a:t>Secondary agents</a:t>
            </a:r>
          </a:p>
          <a:p>
            <a:pPr marL="0" indent="0">
              <a:buNone/>
            </a:pPr>
            <a:endParaRPr lang="en-US" sz="2100" dirty="0" smtClean="0"/>
          </a:p>
          <a:p>
            <a:pPr marL="0" indent="0">
              <a:buNone/>
            </a:pPr>
            <a:r>
              <a:rPr lang="en-US" sz="2100" dirty="0" err="1" smtClean="0"/>
              <a:t>Etomidate</a:t>
            </a:r>
            <a:r>
              <a:rPr lang="en-US" sz="2100" dirty="0" smtClean="0"/>
              <a:t>	</a:t>
            </a:r>
            <a:r>
              <a:rPr lang="en-US" sz="2100" dirty="0" err="1" smtClean="0"/>
              <a:t>methohexital</a:t>
            </a:r>
            <a:endParaRPr lang="en-US" sz="2100" dirty="0" smtClean="0"/>
          </a:p>
          <a:p>
            <a:pPr marL="0" indent="0">
              <a:buNone/>
            </a:pPr>
            <a:r>
              <a:rPr lang="en-US" sz="2100" dirty="0" smtClean="0"/>
              <a:t>Ketamine	thiopental</a:t>
            </a:r>
          </a:p>
          <a:p>
            <a:pPr marL="0" indent="0">
              <a:buNone/>
            </a:pPr>
            <a:r>
              <a:rPr lang="en-US" sz="2100" dirty="0" err="1" smtClean="0"/>
              <a:t>Propofol</a:t>
            </a:r>
            <a:endParaRPr lang="en-US" sz="2100" dirty="0" smtClean="0"/>
          </a:p>
          <a:p>
            <a:pPr marL="0" indent="0">
              <a:buNone/>
            </a:pPr>
            <a:endParaRPr lang="en-US" sz="2100" dirty="0" smtClean="0"/>
          </a:p>
          <a:p>
            <a:pPr marL="0" indent="0" algn="ctr">
              <a:buNone/>
            </a:pPr>
            <a:r>
              <a:rPr lang="en-US" sz="2400" b="1" dirty="0" smtClean="0"/>
              <a:t>Intravenous Adjuncts</a:t>
            </a:r>
          </a:p>
          <a:p>
            <a:pPr marL="0" indent="0">
              <a:buNone/>
            </a:pPr>
            <a:r>
              <a:rPr lang="en-US" sz="2100" dirty="0" smtClean="0"/>
              <a:t>Fentanyl	</a:t>
            </a:r>
            <a:r>
              <a:rPr lang="en-US" sz="2100" dirty="0" err="1" smtClean="0"/>
              <a:t>alfentanil</a:t>
            </a:r>
            <a:endParaRPr lang="en-US" sz="2100" dirty="0" smtClean="0"/>
          </a:p>
          <a:p>
            <a:pPr marL="0" indent="0">
              <a:buNone/>
            </a:pPr>
            <a:r>
              <a:rPr lang="en-US" sz="2100" dirty="0" smtClean="0"/>
              <a:t>Midazolam	</a:t>
            </a:r>
            <a:r>
              <a:rPr lang="en-US" sz="2100" dirty="0" err="1" smtClean="0"/>
              <a:t>remifentanil</a:t>
            </a:r>
            <a:endParaRPr lang="en-US" sz="2100" dirty="0" smtClean="0"/>
          </a:p>
          <a:p>
            <a:pPr marL="0" indent="0">
              <a:buNone/>
            </a:pPr>
            <a:r>
              <a:rPr lang="en-US" sz="2100" dirty="0" smtClean="0"/>
              <a:t>Morphine	</a:t>
            </a:r>
            <a:r>
              <a:rPr lang="en-US" sz="2100" dirty="0" err="1" smtClean="0"/>
              <a:t>sufentanil</a:t>
            </a:r>
            <a:endParaRPr lang="en-US" sz="2100" dirty="0" smtClean="0"/>
          </a:p>
          <a:p>
            <a:pPr marL="0" indent="0">
              <a:buNone/>
            </a:pPr>
            <a:r>
              <a:rPr lang="en-US" sz="2100" dirty="0"/>
              <a:t>	</a:t>
            </a:r>
            <a:r>
              <a:rPr lang="en-US" sz="2100" dirty="0" smtClean="0"/>
              <a:t>	</a:t>
            </a:r>
          </a:p>
          <a:p>
            <a:pPr marL="0" indent="0">
              <a:buNone/>
            </a:pPr>
            <a:endParaRPr lang="en-US" sz="2100" dirty="0"/>
          </a:p>
        </p:txBody>
      </p:sp>
      <p:cxnSp>
        <p:nvCxnSpPr>
          <p:cNvPr id="8" name="Straight Connector 7"/>
          <p:cNvCxnSpPr/>
          <p:nvPr/>
        </p:nvCxnSpPr>
        <p:spPr>
          <a:xfrm>
            <a:off x="228600" y="2057400"/>
            <a:ext cx="4267200" cy="0"/>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a:off x="4648200" y="2057400"/>
            <a:ext cx="4191000" cy="0"/>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88904475"/>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a:xfrm>
            <a:off x="304800" y="389844"/>
            <a:ext cx="8305800" cy="1143541"/>
          </a:xfrm>
        </p:spPr>
        <p:txBody>
          <a:bodyPr>
            <a:noAutofit/>
          </a:bodyPr>
          <a:lstStyle/>
          <a:p>
            <a:r>
              <a:rPr lang="en-US" altLang="en-US" sz="3600" dirty="0" smtClean="0"/>
              <a:t>Intravenous General Anesthetics</a:t>
            </a:r>
            <a:endParaRPr lang="en-US" altLang="en-US" sz="3600" dirty="0"/>
          </a:p>
        </p:txBody>
      </p:sp>
      <p:sp>
        <p:nvSpPr>
          <p:cNvPr id="9219" name="Rectangle 3"/>
          <p:cNvSpPr>
            <a:spLocks noGrp="1" noChangeArrowheads="1"/>
          </p:cNvSpPr>
          <p:nvPr>
            <p:ph type="body" idx="1"/>
          </p:nvPr>
        </p:nvSpPr>
        <p:spPr>
          <a:xfrm>
            <a:off x="533400" y="1981200"/>
            <a:ext cx="8229600" cy="4525963"/>
          </a:xfrm>
        </p:spPr>
        <p:txBody>
          <a:bodyPr/>
          <a:lstStyle/>
          <a:p>
            <a:r>
              <a:rPr lang="en-US" altLang="en-US" dirty="0"/>
              <a:t>High lipid solubility allows for rapid </a:t>
            </a:r>
            <a:r>
              <a:rPr lang="en-US" altLang="en-US" dirty="0" smtClean="0"/>
              <a:t>induction.</a:t>
            </a:r>
            <a:endParaRPr lang="en-US" altLang="en-US" dirty="0"/>
          </a:p>
          <a:p>
            <a:r>
              <a:rPr lang="en-US" altLang="en-US" dirty="0"/>
              <a:t>When redistributed out of the brain, effect </a:t>
            </a:r>
            <a:r>
              <a:rPr lang="en-US" altLang="en-US" dirty="0" smtClean="0"/>
              <a:t>decreases.</a:t>
            </a:r>
            <a:endParaRPr lang="en-US" altLang="en-US" dirty="0"/>
          </a:p>
          <a:p>
            <a:r>
              <a:rPr lang="en-US" altLang="en-US" dirty="0"/>
              <a:t>Advantages</a:t>
            </a:r>
          </a:p>
          <a:p>
            <a:pPr lvl="1"/>
            <a:r>
              <a:rPr lang="en-US" altLang="en-US" dirty="0"/>
              <a:t>Rapid and complete induction</a:t>
            </a:r>
          </a:p>
          <a:p>
            <a:pPr lvl="1"/>
            <a:r>
              <a:rPr lang="en-US" altLang="en-US" dirty="0"/>
              <a:t>Less CV depression</a:t>
            </a:r>
          </a:p>
        </p:txBody>
      </p:sp>
    </p:spTree>
    <p:extLst>
      <p:ext uri="{BB962C8B-B14F-4D97-AF65-F5344CB8AC3E}">
        <p14:creationId xmlns:p14="http://schemas.microsoft.com/office/powerpoint/2010/main" val="3282723032"/>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p:cNvSpPr>
            <a:spLocks noGrp="1" noChangeArrowheads="1"/>
          </p:cNvSpPr>
          <p:nvPr>
            <p:ph type="title"/>
          </p:nvPr>
        </p:nvSpPr>
        <p:spPr>
          <a:xfrm>
            <a:off x="381000" y="389844"/>
            <a:ext cx="8077489" cy="1143541"/>
          </a:xfrm>
        </p:spPr>
        <p:txBody>
          <a:bodyPr>
            <a:normAutofit/>
          </a:bodyPr>
          <a:lstStyle/>
          <a:p>
            <a:r>
              <a:rPr lang="en-US" altLang="en-US" sz="3600" dirty="0" smtClean="0"/>
              <a:t>Intravenous General Anesthetics</a:t>
            </a:r>
            <a:endParaRPr lang="en-US" altLang="en-US" sz="3600" dirty="0"/>
          </a:p>
        </p:txBody>
      </p:sp>
      <p:sp>
        <p:nvSpPr>
          <p:cNvPr id="33795" name="Rectangle 3"/>
          <p:cNvSpPr>
            <a:spLocks noGrp="1" noChangeArrowheads="1"/>
          </p:cNvSpPr>
          <p:nvPr>
            <p:ph type="body" idx="1"/>
          </p:nvPr>
        </p:nvSpPr>
        <p:spPr>
          <a:xfrm>
            <a:off x="457200" y="1752601"/>
            <a:ext cx="8229600" cy="3657600"/>
          </a:xfrm>
        </p:spPr>
        <p:txBody>
          <a:bodyPr>
            <a:normAutofit fontScale="92500" lnSpcReduction="10000"/>
          </a:bodyPr>
          <a:lstStyle/>
          <a:p>
            <a:r>
              <a:rPr lang="en-US" altLang="en-US" sz="3500" dirty="0" err="1" smtClean="0">
                <a:latin typeface="+mj-lt"/>
              </a:rPr>
              <a:t>Propofol</a:t>
            </a:r>
            <a:r>
              <a:rPr lang="en-US" altLang="en-US" sz="3500" dirty="0" smtClean="0">
                <a:latin typeface="+mj-lt"/>
              </a:rPr>
              <a:t>* (</a:t>
            </a:r>
            <a:r>
              <a:rPr lang="en-US" altLang="en-US" sz="3500" dirty="0" err="1" smtClean="0">
                <a:latin typeface="+mj-lt"/>
              </a:rPr>
              <a:t>Diprivan</a:t>
            </a:r>
            <a:r>
              <a:rPr lang="en-US" altLang="en-US" sz="3500" dirty="0" smtClean="0">
                <a:latin typeface="+mj-lt"/>
              </a:rPr>
              <a:t>®) and </a:t>
            </a:r>
            <a:r>
              <a:rPr lang="en-US" altLang="en-US" sz="3500" dirty="0" err="1" smtClean="0">
                <a:latin typeface="+mj-lt"/>
              </a:rPr>
              <a:t>Fospropofol</a:t>
            </a:r>
            <a:r>
              <a:rPr lang="en-US" altLang="en-US" sz="3500" baseline="30000" dirty="0" smtClean="0">
                <a:latin typeface="+mj-lt"/>
                <a:sym typeface="Symbol" panose="05050102010706020507" pitchFamily="18" charset="2"/>
              </a:rPr>
              <a:t></a:t>
            </a:r>
            <a:r>
              <a:rPr lang="en-US" altLang="en-US" sz="3500" dirty="0" smtClean="0">
                <a:latin typeface="+mj-lt"/>
              </a:rPr>
              <a:t> </a:t>
            </a:r>
            <a:endParaRPr lang="en-US" altLang="en-US" sz="3500" dirty="0">
              <a:latin typeface="+mj-lt"/>
            </a:endParaRPr>
          </a:p>
          <a:p>
            <a:pPr lvl="1"/>
            <a:r>
              <a:rPr lang="en-US" altLang="en-US" dirty="0" smtClean="0"/>
              <a:t>Di-isopropyl phenol, unrelated </a:t>
            </a:r>
            <a:r>
              <a:rPr lang="en-US" altLang="en-US" dirty="0"/>
              <a:t>to other general anesthetics. </a:t>
            </a:r>
            <a:r>
              <a:rPr lang="en-US" altLang="en-US" dirty="0" smtClean="0"/>
              <a:t>Has </a:t>
            </a:r>
            <a:r>
              <a:rPr lang="en-US" altLang="en-US" dirty="0"/>
              <a:t>largely replaced </a:t>
            </a:r>
            <a:r>
              <a:rPr lang="en-US" altLang="en-US" i="1" dirty="0" smtClean="0"/>
              <a:t>thiopental</a:t>
            </a:r>
            <a:r>
              <a:rPr lang="en-US" altLang="en-US" dirty="0" smtClean="0"/>
              <a:t> for </a:t>
            </a:r>
            <a:r>
              <a:rPr lang="en-US" altLang="en-US" dirty="0"/>
              <a:t>induction.</a:t>
            </a:r>
          </a:p>
          <a:p>
            <a:pPr lvl="1"/>
            <a:r>
              <a:rPr lang="en-US" altLang="en-US" dirty="0" smtClean="0"/>
              <a:t>Prepared as an oil-in-water emulsion.*</a:t>
            </a:r>
            <a:endParaRPr lang="en-US" altLang="en-US" dirty="0"/>
          </a:p>
          <a:p>
            <a:pPr lvl="1"/>
            <a:r>
              <a:rPr lang="en-US" altLang="en-US" dirty="0"/>
              <a:t>Rapid </a:t>
            </a:r>
            <a:r>
              <a:rPr lang="en-US" altLang="en-US" dirty="0" smtClean="0"/>
              <a:t>onset (20 sec), short duration (5-10 min).</a:t>
            </a:r>
          </a:p>
          <a:p>
            <a:pPr lvl="1"/>
            <a:r>
              <a:rPr lang="en-US" altLang="en-US" dirty="0" smtClean="0"/>
              <a:t>Rapidly metabolically inactivated (unlike thiopental)</a:t>
            </a:r>
            <a:endParaRPr lang="en-US" altLang="en-US" dirty="0"/>
          </a:p>
          <a:p>
            <a:pPr lvl="1"/>
            <a:r>
              <a:rPr lang="en-US" altLang="en-US" dirty="0" smtClean="0"/>
              <a:t>Extensive </a:t>
            </a:r>
            <a:r>
              <a:rPr lang="en-US" altLang="en-US" dirty="0"/>
              <a:t>plasma and tissue protein </a:t>
            </a:r>
            <a:r>
              <a:rPr lang="en-US" altLang="en-US" dirty="0" smtClean="0"/>
              <a:t>binding.</a:t>
            </a:r>
            <a:endParaRPr lang="en-US" altLang="en-US" dirty="0"/>
          </a:p>
        </p:txBody>
      </p:sp>
      <p:sp>
        <p:nvSpPr>
          <p:cNvPr id="2" name="TextBox 1"/>
          <p:cNvSpPr txBox="1"/>
          <p:nvPr/>
        </p:nvSpPr>
        <p:spPr>
          <a:xfrm>
            <a:off x="533400" y="5410200"/>
            <a:ext cx="8077200" cy="1200329"/>
          </a:xfrm>
          <a:prstGeom prst="rect">
            <a:avLst/>
          </a:prstGeom>
          <a:noFill/>
        </p:spPr>
        <p:txBody>
          <a:bodyPr wrap="square" rtlCol="0">
            <a:spAutoFit/>
          </a:bodyPr>
          <a:lstStyle/>
          <a:p>
            <a:r>
              <a:rPr lang="en-US" dirty="0" smtClean="0"/>
              <a:t>*Preparation: 1% </a:t>
            </a:r>
            <a:r>
              <a:rPr lang="en-US" dirty="0" err="1" smtClean="0"/>
              <a:t>propofol</a:t>
            </a:r>
            <a:r>
              <a:rPr lang="en-US" dirty="0" smtClean="0"/>
              <a:t>, 10% soybean oil, 1.2% purified egg phospholipid (emulsifier), 2.25% glycerol (adjusts tonicity), </a:t>
            </a:r>
            <a:r>
              <a:rPr lang="en-US" dirty="0" err="1" smtClean="0"/>
              <a:t>NaOH</a:t>
            </a:r>
            <a:r>
              <a:rPr lang="en-US" dirty="0" smtClean="0"/>
              <a:t> to adjust </a:t>
            </a:r>
            <a:r>
              <a:rPr lang="en-US" dirty="0" err="1" smtClean="0"/>
              <a:t>pH.</a:t>
            </a:r>
            <a:endParaRPr lang="en-US" dirty="0" smtClean="0"/>
          </a:p>
          <a:p>
            <a:endParaRPr lang="en-US" dirty="0"/>
          </a:p>
          <a:p>
            <a:r>
              <a:rPr lang="en-US" dirty="0" smtClean="0">
                <a:sym typeface="Symbol" panose="05050102010706020507" pitchFamily="18" charset="2"/>
              </a:rPr>
              <a:t>Water soluble prodrug of </a:t>
            </a:r>
            <a:r>
              <a:rPr lang="en-US" dirty="0" err="1" smtClean="0">
                <a:sym typeface="Symbol" panose="05050102010706020507" pitchFamily="18" charset="2"/>
              </a:rPr>
              <a:t>propofol</a:t>
            </a:r>
            <a:endParaRPr lang="en-US" dirty="0"/>
          </a:p>
        </p:txBody>
      </p:sp>
    </p:spTree>
    <p:extLst>
      <p:ext uri="{BB962C8B-B14F-4D97-AF65-F5344CB8AC3E}">
        <p14:creationId xmlns:p14="http://schemas.microsoft.com/office/powerpoint/2010/main" val="2378220348"/>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noGrp="1" noChangeArrowheads="1"/>
          </p:cNvSpPr>
          <p:nvPr>
            <p:ph type="title"/>
          </p:nvPr>
        </p:nvSpPr>
        <p:spPr>
          <a:xfrm>
            <a:off x="457200" y="389844"/>
            <a:ext cx="8001289" cy="1143541"/>
          </a:xfrm>
        </p:spPr>
        <p:txBody>
          <a:bodyPr>
            <a:normAutofit/>
          </a:bodyPr>
          <a:lstStyle/>
          <a:p>
            <a:r>
              <a:rPr lang="en-US" altLang="en-US" sz="3600" dirty="0" smtClean="0"/>
              <a:t>Intravenous General Anesthetics</a:t>
            </a:r>
            <a:endParaRPr lang="en-US" altLang="en-US" sz="3600" dirty="0"/>
          </a:p>
        </p:txBody>
      </p:sp>
      <p:sp>
        <p:nvSpPr>
          <p:cNvPr id="34819" name="Rectangle 3"/>
          <p:cNvSpPr>
            <a:spLocks noGrp="1" noChangeArrowheads="1"/>
          </p:cNvSpPr>
          <p:nvPr>
            <p:ph type="body" idx="1"/>
          </p:nvPr>
        </p:nvSpPr>
        <p:spPr>
          <a:xfrm>
            <a:off x="457200" y="1752600"/>
            <a:ext cx="8229600" cy="4525963"/>
          </a:xfrm>
        </p:spPr>
        <p:txBody>
          <a:bodyPr>
            <a:normAutofit/>
          </a:bodyPr>
          <a:lstStyle/>
          <a:p>
            <a:r>
              <a:rPr lang="en-US" altLang="en-US" dirty="0" err="1" smtClean="0"/>
              <a:t>Propofol</a:t>
            </a:r>
            <a:endParaRPr lang="en-US" altLang="en-US" dirty="0"/>
          </a:p>
          <a:p>
            <a:pPr lvl="1"/>
            <a:r>
              <a:rPr lang="en-US" altLang="en-US" dirty="0" smtClean="0"/>
              <a:t>Not analgesic (so combine with fentanyl, e.g.)</a:t>
            </a:r>
            <a:endParaRPr lang="en-US" altLang="en-US" dirty="0"/>
          </a:p>
          <a:p>
            <a:pPr lvl="1"/>
            <a:r>
              <a:rPr lang="en-US" altLang="en-US" dirty="0"/>
              <a:t>Decreases MAP 20-30 </a:t>
            </a:r>
            <a:r>
              <a:rPr lang="en-US" altLang="en-US" dirty="0" smtClean="0"/>
              <a:t>% via vasodilation.</a:t>
            </a:r>
          </a:p>
          <a:p>
            <a:pPr lvl="1"/>
            <a:r>
              <a:rPr lang="en-US" altLang="en-US" dirty="0" smtClean="0"/>
              <a:t>Respiratory depression</a:t>
            </a:r>
            <a:endParaRPr lang="en-US" altLang="en-US" dirty="0"/>
          </a:p>
          <a:p>
            <a:pPr lvl="1"/>
            <a:r>
              <a:rPr lang="en-US" altLang="en-US" dirty="0" smtClean="0"/>
              <a:t>*Pain </a:t>
            </a:r>
            <a:r>
              <a:rPr lang="en-US" altLang="en-US" dirty="0"/>
              <a:t>on </a:t>
            </a:r>
            <a:r>
              <a:rPr lang="en-US" altLang="en-US" dirty="0" smtClean="0"/>
              <a:t>injection.</a:t>
            </a:r>
            <a:endParaRPr lang="en-US" altLang="en-US" dirty="0"/>
          </a:p>
          <a:p>
            <a:pPr lvl="1"/>
            <a:r>
              <a:rPr lang="en-US" altLang="en-US" dirty="0" smtClean="0"/>
              <a:t>Low incidence of nausea and vomiting.</a:t>
            </a:r>
          </a:p>
          <a:p>
            <a:pPr lvl="1"/>
            <a:r>
              <a:rPr lang="en-US" dirty="0" smtClean="0"/>
              <a:t>*Increased risk of CV mortality if concurrent hypokalemia.</a:t>
            </a:r>
            <a:endParaRPr lang="en-US" altLang="en-US" dirty="0"/>
          </a:p>
        </p:txBody>
      </p:sp>
    </p:spTree>
    <p:extLst>
      <p:ext uri="{BB962C8B-B14F-4D97-AF65-F5344CB8AC3E}">
        <p14:creationId xmlns:p14="http://schemas.microsoft.com/office/powerpoint/2010/main" val="492382272"/>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a:xfrm>
            <a:off x="381000" y="389844"/>
            <a:ext cx="8077489" cy="1143541"/>
          </a:xfrm>
        </p:spPr>
        <p:txBody>
          <a:bodyPr>
            <a:normAutofit/>
          </a:bodyPr>
          <a:lstStyle/>
          <a:p>
            <a:r>
              <a:rPr lang="en-US" altLang="en-US" sz="3600" dirty="0" smtClean="0"/>
              <a:t>Intravenous General Anesthetics</a:t>
            </a:r>
            <a:endParaRPr lang="en-US" altLang="en-US" sz="3600" dirty="0"/>
          </a:p>
        </p:txBody>
      </p:sp>
      <p:sp>
        <p:nvSpPr>
          <p:cNvPr id="12291" name="Rectangle 3"/>
          <p:cNvSpPr>
            <a:spLocks noGrp="1" noChangeArrowheads="1"/>
          </p:cNvSpPr>
          <p:nvPr>
            <p:ph type="body" idx="1"/>
          </p:nvPr>
        </p:nvSpPr>
        <p:spPr>
          <a:xfrm>
            <a:off x="457200" y="1828800"/>
            <a:ext cx="8458200" cy="4525963"/>
          </a:xfrm>
        </p:spPr>
        <p:txBody>
          <a:bodyPr/>
          <a:lstStyle/>
          <a:p>
            <a:endParaRPr lang="en-US" altLang="en-US" dirty="0" smtClean="0"/>
          </a:p>
          <a:p>
            <a:r>
              <a:rPr lang="en-US" altLang="en-US" dirty="0" err="1" smtClean="0"/>
              <a:t>Methohexital</a:t>
            </a:r>
            <a:r>
              <a:rPr lang="en-US" altLang="en-US" dirty="0" smtClean="0"/>
              <a:t> </a:t>
            </a:r>
            <a:r>
              <a:rPr lang="en-US" altLang="en-US" sz="2800" dirty="0" smtClean="0"/>
              <a:t>(</a:t>
            </a:r>
            <a:r>
              <a:rPr lang="en-US" altLang="en-US" sz="2800" dirty="0" err="1" smtClean="0"/>
              <a:t>Brevital</a:t>
            </a:r>
            <a:r>
              <a:rPr lang="en-US" altLang="en-US" sz="2800" dirty="0" smtClean="0"/>
              <a:t>®)</a:t>
            </a:r>
            <a:endParaRPr lang="en-US" altLang="en-US" sz="2800" dirty="0"/>
          </a:p>
          <a:p>
            <a:pPr lvl="1"/>
            <a:r>
              <a:rPr lang="en-US" altLang="en-US" dirty="0" smtClean="0"/>
              <a:t>(barbiturate)2.5 </a:t>
            </a:r>
            <a:r>
              <a:rPr lang="en-US" altLang="en-US" dirty="0"/>
              <a:t>times more potent than thiopental</a:t>
            </a:r>
          </a:p>
          <a:p>
            <a:pPr lvl="1"/>
            <a:r>
              <a:rPr lang="en-US" altLang="en-US" dirty="0"/>
              <a:t>Shorter duration of </a:t>
            </a:r>
            <a:r>
              <a:rPr lang="en-US" altLang="en-US" dirty="0" smtClean="0"/>
              <a:t>action than thiopental</a:t>
            </a:r>
            <a:endParaRPr lang="en-US" altLang="en-US" dirty="0"/>
          </a:p>
          <a:p>
            <a:pPr lvl="1"/>
            <a:r>
              <a:rPr lang="en-US" altLang="en-US" dirty="0"/>
              <a:t>Sleep </a:t>
            </a:r>
            <a:r>
              <a:rPr lang="en-US" altLang="en-US" dirty="0" smtClean="0"/>
              <a:t>time: </a:t>
            </a:r>
            <a:r>
              <a:rPr lang="en-US" altLang="en-US" dirty="0"/>
              <a:t>5-7 </a:t>
            </a:r>
            <a:r>
              <a:rPr lang="en-US" altLang="en-US" dirty="0" smtClean="0"/>
              <a:t>min</a:t>
            </a:r>
            <a:endParaRPr lang="en-US" altLang="en-US" dirty="0"/>
          </a:p>
        </p:txBody>
      </p:sp>
    </p:spTree>
    <p:extLst>
      <p:ext uri="{BB962C8B-B14F-4D97-AF65-F5344CB8AC3E}">
        <p14:creationId xmlns:p14="http://schemas.microsoft.com/office/powerpoint/2010/main" val="841285441"/>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noGrp="1" noChangeArrowheads="1"/>
          </p:cNvSpPr>
          <p:nvPr>
            <p:ph type="title"/>
          </p:nvPr>
        </p:nvSpPr>
        <p:spPr>
          <a:xfrm>
            <a:off x="457200" y="389844"/>
            <a:ext cx="8001289" cy="1143541"/>
          </a:xfrm>
        </p:spPr>
        <p:txBody>
          <a:bodyPr>
            <a:normAutofit/>
          </a:bodyPr>
          <a:lstStyle/>
          <a:p>
            <a:r>
              <a:rPr lang="en-US" altLang="en-US" sz="3600" dirty="0" smtClean="0"/>
              <a:t>Intravenous General Anesthetics</a:t>
            </a:r>
            <a:endParaRPr lang="en-US" altLang="en-US" sz="3600" dirty="0"/>
          </a:p>
        </p:txBody>
      </p:sp>
      <p:sp>
        <p:nvSpPr>
          <p:cNvPr id="34819" name="Rectangle 3"/>
          <p:cNvSpPr>
            <a:spLocks noGrp="1" noChangeArrowheads="1"/>
          </p:cNvSpPr>
          <p:nvPr>
            <p:ph type="body" idx="1"/>
          </p:nvPr>
        </p:nvSpPr>
        <p:spPr>
          <a:xfrm>
            <a:off x="228600" y="1828800"/>
            <a:ext cx="8686800" cy="4525963"/>
          </a:xfrm>
        </p:spPr>
        <p:txBody>
          <a:bodyPr>
            <a:normAutofit/>
          </a:bodyPr>
          <a:lstStyle/>
          <a:p>
            <a:r>
              <a:rPr lang="en-US" altLang="en-US" dirty="0" err="1" smtClean="0"/>
              <a:t>Etomidate</a:t>
            </a:r>
            <a:r>
              <a:rPr lang="en-US" altLang="en-US" dirty="0" smtClean="0"/>
              <a:t> </a:t>
            </a:r>
            <a:r>
              <a:rPr lang="en-US" altLang="en-US" sz="2800" dirty="0" smtClean="0"/>
              <a:t>(</a:t>
            </a:r>
            <a:r>
              <a:rPr lang="en-US" altLang="en-US" sz="2800" dirty="0" err="1" smtClean="0"/>
              <a:t>Amidate</a:t>
            </a:r>
            <a:r>
              <a:rPr lang="en-US" altLang="en-US" sz="2800" dirty="0" smtClean="0"/>
              <a:t>®)</a:t>
            </a:r>
            <a:endParaRPr lang="en-US" altLang="en-US" sz="2800" dirty="0"/>
          </a:p>
          <a:p>
            <a:pPr lvl="1"/>
            <a:r>
              <a:rPr lang="en-US" altLang="en-US" dirty="0" smtClean="0"/>
              <a:t>Structurally distinct from others.</a:t>
            </a:r>
          </a:p>
          <a:p>
            <a:pPr lvl="1"/>
            <a:r>
              <a:rPr lang="en-US" altLang="en-US" dirty="0" smtClean="0"/>
              <a:t>Short-acting</a:t>
            </a:r>
          </a:p>
          <a:p>
            <a:pPr lvl="1"/>
            <a:r>
              <a:rPr lang="en-US" altLang="en-US" dirty="0" smtClean="0"/>
              <a:t>Used for induction and sedation for short procedures</a:t>
            </a:r>
            <a:endParaRPr lang="en-US" altLang="en-US" dirty="0"/>
          </a:p>
          <a:p>
            <a:pPr lvl="1"/>
            <a:r>
              <a:rPr lang="en-US" altLang="en-US" dirty="0" smtClean="0"/>
              <a:t>Commonly used in ER for rapid induction.</a:t>
            </a:r>
          </a:p>
          <a:p>
            <a:pPr lvl="1"/>
            <a:r>
              <a:rPr lang="en-US" altLang="en-US" dirty="0" smtClean="0"/>
              <a:t>Little effect on BP.</a:t>
            </a:r>
            <a:endParaRPr lang="en-US" altLang="en-US" dirty="0"/>
          </a:p>
        </p:txBody>
      </p:sp>
    </p:spTree>
    <p:extLst>
      <p:ext uri="{BB962C8B-B14F-4D97-AF65-F5344CB8AC3E}">
        <p14:creationId xmlns:p14="http://schemas.microsoft.com/office/powerpoint/2010/main" val="2964426441"/>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altLang="en-US" sz="3600" dirty="0"/>
              <a:t>Intravenous General Anesthetics</a:t>
            </a:r>
            <a:endParaRPr lang="en-US" sz="3600" dirty="0"/>
          </a:p>
        </p:txBody>
      </p:sp>
      <p:sp>
        <p:nvSpPr>
          <p:cNvPr id="3" name="Content Placeholder 2"/>
          <p:cNvSpPr>
            <a:spLocks noGrp="1"/>
          </p:cNvSpPr>
          <p:nvPr>
            <p:ph idx="1"/>
          </p:nvPr>
        </p:nvSpPr>
        <p:spPr>
          <a:xfrm>
            <a:off x="228600" y="1676400"/>
            <a:ext cx="8458200" cy="4830763"/>
          </a:xfrm>
        </p:spPr>
        <p:txBody>
          <a:bodyPr>
            <a:normAutofit fontScale="92500" lnSpcReduction="10000"/>
          </a:bodyPr>
          <a:lstStyle/>
          <a:p>
            <a:r>
              <a:rPr lang="en-US" altLang="en-US" dirty="0" smtClean="0"/>
              <a:t>Fentanyl</a:t>
            </a:r>
          </a:p>
          <a:p>
            <a:pPr marL="0" indent="0">
              <a:buNone/>
            </a:pPr>
            <a:endParaRPr lang="en-US" altLang="en-US" dirty="0"/>
          </a:p>
          <a:p>
            <a:pPr lvl="1"/>
            <a:r>
              <a:rPr lang="en-US" altLang="en-US" dirty="0" smtClean="0"/>
              <a:t>*Strong opiate analgesia for moderate-severe pain.</a:t>
            </a:r>
          </a:p>
          <a:p>
            <a:pPr lvl="1"/>
            <a:r>
              <a:rPr lang="en-US" altLang="en-US" dirty="0" smtClean="0"/>
              <a:t>Also administered </a:t>
            </a:r>
            <a:r>
              <a:rPr lang="en-US" altLang="en-US" dirty="0" err="1" smtClean="0"/>
              <a:t>epidurally</a:t>
            </a:r>
            <a:r>
              <a:rPr lang="en-US" altLang="en-US" dirty="0" smtClean="0"/>
              <a:t> or </a:t>
            </a:r>
            <a:r>
              <a:rPr lang="en-US" altLang="en-US" dirty="0" err="1" smtClean="0"/>
              <a:t>intrathecally</a:t>
            </a:r>
            <a:r>
              <a:rPr lang="en-US" altLang="en-US" dirty="0" smtClean="0"/>
              <a:t>.</a:t>
            </a:r>
          </a:p>
          <a:p>
            <a:pPr lvl="1"/>
            <a:r>
              <a:rPr lang="en-US" altLang="en-US" dirty="0" smtClean="0"/>
              <a:t>Decreases the MAC </a:t>
            </a:r>
            <a:r>
              <a:rPr lang="en-US" altLang="en-US" dirty="0"/>
              <a:t>of inhalation </a:t>
            </a:r>
            <a:r>
              <a:rPr lang="en-US" altLang="en-US" dirty="0" smtClean="0"/>
              <a:t>agents.</a:t>
            </a:r>
            <a:endParaRPr lang="en-US" altLang="en-US" dirty="0"/>
          </a:p>
          <a:p>
            <a:pPr lvl="1"/>
            <a:r>
              <a:rPr lang="en-US" altLang="en-US" dirty="0" smtClean="0"/>
              <a:t>*Not amnestic or fully anesthetic.</a:t>
            </a:r>
          </a:p>
          <a:p>
            <a:pPr lvl="1"/>
            <a:r>
              <a:rPr lang="en-US" altLang="en-US" dirty="0" smtClean="0"/>
              <a:t>*Can cause chest wall rigidity (basal ganglia effect)</a:t>
            </a:r>
          </a:p>
          <a:p>
            <a:pPr lvl="1"/>
            <a:r>
              <a:rPr lang="en-US" altLang="en-US" dirty="0" smtClean="0"/>
              <a:t>*Primarily </a:t>
            </a:r>
            <a:r>
              <a:rPr lang="en-US" altLang="en-US" dirty="0"/>
              <a:t>used as </a:t>
            </a:r>
            <a:r>
              <a:rPr lang="en-US" altLang="en-US" dirty="0" smtClean="0"/>
              <a:t>an adjunct, but also as primary agent in high-risk CV surgery in the elderly.</a:t>
            </a:r>
            <a:endParaRPr lang="en-US" altLang="en-US" dirty="0"/>
          </a:p>
          <a:p>
            <a:pPr lvl="1"/>
            <a:r>
              <a:rPr lang="en-US" altLang="en-US" dirty="0" smtClean="0"/>
              <a:t>*Respiratory depression, but less CV depression than other agents.</a:t>
            </a:r>
            <a:endParaRPr lang="en-US" altLang="en-US" dirty="0"/>
          </a:p>
          <a:p>
            <a:endParaRPr lang="en-US" dirty="0"/>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505200" y="1905000"/>
            <a:ext cx="1905000" cy="876300"/>
          </a:xfrm>
          <a:prstGeom prst="rect">
            <a:avLst/>
          </a:prstGeom>
        </p:spPr>
      </p:pic>
    </p:spTree>
    <p:extLst>
      <p:ext uri="{BB962C8B-B14F-4D97-AF65-F5344CB8AC3E}">
        <p14:creationId xmlns:p14="http://schemas.microsoft.com/office/powerpoint/2010/main" val="723109742"/>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944562"/>
          </a:xfrm>
        </p:spPr>
        <p:txBody>
          <a:bodyPr>
            <a:normAutofit/>
          </a:bodyPr>
          <a:lstStyle/>
          <a:p>
            <a:r>
              <a:rPr lang="en-US" altLang="en-US" sz="3600" dirty="0"/>
              <a:t>Intravenous General Anesthetics</a:t>
            </a:r>
            <a:endParaRPr lang="en-US" sz="3600" dirty="0"/>
          </a:p>
        </p:txBody>
      </p:sp>
      <p:sp>
        <p:nvSpPr>
          <p:cNvPr id="3" name="Content Placeholder 2"/>
          <p:cNvSpPr>
            <a:spLocks noGrp="1"/>
          </p:cNvSpPr>
          <p:nvPr>
            <p:ph idx="1"/>
          </p:nvPr>
        </p:nvSpPr>
        <p:spPr>
          <a:xfrm>
            <a:off x="457200" y="1447800"/>
            <a:ext cx="8229600" cy="5257800"/>
          </a:xfrm>
        </p:spPr>
        <p:txBody>
          <a:bodyPr>
            <a:normAutofit fontScale="92500" lnSpcReduction="10000"/>
          </a:bodyPr>
          <a:lstStyle/>
          <a:p>
            <a:r>
              <a:rPr lang="en-US" altLang="en-US" dirty="0" smtClean="0"/>
              <a:t>Other Opiates</a:t>
            </a:r>
            <a:endParaRPr lang="en-US" altLang="en-US" dirty="0"/>
          </a:p>
          <a:p>
            <a:pPr lvl="1"/>
            <a:r>
              <a:rPr lang="en-US" altLang="en-US" dirty="0" err="1" smtClean="0"/>
              <a:t>Sufentanil</a:t>
            </a:r>
            <a:r>
              <a:rPr lang="en-US" altLang="en-US" dirty="0" smtClean="0"/>
              <a:t> </a:t>
            </a:r>
            <a:r>
              <a:rPr lang="en-US" altLang="en-US" sz="2600" dirty="0" smtClean="0"/>
              <a:t>(</a:t>
            </a:r>
            <a:r>
              <a:rPr lang="en-US" altLang="en-US" sz="2600" dirty="0" err="1" smtClean="0"/>
              <a:t>Sufenta</a:t>
            </a:r>
            <a:r>
              <a:rPr lang="en-US" altLang="en-US" sz="2600" dirty="0" smtClean="0"/>
              <a:t>®) </a:t>
            </a:r>
          </a:p>
          <a:p>
            <a:pPr marL="457200" lvl="1" indent="0">
              <a:buNone/>
            </a:pPr>
            <a:r>
              <a:rPr lang="en-US" altLang="en-US" dirty="0" smtClean="0"/>
              <a:t> Like fentanyl, can be used by the epidural or </a:t>
            </a:r>
            <a:r>
              <a:rPr lang="en-US" altLang="en-US" dirty="0" err="1" smtClean="0"/>
              <a:t>intrathecal</a:t>
            </a:r>
            <a:r>
              <a:rPr lang="en-US" altLang="en-US" dirty="0" smtClean="0"/>
              <a:t> route.</a:t>
            </a:r>
          </a:p>
          <a:p>
            <a:pPr marL="457200" lvl="1" indent="0">
              <a:buNone/>
            </a:pPr>
            <a:endParaRPr lang="en-US" altLang="en-US" dirty="0" smtClean="0"/>
          </a:p>
          <a:p>
            <a:pPr lvl="1"/>
            <a:r>
              <a:rPr lang="en-US" altLang="en-US" dirty="0" err="1" smtClean="0"/>
              <a:t>Alfentanil</a:t>
            </a:r>
            <a:r>
              <a:rPr lang="en-US" altLang="en-US" dirty="0" smtClean="0"/>
              <a:t> </a:t>
            </a:r>
            <a:r>
              <a:rPr lang="en-US" altLang="en-US" sz="2600" dirty="0" smtClean="0"/>
              <a:t>(</a:t>
            </a:r>
            <a:r>
              <a:rPr lang="en-US" altLang="en-US" sz="2600" dirty="0" err="1" smtClean="0"/>
              <a:t>Alfenta</a:t>
            </a:r>
            <a:r>
              <a:rPr lang="en-US" altLang="en-US" sz="2600" dirty="0" smtClean="0"/>
              <a:t>®) </a:t>
            </a:r>
            <a:r>
              <a:rPr lang="en-US" altLang="en-US" dirty="0" smtClean="0"/>
              <a:t>and </a:t>
            </a:r>
            <a:r>
              <a:rPr lang="en-US" altLang="en-US" dirty="0" err="1" smtClean="0"/>
              <a:t>Remifentanil</a:t>
            </a:r>
            <a:r>
              <a:rPr lang="en-US" altLang="en-US" dirty="0" smtClean="0"/>
              <a:t> </a:t>
            </a:r>
            <a:r>
              <a:rPr lang="en-US" altLang="en-US" sz="2600" dirty="0" smtClean="0"/>
              <a:t>(</a:t>
            </a:r>
            <a:r>
              <a:rPr lang="en-US" altLang="en-US" sz="2600" dirty="0" err="1" smtClean="0"/>
              <a:t>Ultiva</a:t>
            </a:r>
            <a:r>
              <a:rPr lang="en-US" altLang="en-US" sz="2600" dirty="0" smtClean="0"/>
              <a:t>®) </a:t>
            </a:r>
            <a:r>
              <a:rPr lang="en-US" altLang="en-US" dirty="0" smtClean="0"/>
              <a:t>are ultra-short-acting opioids.</a:t>
            </a:r>
          </a:p>
          <a:p>
            <a:pPr lvl="1"/>
            <a:endParaRPr lang="en-US" altLang="en-US" dirty="0" smtClean="0"/>
          </a:p>
          <a:p>
            <a:pPr marL="457200" lvl="1" indent="0">
              <a:buNone/>
            </a:pPr>
            <a:endParaRPr lang="en-US" altLang="en-US" dirty="0" smtClean="0"/>
          </a:p>
          <a:p>
            <a:pPr marL="457200" lvl="1" indent="0">
              <a:buNone/>
            </a:pPr>
            <a:endParaRPr lang="en-US" altLang="en-US" dirty="0" smtClean="0"/>
          </a:p>
          <a:p>
            <a:pPr lvl="2"/>
            <a:r>
              <a:rPr lang="en-US" dirty="0" smtClean="0"/>
              <a:t>Used for induction and for ambulatory surgery.</a:t>
            </a:r>
          </a:p>
          <a:p>
            <a:pPr lvl="2"/>
            <a:r>
              <a:rPr lang="en-US" dirty="0" err="1" smtClean="0"/>
              <a:t>Remifentanil</a:t>
            </a:r>
            <a:r>
              <a:rPr lang="en-US" dirty="0" smtClean="0"/>
              <a:t> metabolized rapidly by </a:t>
            </a:r>
            <a:r>
              <a:rPr lang="en-US" dirty="0" err="1" smtClean="0"/>
              <a:t>esterases</a:t>
            </a:r>
            <a:r>
              <a:rPr lang="en-US" dirty="0" smtClean="0"/>
              <a:t>.</a:t>
            </a:r>
            <a:endParaRPr lang="en-US" dirty="0"/>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975433" y="1524000"/>
            <a:ext cx="1905000" cy="933450"/>
          </a:xfrm>
          <a:prstGeom prst="rect">
            <a:avLst/>
          </a:prstGeom>
        </p:spPr>
      </p:pic>
      <p:pic>
        <p:nvPicPr>
          <p:cNvPr id="5" name="Picture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90600" y="4724400"/>
            <a:ext cx="1905000" cy="895350"/>
          </a:xfrm>
          <a:prstGeom prst="rect">
            <a:avLst/>
          </a:prstGeom>
        </p:spPr>
      </p:pic>
      <p:pic>
        <p:nvPicPr>
          <p:cNvPr id="6" name="Picture 5"/>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724400" y="4531407"/>
            <a:ext cx="1905000" cy="1085850"/>
          </a:xfrm>
          <a:prstGeom prst="rect">
            <a:avLst/>
          </a:prstGeom>
        </p:spPr>
      </p:pic>
    </p:spTree>
    <p:extLst>
      <p:ext uri="{BB962C8B-B14F-4D97-AF65-F5344CB8AC3E}">
        <p14:creationId xmlns:p14="http://schemas.microsoft.com/office/powerpoint/2010/main" val="2683871045"/>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a:xfrm>
            <a:off x="533400" y="389844"/>
            <a:ext cx="7925089" cy="1143541"/>
          </a:xfrm>
        </p:spPr>
        <p:txBody>
          <a:bodyPr>
            <a:normAutofit/>
          </a:bodyPr>
          <a:lstStyle/>
          <a:p>
            <a:r>
              <a:rPr lang="en-US" altLang="en-US" sz="3600" dirty="0" smtClean="0"/>
              <a:t>Intravenous General Anesthetics</a:t>
            </a:r>
            <a:endParaRPr lang="en-US" altLang="en-US" sz="3600" dirty="0"/>
          </a:p>
        </p:txBody>
      </p:sp>
      <p:sp>
        <p:nvSpPr>
          <p:cNvPr id="5123" name="Rectangle 3"/>
          <p:cNvSpPr>
            <a:spLocks noGrp="1" noChangeArrowheads="1"/>
          </p:cNvSpPr>
          <p:nvPr>
            <p:ph type="body" idx="1"/>
          </p:nvPr>
        </p:nvSpPr>
        <p:spPr>
          <a:xfrm>
            <a:off x="609600" y="2133600"/>
            <a:ext cx="7924511" cy="4419096"/>
          </a:xfrm>
        </p:spPr>
        <p:txBody>
          <a:bodyPr>
            <a:normAutofit fontScale="92500" lnSpcReduction="10000"/>
          </a:bodyPr>
          <a:lstStyle/>
          <a:p>
            <a:r>
              <a:rPr lang="en-US" altLang="en-US" dirty="0" smtClean="0"/>
              <a:t>Ketamine </a:t>
            </a:r>
            <a:r>
              <a:rPr lang="en-US" altLang="en-US" sz="2800" dirty="0" smtClean="0"/>
              <a:t>(</a:t>
            </a:r>
            <a:r>
              <a:rPr lang="en-US" altLang="en-US" sz="2800" dirty="0" err="1" smtClean="0"/>
              <a:t>Ketalar</a:t>
            </a:r>
            <a:r>
              <a:rPr lang="en-US" altLang="en-US" sz="2800" dirty="0" smtClean="0"/>
              <a:t>®)</a:t>
            </a:r>
            <a:endParaRPr lang="en-US" altLang="en-US" sz="2800" dirty="0"/>
          </a:p>
          <a:p>
            <a:pPr lvl="1">
              <a:spcAft>
                <a:spcPts val="1200"/>
              </a:spcAft>
            </a:pPr>
            <a:r>
              <a:rPr lang="en-US" altLang="en-US" sz="2600" dirty="0" smtClean="0"/>
              <a:t>Related to phencyclidine (PCP).</a:t>
            </a:r>
            <a:r>
              <a:rPr lang="en-US" altLang="en-US" sz="2400" dirty="0"/>
              <a:t> </a:t>
            </a:r>
            <a:endParaRPr lang="en-US" altLang="en-US" sz="2400" dirty="0" smtClean="0"/>
          </a:p>
          <a:p>
            <a:pPr lvl="1">
              <a:spcAft>
                <a:spcPts val="1200"/>
              </a:spcAft>
            </a:pPr>
            <a:r>
              <a:rPr lang="en-US" altLang="en-US" sz="2400" dirty="0"/>
              <a:t>*</a:t>
            </a:r>
            <a:r>
              <a:rPr lang="en-US" altLang="en-US" sz="2400" dirty="0" smtClean="0"/>
              <a:t>NMDA antagonist.</a:t>
            </a:r>
            <a:endParaRPr lang="en-US" altLang="en-US" sz="2600" dirty="0" smtClean="0"/>
          </a:p>
          <a:p>
            <a:pPr lvl="1">
              <a:spcAft>
                <a:spcPts val="1200"/>
              </a:spcAft>
            </a:pPr>
            <a:r>
              <a:rPr lang="en-US" altLang="en-US" sz="2600" dirty="0" smtClean="0"/>
              <a:t>Duration </a:t>
            </a:r>
            <a:r>
              <a:rPr lang="en-US" altLang="en-US" sz="2600" dirty="0"/>
              <a:t>of anesthesia 5-20 </a:t>
            </a:r>
            <a:r>
              <a:rPr lang="en-US" altLang="en-US" sz="2600" dirty="0" smtClean="0"/>
              <a:t>min.</a:t>
            </a:r>
            <a:endParaRPr lang="en-US" altLang="en-US" sz="2600" dirty="0"/>
          </a:p>
          <a:p>
            <a:pPr lvl="1">
              <a:spcAft>
                <a:spcPts val="1200"/>
              </a:spcAft>
            </a:pPr>
            <a:r>
              <a:rPr lang="en-US" altLang="en-US" sz="2600" dirty="0" smtClean="0"/>
              <a:t>*Increases </a:t>
            </a:r>
            <a:r>
              <a:rPr lang="en-US" altLang="en-US" sz="2600" dirty="0"/>
              <a:t>HR, BP, and CO due to sympathomimetic </a:t>
            </a:r>
            <a:r>
              <a:rPr lang="en-US" altLang="en-US" sz="2600" dirty="0" smtClean="0"/>
              <a:t>effects; do </a:t>
            </a:r>
            <a:r>
              <a:rPr lang="en-US" altLang="en-US" sz="2600" dirty="0"/>
              <a:t>not use in patients </a:t>
            </a:r>
            <a:r>
              <a:rPr lang="en-US" altLang="en-US" sz="2600" dirty="0" smtClean="0"/>
              <a:t>who </a:t>
            </a:r>
            <a:r>
              <a:rPr lang="en-US" altLang="en-US" sz="2600" dirty="0"/>
              <a:t>will not tolerate </a:t>
            </a:r>
            <a:r>
              <a:rPr lang="en-US" altLang="en-US" sz="2600" dirty="0" smtClean="0"/>
              <a:t>this.</a:t>
            </a:r>
            <a:endParaRPr lang="en-US" altLang="en-US" sz="2600" dirty="0"/>
          </a:p>
          <a:p>
            <a:pPr lvl="1">
              <a:spcAft>
                <a:spcPts val="1200"/>
              </a:spcAft>
            </a:pPr>
            <a:r>
              <a:rPr lang="en-US" altLang="en-US" sz="2600" dirty="0" smtClean="0"/>
              <a:t>*Emergence delirium (including hallucinations, confusion, disorientation and irrational behavior) phenomenon </a:t>
            </a:r>
            <a:r>
              <a:rPr lang="en-US" altLang="en-US" sz="2600" dirty="0"/>
              <a:t>5-30</a:t>
            </a:r>
            <a:r>
              <a:rPr lang="en-US" altLang="en-US" sz="2600" dirty="0" smtClean="0"/>
              <a:t>%. Diazepam co-administration can prevent this. </a:t>
            </a:r>
            <a:endParaRPr lang="en-US" altLang="en-US" sz="2600" dirty="0"/>
          </a:p>
        </p:txBody>
      </p:sp>
    </p:spTree>
    <p:extLst>
      <p:ext uri="{BB962C8B-B14F-4D97-AF65-F5344CB8AC3E}">
        <p14:creationId xmlns:p14="http://schemas.microsoft.com/office/powerpoint/2010/main" val="2344564366"/>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a:xfrm>
            <a:off x="571356" y="152400"/>
            <a:ext cx="8001288" cy="1143541"/>
          </a:xfrm>
        </p:spPr>
        <p:txBody>
          <a:bodyPr>
            <a:normAutofit/>
          </a:bodyPr>
          <a:lstStyle/>
          <a:p>
            <a:r>
              <a:rPr lang="en-US" altLang="en-US" sz="3600" dirty="0" smtClean="0"/>
              <a:t>Intravenous General Anesthetics</a:t>
            </a:r>
            <a:endParaRPr lang="en-US" altLang="en-US" sz="3600" dirty="0"/>
          </a:p>
        </p:txBody>
      </p:sp>
      <p:sp>
        <p:nvSpPr>
          <p:cNvPr id="6147" name="Rectangle 3"/>
          <p:cNvSpPr>
            <a:spLocks noGrp="1" noChangeArrowheads="1"/>
          </p:cNvSpPr>
          <p:nvPr>
            <p:ph type="body" idx="1"/>
          </p:nvPr>
        </p:nvSpPr>
        <p:spPr>
          <a:xfrm>
            <a:off x="457200" y="1143000"/>
            <a:ext cx="8229600" cy="3581400"/>
          </a:xfrm>
        </p:spPr>
        <p:txBody>
          <a:bodyPr/>
          <a:lstStyle/>
          <a:p>
            <a:r>
              <a:rPr lang="en-US" altLang="en-US" dirty="0"/>
              <a:t>Ketamine</a:t>
            </a:r>
          </a:p>
          <a:p>
            <a:pPr lvl="1"/>
            <a:r>
              <a:rPr lang="en-US" altLang="en-US" dirty="0" smtClean="0"/>
              <a:t>Dissociative anesthesia*</a:t>
            </a:r>
            <a:endParaRPr lang="en-US" altLang="en-US" dirty="0"/>
          </a:p>
          <a:p>
            <a:pPr lvl="2"/>
            <a:r>
              <a:rPr lang="en-US" altLang="en-US" dirty="0"/>
              <a:t>Amnesia</a:t>
            </a:r>
          </a:p>
          <a:p>
            <a:pPr lvl="2"/>
            <a:r>
              <a:rPr lang="en-US" altLang="en-US" dirty="0"/>
              <a:t>Analgesia</a:t>
            </a:r>
          </a:p>
          <a:p>
            <a:pPr lvl="2"/>
            <a:r>
              <a:rPr lang="en-US" altLang="en-US" dirty="0"/>
              <a:t>Catalepsy</a:t>
            </a:r>
          </a:p>
          <a:p>
            <a:pPr lvl="1"/>
            <a:r>
              <a:rPr lang="en-US" altLang="en-US" dirty="0" err="1" smtClean="0"/>
              <a:t>Thalamocortical</a:t>
            </a:r>
            <a:r>
              <a:rPr lang="en-US" altLang="en-US" dirty="0" smtClean="0"/>
              <a:t> </a:t>
            </a:r>
            <a:r>
              <a:rPr lang="en-US" altLang="en-US" dirty="0"/>
              <a:t>and limbic systems</a:t>
            </a:r>
          </a:p>
          <a:p>
            <a:pPr lvl="1"/>
            <a:r>
              <a:rPr lang="en-US" altLang="en-US" dirty="0"/>
              <a:t>Protective reflexes </a:t>
            </a:r>
            <a:r>
              <a:rPr lang="en-US" altLang="en-US" dirty="0" smtClean="0"/>
              <a:t>maintained</a:t>
            </a:r>
            <a:endParaRPr lang="en-US" altLang="en-US" dirty="0"/>
          </a:p>
        </p:txBody>
      </p:sp>
      <p:sp>
        <p:nvSpPr>
          <p:cNvPr id="2" name="TextBox 1"/>
          <p:cNvSpPr txBox="1"/>
          <p:nvPr/>
        </p:nvSpPr>
        <p:spPr>
          <a:xfrm>
            <a:off x="304800" y="4800600"/>
            <a:ext cx="8839200" cy="1754326"/>
          </a:xfrm>
          <a:prstGeom prst="rect">
            <a:avLst/>
          </a:prstGeom>
          <a:noFill/>
        </p:spPr>
        <p:txBody>
          <a:bodyPr wrap="square" rtlCol="0">
            <a:spAutoFit/>
          </a:bodyPr>
          <a:lstStyle/>
          <a:p>
            <a:r>
              <a:rPr lang="en-US" dirty="0" smtClean="0">
                <a:effectLst/>
              </a:rPr>
              <a:t>*analgesia and amnesia with minimal effect on respiratory function. Patient does not appear to be anesthetized, can swallow and open eyes, but does not process information, appears to be dissociated from the environment. This form of anesthesia may be used for </a:t>
            </a:r>
            <a:r>
              <a:rPr lang="en-US" u="sng" dirty="0" smtClean="0">
                <a:effectLst/>
              </a:rPr>
              <a:t>analgesia</a:t>
            </a:r>
            <a:r>
              <a:rPr lang="en-US" dirty="0" smtClean="0">
                <a:effectLst/>
              </a:rPr>
              <a:t> during brief, superficial operative procedures. Ketamine is used for trauma patients with very unstable, low blood pressure, for elderly patients and for pediatric patients (less likely to experience adverse effects than adults).  </a:t>
            </a:r>
          </a:p>
        </p:txBody>
      </p:sp>
    </p:spTree>
    <p:extLst>
      <p:ext uri="{BB962C8B-B14F-4D97-AF65-F5344CB8AC3E}">
        <p14:creationId xmlns:p14="http://schemas.microsoft.com/office/powerpoint/2010/main" val="3408378578"/>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a:xfrm>
            <a:off x="457200" y="381000"/>
            <a:ext cx="8229889" cy="1143541"/>
          </a:xfrm>
        </p:spPr>
        <p:txBody>
          <a:bodyPr>
            <a:normAutofit/>
          </a:bodyPr>
          <a:lstStyle/>
          <a:p>
            <a:r>
              <a:rPr lang="en-US" altLang="en-US" sz="3600" dirty="0" smtClean="0"/>
              <a:t>Intravenous General Anesthetics</a:t>
            </a:r>
            <a:endParaRPr lang="en-US" altLang="en-US" sz="3600" dirty="0"/>
          </a:p>
        </p:txBody>
      </p:sp>
      <p:sp>
        <p:nvSpPr>
          <p:cNvPr id="7171" name="Rectangle 3"/>
          <p:cNvSpPr>
            <a:spLocks noGrp="1" noChangeArrowheads="1"/>
          </p:cNvSpPr>
          <p:nvPr>
            <p:ph type="body" idx="1"/>
          </p:nvPr>
        </p:nvSpPr>
        <p:spPr/>
        <p:txBody>
          <a:bodyPr/>
          <a:lstStyle/>
          <a:p>
            <a:r>
              <a:rPr lang="en-US" altLang="en-US" sz="3000" dirty="0" smtClean="0"/>
              <a:t>Ketamine</a:t>
            </a:r>
            <a:endParaRPr lang="en-US" altLang="en-US" sz="3000" dirty="0"/>
          </a:p>
          <a:p>
            <a:pPr lvl="1"/>
            <a:r>
              <a:rPr lang="en-US" altLang="en-US" sz="2600" dirty="0" smtClean="0"/>
              <a:t>In addition to NMDA receptors, it affects mu and kappa </a:t>
            </a:r>
            <a:r>
              <a:rPr lang="en-US" altLang="en-US" sz="2600" dirty="0"/>
              <a:t>opioid </a:t>
            </a:r>
            <a:r>
              <a:rPr lang="en-US" altLang="en-US" sz="2600" dirty="0" smtClean="0"/>
              <a:t>receptors, GABA</a:t>
            </a:r>
            <a:r>
              <a:rPr lang="en-US" altLang="en-US" sz="2600" baseline="-25000" dirty="0" smtClean="0"/>
              <a:t>A</a:t>
            </a:r>
            <a:r>
              <a:rPr lang="en-US" altLang="en-US" sz="2600" dirty="0"/>
              <a:t> </a:t>
            </a:r>
            <a:r>
              <a:rPr lang="en-US" altLang="en-US" sz="2600" dirty="0" smtClean="0"/>
              <a:t>receptors, anti-muscarinic, other </a:t>
            </a:r>
            <a:r>
              <a:rPr lang="en-US" altLang="en-US" sz="2600" dirty="0"/>
              <a:t>e</a:t>
            </a:r>
            <a:r>
              <a:rPr lang="en-US" altLang="en-US" sz="2600" dirty="0" smtClean="0"/>
              <a:t>ffects.</a:t>
            </a:r>
            <a:endParaRPr lang="en-US" altLang="en-US" sz="2600" dirty="0"/>
          </a:p>
          <a:p>
            <a:pPr lvl="1"/>
            <a:r>
              <a:rPr lang="en-US" altLang="en-US" sz="2600" dirty="0"/>
              <a:t>Onset and peak plasma concentrations</a:t>
            </a:r>
          </a:p>
          <a:p>
            <a:pPr lvl="2"/>
            <a:r>
              <a:rPr lang="en-US" altLang="en-US" dirty="0"/>
              <a:t>1 </a:t>
            </a:r>
            <a:r>
              <a:rPr lang="en-US" altLang="en-US" dirty="0" smtClean="0"/>
              <a:t>min </a:t>
            </a:r>
            <a:r>
              <a:rPr lang="en-US" altLang="en-US" dirty="0"/>
              <a:t>after IV</a:t>
            </a:r>
          </a:p>
          <a:p>
            <a:pPr lvl="2"/>
            <a:r>
              <a:rPr lang="en-US" altLang="en-US" dirty="0"/>
              <a:t>5-15 </a:t>
            </a:r>
            <a:r>
              <a:rPr lang="en-US" altLang="en-US" dirty="0" smtClean="0"/>
              <a:t>min </a:t>
            </a:r>
            <a:r>
              <a:rPr lang="en-US" altLang="en-US" dirty="0"/>
              <a:t>after IM</a:t>
            </a:r>
          </a:p>
          <a:p>
            <a:pPr lvl="2"/>
            <a:r>
              <a:rPr lang="en-US" altLang="en-US" dirty="0"/>
              <a:t>30 </a:t>
            </a:r>
            <a:r>
              <a:rPr lang="en-US" altLang="en-US" dirty="0" smtClean="0"/>
              <a:t>min after oral</a:t>
            </a:r>
            <a:endParaRPr lang="en-US" altLang="en-US" dirty="0"/>
          </a:p>
        </p:txBody>
      </p:sp>
    </p:spTree>
    <p:extLst>
      <p:ext uri="{BB962C8B-B14F-4D97-AF65-F5344CB8AC3E}">
        <p14:creationId xmlns:p14="http://schemas.microsoft.com/office/powerpoint/2010/main" val="230920499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14400" y="1400948"/>
            <a:ext cx="2381250" cy="11049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1"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143000" y="3867150"/>
            <a:ext cx="2381250" cy="14859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extBox 1"/>
          <p:cNvSpPr txBox="1"/>
          <p:nvPr/>
        </p:nvSpPr>
        <p:spPr>
          <a:xfrm>
            <a:off x="1681864" y="5385486"/>
            <a:ext cx="1054841" cy="369332"/>
          </a:xfrm>
          <a:prstGeom prst="rect">
            <a:avLst/>
          </a:prstGeom>
          <a:noFill/>
        </p:spPr>
        <p:txBody>
          <a:bodyPr wrap="none" rtlCol="0">
            <a:spAutoFit/>
          </a:bodyPr>
          <a:lstStyle/>
          <a:p>
            <a:r>
              <a:rPr lang="en-US" dirty="0" smtClean="0"/>
              <a:t>ketamine</a:t>
            </a:r>
            <a:endParaRPr lang="en-US" dirty="0"/>
          </a:p>
        </p:txBody>
      </p:sp>
      <p:sp>
        <p:nvSpPr>
          <p:cNvPr id="3" name="TextBox 2"/>
          <p:cNvSpPr txBox="1"/>
          <p:nvPr/>
        </p:nvSpPr>
        <p:spPr>
          <a:xfrm>
            <a:off x="1681864" y="2633942"/>
            <a:ext cx="988797" cy="369332"/>
          </a:xfrm>
          <a:prstGeom prst="rect">
            <a:avLst/>
          </a:prstGeom>
          <a:noFill/>
        </p:spPr>
        <p:txBody>
          <a:bodyPr wrap="none" rtlCol="0">
            <a:spAutoFit/>
          </a:bodyPr>
          <a:lstStyle/>
          <a:p>
            <a:r>
              <a:rPr lang="en-US" dirty="0" err="1" smtClean="0"/>
              <a:t>propofol</a:t>
            </a:r>
            <a:endParaRPr lang="en-US" dirty="0"/>
          </a:p>
        </p:txBody>
      </p:sp>
      <p:pic>
        <p:nvPicPr>
          <p:cNvPr id="2052" name="Picture 4"/>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415639" y="923326"/>
            <a:ext cx="2105025" cy="19621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TextBox 3"/>
          <p:cNvSpPr txBox="1"/>
          <p:nvPr/>
        </p:nvSpPr>
        <p:spPr>
          <a:xfrm>
            <a:off x="6367848" y="2819400"/>
            <a:ext cx="1152816" cy="369332"/>
          </a:xfrm>
          <a:prstGeom prst="rect">
            <a:avLst/>
          </a:prstGeom>
          <a:noFill/>
        </p:spPr>
        <p:txBody>
          <a:bodyPr wrap="none" rtlCol="0">
            <a:spAutoFit/>
          </a:bodyPr>
          <a:lstStyle/>
          <a:p>
            <a:r>
              <a:rPr lang="en-US" dirty="0" err="1" smtClean="0"/>
              <a:t>etomidate</a:t>
            </a:r>
            <a:endParaRPr lang="en-US" dirty="0"/>
          </a:p>
        </p:txBody>
      </p:sp>
      <p:pic>
        <p:nvPicPr>
          <p:cNvPr id="2053" name="Picture 5"/>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5791200" y="3450882"/>
            <a:ext cx="2324100" cy="19716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TextBox 4"/>
          <p:cNvSpPr txBox="1"/>
          <p:nvPr/>
        </p:nvSpPr>
        <p:spPr>
          <a:xfrm>
            <a:off x="6629400" y="5410200"/>
            <a:ext cx="1152751" cy="369332"/>
          </a:xfrm>
          <a:prstGeom prst="rect">
            <a:avLst/>
          </a:prstGeom>
          <a:noFill/>
        </p:spPr>
        <p:txBody>
          <a:bodyPr wrap="none" rtlCol="0">
            <a:spAutoFit/>
          </a:bodyPr>
          <a:lstStyle/>
          <a:p>
            <a:r>
              <a:rPr lang="en-US" dirty="0" smtClean="0"/>
              <a:t>thiopental</a:t>
            </a:r>
            <a:endParaRPr lang="en-US" dirty="0"/>
          </a:p>
        </p:txBody>
      </p:sp>
      <p:sp>
        <p:nvSpPr>
          <p:cNvPr id="6" name="TextBox 5"/>
          <p:cNvSpPr txBox="1"/>
          <p:nvPr/>
        </p:nvSpPr>
        <p:spPr>
          <a:xfrm>
            <a:off x="1173892" y="338551"/>
            <a:ext cx="5953351" cy="584775"/>
          </a:xfrm>
          <a:prstGeom prst="rect">
            <a:avLst/>
          </a:prstGeom>
          <a:noFill/>
        </p:spPr>
        <p:txBody>
          <a:bodyPr wrap="square" rtlCol="0">
            <a:spAutoFit/>
          </a:bodyPr>
          <a:lstStyle/>
          <a:p>
            <a:pPr algn="ctr"/>
            <a:r>
              <a:rPr lang="en-US" sz="3200" dirty="0" smtClean="0"/>
              <a:t>Intravenous Anesthetics</a:t>
            </a:r>
            <a:endParaRPr lang="en-US" sz="3200" dirty="0"/>
          </a:p>
        </p:txBody>
      </p:sp>
    </p:spTree>
    <p:extLst>
      <p:ext uri="{BB962C8B-B14F-4D97-AF65-F5344CB8AC3E}">
        <p14:creationId xmlns:p14="http://schemas.microsoft.com/office/powerpoint/2010/main" val="1274957537"/>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a:xfrm>
            <a:off x="533400" y="389844"/>
            <a:ext cx="7925089" cy="1143541"/>
          </a:xfrm>
        </p:spPr>
        <p:txBody>
          <a:bodyPr>
            <a:normAutofit/>
          </a:bodyPr>
          <a:lstStyle/>
          <a:p>
            <a:r>
              <a:rPr lang="en-US" altLang="en-US" sz="3600" dirty="0" smtClean="0"/>
              <a:t>Intravenous General Anesthetics</a:t>
            </a:r>
            <a:endParaRPr lang="en-US" altLang="en-US" sz="3600" dirty="0"/>
          </a:p>
        </p:txBody>
      </p:sp>
      <p:sp>
        <p:nvSpPr>
          <p:cNvPr id="3075" name="Rectangle 3"/>
          <p:cNvSpPr>
            <a:spLocks noGrp="1" noChangeArrowheads="1"/>
          </p:cNvSpPr>
          <p:nvPr>
            <p:ph type="body" idx="1"/>
          </p:nvPr>
        </p:nvSpPr>
        <p:spPr>
          <a:xfrm>
            <a:off x="685512" y="1793281"/>
            <a:ext cx="8153977" cy="4570917"/>
          </a:xfrm>
        </p:spPr>
        <p:txBody>
          <a:bodyPr>
            <a:normAutofit/>
          </a:bodyPr>
          <a:lstStyle/>
          <a:p>
            <a:r>
              <a:rPr lang="en-US" altLang="en-US" dirty="0"/>
              <a:t>Benzodiazepines</a:t>
            </a:r>
          </a:p>
          <a:p>
            <a:pPr lvl="1"/>
            <a:r>
              <a:rPr lang="en-US" altLang="en-US" dirty="0" smtClean="0"/>
              <a:t>Primarily used as adjuncts</a:t>
            </a:r>
          </a:p>
          <a:p>
            <a:pPr lvl="2"/>
            <a:r>
              <a:rPr lang="en-US" altLang="en-US" dirty="0" smtClean="0"/>
              <a:t>Cannot </a:t>
            </a:r>
            <a:r>
              <a:rPr lang="en-US" altLang="en-US" dirty="0"/>
              <a:t>easily induce and maintain general </a:t>
            </a:r>
            <a:r>
              <a:rPr lang="en-US" altLang="en-US" dirty="0" smtClean="0"/>
              <a:t>anesthesia.</a:t>
            </a:r>
            <a:endParaRPr lang="en-US" altLang="en-US" dirty="0"/>
          </a:p>
          <a:p>
            <a:pPr lvl="2"/>
            <a:r>
              <a:rPr lang="en-US" altLang="en-US" dirty="0" smtClean="0"/>
              <a:t>Lack analgesic properties.</a:t>
            </a:r>
          </a:p>
          <a:p>
            <a:pPr lvl="1"/>
            <a:r>
              <a:rPr lang="en-US" altLang="en-US" dirty="0" smtClean="0"/>
              <a:t>Used </a:t>
            </a:r>
            <a:r>
              <a:rPr lang="en-US" altLang="en-US" dirty="0"/>
              <a:t>for </a:t>
            </a:r>
            <a:r>
              <a:rPr lang="en-US" altLang="en-US" u="sng" dirty="0"/>
              <a:t>sedative</a:t>
            </a:r>
            <a:r>
              <a:rPr lang="en-US" altLang="en-US" dirty="0"/>
              <a:t> and </a:t>
            </a:r>
            <a:r>
              <a:rPr lang="en-US" altLang="en-US" u="sng" dirty="0"/>
              <a:t>amnestic</a:t>
            </a:r>
            <a:r>
              <a:rPr lang="en-US" altLang="en-US" dirty="0"/>
              <a:t> </a:t>
            </a:r>
            <a:r>
              <a:rPr lang="en-US" altLang="en-US" dirty="0" smtClean="0"/>
              <a:t>effects</a:t>
            </a:r>
          </a:p>
          <a:p>
            <a:pPr lvl="1"/>
            <a:r>
              <a:rPr lang="en-US" altLang="en-US" dirty="0" smtClean="0"/>
              <a:t>Midazolam </a:t>
            </a:r>
            <a:r>
              <a:rPr lang="en-US" altLang="en-US" sz="2400" dirty="0" smtClean="0"/>
              <a:t>(Versed®)</a:t>
            </a:r>
          </a:p>
          <a:p>
            <a:pPr lvl="2"/>
            <a:r>
              <a:rPr lang="en-US" altLang="en-US" dirty="0" smtClean="0"/>
              <a:t>Short-acting.  Used for pre-op sedation and for certain diagnostic procedures.</a:t>
            </a:r>
          </a:p>
          <a:p>
            <a:pPr lvl="2"/>
            <a:r>
              <a:rPr lang="en-US" altLang="en-US" dirty="0" smtClean="0"/>
              <a:t>Little CV or respiratory effects.</a:t>
            </a:r>
          </a:p>
          <a:p>
            <a:pPr lvl="3"/>
            <a:endParaRPr lang="en-US" altLang="en-US" dirty="0" smtClean="0"/>
          </a:p>
          <a:p>
            <a:pPr marL="457200" lvl="1" indent="0">
              <a:buNone/>
            </a:pPr>
            <a:endParaRPr lang="en-US" altLang="en-US" dirty="0"/>
          </a:p>
        </p:txBody>
      </p:sp>
    </p:spTree>
    <p:extLst>
      <p:ext uri="{BB962C8B-B14F-4D97-AF65-F5344CB8AC3E}">
        <p14:creationId xmlns:p14="http://schemas.microsoft.com/office/powerpoint/2010/main" val="1404925676"/>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Rectangle 2"/>
          <p:cNvSpPr>
            <a:spLocks noGrp="1" noChangeArrowheads="1"/>
          </p:cNvSpPr>
          <p:nvPr>
            <p:ph type="title"/>
          </p:nvPr>
        </p:nvSpPr>
        <p:spPr>
          <a:xfrm>
            <a:off x="457200" y="152400"/>
            <a:ext cx="8229600" cy="1143000"/>
          </a:xfrm>
        </p:spPr>
        <p:txBody>
          <a:bodyPr>
            <a:normAutofit/>
          </a:bodyPr>
          <a:lstStyle/>
          <a:p>
            <a:r>
              <a:rPr lang="en-US" altLang="en-US" sz="3600" dirty="0"/>
              <a:t>Inhalational General Anesthetics</a:t>
            </a:r>
          </a:p>
        </p:txBody>
      </p:sp>
      <p:sp>
        <p:nvSpPr>
          <p:cNvPr id="2" name="Content Placeholder 1"/>
          <p:cNvSpPr>
            <a:spLocks noGrp="1"/>
          </p:cNvSpPr>
          <p:nvPr>
            <p:ph idx="1"/>
          </p:nvPr>
        </p:nvSpPr>
        <p:spPr>
          <a:xfrm>
            <a:off x="457200" y="1295400"/>
            <a:ext cx="8229600" cy="5257800"/>
          </a:xfrm>
        </p:spPr>
        <p:txBody>
          <a:bodyPr>
            <a:normAutofit fontScale="85000" lnSpcReduction="20000"/>
          </a:bodyPr>
          <a:lstStyle/>
          <a:p>
            <a:pPr marL="0" indent="0">
              <a:spcAft>
                <a:spcPts val="1200"/>
              </a:spcAft>
              <a:buNone/>
            </a:pPr>
            <a:r>
              <a:rPr lang="en-US" sz="2800" dirty="0" smtClean="0"/>
              <a:t>Absorbed and eliminated by the same organ.</a:t>
            </a:r>
          </a:p>
          <a:p>
            <a:pPr marL="0" indent="0">
              <a:spcAft>
                <a:spcPts val="1200"/>
              </a:spcAft>
              <a:buNone/>
            </a:pPr>
            <a:r>
              <a:rPr lang="en-US" sz="2800" dirty="0" smtClean="0"/>
              <a:t>Activity is due to molecules in the </a:t>
            </a:r>
            <a:r>
              <a:rPr lang="en-US" sz="2800" u="sng" dirty="0" smtClean="0"/>
              <a:t>gas phase</a:t>
            </a:r>
            <a:r>
              <a:rPr lang="en-US" sz="2800" dirty="0"/>
              <a:t>.</a:t>
            </a:r>
            <a:r>
              <a:rPr lang="en-US" sz="2800" dirty="0" smtClean="0"/>
              <a:t>  So, molecules that enter the liquid phase and become soluble in blood </a:t>
            </a:r>
            <a:r>
              <a:rPr lang="en-US" sz="2800" u="sng" dirty="0" smtClean="0"/>
              <a:t>decrease</a:t>
            </a:r>
            <a:r>
              <a:rPr lang="en-US" sz="2800" dirty="0" smtClean="0"/>
              <a:t> the onset of anesthesia.  </a:t>
            </a:r>
          </a:p>
          <a:p>
            <a:pPr marL="0" indent="0">
              <a:spcAft>
                <a:spcPts val="1200"/>
              </a:spcAft>
              <a:buNone/>
            </a:pPr>
            <a:r>
              <a:rPr lang="en-US" sz="2800" dirty="0" smtClean="0"/>
              <a:t>Movement between tissues is determined by the </a:t>
            </a:r>
            <a:r>
              <a:rPr lang="en-US" sz="2800" u="sng" dirty="0" smtClean="0"/>
              <a:t>partial pressure</a:t>
            </a:r>
            <a:r>
              <a:rPr lang="en-US" sz="2800" dirty="0" smtClean="0"/>
              <a:t> of the anesthetic.  As partial pressure of the drug in blood increases, anesthetic molecules move across the BBB.</a:t>
            </a:r>
          </a:p>
          <a:p>
            <a:pPr marL="0" indent="0">
              <a:spcAft>
                <a:spcPts val="1200"/>
              </a:spcAft>
              <a:buNone/>
            </a:pPr>
            <a:r>
              <a:rPr lang="en-US" sz="2800" dirty="0" smtClean="0"/>
              <a:t>Induction Rate of Inhalational Anesthesia is Determined by:</a:t>
            </a:r>
          </a:p>
          <a:p>
            <a:pPr marL="0" indent="0">
              <a:spcAft>
                <a:spcPts val="1200"/>
              </a:spcAft>
              <a:buNone/>
            </a:pPr>
            <a:r>
              <a:rPr lang="en-US" sz="2800" dirty="0"/>
              <a:t>	</a:t>
            </a:r>
            <a:r>
              <a:rPr lang="en-US" sz="2800" dirty="0" smtClean="0"/>
              <a:t>alveolar partial pressure of anesthetic in inspired air.</a:t>
            </a:r>
          </a:p>
          <a:p>
            <a:pPr marL="0" indent="0">
              <a:spcAft>
                <a:spcPts val="1200"/>
              </a:spcAft>
              <a:buNone/>
            </a:pPr>
            <a:r>
              <a:rPr lang="en-US" sz="2800" dirty="0"/>
              <a:t>	</a:t>
            </a:r>
            <a:r>
              <a:rPr lang="en-US" sz="2800" dirty="0" smtClean="0"/>
              <a:t>ventilation rate.</a:t>
            </a:r>
          </a:p>
          <a:p>
            <a:pPr marL="0" indent="0">
              <a:spcAft>
                <a:spcPts val="1200"/>
              </a:spcAft>
              <a:buNone/>
            </a:pPr>
            <a:r>
              <a:rPr lang="en-US" sz="2800" dirty="0"/>
              <a:t>	</a:t>
            </a:r>
            <a:r>
              <a:rPr lang="en-US" sz="2800" dirty="0" smtClean="0"/>
              <a:t>*the rate at which the anesthetic partial pressure in 	blood increases as anesthetic is administered… </a:t>
            </a:r>
          </a:p>
          <a:p>
            <a:pPr marL="0" indent="0">
              <a:spcAft>
                <a:spcPts val="1200"/>
              </a:spcAft>
              <a:buNone/>
            </a:pPr>
            <a:endParaRPr lang="en-US" sz="2800" dirty="0"/>
          </a:p>
          <a:p>
            <a:endParaRPr lang="en-US" dirty="0"/>
          </a:p>
        </p:txBody>
      </p:sp>
    </p:spTree>
    <p:extLst>
      <p:ext uri="{BB962C8B-B14F-4D97-AF65-F5344CB8AC3E}">
        <p14:creationId xmlns:p14="http://schemas.microsoft.com/office/powerpoint/2010/main" val="2443811823"/>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dirty="0" smtClean="0"/>
              <a:t>The Blood : Gas Coefficient is a Measure of the Anesthetic’s Solubility in Blood</a:t>
            </a:r>
            <a:endParaRPr lang="en-US" sz="2800" dirty="0"/>
          </a:p>
        </p:txBody>
      </p:sp>
      <p:sp>
        <p:nvSpPr>
          <p:cNvPr id="5" name="Donut 4"/>
          <p:cNvSpPr/>
          <p:nvPr/>
        </p:nvSpPr>
        <p:spPr>
          <a:xfrm>
            <a:off x="533399" y="1981200"/>
            <a:ext cx="2948587" cy="2892552"/>
          </a:xfrm>
          <a:prstGeom prst="don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6" name="Can 5"/>
          <p:cNvSpPr/>
          <p:nvPr/>
        </p:nvSpPr>
        <p:spPr>
          <a:xfrm>
            <a:off x="4114800" y="2057400"/>
            <a:ext cx="1828800" cy="2816352"/>
          </a:xfrm>
          <a:prstGeom prst="can">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p:txBody>
      </p:sp>
      <p:cxnSp>
        <p:nvCxnSpPr>
          <p:cNvPr id="8" name="Straight Arrow Connector 7"/>
          <p:cNvCxnSpPr/>
          <p:nvPr/>
        </p:nvCxnSpPr>
        <p:spPr>
          <a:xfrm>
            <a:off x="2234402" y="3120639"/>
            <a:ext cx="2362200" cy="0"/>
          </a:xfrm>
          <a:prstGeom prst="straightConnector1">
            <a:avLst/>
          </a:prstGeom>
          <a:ln w="57150">
            <a:solidFill>
              <a:srgbClr val="FF0000"/>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9" name="Straight Arrow Connector 8"/>
          <p:cNvCxnSpPr/>
          <p:nvPr/>
        </p:nvCxnSpPr>
        <p:spPr>
          <a:xfrm>
            <a:off x="2380095" y="3733800"/>
            <a:ext cx="2216507" cy="0"/>
          </a:xfrm>
          <a:prstGeom prst="straightConnector1">
            <a:avLst/>
          </a:prstGeom>
          <a:ln w="28575">
            <a:solidFill>
              <a:srgbClr val="FF0000"/>
            </a:solidFill>
            <a:headEnd type="arrow"/>
            <a:tailEnd type="arrow"/>
          </a:ln>
        </p:spPr>
        <p:style>
          <a:lnRef idx="1">
            <a:schemeClr val="accent1"/>
          </a:lnRef>
          <a:fillRef idx="0">
            <a:schemeClr val="accent1"/>
          </a:fillRef>
          <a:effectRef idx="0">
            <a:schemeClr val="accent1"/>
          </a:effectRef>
          <a:fontRef idx="minor">
            <a:schemeClr val="tx1"/>
          </a:fontRef>
        </p:style>
      </p:cxnSp>
      <p:sp>
        <p:nvSpPr>
          <p:cNvPr id="12" name="TextBox 11"/>
          <p:cNvSpPr txBox="1"/>
          <p:nvPr/>
        </p:nvSpPr>
        <p:spPr>
          <a:xfrm>
            <a:off x="3470592" y="2667000"/>
            <a:ext cx="558999" cy="369332"/>
          </a:xfrm>
          <a:prstGeom prst="rect">
            <a:avLst/>
          </a:prstGeom>
          <a:noFill/>
        </p:spPr>
        <p:txBody>
          <a:bodyPr wrap="none" rtlCol="0">
            <a:spAutoFit/>
          </a:bodyPr>
          <a:lstStyle/>
          <a:p>
            <a:r>
              <a:rPr lang="en-US" dirty="0" smtClean="0"/>
              <a:t>Fast</a:t>
            </a:r>
            <a:endParaRPr lang="en-US" dirty="0"/>
          </a:p>
        </p:txBody>
      </p:sp>
      <p:sp>
        <p:nvSpPr>
          <p:cNvPr id="13" name="TextBox 12"/>
          <p:cNvSpPr txBox="1"/>
          <p:nvPr/>
        </p:nvSpPr>
        <p:spPr>
          <a:xfrm>
            <a:off x="3470592" y="3810000"/>
            <a:ext cx="629403" cy="369332"/>
          </a:xfrm>
          <a:prstGeom prst="rect">
            <a:avLst/>
          </a:prstGeom>
          <a:noFill/>
        </p:spPr>
        <p:txBody>
          <a:bodyPr wrap="none" rtlCol="0">
            <a:spAutoFit/>
          </a:bodyPr>
          <a:lstStyle/>
          <a:p>
            <a:r>
              <a:rPr lang="en-US" dirty="0" smtClean="0"/>
              <a:t>Slow</a:t>
            </a:r>
            <a:endParaRPr lang="en-US" dirty="0"/>
          </a:p>
        </p:txBody>
      </p:sp>
      <p:sp>
        <p:nvSpPr>
          <p:cNvPr id="14" name="TextBox 13"/>
          <p:cNvSpPr txBox="1"/>
          <p:nvPr/>
        </p:nvSpPr>
        <p:spPr>
          <a:xfrm>
            <a:off x="1716544" y="2935973"/>
            <a:ext cx="529312" cy="369332"/>
          </a:xfrm>
          <a:prstGeom prst="rect">
            <a:avLst/>
          </a:prstGeom>
          <a:noFill/>
        </p:spPr>
        <p:txBody>
          <a:bodyPr wrap="none" rtlCol="0">
            <a:spAutoFit/>
          </a:bodyPr>
          <a:lstStyle/>
          <a:p>
            <a:r>
              <a:rPr lang="en-US" dirty="0" smtClean="0"/>
              <a:t>N</a:t>
            </a:r>
            <a:r>
              <a:rPr lang="en-US" baseline="-25000" dirty="0" smtClean="0"/>
              <a:t>2</a:t>
            </a:r>
            <a:r>
              <a:rPr lang="en-US" dirty="0" smtClean="0"/>
              <a:t>0</a:t>
            </a:r>
            <a:endParaRPr lang="en-US" dirty="0"/>
          </a:p>
        </p:txBody>
      </p:sp>
      <p:sp>
        <p:nvSpPr>
          <p:cNvPr id="15" name="TextBox 14"/>
          <p:cNvSpPr txBox="1"/>
          <p:nvPr/>
        </p:nvSpPr>
        <p:spPr>
          <a:xfrm>
            <a:off x="1263353" y="3549134"/>
            <a:ext cx="1160895" cy="369332"/>
          </a:xfrm>
          <a:prstGeom prst="rect">
            <a:avLst/>
          </a:prstGeom>
          <a:noFill/>
        </p:spPr>
        <p:txBody>
          <a:bodyPr wrap="none" rtlCol="0">
            <a:spAutoFit/>
          </a:bodyPr>
          <a:lstStyle/>
          <a:p>
            <a:r>
              <a:rPr lang="en-US" dirty="0"/>
              <a:t>H</a:t>
            </a:r>
            <a:r>
              <a:rPr lang="en-US" dirty="0" smtClean="0"/>
              <a:t>alothane</a:t>
            </a:r>
            <a:endParaRPr lang="en-US" dirty="0"/>
          </a:p>
        </p:txBody>
      </p:sp>
      <p:sp>
        <p:nvSpPr>
          <p:cNvPr id="17" name="Rectangle 16"/>
          <p:cNvSpPr/>
          <p:nvPr/>
        </p:nvSpPr>
        <p:spPr>
          <a:xfrm>
            <a:off x="4635058" y="2935973"/>
            <a:ext cx="914400" cy="391144"/>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0.47</a:t>
            </a:r>
            <a:endParaRPr lang="en-US" dirty="0">
              <a:solidFill>
                <a:schemeClr val="tx1"/>
              </a:solidFill>
            </a:endParaRPr>
          </a:p>
        </p:txBody>
      </p:sp>
      <p:sp>
        <p:nvSpPr>
          <p:cNvPr id="18" name="Rectangle 17"/>
          <p:cNvSpPr/>
          <p:nvPr/>
        </p:nvSpPr>
        <p:spPr>
          <a:xfrm>
            <a:off x="4635058" y="3491404"/>
            <a:ext cx="914400" cy="391144"/>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2.3</a:t>
            </a:r>
            <a:endParaRPr lang="en-US" dirty="0">
              <a:solidFill>
                <a:schemeClr val="tx1"/>
              </a:solidFill>
            </a:endParaRPr>
          </a:p>
        </p:txBody>
      </p:sp>
      <p:cxnSp>
        <p:nvCxnSpPr>
          <p:cNvPr id="19" name="Straight Arrow Connector 18"/>
          <p:cNvCxnSpPr/>
          <p:nvPr/>
        </p:nvCxnSpPr>
        <p:spPr>
          <a:xfrm>
            <a:off x="5638800" y="3131545"/>
            <a:ext cx="1447800" cy="0"/>
          </a:xfrm>
          <a:prstGeom prst="straightConnector1">
            <a:avLst/>
          </a:prstGeom>
          <a:ln w="57150">
            <a:solidFill>
              <a:srgbClr val="FF0000"/>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21" name="Straight Arrow Connector 20"/>
          <p:cNvCxnSpPr/>
          <p:nvPr/>
        </p:nvCxnSpPr>
        <p:spPr>
          <a:xfrm>
            <a:off x="5638800" y="3731664"/>
            <a:ext cx="1447800" cy="0"/>
          </a:xfrm>
          <a:prstGeom prst="straightConnector1">
            <a:avLst/>
          </a:prstGeom>
          <a:ln w="28575">
            <a:solidFill>
              <a:srgbClr val="FF0000"/>
            </a:solidFill>
            <a:headEnd type="arrow"/>
            <a:tailEnd type="arrow"/>
          </a:ln>
        </p:spPr>
        <p:style>
          <a:lnRef idx="1">
            <a:schemeClr val="accent1"/>
          </a:lnRef>
          <a:fillRef idx="0">
            <a:schemeClr val="accent1"/>
          </a:fillRef>
          <a:effectRef idx="0">
            <a:schemeClr val="accent1"/>
          </a:effectRef>
          <a:fontRef idx="minor">
            <a:schemeClr val="tx1"/>
          </a:fontRef>
        </p:style>
      </p:cxnSp>
      <p:sp>
        <p:nvSpPr>
          <p:cNvPr id="23" name="TextBox 22"/>
          <p:cNvSpPr txBox="1"/>
          <p:nvPr/>
        </p:nvSpPr>
        <p:spPr>
          <a:xfrm>
            <a:off x="6172200" y="2674834"/>
            <a:ext cx="558999" cy="369332"/>
          </a:xfrm>
          <a:prstGeom prst="rect">
            <a:avLst/>
          </a:prstGeom>
          <a:noFill/>
        </p:spPr>
        <p:txBody>
          <a:bodyPr wrap="none" rtlCol="0">
            <a:spAutoFit/>
          </a:bodyPr>
          <a:lstStyle/>
          <a:p>
            <a:r>
              <a:rPr lang="en-US" dirty="0" smtClean="0"/>
              <a:t>Fast</a:t>
            </a:r>
            <a:endParaRPr lang="en-US" dirty="0"/>
          </a:p>
        </p:txBody>
      </p:sp>
      <p:sp>
        <p:nvSpPr>
          <p:cNvPr id="24" name="TextBox 23"/>
          <p:cNvSpPr txBox="1"/>
          <p:nvPr/>
        </p:nvSpPr>
        <p:spPr>
          <a:xfrm>
            <a:off x="6136997" y="3785294"/>
            <a:ext cx="629403" cy="369332"/>
          </a:xfrm>
          <a:prstGeom prst="rect">
            <a:avLst/>
          </a:prstGeom>
          <a:noFill/>
        </p:spPr>
        <p:txBody>
          <a:bodyPr wrap="none" rtlCol="0">
            <a:spAutoFit/>
          </a:bodyPr>
          <a:lstStyle/>
          <a:p>
            <a:r>
              <a:rPr lang="en-US" dirty="0" smtClean="0"/>
              <a:t>Slow</a:t>
            </a:r>
            <a:endParaRPr lang="en-US" dirty="0"/>
          </a:p>
        </p:txBody>
      </p:sp>
      <p:sp>
        <p:nvSpPr>
          <p:cNvPr id="25" name="TextBox 24"/>
          <p:cNvSpPr txBox="1"/>
          <p:nvPr/>
        </p:nvSpPr>
        <p:spPr>
          <a:xfrm>
            <a:off x="2428554" y="4909066"/>
            <a:ext cx="1923540" cy="369332"/>
          </a:xfrm>
          <a:prstGeom prst="rect">
            <a:avLst/>
          </a:prstGeom>
          <a:noFill/>
        </p:spPr>
        <p:txBody>
          <a:bodyPr wrap="none" rtlCol="0">
            <a:spAutoFit/>
          </a:bodyPr>
          <a:lstStyle/>
          <a:p>
            <a:r>
              <a:rPr lang="en-US" dirty="0" smtClean="0"/>
              <a:t>Rate of absorption</a:t>
            </a:r>
            <a:endParaRPr lang="en-US" dirty="0"/>
          </a:p>
        </p:txBody>
      </p:sp>
      <p:sp>
        <p:nvSpPr>
          <p:cNvPr id="26" name="TextBox 25"/>
          <p:cNvSpPr txBox="1"/>
          <p:nvPr/>
        </p:nvSpPr>
        <p:spPr>
          <a:xfrm>
            <a:off x="5833261" y="4866576"/>
            <a:ext cx="1795876" cy="369332"/>
          </a:xfrm>
          <a:prstGeom prst="rect">
            <a:avLst/>
          </a:prstGeom>
          <a:noFill/>
        </p:spPr>
        <p:txBody>
          <a:bodyPr wrap="none" rtlCol="0">
            <a:spAutoFit/>
          </a:bodyPr>
          <a:lstStyle/>
          <a:p>
            <a:r>
              <a:rPr lang="en-US" dirty="0" smtClean="0"/>
              <a:t>Rate of induction</a:t>
            </a:r>
            <a:endParaRPr lang="en-US" dirty="0"/>
          </a:p>
        </p:txBody>
      </p:sp>
      <p:sp>
        <p:nvSpPr>
          <p:cNvPr id="27" name="TextBox 26"/>
          <p:cNvSpPr txBox="1"/>
          <p:nvPr/>
        </p:nvSpPr>
        <p:spPr>
          <a:xfrm>
            <a:off x="4484664" y="5082283"/>
            <a:ext cx="1170192" cy="923330"/>
          </a:xfrm>
          <a:prstGeom prst="rect">
            <a:avLst/>
          </a:prstGeom>
          <a:noFill/>
        </p:spPr>
        <p:txBody>
          <a:bodyPr wrap="none" rtlCol="0">
            <a:spAutoFit/>
          </a:bodyPr>
          <a:lstStyle/>
          <a:p>
            <a:pPr algn="ctr"/>
            <a:r>
              <a:rPr lang="en-US" dirty="0" err="1" smtClean="0"/>
              <a:t>Blood:gas</a:t>
            </a:r>
            <a:r>
              <a:rPr lang="en-US" dirty="0" smtClean="0"/>
              <a:t> </a:t>
            </a:r>
          </a:p>
          <a:p>
            <a:pPr algn="ctr"/>
            <a:r>
              <a:rPr lang="en-US" dirty="0"/>
              <a:t>p</a:t>
            </a:r>
            <a:r>
              <a:rPr lang="en-US" dirty="0" smtClean="0"/>
              <a:t>artition</a:t>
            </a:r>
          </a:p>
          <a:p>
            <a:pPr algn="ctr"/>
            <a:r>
              <a:rPr lang="en-US" dirty="0" smtClean="0"/>
              <a:t>coefficient</a:t>
            </a:r>
            <a:endParaRPr lang="en-US" dirty="0"/>
          </a:p>
        </p:txBody>
      </p:sp>
      <p:pic>
        <p:nvPicPr>
          <p:cNvPr id="2050" name="Picture 2"/>
          <p:cNvPicPr>
            <a:picLocks noGrp="1" noChangeAspect="1" noChangeArrowheads="1"/>
          </p:cNvPicPr>
          <p:nvPr>
            <p:ph idx="1"/>
          </p:nvPr>
        </p:nvPicPr>
        <p:blipFill>
          <a:blip r:embed="rId3" cstate="print">
            <a:extLst>
              <a:ext uri="{28A0092B-C50C-407E-A947-70E740481C1C}">
                <a14:useLocalDpi xmlns:a14="http://schemas.microsoft.com/office/drawing/2010/main" val="0"/>
              </a:ext>
            </a:extLst>
          </a:blip>
          <a:srcRect/>
          <a:stretch>
            <a:fillRect/>
          </a:stretch>
        </p:blipFill>
        <p:spPr bwMode="auto">
          <a:xfrm>
            <a:off x="7118647" y="2574036"/>
            <a:ext cx="1953651" cy="169316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87099209"/>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n-US" sz="3600" dirty="0" smtClean="0"/>
              <a:t>Blood : Gas Coefficient</a:t>
            </a:r>
            <a:endParaRPr lang="en-US" sz="3600" dirty="0"/>
          </a:p>
        </p:txBody>
      </p:sp>
      <p:sp>
        <p:nvSpPr>
          <p:cNvPr id="3" name="Content Placeholder 2"/>
          <p:cNvSpPr>
            <a:spLocks noGrp="1"/>
          </p:cNvSpPr>
          <p:nvPr>
            <p:ph sz="half" idx="1"/>
          </p:nvPr>
        </p:nvSpPr>
        <p:spPr/>
        <p:txBody>
          <a:bodyPr/>
          <a:lstStyle/>
          <a:p>
            <a:r>
              <a:rPr lang="en-US" sz="2400" dirty="0" smtClean="0"/>
              <a:t>The third factor is dependent on the blood : gas partition coefficient.</a:t>
            </a:r>
          </a:p>
          <a:p>
            <a:endParaRPr lang="en-US" dirty="0"/>
          </a:p>
        </p:txBody>
      </p:sp>
      <p:sp>
        <p:nvSpPr>
          <p:cNvPr id="5" name="Content Placeholder 4"/>
          <p:cNvSpPr>
            <a:spLocks noGrp="1"/>
          </p:cNvSpPr>
          <p:nvPr>
            <p:ph sz="half" idx="2"/>
          </p:nvPr>
        </p:nvSpPr>
        <p:spPr/>
        <p:txBody>
          <a:bodyPr>
            <a:normAutofit/>
          </a:bodyPr>
          <a:lstStyle/>
          <a:p>
            <a:r>
              <a:rPr lang="en-US" sz="2400" dirty="0" smtClean="0"/>
              <a:t>Anesthetics with a </a:t>
            </a:r>
            <a:r>
              <a:rPr lang="en-US" sz="2400" u="sng" dirty="0" smtClean="0"/>
              <a:t>higher</a:t>
            </a:r>
            <a:r>
              <a:rPr lang="en-US" sz="2400" dirty="0" smtClean="0"/>
              <a:t> coefficient have a </a:t>
            </a:r>
            <a:r>
              <a:rPr lang="en-US" sz="2400" u="sng" dirty="0" smtClean="0"/>
              <a:t>higher solubility in blood</a:t>
            </a:r>
            <a:r>
              <a:rPr lang="en-US" sz="2400" dirty="0" smtClean="0"/>
              <a:t> and a </a:t>
            </a:r>
            <a:r>
              <a:rPr lang="en-US" sz="2400" u="sng" dirty="0" smtClean="0"/>
              <a:t>slower</a:t>
            </a:r>
            <a:r>
              <a:rPr lang="en-US" sz="2400" dirty="0" smtClean="0"/>
              <a:t> rate of induction as it takes longer for their partial pressure in blood to rise.</a:t>
            </a:r>
            <a:endParaRPr lang="en-US" sz="2400" dirty="0"/>
          </a:p>
        </p:txBody>
      </p:sp>
      <p:pic>
        <p:nvPicPr>
          <p:cNvPr id="102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33399" y="3048000"/>
            <a:ext cx="3438525" cy="32670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446521530"/>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p:cNvSpPr>
            <a:spLocks noGrp="1" noChangeArrowheads="1"/>
          </p:cNvSpPr>
          <p:nvPr>
            <p:ph type="title"/>
          </p:nvPr>
        </p:nvSpPr>
        <p:spPr>
          <a:xfrm>
            <a:off x="685800" y="381000"/>
            <a:ext cx="7772977" cy="1143541"/>
          </a:xfrm>
        </p:spPr>
        <p:txBody>
          <a:bodyPr>
            <a:normAutofit fontScale="90000"/>
          </a:bodyPr>
          <a:lstStyle/>
          <a:p>
            <a:r>
              <a:rPr lang="en-US" altLang="en-US" u="sng" dirty="0" smtClean="0"/>
              <a:t>M</a:t>
            </a:r>
            <a:r>
              <a:rPr lang="en-US" altLang="en-US" dirty="0" smtClean="0"/>
              <a:t>inimum </a:t>
            </a:r>
            <a:r>
              <a:rPr lang="en-US" altLang="en-US" u="sng" dirty="0"/>
              <a:t>A</a:t>
            </a:r>
            <a:r>
              <a:rPr lang="en-US" altLang="en-US" dirty="0"/>
              <a:t>lveolar </a:t>
            </a:r>
            <a:r>
              <a:rPr lang="en-US" altLang="en-US" u="sng" dirty="0" smtClean="0"/>
              <a:t>C</a:t>
            </a:r>
            <a:r>
              <a:rPr lang="en-US" altLang="en-US" dirty="0" smtClean="0"/>
              <a:t>oncentration</a:t>
            </a:r>
            <a:br>
              <a:rPr lang="en-US" altLang="en-US" dirty="0" smtClean="0"/>
            </a:br>
            <a:r>
              <a:rPr lang="en-US" altLang="en-US" dirty="0" smtClean="0"/>
              <a:t>(MAC)</a:t>
            </a:r>
            <a:endParaRPr lang="en-US" altLang="en-US" dirty="0"/>
          </a:p>
        </p:txBody>
      </p:sp>
      <p:sp>
        <p:nvSpPr>
          <p:cNvPr id="40963" name="Rectangle 3"/>
          <p:cNvSpPr>
            <a:spLocks noGrp="1" noChangeArrowheads="1"/>
          </p:cNvSpPr>
          <p:nvPr>
            <p:ph type="body" idx="1"/>
          </p:nvPr>
        </p:nvSpPr>
        <p:spPr>
          <a:xfrm>
            <a:off x="533400" y="2133600"/>
            <a:ext cx="8229600" cy="4525963"/>
          </a:xfrm>
        </p:spPr>
        <p:txBody>
          <a:bodyPr>
            <a:noAutofit/>
          </a:bodyPr>
          <a:lstStyle/>
          <a:p>
            <a:pPr>
              <a:spcAft>
                <a:spcPts val="1200"/>
              </a:spcAft>
            </a:pPr>
            <a:r>
              <a:rPr lang="en-US" altLang="en-US" sz="2600" dirty="0"/>
              <a:t>The </a:t>
            </a:r>
            <a:r>
              <a:rPr lang="en-US" altLang="en-US" sz="2600" dirty="0" smtClean="0"/>
              <a:t>concentration of </a:t>
            </a:r>
            <a:r>
              <a:rPr lang="en-US" altLang="en-US" sz="2600" dirty="0"/>
              <a:t>anesthetic </a:t>
            </a:r>
            <a:r>
              <a:rPr lang="en-US" altLang="en-US" sz="2600" dirty="0" smtClean="0"/>
              <a:t>gas, </a:t>
            </a:r>
            <a:r>
              <a:rPr lang="en-US" sz="2600" dirty="0"/>
              <a:t>measured as a percentage at 1 atmosphere (i.e., the partial pressure</a:t>
            </a:r>
            <a:r>
              <a:rPr lang="en-US" sz="2600" dirty="0" smtClean="0"/>
              <a:t>), </a:t>
            </a:r>
            <a:r>
              <a:rPr lang="en-US" altLang="en-US" sz="2600" dirty="0" smtClean="0"/>
              <a:t>that </a:t>
            </a:r>
            <a:r>
              <a:rPr lang="en-US" altLang="en-US" sz="2600" dirty="0"/>
              <a:t>will provide surgical anesthesia so that 50% of </a:t>
            </a:r>
            <a:r>
              <a:rPr lang="en-US" altLang="en-US" sz="2600" dirty="0" smtClean="0"/>
              <a:t>subjects </a:t>
            </a:r>
            <a:r>
              <a:rPr lang="en-US" altLang="en-US" sz="2600" dirty="0"/>
              <a:t>will not respond </a:t>
            </a:r>
            <a:r>
              <a:rPr lang="en-US" altLang="en-US" sz="2600" dirty="0" smtClean="0"/>
              <a:t>(i.e., with movement) to  </a:t>
            </a:r>
            <a:r>
              <a:rPr lang="en-US" altLang="en-US" sz="2600" dirty="0"/>
              <a:t>surgical </a:t>
            </a:r>
            <a:r>
              <a:rPr lang="en-US" altLang="en-US" sz="2600" dirty="0" smtClean="0"/>
              <a:t>incision (a set width and depth).</a:t>
            </a:r>
          </a:p>
          <a:p>
            <a:pPr>
              <a:spcAft>
                <a:spcPts val="1200"/>
              </a:spcAft>
            </a:pPr>
            <a:r>
              <a:rPr lang="en-US" altLang="en-US" sz="2600" dirty="0" smtClean="0"/>
              <a:t>It is used to compare potencies among inhalation agents.</a:t>
            </a:r>
            <a:endParaRPr lang="en-US" altLang="en-US" sz="2600" dirty="0"/>
          </a:p>
        </p:txBody>
      </p:sp>
    </p:spTree>
    <p:extLst>
      <p:ext uri="{BB962C8B-B14F-4D97-AF65-F5344CB8AC3E}">
        <p14:creationId xmlns:p14="http://schemas.microsoft.com/office/powerpoint/2010/main" val="141975317"/>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5298"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21228" y="1952467"/>
            <a:ext cx="8869795" cy="2847484"/>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228600" y="1767801"/>
            <a:ext cx="1143000" cy="369332"/>
          </a:xfrm>
          <a:prstGeom prst="rect">
            <a:avLst/>
          </a:prstGeom>
          <a:solidFill>
            <a:schemeClr val="bg1"/>
          </a:solidFill>
        </p:spPr>
        <p:txBody>
          <a:bodyPr wrap="square" rtlCol="0">
            <a:spAutoFit/>
          </a:bodyPr>
          <a:lstStyle/>
          <a:p>
            <a:endParaRPr lang="en-US" dirty="0"/>
          </a:p>
        </p:txBody>
      </p:sp>
    </p:spTree>
    <p:extLst>
      <p:ext uri="{BB962C8B-B14F-4D97-AF65-F5344CB8AC3E}">
        <p14:creationId xmlns:p14="http://schemas.microsoft.com/office/powerpoint/2010/main" val="1002592688"/>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2"/>
          <p:cNvSpPr>
            <a:spLocks noGrp="1" noChangeArrowheads="1"/>
          </p:cNvSpPr>
          <p:nvPr>
            <p:ph type="title"/>
          </p:nvPr>
        </p:nvSpPr>
        <p:spPr>
          <a:xfrm>
            <a:off x="685800" y="228600"/>
            <a:ext cx="8077488" cy="1143541"/>
          </a:xfrm>
        </p:spPr>
        <p:txBody>
          <a:bodyPr>
            <a:noAutofit/>
          </a:bodyPr>
          <a:lstStyle/>
          <a:p>
            <a:r>
              <a:rPr lang="en-US" altLang="en-US" sz="3600" dirty="0"/>
              <a:t>Pharmacologic Effects of Inhalation Agents</a:t>
            </a:r>
          </a:p>
        </p:txBody>
      </p:sp>
      <p:sp>
        <p:nvSpPr>
          <p:cNvPr id="48131" name="Rectangle 3"/>
          <p:cNvSpPr>
            <a:spLocks noGrp="1" noChangeArrowheads="1"/>
          </p:cNvSpPr>
          <p:nvPr>
            <p:ph type="body" idx="1"/>
          </p:nvPr>
        </p:nvSpPr>
        <p:spPr/>
        <p:txBody>
          <a:bodyPr/>
          <a:lstStyle/>
          <a:p>
            <a:r>
              <a:rPr lang="en-US" altLang="en-US" dirty="0" smtClean="0"/>
              <a:t>Cardiovascular</a:t>
            </a:r>
            <a:endParaRPr lang="en-US" altLang="en-US" dirty="0"/>
          </a:p>
          <a:p>
            <a:pPr lvl="1"/>
            <a:r>
              <a:rPr lang="en-US" altLang="en-US" dirty="0"/>
              <a:t>Depression of myocardial contractility</a:t>
            </a:r>
          </a:p>
          <a:p>
            <a:pPr lvl="2"/>
            <a:r>
              <a:rPr lang="en-US" altLang="en-US" dirty="0"/>
              <a:t>Sensitivity to </a:t>
            </a:r>
            <a:r>
              <a:rPr lang="en-US" altLang="en-US" dirty="0" err="1"/>
              <a:t>catecholamines</a:t>
            </a:r>
            <a:endParaRPr lang="en-US" altLang="en-US" dirty="0"/>
          </a:p>
          <a:p>
            <a:pPr lvl="2"/>
            <a:r>
              <a:rPr lang="en-US" altLang="en-US" dirty="0"/>
              <a:t>Concerns regarding bradycardia</a:t>
            </a:r>
          </a:p>
          <a:p>
            <a:pPr lvl="1"/>
            <a:r>
              <a:rPr lang="en-US" altLang="en-US" dirty="0"/>
              <a:t>Decrease of peripheral vascular resistance</a:t>
            </a:r>
          </a:p>
          <a:p>
            <a:pPr lvl="2"/>
            <a:r>
              <a:rPr lang="en-US" altLang="en-US" dirty="0" smtClean="0"/>
              <a:t>hypotension</a:t>
            </a:r>
            <a:endParaRPr lang="en-US" altLang="en-US" dirty="0"/>
          </a:p>
          <a:p>
            <a:r>
              <a:rPr lang="en-US" altLang="en-US" dirty="0"/>
              <a:t>Respiration</a:t>
            </a:r>
          </a:p>
          <a:p>
            <a:pPr lvl="1"/>
            <a:r>
              <a:rPr lang="en-US" altLang="en-US" dirty="0"/>
              <a:t>Depression of medullary responses and </a:t>
            </a:r>
            <a:r>
              <a:rPr lang="en-US" altLang="en-US" dirty="0" smtClean="0"/>
              <a:t>respiration.  Most are bronchodilators.</a:t>
            </a:r>
            <a:endParaRPr lang="en-US" altLang="en-US" dirty="0"/>
          </a:p>
        </p:txBody>
      </p:sp>
    </p:spTree>
    <p:extLst>
      <p:ext uri="{BB962C8B-B14F-4D97-AF65-F5344CB8AC3E}">
        <p14:creationId xmlns:p14="http://schemas.microsoft.com/office/powerpoint/2010/main" val="2564820884"/>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651"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84909" y="938874"/>
            <a:ext cx="8104909" cy="4986750"/>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533400" y="863618"/>
            <a:ext cx="990600" cy="369332"/>
          </a:xfrm>
          <a:prstGeom prst="rect">
            <a:avLst/>
          </a:prstGeom>
          <a:solidFill>
            <a:schemeClr val="bg1"/>
          </a:solidFill>
        </p:spPr>
        <p:txBody>
          <a:bodyPr wrap="square" rtlCol="0">
            <a:spAutoFit/>
          </a:bodyPr>
          <a:lstStyle/>
          <a:p>
            <a:endParaRPr lang="en-US" dirty="0"/>
          </a:p>
        </p:txBody>
      </p:sp>
      <p:cxnSp>
        <p:nvCxnSpPr>
          <p:cNvPr id="4" name="Straight Arrow Connector 3"/>
          <p:cNvCxnSpPr/>
          <p:nvPr/>
        </p:nvCxnSpPr>
        <p:spPr>
          <a:xfrm>
            <a:off x="152400" y="3200400"/>
            <a:ext cx="332509"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6" name="Straight Arrow Connector 5"/>
          <p:cNvCxnSpPr/>
          <p:nvPr/>
        </p:nvCxnSpPr>
        <p:spPr>
          <a:xfrm>
            <a:off x="152400" y="3657600"/>
            <a:ext cx="332509"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8" name="Straight Arrow Connector 7"/>
          <p:cNvCxnSpPr/>
          <p:nvPr/>
        </p:nvCxnSpPr>
        <p:spPr>
          <a:xfrm>
            <a:off x="76200" y="4191000"/>
            <a:ext cx="408709"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7" name="Straight Arrow Connector 6"/>
          <p:cNvCxnSpPr/>
          <p:nvPr/>
        </p:nvCxnSpPr>
        <p:spPr>
          <a:xfrm>
            <a:off x="152399" y="2514600"/>
            <a:ext cx="332509"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9" name="Straight Arrow Connector 8"/>
          <p:cNvCxnSpPr/>
          <p:nvPr/>
        </p:nvCxnSpPr>
        <p:spPr>
          <a:xfrm>
            <a:off x="152398" y="3048000"/>
            <a:ext cx="332509"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0" name="Straight Arrow Connector 9"/>
          <p:cNvCxnSpPr/>
          <p:nvPr/>
        </p:nvCxnSpPr>
        <p:spPr>
          <a:xfrm>
            <a:off x="124691" y="4412479"/>
            <a:ext cx="408709"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89159874"/>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a:xfrm>
            <a:off x="685800" y="228600"/>
            <a:ext cx="7772977" cy="1143541"/>
          </a:xfrm>
        </p:spPr>
        <p:txBody>
          <a:bodyPr>
            <a:normAutofit/>
          </a:bodyPr>
          <a:lstStyle/>
          <a:p>
            <a:r>
              <a:rPr lang="en-US" altLang="en-US" sz="4000" dirty="0" smtClean="0"/>
              <a:t>Inhalational General Anesthetics</a:t>
            </a:r>
            <a:endParaRPr lang="en-US" altLang="en-US" sz="4000" dirty="0"/>
          </a:p>
        </p:txBody>
      </p:sp>
      <p:sp>
        <p:nvSpPr>
          <p:cNvPr id="11267" name="Rectangle 3"/>
          <p:cNvSpPr>
            <a:spLocks noGrp="1" noChangeArrowheads="1"/>
          </p:cNvSpPr>
          <p:nvPr>
            <p:ph type="body" idx="1"/>
          </p:nvPr>
        </p:nvSpPr>
        <p:spPr>
          <a:xfrm>
            <a:off x="457489" y="1600201"/>
            <a:ext cx="8382000" cy="4953000"/>
          </a:xfrm>
        </p:spPr>
        <p:txBody>
          <a:bodyPr>
            <a:normAutofit fontScale="70000" lnSpcReduction="20000"/>
          </a:bodyPr>
          <a:lstStyle/>
          <a:p>
            <a:pPr>
              <a:spcAft>
                <a:spcPts val="600"/>
              </a:spcAft>
            </a:pPr>
            <a:r>
              <a:rPr lang="en-US" altLang="en-US" dirty="0"/>
              <a:t>Nitrous </a:t>
            </a:r>
            <a:r>
              <a:rPr lang="en-US" altLang="en-US" dirty="0" smtClean="0"/>
              <a:t>Oxide</a:t>
            </a:r>
          </a:p>
          <a:p>
            <a:pPr lvl="1">
              <a:lnSpc>
                <a:spcPct val="120000"/>
              </a:lnSpc>
              <a:spcAft>
                <a:spcPts val="600"/>
              </a:spcAft>
            </a:pPr>
            <a:r>
              <a:rPr lang="en-US" altLang="en-US" dirty="0" smtClean="0"/>
              <a:t>*The only non-halogenated inhalation anesthetic</a:t>
            </a:r>
            <a:endParaRPr lang="en-US" altLang="en-US" dirty="0"/>
          </a:p>
          <a:p>
            <a:pPr lvl="1">
              <a:lnSpc>
                <a:spcPct val="120000"/>
              </a:lnSpc>
              <a:spcAft>
                <a:spcPts val="600"/>
              </a:spcAft>
            </a:pPr>
            <a:r>
              <a:rPr lang="en-US" altLang="en-US" dirty="0" smtClean="0"/>
              <a:t>Blood/gas </a:t>
            </a:r>
            <a:r>
              <a:rPr lang="en-US" altLang="en-US" dirty="0"/>
              <a:t>partition coefficient </a:t>
            </a:r>
            <a:r>
              <a:rPr lang="en-US" altLang="en-US" dirty="0" smtClean="0"/>
              <a:t>= 0.47, rapid onset/offset</a:t>
            </a:r>
          </a:p>
          <a:p>
            <a:pPr lvl="1">
              <a:lnSpc>
                <a:spcPct val="120000"/>
              </a:lnSpc>
              <a:spcAft>
                <a:spcPts val="600"/>
              </a:spcAft>
            </a:pPr>
            <a:r>
              <a:rPr lang="en-US" altLang="en-US" dirty="0" smtClean="0"/>
              <a:t>*MAC = 105% (</a:t>
            </a:r>
            <a:r>
              <a:rPr lang="en-US" altLang="en-US" dirty="0" err="1" smtClean="0"/>
              <a:t>hyberbaric</a:t>
            </a:r>
            <a:r>
              <a:rPr lang="en-US" altLang="en-US" dirty="0" smtClean="0"/>
              <a:t> conditions for full anesthesia alone).</a:t>
            </a:r>
            <a:endParaRPr lang="en-US" altLang="en-US" dirty="0"/>
          </a:p>
          <a:p>
            <a:pPr lvl="1">
              <a:lnSpc>
                <a:spcPct val="120000"/>
              </a:lnSpc>
              <a:spcAft>
                <a:spcPts val="600"/>
              </a:spcAft>
            </a:pPr>
            <a:r>
              <a:rPr lang="en-US" altLang="en-US" dirty="0" smtClean="0"/>
              <a:t>*Component of Balanced Analgesia: better analgesic than other </a:t>
            </a:r>
            <a:r>
              <a:rPr lang="en-US" altLang="en-US" dirty="0" err="1" smtClean="0"/>
              <a:t>inhalationals</a:t>
            </a:r>
            <a:r>
              <a:rPr lang="en-US" altLang="en-US" dirty="0" smtClean="0"/>
              <a:t> and lowers the needed dose of the other anesthetic.</a:t>
            </a:r>
            <a:endParaRPr lang="en-US" altLang="en-US" dirty="0"/>
          </a:p>
          <a:p>
            <a:pPr lvl="1">
              <a:lnSpc>
                <a:spcPct val="120000"/>
              </a:lnSpc>
              <a:spcAft>
                <a:spcPts val="600"/>
              </a:spcAft>
            </a:pPr>
            <a:r>
              <a:rPr lang="en-US" altLang="en-US" dirty="0" smtClean="0"/>
              <a:t>*Little or no respiratory or cardiovascular depression</a:t>
            </a:r>
            <a:endParaRPr lang="en-US" altLang="en-US" dirty="0"/>
          </a:p>
          <a:p>
            <a:pPr lvl="1">
              <a:lnSpc>
                <a:spcPct val="120000"/>
              </a:lnSpc>
              <a:spcAft>
                <a:spcPts val="600"/>
              </a:spcAft>
            </a:pPr>
            <a:r>
              <a:rPr lang="en-US" altLang="en-US" dirty="0" smtClean="0"/>
              <a:t>*Dysphoria </a:t>
            </a:r>
            <a:r>
              <a:rPr lang="en-US" altLang="en-US" dirty="0"/>
              <a:t>and nausea with increased concentrations</a:t>
            </a:r>
          </a:p>
          <a:p>
            <a:pPr lvl="1">
              <a:lnSpc>
                <a:spcPct val="120000"/>
              </a:lnSpc>
              <a:spcAft>
                <a:spcPts val="600"/>
              </a:spcAft>
            </a:pPr>
            <a:r>
              <a:rPr lang="en-US" altLang="en-US" dirty="0" smtClean="0"/>
              <a:t>*Diffusion hypoxia (Fink effect or “third gas effect”)</a:t>
            </a:r>
            <a:endParaRPr lang="en-US" altLang="en-US" dirty="0"/>
          </a:p>
          <a:p>
            <a:pPr lvl="1">
              <a:lnSpc>
                <a:spcPct val="120000"/>
              </a:lnSpc>
              <a:spcAft>
                <a:spcPts val="600"/>
              </a:spcAft>
            </a:pPr>
            <a:r>
              <a:rPr lang="en-US" altLang="en-US" dirty="0" smtClean="0"/>
              <a:t>*Can </a:t>
            </a:r>
            <a:r>
              <a:rPr lang="en-US" altLang="en-US" dirty="0"/>
              <a:t>induce </a:t>
            </a:r>
            <a:r>
              <a:rPr lang="en-US" altLang="en-US" dirty="0" smtClean="0"/>
              <a:t>changes </a:t>
            </a:r>
            <a:r>
              <a:rPr lang="en-US" altLang="en-US" dirty="0"/>
              <a:t>in folate and amino acid </a:t>
            </a:r>
            <a:r>
              <a:rPr lang="en-US" altLang="en-US" dirty="0" smtClean="0"/>
              <a:t>metabolism, </a:t>
            </a:r>
            <a:r>
              <a:rPr lang="en-US" altLang="en-US" dirty="0" err="1" smtClean="0"/>
              <a:t>megaloblastic</a:t>
            </a:r>
            <a:r>
              <a:rPr lang="en-US" altLang="en-US" dirty="0" smtClean="0"/>
              <a:t> anemia (inhibits methylation via oxidation of vitamin B</a:t>
            </a:r>
            <a:r>
              <a:rPr lang="en-US" altLang="en-US" baseline="-25000" dirty="0" smtClean="0"/>
              <a:t>12</a:t>
            </a:r>
            <a:r>
              <a:rPr lang="en-US" altLang="en-US" dirty="0" smtClean="0"/>
              <a:t>). </a:t>
            </a:r>
            <a:endParaRPr lang="en-US" altLang="en-US" dirty="0"/>
          </a:p>
        </p:txBody>
      </p:sp>
    </p:spTree>
    <p:extLst>
      <p:ext uri="{BB962C8B-B14F-4D97-AF65-F5344CB8AC3E}">
        <p14:creationId xmlns:p14="http://schemas.microsoft.com/office/powerpoint/2010/main" val="1294932811"/>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p:txBody>
          <a:bodyPr>
            <a:normAutofit fontScale="90000"/>
          </a:bodyPr>
          <a:lstStyle/>
          <a:p>
            <a:r>
              <a:rPr lang="en-US" altLang="en-US" sz="4000" dirty="0" smtClean="0"/>
              <a:t>Halogenated Inhalational General Anesthetics</a:t>
            </a:r>
            <a:endParaRPr lang="en-US" altLang="en-US" sz="4000" dirty="0"/>
          </a:p>
        </p:txBody>
      </p:sp>
      <p:sp>
        <p:nvSpPr>
          <p:cNvPr id="16387" name="Rectangle 3"/>
          <p:cNvSpPr>
            <a:spLocks noGrp="1" noChangeArrowheads="1"/>
          </p:cNvSpPr>
          <p:nvPr>
            <p:ph type="body" idx="1"/>
          </p:nvPr>
        </p:nvSpPr>
        <p:spPr>
          <a:xfrm>
            <a:off x="457200" y="1828800"/>
            <a:ext cx="8229600" cy="4525963"/>
          </a:xfrm>
        </p:spPr>
        <p:txBody>
          <a:bodyPr>
            <a:normAutofit/>
          </a:bodyPr>
          <a:lstStyle/>
          <a:p>
            <a:r>
              <a:rPr lang="en-US" altLang="en-US" dirty="0" smtClean="0"/>
              <a:t>Halothane (</a:t>
            </a:r>
            <a:r>
              <a:rPr lang="en-US" altLang="en-US" i="1" dirty="0" smtClean="0"/>
              <a:t>no longer used in the USA</a:t>
            </a:r>
            <a:r>
              <a:rPr lang="en-US" altLang="en-US" dirty="0" smtClean="0"/>
              <a:t>)</a:t>
            </a:r>
            <a:endParaRPr lang="en-US" altLang="en-US" dirty="0"/>
          </a:p>
          <a:p>
            <a:pPr lvl="1"/>
            <a:r>
              <a:rPr lang="en-US" altLang="en-US" dirty="0" smtClean="0"/>
              <a:t>MAC = 0.75</a:t>
            </a:r>
            <a:r>
              <a:rPr lang="en-US" altLang="en-US" dirty="0"/>
              <a:t>%</a:t>
            </a:r>
          </a:p>
          <a:p>
            <a:pPr lvl="1"/>
            <a:r>
              <a:rPr lang="en-US" altLang="en-US" dirty="0"/>
              <a:t>Blood/gas partition coefficient </a:t>
            </a:r>
            <a:r>
              <a:rPr lang="en-US" altLang="en-US" dirty="0" smtClean="0"/>
              <a:t>= 2.3 (slow onset/recovery)</a:t>
            </a:r>
            <a:endParaRPr lang="en-US" altLang="en-US" dirty="0"/>
          </a:p>
          <a:p>
            <a:pPr lvl="1"/>
            <a:r>
              <a:rPr lang="en-US" altLang="en-US" dirty="0"/>
              <a:t>Poor analgesic properties</a:t>
            </a:r>
          </a:p>
          <a:p>
            <a:pPr lvl="1"/>
            <a:r>
              <a:rPr lang="en-US" altLang="en-US" dirty="0"/>
              <a:t>Incomplete muscle relaxation</a:t>
            </a:r>
          </a:p>
          <a:p>
            <a:pPr lvl="1"/>
            <a:r>
              <a:rPr lang="en-US" altLang="en-US" dirty="0" smtClean="0"/>
              <a:t>*Decreased </a:t>
            </a:r>
            <a:r>
              <a:rPr lang="en-US" altLang="en-US" dirty="0"/>
              <a:t>MAP</a:t>
            </a:r>
          </a:p>
          <a:p>
            <a:pPr lvl="1"/>
            <a:r>
              <a:rPr lang="en-US" altLang="en-US" dirty="0" smtClean="0"/>
              <a:t>*Depressant </a:t>
            </a:r>
            <a:r>
              <a:rPr lang="en-US" altLang="en-US" dirty="0"/>
              <a:t>effect on myocardial contractility</a:t>
            </a:r>
          </a:p>
        </p:txBody>
      </p:sp>
    </p:spTree>
    <p:extLst>
      <p:ext uri="{BB962C8B-B14F-4D97-AF65-F5344CB8AC3E}">
        <p14:creationId xmlns:p14="http://schemas.microsoft.com/office/powerpoint/2010/main" val="327367790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38200" y="1905000"/>
            <a:ext cx="7172324" cy="37719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extBox 1"/>
          <p:cNvSpPr txBox="1"/>
          <p:nvPr/>
        </p:nvSpPr>
        <p:spPr>
          <a:xfrm>
            <a:off x="2432222" y="685800"/>
            <a:ext cx="3899465" cy="584775"/>
          </a:xfrm>
          <a:prstGeom prst="rect">
            <a:avLst/>
          </a:prstGeom>
          <a:noFill/>
        </p:spPr>
        <p:txBody>
          <a:bodyPr wrap="none" rtlCol="0">
            <a:spAutoFit/>
          </a:bodyPr>
          <a:lstStyle/>
          <a:p>
            <a:r>
              <a:rPr lang="en-US" sz="3200" dirty="0" smtClean="0"/>
              <a:t>Inhalation Anesthetics</a:t>
            </a:r>
            <a:endParaRPr lang="en-US" sz="3200" dirty="0"/>
          </a:p>
        </p:txBody>
      </p:sp>
      <p:sp>
        <p:nvSpPr>
          <p:cNvPr id="4" name="TextBox 3"/>
          <p:cNvSpPr txBox="1"/>
          <p:nvPr/>
        </p:nvSpPr>
        <p:spPr>
          <a:xfrm>
            <a:off x="883919" y="5307568"/>
            <a:ext cx="335281" cy="369332"/>
          </a:xfrm>
          <a:prstGeom prst="rect">
            <a:avLst/>
          </a:prstGeom>
          <a:solidFill>
            <a:schemeClr val="bg1"/>
          </a:solidFill>
        </p:spPr>
        <p:txBody>
          <a:bodyPr wrap="square" rtlCol="0">
            <a:spAutoFit/>
          </a:bodyPr>
          <a:lstStyle/>
          <a:p>
            <a:endParaRPr lang="en-US" dirty="0"/>
          </a:p>
        </p:txBody>
      </p:sp>
    </p:spTree>
    <p:extLst>
      <p:ext uri="{BB962C8B-B14F-4D97-AF65-F5344CB8AC3E}">
        <p14:creationId xmlns:p14="http://schemas.microsoft.com/office/powerpoint/2010/main" val="3535383686"/>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p:txBody>
          <a:bodyPr>
            <a:normAutofit fontScale="90000"/>
          </a:bodyPr>
          <a:lstStyle/>
          <a:p>
            <a:r>
              <a:rPr lang="en-US" altLang="en-US" sz="4000" dirty="0" smtClean="0"/>
              <a:t>Halogenated Inhalational General Anesthetics</a:t>
            </a:r>
            <a:endParaRPr lang="en-US" altLang="en-US" sz="4000" dirty="0"/>
          </a:p>
        </p:txBody>
      </p:sp>
      <p:sp>
        <p:nvSpPr>
          <p:cNvPr id="17411" name="Rectangle 3"/>
          <p:cNvSpPr>
            <a:spLocks noGrp="1" noChangeArrowheads="1"/>
          </p:cNvSpPr>
          <p:nvPr>
            <p:ph type="body" idx="1"/>
          </p:nvPr>
        </p:nvSpPr>
        <p:spPr>
          <a:xfrm>
            <a:off x="457200" y="1828800"/>
            <a:ext cx="8229600" cy="4525963"/>
          </a:xfrm>
        </p:spPr>
        <p:txBody>
          <a:bodyPr>
            <a:normAutofit lnSpcReduction="10000"/>
          </a:bodyPr>
          <a:lstStyle/>
          <a:p>
            <a:r>
              <a:rPr lang="en-US" altLang="en-US" dirty="0" smtClean="0"/>
              <a:t>Halothane</a:t>
            </a:r>
            <a:endParaRPr lang="en-US" altLang="en-US" dirty="0"/>
          </a:p>
          <a:p>
            <a:pPr lvl="1"/>
            <a:r>
              <a:rPr lang="en-US" altLang="en-US" dirty="0"/>
              <a:t>Vasodilator</a:t>
            </a:r>
          </a:p>
          <a:p>
            <a:pPr lvl="1"/>
            <a:r>
              <a:rPr lang="en-US" altLang="en-US" dirty="0" smtClean="0"/>
              <a:t>*Depressant </a:t>
            </a:r>
            <a:r>
              <a:rPr lang="en-US" altLang="en-US" dirty="0"/>
              <a:t>effect on respiration</a:t>
            </a:r>
          </a:p>
          <a:p>
            <a:pPr lvl="1"/>
            <a:r>
              <a:rPr lang="en-US" altLang="en-US" dirty="0" smtClean="0"/>
              <a:t>Elimination: alveolar </a:t>
            </a:r>
            <a:r>
              <a:rPr lang="en-US" altLang="en-US" dirty="0"/>
              <a:t>excretion and hepatic metabolism</a:t>
            </a:r>
          </a:p>
          <a:p>
            <a:pPr lvl="1"/>
            <a:r>
              <a:rPr lang="en-US" altLang="en-US" dirty="0" smtClean="0"/>
              <a:t>*Sensitizes </a:t>
            </a:r>
            <a:r>
              <a:rPr lang="en-US" altLang="en-US" dirty="0"/>
              <a:t>heart to </a:t>
            </a:r>
            <a:r>
              <a:rPr lang="en-US" altLang="en-US" dirty="0" err="1" smtClean="0"/>
              <a:t>catecholamines</a:t>
            </a:r>
            <a:r>
              <a:rPr lang="en-US" altLang="en-US" dirty="0" smtClean="0"/>
              <a:t>: arrhythmia risk</a:t>
            </a:r>
            <a:endParaRPr lang="en-US" altLang="en-US" dirty="0"/>
          </a:p>
          <a:p>
            <a:pPr lvl="1"/>
            <a:r>
              <a:rPr lang="en-US" altLang="en-US" dirty="0" smtClean="0"/>
              <a:t>*Associated </a:t>
            </a:r>
            <a:r>
              <a:rPr lang="en-US" altLang="en-US" dirty="0"/>
              <a:t>with </a:t>
            </a:r>
            <a:r>
              <a:rPr lang="en-US" altLang="en-US" dirty="0" smtClean="0"/>
              <a:t>acute </a:t>
            </a:r>
            <a:r>
              <a:rPr lang="en-US" altLang="en-US" dirty="0" err="1" smtClean="0"/>
              <a:t>hepatoxicity</a:t>
            </a:r>
            <a:r>
              <a:rPr lang="en-US" altLang="en-US" dirty="0" smtClean="0"/>
              <a:t>: halothane hepatitis</a:t>
            </a:r>
            <a:endParaRPr lang="en-US" altLang="en-US" dirty="0"/>
          </a:p>
          <a:p>
            <a:pPr lvl="1"/>
            <a:r>
              <a:rPr lang="en-US" altLang="en-US" dirty="0" smtClean="0"/>
              <a:t>*Trigger for malignant hyperthermia</a:t>
            </a:r>
            <a:endParaRPr lang="en-US" altLang="en-US" dirty="0"/>
          </a:p>
        </p:txBody>
      </p:sp>
    </p:spTree>
    <p:extLst>
      <p:ext uri="{BB962C8B-B14F-4D97-AF65-F5344CB8AC3E}">
        <p14:creationId xmlns:p14="http://schemas.microsoft.com/office/powerpoint/2010/main" val="2834693830"/>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6" name="Rectangle 6"/>
          <p:cNvSpPr>
            <a:spLocks noGrp="1" noChangeArrowheads="1"/>
          </p:cNvSpPr>
          <p:nvPr>
            <p:ph type="title"/>
          </p:nvPr>
        </p:nvSpPr>
        <p:spPr/>
        <p:txBody>
          <a:bodyPr>
            <a:normAutofit fontScale="90000"/>
          </a:bodyPr>
          <a:lstStyle/>
          <a:p>
            <a:r>
              <a:rPr lang="en-US" altLang="en-US" sz="4000" dirty="0" smtClean="0"/>
              <a:t>Halogenated Inhalational General Anesthetics</a:t>
            </a:r>
            <a:endParaRPr lang="en-US" altLang="en-US" sz="4000" dirty="0"/>
          </a:p>
        </p:txBody>
      </p:sp>
      <p:sp>
        <p:nvSpPr>
          <p:cNvPr id="30727" name="Rectangle 7"/>
          <p:cNvSpPr>
            <a:spLocks noGrp="1" noChangeArrowheads="1"/>
          </p:cNvSpPr>
          <p:nvPr>
            <p:ph type="body" sz="half" idx="1"/>
          </p:nvPr>
        </p:nvSpPr>
        <p:spPr>
          <a:xfrm>
            <a:off x="685513" y="2027187"/>
            <a:ext cx="3817215" cy="4114476"/>
          </a:xfrm>
        </p:spPr>
        <p:txBody>
          <a:bodyPr/>
          <a:lstStyle/>
          <a:p>
            <a:r>
              <a:rPr lang="en-US" altLang="en-US" dirty="0" err="1"/>
              <a:t>Isoflurane</a:t>
            </a:r>
            <a:r>
              <a:rPr lang="en-US" altLang="en-US" dirty="0"/>
              <a:t> </a:t>
            </a:r>
            <a:r>
              <a:rPr lang="en-US" altLang="en-US" sz="2400" dirty="0"/>
              <a:t>(</a:t>
            </a:r>
            <a:r>
              <a:rPr lang="en-US" altLang="en-US" sz="2400" dirty="0" err="1" smtClean="0"/>
              <a:t>Forane</a:t>
            </a:r>
            <a:r>
              <a:rPr lang="en-US" altLang="en-US" sz="2400" dirty="0" smtClean="0"/>
              <a:t>®)</a:t>
            </a:r>
            <a:endParaRPr lang="en-US" altLang="en-US" dirty="0"/>
          </a:p>
          <a:p>
            <a:pPr lvl="1"/>
            <a:r>
              <a:rPr lang="en-US" altLang="en-US" dirty="0" smtClean="0"/>
              <a:t>*</a:t>
            </a:r>
            <a:r>
              <a:rPr lang="en-US" altLang="en-US" dirty="0" err="1" smtClean="0"/>
              <a:t>Anesthesic</a:t>
            </a:r>
            <a:r>
              <a:rPr lang="en-US" altLang="en-US" dirty="0" smtClean="0"/>
              <a:t> </a:t>
            </a:r>
            <a:r>
              <a:rPr lang="en-US" altLang="en-US" dirty="0"/>
              <a:t>of choice</a:t>
            </a:r>
          </a:p>
          <a:p>
            <a:pPr lvl="1"/>
            <a:r>
              <a:rPr lang="en-US" altLang="en-US" dirty="0"/>
              <a:t>Blood/gas partition coefficient </a:t>
            </a:r>
            <a:r>
              <a:rPr lang="en-US" altLang="en-US" dirty="0" smtClean="0"/>
              <a:t>= 1.4</a:t>
            </a:r>
          </a:p>
          <a:p>
            <a:pPr marL="457200" lvl="1" indent="0">
              <a:buNone/>
            </a:pPr>
            <a:r>
              <a:rPr lang="en-US" altLang="en-US" dirty="0" smtClean="0"/>
              <a:t>     MAC = </a:t>
            </a:r>
            <a:r>
              <a:rPr lang="en-US" altLang="en-US" dirty="0"/>
              <a:t>1.15%</a:t>
            </a:r>
          </a:p>
          <a:p>
            <a:pPr lvl="1"/>
            <a:r>
              <a:rPr lang="en-US" altLang="en-US" dirty="0" smtClean="0"/>
              <a:t>*Pungent </a:t>
            </a:r>
            <a:r>
              <a:rPr lang="en-US" altLang="en-US" dirty="0"/>
              <a:t>odor</a:t>
            </a:r>
          </a:p>
          <a:p>
            <a:pPr lvl="1"/>
            <a:r>
              <a:rPr lang="en-US" altLang="en-US" dirty="0"/>
              <a:t>Can provide muscle relaxation (high concentrations)</a:t>
            </a:r>
          </a:p>
          <a:p>
            <a:endParaRPr lang="en-US" altLang="en-US" dirty="0"/>
          </a:p>
        </p:txBody>
      </p:sp>
      <p:sp>
        <p:nvSpPr>
          <p:cNvPr id="30728" name="Rectangle 8"/>
          <p:cNvSpPr>
            <a:spLocks noGrp="1" noChangeArrowheads="1"/>
          </p:cNvSpPr>
          <p:nvPr>
            <p:ph type="body" sz="half" idx="2"/>
          </p:nvPr>
        </p:nvSpPr>
        <p:spPr>
          <a:xfrm>
            <a:off x="4641272" y="2494999"/>
            <a:ext cx="4121728" cy="4114476"/>
          </a:xfrm>
        </p:spPr>
        <p:txBody>
          <a:bodyPr>
            <a:normAutofit/>
          </a:bodyPr>
          <a:lstStyle/>
          <a:p>
            <a:pPr lvl="1"/>
            <a:r>
              <a:rPr lang="en-US" altLang="en-US" dirty="0" smtClean="0"/>
              <a:t>*Dose-dependent </a:t>
            </a:r>
            <a:r>
              <a:rPr lang="en-US" altLang="en-US" dirty="0"/>
              <a:t>depression of myocardial contractility</a:t>
            </a:r>
          </a:p>
          <a:p>
            <a:pPr lvl="1"/>
            <a:r>
              <a:rPr lang="en-US" altLang="en-US" dirty="0"/>
              <a:t>Coronary vasodilation</a:t>
            </a:r>
          </a:p>
          <a:p>
            <a:pPr lvl="1"/>
            <a:r>
              <a:rPr lang="en-US" altLang="en-US" dirty="0"/>
              <a:t>CO maintained</a:t>
            </a:r>
          </a:p>
          <a:p>
            <a:pPr lvl="1"/>
            <a:r>
              <a:rPr lang="en-US" altLang="en-US" dirty="0"/>
              <a:t>Can use </a:t>
            </a:r>
            <a:r>
              <a:rPr lang="en-US" altLang="en-US" dirty="0" err="1"/>
              <a:t>catecholamines</a:t>
            </a:r>
            <a:endParaRPr lang="en-US" altLang="en-US" dirty="0"/>
          </a:p>
          <a:p>
            <a:pPr lvl="1"/>
            <a:r>
              <a:rPr lang="en-US" altLang="en-US" dirty="0" smtClean="0"/>
              <a:t>*Respiratory </a:t>
            </a:r>
            <a:r>
              <a:rPr lang="en-US" altLang="en-US" dirty="0"/>
              <a:t>depression</a:t>
            </a:r>
          </a:p>
          <a:p>
            <a:pPr lvl="1"/>
            <a:r>
              <a:rPr lang="en-US" altLang="en-US" dirty="0"/>
              <a:t>Neither nephrotoxic </a:t>
            </a:r>
            <a:r>
              <a:rPr lang="en-US" altLang="en-US" dirty="0" smtClean="0"/>
              <a:t>nor </a:t>
            </a:r>
            <a:r>
              <a:rPr lang="en-US" altLang="en-US" dirty="0"/>
              <a:t>hepatotoxic</a:t>
            </a:r>
          </a:p>
        </p:txBody>
      </p:sp>
    </p:spTree>
    <p:extLst>
      <p:ext uri="{BB962C8B-B14F-4D97-AF65-F5344CB8AC3E}">
        <p14:creationId xmlns:p14="http://schemas.microsoft.com/office/powerpoint/2010/main" val="2779277406"/>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err="1" smtClean="0"/>
              <a:t>Isoflurane</a:t>
            </a:r>
            <a:endParaRPr lang="en-US" sz="4000" dirty="0"/>
          </a:p>
        </p:txBody>
      </p:sp>
      <p:sp>
        <p:nvSpPr>
          <p:cNvPr id="3" name="Content Placeholder 2"/>
          <p:cNvSpPr>
            <a:spLocks noGrp="1"/>
          </p:cNvSpPr>
          <p:nvPr>
            <p:ph idx="1"/>
          </p:nvPr>
        </p:nvSpPr>
        <p:spPr/>
        <p:txBody>
          <a:bodyPr>
            <a:normAutofit/>
          </a:bodyPr>
          <a:lstStyle/>
          <a:p>
            <a:r>
              <a:rPr lang="en-US" sz="2400" dirty="0" smtClean="0"/>
              <a:t>Best agent to produce a controlled hypotension.</a:t>
            </a:r>
          </a:p>
          <a:p>
            <a:r>
              <a:rPr lang="en-US" sz="2400" dirty="0" smtClean="0"/>
              <a:t>Agent of choice for most cardiac patients and neurosurgery patients.</a:t>
            </a:r>
          </a:p>
          <a:p>
            <a:r>
              <a:rPr lang="en-US" sz="2400" dirty="0" smtClean="0"/>
              <a:t>Minimal effect on ICP, decreases brain oxygen consumption.</a:t>
            </a:r>
          </a:p>
          <a:p>
            <a:endParaRPr lang="en-US" sz="2400" dirty="0"/>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p:txBody>
          <a:bodyPr>
            <a:normAutofit fontScale="90000"/>
          </a:bodyPr>
          <a:lstStyle/>
          <a:p>
            <a:r>
              <a:rPr lang="en-US" altLang="en-US" sz="4000" dirty="0" smtClean="0"/>
              <a:t>Halogenated Inhalational General Anesthetics</a:t>
            </a:r>
            <a:endParaRPr lang="en-US" altLang="en-US" sz="4000" dirty="0"/>
          </a:p>
        </p:txBody>
      </p:sp>
      <p:sp>
        <p:nvSpPr>
          <p:cNvPr id="17411" name="Rectangle 3"/>
          <p:cNvSpPr>
            <a:spLocks noGrp="1" noChangeArrowheads="1"/>
          </p:cNvSpPr>
          <p:nvPr>
            <p:ph type="body" idx="1"/>
          </p:nvPr>
        </p:nvSpPr>
        <p:spPr>
          <a:xfrm>
            <a:off x="457200" y="1828800"/>
            <a:ext cx="8229600" cy="4525963"/>
          </a:xfrm>
        </p:spPr>
        <p:txBody>
          <a:bodyPr/>
          <a:lstStyle/>
          <a:p>
            <a:r>
              <a:rPr lang="en-US" altLang="en-US" dirty="0" err="1" smtClean="0"/>
              <a:t>Enflurane</a:t>
            </a:r>
            <a:r>
              <a:rPr lang="en-US" altLang="en-US" dirty="0" smtClean="0"/>
              <a:t> </a:t>
            </a:r>
            <a:r>
              <a:rPr lang="en-US" altLang="en-US" sz="2800" dirty="0" smtClean="0"/>
              <a:t>(</a:t>
            </a:r>
            <a:r>
              <a:rPr lang="en-US" altLang="en-US" sz="2800" dirty="0" err="1" smtClean="0"/>
              <a:t>Ethrane</a:t>
            </a:r>
            <a:r>
              <a:rPr lang="en-US" altLang="en-US" sz="2800" dirty="0" smtClean="0"/>
              <a:t>®)</a:t>
            </a:r>
            <a:endParaRPr lang="en-US" altLang="en-US" sz="2800" dirty="0"/>
          </a:p>
          <a:p>
            <a:pPr lvl="1"/>
            <a:r>
              <a:rPr lang="en-US" altLang="en-US" dirty="0" smtClean="0"/>
              <a:t>Similar to </a:t>
            </a:r>
            <a:r>
              <a:rPr lang="en-US" altLang="en-US" dirty="0" err="1" smtClean="0"/>
              <a:t>Isoflurane</a:t>
            </a:r>
            <a:r>
              <a:rPr lang="en-US" altLang="en-US" dirty="0" smtClean="0"/>
              <a:t>.</a:t>
            </a:r>
          </a:p>
          <a:p>
            <a:pPr lvl="1"/>
            <a:r>
              <a:rPr lang="en-US" altLang="en-US" dirty="0" smtClean="0"/>
              <a:t>Its pungency limits use as induction agent.</a:t>
            </a:r>
          </a:p>
          <a:p>
            <a:pPr lvl="1"/>
            <a:r>
              <a:rPr lang="en-US" altLang="en-US" dirty="0" err="1" smtClean="0"/>
              <a:t>Enflurane</a:t>
            </a:r>
            <a:r>
              <a:rPr lang="en-US" altLang="en-US" dirty="0" smtClean="0"/>
              <a:t> and </a:t>
            </a:r>
            <a:r>
              <a:rPr lang="en-US" altLang="en-US" dirty="0" err="1" smtClean="0"/>
              <a:t>Isoflurane</a:t>
            </a:r>
            <a:r>
              <a:rPr lang="en-US" altLang="en-US" dirty="0" smtClean="0"/>
              <a:t> have lower </a:t>
            </a:r>
            <a:r>
              <a:rPr lang="en-US" altLang="en-US" dirty="0" err="1" smtClean="0"/>
              <a:t>blood:gas</a:t>
            </a:r>
            <a:r>
              <a:rPr lang="en-US" altLang="en-US" dirty="0" smtClean="0"/>
              <a:t> partition </a:t>
            </a:r>
            <a:r>
              <a:rPr lang="en-US" altLang="en-US" dirty="0" err="1" smtClean="0"/>
              <a:t>coefficents</a:t>
            </a:r>
            <a:r>
              <a:rPr lang="en-US" altLang="en-US" dirty="0" smtClean="0"/>
              <a:t> than halothane but higher coefficients than </a:t>
            </a:r>
            <a:r>
              <a:rPr lang="en-US" altLang="en-US" dirty="0" err="1" smtClean="0"/>
              <a:t>sevoflurane</a:t>
            </a:r>
            <a:r>
              <a:rPr lang="en-US" altLang="en-US" dirty="0" smtClean="0"/>
              <a:t> and </a:t>
            </a:r>
            <a:r>
              <a:rPr lang="en-US" altLang="en-US" dirty="0" err="1" smtClean="0"/>
              <a:t>desflurane</a:t>
            </a:r>
            <a:r>
              <a:rPr lang="en-US" altLang="en-US" dirty="0" smtClean="0"/>
              <a:t>.</a:t>
            </a:r>
            <a:endParaRPr lang="en-US" altLang="en-US" dirty="0"/>
          </a:p>
        </p:txBody>
      </p:sp>
    </p:spTree>
    <p:extLst>
      <p:ext uri="{BB962C8B-B14F-4D97-AF65-F5344CB8AC3E}">
        <p14:creationId xmlns:p14="http://schemas.microsoft.com/office/powerpoint/2010/main" val="3813513232"/>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Grp="1" noChangeArrowheads="1"/>
          </p:cNvSpPr>
          <p:nvPr>
            <p:ph type="title"/>
          </p:nvPr>
        </p:nvSpPr>
        <p:spPr/>
        <p:txBody>
          <a:bodyPr>
            <a:normAutofit fontScale="90000"/>
          </a:bodyPr>
          <a:lstStyle/>
          <a:p>
            <a:r>
              <a:rPr lang="en-US" altLang="en-US" sz="4000" dirty="0" smtClean="0"/>
              <a:t>Halogenated Inhalational General Anesthetics</a:t>
            </a:r>
            <a:endParaRPr lang="en-US" altLang="en-US" sz="4000" dirty="0"/>
          </a:p>
        </p:txBody>
      </p:sp>
      <p:sp>
        <p:nvSpPr>
          <p:cNvPr id="32771" name="Rectangle 3"/>
          <p:cNvSpPr>
            <a:spLocks noGrp="1" noChangeArrowheads="1"/>
          </p:cNvSpPr>
          <p:nvPr>
            <p:ph type="body" idx="1"/>
          </p:nvPr>
        </p:nvSpPr>
        <p:spPr>
          <a:xfrm>
            <a:off x="685800" y="1524000"/>
            <a:ext cx="7849465" cy="5181672"/>
          </a:xfrm>
        </p:spPr>
        <p:txBody>
          <a:bodyPr>
            <a:normAutofit/>
          </a:bodyPr>
          <a:lstStyle/>
          <a:p>
            <a:r>
              <a:rPr lang="en-US" altLang="en-US" dirty="0" err="1" smtClean="0"/>
              <a:t>Desflurane</a:t>
            </a:r>
            <a:r>
              <a:rPr lang="en-US" altLang="en-US" dirty="0" smtClean="0"/>
              <a:t> </a:t>
            </a:r>
            <a:r>
              <a:rPr lang="en-US" altLang="en-US" sz="2800" dirty="0" smtClean="0"/>
              <a:t>(</a:t>
            </a:r>
            <a:r>
              <a:rPr lang="en-US" altLang="en-US" sz="2800" dirty="0" err="1" smtClean="0"/>
              <a:t>Suprane</a:t>
            </a:r>
            <a:r>
              <a:rPr lang="en-US" altLang="en-US" sz="2800" dirty="0" smtClean="0"/>
              <a:t>®)</a:t>
            </a:r>
            <a:endParaRPr lang="en-US" altLang="en-US" sz="2800" dirty="0"/>
          </a:p>
          <a:p>
            <a:pPr lvl="1"/>
            <a:r>
              <a:rPr lang="en-US" altLang="en-US" sz="2400" dirty="0" smtClean="0"/>
              <a:t>Blood/gas </a:t>
            </a:r>
            <a:r>
              <a:rPr lang="en-US" altLang="en-US" sz="2400" dirty="0"/>
              <a:t>partition </a:t>
            </a:r>
            <a:r>
              <a:rPr lang="en-US" altLang="en-US" sz="2400" dirty="0" smtClean="0"/>
              <a:t>coefficient = </a:t>
            </a:r>
            <a:r>
              <a:rPr lang="en-US" altLang="en-US" sz="2400" dirty="0"/>
              <a:t>0.42</a:t>
            </a:r>
          </a:p>
          <a:p>
            <a:pPr lvl="1"/>
            <a:r>
              <a:rPr lang="en-US" altLang="en-US" sz="2400" dirty="0" smtClean="0"/>
              <a:t>*Irritating </a:t>
            </a:r>
            <a:r>
              <a:rPr lang="en-US" altLang="en-US" sz="2400" dirty="0"/>
              <a:t>to </a:t>
            </a:r>
            <a:r>
              <a:rPr lang="en-US" altLang="en-US" sz="2400" dirty="0" smtClean="0"/>
              <a:t>airway, can cause bronchospasm</a:t>
            </a:r>
          </a:p>
          <a:p>
            <a:pPr lvl="1"/>
            <a:r>
              <a:rPr lang="en-US" altLang="en-US" sz="2400" dirty="0" smtClean="0"/>
              <a:t>*Moderate respiratory depression</a:t>
            </a:r>
            <a:endParaRPr lang="en-US" altLang="en-US" sz="2400" dirty="0"/>
          </a:p>
          <a:p>
            <a:pPr lvl="1"/>
            <a:r>
              <a:rPr lang="en-US" altLang="en-US" sz="2400" dirty="0"/>
              <a:t>MAC </a:t>
            </a:r>
            <a:r>
              <a:rPr lang="en-US" altLang="en-US" sz="2400" dirty="0" smtClean="0"/>
              <a:t>= 6</a:t>
            </a:r>
            <a:r>
              <a:rPr lang="en-US" altLang="en-US" sz="2400" dirty="0"/>
              <a:t>%</a:t>
            </a:r>
          </a:p>
          <a:p>
            <a:pPr lvl="1"/>
            <a:r>
              <a:rPr lang="en-US" altLang="en-US" sz="2400" dirty="0" smtClean="0"/>
              <a:t>*Requires a </a:t>
            </a:r>
            <a:r>
              <a:rPr lang="en-US" altLang="en-US" sz="2400" dirty="0"/>
              <a:t>heated vaporizer</a:t>
            </a:r>
          </a:p>
          <a:p>
            <a:pPr lvl="1"/>
            <a:r>
              <a:rPr lang="en-US" altLang="en-US" sz="2400" dirty="0" smtClean="0"/>
              <a:t>*Expensive </a:t>
            </a:r>
            <a:r>
              <a:rPr lang="en-US" altLang="en-US" sz="2400" dirty="0"/>
              <a:t>compared to other anesthetic gases</a:t>
            </a:r>
          </a:p>
          <a:p>
            <a:pPr lvl="1"/>
            <a:r>
              <a:rPr lang="en-US" altLang="en-US" sz="2400" dirty="0" smtClean="0"/>
              <a:t>*Reduces systemic vascular resistance (SVR) </a:t>
            </a:r>
            <a:r>
              <a:rPr lang="en-US" altLang="en-US" sz="2400" dirty="0"/>
              <a:t>and MAP, but </a:t>
            </a:r>
            <a:r>
              <a:rPr lang="en-US" altLang="en-US" sz="2400" dirty="0" smtClean="0"/>
              <a:t>increases </a:t>
            </a:r>
            <a:r>
              <a:rPr lang="en-US" altLang="en-US" sz="2400" dirty="0"/>
              <a:t>heart </a:t>
            </a:r>
            <a:r>
              <a:rPr lang="en-US" altLang="en-US" sz="2400" dirty="0" smtClean="0"/>
              <a:t>rate, </a:t>
            </a:r>
            <a:r>
              <a:rPr lang="en-US" altLang="en-US" sz="2400" dirty="0"/>
              <a:t>causing stable CO</a:t>
            </a:r>
          </a:p>
          <a:p>
            <a:pPr lvl="1"/>
            <a:r>
              <a:rPr lang="en-US" altLang="en-US" sz="2400" dirty="0"/>
              <a:t>Low risk of hepatotoxicity</a:t>
            </a:r>
          </a:p>
          <a:p>
            <a:pPr lvl="1"/>
            <a:r>
              <a:rPr lang="en-US" altLang="en-US" sz="2400" dirty="0"/>
              <a:t>Rapid depth and recovery</a:t>
            </a:r>
          </a:p>
        </p:txBody>
      </p:sp>
    </p:spTree>
    <p:extLst>
      <p:ext uri="{BB962C8B-B14F-4D97-AF65-F5344CB8AC3E}">
        <p14:creationId xmlns:p14="http://schemas.microsoft.com/office/powerpoint/2010/main" val="2954930234"/>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9618" name="Rectangle 2"/>
          <p:cNvSpPr>
            <a:spLocks noGrp="1" noChangeArrowheads="1"/>
          </p:cNvSpPr>
          <p:nvPr>
            <p:ph type="title"/>
          </p:nvPr>
        </p:nvSpPr>
        <p:spPr/>
        <p:txBody>
          <a:bodyPr>
            <a:normAutofit fontScale="90000"/>
          </a:bodyPr>
          <a:lstStyle/>
          <a:p>
            <a:r>
              <a:rPr lang="en-US" altLang="en-US" sz="4000" dirty="0" smtClean="0"/>
              <a:t>Halogenated Inhalational General Anesthetics</a:t>
            </a:r>
            <a:endParaRPr lang="en-US" altLang="en-US" sz="4000" dirty="0"/>
          </a:p>
        </p:txBody>
      </p:sp>
      <p:sp>
        <p:nvSpPr>
          <p:cNvPr id="239619" name="Rectangle 3"/>
          <p:cNvSpPr>
            <a:spLocks noGrp="1" noChangeArrowheads="1"/>
          </p:cNvSpPr>
          <p:nvPr>
            <p:ph type="body" idx="1"/>
          </p:nvPr>
        </p:nvSpPr>
        <p:spPr>
          <a:xfrm>
            <a:off x="533400" y="1828800"/>
            <a:ext cx="8229600" cy="4191000"/>
          </a:xfrm>
        </p:spPr>
        <p:txBody>
          <a:bodyPr>
            <a:normAutofit fontScale="92500"/>
          </a:bodyPr>
          <a:lstStyle/>
          <a:p>
            <a:r>
              <a:rPr lang="en-US" altLang="en-US" dirty="0" err="1" smtClean="0"/>
              <a:t>Sevoflurane</a:t>
            </a:r>
            <a:r>
              <a:rPr lang="en-US" altLang="en-US" dirty="0" smtClean="0"/>
              <a:t> </a:t>
            </a:r>
            <a:r>
              <a:rPr lang="en-US" altLang="en-US" sz="2800" dirty="0" smtClean="0"/>
              <a:t>(</a:t>
            </a:r>
            <a:r>
              <a:rPr lang="en-US" altLang="en-US" sz="2800" dirty="0" err="1" smtClean="0"/>
              <a:t>Ultane</a:t>
            </a:r>
            <a:r>
              <a:rPr lang="en-US" altLang="en-US" sz="2800" dirty="0" smtClean="0"/>
              <a:t>®)</a:t>
            </a:r>
            <a:endParaRPr lang="en-US" altLang="en-US" sz="2800" dirty="0"/>
          </a:p>
          <a:p>
            <a:pPr lvl="1"/>
            <a:r>
              <a:rPr lang="en-US" altLang="en-US" dirty="0"/>
              <a:t>MAC </a:t>
            </a:r>
            <a:r>
              <a:rPr lang="en-US" altLang="en-US" dirty="0" smtClean="0"/>
              <a:t>= 2.05%</a:t>
            </a:r>
          </a:p>
          <a:p>
            <a:pPr lvl="1"/>
            <a:r>
              <a:rPr lang="en-US" altLang="en-US" dirty="0"/>
              <a:t>Blood/gas partition coefficient </a:t>
            </a:r>
            <a:r>
              <a:rPr lang="en-US" altLang="en-US" dirty="0" smtClean="0"/>
              <a:t>= 0.68</a:t>
            </a:r>
            <a:endParaRPr lang="en-US" altLang="en-US" dirty="0"/>
          </a:p>
          <a:p>
            <a:pPr lvl="1"/>
            <a:r>
              <a:rPr lang="en-US" altLang="en-US" dirty="0"/>
              <a:t>Mild airway irritant</a:t>
            </a:r>
          </a:p>
          <a:p>
            <a:pPr lvl="1"/>
            <a:r>
              <a:rPr lang="en-US" altLang="en-US" dirty="0"/>
              <a:t>*</a:t>
            </a:r>
            <a:r>
              <a:rPr lang="en-US" altLang="en-US" dirty="0" smtClean="0"/>
              <a:t>Sweet-smelling, and suitable </a:t>
            </a:r>
            <a:r>
              <a:rPr lang="en-US" altLang="en-US" dirty="0"/>
              <a:t>for mask induction</a:t>
            </a:r>
          </a:p>
          <a:p>
            <a:pPr lvl="1"/>
            <a:r>
              <a:rPr lang="en-US" altLang="en-US" dirty="0" smtClean="0"/>
              <a:t>Rarely, hepatotoxicity</a:t>
            </a:r>
          </a:p>
          <a:p>
            <a:pPr lvl="1"/>
            <a:r>
              <a:rPr lang="en-US" altLang="en-US" dirty="0" smtClean="0"/>
              <a:t>*Moderate-marked respiratory depression</a:t>
            </a:r>
          </a:p>
          <a:p>
            <a:pPr lvl="1"/>
            <a:r>
              <a:rPr lang="en-US" altLang="en-US" dirty="0" smtClean="0"/>
              <a:t>*“Close to an ideal anesthetic”; anesthetic of choice</a:t>
            </a:r>
            <a:endParaRPr lang="en-US" altLang="en-US" dirty="0"/>
          </a:p>
        </p:txBody>
      </p:sp>
    </p:spTree>
    <p:extLst>
      <p:ext uri="{BB962C8B-B14F-4D97-AF65-F5344CB8AC3E}">
        <p14:creationId xmlns:p14="http://schemas.microsoft.com/office/powerpoint/2010/main" val="584674283"/>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smtClean="0"/>
              <a:t>Malignant Hyperthermia</a:t>
            </a:r>
            <a:endParaRPr lang="en-US" sz="3600" dirty="0"/>
          </a:p>
        </p:txBody>
      </p:sp>
      <p:sp>
        <p:nvSpPr>
          <p:cNvPr id="3" name="Content Placeholder 2"/>
          <p:cNvSpPr>
            <a:spLocks noGrp="1"/>
          </p:cNvSpPr>
          <p:nvPr>
            <p:ph idx="1"/>
          </p:nvPr>
        </p:nvSpPr>
        <p:spPr>
          <a:xfrm>
            <a:off x="457200" y="1828800"/>
            <a:ext cx="8382000" cy="4525963"/>
          </a:xfrm>
        </p:spPr>
        <p:txBody>
          <a:bodyPr>
            <a:normAutofit lnSpcReduction="10000"/>
          </a:bodyPr>
          <a:lstStyle/>
          <a:p>
            <a:pPr>
              <a:spcAft>
                <a:spcPts val="1200"/>
              </a:spcAft>
            </a:pPr>
            <a:r>
              <a:rPr lang="en-US" dirty="0" smtClean="0"/>
              <a:t>*Halothane and other halogenated anesthetics can trigger this rare (genetic) condition.</a:t>
            </a:r>
          </a:p>
          <a:p>
            <a:pPr>
              <a:spcAft>
                <a:spcPts val="1200"/>
              </a:spcAft>
            </a:pPr>
            <a:r>
              <a:rPr lang="en-US" dirty="0" smtClean="0"/>
              <a:t>Leads to muscle fiber breakdown, </a:t>
            </a:r>
            <a:r>
              <a:rPr lang="en-US" dirty="0" err="1" smtClean="0"/>
              <a:t>rhabdomyolysis</a:t>
            </a:r>
            <a:r>
              <a:rPr lang="en-US" dirty="0" smtClean="0"/>
              <a:t>, renal failure, muscle rigidity, fever, tachycardia.</a:t>
            </a:r>
          </a:p>
          <a:p>
            <a:pPr>
              <a:spcAft>
                <a:spcPts val="1200"/>
              </a:spcAft>
            </a:pPr>
            <a:r>
              <a:rPr lang="en-US" dirty="0" smtClean="0"/>
              <a:t>Discontinue the anesthetic promptly, take measures to reduce body temp, control BP.</a:t>
            </a:r>
          </a:p>
          <a:p>
            <a:pPr>
              <a:spcAft>
                <a:spcPts val="1200"/>
              </a:spcAft>
            </a:pPr>
            <a:r>
              <a:rPr lang="en-US" dirty="0" smtClean="0"/>
              <a:t>*Treat with </a:t>
            </a:r>
            <a:r>
              <a:rPr lang="en-US" dirty="0" err="1" smtClean="0"/>
              <a:t>dantrolene</a:t>
            </a:r>
            <a:r>
              <a:rPr lang="en-US" dirty="0" smtClean="0"/>
              <a:t> to prevent fatality.</a:t>
            </a:r>
            <a:endParaRPr lang="en-US" dirty="0"/>
          </a:p>
        </p:txBody>
      </p:sp>
    </p:spTree>
    <p:extLst>
      <p:ext uri="{BB962C8B-B14F-4D97-AF65-F5344CB8AC3E}">
        <p14:creationId xmlns:p14="http://schemas.microsoft.com/office/powerpoint/2010/main" val="2307614886"/>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smtClean="0"/>
              <a:t>Malignant Hyperthermia</a:t>
            </a:r>
            <a:endParaRPr lang="en-US" sz="3600" dirty="0"/>
          </a:p>
        </p:txBody>
      </p:sp>
      <p:sp>
        <p:nvSpPr>
          <p:cNvPr id="3" name="Content Placeholder 2"/>
          <p:cNvSpPr>
            <a:spLocks noGrp="1"/>
          </p:cNvSpPr>
          <p:nvPr>
            <p:ph idx="1"/>
          </p:nvPr>
        </p:nvSpPr>
        <p:spPr>
          <a:xfrm>
            <a:off x="457200" y="1828800"/>
            <a:ext cx="8382000" cy="4525963"/>
          </a:xfrm>
        </p:spPr>
        <p:txBody>
          <a:bodyPr>
            <a:normAutofit/>
          </a:bodyPr>
          <a:lstStyle/>
          <a:p>
            <a:pPr>
              <a:spcAft>
                <a:spcPts val="1200"/>
              </a:spcAft>
            </a:pPr>
            <a:r>
              <a:rPr lang="en-US" dirty="0" smtClean="0"/>
              <a:t>Especially when combined with a neuromuscular blocker.</a:t>
            </a:r>
          </a:p>
          <a:p>
            <a:pPr>
              <a:spcAft>
                <a:spcPts val="1200"/>
              </a:spcAft>
            </a:pPr>
            <a:r>
              <a:rPr lang="en-US" dirty="0" smtClean="0"/>
              <a:t>Due to mutations in ryanodine receptor gene.</a:t>
            </a:r>
          </a:p>
          <a:p>
            <a:pPr>
              <a:spcAft>
                <a:spcPts val="1200"/>
              </a:spcAft>
            </a:pPr>
            <a:r>
              <a:rPr lang="en-US" dirty="0" smtClean="0"/>
              <a:t>Other chromosomal loci involved, e.g., muscle L-type calcium channels, leading to uncontrolled calcium release in muscle SR, leading to spasm, hyperthermia, autonomic </a:t>
            </a:r>
            <a:r>
              <a:rPr lang="en-US" dirty="0" err="1" smtClean="0"/>
              <a:t>lability</a:t>
            </a:r>
            <a:r>
              <a:rPr lang="en-US" dirty="0" smtClean="0"/>
              <a:t>.</a:t>
            </a:r>
          </a:p>
        </p:txBody>
      </p:sp>
    </p:spTree>
    <p:extLst>
      <p:ext uri="{BB962C8B-B14F-4D97-AF65-F5344CB8AC3E}">
        <p14:creationId xmlns:p14="http://schemas.microsoft.com/office/powerpoint/2010/main" val="297951482"/>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PQuestion"/>
          <p:cNvSpPr>
            <a:spLocks noGrp="1"/>
          </p:cNvSpPr>
          <p:nvPr>
            <p:ph type="title"/>
          </p:nvPr>
        </p:nvSpPr>
        <p:spPr>
          <a:xfrm>
            <a:off x="533400" y="685800"/>
            <a:ext cx="8229600" cy="1935163"/>
          </a:xfrm>
        </p:spPr>
        <p:txBody>
          <a:bodyPr>
            <a:noAutofit/>
          </a:bodyPr>
          <a:lstStyle/>
          <a:p>
            <a:pPr algn="l"/>
            <a:r>
              <a:rPr lang="en-US" sz="2400" dirty="0" smtClean="0"/>
              <a:t>A 32-year-old woman with </a:t>
            </a:r>
            <a:r>
              <a:rPr lang="en-US" sz="2400" dirty="0" err="1" smtClean="0"/>
              <a:t>pheochromocytoma</a:t>
            </a:r>
            <a:r>
              <a:rPr lang="en-US" sz="2400" dirty="0" smtClean="0"/>
              <a:t> has been scheduled for surgery to remove an abdominal tumor. Her BP is 190/120, and pulmonary and renal functions are normal.  Her plasma </a:t>
            </a:r>
            <a:r>
              <a:rPr lang="en-US" sz="2400" dirty="0" err="1" smtClean="0"/>
              <a:t>catecholamines</a:t>
            </a:r>
            <a:r>
              <a:rPr lang="en-US" sz="2400" dirty="0" smtClean="0"/>
              <a:t> are elevated. Which agent is contraindicated in her anesthesia protocol?.</a:t>
            </a:r>
            <a:endParaRPr lang="en-US" sz="2400" dirty="0"/>
          </a:p>
        </p:txBody>
      </p:sp>
      <p:sp>
        <p:nvSpPr>
          <p:cNvPr id="3" name="TPAnswers"/>
          <p:cNvSpPr>
            <a:spLocks noGrp="1"/>
          </p:cNvSpPr>
          <p:nvPr>
            <p:ph type="body" idx="1"/>
            <p:custDataLst>
              <p:tags r:id="rId2"/>
            </p:custDataLst>
          </p:nvPr>
        </p:nvSpPr>
        <p:spPr>
          <a:xfrm>
            <a:off x="457200" y="3124200"/>
            <a:ext cx="3276600" cy="3429000"/>
          </a:xfrm>
        </p:spPr>
        <p:txBody>
          <a:bodyPr>
            <a:normAutofit/>
          </a:bodyPr>
          <a:lstStyle/>
          <a:p>
            <a:pPr marL="514350" indent="-514350">
              <a:buAutoNum type="alphaUcPeriod"/>
            </a:pPr>
            <a:r>
              <a:rPr lang="en-US" sz="2800" dirty="0" err="1" smtClean="0"/>
              <a:t>Desflurane</a:t>
            </a:r>
            <a:endParaRPr lang="en-US" sz="2800" dirty="0" smtClean="0"/>
          </a:p>
          <a:p>
            <a:pPr marL="514350" indent="-514350">
              <a:buAutoNum type="alphaUcPeriod"/>
            </a:pPr>
            <a:r>
              <a:rPr lang="en-US" sz="2800" dirty="0" err="1" smtClean="0"/>
              <a:t>Fentanyl</a:t>
            </a:r>
            <a:endParaRPr lang="en-US" sz="2800" dirty="0" smtClean="0"/>
          </a:p>
          <a:p>
            <a:pPr marL="514350" indent="-514350">
              <a:buAutoNum type="alphaUcPeriod"/>
            </a:pPr>
            <a:r>
              <a:rPr lang="en-US" sz="2800" dirty="0" smtClean="0"/>
              <a:t>Halothane</a:t>
            </a:r>
          </a:p>
          <a:p>
            <a:pPr marL="514350" indent="-514350">
              <a:buAutoNum type="alphaUcPeriod"/>
            </a:pPr>
            <a:r>
              <a:rPr lang="en-US" sz="2800" dirty="0" err="1" smtClean="0"/>
              <a:t>Midazolam</a:t>
            </a:r>
            <a:endParaRPr lang="en-US" sz="2800" dirty="0" smtClean="0"/>
          </a:p>
          <a:p>
            <a:pPr marL="514350" indent="-514350">
              <a:buAutoNum type="alphaUcPeriod"/>
            </a:pPr>
            <a:r>
              <a:rPr lang="en-US" sz="2800" dirty="0" smtClean="0"/>
              <a:t>Thiopental</a:t>
            </a:r>
          </a:p>
        </p:txBody>
      </p:sp>
      <p:sp>
        <p:nvSpPr>
          <p:cNvPr id="6" name="TPCountdownTrigger"/>
          <p:cNvSpPr/>
          <p:nvPr/>
        </p:nvSpPr>
        <p:spPr>
          <a:xfrm>
            <a:off x="0" y="0"/>
            <a:ext cx="12700" cy="127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 name="TPCountdown" hidden="1"/>
          <p:cNvGrpSpPr/>
          <p:nvPr>
            <p:custDataLst>
              <p:tags r:id="rId3"/>
            </p:custDataLst>
          </p:nvPr>
        </p:nvGrpSpPr>
        <p:grpSpPr>
          <a:xfrm>
            <a:off x="7747000" y="6096000"/>
            <a:ext cx="1270000" cy="635000"/>
            <a:chOff x="7683500" y="5842000"/>
            <a:chExt cx="1270000" cy="635000"/>
          </a:xfrm>
        </p:grpSpPr>
        <p:sp>
          <p:nvSpPr>
            <p:cNvPr id="7" name="CountdownShape" hidden="1"/>
            <p:cNvSpPr/>
            <p:nvPr/>
          </p:nvSpPr>
          <p:spPr>
            <a:xfrm>
              <a:off x="7683500" y="5842000"/>
              <a:ext cx="1270000" cy="635000"/>
            </a:xfrm>
            <a:prstGeom prst="cube">
              <a:avLst/>
            </a:prstGeom>
            <a:solidFill>
              <a:srgbClr val="33333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CountdownText" hidden="1"/>
            <p:cNvSpPr txBox="1"/>
            <p:nvPr/>
          </p:nvSpPr>
          <p:spPr>
            <a:xfrm>
              <a:off x="7785100" y="6045200"/>
              <a:ext cx="889000" cy="381000"/>
            </a:xfrm>
            <a:prstGeom prst="rect">
              <a:avLst/>
            </a:prstGeom>
            <a:noFill/>
            <a:ln>
              <a:solidFill>
                <a:srgbClr val="000000"/>
              </a:solidFill>
            </a:ln>
          </p:spPr>
          <p:txBody>
            <a:bodyPr vert="horz" rtlCol="0" anchor="ctr" anchorCtr="1">
              <a:noAutofit/>
            </a:bodyPr>
            <a:lstStyle/>
            <a:p>
              <a:pPr algn="ctr"/>
              <a:r>
                <a:rPr lang="en-US" sz="2400" b="1" smtClean="0">
                  <a:solidFill>
                    <a:srgbClr val="FF0000"/>
                  </a:solidFill>
                  <a:latin typeface="Tahoma"/>
                </a:rPr>
                <a:t>:01</a:t>
              </a:r>
              <a:endParaRPr lang="en-US" sz="2400" b="1">
                <a:solidFill>
                  <a:srgbClr val="FF0000"/>
                </a:solidFill>
                <a:latin typeface="Tahoma"/>
              </a:endParaRPr>
            </a:p>
          </p:txBody>
        </p:sp>
        <p:cxnSp>
          <p:nvCxnSpPr>
            <p:cNvPr id="9" name="CountdownLine" hidden="1"/>
            <p:cNvCxnSpPr/>
            <p:nvPr/>
          </p:nvCxnSpPr>
          <p:spPr>
            <a:xfrm>
              <a:off x="8001000" y="5943600"/>
              <a:ext cx="508000" cy="0"/>
            </a:xfrm>
            <a:prstGeom prst="line">
              <a:avLst/>
            </a:prstGeom>
            <a:ln w="38100"/>
          </p:spPr>
          <p:style>
            <a:lnRef idx="1">
              <a:schemeClr val="accent1"/>
            </a:lnRef>
            <a:fillRef idx="0">
              <a:schemeClr val="accent1"/>
            </a:fillRef>
            <a:effectRef idx="0">
              <a:schemeClr val="accent1"/>
            </a:effectRef>
            <a:fontRef idx="minor">
              <a:schemeClr val="tx1"/>
            </a:fontRef>
          </p:style>
        </p:cxnSp>
      </p:grpSp>
      <p:sp>
        <p:nvSpPr>
          <p:cNvPr id="13" name="TPPrompt" hidden="1"/>
          <p:cNvSpPr/>
          <p:nvPr>
            <p:custDataLst>
              <p:tags r:id="rId4"/>
            </p:custDataLst>
          </p:nvPr>
        </p:nvSpPr>
        <p:spPr>
          <a:xfrm rot="180000">
            <a:off x="936496" y="5798145"/>
            <a:ext cx="4127500" cy="952500"/>
          </a:xfrm>
          <a:prstGeom prst="irregularSeal1">
            <a:avLst/>
          </a:prstGeom>
          <a:solidFill>
            <a:schemeClr val="accent1">
              <a:alpha val="50000"/>
            </a:schemeClr>
          </a:solidFill>
          <a:ln w="25400"/>
        </p:spPr>
        <p:style>
          <a:lnRef idx="2">
            <a:schemeClr val="accent1">
              <a:shade val="50000"/>
            </a:schemeClr>
          </a:lnRef>
          <a:fillRef idx="1">
            <a:schemeClr val="accent1"/>
          </a:fillRef>
          <a:effectRef idx="0">
            <a:schemeClr val="accent1"/>
          </a:effectRef>
          <a:fontRef idx="minor">
            <a:schemeClr val="lt1"/>
          </a:fontRef>
        </p:style>
        <p:txBody>
          <a:bodyPr rtlCol="0" anchor="ctr" anchorCtr="1">
            <a:noAutofit/>
          </a:bodyPr>
          <a:lstStyle/>
          <a:p>
            <a:pPr algn="ctr"/>
            <a:r>
              <a:rPr lang="en-US" sz="2400" b="1" smtClean="0">
                <a:solidFill>
                  <a:schemeClr val="tx1"/>
                </a:solidFill>
                <a:latin typeface="Comic Sans MS"/>
              </a:rPr>
              <a:t>Answer Now</a:t>
            </a:r>
            <a:endParaRPr lang="en-US" sz="2400" b="1">
              <a:solidFill>
                <a:schemeClr val="tx1"/>
              </a:solidFill>
              <a:latin typeface="Comic Sans MS"/>
            </a:endParaRPr>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PQuestion"/>
          <p:cNvSpPr>
            <a:spLocks noGrp="1"/>
          </p:cNvSpPr>
          <p:nvPr>
            <p:ph type="title"/>
          </p:nvPr>
        </p:nvSpPr>
        <p:spPr>
          <a:xfrm>
            <a:off x="457200" y="762000"/>
            <a:ext cx="8229600" cy="1325563"/>
          </a:xfrm>
        </p:spPr>
        <p:txBody>
          <a:bodyPr>
            <a:noAutofit/>
          </a:bodyPr>
          <a:lstStyle/>
          <a:p>
            <a:pPr algn="l"/>
            <a:r>
              <a:rPr lang="en-US" sz="2800" dirty="0" smtClean="0"/>
              <a:t>Which anesthetic has a low </a:t>
            </a:r>
            <a:r>
              <a:rPr lang="en-US" sz="2800" dirty="0" err="1" smtClean="0"/>
              <a:t>blood:gas</a:t>
            </a:r>
            <a:r>
              <a:rPr lang="en-US" sz="2800" dirty="0" smtClean="0"/>
              <a:t> partition coefficient but is not used for induction of anesthesia because of the risk of airway irritation?</a:t>
            </a:r>
            <a:endParaRPr lang="en-US" sz="2800" dirty="0"/>
          </a:p>
        </p:txBody>
      </p:sp>
      <p:sp>
        <p:nvSpPr>
          <p:cNvPr id="3" name="TPAnswers"/>
          <p:cNvSpPr>
            <a:spLocks noGrp="1"/>
          </p:cNvSpPr>
          <p:nvPr>
            <p:ph type="body" idx="1"/>
            <p:custDataLst>
              <p:tags r:id="rId2"/>
            </p:custDataLst>
          </p:nvPr>
        </p:nvSpPr>
        <p:spPr>
          <a:xfrm>
            <a:off x="533400" y="2895600"/>
            <a:ext cx="4114800" cy="3352799"/>
          </a:xfrm>
        </p:spPr>
        <p:txBody>
          <a:bodyPr>
            <a:normAutofit/>
          </a:bodyPr>
          <a:lstStyle/>
          <a:p>
            <a:pPr marL="514350" indent="-514350">
              <a:buFont typeface="Arial" panose="020B0604020202020204" pitchFamily="34" charset="0"/>
              <a:buAutoNum type="alphaUcPeriod"/>
            </a:pPr>
            <a:r>
              <a:rPr lang="en-US" sz="2800" dirty="0" err="1" smtClean="0"/>
              <a:t>Desflurane</a:t>
            </a:r>
            <a:endParaRPr lang="en-US" sz="2800" dirty="0" smtClean="0"/>
          </a:p>
          <a:p>
            <a:pPr marL="514350" indent="-514350">
              <a:buFont typeface="Arial" panose="020B0604020202020204" pitchFamily="34" charset="0"/>
              <a:buAutoNum type="alphaUcPeriod"/>
            </a:pPr>
            <a:r>
              <a:rPr lang="en-US" sz="2800" dirty="0" err="1" smtClean="0"/>
              <a:t>Enflurane</a:t>
            </a:r>
            <a:endParaRPr lang="en-US" sz="2800" dirty="0" smtClean="0"/>
          </a:p>
          <a:p>
            <a:pPr marL="514350" indent="-514350">
              <a:buFont typeface="Arial" panose="020B0604020202020204" pitchFamily="34" charset="0"/>
              <a:buAutoNum type="alphaUcPeriod"/>
            </a:pPr>
            <a:r>
              <a:rPr lang="en-US" sz="2800" dirty="0" smtClean="0"/>
              <a:t>Halothane</a:t>
            </a:r>
          </a:p>
          <a:p>
            <a:pPr marL="514350" indent="-514350">
              <a:buFont typeface="Arial" panose="020B0604020202020204" pitchFamily="34" charset="0"/>
              <a:buAutoNum type="alphaUcPeriod"/>
            </a:pPr>
            <a:r>
              <a:rPr lang="en-US" sz="2800" dirty="0" err="1" smtClean="0"/>
              <a:t>Isoflurane</a:t>
            </a:r>
            <a:endParaRPr lang="en-US" sz="2800" dirty="0" smtClean="0"/>
          </a:p>
          <a:p>
            <a:pPr marL="514350" indent="-514350">
              <a:buFont typeface="Arial" panose="020B0604020202020204" pitchFamily="34" charset="0"/>
              <a:buAutoNum type="alphaUcPeriod"/>
            </a:pPr>
            <a:r>
              <a:rPr lang="en-US" sz="2800" dirty="0" err="1" smtClean="0"/>
              <a:t>Sevoflurane</a:t>
            </a:r>
            <a:endParaRPr lang="en-US" sz="2800" dirty="0"/>
          </a:p>
        </p:txBody>
      </p:sp>
      <p:sp>
        <p:nvSpPr>
          <p:cNvPr id="27" name="TPCountdownTrigger"/>
          <p:cNvSpPr/>
          <p:nvPr/>
        </p:nvSpPr>
        <p:spPr>
          <a:xfrm>
            <a:off x="0" y="0"/>
            <a:ext cx="12700" cy="127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1" name="TPCountdown" hidden="1"/>
          <p:cNvGrpSpPr/>
          <p:nvPr>
            <p:custDataLst>
              <p:tags r:id="rId3"/>
            </p:custDataLst>
          </p:nvPr>
        </p:nvGrpSpPr>
        <p:grpSpPr>
          <a:xfrm>
            <a:off x="7747000" y="6096000"/>
            <a:ext cx="1270000" cy="635000"/>
            <a:chOff x="7683500" y="5842000"/>
            <a:chExt cx="1270000" cy="635000"/>
          </a:xfrm>
        </p:grpSpPr>
        <p:sp>
          <p:nvSpPr>
            <p:cNvPr id="28" name="CountdownShape" hidden="1"/>
            <p:cNvSpPr/>
            <p:nvPr/>
          </p:nvSpPr>
          <p:spPr>
            <a:xfrm>
              <a:off x="7683500" y="5842000"/>
              <a:ext cx="1270000" cy="635000"/>
            </a:xfrm>
            <a:prstGeom prst="cube">
              <a:avLst/>
            </a:prstGeom>
            <a:solidFill>
              <a:srgbClr val="33333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CountdownText" hidden="1"/>
            <p:cNvSpPr txBox="1"/>
            <p:nvPr/>
          </p:nvSpPr>
          <p:spPr>
            <a:xfrm>
              <a:off x="7785100" y="6045200"/>
              <a:ext cx="889000" cy="381000"/>
            </a:xfrm>
            <a:prstGeom prst="rect">
              <a:avLst/>
            </a:prstGeom>
            <a:noFill/>
            <a:ln>
              <a:solidFill>
                <a:srgbClr val="000000"/>
              </a:solidFill>
            </a:ln>
          </p:spPr>
          <p:txBody>
            <a:bodyPr vert="horz" rtlCol="0" anchor="ctr" anchorCtr="1">
              <a:noAutofit/>
            </a:bodyPr>
            <a:lstStyle/>
            <a:p>
              <a:pPr algn="ctr"/>
              <a:r>
                <a:rPr lang="en-US" sz="2400" b="1" smtClean="0">
                  <a:solidFill>
                    <a:srgbClr val="FF0000"/>
                  </a:solidFill>
                  <a:latin typeface="Tahoma"/>
                </a:rPr>
                <a:t>:30</a:t>
              </a:r>
              <a:endParaRPr lang="en-US" sz="2400" b="1" dirty="0">
                <a:solidFill>
                  <a:srgbClr val="FF0000"/>
                </a:solidFill>
                <a:latin typeface="Tahoma"/>
              </a:endParaRPr>
            </a:p>
          </p:txBody>
        </p:sp>
        <p:cxnSp>
          <p:nvCxnSpPr>
            <p:cNvPr id="30" name="CountdownLine" hidden="1"/>
            <p:cNvCxnSpPr/>
            <p:nvPr/>
          </p:nvCxnSpPr>
          <p:spPr>
            <a:xfrm>
              <a:off x="8001000" y="5943600"/>
              <a:ext cx="508000" cy="0"/>
            </a:xfrm>
            <a:prstGeom prst="line">
              <a:avLst/>
            </a:prstGeom>
            <a:ln w="38100"/>
          </p:spPr>
          <p:style>
            <a:lnRef idx="1">
              <a:schemeClr val="accent1"/>
            </a:lnRef>
            <a:fillRef idx="0">
              <a:schemeClr val="accent1"/>
            </a:fillRef>
            <a:effectRef idx="0">
              <a:schemeClr val="accent1"/>
            </a:effectRef>
            <a:fontRef idx="minor">
              <a:schemeClr val="tx1"/>
            </a:fontRef>
          </p:style>
        </p:cxnSp>
      </p:grpSp>
      <p:sp>
        <p:nvSpPr>
          <p:cNvPr id="34" name="TPPrompt" hidden="1"/>
          <p:cNvSpPr/>
          <p:nvPr>
            <p:custDataLst>
              <p:tags r:id="rId4"/>
            </p:custDataLst>
          </p:nvPr>
        </p:nvSpPr>
        <p:spPr>
          <a:xfrm rot="180000">
            <a:off x="2508250" y="5803900"/>
            <a:ext cx="4127500" cy="952500"/>
          </a:xfrm>
          <a:prstGeom prst="irregularSeal1">
            <a:avLst/>
          </a:prstGeom>
          <a:solidFill>
            <a:schemeClr val="accent1">
              <a:alpha val="50000"/>
            </a:schemeClr>
          </a:solidFill>
          <a:ln w="25400"/>
        </p:spPr>
        <p:style>
          <a:lnRef idx="2">
            <a:schemeClr val="accent1">
              <a:shade val="50000"/>
            </a:schemeClr>
          </a:lnRef>
          <a:fillRef idx="1">
            <a:schemeClr val="accent1"/>
          </a:fillRef>
          <a:effectRef idx="0">
            <a:schemeClr val="accent1"/>
          </a:effectRef>
          <a:fontRef idx="minor">
            <a:schemeClr val="lt1"/>
          </a:fontRef>
        </p:style>
        <p:txBody>
          <a:bodyPr rtlCol="0" anchor="ctr" anchorCtr="1">
            <a:noAutofit/>
          </a:bodyPr>
          <a:lstStyle/>
          <a:p>
            <a:pPr algn="ctr"/>
            <a:r>
              <a:rPr lang="en-US" sz="2400" b="1" smtClean="0">
                <a:solidFill>
                  <a:schemeClr val="tx1"/>
                </a:solidFill>
                <a:latin typeface="Comic Sans MS"/>
              </a:rPr>
              <a:t>Answer Now</a:t>
            </a:r>
            <a:endParaRPr lang="en-US" sz="2400" b="1">
              <a:solidFill>
                <a:schemeClr val="tx1"/>
              </a:solidFill>
              <a:latin typeface="Comic Sans MS"/>
            </a:endParaRPr>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868362"/>
          </a:xfrm>
        </p:spPr>
        <p:txBody>
          <a:bodyPr>
            <a:normAutofit/>
          </a:bodyPr>
          <a:lstStyle/>
          <a:p>
            <a:r>
              <a:rPr lang="en-US" sz="3600" dirty="0" smtClean="0"/>
              <a:t>Learning Objectives</a:t>
            </a:r>
            <a:endParaRPr lang="en-US" sz="3600" dirty="0"/>
          </a:p>
        </p:txBody>
      </p:sp>
      <p:sp>
        <p:nvSpPr>
          <p:cNvPr id="3" name="Content Placeholder 2"/>
          <p:cNvSpPr>
            <a:spLocks noGrp="1"/>
          </p:cNvSpPr>
          <p:nvPr>
            <p:ph idx="1"/>
          </p:nvPr>
        </p:nvSpPr>
        <p:spPr>
          <a:xfrm>
            <a:off x="304800" y="1295400"/>
            <a:ext cx="8458200" cy="5410200"/>
          </a:xfrm>
        </p:spPr>
        <p:txBody>
          <a:bodyPr>
            <a:normAutofit/>
          </a:bodyPr>
          <a:lstStyle/>
          <a:p>
            <a:r>
              <a:rPr lang="en-US" sz="2400" dirty="0" smtClean="0"/>
              <a:t>Define “general anesthesia” and “balanced anesthesia.”  </a:t>
            </a:r>
          </a:p>
          <a:p>
            <a:pPr lvl="1"/>
            <a:r>
              <a:rPr lang="en-US" sz="2000" dirty="0" smtClean="0"/>
              <a:t>State the objectives of anesthesia, characteristics of the ideal anesthetic, and the stages of anesthesia.</a:t>
            </a:r>
          </a:p>
          <a:p>
            <a:r>
              <a:rPr lang="en-US" sz="2400" dirty="0" smtClean="0"/>
              <a:t>Mechanism of Action</a:t>
            </a:r>
          </a:p>
          <a:p>
            <a:pPr lvl="1"/>
            <a:r>
              <a:rPr lang="en-US" sz="2000" dirty="0" smtClean="0"/>
              <a:t>Explain the current theories of the mechanisms of action of inhalation and intravenous anesthetics.</a:t>
            </a:r>
            <a:endParaRPr lang="en-US" sz="1600" dirty="0" smtClean="0"/>
          </a:p>
          <a:p>
            <a:r>
              <a:rPr lang="en-US" sz="2400" dirty="0" smtClean="0"/>
              <a:t>Pharmacokinetics</a:t>
            </a:r>
          </a:p>
          <a:p>
            <a:pPr lvl="1"/>
            <a:r>
              <a:rPr lang="en-US" sz="2000" dirty="0" smtClean="0"/>
              <a:t>For inhalation anesthetics, explain the significance of the </a:t>
            </a:r>
            <a:r>
              <a:rPr lang="en-US" sz="2000" dirty="0" err="1" smtClean="0"/>
              <a:t>blood:gas</a:t>
            </a:r>
            <a:r>
              <a:rPr lang="en-US" sz="2000" dirty="0" smtClean="0"/>
              <a:t> partition coefficient for rates of absorption and induction of anesthesia.</a:t>
            </a:r>
          </a:p>
          <a:p>
            <a:pPr lvl="1"/>
            <a:r>
              <a:rPr lang="en-US" sz="2000" dirty="0"/>
              <a:t>Compare commonly used intravenous anesthetics with respect to speed of onset and duration of action.  </a:t>
            </a:r>
          </a:p>
          <a:p>
            <a:pPr lvl="1"/>
            <a:r>
              <a:rPr lang="en-US" sz="2000" dirty="0"/>
              <a:t>Describe the relative roles of distribution and metabolism in determining duration of action and how duration of action may change with repeated administration of an intravenous anesthetic</a:t>
            </a:r>
            <a:r>
              <a:rPr lang="en-US" sz="2000" dirty="0" smtClean="0"/>
              <a:t>.</a:t>
            </a:r>
          </a:p>
          <a:p>
            <a:pPr lvl="2"/>
            <a:endParaRPr lang="en-US" sz="1600" dirty="0" smtClean="0"/>
          </a:p>
        </p:txBody>
      </p:sp>
    </p:spTree>
    <p:extLst>
      <p:ext uri="{BB962C8B-B14F-4D97-AF65-F5344CB8AC3E}">
        <p14:creationId xmlns:p14="http://schemas.microsoft.com/office/powerpoint/2010/main" val="4068096240"/>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PQuestion"/>
          <p:cNvSpPr>
            <a:spLocks noGrp="1"/>
          </p:cNvSpPr>
          <p:nvPr>
            <p:ph type="title"/>
          </p:nvPr>
        </p:nvSpPr>
        <p:spPr>
          <a:xfrm>
            <a:off x="381000" y="609600"/>
            <a:ext cx="8229600" cy="1676400"/>
          </a:xfrm>
        </p:spPr>
        <p:txBody>
          <a:bodyPr>
            <a:noAutofit/>
          </a:bodyPr>
          <a:lstStyle/>
          <a:p>
            <a:pPr algn="l"/>
            <a:r>
              <a:rPr lang="en-US" sz="2800" dirty="0" smtClean="0"/>
              <a:t>An </a:t>
            </a:r>
            <a:r>
              <a:rPr lang="en-US" sz="2800" dirty="0" err="1" smtClean="0"/>
              <a:t>i.v</a:t>
            </a:r>
            <a:r>
              <a:rPr lang="en-US" sz="2800" dirty="0" smtClean="0"/>
              <a:t>. dose of thiopental leads to loss of consciousness in 10-15 sec.  If no other drugs are given, the patient will regain consciousness in just a few minutes because thiopental is:</a:t>
            </a:r>
            <a:endParaRPr lang="en-US" sz="2800" dirty="0"/>
          </a:p>
        </p:txBody>
      </p:sp>
      <p:sp>
        <p:nvSpPr>
          <p:cNvPr id="3" name="TPAnswers"/>
          <p:cNvSpPr>
            <a:spLocks noGrp="1"/>
          </p:cNvSpPr>
          <p:nvPr>
            <p:ph type="body" idx="1"/>
            <p:custDataLst>
              <p:tags r:id="rId2"/>
            </p:custDataLst>
          </p:nvPr>
        </p:nvSpPr>
        <p:spPr>
          <a:xfrm>
            <a:off x="609600" y="2895600"/>
            <a:ext cx="3962400" cy="2971800"/>
          </a:xfrm>
        </p:spPr>
        <p:txBody>
          <a:bodyPr>
            <a:normAutofit/>
          </a:bodyPr>
          <a:lstStyle/>
          <a:p>
            <a:pPr marL="514350" indent="-514350">
              <a:buFont typeface="Arial" panose="020B0604020202020204" pitchFamily="34" charset="0"/>
              <a:buAutoNum type="alphaUcPeriod"/>
            </a:pPr>
            <a:r>
              <a:rPr lang="en-US" sz="2500" dirty="0" smtClean="0"/>
              <a:t>efficiently excreted </a:t>
            </a:r>
            <a:r>
              <a:rPr lang="en-US" sz="2500" dirty="0" err="1" smtClean="0"/>
              <a:t>renally</a:t>
            </a:r>
            <a:r>
              <a:rPr lang="en-US" sz="2500" dirty="0" smtClean="0"/>
              <a:t>.</a:t>
            </a:r>
          </a:p>
          <a:p>
            <a:pPr marL="514350" indent="-514350">
              <a:buFont typeface="Arial" panose="020B0604020202020204" pitchFamily="34" charset="0"/>
              <a:buAutoNum type="alphaUcPeriod"/>
            </a:pPr>
            <a:r>
              <a:rPr lang="en-US" sz="2500" dirty="0" smtClean="0"/>
              <a:t>exhaled rapidly.</a:t>
            </a:r>
          </a:p>
          <a:p>
            <a:pPr marL="514350" indent="-514350">
              <a:buFont typeface="Arial" panose="020B0604020202020204" pitchFamily="34" charset="0"/>
              <a:buAutoNum type="alphaUcPeriod"/>
            </a:pPr>
            <a:r>
              <a:rPr lang="en-US" sz="2500" dirty="0" smtClean="0"/>
              <a:t>rapidly metabolized </a:t>
            </a:r>
            <a:r>
              <a:rPr lang="en-US" sz="2500" dirty="0" err="1" smtClean="0"/>
              <a:t>hepatically</a:t>
            </a:r>
            <a:r>
              <a:rPr lang="en-US" sz="2500" dirty="0" smtClean="0"/>
              <a:t>.</a:t>
            </a:r>
          </a:p>
          <a:p>
            <a:pPr marL="514350" indent="-514350">
              <a:buFont typeface="Arial" panose="020B0604020202020204" pitchFamily="34" charset="0"/>
              <a:buAutoNum type="alphaUcPeriod"/>
            </a:pPr>
            <a:r>
              <a:rPr lang="en-US" sz="2500" dirty="0" smtClean="0"/>
              <a:t>Redistributed from brain.</a:t>
            </a:r>
            <a:endParaRPr lang="en-US" sz="2500" dirty="0"/>
          </a:p>
        </p:txBody>
      </p:sp>
      <p:sp>
        <p:nvSpPr>
          <p:cNvPr id="6" name="TPCountdownTrigger"/>
          <p:cNvSpPr/>
          <p:nvPr/>
        </p:nvSpPr>
        <p:spPr>
          <a:xfrm>
            <a:off x="0" y="0"/>
            <a:ext cx="12700" cy="127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 name="TPCountdown" hidden="1"/>
          <p:cNvGrpSpPr/>
          <p:nvPr>
            <p:custDataLst>
              <p:tags r:id="rId3"/>
            </p:custDataLst>
          </p:nvPr>
        </p:nvGrpSpPr>
        <p:grpSpPr>
          <a:xfrm>
            <a:off x="7747000" y="6096000"/>
            <a:ext cx="1270000" cy="635000"/>
            <a:chOff x="7683500" y="5842000"/>
            <a:chExt cx="1270000" cy="635000"/>
          </a:xfrm>
        </p:grpSpPr>
        <p:sp>
          <p:nvSpPr>
            <p:cNvPr id="7" name="CountdownShape" hidden="1"/>
            <p:cNvSpPr/>
            <p:nvPr/>
          </p:nvSpPr>
          <p:spPr>
            <a:xfrm>
              <a:off x="7683500" y="5842000"/>
              <a:ext cx="1270000" cy="635000"/>
            </a:xfrm>
            <a:prstGeom prst="cube">
              <a:avLst/>
            </a:prstGeom>
            <a:solidFill>
              <a:srgbClr val="33333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CountdownText" hidden="1"/>
            <p:cNvSpPr txBox="1"/>
            <p:nvPr/>
          </p:nvSpPr>
          <p:spPr>
            <a:xfrm>
              <a:off x="7785100" y="6045200"/>
              <a:ext cx="889000" cy="381000"/>
            </a:xfrm>
            <a:prstGeom prst="rect">
              <a:avLst/>
            </a:prstGeom>
            <a:noFill/>
            <a:ln>
              <a:solidFill>
                <a:srgbClr val="000000"/>
              </a:solidFill>
            </a:ln>
          </p:spPr>
          <p:txBody>
            <a:bodyPr vert="horz" rtlCol="0" anchor="ctr" anchorCtr="1">
              <a:noAutofit/>
            </a:bodyPr>
            <a:lstStyle/>
            <a:p>
              <a:pPr algn="ctr"/>
              <a:r>
                <a:rPr lang="en-US" sz="2400" b="1" smtClean="0">
                  <a:solidFill>
                    <a:srgbClr val="FF0000"/>
                  </a:solidFill>
                  <a:latin typeface="Tahoma"/>
                </a:rPr>
                <a:t>:30</a:t>
              </a:r>
              <a:endParaRPr lang="en-US" sz="2400" b="1" dirty="0">
                <a:solidFill>
                  <a:srgbClr val="FF0000"/>
                </a:solidFill>
                <a:latin typeface="Tahoma"/>
              </a:endParaRPr>
            </a:p>
          </p:txBody>
        </p:sp>
        <p:cxnSp>
          <p:nvCxnSpPr>
            <p:cNvPr id="9" name="CountdownLine" hidden="1"/>
            <p:cNvCxnSpPr/>
            <p:nvPr/>
          </p:nvCxnSpPr>
          <p:spPr>
            <a:xfrm>
              <a:off x="8001000" y="5943600"/>
              <a:ext cx="508000" cy="0"/>
            </a:xfrm>
            <a:prstGeom prst="line">
              <a:avLst/>
            </a:prstGeom>
            <a:ln w="38100"/>
          </p:spPr>
          <p:style>
            <a:lnRef idx="1">
              <a:schemeClr val="accent1"/>
            </a:lnRef>
            <a:fillRef idx="0">
              <a:schemeClr val="accent1"/>
            </a:fillRef>
            <a:effectRef idx="0">
              <a:schemeClr val="accent1"/>
            </a:effectRef>
            <a:fontRef idx="minor">
              <a:schemeClr val="tx1"/>
            </a:fontRef>
          </p:style>
        </p:cxnSp>
      </p:grpSp>
      <p:sp>
        <p:nvSpPr>
          <p:cNvPr id="12" name="TPPrompt" hidden="1"/>
          <p:cNvSpPr/>
          <p:nvPr>
            <p:custDataLst>
              <p:tags r:id="rId4"/>
            </p:custDataLst>
          </p:nvPr>
        </p:nvSpPr>
        <p:spPr>
          <a:xfrm rot="180000">
            <a:off x="2508250" y="5803900"/>
            <a:ext cx="4127500" cy="952500"/>
          </a:xfrm>
          <a:prstGeom prst="irregularSeal1">
            <a:avLst/>
          </a:prstGeom>
          <a:solidFill>
            <a:schemeClr val="accent1">
              <a:alpha val="50000"/>
            </a:schemeClr>
          </a:solidFill>
          <a:ln w="25400"/>
        </p:spPr>
        <p:style>
          <a:lnRef idx="2">
            <a:schemeClr val="accent1">
              <a:shade val="50000"/>
            </a:schemeClr>
          </a:lnRef>
          <a:fillRef idx="1">
            <a:schemeClr val="accent1"/>
          </a:fillRef>
          <a:effectRef idx="0">
            <a:schemeClr val="accent1"/>
          </a:effectRef>
          <a:fontRef idx="minor">
            <a:schemeClr val="lt1"/>
          </a:fontRef>
        </p:style>
        <p:txBody>
          <a:bodyPr rtlCol="0" anchor="ctr" anchorCtr="1">
            <a:noAutofit/>
          </a:bodyPr>
          <a:lstStyle/>
          <a:p>
            <a:pPr algn="ctr"/>
            <a:r>
              <a:rPr lang="en-US" sz="2400" b="1" smtClean="0">
                <a:solidFill>
                  <a:schemeClr val="tx1"/>
                </a:solidFill>
                <a:latin typeface="Comic Sans MS"/>
              </a:rPr>
              <a:t>Answer Now</a:t>
            </a:r>
            <a:endParaRPr lang="en-US" sz="2400" b="1">
              <a:solidFill>
                <a:schemeClr val="tx1"/>
              </a:solidFill>
              <a:latin typeface="Comic Sans MS"/>
            </a:endParaRPr>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PQuestion"/>
          <p:cNvSpPr>
            <a:spLocks noGrp="1"/>
          </p:cNvSpPr>
          <p:nvPr>
            <p:ph type="title"/>
          </p:nvPr>
        </p:nvSpPr>
        <p:spPr>
          <a:xfrm>
            <a:off x="533400" y="762000"/>
            <a:ext cx="8229600" cy="1143000"/>
          </a:xfrm>
        </p:spPr>
        <p:txBody>
          <a:bodyPr>
            <a:normAutofit/>
          </a:bodyPr>
          <a:lstStyle/>
          <a:p>
            <a:pPr algn="l"/>
            <a:r>
              <a:rPr lang="en-US" sz="2800" dirty="0" err="1" smtClean="0"/>
              <a:t>Flumazenil</a:t>
            </a:r>
            <a:r>
              <a:rPr lang="en-US" sz="2800" dirty="0" smtClean="0"/>
              <a:t> can reverse the respiratory depression produced by which agent?</a:t>
            </a:r>
            <a:endParaRPr lang="en-US" sz="2800" dirty="0"/>
          </a:p>
        </p:txBody>
      </p:sp>
      <p:sp>
        <p:nvSpPr>
          <p:cNvPr id="3" name="TPAnswers"/>
          <p:cNvSpPr>
            <a:spLocks noGrp="1"/>
          </p:cNvSpPr>
          <p:nvPr>
            <p:ph type="body" idx="1"/>
            <p:custDataLst>
              <p:tags r:id="rId2"/>
            </p:custDataLst>
          </p:nvPr>
        </p:nvSpPr>
        <p:spPr>
          <a:xfrm>
            <a:off x="609600" y="1981201"/>
            <a:ext cx="2743200" cy="3505200"/>
          </a:xfrm>
        </p:spPr>
        <p:txBody>
          <a:bodyPr>
            <a:normAutofit/>
          </a:bodyPr>
          <a:lstStyle/>
          <a:p>
            <a:pPr marL="514350" indent="-514350">
              <a:buFont typeface="Arial" panose="020B0604020202020204" pitchFamily="34" charset="0"/>
              <a:buAutoNum type="alphaUcPeriod"/>
            </a:pPr>
            <a:r>
              <a:rPr lang="en-US" sz="2800" dirty="0" err="1" smtClean="0"/>
              <a:t>Desflurane</a:t>
            </a:r>
            <a:endParaRPr lang="en-US" sz="2800" dirty="0" smtClean="0"/>
          </a:p>
          <a:p>
            <a:pPr marL="514350" indent="-514350">
              <a:buFont typeface="Arial" panose="020B0604020202020204" pitchFamily="34" charset="0"/>
              <a:buAutoNum type="alphaUcPeriod"/>
            </a:pPr>
            <a:r>
              <a:rPr lang="en-US" sz="2800" dirty="0" err="1" smtClean="0"/>
              <a:t>Fentanyl</a:t>
            </a:r>
            <a:endParaRPr lang="en-US" sz="2800" dirty="0" smtClean="0"/>
          </a:p>
          <a:p>
            <a:pPr marL="514350" indent="-514350">
              <a:buFont typeface="Arial" panose="020B0604020202020204" pitchFamily="34" charset="0"/>
              <a:buAutoNum type="alphaUcPeriod"/>
            </a:pPr>
            <a:r>
              <a:rPr lang="en-US" sz="2800" dirty="0" err="1" smtClean="0"/>
              <a:t>Ketamine</a:t>
            </a:r>
            <a:endParaRPr lang="en-US" sz="2800" dirty="0" smtClean="0"/>
          </a:p>
          <a:p>
            <a:pPr marL="514350" indent="-514350">
              <a:buFont typeface="Arial" panose="020B0604020202020204" pitchFamily="34" charset="0"/>
              <a:buAutoNum type="alphaUcPeriod"/>
            </a:pPr>
            <a:r>
              <a:rPr lang="en-US" sz="2800" dirty="0" err="1" smtClean="0"/>
              <a:t>Midazolam</a:t>
            </a:r>
            <a:endParaRPr lang="en-US" sz="2800" dirty="0" smtClean="0"/>
          </a:p>
          <a:p>
            <a:pPr marL="514350" indent="-514350">
              <a:buFont typeface="Arial" panose="020B0604020202020204" pitchFamily="34" charset="0"/>
              <a:buAutoNum type="alphaUcPeriod"/>
            </a:pPr>
            <a:r>
              <a:rPr lang="en-US" sz="2800" dirty="0" err="1" smtClean="0"/>
              <a:t>Propofol</a:t>
            </a:r>
            <a:endParaRPr lang="en-US" sz="2800" dirty="0"/>
          </a:p>
        </p:txBody>
      </p:sp>
      <p:sp>
        <p:nvSpPr>
          <p:cNvPr id="6" name="TPCountdownTrigger"/>
          <p:cNvSpPr/>
          <p:nvPr/>
        </p:nvSpPr>
        <p:spPr>
          <a:xfrm>
            <a:off x="0" y="0"/>
            <a:ext cx="12700" cy="127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 name="TPCountdown" hidden="1"/>
          <p:cNvGrpSpPr/>
          <p:nvPr>
            <p:custDataLst>
              <p:tags r:id="rId3"/>
            </p:custDataLst>
          </p:nvPr>
        </p:nvGrpSpPr>
        <p:grpSpPr>
          <a:xfrm>
            <a:off x="7747000" y="6096000"/>
            <a:ext cx="1270000" cy="635000"/>
            <a:chOff x="7683500" y="5842000"/>
            <a:chExt cx="1270000" cy="635000"/>
          </a:xfrm>
        </p:grpSpPr>
        <p:sp>
          <p:nvSpPr>
            <p:cNvPr id="7" name="CountdownShape" hidden="1"/>
            <p:cNvSpPr/>
            <p:nvPr/>
          </p:nvSpPr>
          <p:spPr>
            <a:xfrm>
              <a:off x="7683500" y="5842000"/>
              <a:ext cx="1270000" cy="635000"/>
            </a:xfrm>
            <a:prstGeom prst="cube">
              <a:avLst/>
            </a:prstGeom>
            <a:solidFill>
              <a:srgbClr val="33333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CountdownText" hidden="1"/>
            <p:cNvSpPr txBox="1"/>
            <p:nvPr/>
          </p:nvSpPr>
          <p:spPr>
            <a:xfrm>
              <a:off x="7785100" y="6045200"/>
              <a:ext cx="889000" cy="381000"/>
            </a:xfrm>
            <a:prstGeom prst="rect">
              <a:avLst/>
            </a:prstGeom>
            <a:noFill/>
            <a:ln>
              <a:solidFill>
                <a:srgbClr val="000000"/>
              </a:solidFill>
            </a:ln>
          </p:spPr>
          <p:txBody>
            <a:bodyPr vert="horz" rtlCol="0" anchor="ctr" anchorCtr="1">
              <a:noAutofit/>
            </a:bodyPr>
            <a:lstStyle/>
            <a:p>
              <a:pPr algn="ctr"/>
              <a:r>
                <a:rPr lang="en-US" sz="2400" b="1" smtClean="0">
                  <a:solidFill>
                    <a:srgbClr val="FF0000"/>
                  </a:solidFill>
                  <a:latin typeface="Tahoma"/>
                </a:rPr>
                <a:t>:30</a:t>
              </a:r>
              <a:endParaRPr lang="en-US" sz="2400" b="1">
                <a:solidFill>
                  <a:srgbClr val="FF0000"/>
                </a:solidFill>
                <a:latin typeface="Tahoma"/>
              </a:endParaRPr>
            </a:p>
          </p:txBody>
        </p:sp>
        <p:cxnSp>
          <p:nvCxnSpPr>
            <p:cNvPr id="9" name="CountdownLine" hidden="1"/>
            <p:cNvCxnSpPr/>
            <p:nvPr/>
          </p:nvCxnSpPr>
          <p:spPr>
            <a:xfrm>
              <a:off x="8001000" y="5943600"/>
              <a:ext cx="508000" cy="0"/>
            </a:xfrm>
            <a:prstGeom prst="line">
              <a:avLst/>
            </a:prstGeom>
            <a:ln w="38100"/>
          </p:spPr>
          <p:style>
            <a:lnRef idx="1">
              <a:schemeClr val="accent1"/>
            </a:lnRef>
            <a:fillRef idx="0">
              <a:schemeClr val="accent1"/>
            </a:fillRef>
            <a:effectRef idx="0">
              <a:schemeClr val="accent1"/>
            </a:effectRef>
            <a:fontRef idx="minor">
              <a:schemeClr val="tx1"/>
            </a:fontRef>
          </p:style>
        </p:cxnSp>
      </p:grpSp>
      <p:sp>
        <p:nvSpPr>
          <p:cNvPr id="11" name="TPPrompt" hidden="1"/>
          <p:cNvSpPr/>
          <p:nvPr>
            <p:custDataLst>
              <p:tags r:id="rId4"/>
            </p:custDataLst>
          </p:nvPr>
        </p:nvSpPr>
        <p:spPr>
          <a:xfrm rot="180000">
            <a:off x="2508250" y="5803900"/>
            <a:ext cx="4127500" cy="952500"/>
          </a:xfrm>
          <a:prstGeom prst="irregularSeal1">
            <a:avLst/>
          </a:prstGeom>
          <a:solidFill>
            <a:schemeClr val="accent1">
              <a:alpha val="50000"/>
            </a:schemeClr>
          </a:solidFill>
          <a:ln w="25400"/>
        </p:spPr>
        <p:style>
          <a:lnRef idx="2">
            <a:schemeClr val="accent1">
              <a:shade val="50000"/>
            </a:schemeClr>
          </a:lnRef>
          <a:fillRef idx="1">
            <a:schemeClr val="accent1"/>
          </a:fillRef>
          <a:effectRef idx="0">
            <a:schemeClr val="accent1"/>
          </a:effectRef>
          <a:fontRef idx="minor">
            <a:schemeClr val="lt1"/>
          </a:fontRef>
        </p:style>
        <p:txBody>
          <a:bodyPr rtlCol="0" anchor="ctr" anchorCtr="1">
            <a:noAutofit/>
          </a:bodyPr>
          <a:lstStyle/>
          <a:p>
            <a:pPr algn="ctr"/>
            <a:r>
              <a:rPr lang="en-US" sz="2400" b="1" smtClean="0">
                <a:solidFill>
                  <a:schemeClr val="tx1"/>
                </a:solidFill>
                <a:latin typeface="Comic Sans MS"/>
              </a:rPr>
              <a:t>Answer Now</a:t>
            </a:r>
            <a:endParaRPr lang="en-US" sz="2400" b="1">
              <a:solidFill>
                <a:schemeClr val="tx1"/>
              </a:solidFill>
              <a:latin typeface="Comic Sans MS"/>
            </a:endParaRPr>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PQuestion"/>
          <p:cNvSpPr>
            <a:spLocks noGrp="1"/>
          </p:cNvSpPr>
          <p:nvPr>
            <p:ph type="title"/>
          </p:nvPr>
        </p:nvSpPr>
        <p:spPr>
          <a:xfrm>
            <a:off x="457200" y="609600"/>
            <a:ext cx="8229600" cy="1143000"/>
          </a:xfrm>
        </p:spPr>
        <p:txBody>
          <a:bodyPr>
            <a:normAutofit/>
          </a:bodyPr>
          <a:lstStyle/>
          <a:p>
            <a:pPr algn="l"/>
            <a:r>
              <a:rPr lang="en-US" sz="2800" dirty="0" smtClean="0"/>
              <a:t>Which intravenous anesthetic produces dissociative anesthesia:</a:t>
            </a:r>
            <a:endParaRPr lang="en-US" sz="2800" dirty="0"/>
          </a:p>
        </p:txBody>
      </p:sp>
      <p:sp>
        <p:nvSpPr>
          <p:cNvPr id="3" name="TPAnswers"/>
          <p:cNvSpPr>
            <a:spLocks noGrp="1"/>
          </p:cNvSpPr>
          <p:nvPr>
            <p:ph type="body" idx="1"/>
            <p:custDataLst>
              <p:tags r:id="rId2"/>
            </p:custDataLst>
          </p:nvPr>
        </p:nvSpPr>
        <p:spPr>
          <a:xfrm>
            <a:off x="457200" y="2286000"/>
            <a:ext cx="2590800" cy="3840163"/>
          </a:xfrm>
        </p:spPr>
        <p:txBody>
          <a:bodyPr>
            <a:normAutofit/>
          </a:bodyPr>
          <a:lstStyle/>
          <a:p>
            <a:pPr marL="514350" indent="-514350">
              <a:buFont typeface="Arial" panose="020B0604020202020204" pitchFamily="34" charset="0"/>
              <a:buAutoNum type="alphaUcPeriod"/>
            </a:pPr>
            <a:r>
              <a:rPr lang="en-US" sz="2800" dirty="0" err="1" smtClean="0"/>
              <a:t>Midazolam</a:t>
            </a:r>
            <a:endParaRPr lang="en-US" sz="2800" dirty="0" smtClean="0"/>
          </a:p>
          <a:p>
            <a:pPr marL="514350" indent="-514350">
              <a:buFont typeface="Arial" panose="020B0604020202020204" pitchFamily="34" charset="0"/>
              <a:buAutoNum type="alphaUcPeriod"/>
            </a:pPr>
            <a:r>
              <a:rPr lang="en-US" sz="2800" dirty="0" err="1" smtClean="0"/>
              <a:t>Ketamine</a:t>
            </a:r>
            <a:endParaRPr lang="en-US" sz="2800" dirty="0" smtClean="0"/>
          </a:p>
          <a:p>
            <a:pPr marL="514350" indent="-514350">
              <a:buFont typeface="Arial" panose="020B0604020202020204" pitchFamily="34" charset="0"/>
              <a:buAutoNum type="alphaUcPeriod"/>
            </a:pPr>
            <a:r>
              <a:rPr lang="en-US" sz="2800" dirty="0" err="1" smtClean="0"/>
              <a:t>Fentanyl</a:t>
            </a:r>
            <a:endParaRPr lang="en-US" sz="2800" dirty="0" smtClean="0"/>
          </a:p>
          <a:p>
            <a:pPr marL="514350" indent="-514350">
              <a:buFont typeface="Arial" panose="020B0604020202020204" pitchFamily="34" charset="0"/>
              <a:buAutoNum type="alphaUcPeriod"/>
            </a:pPr>
            <a:r>
              <a:rPr lang="en-US" sz="2800" dirty="0" smtClean="0"/>
              <a:t>Thiopental</a:t>
            </a:r>
          </a:p>
          <a:p>
            <a:pPr marL="514350" indent="-514350">
              <a:buFont typeface="Arial" panose="020B0604020202020204" pitchFamily="34" charset="0"/>
              <a:buAutoNum type="alphaUcPeriod"/>
            </a:pPr>
            <a:r>
              <a:rPr lang="en-US" sz="2800" dirty="0" err="1" smtClean="0"/>
              <a:t>Propofol</a:t>
            </a:r>
            <a:endParaRPr lang="en-US" sz="2800" dirty="0"/>
          </a:p>
        </p:txBody>
      </p:sp>
      <p:sp>
        <p:nvSpPr>
          <p:cNvPr id="6" name="TPCountdownTrigger"/>
          <p:cNvSpPr/>
          <p:nvPr/>
        </p:nvSpPr>
        <p:spPr>
          <a:xfrm>
            <a:off x="0" y="0"/>
            <a:ext cx="12700" cy="127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 name="TPCountdown" hidden="1"/>
          <p:cNvGrpSpPr/>
          <p:nvPr>
            <p:custDataLst>
              <p:tags r:id="rId3"/>
            </p:custDataLst>
          </p:nvPr>
        </p:nvGrpSpPr>
        <p:grpSpPr>
          <a:xfrm>
            <a:off x="7747000" y="6096000"/>
            <a:ext cx="1270000" cy="635000"/>
            <a:chOff x="7683500" y="5842000"/>
            <a:chExt cx="1270000" cy="635000"/>
          </a:xfrm>
        </p:grpSpPr>
        <p:sp>
          <p:nvSpPr>
            <p:cNvPr id="7" name="CountdownShape" hidden="1"/>
            <p:cNvSpPr/>
            <p:nvPr/>
          </p:nvSpPr>
          <p:spPr>
            <a:xfrm>
              <a:off x="7683500" y="5842000"/>
              <a:ext cx="1270000" cy="635000"/>
            </a:xfrm>
            <a:prstGeom prst="cube">
              <a:avLst/>
            </a:prstGeom>
            <a:solidFill>
              <a:srgbClr val="33333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CountdownText" hidden="1"/>
            <p:cNvSpPr txBox="1"/>
            <p:nvPr/>
          </p:nvSpPr>
          <p:spPr>
            <a:xfrm>
              <a:off x="7785100" y="6045200"/>
              <a:ext cx="889000" cy="381000"/>
            </a:xfrm>
            <a:prstGeom prst="rect">
              <a:avLst/>
            </a:prstGeom>
            <a:noFill/>
            <a:ln>
              <a:solidFill>
                <a:srgbClr val="000000"/>
              </a:solidFill>
            </a:ln>
          </p:spPr>
          <p:txBody>
            <a:bodyPr vert="horz" rtlCol="0" anchor="ctr" anchorCtr="1">
              <a:noAutofit/>
            </a:bodyPr>
            <a:lstStyle/>
            <a:p>
              <a:pPr algn="ctr"/>
              <a:r>
                <a:rPr lang="en-US" sz="2400" b="1" smtClean="0">
                  <a:solidFill>
                    <a:srgbClr val="FF0000"/>
                  </a:solidFill>
                  <a:latin typeface="Tahoma"/>
                </a:rPr>
                <a:t>:30</a:t>
              </a:r>
              <a:endParaRPr lang="en-US" sz="2400" b="1">
                <a:solidFill>
                  <a:srgbClr val="FF0000"/>
                </a:solidFill>
                <a:latin typeface="Tahoma"/>
              </a:endParaRPr>
            </a:p>
          </p:txBody>
        </p:sp>
        <p:cxnSp>
          <p:nvCxnSpPr>
            <p:cNvPr id="9" name="CountdownLine" hidden="1"/>
            <p:cNvCxnSpPr/>
            <p:nvPr/>
          </p:nvCxnSpPr>
          <p:spPr>
            <a:xfrm>
              <a:off x="8001000" y="5943600"/>
              <a:ext cx="508000" cy="0"/>
            </a:xfrm>
            <a:prstGeom prst="line">
              <a:avLst/>
            </a:prstGeom>
            <a:ln w="38100"/>
          </p:spPr>
          <p:style>
            <a:lnRef idx="1">
              <a:schemeClr val="accent1"/>
            </a:lnRef>
            <a:fillRef idx="0">
              <a:schemeClr val="accent1"/>
            </a:fillRef>
            <a:effectRef idx="0">
              <a:schemeClr val="accent1"/>
            </a:effectRef>
            <a:fontRef idx="minor">
              <a:schemeClr val="tx1"/>
            </a:fontRef>
          </p:style>
        </p:cxnSp>
      </p:grpSp>
      <p:sp>
        <p:nvSpPr>
          <p:cNvPr id="11" name="TPPrompt" hidden="1"/>
          <p:cNvSpPr/>
          <p:nvPr>
            <p:custDataLst>
              <p:tags r:id="rId4"/>
            </p:custDataLst>
          </p:nvPr>
        </p:nvSpPr>
        <p:spPr>
          <a:xfrm rot="180000">
            <a:off x="2508250" y="5803900"/>
            <a:ext cx="4127500" cy="952500"/>
          </a:xfrm>
          <a:prstGeom prst="irregularSeal1">
            <a:avLst/>
          </a:prstGeom>
          <a:solidFill>
            <a:schemeClr val="accent1">
              <a:alpha val="50000"/>
            </a:schemeClr>
          </a:solidFill>
          <a:ln w="25400"/>
        </p:spPr>
        <p:style>
          <a:lnRef idx="2">
            <a:schemeClr val="accent1">
              <a:shade val="50000"/>
            </a:schemeClr>
          </a:lnRef>
          <a:fillRef idx="1">
            <a:schemeClr val="accent1"/>
          </a:fillRef>
          <a:effectRef idx="0">
            <a:schemeClr val="accent1"/>
          </a:effectRef>
          <a:fontRef idx="minor">
            <a:schemeClr val="lt1"/>
          </a:fontRef>
        </p:style>
        <p:txBody>
          <a:bodyPr rtlCol="0" anchor="ctr" anchorCtr="1">
            <a:noAutofit/>
          </a:bodyPr>
          <a:lstStyle/>
          <a:p>
            <a:pPr algn="ctr"/>
            <a:r>
              <a:rPr lang="en-US" sz="2400" b="1" smtClean="0">
                <a:solidFill>
                  <a:schemeClr val="tx1"/>
                </a:solidFill>
                <a:latin typeface="Comic Sans MS"/>
              </a:rPr>
              <a:t>Answer Now</a:t>
            </a:r>
            <a:endParaRPr lang="en-US" sz="2400" b="1">
              <a:solidFill>
                <a:schemeClr val="tx1"/>
              </a:solidFill>
              <a:latin typeface="Comic Sans MS"/>
            </a:endParaRPr>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PQuestion"/>
          <p:cNvSpPr>
            <a:spLocks noGrp="1"/>
          </p:cNvSpPr>
          <p:nvPr>
            <p:ph type="title"/>
          </p:nvPr>
        </p:nvSpPr>
        <p:spPr>
          <a:xfrm>
            <a:off x="457200" y="685800"/>
            <a:ext cx="8229600" cy="2087564"/>
          </a:xfrm>
        </p:spPr>
        <p:txBody>
          <a:bodyPr>
            <a:normAutofit fontScale="90000"/>
          </a:bodyPr>
          <a:lstStyle/>
          <a:p>
            <a:pPr algn="l"/>
            <a:r>
              <a:rPr lang="en-US" sz="2400" dirty="0" smtClean="0"/>
              <a:t>A 30yr old man was taken to surgery for suspected acute appendicitis. He was administered general anesthesia consisting of halothane and </a:t>
            </a:r>
            <a:r>
              <a:rPr lang="en-US" sz="2400" dirty="0" err="1" smtClean="0"/>
              <a:t>succinylcholine</a:t>
            </a:r>
            <a:r>
              <a:rPr lang="en-US" sz="2400" dirty="0" smtClean="0"/>
              <a:t>. He suddenly  developed hyperthermia, muscle rigidity, tachycardia and hypertension. The anesthetist suspected Malignant Hyperthermia and successfully managed the patient with medication. The medication likely worked by:</a:t>
            </a:r>
            <a:endParaRPr lang="en-US" sz="2400" dirty="0"/>
          </a:p>
        </p:txBody>
      </p:sp>
      <p:sp>
        <p:nvSpPr>
          <p:cNvPr id="3" name="TPAnswers"/>
          <p:cNvSpPr>
            <a:spLocks noGrp="1"/>
          </p:cNvSpPr>
          <p:nvPr>
            <p:ph type="body" idx="1"/>
            <p:custDataLst>
              <p:tags r:id="rId2"/>
            </p:custDataLst>
          </p:nvPr>
        </p:nvSpPr>
        <p:spPr>
          <a:xfrm>
            <a:off x="304800" y="3276600"/>
            <a:ext cx="5334000" cy="3352800"/>
          </a:xfrm>
        </p:spPr>
        <p:txBody>
          <a:bodyPr>
            <a:normAutofit/>
          </a:bodyPr>
          <a:lstStyle/>
          <a:p>
            <a:pPr marL="457200" indent="-457200">
              <a:buAutoNum type="alphaUcPeriod"/>
            </a:pPr>
            <a:r>
              <a:rPr lang="en-US" sz="2300" dirty="0" smtClean="0"/>
              <a:t>inhibiting the hypothalamus</a:t>
            </a:r>
          </a:p>
          <a:p>
            <a:pPr marL="457200" indent="-457200">
              <a:buFont typeface="Arial" panose="020B0604020202020204" pitchFamily="34" charset="0"/>
              <a:buAutoNum type="alphaUcPeriod"/>
            </a:pPr>
            <a:r>
              <a:rPr lang="en-US" sz="2300" dirty="0" smtClean="0"/>
              <a:t>blocking the </a:t>
            </a:r>
            <a:r>
              <a:rPr lang="en-US" sz="2300" dirty="0" err="1" smtClean="0"/>
              <a:t>atrio</a:t>
            </a:r>
            <a:r>
              <a:rPr lang="en-US" sz="2300" dirty="0" smtClean="0"/>
              <a:t>-ventricular bundle</a:t>
            </a:r>
          </a:p>
          <a:p>
            <a:pPr marL="457200" indent="-457200">
              <a:buFont typeface="Arial" panose="020B0604020202020204" pitchFamily="34" charset="0"/>
              <a:buAutoNum type="alphaUcPeriod"/>
            </a:pPr>
            <a:r>
              <a:rPr lang="en-US" sz="2300" dirty="0" smtClean="0"/>
              <a:t>peripheral </a:t>
            </a:r>
            <a:r>
              <a:rPr lang="en-US" sz="2300" dirty="0" err="1" smtClean="0"/>
              <a:t>vasodilation</a:t>
            </a:r>
            <a:endParaRPr lang="en-US" sz="2300" dirty="0" smtClean="0"/>
          </a:p>
          <a:p>
            <a:pPr marL="457200" indent="-457200">
              <a:buFont typeface="Arial" panose="020B0604020202020204" pitchFamily="34" charset="0"/>
              <a:buAutoNum type="alphaUcPeriod"/>
            </a:pPr>
            <a:r>
              <a:rPr lang="en-US" sz="2300" dirty="0" smtClean="0"/>
              <a:t>stabilizing the autonomic system</a:t>
            </a:r>
          </a:p>
          <a:p>
            <a:pPr marL="457200" indent="-457200">
              <a:buFont typeface="Arial" panose="020B0604020202020204" pitchFamily="34" charset="0"/>
              <a:buAutoNum type="alphaUcPeriod"/>
            </a:pPr>
            <a:r>
              <a:rPr lang="en-US" sz="2300" dirty="0" smtClean="0"/>
              <a:t>impairing Ca</a:t>
            </a:r>
            <a:r>
              <a:rPr lang="en-US" sz="2300" baseline="30000" dirty="0" smtClean="0"/>
              <a:t>2+</a:t>
            </a:r>
            <a:r>
              <a:rPr lang="en-US" sz="2300" dirty="0" smtClean="0"/>
              <a:t>-dep. muscle contraction</a:t>
            </a:r>
          </a:p>
        </p:txBody>
      </p:sp>
      <p:sp>
        <p:nvSpPr>
          <p:cNvPr id="10" name="TPPrompt" hidden="1"/>
          <p:cNvSpPr/>
          <p:nvPr>
            <p:custDataLst>
              <p:tags r:id="rId3"/>
            </p:custDataLst>
          </p:nvPr>
        </p:nvSpPr>
        <p:spPr>
          <a:xfrm rot="180000">
            <a:off x="1165097" y="5669955"/>
            <a:ext cx="4127500" cy="952500"/>
          </a:xfrm>
          <a:prstGeom prst="irregularSeal1">
            <a:avLst/>
          </a:prstGeom>
          <a:solidFill>
            <a:schemeClr val="accent1">
              <a:alpha val="50000"/>
            </a:schemeClr>
          </a:solidFill>
          <a:ln w="25400"/>
        </p:spPr>
        <p:style>
          <a:lnRef idx="2">
            <a:schemeClr val="accent1">
              <a:shade val="50000"/>
            </a:schemeClr>
          </a:lnRef>
          <a:fillRef idx="1">
            <a:schemeClr val="accent1"/>
          </a:fillRef>
          <a:effectRef idx="0">
            <a:schemeClr val="accent1"/>
          </a:effectRef>
          <a:fontRef idx="minor">
            <a:schemeClr val="lt1"/>
          </a:fontRef>
        </p:style>
        <p:txBody>
          <a:bodyPr rtlCol="0" anchor="ctr" anchorCtr="1">
            <a:noAutofit/>
          </a:bodyPr>
          <a:lstStyle/>
          <a:p>
            <a:pPr algn="ctr"/>
            <a:r>
              <a:rPr lang="en-US" sz="2400" b="1" dirty="0" smtClean="0">
                <a:solidFill>
                  <a:schemeClr val="tx1"/>
                </a:solidFill>
                <a:latin typeface="Comic Sans MS"/>
              </a:rPr>
              <a:t>Answer Now</a:t>
            </a:r>
            <a:endParaRPr lang="en-US" sz="2400" b="1" dirty="0">
              <a:solidFill>
                <a:schemeClr val="tx1"/>
              </a:solidFill>
              <a:latin typeface="Comic Sans MS"/>
            </a:endParaRPr>
          </a:p>
        </p:txBody>
      </p:sp>
      <p:sp>
        <p:nvSpPr>
          <p:cNvPr id="11" name="TPCountdownTrigger"/>
          <p:cNvSpPr/>
          <p:nvPr/>
        </p:nvSpPr>
        <p:spPr>
          <a:xfrm>
            <a:off x="0" y="0"/>
            <a:ext cx="12700" cy="127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5" name="TPCountdown" hidden="1"/>
          <p:cNvGrpSpPr/>
          <p:nvPr>
            <p:custDataLst>
              <p:tags r:id="rId4"/>
            </p:custDataLst>
          </p:nvPr>
        </p:nvGrpSpPr>
        <p:grpSpPr>
          <a:xfrm>
            <a:off x="7747000" y="6096000"/>
            <a:ext cx="1270000" cy="635000"/>
            <a:chOff x="7683500" y="5842000"/>
            <a:chExt cx="1270000" cy="635000"/>
          </a:xfrm>
        </p:grpSpPr>
        <p:sp>
          <p:nvSpPr>
            <p:cNvPr id="12" name="CountdownShape" hidden="1"/>
            <p:cNvSpPr/>
            <p:nvPr/>
          </p:nvSpPr>
          <p:spPr>
            <a:xfrm>
              <a:off x="7683500" y="5842000"/>
              <a:ext cx="1270000" cy="635000"/>
            </a:xfrm>
            <a:prstGeom prst="cube">
              <a:avLst/>
            </a:prstGeom>
            <a:solidFill>
              <a:srgbClr val="33333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CountdownText" hidden="1"/>
            <p:cNvSpPr txBox="1"/>
            <p:nvPr/>
          </p:nvSpPr>
          <p:spPr>
            <a:xfrm>
              <a:off x="7785100" y="6045200"/>
              <a:ext cx="889000" cy="381000"/>
            </a:xfrm>
            <a:prstGeom prst="rect">
              <a:avLst/>
            </a:prstGeom>
            <a:noFill/>
            <a:ln>
              <a:solidFill>
                <a:srgbClr val="000000"/>
              </a:solidFill>
            </a:ln>
          </p:spPr>
          <p:txBody>
            <a:bodyPr vert="horz" rtlCol="0" anchor="ctr" anchorCtr="1">
              <a:noAutofit/>
            </a:bodyPr>
            <a:lstStyle/>
            <a:p>
              <a:pPr algn="ctr"/>
              <a:r>
                <a:rPr lang="en-US" sz="2400" b="1" smtClean="0">
                  <a:solidFill>
                    <a:srgbClr val="FF0000"/>
                  </a:solidFill>
                  <a:latin typeface="Tahoma"/>
                </a:rPr>
                <a:t>:30</a:t>
              </a:r>
              <a:endParaRPr lang="en-US" sz="2400" b="1">
                <a:solidFill>
                  <a:srgbClr val="FF0000"/>
                </a:solidFill>
                <a:latin typeface="Tahoma"/>
              </a:endParaRPr>
            </a:p>
          </p:txBody>
        </p:sp>
        <p:cxnSp>
          <p:nvCxnSpPr>
            <p:cNvPr id="14" name="CountdownLine" hidden="1"/>
            <p:cNvCxnSpPr/>
            <p:nvPr/>
          </p:nvCxnSpPr>
          <p:spPr>
            <a:xfrm>
              <a:off x="8001000" y="5943600"/>
              <a:ext cx="508000" cy="0"/>
            </a:xfrm>
            <a:prstGeom prst="line">
              <a:avLst/>
            </a:prstGeom>
            <a:ln w="38100"/>
          </p:spPr>
          <p:style>
            <a:lnRef idx="1">
              <a:schemeClr val="accent1"/>
            </a:lnRef>
            <a:fillRef idx="0">
              <a:schemeClr val="accent1"/>
            </a:fillRef>
            <a:effectRef idx="0">
              <a:schemeClr val="accent1"/>
            </a:effectRef>
            <a:fontRef idx="minor">
              <a:schemeClr val="tx1"/>
            </a:fontRef>
          </p:style>
        </p:cxnSp>
      </p:gr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52400"/>
            <a:ext cx="8229600" cy="6553200"/>
          </a:xfrm>
        </p:spPr>
        <p:txBody>
          <a:bodyPr>
            <a:normAutofit/>
          </a:bodyPr>
          <a:lstStyle/>
          <a:p>
            <a:pPr marL="457200" lvl="1" indent="0">
              <a:buNone/>
            </a:pPr>
            <a:endParaRPr lang="en-US" sz="1800" dirty="0" smtClean="0"/>
          </a:p>
          <a:p>
            <a:r>
              <a:rPr lang="en-US" sz="2400" dirty="0" smtClean="0"/>
              <a:t>Adverse effects, drug interactions and contradictions</a:t>
            </a:r>
          </a:p>
          <a:p>
            <a:pPr lvl="1"/>
            <a:r>
              <a:rPr lang="en-US" sz="2000" dirty="0"/>
              <a:t>List the complications that may ensue with nitrous oxide as a direct result of the high concentrations at which it is administered. </a:t>
            </a:r>
            <a:endParaRPr lang="en-US" sz="2000" dirty="0" smtClean="0"/>
          </a:p>
          <a:p>
            <a:pPr lvl="1"/>
            <a:r>
              <a:rPr lang="en-US" sz="2000" dirty="0"/>
              <a:t>Describe malignant hyperthermia, name the common triggering agents, and its treatment</a:t>
            </a:r>
            <a:r>
              <a:rPr lang="en-US" sz="2000" dirty="0" smtClean="0"/>
              <a:t>.</a:t>
            </a:r>
          </a:p>
          <a:p>
            <a:pPr lvl="1"/>
            <a:r>
              <a:rPr lang="en-US" sz="2000" dirty="0"/>
              <a:t>Describe the utility and adverse effects of opioids, benzodiazepines, </a:t>
            </a:r>
            <a:r>
              <a:rPr lang="en-US" sz="2000" dirty="0" smtClean="0"/>
              <a:t>and neuromuscular </a:t>
            </a:r>
            <a:r>
              <a:rPr lang="en-US" sz="2000" dirty="0"/>
              <a:t>blockers </a:t>
            </a:r>
            <a:r>
              <a:rPr lang="en-US" sz="2000" dirty="0" smtClean="0"/>
              <a:t>used </a:t>
            </a:r>
            <a:r>
              <a:rPr lang="en-US" sz="2000" dirty="0"/>
              <a:t>as </a:t>
            </a:r>
            <a:r>
              <a:rPr lang="en-US" sz="2000" dirty="0" smtClean="0"/>
              <a:t>pre-anesthetic </a:t>
            </a:r>
            <a:r>
              <a:rPr lang="en-US" sz="2000" dirty="0"/>
              <a:t>medications or in combination with inhalation </a:t>
            </a:r>
            <a:r>
              <a:rPr lang="en-US" sz="2000" dirty="0" smtClean="0"/>
              <a:t>anesthetics as part of “balanced anesthesia.”</a:t>
            </a:r>
          </a:p>
          <a:p>
            <a:r>
              <a:rPr lang="en-US" sz="2400" dirty="0"/>
              <a:t>Therapeutic uses</a:t>
            </a:r>
          </a:p>
          <a:p>
            <a:pPr lvl="1"/>
            <a:r>
              <a:rPr lang="en-US" sz="1700" dirty="0"/>
              <a:t>Define MAC and name the property of an inhalation anesthetic that 	correlates best with its MAC.</a:t>
            </a:r>
          </a:p>
          <a:p>
            <a:pPr lvl="1"/>
            <a:r>
              <a:rPr lang="en-US" sz="1800" dirty="0"/>
              <a:t>Discuss relative advantages and disadvantages of intravenous vs. 	inhalation anesthesia.</a:t>
            </a:r>
          </a:p>
          <a:p>
            <a:r>
              <a:rPr lang="en-US" sz="2400" dirty="0"/>
              <a:t>Clinical Pharmacology</a:t>
            </a:r>
          </a:p>
          <a:p>
            <a:pPr lvl="1"/>
            <a:r>
              <a:rPr lang="en-US" sz="1700" dirty="0"/>
              <a:t>Increased risk of CV mortality with </a:t>
            </a:r>
            <a:r>
              <a:rPr lang="en-US" sz="1700" dirty="0" err="1"/>
              <a:t>propofol</a:t>
            </a:r>
            <a:r>
              <a:rPr lang="en-US" sz="1700" dirty="0"/>
              <a:t> due to concurrent hypokalemia (increased arrhythmia risk) – the result of not controlling serum potassium when </a:t>
            </a:r>
            <a:r>
              <a:rPr lang="en-US" sz="1700" dirty="0" err="1"/>
              <a:t>propofol</a:t>
            </a:r>
            <a:r>
              <a:rPr lang="en-US" sz="1700" dirty="0"/>
              <a:t> is used</a:t>
            </a:r>
            <a:r>
              <a:rPr lang="en-US" sz="1700" dirty="0" smtClean="0"/>
              <a:t>.</a:t>
            </a:r>
            <a:endParaRPr lang="en-US" sz="1700" dirty="0"/>
          </a:p>
        </p:txBody>
      </p:sp>
    </p:spTree>
    <p:extLst>
      <p:ext uri="{BB962C8B-B14F-4D97-AF65-F5344CB8AC3E}">
        <p14:creationId xmlns:p14="http://schemas.microsoft.com/office/powerpoint/2010/main" val="399695795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effectLst/>
              </a:rPr>
              <a:t>General Anesthesia</a:t>
            </a:r>
            <a:endParaRPr lang="en-US" dirty="0"/>
          </a:p>
        </p:txBody>
      </p:sp>
      <p:sp>
        <p:nvSpPr>
          <p:cNvPr id="3" name="Content Placeholder 2"/>
          <p:cNvSpPr>
            <a:spLocks noGrp="1"/>
          </p:cNvSpPr>
          <p:nvPr>
            <p:ph idx="1"/>
          </p:nvPr>
        </p:nvSpPr>
        <p:spPr>
          <a:xfrm>
            <a:off x="533400" y="1981200"/>
            <a:ext cx="8229600" cy="4525963"/>
          </a:xfrm>
        </p:spPr>
        <p:txBody>
          <a:bodyPr/>
          <a:lstStyle/>
          <a:p>
            <a:r>
              <a:rPr lang="en-US" dirty="0" smtClean="0">
                <a:effectLst/>
              </a:rPr>
              <a:t>The induction of a state of unconsciousness with the absence of pain sensation over the entire body through the administration of anesthetic drugs.  Used during certain medical and surgical procedures.</a:t>
            </a:r>
          </a:p>
          <a:p>
            <a:endParaRPr lang="en-US" dirty="0"/>
          </a:p>
        </p:txBody>
      </p:sp>
    </p:spTree>
    <p:extLst>
      <p:ext uri="{BB962C8B-B14F-4D97-AF65-F5344CB8AC3E}">
        <p14:creationId xmlns:p14="http://schemas.microsoft.com/office/powerpoint/2010/main" val="297300378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smtClean="0"/>
              <a:t>Purpose of General Anesthetics</a:t>
            </a:r>
            <a:endParaRPr lang="en-US" sz="4000" dirty="0"/>
          </a:p>
        </p:txBody>
      </p:sp>
      <p:sp>
        <p:nvSpPr>
          <p:cNvPr id="3" name="Content Placeholder 2"/>
          <p:cNvSpPr>
            <a:spLocks noGrp="1"/>
          </p:cNvSpPr>
          <p:nvPr>
            <p:ph idx="1"/>
          </p:nvPr>
        </p:nvSpPr>
        <p:spPr>
          <a:xfrm>
            <a:off x="533400" y="1905000"/>
            <a:ext cx="8229600" cy="4525963"/>
          </a:xfrm>
        </p:spPr>
        <p:txBody>
          <a:bodyPr/>
          <a:lstStyle/>
          <a:p>
            <a:pPr>
              <a:spcAft>
                <a:spcPts val="1200"/>
              </a:spcAft>
            </a:pPr>
            <a:r>
              <a:rPr lang="en-US" dirty="0" smtClean="0"/>
              <a:t>Analgesia (pain relief)</a:t>
            </a:r>
          </a:p>
          <a:p>
            <a:pPr>
              <a:spcAft>
                <a:spcPts val="1200"/>
              </a:spcAft>
            </a:pPr>
            <a:r>
              <a:rPr lang="en-US" dirty="0" smtClean="0"/>
              <a:t>Amnesia (blocking memory of the procedure)</a:t>
            </a:r>
          </a:p>
          <a:p>
            <a:pPr>
              <a:spcAft>
                <a:spcPts val="1200"/>
              </a:spcAft>
            </a:pPr>
            <a:r>
              <a:rPr lang="en-US" dirty="0" smtClean="0"/>
              <a:t>Produce unconsciousness</a:t>
            </a:r>
          </a:p>
          <a:p>
            <a:pPr>
              <a:spcAft>
                <a:spcPts val="1200"/>
              </a:spcAft>
            </a:pPr>
            <a:r>
              <a:rPr lang="en-US" dirty="0" smtClean="0"/>
              <a:t>Inhibit normal reflexes to make surgery safe and easier to perform</a:t>
            </a:r>
          </a:p>
          <a:p>
            <a:pPr>
              <a:spcAft>
                <a:spcPts val="1200"/>
              </a:spcAft>
            </a:pPr>
            <a:r>
              <a:rPr lang="en-US" dirty="0" smtClean="0"/>
              <a:t>Relax skeletal muscle</a:t>
            </a:r>
            <a:endParaRPr lang="en-US" dirty="0"/>
          </a:p>
        </p:txBody>
      </p:sp>
    </p:spTree>
    <p:extLst>
      <p:ext uri="{BB962C8B-B14F-4D97-AF65-F5344CB8AC3E}">
        <p14:creationId xmlns:p14="http://schemas.microsoft.com/office/powerpoint/2010/main" val="363832280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944562"/>
          </a:xfrm>
        </p:spPr>
        <p:txBody>
          <a:bodyPr/>
          <a:lstStyle/>
          <a:p>
            <a:r>
              <a:rPr lang="en-US" dirty="0" smtClean="0"/>
              <a:t>Ideal Anesthetic</a:t>
            </a:r>
            <a:endParaRPr lang="en-US" dirty="0"/>
          </a:p>
        </p:txBody>
      </p:sp>
      <p:sp>
        <p:nvSpPr>
          <p:cNvPr id="3" name="Content Placeholder 2"/>
          <p:cNvSpPr>
            <a:spLocks noGrp="1"/>
          </p:cNvSpPr>
          <p:nvPr>
            <p:ph idx="1"/>
          </p:nvPr>
        </p:nvSpPr>
        <p:spPr>
          <a:xfrm>
            <a:off x="457200" y="1371600"/>
            <a:ext cx="8229600" cy="5105400"/>
          </a:xfrm>
        </p:spPr>
        <p:txBody>
          <a:bodyPr>
            <a:normAutofit fontScale="92500"/>
          </a:bodyPr>
          <a:lstStyle/>
          <a:p>
            <a:pPr>
              <a:spcBef>
                <a:spcPts val="0"/>
              </a:spcBef>
              <a:spcAft>
                <a:spcPts val="1200"/>
              </a:spcAft>
            </a:pPr>
            <a:r>
              <a:rPr lang="en-US" sz="2600" dirty="0" smtClean="0"/>
              <a:t>Smooth </a:t>
            </a:r>
            <a:r>
              <a:rPr lang="en-US" sz="2600" dirty="0"/>
              <a:t>and reliable induction </a:t>
            </a:r>
            <a:r>
              <a:rPr lang="en-US" sz="2600" dirty="0" smtClean="0"/>
              <a:t>and/or </a:t>
            </a:r>
            <a:r>
              <a:rPr lang="en-US" sz="2600" dirty="0"/>
              <a:t>maintenance </a:t>
            </a:r>
            <a:r>
              <a:rPr lang="en-US" sz="2600" dirty="0" smtClean="0"/>
              <a:t>of general anesthesia </a:t>
            </a:r>
            <a:r>
              <a:rPr lang="en-US" sz="2600" dirty="0"/>
              <a:t>with minimal effects on </a:t>
            </a:r>
            <a:r>
              <a:rPr lang="en-US" sz="2600" dirty="0" smtClean="0"/>
              <a:t>other organ systems</a:t>
            </a:r>
            <a:r>
              <a:rPr lang="en-US" sz="2600" dirty="0"/>
              <a:t>. </a:t>
            </a:r>
            <a:endParaRPr lang="en-US" sz="2600" dirty="0" smtClean="0"/>
          </a:p>
          <a:p>
            <a:pPr>
              <a:spcBef>
                <a:spcPts val="0"/>
              </a:spcBef>
              <a:spcAft>
                <a:spcPts val="1200"/>
              </a:spcAft>
            </a:pPr>
            <a:r>
              <a:rPr lang="en-US" sz="2600" dirty="0" smtClean="0"/>
              <a:t>Safe for all ages and in pregnancy; for inhalational drugs, odorless </a:t>
            </a:r>
            <a:r>
              <a:rPr lang="en-US" sz="2600" dirty="0"/>
              <a:t>or pleasant to </a:t>
            </a:r>
            <a:r>
              <a:rPr lang="en-US" sz="2600" dirty="0" smtClean="0"/>
              <a:t>inhale. </a:t>
            </a:r>
          </a:p>
          <a:p>
            <a:pPr>
              <a:spcBef>
                <a:spcPts val="0"/>
              </a:spcBef>
              <a:spcAft>
                <a:spcPts val="1200"/>
              </a:spcAft>
            </a:pPr>
            <a:r>
              <a:rPr lang="en-US" sz="2600" dirty="0" smtClean="0"/>
              <a:t>Rapid </a:t>
            </a:r>
            <a:r>
              <a:rPr lang="en-US" sz="2600" dirty="0"/>
              <a:t>in onset and offset, </a:t>
            </a:r>
            <a:r>
              <a:rPr lang="en-US" sz="2600" dirty="0" smtClean="0"/>
              <a:t>and </a:t>
            </a:r>
            <a:r>
              <a:rPr lang="en-US" sz="2600" dirty="0"/>
              <a:t>safe for exposure to </a:t>
            </a:r>
            <a:r>
              <a:rPr lang="en-US" sz="2600" dirty="0" smtClean="0"/>
              <a:t>OR staff</a:t>
            </a:r>
            <a:r>
              <a:rPr lang="en-US" sz="2600" dirty="0"/>
              <a:t>.  </a:t>
            </a:r>
            <a:endParaRPr lang="en-US" sz="2600" dirty="0" smtClean="0"/>
          </a:p>
          <a:p>
            <a:pPr>
              <a:spcBef>
                <a:spcPts val="0"/>
              </a:spcBef>
              <a:spcAft>
                <a:spcPts val="1200"/>
              </a:spcAft>
            </a:pPr>
            <a:r>
              <a:rPr lang="en-US" sz="2600" dirty="0" smtClean="0"/>
              <a:t>Inexpensive </a:t>
            </a:r>
            <a:r>
              <a:rPr lang="en-US" sz="2600" dirty="0"/>
              <a:t>to manufacture, easy to transport and store, </a:t>
            </a:r>
            <a:r>
              <a:rPr lang="en-US" sz="2600" dirty="0" smtClean="0"/>
              <a:t>with </a:t>
            </a:r>
            <a:r>
              <a:rPr lang="en-US" sz="2600" dirty="0"/>
              <a:t>a </a:t>
            </a:r>
            <a:r>
              <a:rPr lang="en-US" sz="2600" dirty="0" smtClean="0"/>
              <a:t>long shelf-life.</a:t>
            </a:r>
          </a:p>
          <a:p>
            <a:pPr>
              <a:spcBef>
                <a:spcPts val="0"/>
              </a:spcBef>
              <a:spcAft>
                <a:spcPts val="1200"/>
              </a:spcAft>
            </a:pPr>
            <a:r>
              <a:rPr lang="en-US" sz="2600" dirty="0" smtClean="0"/>
              <a:t>Easy </a:t>
            </a:r>
            <a:r>
              <a:rPr lang="en-US" sz="2600" dirty="0"/>
              <a:t>to administer and monitor with existing equipment, stable </a:t>
            </a:r>
            <a:r>
              <a:rPr lang="en-US" sz="2600" dirty="0" smtClean="0"/>
              <a:t>to light, plastics, metals, rubber, and soda lime.</a:t>
            </a:r>
          </a:p>
          <a:p>
            <a:pPr>
              <a:spcBef>
                <a:spcPts val="0"/>
              </a:spcBef>
              <a:spcAft>
                <a:spcPts val="1200"/>
              </a:spcAft>
            </a:pPr>
            <a:r>
              <a:rPr lang="en-US" sz="2600" dirty="0" smtClean="0"/>
              <a:t>Non-flammable </a:t>
            </a:r>
            <a:r>
              <a:rPr lang="en-US" sz="2600" dirty="0"/>
              <a:t>and environmentally safe. </a:t>
            </a:r>
          </a:p>
          <a:p>
            <a:endParaRPr lang="en-US" dirty="0"/>
          </a:p>
        </p:txBody>
      </p:sp>
    </p:spTree>
    <p:extLst>
      <p:ext uri="{BB962C8B-B14F-4D97-AF65-F5344CB8AC3E}">
        <p14:creationId xmlns:p14="http://schemas.microsoft.com/office/powerpoint/2010/main" val="3687263556"/>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TPPRESENTATIONGUID" val="afbb80b1-59f2-4c5c-91d1-d4de9ddfd991"/>
  <p:tag name="WASPOLLED" val="EB88B24F8A604384911F000797C74BF7"/>
  <p:tag name="TPVERSION" val="6"/>
  <p:tag name="TPFULLVERSION" val="7.5.3.1"/>
  <p:tag name="PPTVERSION" val="15"/>
  <p:tag name="TPOS" val="2"/>
  <p:tag name="TPLASTSAVEVERSION" val="6.2 PC"/>
</p:tagLst>
</file>

<file path=ppt/tags/tag10.xml><?xml version="1.0" encoding="utf-8"?>
<p:tagLst xmlns:a="http://schemas.openxmlformats.org/drawingml/2006/main" xmlns:r="http://schemas.openxmlformats.org/officeDocument/2006/relationships" xmlns:p="http://schemas.openxmlformats.org/presentationml/2006/main">
  <p:tag name="TYPE" val="MultiChoiceSlide"/>
  <p:tag name="LIVECHARTING" val="False"/>
  <p:tag name="TPQUESTIONXML" val="﻿&lt;?xml version=&quot;1.0&quot; encoding=&quot;utf-8&quot;?&gt;&#10;&lt;questionlist&gt;&#10;    &lt;properties&gt;&#10;        &lt;guid&gt;167DA6A2F3E849598A8F766C39EB7C55&lt;/guid&gt;&#10;        &lt;description /&gt;&#10;        &lt;date&gt;12/7/2014 1:51:29 PM&lt;/date&gt;&#10;    &lt;/properties&gt;&#10;    &lt;questionlisttemplate&gt;&#10;        &lt;correctvalue&gt;1&lt;/correctvalue&gt;&#10;        &lt;incorrectvalue&gt;0&lt;/incorrectvalue&gt;&#10;        &lt;questiontype&gt;1&lt;/questiontype&gt;&#10;        &lt;numberofchoices&gt;4&lt;/numberofchoices&gt;&#10;        &lt;bulletstyle&gt;2&lt;/bulletstyle&gt;&#10;        &lt;questionfont&gt;Verdana&lt;/questionfont&gt;&#10;        &lt;questionfontsize&gt;12&lt;/questionfontsize&gt;&#10;        &lt;answerfont&gt;Verdana&lt;/answerfont&gt;&#10;        &lt;answerfontsize&gt;12&lt;/answerfontsize&gt;&#10;        &lt;showresults&gt;True&lt;/showresults&gt;&#10;        &lt;countdowntime&gt;30&lt;/countdowntime&gt;&#10;        &lt;responsegrid&gt;0&lt;/responsegrid&gt;&#10;    &lt;/questionlisttemplate&gt;&#10;    &lt;questions&gt;&#10;        &lt;multichoice&gt;&#10;            &lt;guid&gt;AB7DBAB7C3564383B4E579E632803166&lt;/guid&gt;&#10;            &lt;repollguid&gt;7017266226544DFF8919263AE9FC11B3&lt;/repollguid&gt;&#10;            &lt;sourceid&gt;FF9DDD94DADA4EFAB9CF1B44A7D632BC&lt;/sourceid&gt;&#10;            &lt;questiontext&gt;An i.v. dose of thiopental leads to loss of consciousness in 10-15 sec.  If no other drugs are given, the patient will regain consciousness in just a few minutes because thiopental is:&lt;/questiontext&gt;&#10;            &lt;showresults&gt;True&lt;/showresults&gt;&#10;            &lt;responsegrid&gt;0&lt;/responsegrid&gt;&#10;            &lt;countdowntimer&gt;False&lt;/countdowntimer&gt;&#10;            &lt;countdowntime&gt;30&lt;/countdowntime&gt;&#10;            &lt;correctvalue&gt;1&lt;/correctvalue&gt;&#10;            &lt;incorrectvalue&gt;0&lt;/incorrectvalue&gt;&#10;            &lt;responselimit&gt;1&lt;/responselimit&gt;&#10;            &lt;bulletstyle&gt;2&lt;/bulletstyle&gt;&#10;            &lt;correctanswerindicator&gt;True&lt;/correctanswerindicator&gt;&#10;            &lt;answers&gt;&#10;                &lt;answer&gt;&#10;                    &lt;guid&gt;5EAC6E632F7D442C98390896F4B95E31&lt;/guid&gt;&#10;                    &lt;answertext&gt;efficiently excreted renally.&lt;/answertext&gt;&#10;                    &lt;valuetype&gt;-1&lt;/valuetype&gt;&#10;                &lt;/answer&gt;&#10;                &lt;answer&gt;&#10;                    &lt;guid&gt;9B75F9D5DB644534AA06AE98ECB1787D&lt;/guid&gt;&#10;                    &lt;answertext&gt;exhaled rapidly.&lt;/answertext&gt;&#10;                    &lt;valuetype&gt;-1&lt;/valuetype&gt;&#10;                &lt;/answer&gt;&#10;                &lt;answer&gt;&#10;                    &lt;guid&gt;20BBFC9AA74C44C1B15F7E439ED8B24F&lt;/guid&gt;&#10;                    &lt;answertext&gt;rapidly metabolized hepatically.&lt;/answertext&gt;&#10;                    &lt;valuetype&gt;-1&lt;/valuetype&gt;&#10;                &lt;/answer&gt;&#10;                &lt;answer&gt;&#10;                    &lt;guid&gt;409B4FC902374B46B14E02068D625952&lt;/guid&gt;&#10;                    &lt;answertext&gt;Redistributed from brain.&lt;/answertext&gt;&#10;                    &lt;valuetype&gt;1&lt;/valuetype&gt;&#10;                &lt;/answer&gt;&#10;            &lt;/answers&gt;&#10;            &lt;metadata&gt;&#10;                &lt;entry&gt;&#10;                    &lt;key&gt;AUTOFORMATCHART&lt;/key&gt;&#10;                    &lt;value&gt;True&lt;/value&gt;&#10;                &lt;/entry&gt;&#10;                &lt;entry&gt;&#10;                    &lt;key&gt;AUTOOPENPOLL&lt;/key&gt;&#10;                    &lt;value&gt;True&lt;/value&gt;&#10;                &lt;/entry&gt;&#10;                &lt;entry&gt;&#10;                    &lt;key&gt;LIVECHARTING&lt;/key&gt;&#10;                    &lt;value&gt;False&lt;/value&gt;&#10;                &lt;/entry&gt;&#10;            &lt;/metadata&gt;&#10;        &lt;/multichoice&gt;&#10;    &lt;/questions&gt;&#10;&lt;/questionlist&gt;"/>
  <p:tag name="AUTOOPENPOLL" val="True"/>
  <p:tag name="AUTOFORMATCHART" val="True"/>
</p:tagLst>
</file>

<file path=ppt/tags/tag11.xml><?xml version="1.0" encoding="utf-8"?>
<p:tagLst xmlns:a="http://schemas.openxmlformats.org/drawingml/2006/main" xmlns:r="http://schemas.openxmlformats.org/officeDocument/2006/relationships" xmlns:p="http://schemas.openxmlformats.org/presentationml/2006/main">
  <p:tag name="ZEROBASED" val="False"/>
</p:tagLst>
</file>

<file path=ppt/tags/tag12.xml><?xml version="1.0" encoding="utf-8"?>
<p:tagLst xmlns:a="http://schemas.openxmlformats.org/drawingml/2006/main" xmlns:r="http://schemas.openxmlformats.org/officeDocument/2006/relationships" xmlns:p="http://schemas.openxmlformats.org/presentationml/2006/main">
  <p:tag name="TYPE" val="2"/>
  <p:tag name="TPCOUNTDOWNSECONDS" val="30"/>
</p:tagLst>
</file>

<file path=ppt/tags/tag13.xml><?xml version="1.0" encoding="utf-8"?>
<p:tagLst xmlns:a="http://schemas.openxmlformats.org/drawingml/2006/main" xmlns:r="http://schemas.openxmlformats.org/officeDocument/2006/relationships" xmlns:p="http://schemas.openxmlformats.org/presentationml/2006/main">
  <p:tag name="TYPE" val="1"/>
</p:tagLst>
</file>

<file path=ppt/tags/tag14.xml><?xml version="1.0" encoding="utf-8"?>
<p:tagLst xmlns:a="http://schemas.openxmlformats.org/drawingml/2006/main" xmlns:r="http://schemas.openxmlformats.org/officeDocument/2006/relationships" xmlns:p="http://schemas.openxmlformats.org/presentationml/2006/main">
  <p:tag name="TYPE" val="MultiChoiceSlide"/>
  <p:tag name="LIVECHARTING" val="False"/>
  <p:tag name="TPQUESTIONXML" val="﻿&lt;?xml version=&quot;1.0&quot; encoding=&quot;utf-8&quot;?&gt;&#10;&lt;questionlist&gt;&#10;    &lt;properties&gt;&#10;        &lt;guid&gt;1C363275C2A64C8C90F92FBCCC122607&lt;/guid&gt;&#10;        &lt;description /&gt;&#10;        &lt;date&gt;12/7/2014 1:58:50 PM&lt;/date&gt;&#10;    &lt;/properties&gt;&#10;    &lt;questionlisttemplate&gt;&#10;        &lt;correctvalue&gt;1&lt;/correctvalue&gt;&#10;        &lt;incorrectvalue&gt;0&lt;/incorrectvalue&gt;&#10;        &lt;questiontype&gt;1&lt;/questiontype&gt;&#10;        &lt;numberofchoices&gt;4&lt;/numberofchoices&gt;&#10;        &lt;bulletstyle&gt;2&lt;/bulletstyle&gt;&#10;        &lt;questionfont&gt;Verdana&lt;/questionfont&gt;&#10;        &lt;questionfontsize&gt;12&lt;/questionfontsize&gt;&#10;        &lt;answerfont&gt;Verdana&lt;/answerfont&gt;&#10;        &lt;answerfontsize&gt;12&lt;/answerfontsize&gt;&#10;        &lt;showresults&gt;True&lt;/showresults&gt;&#10;        &lt;countdowntime&gt;30&lt;/countdowntime&gt;&#10;        &lt;responsegrid&gt;0&lt;/responsegrid&gt;&#10;    &lt;/questionlisttemplate&gt;&#10;    &lt;questions&gt;&#10;        &lt;multichoice&gt;&#10;            &lt;guid&gt;E585B57310A3452FA91508730359794E&lt;/guid&gt;&#10;            &lt;repollguid&gt;0AAE740219864A98AEAB51AC26EE6829&lt;/repollguid&gt;&#10;            &lt;sourceid&gt;724A5AB8FC46478EAD72EEEF5624266A&lt;/sourceid&gt;&#10;            &lt;questiontext&gt;Flumazenil can reverse the respiratory depression produced by which agent?&lt;/questiontext&gt;&#10;            &lt;showresults&gt;True&lt;/showresults&gt;&#10;            &lt;responsegrid&gt;0&lt;/responsegrid&gt;&#10;            &lt;countdowntimer&gt;False&lt;/countdowntimer&gt;&#10;            &lt;countdowntime&gt;30&lt;/countdowntime&gt;&#10;            &lt;correctvalue&gt;1&lt;/correctvalue&gt;&#10;            &lt;incorrectvalue&gt;0&lt;/incorrectvalue&gt;&#10;            &lt;responselimit&gt;1&lt;/responselimit&gt;&#10;            &lt;bulletstyle&gt;2&lt;/bulletstyle&gt;&#10;            &lt;correctanswerindicator&gt;True&lt;/correctanswerindicator&gt;&#10;            &lt;answers&gt;&#10;                &lt;answer&gt;&#10;                    &lt;guid&gt;F3CDF8D1A1534F4ABC26E3BBCC24B3AA&lt;/guid&gt;&#10;                    &lt;answertext&gt;Desflurane&lt;/answertext&gt;&#10;                    &lt;valuetype&gt;-1&lt;/valuetype&gt;&#10;                &lt;/answer&gt;&#10;                &lt;answer&gt;&#10;                    &lt;guid&gt;621E310A38194B4FBF5F6501399CC17E&lt;/guid&gt;&#10;                    &lt;answertext&gt;Fentanyl&lt;/answertext&gt;&#10;                    &lt;valuetype&gt;-1&lt;/valuetype&gt;&#10;                &lt;/answer&gt;&#10;                &lt;answer&gt;&#10;                    &lt;guid&gt;97748A6BD5734F70AE14163F7FF715F2&lt;/guid&gt;&#10;                    &lt;answertext&gt;Ketamine&lt;/answertext&gt;&#10;                    &lt;valuetype&gt;-1&lt;/valuetype&gt;&#10;                &lt;/answer&gt;&#10;                &lt;answer&gt;&#10;                    &lt;guid&gt;DD676B7CF90D4FDB90B52DA4B7D1ABFC&lt;/guid&gt;&#10;                    &lt;answertext&gt;Midazolam&lt;/answertext&gt;&#10;                    &lt;valuetype&gt;1&lt;/valuetype&gt;&#10;                &lt;/answer&gt;&#10;                &lt;answer&gt;&#10;                    &lt;guid&gt;793C5E8685674A838B6CC86F4224BD67&lt;/guid&gt;&#10;                    &lt;answertext&gt;Propofol&lt;/answertext&gt;&#10;                    &lt;valuetype&gt;-1&lt;/valuetype&gt;&#10;                &lt;/answer&gt;&#10;            &lt;/answers&gt;&#10;            &lt;metadata&gt;&#10;                &lt;entry&gt;&#10;                    &lt;key&gt;AUTOFORMATCHART&lt;/key&gt;&#10;                    &lt;value&gt;True&lt;/value&gt;&#10;                &lt;/entry&gt;&#10;                &lt;entry&gt;&#10;                    &lt;key&gt;AUTOOPENPOLL&lt;/key&gt;&#10;                    &lt;value&gt;True&lt;/value&gt;&#10;                &lt;/entry&gt;&#10;                &lt;entry&gt;&#10;                    &lt;key&gt;LIVECHARTING&lt;/key&gt;&#10;                    &lt;value&gt;False&lt;/value&gt;&#10;                &lt;/entry&gt;&#10;            &lt;/metadata&gt;&#10;        &lt;/multichoice&gt;&#10;    &lt;/questions&gt;&#10;&lt;/questionlist&gt;"/>
  <p:tag name="AUTOOPENPOLL" val="True"/>
  <p:tag name="AUTOFORMATCHART" val="True"/>
</p:tagLst>
</file>

<file path=ppt/tags/tag15.xml><?xml version="1.0" encoding="utf-8"?>
<p:tagLst xmlns:a="http://schemas.openxmlformats.org/drawingml/2006/main" xmlns:r="http://schemas.openxmlformats.org/officeDocument/2006/relationships" xmlns:p="http://schemas.openxmlformats.org/presentationml/2006/main">
  <p:tag name="ZEROBASED" val="False"/>
</p:tagLst>
</file>

<file path=ppt/tags/tag16.xml><?xml version="1.0" encoding="utf-8"?>
<p:tagLst xmlns:a="http://schemas.openxmlformats.org/drawingml/2006/main" xmlns:r="http://schemas.openxmlformats.org/officeDocument/2006/relationships" xmlns:p="http://schemas.openxmlformats.org/presentationml/2006/main">
  <p:tag name="TYPE" val="2"/>
  <p:tag name="TPCOUNTDOWNSECONDS" val="30"/>
</p:tagLst>
</file>

<file path=ppt/tags/tag17.xml><?xml version="1.0" encoding="utf-8"?>
<p:tagLst xmlns:a="http://schemas.openxmlformats.org/drawingml/2006/main" xmlns:r="http://schemas.openxmlformats.org/officeDocument/2006/relationships" xmlns:p="http://schemas.openxmlformats.org/presentationml/2006/main">
  <p:tag name="TYPE" val="1"/>
</p:tagLst>
</file>

<file path=ppt/tags/tag18.xml><?xml version="1.0" encoding="utf-8"?>
<p:tagLst xmlns:a="http://schemas.openxmlformats.org/drawingml/2006/main" xmlns:r="http://schemas.openxmlformats.org/officeDocument/2006/relationships" xmlns:p="http://schemas.openxmlformats.org/presentationml/2006/main">
  <p:tag name="TYPE" val="MultiChoiceSlide"/>
  <p:tag name="LIVECHARTING" val="False"/>
  <p:tag name="TPQUESTIONXML" val="﻿&lt;?xml version=&quot;1.0&quot; encoding=&quot;utf-8&quot;?&gt;&#10;&lt;questionlist&gt;&#10;    &lt;properties&gt;&#10;        &lt;guid&gt;BD068BBEB4C2420D943A100C075A1739&lt;/guid&gt;&#10;        &lt;description /&gt;&#10;        &lt;date&gt;12/7/2014 2:01:13 PM&lt;/date&gt;&#10;    &lt;/properties&gt;&#10;    &lt;questionlisttemplate&gt;&#10;        &lt;correctvalue&gt;1&lt;/correctvalue&gt;&#10;        &lt;incorrectvalue&gt;0&lt;/incorrectvalue&gt;&#10;        &lt;questiontype&gt;1&lt;/questiontype&gt;&#10;        &lt;numberofchoices&gt;4&lt;/numberofchoices&gt;&#10;        &lt;bulletstyle&gt;2&lt;/bulletstyle&gt;&#10;        &lt;questionfont&gt;Verdana&lt;/questionfont&gt;&#10;        &lt;questionfontsize&gt;12&lt;/questionfontsize&gt;&#10;        &lt;answerfont&gt;Verdana&lt;/answerfont&gt;&#10;        &lt;answerfontsize&gt;12&lt;/answerfontsize&gt;&#10;        &lt;showresults&gt;True&lt;/showresults&gt;&#10;        &lt;countdowntime&gt;30&lt;/countdowntime&gt;&#10;        &lt;responsegrid&gt;0&lt;/responsegrid&gt;&#10;    &lt;/questionlisttemplate&gt;&#10;    &lt;questions&gt;&#10;        &lt;multichoice&gt;&#10;            &lt;guid&gt;BF429CA8240446429117439E52DD30DC&lt;/guid&gt;&#10;            &lt;repollguid&gt;C797346C5A144D528620B8B15B903A62&lt;/repollguid&gt;&#10;            &lt;sourceid&gt;DAB10AB0CE3D42F4B7CB0E46FA21A78C&lt;/sourceid&gt;&#10;            &lt;questiontext&gt;Which intravenous anesthetic produces dissociative anesthesia:&lt;/questiontext&gt;&#10;            &lt;showresults&gt;True&lt;/showresults&gt;&#10;            &lt;responsegrid&gt;0&lt;/responsegrid&gt;&#10;            &lt;countdowntimer&gt;False&lt;/countdowntimer&gt;&#10;            &lt;countdowntime&gt;30&lt;/countdowntime&gt;&#10;            &lt;correctvalue&gt;1&lt;/correctvalue&gt;&#10;            &lt;incorrectvalue&gt;0&lt;/incorrectvalue&gt;&#10;            &lt;responselimit&gt;1&lt;/responselimit&gt;&#10;            &lt;bulletstyle&gt;2&lt;/bulletstyle&gt;&#10;            &lt;correctanswerindicator&gt;True&lt;/correctanswerindicator&gt;&#10;            &lt;answers&gt;&#10;                &lt;answer&gt;&#10;                    &lt;guid&gt;94736B5BAB3D4DF5BFD4F1818BCD8820&lt;/guid&gt;&#10;                    &lt;answertext&gt;Midazolam&lt;/answertext&gt;&#10;                    &lt;valuetype&gt;-1&lt;/valuetype&gt;&#10;                &lt;/answer&gt;&#10;                &lt;answer&gt;&#10;                    &lt;guid&gt;7F90CD9DF47948DE8399CC3FE2703238&lt;/guid&gt;&#10;                    &lt;answertext&gt;Ketamine&lt;/answertext&gt;&#10;                    &lt;valuetype&gt;1&lt;/valuetype&gt;&#10;                &lt;/answer&gt;&#10;                &lt;answer&gt;&#10;                    &lt;guid&gt;3C7D67FD2C344AFC81A0908207D33955&lt;/guid&gt;&#10;                    &lt;answertext&gt;Fentanyl&lt;/answertext&gt;&#10;                    &lt;valuetype&gt;-1&lt;/valuetype&gt;&#10;                &lt;/answer&gt;&#10;                &lt;answer&gt;&#10;                    &lt;guid&gt;809D752A37E04CA68BEAF178C190A7C7&lt;/guid&gt;&#10;                    &lt;answertext&gt;Thiopental&lt;/answertext&gt;&#10;                    &lt;valuetype&gt;-1&lt;/valuetype&gt;&#10;                &lt;/answer&gt;&#10;                &lt;answer&gt;&#10;                    &lt;guid&gt;5136694905FD4D7880BA7035A44413D0&lt;/guid&gt;&#10;                    &lt;answertext&gt;Propofol&lt;/answertext&gt;&#10;                    &lt;valuetype&gt;-1&lt;/valuetype&gt;&#10;                &lt;/answer&gt;&#10;            &lt;/answers&gt;&#10;            &lt;metadata&gt;&#10;                &lt;entry&gt;&#10;                    &lt;key&gt;AUTOFORMATCHART&lt;/key&gt;&#10;                    &lt;value&gt;True&lt;/value&gt;&#10;                &lt;/entry&gt;&#10;                &lt;entry&gt;&#10;                    &lt;key&gt;AUTOOPENPOLL&lt;/key&gt;&#10;                    &lt;value&gt;True&lt;/value&gt;&#10;                &lt;/entry&gt;&#10;                &lt;entry&gt;&#10;                    &lt;key&gt;LIVECHARTING&lt;/key&gt;&#10;                    &lt;value&gt;False&lt;/value&gt;&#10;                &lt;/entry&gt;&#10;            &lt;/metadata&gt;&#10;        &lt;/multichoice&gt;&#10;    &lt;/questions&gt;&#10;&lt;/questionlist&gt;"/>
  <p:tag name="AUTOOPENPOLL" val="True"/>
  <p:tag name="AUTOFORMATCHART" val="True"/>
</p:tagLst>
</file>

<file path=ppt/tags/tag19.xml><?xml version="1.0" encoding="utf-8"?>
<p:tagLst xmlns:a="http://schemas.openxmlformats.org/drawingml/2006/main" xmlns:r="http://schemas.openxmlformats.org/officeDocument/2006/relationships" xmlns:p="http://schemas.openxmlformats.org/presentationml/2006/main">
  <p:tag name="ZEROBASED" val="False"/>
</p:tagLst>
</file>

<file path=ppt/tags/tag2.xml><?xml version="1.0" encoding="utf-8"?>
<p:tagLst xmlns:a="http://schemas.openxmlformats.org/drawingml/2006/main" xmlns:r="http://schemas.openxmlformats.org/officeDocument/2006/relationships" xmlns:p="http://schemas.openxmlformats.org/presentationml/2006/main">
  <p:tag name="TYPE" val="MultiChoiceSlide"/>
  <p:tag name="LIVECHARTING" val="False"/>
  <p:tag name="TPQUESTIONXML" val="﻿&lt;?xml version=&quot;1.0&quot; encoding=&quot;utf-8&quot;?&gt;&#10;&lt;questionlist&gt;&#10;    &lt;properties&gt;&#10;        &lt;guid&gt;66605845AB2B416384509361782EA5F7&lt;/guid&gt;&#10;        &lt;description /&gt;&#10;        &lt;date&gt;12/7/2014 1:38:17 PM&lt;/date&gt;&#10;    &lt;/properties&gt;&#10;    &lt;questionlisttemplate&gt;&#10;        &lt;correctvalue&gt;1&lt;/correctvalue&gt;&#10;        &lt;incorrectvalue&gt;0&lt;/incorrectvalue&gt;&#10;        &lt;questiontype&gt;1&lt;/questiontype&gt;&#10;        &lt;numberofchoices&gt;4&lt;/numberofchoices&gt;&#10;        &lt;bulletstyle&gt;2&lt;/bulletstyle&gt;&#10;        &lt;questionfont&gt;Verdana&lt;/questionfont&gt;&#10;        &lt;questionfontsize&gt;12&lt;/questionfontsize&gt;&#10;        &lt;answerfont&gt;Verdana&lt;/answerfont&gt;&#10;        &lt;answerfontsize&gt;12&lt;/answerfontsize&gt;&#10;        &lt;showresults&gt;True&lt;/showresults&gt;&#10;        &lt;countdowntime&gt;30&lt;/countdowntime&gt;&#10;        &lt;responsegrid&gt;0&lt;/responsegrid&gt;&#10;    &lt;/questionlisttemplate&gt;&#10;    &lt;questions&gt;&#10;        &lt;multichoice&gt;&#10;            &lt;guid&gt;61F514DC21E142C181C822229DE3D34B&lt;/guid&gt;&#10;            &lt;repollguid&gt;84795C5340B149069A9B05D3B960B84F&lt;/repollguid&gt;&#10;            &lt;sourceid&gt;835077BF76FB4369B63CE5E96CE9D9D1&lt;/sourceid&gt;&#10;            &lt;questiontext&gt;A 32-year-old woman with pheochromocytoma has been scheduled for surgery to remove an abdominal tumor. Her BP is 190/120, and pulmonary and renal functions are normal.  Her plasma catecholamines are elevated. Which agent is contraindicated in her anesthesia protocol?.&lt;/questiontext&gt;&#10;            &lt;showresults&gt;True&lt;/showresults&gt;&#10;            &lt;responsegrid&gt;0&lt;/responsegrid&gt;&#10;            &lt;countdowntimer&gt;False&lt;/countdowntimer&gt;&#10;            &lt;countdowntime&gt;30&lt;/countdowntime&gt;&#10;            &lt;correctvalue&gt;1&lt;/correctvalue&gt;&#10;            &lt;incorrectvalue&gt;0&lt;/incorrectvalue&gt;&#10;            &lt;responselimit&gt;1&lt;/responselimit&gt;&#10;            &lt;bulletstyle&gt;2&lt;/bulletstyle&gt;&#10;            &lt;correctanswerindicator&gt;True&lt;/correctanswerindicator&gt;&#10;            &lt;answers&gt;&#10;                &lt;answer&gt;&#10;                    &lt;guid&gt;179845009B934913A55E52AA9775D3F1&lt;/guid&gt;&#10;                    &lt;answertext&gt;Desflurane&lt;/answertext&gt;&#10;                    &lt;valuetype&gt;-1&lt;/valuetype&gt;&#10;                &lt;/answer&gt;&#10;                &lt;answer&gt;&#10;                    &lt;guid&gt;5AC94CC681414B2589693542136ABBA4&lt;/guid&gt;&#10;                    &lt;answertext&gt;Fentanyl&lt;/answertext&gt;&#10;                    &lt;valuetype&gt;-1&lt;/valuetype&gt;&#10;                &lt;/answer&gt;&#10;                &lt;answer&gt;&#10;                    &lt;guid&gt;65A0B359D52940D49886DF0727FC862F&lt;/guid&gt;&#10;                    &lt;answertext&gt;Halothane&lt;/answertext&gt;&#10;                    &lt;valuetype&gt;1&lt;/valuetype&gt;&#10;                &lt;/answer&gt;&#10;                &lt;answer&gt;&#10;                    &lt;guid&gt;6744CFF015B147C480EA5ECE55B8E929&lt;/guid&gt;&#10;                    &lt;answertext&gt;Midazolam&lt;/answertext&gt;&#10;                    &lt;valuetype&gt;-1&lt;/valuetype&gt;&#10;                &lt;/answer&gt;&#10;                &lt;answer&gt;&#10;                    &lt;guid&gt;50279B22234048B199AA353260D1E209&lt;/guid&gt;&#10;                    &lt;answertext&gt;Thiopental&lt;/answertext&gt;&#10;                    &lt;valuetype&gt;-1&lt;/valuetype&gt;&#10;                &lt;/answer&gt;&#10;            &lt;/answers&gt;&#10;            &lt;metadata&gt;&#10;                &lt;entry&gt;&#10;                    &lt;key&gt;AUTOFORMATCHART&lt;/key&gt;&#10;                    &lt;value&gt;True&lt;/value&gt;&#10;                &lt;/entry&gt;&#10;                &lt;entry&gt;&#10;                    &lt;key&gt;AUTOOPENPOLL&lt;/key&gt;&#10;                    &lt;value&gt;True&lt;/value&gt;&#10;                &lt;/entry&gt;&#10;                &lt;entry&gt;&#10;                    &lt;key&gt;LIVECHARTING&lt;/key&gt;&#10;                    &lt;value&gt;False&lt;/value&gt;&#10;                &lt;/entry&gt;&#10;            &lt;/metadata&gt;&#10;        &lt;/multichoice&gt;&#10;    &lt;/questions&gt;&#10;&lt;/questionlist&gt;"/>
  <p:tag name="AUTOOPENPOLL" val="True"/>
  <p:tag name="AUTOFORMATCHART" val="True"/>
</p:tagLst>
</file>

<file path=ppt/tags/tag20.xml><?xml version="1.0" encoding="utf-8"?>
<p:tagLst xmlns:a="http://schemas.openxmlformats.org/drawingml/2006/main" xmlns:r="http://schemas.openxmlformats.org/officeDocument/2006/relationships" xmlns:p="http://schemas.openxmlformats.org/presentationml/2006/main">
  <p:tag name="TYPE" val="2"/>
  <p:tag name="TPCOUNTDOWNSECONDS" val="30"/>
</p:tagLst>
</file>

<file path=ppt/tags/tag21.xml><?xml version="1.0" encoding="utf-8"?>
<p:tagLst xmlns:a="http://schemas.openxmlformats.org/drawingml/2006/main" xmlns:r="http://schemas.openxmlformats.org/officeDocument/2006/relationships" xmlns:p="http://schemas.openxmlformats.org/presentationml/2006/main">
  <p:tag name="TYPE" val="1"/>
</p:tagLst>
</file>

<file path=ppt/tags/tag22.xml><?xml version="1.0" encoding="utf-8"?>
<p:tagLst xmlns:a="http://schemas.openxmlformats.org/drawingml/2006/main" xmlns:r="http://schemas.openxmlformats.org/officeDocument/2006/relationships" xmlns:p="http://schemas.openxmlformats.org/presentationml/2006/main">
  <p:tag name="TYPE" val="MultiChoiceSlide"/>
  <p:tag name="LIVECHARTING" val="False"/>
  <p:tag name="TPQUESTIONXML" val="﻿&lt;?xml version=&quot;1.0&quot; encoding=&quot;utf-8&quot;?&gt;&#10;&lt;questionlist&gt;&#10;    &lt;properties&gt;&#10;        &lt;guid&gt;4B81E734672C41BCBD7B4D3983DF3BE6&lt;/guid&gt;&#10;        &lt;description /&gt;&#10;        &lt;date&gt;12/7/2014 2:04:09 PM&lt;/date&gt;&#10;    &lt;/properties&gt;&#10;    &lt;questionlisttemplate&gt;&#10;        &lt;correctvalue&gt;1&lt;/correctvalue&gt;&#10;        &lt;incorrectvalue&gt;0&lt;/incorrectvalue&gt;&#10;        &lt;questiontype&gt;1&lt;/questiontype&gt;&#10;        &lt;numberofchoices&gt;4&lt;/numberofchoices&gt;&#10;        &lt;bulletstyle&gt;2&lt;/bulletstyle&gt;&#10;        &lt;questionfont&gt;Verdana&lt;/questionfont&gt;&#10;        &lt;questionfontsize&gt;12&lt;/questionfontsize&gt;&#10;        &lt;answerfont&gt;Verdana&lt;/answerfont&gt;&#10;        &lt;answerfontsize&gt;12&lt;/answerfontsize&gt;&#10;        &lt;showresults&gt;True&lt;/showresults&gt;&#10;        &lt;countdowntime&gt;30&lt;/countdowntime&gt;&#10;        &lt;responsegrid&gt;0&lt;/responsegrid&gt;&#10;    &lt;/questionlisttemplate&gt;&#10;    &lt;questions&gt;&#10;        &lt;multichoice&gt;&#10;            &lt;guid&gt;7A8AC8ACF638448CA0265BD8C0F75C37&lt;/guid&gt;&#10;            &lt;repollguid&gt;ECCC62048DF24F4587625EC17D121D4E&lt;/repollguid&gt;&#10;            &lt;sourceid&gt;A5A4325A419744179E505BA1BDDCC525&lt;/sourceid&gt;&#10;            &lt;questiontext&gt;A 30yr old man was taken to surgery for suspected acute appendicitis. He was administered general anesthesia consisting of halothane and succinylcholine. He suddenly  developed hyperthermia, muscle rigidity, tachycardia and hypertension. The anesthetist suspected Malignant Hyperthermia and successfully managed the patient with medication. The medication likely worked by:&lt;/questiontext&gt;&#10;            &lt;showresults&gt;True&lt;/showresults&gt;&#10;            &lt;responsegrid&gt;0&lt;/responsegrid&gt;&#10;            &lt;countdowntimer&gt;False&lt;/countdowntimer&gt;&#10;            &lt;countdowntime&gt;30&lt;/countdowntime&gt;&#10;            &lt;correctvalue&gt;1&lt;/correctvalue&gt;&#10;            &lt;incorrectvalue&gt;0&lt;/incorrectvalue&gt;&#10;            &lt;responselimit&gt;1&lt;/responselimit&gt;&#10;            &lt;bulletstyle&gt;2&lt;/bulletstyle&gt;&#10;            &lt;correctanswerindicator&gt;True&lt;/correctanswerindicator&gt;&#10;            &lt;answers&gt;&#10;                &lt;answer&gt;&#10;                    &lt;guid&gt;C838BA5D082448278F6F51BC57A00DFD&lt;/guid&gt;&#10;                    &lt;answertext&gt;inhibiting the hypothalamus&lt;/answertext&gt;&#10;                    &lt;valuetype&gt;-1&lt;/valuetype&gt;&#10;                &lt;/answer&gt;&#10;                &lt;answer&gt;&#10;                    &lt;guid&gt;76B662BC90014CEE9AD074F44F090D58&lt;/guid&gt;&#10;                    &lt;answertext&gt;blocking the atrio-ventricular bundle&lt;/answertext&gt;&#10;                    &lt;valuetype&gt;-1&lt;/valuetype&gt;&#10;                &lt;/answer&gt;&#10;                &lt;answer&gt;&#10;                    &lt;guid&gt;E3C0B12B3BC2411980BFC4BE6438B644&lt;/guid&gt;&#10;                    &lt;answertext&gt;peripheral vasodilation&lt;/answertext&gt;&#10;                    &lt;valuetype&gt;-1&lt;/valuetype&gt;&#10;                &lt;/answer&gt;&#10;                &lt;answer&gt;&#10;                    &lt;guid&gt;01A3B48A483747019AFC9E294384A560&lt;/guid&gt;&#10;                    &lt;answertext&gt;stabilizing the autonomic system&lt;/answertext&gt;&#10;                    &lt;valuetype&gt;-1&lt;/valuetype&gt;&#10;                &lt;/answer&gt;&#10;                &lt;answer&gt;&#10;                    &lt;guid&gt;49E1B03BC2BB45C1AC48114245644A09&lt;/guid&gt;&#10;                    &lt;answertext&gt;impairing Ca2+-dep. muscle contraction&lt;/answertext&gt;&#10;                    &lt;valuetype&gt;1&lt;/valuetype&gt;&#10;                &lt;/answer&gt;&#10;            &lt;/answers&gt;&#10;            &lt;metadata&gt;&#10;                &lt;entry&gt;&#10;                    &lt;key&gt;AUTOFORMATCHART&lt;/key&gt;&#10;                    &lt;value&gt;True&lt;/value&gt;&#10;                &lt;/entry&gt;&#10;                &lt;entry&gt;&#10;                    &lt;key&gt;AUTOOPENPOLL&lt;/key&gt;&#10;                    &lt;value&gt;True&lt;/value&gt;&#10;                &lt;/entry&gt;&#10;                &lt;entry&gt;&#10;                    &lt;key&gt;LIVECHARTING&lt;/key&gt;&#10;                    &lt;value&gt;False&lt;/value&gt;&#10;                &lt;/entry&gt;&#10;            &lt;/metadata&gt;&#10;        &lt;/multichoice&gt;&#10;    &lt;/questions&gt;&#10;&lt;/questionlist&gt;"/>
  <p:tag name="AUTOOPENPOLL" val="True"/>
  <p:tag name="AUTOFORMATCHART" val="True"/>
</p:tagLst>
</file>

<file path=ppt/tags/tag23.xml><?xml version="1.0" encoding="utf-8"?>
<p:tagLst xmlns:a="http://schemas.openxmlformats.org/drawingml/2006/main" xmlns:r="http://schemas.openxmlformats.org/officeDocument/2006/relationships" xmlns:p="http://schemas.openxmlformats.org/presentationml/2006/main">
  <p:tag name="ZEROBASED" val="False"/>
</p:tagLst>
</file>

<file path=ppt/tags/tag24.xml><?xml version="1.0" encoding="utf-8"?>
<p:tagLst xmlns:a="http://schemas.openxmlformats.org/drawingml/2006/main" xmlns:r="http://schemas.openxmlformats.org/officeDocument/2006/relationships" xmlns:p="http://schemas.openxmlformats.org/presentationml/2006/main">
  <p:tag name="TYPE" val="1"/>
</p:tagLst>
</file>

<file path=ppt/tags/tag25.xml><?xml version="1.0" encoding="utf-8"?>
<p:tagLst xmlns:a="http://schemas.openxmlformats.org/drawingml/2006/main" xmlns:r="http://schemas.openxmlformats.org/officeDocument/2006/relationships" xmlns:p="http://schemas.openxmlformats.org/presentationml/2006/main">
  <p:tag name="TYPE" val="2"/>
  <p:tag name="TPCOUNTDOWNSECONDS" val="30"/>
</p:tagLst>
</file>

<file path=ppt/tags/tag3.xml><?xml version="1.0" encoding="utf-8"?>
<p:tagLst xmlns:a="http://schemas.openxmlformats.org/drawingml/2006/main" xmlns:r="http://schemas.openxmlformats.org/officeDocument/2006/relationships" xmlns:p="http://schemas.openxmlformats.org/presentationml/2006/main">
  <p:tag name="ZEROBASED" val="False"/>
</p:tagLst>
</file>

<file path=ppt/tags/tag4.xml><?xml version="1.0" encoding="utf-8"?>
<p:tagLst xmlns:a="http://schemas.openxmlformats.org/drawingml/2006/main" xmlns:r="http://schemas.openxmlformats.org/officeDocument/2006/relationships" xmlns:p="http://schemas.openxmlformats.org/presentationml/2006/main">
  <p:tag name="TYPE" val="2"/>
  <p:tag name="TPCOUNTDOWNSECONDS" val="30"/>
</p:tagLst>
</file>

<file path=ppt/tags/tag5.xml><?xml version="1.0" encoding="utf-8"?>
<p:tagLst xmlns:a="http://schemas.openxmlformats.org/drawingml/2006/main" xmlns:r="http://schemas.openxmlformats.org/officeDocument/2006/relationships" xmlns:p="http://schemas.openxmlformats.org/presentationml/2006/main">
  <p:tag name="TYPE" val="1"/>
</p:tagLst>
</file>

<file path=ppt/tags/tag6.xml><?xml version="1.0" encoding="utf-8"?>
<p:tagLst xmlns:a="http://schemas.openxmlformats.org/drawingml/2006/main" xmlns:r="http://schemas.openxmlformats.org/officeDocument/2006/relationships" xmlns:p="http://schemas.openxmlformats.org/presentationml/2006/main">
  <p:tag name="TYPE" val="MultiChoiceSlide"/>
  <p:tag name="LIVECHARTING" val="False"/>
  <p:tag name="TPQUESTIONXML" val="﻿&lt;?xml version=&quot;1.0&quot; encoding=&quot;utf-8&quot;?&gt;&#10;&lt;questionlist&gt;&#10;    &lt;properties&gt;&#10;        &lt;guid&gt;0E230A0A7D6A4739BAA5B35B635C2862&lt;/guid&gt;&#10;        &lt;description /&gt;&#10;        &lt;date&gt;12/7/2014 1:45:27 PM&lt;/date&gt;&#10;    &lt;/properties&gt;&#10;    &lt;questionlisttemplate&gt;&#10;        &lt;correctvalue&gt;1&lt;/correctvalue&gt;&#10;        &lt;incorrectvalue&gt;0&lt;/incorrectvalue&gt;&#10;        &lt;questiontype&gt;1&lt;/questiontype&gt;&#10;        &lt;numberofchoices&gt;4&lt;/numberofchoices&gt;&#10;        &lt;bulletstyle&gt;2&lt;/bulletstyle&gt;&#10;        &lt;questionfont&gt;Verdana&lt;/questionfont&gt;&#10;        &lt;questionfontsize&gt;12&lt;/questionfontsize&gt;&#10;        &lt;answerfont&gt;Verdana&lt;/answerfont&gt;&#10;        &lt;answerfontsize&gt;12&lt;/answerfontsize&gt;&#10;        &lt;showresults&gt;True&lt;/showresults&gt;&#10;        &lt;countdowntime&gt;30&lt;/countdowntime&gt;&#10;        &lt;responsegrid&gt;0&lt;/responsegrid&gt;&#10;    &lt;/questionlisttemplate&gt;&#10;    &lt;questions&gt;&#10;        &lt;multichoice&gt;&#10;            &lt;guid&gt;249D1163ACA04DF4A54D819776D9649E&lt;/guid&gt;&#10;            &lt;repollguid&gt;1814DC5673494BA489240A575968B576&lt;/repollguid&gt;&#10;            &lt;sourceid&gt;8FAF9A0A906D489EB8366A0E38334AD2&lt;/sourceid&gt;&#10;            &lt;questiontext&gt;Which anesthetic has a low blood:gas partition coefficient but is not used for induction of anesthesia because of the risk of airway irritation?&lt;/questiontext&gt;&#10;            &lt;showresults&gt;True&lt;/showresults&gt;&#10;            &lt;responsegrid&gt;0&lt;/responsegrid&gt;&#10;            &lt;countdowntimer&gt;False&lt;/countdowntimer&gt;&#10;            &lt;countdowntime&gt;30&lt;/countdowntime&gt;&#10;            &lt;correctvalue&gt;1&lt;/correctvalue&gt;&#10;            &lt;incorrectvalue&gt;0&lt;/incorrectvalue&gt;&#10;            &lt;responselimit&gt;1&lt;/responselimit&gt;&#10;            &lt;bulletstyle&gt;2&lt;/bulletstyle&gt;&#10;            &lt;correctanswerindicator&gt;True&lt;/correctanswerindicator&gt;&#10;            &lt;answers&gt;&#10;                &lt;answer&gt;&#10;                    &lt;guid&gt;5CBFCE10F0DF436889773229A75F67B8&lt;/guid&gt;&#10;                    &lt;answertext&gt;Desflurane&lt;/answertext&gt;&#10;                    &lt;valuetype&gt;1&lt;/valuetype&gt;&#10;                &lt;/answer&gt;&#10;                &lt;answer&gt;&#10;                    &lt;guid&gt;44687396A9414CD79C8DA56049168001&lt;/guid&gt;&#10;                    &lt;answertext&gt;Enflurane&lt;/answertext&gt;&#10;                    &lt;valuetype&gt;-1&lt;/valuetype&gt;&#10;                &lt;/answer&gt;&#10;                &lt;answer&gt;&#10;                    &lt;guid&gt;1AC6939D88AE46A0B15634039F8D958E&lt;/guid&gt;&#10;                    &lt;answertext&gt;Halothane&lt;/answertext&gt;&#10;                    &lt;valuetype&gt;-1&lt;/valuetype&gt;&#10;                &lt;/answer&gt;&#10;                &lt;answer&gt;&#10;                    &lt;guid&gt;BB14283177B74328825B3D2177A76BAC&lt;/guid&gt;&#10;                    &lt;answertext&gt;Isoflurane&lt;/answertext&gt;&#10;                    &lt;valuetype&gt;-1&lt;/valuetype&gt;&#10;                &lt;/answer&gt;&#10;                &lt;answer&gt;&#10;                    &lt;guid&gt;180C99AB98C04022BCBAC9EC754E3BCA&lt;/guid&gt;&#10;                    &lt;answertext&gt;Sevoflurane&lt;/answertext&gt;&#10;                    &lt;valuetype&gt;-1&lt;/valuetype&gt;&#10;                &lt;/answer&gt;&#10;            &lt;/answers&gt;&#10;            &lt;metadata&gt;&#10;                &lt;entry&gt;&#10;                    &lt;key&gt;AUTOFORMATCHART&lt;/key&gt;&#10;                    &lt;value&gt;True&lt;/value&gt;&#10;                &lt;/entry&gt;&#10;                &lt;entry&gt;&#10;                    &lt;key&gt;AUTOOPENPOLL&lt;/key&gt;&#10;                    &lt;value&gt;True&lt;/value&gt;&#10;                &lt;/entry&gt;&#10;                &lt;entry&gt;&#10;                    &lt;key&gt;LIVECHARTING&lt;/key&gt;&#10;                    &lt;value&gt;False&lt;/value&gt;&#10;                &lt;/entry&gt;&#10;            &lt;/metadata&gt;&#10;        &lt;/multichoice&gt;&#10;    &lt;/questions&gt;&#10;&lt;/questionlist&gt;"/>
  <p:tag name="AUTOOPENPOLL" val="True"/>
  <p:tag name="AUTOFORMATCHART" val="True"/>
</p:tagLst>
</file>

<file path=ppt/tags/tag7.xml><?xml version="1.0" encoding="utf-8"?>
<p:tagLst xmlns:a="http://schemas.openxmlformats.org/drawingml/2006/main" xmlns:r="http://schemas.openxmlformats.org/officeDocument/2006/relationships" xmlns:p="http://schemas.openxmlformats.org/presentationml/2006/main">
  <p:tag name="ZEROBASED" val="False"/>
</p:tagLst>
</file>

<file path=ppt/tags/tag8.xml><?xml version="1.0" encoding="utf-8"?>
<p:tagLst xmlns:a="http://schemas.openxmlformats.org/drawingml/2006/main" xmlns:r="http://schemas.openxmlformats.org/officeDocument/2006/relationships" xmlns:p="http://schemas.openxmlformats.org/presentationml/2006/main">
  <p:tag name="TYPE" val="2"/>
  <p:tag name="TPCOUNTDOWNSECONDS" val="30"/>
</p:tagLst>
</file>

<file path=ppt/tags/tag9.xml><?xml version="1.0" encoding="utf-8"?>
<p:tagLst xmlns:a="http://schemas.openxmlformats.org/drawingml/2006/main" xmlns:r="http://schemas.openxmlformats.org/officeDocument/2006/relationships" xmlns:p="http://schemas.openxmlformats.org/presentationml/2006/main">
  <p:tag name="TYPE" val="1"/>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blank presentation">
  <a:themeElements>
    <a:clrScheme name="blank presentatio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blank presentation">
      <a:majorFont>
        <a:latin typeface="News Gothic MT"/>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blank presentatio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blank presentatio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blank presentatio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3960</TotalTime>
  <Words>2653</Words>
  <Application>Microsoft Office PowerPoint</Application>
  <PresentationFormat>On-screen Show (4:3)</PresentationFormat>
  <Paragraphs>409</Paragraphs>
  <Slides>53</Slides>
  <Notes>52</Notes>
  <HiddenSlides>0</HiddenSlides>
  <MMClips>0</MMClips>
  <ScaleCrop>false</ScaleCrop>
  <HeadingPairs>
    <vt:vector size="6" baseType="variant">
      <vt:variant>
        <vt:lpstr>Fonts Used</vt:lpstr>
      </vt:variant>
      <vt:variant>
        <vt:i4>7</vt:i4>
      </vt:variant>
      <vt:variant>
        <vt:lpstr>Theme</vt:lpstr>
      </vt:variant>
      <vt:variant>
        <vt:i4>2</vt:i4>
      </vt:variant>
      <vt:variant>
        <vt:lpstr>Slide Titles</vt:lpstr>
      </vt:variant>
      <vt:variant>
        <vt:i4>53</vt:i4>
      </vt:variant>
    </vt:vector>
  </HeadingPairs>
  <TitlesOfParts>
    <vt:vector size="62" baseType="lpstr">
      <vt:lpstr>Arial</vt:lpstr>
      <vt:lpstr>Calibri</vt:lpstr>
      <vt:lpstr>Comic Sans MS</vt:lpstr>
      <vt:lpstr>News Gothic MT</vt:lpstr>
      <vt:lpstr>Symbol</vt:lpstr>
      <vt:lpstr>Tahoma</vt:lpstr>
      <vt:lpstr>Times New Roman</vt:lpstr>
      <vt:lpstr>Office Theme</vt:lpstr>
      <vt:lpstr>blank presentation</vt:lpstr>
      <vt:lpstr>General Anesthetics</vt:lpstr>
      <vt:lpstr>Drug Classes and Drugs to Consider</vt:lpstr>
      <vt:lpstr>PowerPoint Presentation</vt:lpstr>
      <vt:lpstr>PowerPoint Presentation</vt:lpstr>
      <vt:lpstr>Learning Objectives</vt:lpstr>
      <vt:lpstr>PowerPoint Presentation</vt:lpstr>
      <vt:lpstr>General Anesthesia</vt:lpstr>
      <vt:lpstr>Purpose of General Anesthetics</vt:lpstr>
      <vt:lpstr>Ideal Anesthetic</vt:lpstr>
      <vt:lpstr>PowerPoint Presentation</vt:lpstr>
      <vt:lpstr>Stages of Anesthesia</vt:lpstr>
      <vt:lpstr>PowerPoint Presentation</vt:lpstr>
      <vt:lpstr>Inhalation and Intravenous Anesthetics</vt:lpstr>
      <vt:lpstr>Balanced Anesthesia</vt:lpstr>
      <vt:lpstr>Mechanism of Action: General Anesthetics</vt:lpstr>
      <vt:lpstr>GABAA Receptor  –  chloride conducting ligand gated ion channel</vt:lpstr>
      <vt:lpstr>Mechanisms of Action: Intravenous General Anesthetic-Ketamine/NMDA Receptor</vt:lpstr>
      <vt:lpstr>Types of General Anesthetics</vt:lpstr>
      <vt:lpstr>Intravenous General Anesthetics</vt:lpstr>
      <vt:lpstr>Intravenous General Anesthetics</vt:lpstr>
      <vt:lpstr>Intravenous General Anesthetics</vt:lpstr>
      <vt:lpstr>Intravenous General Anesthetics</vt:lpstr>
      <vt:lpstr>Intravenous General Anesthetics</vt:lpstr>
      <vt:lpstr>Intravenous General Anesthetics</vt:lpstr>
      <vt:lpstr>Intravenous General Anesthetics</vt:lpstr>
      <vt:lpstr>Intravenous General Anesthetics</vt:lpstr>
      <vt:lpstr>Intravenous General Anesthetics</vt:lpstr>
      <vt:lpstr>Intravenous General Anesthetics</vt:lpstr>
      <vt:lpstr>Intravenous General Anesthetics</vt:lpstr>
      <vt:lpstr>Intravenous General Anesthetics</vt:lpstr>
      <vt:lpstr>Inhalational General Anesthetics</vt:lpstr>
      <vt:lpstr>The Blood : Gas Coefficient is a Measure of the Anesthetic’s Solubility in Blood</vt:lpstr>
      <vt:lpstr>Blood : Gas Coefficient</vt:lpstr>
      <vt:lpstr>Minimum Alveolar Concentration (MAC)</vt:lpstr>
      <vt:lpstr>PowerPoint Presentation</vt:lpstr>
      <vt:lpstr>Pharmacologic Effects of Inhalation Agents</vt:lpstr>
      <vt:lpstr>PowerPoint Presentation</vt:lpstr>
      <vt:lpstr>Inhalational General Anesthetics</vt:lpstr>
      <vt:lpstr>Halogenated Inhalational General Anesthetics</vt:lpstr>
      <vt:lpstr>Halogenated Inhalational General Anesthetics</vt:lpstr>
      <vt:lpstr>Halogenated Inhalational General Anesthetics</vt:lpstr>
      <vt:lpstr>Isoflurane</vt:lpstr>
      <vt:lpstr>Halogenated Inhalational General Anesthetics</vt:lpstr>
      <vt:lpstr>Halogenated Inhalational General Anesthetics</vt:lpstr>
      <vt:lpstr>Halogenated Inhalational General Anesthetics</vt:lpstr>
      <vt:lpstr>Malignant Hyperthermia</vt:lpstr>
      <vt:lpstr>Malignant Hyperthermia</vt:lpstr>
      <vt:lpstr>A 32-year-old woman with pheochromocytoma has been scheduled for surgery to remove an abdominal tumor. Her BP is 190/120, and pulmonary and renal functions are normal.  Her plasma catecholamines are elevated. Which agent is contraindicated in her anesthesia protocol?.</vt:lpstr>
      <vt:lpstr>Which anesthetic has a low blood:gas partition coefficient but is not used for induction of anesthesia because of the risk of airway irritation?</vt:lpstr>
      <vt:lpstr>An i.v. dose of thiopental leads to loss of consciousness in 10-15 sec.  If no other drugs are given, the patient will regain consciousness in just a few minutes because thiopental is:</vt:lpstr>
      <vt:lpstr>Flumazenil can reverse the respiratory depression produced by which agent?</vt:lpstr>
      <vt:lpstr>Which intravenous anesthetic produces dissociative anesthesia:</vt:lpstr>
      <vt:lpstr>A 30yr old man was taken to surgery for suspected acute appendicitis. He was administered general anesthesia consisting of halothane and succinylcholine. He suddenly  developed hyperthermia, muscle rigidity, tachycardia and hypertension. The anesthetist suspected Malignant Hyperthermia and successfully managed the patient with medication. The medication likely worked by:</vt:lpstr>
    </vt:vector>
  </TitlesOfParts>
  <Company>Texas Tech University Health Sciences Center</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General Anesthetics</dc:title>
  <dc:creator>Freeman, Art</dc:creator>
  <cp:lastModifiedBy>Brown, Candace</cp:lastModifiedBy>
  <cp:revision>244</cp:revision>
  <cp:lastPrinted>2017-09-15T14:54:18Z</cp:lastPrinted>
  <dcterms:created xsi:type="dcterms:W3CDTF">2014-11-26T16:34:49Z</dcterms:created>
  <dcterms:modified xsi:type="dcterms:W3CDTF">2018-09-13T13:05:42Z</dcterms:modified>
</cp:coreProperties>
</file>