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2" r:id="rId29"/>
    <p:sldId id="283" r:id="rId30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618FFD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18FFD"/>
    <a:srgbClr val="F95AB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4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2771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5" name="Rectangle 3"/>
          <p:cNvSpPr>
            <a:spLocks noRo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5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1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2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675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4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6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84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310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015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0"/>
            <a:ext cx="9137650" cy="6845300"/>
            <a:chOff x="0" y="0"/>
            <a:chExt cx="5756" cy="4312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28" cy="4312"/>
            </a:xfrm>
            <a:prstGeom prst="rect">
              <a:avLst/>
            </a:prstGeom>
            <a:gradFill rotWithShape="0">
              <a:gsLst>
                <a:gs pos="0">
                  <a:srgbClr val="FCFEB9"/>
                </a:gs>
                <a:gs pos="50000">
                  <a:srgbClr val="FCFEB9">
                    <a:gamma/>
                    <a:tint val="70196"/>
                    <a:invGamma/>
                  </a:srgbClr>
                </a:gs>
                <a:gs pos="100000">
                  <a:srgbClr val="FCFEB9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30" name="Group 9"/>
            <p:cNvGrpSpPr>
              <a:grpSpLocks/>
            </p:cNvGrpSpPr>
            <p:nvPr/>
          </p:nvGrpSpPr>
          <p:grpSpPr bwMode="auto">
            <a:xfrm>
              <a:off x="4" y="240"/>
              <a:ext cx="5752" cy="3840"/>
              <a:chOff x="4" y="240"/>
              <a:chExt cx="5752" cy="3840"/>
            </a:xfrm>
          </p:grpSpPr>
          <p:grpSp>
            <p:nvGrpSpPr>
              <p:cNvPr id="1031" name="Group 5"/>
              <p:cNvGrpSpPr>
                <a:grpSpLocks/>
              </p:cNvGrpSpPr>
              <p:nvPr/>
            </p:nvGrpSpPr>
            <p:grpSpPr bwMode="auto">
              <a:xfrm>
                <a:off x="4" y="240"/>
                <a:ext cx="5752" cy="54"/>
                <a:chOff x="4" y="240"/>
                <a:chExt cx="5752" cy="54"/>
              </a:xfrm>
            </p:grpSpPr>
            <p:sp>
              <p:nvSpPr>
                <p:cNvPr id="3" name="Line 3"/>
                <p:cNvSpPr>
                  <a:spLocks noChangeShapeType="1"/>
                </p:cNvSpPr>
                <p:nvPr/>
              </p:nvSpPr>
              <p:spPr bwMode="auto">
                <a:xfrm>
                  <a:off x="4" y="294"/>
                  <a:ext cx="57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4" name="Line 4"/>
                <p:cNvSpPr>
                  <a:spLocks noChangeShapeType="1"/>
                </p:cNvSpPr>
                <p:nvPr/>
              </p:nvSpPr>
              <p:spPr bwMode="auto">
                <a:xfrm>
                  <a:off x="4" y="240"/>
                  <a:ext cx="5752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4" y="4032"/>
                <a:ext cx="5752" cy="48"/>
                <a:chOff x="4" y="4032"/>
                <a:chExt cx="5752" cy="48"/>
              </a:xfrm>
            </p:grpSpPr>
            <p:sp>
              <p:nvSpPr>
                <p:cNvPr id="5" name="Line 6"/>
                <p:cNvSpPr>
                  <a:spLocks noChangeShapeType="1"/>
                </p:cNvSpPr>
                <p:nvPr/>
              </p:nvSpPr>
              <p:spPr bwMode="auto">
                <a:xfrm>
                  <a:off x="4" y="4032"/>
                  <a:ext cx="57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6" name="Line 7"/>
                <p:cNvSpPr>
                  <a:spLocks noChangeShapeType="1"/>
                </p:cNvSpPr>
                <p:nvPr/>
              </p:nvSpPr>
              <p:spPr bwMode="auto">
                <a:xfrm>
                  <a:off x="4" y="4080"/>
                  <a:ext cx="5752" cy="0"/>
                </a:xfrm>
                <a:prstGeom prst="line">
                  <a:avLst/>
                </a:prstGeom>
                <a:noFill/>
                <a:ln w="1270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charset="2"/>
        <a:buChar char="v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79525" y="669925"/>
            <a:ext cx="7270750" cy="5199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Blanton</a:t>
            </a:r>
            <a:endParaRPr lang="en-US" i="1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Block Nerve Conduction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Sensory and Motor Nerves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Reversible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50925" y="441325"/>
            <a:ext cx="7788275" cy="5976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Vasoconstrictors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Increase Duration by 50%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Reduced Toxicity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Epi, Norepi, Phenylephrine,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Vasopressin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 Overdosage- Hypoxia (avoid extremities-fingers/toes/etc)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 Cocaine- Natural Vasoconstrictor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08125" y="593725"/>
            <a:ext cx="7162800" cy="4778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Metabolism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Esters- Butyrlcholinesterase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Amides- Hepatic Microsomal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System</a:t>
            </a:r>
          </a:p>
          <a:p>
            <a:pPr eaLnBrk="1"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279525" y="593725"/>
            <a:ext cx="6791325" cy="544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Esters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Procaine/Chloroprocaine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</a:t>
            </a: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short half-life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-hypersensivity reactions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-injectable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-not surface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55725" y="517525"/>
            <a:ext cx="7477125" cy="611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Esters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Tetracaine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</a:t>
            </a: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Longer Duration of Action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-Topical and Injectable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-Ophthalmic</a:t>
            </a:r>
          </a:p>
          <a:p>
            <a:pPr>
              <a:defRPr/>
            </a:pPr>
            <a:endParaRPr lang="en-US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latinLnBrk="1">
              <a:defRPr/>
            </a:pPr>
            <a:endParaRPr lang="en-US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050925" y="669925"/>
            <a:ext cx="7894638" cy="544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Esters-   Cocaine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</a:t>
            </a: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widely used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-Respiratory Tract Anesthetic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-CNS Side Effects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-CV Side Effects</a:t>
            </a: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08125" y="822325"/>
            <a:ext cx="5067300" cy="410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Esters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Benzocaine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-</a:t>
            </a: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Topical only</a:t>
            </a: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31925" y="593725"/>
            <a:ext cx="6688138" cy="4657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Amides-  Lidocaine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-Longer Lasting than Esters</a:t>
            </a:r>
          </a:p>
          <a:p>
            <a:pPr>
              <a:defRPr/>
            </a:pPr>
            <a:endParaRPr lang="en-US" sz="1800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-Efficiently Absorbed from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Mucous Membranes</a:t>
            </a:r>
          </a:p>
          <a:p>
            <a:pPr>
              <a:defRPr/>
            </a:pPr>
            <a:endParaRPr lang="en-US" sz="1800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-All Routes, except eyes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84325" y="746125"/>
            <a:ext cx="6975475" cy="3438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Amides-  Bupivacaine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</a:t>
            </a: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 Lasting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-Injectable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-Not Effective on Surface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431925" y="517525"/>
            <a:ext cx="6821488" cy="4778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Anesthetics- Toxicity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Immune System- Allergy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Cardiovascular System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Nervous System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95400" y="822325"/>
            <a:ext cx="7734300" cy="551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Cardiovascular Toxicity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Excessive Absorption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Direct Suppression of Heart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Death to CV Collapse-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Arrhythmia, Suppression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of Electrical Activity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 Cocaine: Sympathomimetic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50925" y="517525"/>
            <a:ext cx="7864475" cy="5876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2900" indent="-342900"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Anesthetics- MOA</a:t>
            </a:r>
          </a:p>
          <a:p>
            <a:pPr marL="342900" indent="-342900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buFontTx/>
              <a:buAutoNum type="alphaUcPeriod"/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Blockade of Voltage-Dependent  </a:t>
            </a: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Na</a:t>
            </a:r>
            <a:r>
              <a:rPr lang="en-US" sz="4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Channels</a:t>
            </a:r>
          </a:p>
          <a:p>
            <a:pPr marL="342900" indent="-342900"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Site at Cytoplasmic End of Channel</a:t>
            </a:r>
          </a:p>
          <a:p>
            <a:pPr marL="342900" indent="-342900"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Reduction of Na</a:t>
            </a:r>
            <a:r>
              <a:rPr lang="en-US" sz="4000" baseline="30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Current</a:t>
            </a:r>
          </a:p>
          <a:p>
            <a:pPr marL="342900" indent="-342900"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03325" y="593725"/>
            <a:ext cx="7632700" cy="560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CNS Toxicity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Intravascular Injection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Suppression of Inhibitory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Pathways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Convulsions, Coma, Cardio-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respiratory Arrest</a:t>
            </a:r>
          </a:p>
          <a:p>
            <a:pPr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431925" y="593725"/>
            <a:ext cx="6702425" cy="2771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Peripheral Nervous System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Motor and Sensory Deficits-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Chloroprocaine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84325" y="746125"/>
            <a:ext cx="6838950" cy="4262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Surface Anesthesia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-Aqueous Salts, Ointments</a:t>
            </a:r>
          </a:p>
          <a:p>
            <a:pPr>
              <a:defRPr/>
            </a:pPr>
            <a:endParaRPr lang="en-US" sz="1800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-All body surfaces, eyes</a:t>
            </a:r>
          </a:p>
          <a:p>
            <a:pPr>
              <a:defRPr/>
            </a:pPr>
            <a:endParaRPr lang="en-US" sz="1800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-Benzocaine- denuded areas,</a:t>
            </a:r>
          </a:p>
          <a:p>
            <a:pPr>
              <a:defRPr/>
            </a:pPr>
            <a:r>
              <a:rPr lang="en-US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poor absorption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74725" y="365125"/>
            <a:ext cx="7940675" cy="459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Infiltration Anesthesia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Injection into a region without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regard to cutaneous nerve route</a:t>
            </a:r>
          </a:p>
          <a:p>
            <a:pPr>
              <a:defRPr/>
            </a:pPr>
            <a:endParaRPr lang="en-US" sz="24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Superficial Tissues</a:t>
            </a:r>
          </a:p>
          <a:p>
            <a:pPr>
              <a:defRPr/>
            </a:pPr>
            <a:endParaRPr lang="en-US" sz="24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Intraabdominal Organs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66800" y="365125"/>
            <a:ext cx="7904163" cy="3867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Nerve Block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-Injection into or about peripheral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nerves or nerve plexuses</a:t>
            </a:r>
          </a:p>
          <a:p>
            <a:pPr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-Sensory and Motor Block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508125" y="593725"/>
            <a:ext cx="6797675" cy="408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Epidural Anesthesia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Epidural Space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Sacral Hiatus, Lumbar, 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Thoracic, or Cervical Regions</a:t>
            </a:r>
          </a:p>
          <a:p>
            <a:pPr>
              <a:defRPr/>
            </a:pPr>
            <a:endParaRPr lang="en-US" sz="12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Large Doses- Diffusion</a:t>
            </a:r>
          </a:p>
          <a:p>
            <a:pPr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6627" name="Picture 3" descr="EPIDUR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025900"/>
            <a:ext cx="4327525" cy="22987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127125" y="746125"/>
            <a:ext cx="8016875" cy="301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Spinal Anesthesia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Subarachnoid Space in Lumbar Region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7651" name="Picture 3" descr="sp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62200"/>
            <a:ext cx="4267200" cy="4033838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72400" cy="4419600"/>
          </a:xfrm>
        </p:spPr>
        <p:txBody>
          <a:bodyPr/>
          <a:lstStyle/>
          <a:p>
            <a:pPr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B. Positioning, Specific Gravity</a:t>
            </a:r>
          </a:p>
          <a:p>
            <a:pPr>
              <a:buFont typeface="Monotype Sorts" charset="2"/>
              <a:buNone/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of drug- desired height of block</a:t>
            </a:r>
          </a:p>
          <a:p>
            <a:pPr>
              <a:buFont typeface="Monotype Sorts" charset="2"/>
              <a:buNone/>
              <a:defRPr/>
            </a:pPr>
            <a:endParaRPr lang="en-US" sz="4000" b="1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C. CV Depression</a:t>
            </a:r>
          </a:p>
          <a:p>
            <a:pPr>
              <a:defRPr/>
            </a:pPr>
            <a:endParaRPr lang="en-US" sz="4000" b="1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D. Headache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371600" y="762000"/>
            <a:ext cx="71628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Spinal Anesthesia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822325" y="441325"/>
            <a:ext cx="8093075" cy="6888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Guide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MOA of Local Anesthetics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 Differences Between Amides and     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Esters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Drug List- Local Anesthetics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-Amides vs. Esters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-Distinguishing Properties, e.g.,</a:t>
            </a:r>
          </a:p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cocaine-vasoconstriction, SNS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860925" y="593725"/>
            <a:ext cx="184150" cy="2101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atinLnBrk="1">
              <a:defRPr/>
            </a:pP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 rot="16200000">
            <a:off x="8153400" y="5257800"/>
            <a:ext cx="444500" cy="5969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127125" y="517525"/>
            <a:ext cx="7788275" cy="655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Guide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 Drug List 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(those listed </a:t>
            </a:r>
            <a:r>
              <a:rPr lang="en-US"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lecture 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script and </a:t>
            </a:r>
            <a:r>
              <a:rPr lang="en-US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ppt</a:t>
            </a: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>
              <a:defRPr/>
            </a:pP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-What is the utility of the vasoconstrictors?</a:t>
            </a:r>
          </a:p>
          <a:p>
            <a:pPr>
              <a:defRPr/>
            </a:pP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FIRST AID </a:t>
            </a:r>
          </a:p>
          <a:p>
            <a:pPr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SCIENCES</a:t>
            </a:r>
          </a:p>
          <a:p>
            <a:pPr>
              <a:defRPr/>
            </a:pP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3200" baseline="30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nd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Edition</a:t>
            </a:r>
          </a:p>
          <a:p>
            <a:pPr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Chapter 5, pp 407-408</a:t>
            </a:r>
          </a:p>
          <a:p>
            <a:pPr>
              <a:defRPr/>
            </a:pP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66800" y="669925"/>
            <a:ext cx="8077200" cy="5207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342900" indent="-342900"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Anesthetics- MOA</a:t>
            </a:r>
          </a:p>
          <a:p>
            <a:pPr marL="342900" indent="-342900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buFontTx/>
              <a:buAutoNum type="alphaUcPeriod"/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Pore Blockade- </a:t>
            </a: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Frequency Dependent</a:t>
            </a:r>
          </a:p>
          <a:p>
            <a:pPr marL="342900" indent="-342900"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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Firing,   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 3" pitchFamily="18" charset="2"/>
              </a:rPr>
              <a:t></a:t>
            </a: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Susceptibility</a:t>
            </a:r>
          </a:p>
          <a:p>
            <a:pPr marL="342900" indent="-342900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Stabilization of Inactivated State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822325" y="517525"/>
            <a:ext cx="8140700" cy="544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Anesthetics- MOA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Voltage-Dependent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RMP changes affect sensitivity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Depolarized:     probability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Hyperpolarized:    probability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 rot="16200000">
            <a:off x="4800600" y="4648200"/>
            <a:ext cx="4445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 rot="16200000" flipH="1">
            <a:off x="5562600" y="5410200"/>
            <a:ext cx="444500" cy="4445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050925" y="669925"/>
            <a:ext cx="7635875" cy="588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Anesthetics: </a:t>
            </a:r>
            <a:r>
              <a:rPr lang="en-US" sz="3600" u="sng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pH Considerations</a:t>
            </a:r>
          </a:p>
          <a:p>
            <a:pPr>
              <a:defRPr/>
            </a:pP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Weak Bases: pKas of 8-9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In Tissues, Ionized Form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pH= pKa - log [prot./unprot.]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7=9-log [p/up]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2=log[p/up]  = 100</a:t>
            </a:r>
          </a:p>
          <a:p>
            <a:pPr latinLnBrk="1"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79525" y="517525"/>
            <a:ext cx="6065838" cy="6548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Site of Anesthetic Action</a:t>
            </a:r>
          </a:p>
          <a:p>
            <a:pPr>
              <a:defRPr/>
            </a:pPr>
            <a:r>
              <a:rPr lang="en-US">
                <a:solidFill>
                  <a:srgbClr val="F95A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extracellular</a:t>
            </a: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rgbClr val="F95A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Na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charged</a:t>
            </a:r>
          </a:p>
          <a:p>
            <a:pPr>
              <a:defRPr/>
            </a:pPr>
            <a:r>
              <a:rPr lang="en-US">
                <a:solidFill>
                  <a:srgbClr val="F95AB7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intracellular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1219200" y="3124200"/>
            <a:ext cx="7772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219200" y="3962400"/>
            <a:ext cx="7848600" cy="0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1295400" y="3733800"/>
            <a:ext cx="76200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4775200" y="2708275"/>
            <a:ext cx="558800" cy="1744663"/>
          </a:xfrm>
          <a:custGeom>
            <a:avLst/>
            <a:gdLst/>
            <a:ahLst/>
            <a:cxnLst>
              <a:cxn ang="0">
                <a:pos x="160" y="22"/>
              </a:cxn>
              <a:cxn ang="0">
                <a:pos x="204" y="44"/>
              </a:cxn>
              <a:cxn ang="0">
                <a:pos x="248" y="74"/>
              </a:cxn>
              <a:cxn ang="0">
                <a:pos x="292" y="88"/>
              </a:cxn>
              <a:cxn ang="0">
                <a:pos x="307" y="132"/>
              </a:cxn>
              <a:cxn ang="0">
                <a:pos x="336" y="176"/>
              </a:cxn>
              <a:cxn ang="0">
                <a:pos x="336" y="220"/>
              </a:cxn>
              <a:cxn ang="0">
                <a:pos x="351" y="264"/>
              </a:cxn>
              <a:cxn ang="0">
                <a:pos x="351" y="322"/>
              </a:cxn>
              <a:cxn ang="0">
                <a:pos x="351" y="366"/>
              </a:cxn>
              <a:cxn ang="0">
                <a:pos x="351" y="425"/>
              </a:cxn>
              <a:cxn ang="0">
                <a:pos x="351" y="469"/>
              </a:cxn>
              <a:cxn ang="0">
                <a:pos x="351" y="527"/>
              </a:cxn>
              <a:cxn ang="0">
                <a:pos x="351" y="586"/>
              </a:cxn>
              <a:cxn ang="0">
                <a:pos x="351" y="630"/>
              </a:cxn>
              <a:cxn ang="0">
                <a:pos x="351" y="688"/>
              </a:cxn>
              <a:cxn ang="0">
                <a:pos x="351" y="761"/>
              </a:cxn>
              <a:cxn ang="0">
                <a:pos x="351" y="805"/>
              </a:cxn>
              <a:cxn ang="0">
                <a:pos x="351" y="849"/>
              </a:cxn>
              <a:cxn ang="0">
                <a:pos x="351" y="893"/>
              </a:cxn>
              <a:cxn ang="0">
                <a:pos x="336" y="937"/>
              </a:cxn>
              <a:cxn ang="0">
                <a:pos x="322" y="981"/>
              </a:cxn>
              <a:cxn ang="0">
                <a:pos x="292" y="1025"/>
              </a:cxn>
              <a:cxn ang="0">
                <a:pos x="234" y="1069"/>
              </a:cxn>
              <a:cxn ang="0">
                <a:pos x="190" y="1083"/>
              </a:cxn>
              <a:cxn ang="0">
                <a:pos x="146" y="1098"/>
              </a:cxn>
              <a:cxn ang="0">
                <a:pos x="102" y="1098"/>
              </a:cxn>
              <a:cxn ang="0">
                <a:pos x="58" y="1039"/>
              </a:cxn>
              <a:cxn ang="0">
                <a:pos x="44" y="995"/>
              </a:cxn>
              <a:cxn ang="0">
                <a:pos x="29" y="937"/>
              </a:cxn>
              <a:cxn ang="0">
                <a:pos x="14" y="878"/>
              </a:cxn>
              <a:cxn ang="0">
                <a:pos x="0" y="834"/>
              </a:cxn>
              <a:cxn ang="0">
                <a:pos x="0" y="776"/>
              </a:cxn>
              <a:cxn ang="0">
                <a:pos x="0" y="732"/>
              </a:cxn>
              <a:cxn ang="0">
                <a:pos x="0" y="688"/>
              </a:cxn>
              <a:cxn ang="0">
                <a:pos x="0" y="644"/>
              </a:cxn>
              <a:cxn ang="0">
                <a:pos x="0" y="571"/>
              </a:cxn>
              <a:cxn ang="0">
                <a:pos x="0" y="513"/>
              </a:cxn>
              <a:cxn ang="0">
                <a:pos x="0" y="469"/>
              </a:cxn>
              <a:cxn ang="0">
                <a:pos x="0" y="410"/>
              </a:cxn>
              <a:cxn ang="0">
                <a:pos x="0" y="352"/>
              </a:cxn>
              <a:cxn ang="0">
                <a:pos x="0" y="308"/>
              </a:cxn>
              <a:cxn ang="0">
                <a:pos x="0" y="264"/>
              </a:cxn>
              <a:cxn ang="0">
                <a:pos x="0" y="220"/>
              </a:cxn>
              <a:cxn ang="0">
                <a:pos x="0" y="176"/>
              </a:cxn>
              <a:cxn ang="0">
                <a:pos x="0" y="117"/>
              </a:cxn>
              <a:cxn ang="0">
                <a:pos x="29" y="59"/>
              </a:cxn>
              <a:cxn ang="0">
                <a:pos x="58" y="15"/>
              </a:cxn>
              <a:cxn ang="0">
                <a:pos x="102" y="0"/>
              </a:cxn>
              <a:cxn ang="0">
                <a:pos x="146" y="0"/>
              </a:cxn>
              <a:cxn ang="0">
                <a:pos x="160" y="22"/>
              </a:cxn>
            </a:cxnLst>
            <a:rect l="0" t="0" r="r" b="b"/>
            <a:pathLst>
              <a:path w="352" h="1099">
                <a:moveTo>
                  <a:pt x="160" y="22"/>
                </a:moveTo>
                <a:lnTo>
                  <a:pt x="204" y="44"/>
                </a:lnTo>
                <a:lnTo>
                  <a:pt x="248" y="74"/>
                </a:lnTo>
                <a:lnTo>
                  <a:pt x="292" y="88"/>
                </a:lnTo>
                <a:lnTo>
                  <a:pt x="307" y="132"/>
                </a:lnTo>
                <a:lnTo>
                  <a:pt x="336" y="176"/>
                </a:lnTo>
                <a:lnTo>
                  <a:pt x="336" y="220"/>
                </a:lnTo>
                <a:lnTo>
                  <a:pt x="351" y="264"/>
                </a:lnTo>
                <a:lnTo>
                  <a:pt x="351" y="322"/>
                </a:lnTo>
                <a:lnTo>
                  <a:pt x="351" y="366"/>
                </a:lnTo>
                <a:lnTo>
                  <a:pt x="351" y="425"/>
                </a:lnTo>
                <a:lnTo>
                  <a:pt x="351" y="469"/>
                </a:lnTo>
                <a:lnTo>
                  <a:pt x="351" y="527"/>
                </a:lnTo>
                <a:lnTo>
                  <a:pt x="351" y="586"/>
                </a:lnTo>
                <a:lnTo>
                  <a:pt x="351" y="630"/>
                </a:lnTo>
                <a:lnTo>
                  <a:pt x="351" y="688"/>
                </a:lnTo>
                <a:lnTo>
                  <a:pt x="351" y="761"/>
                </a:lnTo>
                <a:lnTo>
                  <a:pt x="351" y="805"/>
                </a:lnTo>
                <a:lnTo>
                  <a:pt x="351" y="849"/>
                </a:lnTo>
                <a:lnTo>
                  <a:pt x="351" y="893"/>
                </a:lnTo>
                <a:lnTo>
                  <a:pt x="336" y="937"/>
                </a:lnTo>
                <a:lnTo>
                  <a:pt x="322" y="981"/>
                </a:lnTo>
                <a:lnTo>
                  <a:pt x="292" y="1025"/>
                </a:lnTo>
                <a:lnTo>
                  <a:pt x="234" y="1069"/>
                </a:lnTo>
                <a:lnTo>
                  <a:pt x="190" y="1083"/>
                </a:lnTo>
                <a:lnTo>
                  <a:pt x="146" y="1098"/>
                </a:lnTo>
                <a:lnTo>
                  <a:pt x="102" y="1098"/>
                </a:lnTo>
                <a:lnTo>
                  <a:pt x="58" y="1039"/>
                </a:lnTo>
                <a:lnTo>
                  <a:pt x="44" y="995"/>
                </a:lnTo>
                <a:lnTo>
                  <a:pt x="29" y="937"/>
                </a:lnTo>
                <a:lnTo>
                  <a:pt x="14" y="878"/>
                </a:lnTo>
                <a:lnTo>
                  <a:pt x="0" y="834"/>
                </a:lnTo>
                <a:lnTo>
                  <a:pt x="0" y="776"/>
                </a:lnTo>
                <a:lnTo>
                  <a:pt x="0" y="732"/>
                </a:lnTo>
                <a:lnTo>
                  <a:pt x="0" y="688"/>
                </a:lnTo>
                <a:lnTo>
                  <a:pt x="0" y="644"/>
                </a:lnTo>
                <a:lnTo>
                  <a:pt x="0" y="571"/>
                </a:lnTo>
                <a:lnTo>
                  <a:pt x="0" y="513"/>
                </a:lnTo>
                <a:lnTo>
                  <a:pt x="0" y="469"/>
                </a:lnTo>
                <a:lnTo>
                  <a:pt x="0" y="410"/>
                </a:lnTo>
                <a:lnTo>
                  <a:pt x="0" y="352"/>
                </a:lnTo>
                <a:lnTo>
                  <a:pt x="0" y="308"/>
                </a:lnTo>
                <a:lnTo>
                  <a:pt x="0" y="264"/>
                </a:lnTo>
                <a:lnTo>
                  <a:pt x="0" y="220"/>
                </a:lnTo>
                <a:lnTo>
                  <a:pt x="0" y="176"/>
                </a:lnTo>
                <a:lnTo>
                  <a:pt x="0" y="117"/>
                </a:lnTo>
                <a:lnTo>
                  <a:pt x="29" y="59"/>
                </a:lnTo>
                <a:lnTo>
                  <a:pt x="58" y="15"/>
                </a:lnTo>
                <a:lnTo>
                  <a:pt x="102" y="0"/>
                </a:lnTo>
                <a:lnTo>
                  <a:pt x="146" y="0"/>
                </a:lnTo>
                <a:lnTo>
                  <a:pt x="160" y="22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3" name="Freeform 7"/>
          <p:cNvSpPr>
            <a:spLocks/>
          </p:cNvSpPr>
          <p:nvPr/>
        </p:nvSpPr>
        <p:spPr bwMode="auto">
          <a:xfrm>
            <a:off x="5765800" y="2708275"/>
            <a:ext cx="558800" cy="1744663"/>
          </a:xfrm>
          <a:custGeom>
            <a:avLst/>
            <a:gdLst/>
            <a:ahLst/>
            <a:cxnLst>
              <a:cxn ang="0">
                <a:pos x="160" y="22"/>
              </a:cxn>
              <a:cxn ang="0">
                <a:pos x="204" y="44"/>
              </a:cxn>
              <a:cxn ang="0">
                <a:pos x="248" y="74"/>
              </a:cxn>
              <a:cxn ang="0">
                <a:pos x="292" y="88"/>
              </a:cxn>
              <a:cxn ang="0">
                <a:pos x="307" y="132"/>
              </a:cxn>
              <a:cxn ang="0">
                <a:pos x="336" y="176"/>
              </a:cxn>
              <a:cxn ang="0">
                <a:pos x="336" y="220"/>
              </a:cxn>
              <a:cxn ang="0">
                <a:pos x="351" y="264"/>
              </a:cxn>
              <a:cxn ang="0">
                <a:pos x="351" y="322"/>
              </a:cxn>
              <a:cxn ang="0">
                <a:pos x="351" y="366"/>
              </a:cxn>
              <a:cxn ang="0">
                <a:pos x="351" y="425"/>
              </a:cxn>
              <a:cxn ang="0">
                <a:pos x="351" y="469"/>
              </a:cxn>
              <a:cxn ang="0">
                <a:pos x="351" y="527"/>
              </a:cxn>
              <a:cxn ang="0">
                <a:pos x="351" y="586"/>
              </a:cxn>
              <a:cxn ang="0">
                <a:pos x="351" y="630"/>
              </a:cxn>
              <a:cxn ang="0">
                <a:pos x="351" y="688"/>
              </a:cxn>
              <a:cxn ang="0">
                <a:pos x="351" y="761"/>
              </a:cxn>
              <a:cxn ang="0">
                <a:pos x="351" y="805"/>
              </a:cxn>
              <a:cxn ang="0">
                <a:pos x="351" y="849"/>
              </a:cxn>
              <a:cxn ang="0">
                <a:pos x="351" y="893"/>
              </a:cxn>
              <a:cxn ang="0">
                <a:pos x="336" y="937"/>
              </a:cxn>
              <a:cxn ang="0">
                <a:pos x="322" y="981"/>
              </a:cxn>
              <a:cxn ang="0">
                <a:pos x="292" y="1025"/>
              </a:cxn>
              <a:cxn ang="0">
                <a:pos x="234" y="1069"/>
              </a:cxn>
              <a:cxn ang="0">
                <a:pos x="190" y="1083"/>
              </a:cxn>
              <a:cxn ang="0">
                <a:pos x="146" y="1098"/>
              </a:cxn>
              <a:cxn ang="0">
                <a:pos x="102" y="1098"/>
              </a:cxn>
              <a:cxn ang="0">
                <a:pos x="58" y="1039"/>
              </a:cxn>
              <a:cxn ang="0">
                <a:pos x="44" y="995"/>
              </a:cxn>
              <a:cxn ang="0">
                <a:pos x="29" y="937"/>
              </a:cxn>
              <a:cxn ang="0">
                <a:pos x="14" y="878"/>
              </a:cxn>
              <a:cxn ang="0">
                <a:pos x="0" y="834"/>
              </a:cxn>
              <a:cxn ang="0">
                <a:pos x="0" y="776"/>
              </a:cxn>
              <a:cxn ang="0">
                <a:pos x="0" y="732"/>
              </a:cxn>
              <a:cxn ang="0">
                <a:pos x="0" y="688"/>
              </a:cxn>
              <a:cxn ang="0">
                <a:pos x="0" y="644"/>
              </a:cxn>
              <a:cxn ang="0">
                <a:pos x="0" y="571"/>
              </a:cxn>
              <a:cxn ang="0">
                <a:pos x="0" y="513"/>
              </a:cxn>
              <a:cxn ang="0">
                <a:pos x="0" y="469"/>
              </a:cxn>
              <a:cxn ang="0">
                <a:pos x="0" y="410"/>
              </a:cxn>
              <a:cxn ang="0">
                <a:pos x="0" y="352"/>
              </a:cxn>
              <a:cxn ang="0">
                <a:pos x="0" y="308"/>
              </a:cxn>
              <a:cxn ang="0">
                <a:pos x="0" y="264"/>
              </a:cxn>
              <a:cxn ang="0">
                <a:pos x="0" y="220"/>
              </a:cxn>
              <a:cxn ang="0">
                <a:pos x="0" y="176"/>
              </a:cxn>
              <a:cxn ang="0">
                <a:pos x="0" y="117"/>
              </a:cxn>
              <a:cxn ang="0">
                <a:pos x="29" y="59"/>
              </a:cxn>
              <a:cxn ang="0">
                <a:pos x="58" y="15"/>
              </a:cxn>
              <a:cxn ang="0">
                <a:pos x="102" y="0"/>
              </a:cxn>
              <a:cxn ang="0">
                <a:pos x="146" y="0"/>
              </a:cxn>
              <a:cxn ang="0">
                <a:pos x="160" y="22"/>
              </a:cxn>
            </a:cxnLst>
            <a:rect l="0" t="0" r="r" b="b"/>
            <a:pathLst>
              <a:path w="352" h="1099">
                <a:moveTo>
                  <a:pt x="160" y="22"/>
                </a:moveTo>
                <a:lnTo>
                  <a:pt x="204" y="44"/>
                </a:lnTo>
                <a:lnTo>
                  <a:pt x="248" y="74"/>
                </a:lnTo>
                <a:lnTo>
                  <a:pt x="292" y="88"/>
                </a:lnTo>
                <a:lnTo>
                  <a:pt x="307" y="132"/>
                </a:lnTo>
                <a:lnTo>
                  <a:pt x="336" y="176"/>
                </a:lnTo>
                <a:lnTo>
                  <a:pt x="336" y="220"/>
                </a:lnTo>
                <a:lnTo>
                  <a:pt x="351" y="264"/>
                </a:lnTo>
                <a:lnTo>
                  <a:pt x="351" y="322"/>
                </a:lnTo>
                <a:lnTo>
                  <a:pt x="351" y="366"/>
                </a:lnTo>
                <a:lnTo>
                  <a:pt x="351" y="425"/>
                </a:lnTo>
                <a:lnTo>
                  <a:pt x="351" y="469"/>
                </a:lnTo>
                <a:lnTo>
                  <a:pt x="351" y="527"/>
                </a:lnTo>
                <a:lnTo>
                  <a:pt x="351" y="586"/>
                </a:lnTo>
                <a:lnTo>
                  <a:pt x="351" y="630"/>
                </a:lnTo>
                <a:lnTo>
                  <a:pt x="351" y="688"/>
                </a:lnTo>
                <a:lnTo>
                  <a:pt x="351" y="761"/>
                </a:lnTo>
                <a:lnTo>
                  <a:pt x="351" y="805"/>
                </a:lnTo>
                <a:lnTo>
                  <a:pt x="351" y="849"/>
                </a:lnTo>
                <a:lnTo>
                  <a:pt x="351" y="893"/>
                </a:lnTo>
                <a:lnTo>
                  <a:pt x="336" y="937"/>
                </a:lnTo>
                <a:lnTo>
                  <a:pt x="322" y="981"/>
                </a:lnTo>
                <a:lnTo>
                  <a:pt x="292" y="1025"/>
                </a:lnTo>
                <a:lnTo>
                  <a:pt x="234" y="1069"/>
                </a:lnTo>
                <a:lnTo>
                  <a:pt x="190" y="1083"/>
                </a:lnTo>
                <a:lnTo>
                  <a:pt x="146" y="1098"/>
                </a:lnTo>
                <a:lnTo>
                  <a:pt x="102" y="1098"/>
                </a:lnTo>
                <a:lnTo>
                  <a:pt x="58" y="1039"/>
                </a:lnTo>
                <a:lnTo>
                  <a:pt x="44" y="995"/>
                </a:lnTo>
                <a:lnTo>
                  <a:pt x="29" y="937"/>
                </a:lnTo>
                <a:lnTo>
                  <a:pt x="14" y="878"/>
                </a:lnTo>
                <a:lnTo>
                  <a:pt x="0" y="834"/>
                </a:lnTo>
                <a:lnTo>
                  <a:pt x="0" y="776"/>
                </a:lnTo>
                <a:lnTo>
                  <a:pt x="0" y="732"/>
                </a:lnTo>
                <a:lnTo>
                  <a:pt x="0" y="688"/>
                </a:lnTo>
                <a:lnTo>
                  <a:pt x="0" y="644"/>
                </a:lnTo>
                <a:lnTo>
                  <a:pt x="0" y="571"/>
                </a:lnTo>
                <a:lnTo>
                  <a:pt x="0" y="513"/>
                </a:lnTo>
                <a:lnTo>
                  <a:pt x="0" y="469"/>
                </a:lnTo>
                <a:lnTo>
                  <a:pt x="0" y="410"/>
                </a:lnTo>
                <a:lnTo>
                  <a:pt x="0" y="352"/>
                </a:lnTo>
                <a:lnTo>
                  <a:pt x="0" y="308"/>
                </a:lnTo>
                <a:lnTo>
                  <a:pt x="0" y="264"/>
                </a:lnTo>
                <a:lnTo>
                  <a:pt x="0" y="220"/>
                </a:lnTo>
                <a:lnTo>
                  <a:pt x="0" y="176"/>
                </a:lnTo>
                <a:lnTo>
                  <a:pt x="0" y="117"/>
                </a:lnTo>
                <a:lnTo>
                  <a:pt x="29" y="59"/>
                </a:lnTo>
                <a:lnTo>
                  <a:pt x="58" y="15"/>
                </a:lnTo>
                <a:lnTo>
                  <a:pt x="102" y="0"/>
                </a:lnTo>
                <a:lnTo>
                  <a:pt x="146" y="0"/>
                </a:lnTo>
                <a:lnTo>
                  <a:pt x="160" y="22"/>
                </a:lnTo>
              </a:path>
            </a:pathLst>
          </a:custGeom>
          <a:solidFill>
            <a:schemeClr val="accent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416550" y="4121150"/>
            <a:ext cx="292100" cy="2921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511550" y="4502150"/>
            <a:ext cx="292100" cy="2921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130550" y="2597150"/>
            <a:ext cx="292100" cy="2921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2971800"/>
            <a:ext cx="228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3429000" y="2971800"/>
            <a:ext cx="228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9" name="Freeform 13"/>
          <p:cNvSpPr>
            <a:spLocks/>
          </p:cNvSpPr>
          <p:nvPr/>
        </p:nvSpPr>
        <p:spPr bwMode="auto">
          <a:xfrm>
            <a:off x="3200400" y="4021138"/>
            <a:ext cx="644525" cy="37465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39" y="59"/>
              </a:cxn>
              <a:cxn ang="0">
                <a:pos x="83" y="88"/>
              </a:cxn>
              <a:cxn ang="0">
                <a:pos x="127" y="132"/>
              </a:cxn>
              <a:cxn ang="0">
                <a:pos x="171" y="176"/>
              </a:cxn>
              <a:cxn ang="0">
                <a:pos x="215" y="220"/>
              </a:cxn>
              <a:cxn ang="0">
                <a:pos x="259" y="235"/>
              </a:cxn>
              <a:cxn ang="0">
                <a:pos x="303" y="220"/>
              </a:cxn>
              <a:cxn ang="0">
                <a:pos x="317" y="176"/>
              </a:cxn>
              <a:cxn ang="0">
                <a:pos x="347" y="132"/>
              </a:cxn>
              <a:cxn ang="0">
                <a:pos x="376" y="88"/>
              </a:cxn>
              <a:cxn ang="0">
                <a:pos x="390" y="44"/>
              </a:cxn>
              <a:cxn ang="0">
                <a:pos x="405" y="0"/>
              </a:cxn>
            </a:cxnLst>
            <a:rect l="0" t="0" r="r" b="b"/>
            <a:pathLst>
              <a:path w="406" h="236">
                <a:moveTo>
                  <a:pt x="0" y="11"/>
                </a:moveTo>
                <a:lnTo>
                  <a:pt x="39" y="59"/>
                </a:lnTo>
                <a:lnTo>
                  <a:pt x="83" y="88"/>
                </a:lnTo>
                <a:lnTo>
                  <a:pt x="127" y="132"/>
                </a:lnTo>
                <a:lnTo>
                  <a:pt x="171" y="176"/>
                </a:lnTo>
                <a:lnTo>
                  <a:pt x="215" y="220"/>
                </a:lnTo>
                <a:lnTo>
                  <a:pt x="259" y="235"/>
                </a:lnTo>
                <a:lnTo>
                  <a:pt x="303" y="220"/>
                </a:lnTo>
                <a:lnTo>
                  <a:pt x="317" y="176"/>
                </a:lnTo>
                <a:lnTo>
                  <a:pt x="347" y="132"/>
                </a:lnTo>
                <a:lnTo>
                  <a:pt x="376" y="88"/>
                </a:lnTo>
                <a:lnTo>
                  <a:pt x="390" y="44"/>
                </a:lnTo>
                <a:lnTo>
                  <a:pt x="405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203325" y="2528888"/>
            <a:ext cx="1804988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uncharged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5486400" y="2438400"/>
            <a:ext cx="76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2" name="Freeform 16"/>
          <p:cNvSpPr>
            <a:spLocks/>
          </p:cNvSpPr>
          <p:nvPr/>
        </p:nvSpPr>
        <p:spPr bwMode="auto">
          <a:xfrm>
            <a:off x="5378450" y="2794000"/>
            <a:ext cx="319088" cy="379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65"/>
              </a:cxn>
              <a:cxn ang="0">
                <a:pos x="28" y="115"/>
              </a:cxn>
              <a:cxn ang="0">
                <a:pos x="62" y="162"/>
              </a:cxn>
              <a:cxn ang="0">
                <a:pos x="88" y="228"/>
              </a:cxn>
              <a:cxn ang="0">
                <a:pos x="146" y="238"/>
              </a:cxn>
              <a:cxn ang="0">
                <a:pos x="145" y="187"/>
              </a:cxn>
              <a:cxn ang="0">
                <a:pos x="181" y="131"/>
              </a:cxn>
              <a:cxn ang="0">
                <a:pos x="200" y="77"/>
              </a:cxn>
              <a:cxn ang="0">
                <a:pos x="199" y="26"/>
              </a:cxn>
            </a:cxnLst>
            <a:rect l="0" t="0" r="r" b="b"/>
            <a:pathLst>
              <a:path w="201" h="239">
                <a:moveTo>
                  <a:pt x="0" y="0"/>
                </a:moveTo>
                <a:lnTo>
                  <a:pt x="11" y="65"/>
                </a:lnTo>
                <a:lnTo>
                  <a:pt x="28" y="115"/>
                </a:lnTo>
                <a:lnTo>
                  <a:pt x="62" y="162"/>
                </a:lnTo>
                <a:lnTo>
                  <a:pt x="88" y="228"/>
                </a:lnTo>
                <a:lnTo>
                  <a:pt x="146" y="238"/>
                </a:lnTo>
                <a:lnTo>
                  <a:pt x="145" y="187"/>
                </a:lnTo>
                <a:lnTo>
                  <a:pt x="181" y="131"/>
                </a:lnTo>
                <a:lnTo>
                  <a:pt x="200" y="77"/>
                </a:lnTo>
                <a:lnTo>
                  <a:pt x="199" y="2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371600" y="669925"/>
            <a:ext cx="7086600" cy="697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Blockade of Nerve Fibers</a:t>
            </a:r>
          </a:p>
          <a:p>
            <a:pPr>
              <a:defRPr/>
            </a:pP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Any Nerve</a:t>
            </a:r>
          </a:p>
          <a:p>
            <a:pPr>
              <a:defRPr/>
            </a:pPr>
            <a:endParaRPr lang="en-US" sz="4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Rate Factors: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-Diameter, Length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-Frequency of Firing</a:t>
            </a: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-Location in Bundle</a:t>
            </a:r>
          </a:p>
          <a:p>
            <a:pPr>
              <a:defRPr/>
            </a:pPr>
            <a:endParaRPr lang="en-US" sz="20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Type C &gt; B &gt; A</a:t>
            </a:r>
          </a:p>
          <a:p>
            <a:pPr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08125" y="669925"/>
            <a:ext cx="8428038" cy="5268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Structure of Local Anesthetics</a:t>
            </a: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				</a:t>
            </a:r>
            <a:r>
              <a:rPr lang="en-US" sz="32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		     </a:t>
            </a:r>
            <a:r>
              <a:rPr lang="en-US" sz="3200">
                <a:solidFill>
                  <a:schemeClr val="tx1"/>
                </a:solidFill>
              </a:rPr>
              <a:t>C2H5</a:t>
            </a:r>
            <a:endParaRPr lang="en-US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Ester:   </a:t>
            </a:r>
            <a:r>
              <a:rPr lang="en-US" sz="3200">
                <a:solidFill>
                  <a:schemeClr val="tx1"/>
                </a:solidFill>
              </a:rPr>
              <a:t>H2N-         C-O-CH2 CH2-N</a:t>
            </a: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            Procaine                 </a:t>
            </a:r>
            <a:r>
              <a:rPr lang="en-US" sz="3200">
                <a:solidFill>
                  <a:schemeClr val="tx1"/>
                </a:solidFill>
              </a:rPr>
              <a:t>C2H5</a:t>
            </a:r>
            <a:endParaRPr lang="en-US">
              <a:solidFill>
                <a:schemeClr val="tx1"/>
              </a:solidFill>
            </a:endParaRPr>
          </a:p>
          <a:p>
            <a:pPr>
              <a:defRPr/>
            </a:pPr>
            <a:endParaRPr lang="en-US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Amide:        </a:t>
            </a:r>
            <a:r>
              <a:rPr lang="en-US" sz="3200">
                <a:solidFill>
                  <a:schemeClr val="tx1"/>
                </a:solidFill>
              </a:rPr>
              <a:t>CH2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            </a:t>
            </a:r>
            <a:r>
              <a:rPr lang="en-US" sz="3200">
                <a:solidFill>
                  <a:schemeClr val="tx1"/>
                </a:solidFill>
              </a:rPr>
              <a:t>C2H5</a:t>
            </a:r>
            <a:r>
              <a:rPr lang="en-US">
                <a:solidFill>
                  <a:schemeClr val="tx1"/>
                </a:solidFill>
              </a:rPr>
              <a:t>         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                      </a:t>
            </a:r>
            <a:r>
              <a:rPr lang="en-US" sz="3200">
                <a:solidFill>
                  <a:schemeClr val="tx1"/>
                </a:solidFill>
              </a:rPr>
              <a:t>NH-C-CH2-N</a:t>
            </a:r>
            <a:endParaRPr lang="en-US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3200">
                <a:solidFill>
                  <a:schemeClr val="tx1"/>
                </a:solidFill>
              </a:rPr>
              <a:t>			  CH2                   C2H5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4425950" y="2139950"/>
            <a:ext cx="749300" cy="520700"/>
          </a:xfrm>
          <a:prstGeom prst="hexagon">
            <a:avLst>
              <a:gd name="adj" fmla="val 35969"/>
              <a:gd name="vf" fmla="val 11547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511550" y="4806950"/>
            <a:ext cx="749300" cy="520700"/>
          </a:xfrm>
          <a:prstGeom prst="hexagon">
            <a:avLst>
              <a:gd name="adj" fmla="val 35969"/>
              <a:gd name="vf" fmla="val 11547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654550" y="22923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816350" y="4959350"/>
            <a:ext cx="2159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181600" y="243840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267200" y="5105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V="1">
            <a:off x="4038600" y="4419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114800" y="53340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7086600" y="4648200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010400" y="51816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53340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486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62600" y="457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486400" y="4495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336925" y="5699125"/>
            <a:ext cx="2543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u"/>
              <a:defRPr sz="32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5000"/>
              <a:buFont typeface="Monotype Sorts" charset="2"/>
              <a:buChar char="l"/>
              <a:defRPr sz="28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u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charset="2"/>
              <a:buChar char="v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charset="2"/>
              <a:buChar char="u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charset="2"/>
              <a:buChar char="u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charset="2"/>
              <a:buChar char="u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charset="2"/>
              <a:buChar char="u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charset="2"/>
              <a:buChar char="u"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0000"/>
                </a:solidFill>
                <a:latin typeface="Times New Roman" panose="02020603050405020304" pitchFamily="18" charset="0"/>
              </a:rPr>
              <a:t>Lidocaine</a:t>
            </a: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7848600" y="19050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flipV="1">
            <a:off x="7924800" y="2590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6934200" y="24384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31925" y="593725"/>
            <a:ext cx="6964363" cy="1431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Reduction of Blockade-</a:t>
            </a:r>
          </a:p>
          <a:p>
            <a:pPr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Systemic Absorption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203325" y="2133600"/>
            <a:ext cx="7194550" cy="4905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 Drug Properties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B. Site of Injection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C. Vasodilator Activity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D. Drug-Tissue Binding</a:t>
            </a:r>
          </a:p>
          <a:p>
            <a:pPr>
              <a:defRPr/>
            </a:pPr>
            <a:endParaRPr lang="en-US" sz="180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4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 Presence of a Vasoconstrictor</a:t>
            </a:r>
          </a:p>
          <a:p>
            <a:pPr latinLnBrk="1">
              <a:defRPr/>
            </a:pPr>
            <a:endParaRPr lang="en-US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3.1.3337"/>
  <p:tag name="PPTVERSION" val="14"/>
  <p:tag name="TPOS" val="2"/>
</p:tagLst>
</file>

<file path=ppt/theme/theme1.xml><?xml version="1.0" encoding="utf-8"?>
<a:theme xmlns:a="http://schemas.openxmlformats.org/drawingml/2006/main" name="blackb">
  <a:themeElements>
    <a:clrScheme name="">
      <a:dk1>
        <a:srgbClr val="438E00"/>
      </a:dk1>
      <a:lt1>
        <a:srgbClr val="DBFFB8"/>
      </a:lt1>
      <a:dk2>
        <a:srgbClr val="316501"/>
      </a:dk2>
      <a:lt2>
        <a:srgbClr val="000000"/>
      </a:lt2>
      <a:accent1>
        <a:srgbClr val="FCFEB9"/>
      </a:accent1>
      <a:accent2>
        <a:srgbClr val="DC0081"/>
      </a:accent2>
      <a:accent3>
        <a:srgbClr val="ADB8AA"/>
      </a:accent3>
      <a:accent4>
        <a:srgbClr val="BBDA9D"/>
      </a:accent4>
      <a:accent5>
        <a:srgbClr val="FDFED9"/>
      </a:accent5>
      <a:accent6>
        <a:srgbClr val="C70074"/>
      </a:accent6>
      <a:hlink>
        <a:srgbClr val="DC0081"/>
      </a:hlink>
      <a:folHlink>
        <a:srgbClr val="DADADA"/>
      </a:folHlink>
    </a:clrScheme>
    <a:fontScheme name="blackb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618FF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618FFD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black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438E00"/>
    </a:dk1>
    <a:lt1>
      <a:srgbClr val="DBFFB8"/>
    </a:lt1>
    <a:dk2>
      <a:srgbClr val="316501"/>
    </a:dk2>
    <a:lt2>
      <a:srgbClr val="000000"/>
    </a:lt2>
    <a:accent1>
      <a:srgbClr val="FCFEB9"/>
    </a:accent1>
    <a:accent2>
      <a:srgbClr val="DC0081"/>
    </a:accent2>
    <a:accent3>
      <a:srgbClr val="ADB8AA"/>
    </a:accent3>
    <a:accent4>
      <a:srgbClr val="BBDA9D"/>
    </a:accent4>
    <a:accent5>
      <a:srgbClr val="FDFED9"/>
    </a:accent5>
    <a:accent6>
      <a:srgbClr val="C70074"/>
    </a:accent6>
    <a:hlink>
      <a:srgbClr val="DC0081"/>
    </a:hlink>
    <a:folHlink>
      <a:srgbClr val="DADADA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438E00"/>
    </a:lt1>
    <a:dk2>
      <a:srgbClr val="000000"/>
    </a:dk2>
    <a:lt2>
      <a:srgbClr val="000000"/>
    </a:lt2>
    <a:accent1>
      <a:srgbClr val="FCFEB9"/>
    </a:accent1>
    <a:accent2>
      <a:srgbClr val="DC0081"/>
    </a:accent2>
    <a:accent3>
      <a:srgbClr val="B0C6AA"/>
    </a:accent3>
    <a:accent4>
      <a:srgbClr val="000000"/>
    </a:accent4>
    <a:accent5>
      <a:srgbClr val="FDFED9"/>
    </a:accent5>
    <a:accent6>
      <a:srgbClr val="C70074"/>
    </a:accent6>
    <a:hlink>
      <a:srgbClr val="DC0081"/>
    </a:hlink>
    <a:folHlink>
      <a:srgbClr val="DADAD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c:\msoffice\powerpnt\template\bwovrhd\blackb.ppt</Template>
  <TotalTime>69</TotalTime>
  <Pages>28</Pages>
  <Words>487</Words>
  <Application>Microsoft Office PowerPoint</Application>
  <PresentationFormat>On-screen Show (4:3)</PresentationFormat>
  <Paragraphs>232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Times New Roman</vt:lpstr>
      <vt:lpstr>Arial</vt:lpstr>
      <vt:lpstr>Book Antiqua</vt:lpstr>
      <vt:lpstr>Monotype Sorts</vt:lpstr>
      <vt:lpstr>Wingdings 3</vt:lpstr>
      <vt:lpstr>blackb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anes2</dc:title>
  <dc:creator>Tina Kay Machu</dc:creator>
  <cp:lastModifiedBy>Brown, Candace</cp:lastModifiedBy>
  <cp:revision>38</cp:revision>
  <cp:lastPrinted>1997-11-02T17:40:30Z</cp:lastPrinted>
  <dcterms:created xsi:type="dcterms:W3CDTF">1997-11-02T15:50:24Z</dcterms:created>
  <dcterms:modified xsi:type="dcterms:W3CDTF">2018-09-13T13:06:58Z</dcterms:modified>
</cp:coreProperties>
</file>