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1" r:id="rId3"/>
    <p:sldId id="292" r:id="rId4"/>
    <p:sldId id="293" r:id="rId5"/>
    <p:sldId id="294" r:id="rId6"/>
    <p:sldId id="295" r:id="rId7"/>
    <p:sldId id="317" r:id="rId8"/>
    <p:sldId id="297" r:id="rId9"/>
    <p:sldId id="298" r:id="rId10"/>
    <p:sldId id="299" r:id="rId11"/>
    <p:sldId id="323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6" r:id="rId23"/>
    <p:sldId id="310" r:id="rId24"/>
    <p:sldId id="311" r:id="rId25"/>
    <p:sldId id="324" r:id="rId26"/>
    <p:sldId id="312" r:id="rId27"/>
    <p:sldId id="313" r:id="rId28"/>
    <p:sldId id="326" r:id="rId29"/>
    <p:sldId id="314" r:id="rId30"/>
    <p:sldId id="315" r:id="rId31"/>
    <p:sldId id="325" r:id="rId32"/>
    <p:sldId id="318" r:id="rId33"/>
    <p:sldId id="319" r:id="rId34"/>
    <p:sldId id="320" r:id="rId35"/>
    <p:sldId id="321" r:id="rId36"/>
  </p:sldIdLst>
  <p:sldSz cx="9144000" cy="6858000" type="screen4x3"/>
  <p:notesSz cx="6997700" cy="9271000"/>
  <p:custDataLst>
    <p:tags r:id="rId39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notesViewPr>
    <p:cSldViewPr>
      <p:cViewPr varScale="1">
        <p:scale>
          <a:sx n="40" d="100"/>
          <a:sy n="40" d="100"/>
        </p:scale>
        <p:origin x="-1392" y="-96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425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90" tIns="45188" rIns="91990" bIns="451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1675"/>
            <a:ext cx="4618038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12039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798799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209550"/>
            <a:ext cx="1936750" cy="5886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0150" y="209550"/>
            <a:ext cx="5659438" cy="5886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9812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75" y="1981200"/>
            <a:ext cx="37893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361950" y="590550"/>
            <a:ext cx="8745538" cy="6237288"/>
            <a:chOff x="228" y="372"/>
            <a:chExt cx="5509" cy="3929"/>
          </a:xfrm>
        </p:grpSpPr>
        <p:sp>
          <p:nvSpPr>
            <p:cNvPr id="2" name="Freeform 2"/>
            <p:cNvSpPr>
              <a:spLocks/>
            </p:cNvSpPr>
            <p:nvPr/>
          </p:nvSpPr>
          <p:spPr bwMode="auto">
            <a:xfrm>
              <a:off x="228" y="1053"/>
              <a:ext cx="5509" cy="3248"/>
            </a:xfrm>
            <a:custGeom>
              <a:avLst/>
              <a:gdLst/>
              <a:ahLst/>
              <a:cxnLst>
                <a:cxn ang="0">
                  <a:pos x="5508" y="0"/>
                </a:cxn>
                <a:cxn ang="0">
                  <a:pos x="0" y="0"/>
                </a:cxn>
                <a:cxn ang="0">
                  <a:pos x="0" y="3247"/>
                </a:cxn>
              </a:cxnLst>
              <a:rect l="0" t="0" r="r" b="b"/>
              <a:pathLst>
                <a:path w="5509" h="3248">
                  <a:moveTo>
                    <a:pt x="5508" y="0"/>
                  </a:moveTo>
                  <a:lnTo>
                    <a:pt x="0" y="0"/>
                  </a:lnTo>
                  <a:lnTo>
                    <a:pt x="0" y="3247"/>
                  </a:lnTo>
                </a:path>
              </a:pathLst>
            </a:custGeom>
            <a:noFill/>
            <a:ln w="1270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13500000" algn="ctr" rotWithShape="0">
                <a:schemeClr val="hlink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" name="Freeform 3"/>
            <p:cNvSpPr>
              <a:spLocks/>
            </p:cNvSpPr>
            <p:nvPr/>
          </p:nvSpPr>
          <p:spPr bwMode="auto">
            <a:xfrm>
              <a:off x="228" y="372"/>
              <a:ext cx="5509" cy="3929"/>
            </a:xfrm>
            <a:custGeom>
              <a:avLst/>
              <a:gdLst/>
              <a:ahLst/>
              <a:cxnLst>
                <a:cxn ang="0">
                  <a:pos x="431" y="3928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0" y="486"/>
                </a:cxn>
                <a:cxn ang="0">
                  <a:pos x="5508" y="486"/>
                </a:cxn>
              </a:cxnLst>
              <a:rect l="0" t="0" r="r" b="b"/>
              <a:pathLst>
                <a:path w="5509" h="3929">
                  <a:moveTo>
                    <a:pt x="431" y="3928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5508" y="486"/>
                  </a:lnTo>
                </a:path>
              </a:pathLst>
            </a:custGeom>
            <a:noFill/>
            <a:ln w="12700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13500000" algn="ctr" rotWithShape="0">
                <a:schemeClr val="hlink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00150" y="209550"/>
            <a:ext cx="77343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7729538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4000"/>
        <a:buFont typeface="Monotype Sort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68413" y="2457450"/>
            <a:ext cx="180975" cy="191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endParaRPr lang="en-US" sz="6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>
              <a:defRPr/>
            </a:pPr>
            <a:endParaRPr lang="en-US" sz="6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371600" y="2667000"/>
            <a:ext cx="5059398" cy="23391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Antidepressants</a:t>
            </a:r>
          </a:p>
          <a:p>
            <a:pPr>
              <a:defRPr/>
            </a:pPr>
            <a:r>
              <a:rPr lang="en-US" sz="48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Blanton</a:t>
            </a:r>
            <a:endParaRPr lang="en-US" sz="4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1371600" y="549275"/>
            <a:ext cx="7213600" cy="6308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Bipolar Disorder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Comorbid Psychiatric Disorders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Substance Abuse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Obsessive Compulsive Disorder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Panic Disorder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Bulimia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026"/>
          <p:cNvPicPr>
            <a:picLocks noChangeAspect="1" noChangeArrowheads="1"/>
          </p:cNvPicPr>
          <p:nvPr/>
        </p:nvPicPr>
        <p:blipFill>
          <a:blip r:embed="rId3" cstate="print"/>
          <a:srcRect l="877"/>
          <a:stretch>
            <a:fillRect/>
          </a:stretch>
        </p:blipFill>
        <p:spPr bwMode="auto">
          <a:xfrm>
            <a:off x="536575" y="609600"/>
            <a:ext cx="8607425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279525" y="328613"/>
            <a:ext cx="6097588" cy="545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Treatment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Unipolar Depression/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Dysthymia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Similar Pharmacological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Treatment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355725" y="481013"/>
            <a:ext cx="7483475" cy="7008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Depression- Treatment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MAO Inhibitors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- 1</a:t>
            </a:r>
            <a:r>
              <a:rPr lang="en-US" sz="4000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Generation: increase of monoamines in synapse</a:t>
            </a:r>
          </a:p>
          <a:p>
            <a:pPr>
              <a:defRPr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Tranylcypromine- irreversible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inhibitor of MAO-A and B</a:t>
            </a:r>
          </a:p>
          <a:p>
            <a:pPr>
              <a:defRPr/>
            </a:pPr>
            <a:endParaRPr lang="en-US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Uncommon Use- </a:t>
            </a:r>
            <a:r>
              <a:rPr lang="en-US" sz="4000" i="1">
                <a:effectLst>
                  <a:outerShdw blurRad="38100" dist="38100" dir="2700000" algn="tl">
                    <a:srgbClr val="000000"/>
                  </a:outerShdw>
                </a:effectLst>
              </a:rPr>
              <a:t>Side Effects</a:t>
            </a:r>
          </a:p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000000"/>
                  </a:outerShdw>
                </a:effectLst>
              </a:rPr>
              <a:t>Drug Interactions</a:t>
            </a: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431925" y="404813"/>
            <a:ext cx="7483475" cy="667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Depression- Treatment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 u="sng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Tricyclic</a:t>
            </a:r>
            <a:r>
              <a:rPr lang="en-US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Antidepressants: 2</a:t>
            </a:r>
            <a:r>
              <a:rPr lang="en-US" sz="3200" u="sng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nd</a:t>
            </a:r>
            <a:r>
              <a:rPr lang="en-US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Generation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Inhibition of NE, 5-HT, DA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Transporters</a:t>
            </a:r>
          </a:p>
          <a:p>
            <a:pPr>
              <a:defRPr/>
            </a:pP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Mechanism of </a:t>
            </a:r>
            <a:r>
              <a:rPr lang="en-US" sz="3600" u="sng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Action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delay in therapeutic action,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neuroadaptive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processes are involved.</a:t>
            </a:r>
          </a:p>
          <a:p>
            <a:pPr>
              <a:defRPr/>
            </a:pPr>
            <a:endParaRPr lang="en-US" sz="3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5363" name="Picture 4" descr="t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019425"/>
            <a:ext cx="3886200" cy="16287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355725" y="328613"/>
            <a:ext cx="7635875" cy="6369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Range of NE vs. 5-HT pump selectivity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Tertiary Amines: relatively equal</a:t>
            </a: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Secondary Amines: NE &gt; 5-HT Selectivity</a:t>
            </a:r>
          </a:p>
        </p:txBody>
      </p:sp>
      <p:pic>
        <p:nvPicPr>
          <p:cNvPr id="16387" name="Picture 4" descr="char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286000"/>
            <a:ext cx="5105400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1133475" y="381000"/>
            <a:ext cx="8010525" cy="612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Imipramine--&gt; Desipramine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Amitriptylene--&gt; Nortriptylene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Parent Drug + Active Metabolite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if tertiary amine is given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009650" y="0"/>
            <a:ext cx="8134350" cy="977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Side Effects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Sedation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: H1-R blockade?</a:t>
            </a:r>
          </a:p>
          <a:p>
            <a:pPr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Anticholinergic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: M-R blockade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dry mouth, blurred vision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 urinary retention/ileus/constipation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 sexual dysfunction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 delirium/confusion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 precipitation of glaucoma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066800" y="0"/>
            <a:ext cx="7773988" cy="8801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Side Effects: Cardiovascular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Vascular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1 blockade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orthostatic hypotension</a:t>
            </a:r>
          </a:p>
          <a:p>
            <a:pPr>
              <a:defRPr/>
            </a:pP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Cardiac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: quinidine-like effects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concentration dependent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T wave flattening or inversion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myocardial depression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arrhythmias (high conc.)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1012825" y="0"/>
            <a:ext cx="7826375" cy="6127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Drug Interactions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Inhibition of P450 Enzymes</a:t>
            </a:r>
          </a:p>
          <a:p>
            <a:pPr>
              <a:defRPr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Reduction of AntihypertensiveActions</a:t>
            </a:r>
          </a:p>
          <a:p>
            <a:pPr>
              <a:defRPr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Reduction of Seizure Threshold</a:t>
            </a:r>
          </a:p>
          <a:p>
            <a:pPr>
              <a:defRPr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Additive Sedative Effects with Alcohol and other Depressants</a:t>
            </a:r>
          </a:p>
          <a:p>
            <a:pPr>
              <a:defRPr/>
            </a:pPr>
            <a:endParaRPr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Enhancement of Anticholinergics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203325" y="404813"/>
            <a:ext cx="8111964" cy="72943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Affective Disorders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/>
              </a:rPr>
              <a:t>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SSRI’s (</a:t>
            </a:r>
            <a:r>
              <a:rPr lang="en-US" sz="2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fluoxetine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and SNRI’s (</a:t>
            </a:r>
            <a:r>
              <a:rPr lang="en-US" sz="2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venlaflaxine</a:t>
            </a: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are first line</a:t>
            </a:r>
          </a:p>
          <a:p>
            <a:pPr>
              <a:defRPr/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treatment for most </a:t>
            </a:r>
            <a:r>
              <a:rPr lang="en-US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anxiety disorders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Major (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Unipolar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Depression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Dysthymia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(Persistent Depressive Disorder)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Bipolar Affective Disorder</a:t>
            </a:r>
          </a:p>
          <a:p>
            <a:pPr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355725" y="-128588"/>
            <a:ext cx="184150" cy="762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1066800" y="-120650"/>
            <a:ext cx="7370763" cy="697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Toxicity/Overdose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Narrow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therapeutic window</a:t>
            </a:r>
          </a:p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000000"/>
                  </a:outerShdw>
                </a:effectLst>
              </a:rPr>
              <a:t>Restrict Rx amount</a:t>
            </a: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Overdose may result in: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Hypotension, shock, renal failure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Grand mal seizures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Hyperpyrexia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Conduction disturbances--&gt;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	Arrhythmias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1295400" y="0"/>
            <a:ext cx="7366000" cy="612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Toxicity/Overdose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Supportive Measures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respiratory, renal, cardiac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Physostigmine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Gastric Lavage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Cooling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Fluid 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1026"/>
          <p:cNvSpPr txBox="1">
            <a:spLocks noChangeArrowheads="1"/>
          </p:cNvSpPr>
          <p:nvPr/>
        </p:nvSpPr>
        <p:spPr bwMode="auto">
          <a:xfrm>
            <a:off x="1295400" y="-60325"/>
            <a:ext cx="6905625" cy="6918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Tricyclic Antidepressants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Other Uses</a:t>
            </a: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Catalepsy (Narcolepsy)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OCD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Chronic Pain (Migraine)</a:t>
            </a:r>
            <a:b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Panic Disorder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Post-traumatic Stress Disorder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Enuresis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ADHD</a:t>
            </a:r>
            <a:b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Eating Disorders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1203325" y="404813"/>
            <a:ext cx="7020768" cy="6801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Depression- Treatment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4000" u="sng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US" sz="40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Generation Antidepressants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Miscellaneous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Drug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s/Atypical Antidepressants</a:t>
            </a:r>
            <a:endParaRPr lang="en-US" sz="2400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Heterocyclics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Trazadone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Bupropion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Serotonin Selective Reuptake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Inhibitors (SSRIs)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1584325" y="1825625"/>
            <a:ext cx="7186613" cy="4894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Heterocyclics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Amoxipine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nonselective 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Maprotiline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NE selective</a:t>
            </a:r>
          </a:p>
          <a:p>
            <a:pPr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Trazodone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Oleptro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)-5-HT selective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atypical , sedating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no 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antichol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actions	</a:t>
            </a:r>
          </a:p>
          <a:p>
            <a:pPr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Bupropion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DA selective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smoking cessation, ADHD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355725" y="404813"/>
            <a:ext cx="755341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Misc. 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Antidepressants/ Atypical Antidepressants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04800"/>
            <a:ext cx="460692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1355725" y="404813"/>
            <a:ext cx="7635875" cy="6737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SSRIs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Revolution in the treatment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of depression: </a:t>
            </a:r>
            <a:r>
              <a:rPr lang="en-US" sz="4000" i="1">
                <a:effectLst>
                  <a:outerShdw blurRad="38100" dist="38100" dir="2700000" algn="tl">
                    <a:srgbClr val="000000"/>
                  </a:outerShdw>
                </a:effectLst>
              </a:rPr>
              <a:t>Safer!</a:t>
            </a: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Less side effects: </a:t>
            </a:r>
            <a:r>
              <a:rPr lang="en-US" sz="3600" i="1">
                <a:effectLst>
                  <a:outerShdw blurRad="38100" dist="38100" dir="2700000" algn="tl">
                    <a:srgbClr val="000000"/>
                  </a:outerShdw>
                </a:effectLst>
              </a:rPr>
              <a:t>No Effects</a:t>
            </a: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on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Cholinergic, Histamine, or 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-adrenergic Receptors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Fluoxetine- </a:t>
            </a:r>
            <a:r>
              <a:rPr lang="en-US" sz="2800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Most prescribed antidepressant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981075" y="381000"/>
            <a:ext cx="8248650" cy="7286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Fluoxetine (Prozac)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Major depression, OCD, bulimia,PMS,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panic disorder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Side Effects</a:t>
            </a: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Headache, Anxiety,Insomnia, Drowsiness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Tremor, Restlessness,Sexual Dysfunction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N, D, Anorexia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8675" name="Picture 3" descr="Proza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438400"/>
            <a:ext cx="3733800" cy="19700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1447800" y="609600"/>
            <a:ext cx="6705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Side-Effects of SSRI’s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1371600" y="2286000"/>
            <a:ext cx="75438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1. </a:t>
            </a:r>
            <a:r>
              <a:rPr lang="en-US" sz="3600" u="sng"/>
              <a:t>FDA Block Box Warning (2004)</a:t>
            </a:r>
            <a:r>
              <a:rPr lang="en-US" sz="3600"/>
              <a:t>:</a:t>
            </a:r>
            <a:r>
              <a:rPr lang="en-US" sz="3600" u="sng"/>
              <a:t> </a:t>
            </a:r>
          </a:p>
          <a:p>
            <a:r>
              <a:rPr lang="en-US" sz="3600"/>
              <a:t>-</a:t>
            </a:r>
            <a:r>
              <a:rPr lang="en-US" sz="3200"/>
              <a:t>weak but significant statistical link between SSRI’s and increased risk for suicide in adolescents.</a:t>
            </a:r>
          </a:p>
          <a:p>
            <a:endParaRPr lang="en-US" sz="3200"/>
          </a:p>
          <a:p>
            <a:r>
              <a:rPr lang="en-US"/>
              <a:t>2</a:t>
            </a:r>
            <a:r>
              <a:rPr lang="en-US" sz="3200"/>
              <a:t>. </a:t>
            </a:r>
            <a:r>
              <a:rPr lang="en-US" sz="3600" u="sng"/>
              <a:t>Serotonin Syndrome:</a:t>
            </a:r>
            <a:r>
              <a:rPr lang="en-US" sz="2800"/>
              <a:t> SSRI’s interaction with MAO inhibitors, altered mental status, fever, agitation, tremor, etc.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1355725" y="481013"/>
            <a:ext cx="7331075" cy="7345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Sertaline (Zoloft)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Major Depression, OCD, PanicDisorder</a:t>
            </a:r>
          </a:p>
          <a:p>
            <a:pPr>
              <a:defRPr/>
            </a:pPr>
            <a:endParaRPr lang="en-US" sz="3600" u="sng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Side Effects: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N, D, Dyspepsia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Dizziness, Insomnia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Sexual Dysfunction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0723" name="Picture 3" descr="Zolof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717800"/>
            <a:ext cx="3657600" cy="35306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355725" y="252413"/>
            <a:ext cx="7135813" cy="6435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Major (Unipolar) Depression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Two weeks or more of</a:t>
            </a: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-depressed mood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-anhedonia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-changes in appetite/sleep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-psychomotor agitation/retardation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-decreased concentration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-thoughts of death/suicide</a:t>
            </a:r>
          </a:p>
          <a:p>
            <a:pPr>
              <a:defRPr/>
            </a:pPr>
            <a:endParaRPr 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203325" y="404813"/>
            <a:ext cx="7635875" cy="53860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Paroxetine (Paxil)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Major Depression,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OCD,Panic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Disorder</a:t>
            </a:r>
          </a:p>
          <a:p>
            <a:pPr>
              <a:defRPr/>
            </a:pPr>
            <a:r>
              <a:rPr lang="en-US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June 28, 2013- FDA approved use of paroxetine (</a:t>
            </a:r>
            <a:r>
              <a:rPr lang="en-US" sz="1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Brisdelle</a:t>
            </a:r>
            <a:r>
              <a:rPr lang="en-US" sz="1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for menopausal hot flashes (first non-hormonal treatment)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Side Effects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N, D, 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Insomnia, Headache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Sexual Dysfunction</a:t>
            </a:r>
          </a:p>
        </p:txBody>
      </p:sp>
      <p:pic>
        <p:nvPicPr>
          <p:cNvPr id="31747" name="Picture 3" descr="Pax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3130" y="2743200"/>
            <a:ext cx="354847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1219200" y="549275"/>
            <a:ext cx="7315200" cy="7556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Other SSRIs and SNRI’s</a:t>
            </a:r>
          </a:p>
          <a:p>
            <a:pPr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Citalopram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Celexa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): 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racemic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Mixture</a:t>
            </a:r>
          </a:p>
          <a:p>
            <a:pPr>
              <a:defRPr/>
            </a:pPr>
            <a:r>
              <a:rPr lang="en-US" sz="2000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(2011 FDA warning that </a:t>
            </a:r>
            <a:r>
              <a:rPr lang="en-US" sz="2000" i="1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Celexa</a:t>
            </a:r>
            <a:r>
              <a:rPr lang="en-US" sz="2000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2000" i="1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citalopram</a:t>
            </a:r>
            <a:r>
              <a:rPr lang="en-US" sz="2000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should not be used in doses greater than 40 mg per day because it can cause abnormal electrical activity in the heart) </a:t>
            </a:r>
          </a:p>
          <a:p>
            <a:pPr>
              <a:defRPr/>
            </a:pP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Escitalopram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Lexapro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): 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S-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enantiomer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of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Citalopram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(100 X more potent)</a:t>
            </a:r>
          </a:p>
          <a:p>
            <a:pPr>
              <a:defRPr/>
            </a:pPr>
            <a:endParaRPr lang="en-US" sz="9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..</a:t>
            </a:r>
            <a:r>
              <a:rPr lang="en-US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Other SNRI’s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Venlafaxine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Effexor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Duloxetine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Cymbalta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1203325" y="301625"/>
            <a:ext cx="7554913" cy="685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How to choose an antidepressant?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-History of prior drug response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-Safety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-Side Effect Profile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-Compliance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-Expense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-Mechanism of Action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1371600" y="304800"/>
            <a:ext cx="6394450" cy="637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Bipolar Disorder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Lithium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Acute Mania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Prophylaxis (70% respond)</a:t>
            </a:r>
          </a:p>
          <a:p>
            <a:pPr>
              <a:defRPr/>
            </a:pPr>
            <a:endParaRPr lang="en-US" sz="3600" u="sng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Side Effects: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Memory problems, weight gain,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tremor, poluria, drowsiness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Hypothyroidism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Cardiac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1203325" y="404813"/>
            <a:ext cx="7596188" cy="6862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Bipolar Disorder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Valproate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(anticonvulsant)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Carbamazepine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(anticonvulsant)</a:t>
            </a: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4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Lamotrignine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(anticonvulsant)</a:t>
            </a:r>
          </a:p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-Haloperidol (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antipyschotic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-Add-on agents,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aripazole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Abilify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atypical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antipyschotic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help manage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1127125" y="328613"/>
            <a:ext cx="7549503" cy="5632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Study Guide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Learning Objectives in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HO</a:t>
            </a: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(know drugs listed in lecture script and </a:t>
            </a:r>
            <a:r>
              <a:rPr lang="en-US" sz="2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ppt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FIRST AID 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BASIC SCIENCES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nd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Edition</a:t>
            </a: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Chapter 6, </a:t>
            </a:r>
            <a:r>
              <a:rPr lang="en-US" sz="4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pp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520-531; Chapter 7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203325" y="328613"/>
            <a:ext cx="6950075" cy="587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Dysthymia 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(Persistent Depressive Disorder)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Persistent (2 + years) of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-depressed mood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-poor appetite/overeating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-insomnia/hypersomnia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-low energy, fatigue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-poor self esteem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-poor concentration</a:t>
            </a:r>
          </a:p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-hopelessness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355725" y="557213"/>
            <a:ext cx="6503988" cy="3441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Mixed Disorder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Baseline of Dysthymia with</a:t>
            </a:r>
          </a:p>
          <a:p>
            <a:pPr>
              <a:defRPr/>
            </a:pP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intermittent bouts of major</a:t>
            </a:r>
          </a:p>
          <a:p>
            <a:pPr>
              <a:defRPr/>
            </a:pPr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depression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1355725" y="328613"/>
            <a:ext cx="7843838" cy="5970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Treatment: Depression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Pharmacological: Focus today</a:t>
            </a:r>
          </a:p>
          <a:p>
            <a:pPr>
              <a:defRPr/>
            </a:pPr>
            <a:endParaRPr lang="en-US" sz="1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1.Psychological- Counseling, CBT!</a:t>
            </a:r>
          </a:p>
          <a:p>
            <a:pPr>
              <a:defRPr/>
            </a:pPr>
            <a:endParaRPr lang="en-US" sz="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2. Electroconvulsive Therapy (ECT)</a:t>
            </a:r>
          </a:p>
          <a:p>
            <a:pPr>
              <a:defRPr/>
            </a:pPr>
            <a:r>
              <a:rPr lang="en-US" sz="36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-Efficacy 80-90%</a:t>
            </a:r>
          </a:p>
          <a:p>
            <a:pPr>
              <a:defRPr/>
            </a:pPr>
            <a:r>
              <a:rPr lang="en-US" sz="36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-minimal side-effects:</a:t>
            </a:r>
          </a:p>
          <a:p>
            <a:pPr>
              <a:defRPr/>
            </a:pPr>
            <a:r>
              <a:rPr lang="en-US" sz="36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temporary retrograde amnesia</a:t>
            </a:r>
          </a:p>
          <a:p>
            <a:pPr>
              <a:defRPr/>
            </a:pPr>
            <a:endParaRPr lang="en-US" sz="8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en-US" sz="32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Transcranial</a:t>
            </a:r>
            <a:r>
              <a:rPr lang="en-US" sz="32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Magnetic Stimulation (TMS)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1203325" y="404813"/>
            <a:ext cx="7177088" cy="901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Bipolar Disorder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Intermittent bouts of depression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with mania or hypomania</a:t>
            </a:r>
          </a:p>
          <a:p>
            <a:pPr>
              <a:defRPr/>
            </a:pPr>
            <a:endParaRPr lang="en-US" sz="1400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i="1">
                <a:effectLst>
                  <a:outerShdw blurRad="38100" dist="38100" dir="2700000" algn="tl">
                    <a:srgbClr val="000000"/>
                  </a:outerShdw>
                </a:effectLst>
              </a:rPr>
              <a:t>Subtypes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 of bipolar disorder</a:t>
            </a:r>
          </a:p>
          <a:p>
            <a:pPr>
              <a:defRPr/>
            </a:pP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Strong hereditary component</a:t>
            </a:r>
          </a:p>
          <a:p>
            <a:pPr>
              <a:defRPr/>
            </a:pPr>
            <a:endParaRPr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Depressive Phase: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Varying degrees of depressed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mood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355725" y="252413"/>
            <a:ext cx="7635875" cy="7288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Bipolar Disorder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Mania</a:t>
            </a: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Inflated Self Esteem,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decreased need for sleep,</a:t>
            </a: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very talkative, flight of ideas, distractible,psychomotor agitation, </a:t>
            </a:r>
          </a:p>
          <a:p>
            <a:pPr>
              <a:defRPr/>
            </a:pPr>
            <a:endParaRPr lang="en-U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excessive preoccupation with pleasurable activities</a:t>
            </a:r>
          </a:p>
          <a:p>
            <a:pPr>
              <a:defRPr/>
            </a:pPr>
            <a:endParaRPr 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219200" y="457200"/>
            <a:ext cx="7967663" cy="7527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Bipolar Disorder</a:t>
            </a: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Mania</a:t>
            </a: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Stages I-III: worse symptoms as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number increases, see panic, hallu-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cinations, looseness of association in</a:t>
            </a: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Stage III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Hypomania</a:t>
            </a: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Milder Manic Symptoms</a:t>
            </a:r>
          </a:p>
          <a:p>
            <a:pPr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embossdb">
  <a:themeElements>
    <a:clrScheme name="">
      <a:dk1>
        <a:srgbClr val="438E00"/>
      </a:dk1>
      <a:lt1>
        <a:srgbClr val="DBFFB8"/>
      </a:lt1>
      <a:dk2>
        <a:srgbClr val="316501"/>
      </a:dk2>
      <a:lt2>
        <a:srgbClr val="000000"/>
      </a:lt2>
      <a:accent1>
        <a:srgbClr val="FCFEB9"/>
      </a:accent1>
      <a:accent2>
        <a:srgbClr val="DC0081"/>
      </a:accent2>
      <a:accent3>
        <a:srgbClr val="ADB8AA"/>
      </a:accent3>
      <a:accent4>
        <a:srgbClr val="BBDA9D"/>
      </a:accent4>
      <a:accent5>
        <a:srgbClr val="FDFED9"/>
      </a:accent5>
      <a:accent6>
        <a:srgbClr val="C70074"/>
      </a:accent6>
      <a:hlink>
        <a:srgbClr val="DC0081"/>
      </a:hlink>
      <a:folHlink>
        <a:srgbClr val="C8FEC8"/>
      </a:folHlink>
    </a:clrScheme>
    <a:fontScheme name="embossdb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embossdb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db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bossdb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db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db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db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db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DBFFB8"/>
    </a:dk1>
    <a:lt1>
      <a:srgbClr val="FFFFFF"/>
    </a:lt1>
    <a:dk2>
      <a:srgbClr val="000000"/>
    </a:dk2>
    <a:lt2>
      <a:srgbClr val="438E00"/>
    </a:lt2>
    <a:accent1>
      <a:srgbClr val="FCFEB9"/>
    </a:accent1>
    <a:accent2>
      <a:srgbClr val="DC0081"/>
    </a:accent2>
    <a:accent3>
      <a:srgbClr val="FFFFFF"/>
    </a:accent3>
    <a:accent4>
      <a:srgbClr val="BBDA9D"/>
    </a:accent4>
    <a:accent5>
      <a:srgbClr val="FDFED9"/>
    </a:accent5>
    <a:accent6>
      <a:srgbClr val="C70074"/>
    </a:accent6>
    <a:hlink>
      <a:srgbClr val="DC0081"/>
    </a:hlink>
    <a:folHlink>
      <a:srgbClr val="C8FEC8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DBFFB8"/>
    </a:dk1>
    <a:lt1>
      <a:srgbClr val="FFFFFF"/>
    </a:lt1>
    <a:dk2>
      <a:srgbClr val="000000"/>
    </a:dk2>
    <a:lt2>
      <a:srgbClr val="438E00"/>
    </a:lt2>
    <a:accent1>
      <a:srgbClr val="FCFEB9"/>
    </a:accent1>
    <a:accent2>
      <a:srgbClr val="DC0081"/>
    </a:accent2>
    <a:accent3>
      <a:srgbClr val="FFFFFF"/>
    </a:accent3>
    <a:accent4>
      <a:srgbClr val="BBDA9D"/>
    </a:accent4>
    <a:accent5>
      <a:srgbClr val="FDFED9"/>
    </a:accent5>
    <a:accent6>
      <a:srgbClr val="C70074"/>
    </a:accent6>
    <a:hlink>
      <a:srgbClr val="DC0081"/>
    </a:hlink>
    <a:folHlink>
      <a:srgbClr val="C8FEC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c:\msoffice\powerpnt\template\bwovrhd\embossdb.ppt</Template>
  <TotalTime>1472216579</TotalTime>
  <Pages>26</Pages>
  <Words>821</Words>
  <Application>Microsoft Office PowerPoint</Application>
  <PresentationFormat>On-screen Show (4:3)</PresentationFormat>
  <Paragraphs>311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Monotype Sorts</vt:lpstr>
      <vt:lpstr>Symbol</vt:lpstr>
      <vt:lpstr>Times New Roman</vt:lpstr>
      <vt:lpstr>Wingdings</vt:lpstr>
      <vt:lpstr>embossdb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Tina Kay Machu</dc:creator>
  <cp:lastModifiedBy>Brown, Candace</cp:lastModifiedBy>
  <cp:revision>119</cp:revision>
  <cp:lastPrinted>2000-11-30T01:47:20Z</cp:lastPrinted>
  <dcterms:created xsi:type="dcterms:W3CDTF">1998-10-13T23:49:12Z</dcterms:created>
  <dcterms:modified xsi:type="dcterms:W3CDTF">2018-09-13T18:53:53Z</dcterms:modified>
</cp:coreProperties>
</file>