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6D6D6"/>
          </a:solidFill>
        </a:fill>
      </a:tcStyle>
    </a:wholeTbl>
    <a:band2H>
      <a:tcTxStyle/>
      <a:tcStyle>
        <a:tcBdr/>
        <a:fill>
          <a:solidFill>
            <a:srgbClr val="ECECEC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3E3"/>
          </a:solidFill>
        </a:fill>
      </a:tcStyle>
    </a:wholeTbl>
    <a:band2H>
      <a:tcTxStyle/>
      <a:tcStyle>
        <a:tcBdr/>
        <a:fill>
          <a:solidFill>
            <a:srgbClr val="E9EAF2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5E4DB"/>
          </a:solidFill>
        </a:fill>
      </a:tcStyle>
    </a:wholeTbl>
    <a:band2H>
      <a:tcTxStyle/>
      <a:tcStyle>
        <a:tcBdr/>
        <a:fill>
          <a:solidFill>
            <a:srgbClr val="F2F2EE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42479"/>
            </a:scheme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chemeClr val="accent1">
              <a:lumOff val="42479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7" autoAdjust="0"/>
    <p:restoredTop sz="94660"/>
  </p:normalViewPr>
  <p:slideViewPr>
    <p:cSldViewPr snapToGrid="0">
      <p:cViewPr varScale="1">
        <p:scale>
          <a:sx n="77" d="100"/>
          <a:sy n="77" d="100"/>
        </p:scale>
        <p:origin x="3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slide" Target="slides/slide9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2" name="Shape 12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0" name="Shape 13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Freud Introduced the term anxiety neurosis characterized by fearfulness, panic, doom  that is now considered panic disorder.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457200" y="228598"/>
            <a:ext cx="7772400" cy="4572002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8800" spc="-79">
                <a:solidFill>
                  <a:srgbClr val="000000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sz="half" idx="1"/>
          </p:nvPr>
        </p:nvSpPr>
        <p:spPr>
          <a:xfrm>
            <a:off x="457200" y="4800600"/>
            <a:ext cx="6858000" cy="2057400"/>
          </a:xfrm>
          <a:prstGeom prst="rect">
            <a:avLst/>
          </a:prstGeom>
        </p:spPr>
        <p:txBody>
          <a:bodyPr/>
          <a:lstStyle>
            <a:lvl1pPr>
              <a:defRPr b="0" cap="all" spc="120">
                <a:solidFill>
                  <a:srgbClr val="D1282E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0" indent="457200">
              <a:buSzTx/>
              <a:buNone/>
              <a:defRPr b="0" cap="all" spc="120">
                <a:solidFill>
                  <a:srgbClr val="D1282E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L="0" indent="914400">
              <a:buSzTx/>
              <a:buNone/>
              <a:defRPr b="0" cap="all" spc="120">
                <a:solidFill>
                  <a:srgbClr val="D1282E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L="0" indent="1371600">
              <a:buSzTx/>
              <a:buNone/>
              <a:defRPr b="0" cap="all" spc="120">
                <a:solidFill>
                  <a:srgbClr val="D1282E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L="0" indent="1828800">
              <a:buSzTx/>
              <a:buNone/>
              <a:defRPr b="0" cap="all" spc="120">
                <a:solidFill>
                  <a:srgbClr val="D1282E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hape 15"/>
          <p:cNvSpPr/>
          <p:nvPr/>
        </p:nvSpPr>
        <p:spPr>
          <a:xfrm>
            <a:off x="9001124" y="4846320"/>
            <a:ext cx="142877" cy="2011680"/>
          </a:xfrm>
          <a:prstGeom prst="rect">
            <a:avLst/>
          </a:prstGeom>
          <a:solidFill>
            <a:srgbClr val="D1282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" name="Shape 16"/>
          <p:cNvSpPr/>
          <p:nvPr/>
        </p:nvSpPr>
        <p:spPr>
          <a:xfrm>
            <a:off x="9001124" y="-1"/>
            <a:ext cx="142877" cy="4846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" name="Shape 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/>
          </p:cNvSpPr>
          <p:nvPr>
            <p:ph type="title"/>
          </p:nvPr>
        </p:nvSpPr>
        <p:spPr>
          <a:xfrm>
            <a:off x="457200" y="0"/>
            <a:ext cx="5791200" cy="1524319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6" name="Shape 96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51054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Shape 9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/>
          </p:cNvSpPr>
          <p:nvPr>
            <p:ph type="title"/>
          </p:nvPr>
        </p:nvSpPr>
        <p:spPr>
          <a:xfrm>
            <a:off x="6629400" y="0"/>
            <a:ext cx="2057400" cy="61261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5" name="Shape 105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658336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6" name="Shape 10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/>
          </p:cNvSpPr>
          <p:nvPr>
            <p:ph type="title"/>
          </p:nvPr>
        </p:nvSpPr>
        <p:spPr>
          <a:xfrm>
            <a:off x="457200" y="0"/>
            <a:ext cx="5791200" cy="1524319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4" name="Shape 114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51054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5" name="Shape 1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457200" y="0"/>
            <a:ext cx="5791200" cy="1524319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51054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xfrm>
            <a:off x="457200" y="1295400"/>
            <a:ext cx="7772400" cy="462597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8800" spc="-79">
                <a:solidFill>
                  <a:srgbClr val="000000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34" name="Shape 34"/>
          <p:cNvSpPr>
            <a:spLocks noGrp="1"/>
          </p:cNvSpPr>
          <p:nvPr>
            <p:ph type="body" sz="quarter" idx="1"/>
          </p:nvPr>
        </p:nvSpPr>
        <p:spPr>
          <a:xfrm>
            <a:off x="457200" y="0"/>
            <a:ext cx="7772400" cy="1295401"/>
          </a:xfrm>
          <a:prstGeom prst="rect">
            <a:avLst/>
          </a:prstGeom>
        </p:spPr>
        <p:txBody>
          <a:bodyPr anchor="b"/>
          <a:lstStyle>
            <a:lvl1pPr>
              <a:defRPr b="0" cap="all" spc="120">
                <a:solidFill>
                  <a:srgbClr val="D1282E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0" indent="457200">
              <a:buSzTx/>
              <a:buNone/>
              <a:defRPr b="0" cap="all" spc="120">
                <a:solidFill>
                  <a:srgbClr val="D1282E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L="0" indent="914400">
              <a:buSzTx/>
              <a:buNone/>
              <a:defRPr b="0" cap="all" spc="120">
                <a:solidFill>
                  <a:srgbClr val="D1282E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L="0" indent="1371600">
              <a:buSzTx/>
              <a:buNone/>
              <a:defRPr b="0" cap="all" spc="120">
                <a:solidFill>
                  <a:srgbClr val="D1282E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L="0" indent="1828800">
              <a:buSzTx/>
              <a:buNone/>
              <a:defRPr b="0" cap="all" spc="120">
                <a:solidFill>
                  <a:srgbClr val="D1282E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hape 3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title"/>
          </p:nvPr>
        </p:nvSpPr>
        <p:spPr>
          <a:xfrm>
            <a:off x="457200" y="0"/>
            <a:ext cx="5791200" cy="1524319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sz="half" idx="1"/>
          </p:nvPr>
        </p:nvSpPr>
        <p:spPr>
          <a:xfrm>
            <a:off x="1630679" y="1574800"/>
            <a:ext cx="3291842" cy="5283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487680" indent="-213360">
              <a:defRPr sz="2800"/>
            </a:lvl2pPr>
            <a:lvl3pPr marL="1234439" indent="-320039">
              <a:defRPr sz="2800"/>
            </a:lvl3pPr>
            <a:lvl4pPr marL="1727200" indent="-355600">
              <a:defRPr sz="2800"/>
            </a:lvl4pPr>
            <a:lvl5pPr marL="2184400" indent="-355600"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hape 4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457200" y="0"/>
            <a:ext cx="5791200" cy="1524319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sz="quarter" idx="1"/>
          </p:nvPr>
        </p:nvSpPr>
        <p:spPr>
          <a:xfrm>
            <a:off x="1627632" y="1524318"/>
            <a:ext cx="3291841" cy="688212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1800" b="0" cap="all" spc="100">
                <a:latin typeface="Arial Black"/>
                <a:ea typeface="Arial Black"/>
                <a:cs typeface="Arial Black"/>
                <a:sym typeface="Arial Black"/>
              </a:defRPr>
            </a:lvl1pPr>
            <a:lvl2pPr marL="0" indent="457200">
              <a:buSzTx/>
              <a:buNone/>
              <a:defRPr sz="1800" b="0" cap="all" spc="100">
                <a:latin typeface="Arial Black"/>
                <a:ea typeface="Arial Black"/>
                <a:cs typeface="Arial Black"/>
                <a:sym typeface="Arial Black"/>
              </a:defRPr>
            </a:lvl2pPr>
            <a:lvl3pPr marL="0" indent="914400">
              <a:buSzTx/>
              <a:buNone/>
              <a:defRPr sz="1800" b="0" cap="all" spc="100">
                <a:latin typeface="Arial Black"/>
                <a:ea typeface="Arial Black"/>
                <a:cs typeface="Arial Black"/>
                <a:sym typeface="Arial Black"/>
              </a:defRPr>
            </a:lvl3pPr>
            <a:lvl4pPr marL="0" indent="1371600">
              <a:buSzTx/>
              <a:buNone/>
              <a:defRPr sz="1800" b="0" cap="all" spc="100">
                <a:latin typeface="Arial Black"/>
                <a:ea typeface="Arial Black"/>
                <a:cs typeface="Arial Black"/>
                <a:sym typeface="Arial Black"/>
              </a:defRPr>
            </a:lvl4pPr>
            <a:lvl5pPr marL="0" indent="1828800">
              <a:buSzTx/>
              <a:buNone/>
              <a:defRPr sz="1800" b="0" cap="all" spc="100">
                <a:latin typeface="Arial Black"/>
                <a:ea typeface="Arial Black"/>
                <a:cs typeface="Arial Black"/>
                <a:sym typeface="Arial Black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Shape 5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/>
          </p:cNvSpPr>
          <p:nvPr>
            <p:ph type="title"/>
          </p:nvPr>
        </p:nvSpPr>
        <p:spPr>
          <a:xfrm>
            <a:off x="457200" y="0"/>
            <a:ext cx="5791200" cy="1524319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1" name="Shape 6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3575050" y="1600200"/>
            <a:ext cx="511175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3200"/>
            </a:lvl1pPr>
            <a:lvl2pPr marL="483325" indent="-209005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7" name="Shape 77"/>
          <p:cNvSpPr>
            <a:spLocks noGrp="1"/>
          </p:cNvSpPr>
          <p:nvPr>
            <p:ph type="title"/>
          </p:nvPr>
        </p:nvSpPr>
        <p:spPr>
          <a:xfrm>
            <a:off x="457200" y="0"/>
            <a:ext cx="5791200" cy="1524319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9001124" y="4846320"/>
            <a:ext cx="142877" cy="2011680"/>
          </a:xfrm>
          <a:prstGeom prst="rect">
            <a:avLst/>
          </a:prstGeom>
          <a:solidFill>
            <a:srgbClr val="D1282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body" sz="quarter" idx="1"/>
          </p:nvPr>
        </p:nvSpPr>
        <p:spPr>
          <a:xfrm>
            <a:off x="457200" y="5715000"/>
            <a:ext cx="8153400" cy="1143000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 marL="0" indent="457200">
              <a:buSzTx/>
              <a:buNone/>
              <a:defRPr sz="1600"/>
            </a:lvl2pPr>
            <a:lvl3pPr marL="0" indent="914400">
              <a:buSzTx/>
              <a:buNone/>
              <a:defRPr sz="1600"/>
            </a:lvl3pPr>
            <a:lvl4pPr marL="0" indent="1371600">
              <a:buSzTx/>
              <a:buNone/>
              <a:defRPr sz="1600"/>
            </a:lvl4pPr>
            <a:lvl5pPr marL="0" indent="1828800">
              <a:buSz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7" name="Shape 8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  <a:prstGeom prst="rect">
            <a:avLst/>
          </a:prstGeom>
        </p:spPr>
        <p:txBody>
          <a:bodyPr anchor="t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8" name="Shape 88"/>
          <p:cNvSpPr/>
          <p:nvPr/>
        </p:nvSpPr>
        <p:spPr>
          <a:xfrm>
            <a:off x="9001124" y="-1"/>
            <a:ext cx="142877" cy="4846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9001124" y="0"/>
            <a:ext cx="142877" cy="1371600"/>
          </a:xfrm>
          <a:prstGeom prst="rect">
            <a:avLst/>
          </a:prstGeom>
          <a:solidFill>
            <a:srgbClr val="D1282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9001124" y="1371600"/>
            <a:ext cx="142877" cy="548640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 rot="16200000">
            <a:off x="8227376" y="5849525"/>
            <a:ext cx="1315722" cy="437069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>
              <a:defRPr sz="2400" b="1">
                <a:solidFill>
                  <a:srgbClr val="D1282E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all" spc="-60" baseline="0">
          <a:ln>
            <a:noFill/>
          </a:ln>
          <a:solidFill>
            <a:srgbClr val="D1282E"/>
          </a:solidFill>
          <a:uFillTx/>
          <a:latin typeface="Arial Black"/>
          <a:ea typeface="Arial Black"/>
          <a:cs typeface="Arial Black"/>
          <a:sym typeface="Arial Black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all" spc="-60" baseline="0">
          <a:ln>
            <a:noFill/>
          </a:ln>
          <a:solidFill>
            <a:srgbClr val="D1282E"/>
          </a:solidFill>
          <a:uFillTx/>
          <a:latin typeface="Arial Black"/>
          <a:ea typeface="Arial Black"/>
          <a:cs typeface="Arial Black"/>
          <a:sym typeface="Arial Black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all" spc="-60" baseline="0">
          <a:ln>
            <a:noFill/>
          </a:ln>
          <a:solidFill>
            <a:srgbClr val="D1282E"/>
          </a:solidFill>
          <a:uFillTx/>
          <a:latin typeface="Arial Black"/>
          <a:ea typeface="Arial Black"/>
          <a:cs typeface="Arial Black"/>
          <a:sym typeface="Arial Black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all" spc="-60" baseline="0">
          <a:ln>
            <a:noFill/>
          </a:ln>
          <a:solidFill>
            <a:srgbClr val="D1282E"/>
          </a:solidFill>
          <a:uFillTx/>
          <a:latin typeface="Arial Black"/>
          <a:ea typeface="Arial Black"/>
          <a:cs typeface="Arial Black"/>
          <a:sym typeface="Arial Black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all" spc="-60" baseline="0">
          <a:ln>
            <a:noFill/>
          </a:ln>
          <a:solidFill>
            <a:srgbClr val="D1282E"/>
          </a:solidFill>
          <a:uFillTx/>
          <a:latin typeface="Arial Black"/>
          <a:ea typeface="Arial Black"/>
          <a:cs typeface="Arial Black"/>
          <a:sym typeface="Arial Black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all" spc="-60" baseline="0">
          <a:ln>
            <a:noFill/>
          </a:ln>
          <a:solidFill>
            <a:srgbClr val="D1282E"/>
          </a:solidFill>
          <a:uFillTx/>
          <a:latin typeface="Arial Black"/>
          <a:ea typeface="Arial Black"/>
          <a:cs typeface="Arial Black"/>
          <a:sym typeface="Arial Black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all" spc="-60" baseline="0">
          <a:ln>
            <a:noFill/>
          </a:ln>
          <a:solidFill>
            <a:srgbClr val="D1282E"/>
          </a:solidFill>
          <a:uFillTx/>
          <a:latin typeface="Arial Black"/>
          <a:ea typeface="Arial Black"/>
          <a:cs typeface="Arial Black"/>
          <a:sym typeface="Arial Black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all" spc="-60" baseline="0">
          <a:ln>
            <a:noFill/>
          </a:ln>
          <a:solidFill>
            <a:srgbClr val="D1282E"/>
          </a:solidFill>
          <a:uFillTx/>
          <a:latin typeface="Arial Black"/>
          <a:ea typeface="Arial Black"/>
          <a:cs typeface="Arial Black"/>
          <a:sym typeface="Arial Black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all" spc="-60" baseline="0">
          <a:ln>
            <a:noFill/>
          </a:ln>
          <a:solidFill>
            <a:srgbClr val="D1282E"/>
          </a:solidFill>
          <a:uFillTx/>
          <a:latin typeface="Arial Black"/>
          <a:ea typeface="Arial Black"/>
          <a:cs typeface="Arial Black"/>
          <a:sym typeface="Arial Black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457200" marR="0" indent="-18287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0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168400" marR="0" indent="-2540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0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625600" marR="0" indent="-2540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0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082800" marR="0" indent="-2540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0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571750" marR="0" indent="-28575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0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028950" marR="0" indent="-28575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0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486150" marR="0" indent="-28575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0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3943350" marR="0" indent="-28575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0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pc="-100"/>
            </a:lvl1pPr>
          </a:lstStyle>
          <a:p>
            <a:pPr>
              <a:defRPr spc="-79"/>
            </a:pPr>
            <a:r>
              <a:rPr spc="-100"/>
              <a:t>Anxiety disorders</a:t>
            </a:r>
          </a:p>
        </p:txBody>
      </p:sp>
      <p:sp>
        <p:nvSpPr>
          <p:cNvPr id="125" name="Shape 125"/>
          <p:cNvSpPr>
            <a:spLocks noGrp="1"/>
          </p:cNvSpPr>
          <p:nvPr>
            <p:ph type="subTitle" sz="quarter" idx="1"/>
          </p:nvPr>
        </p:nvSpPr>
        <p:spPr>
          <a:xfrm>
            <a:off x="457200" y="4800600"/>
            <a:ext cx="6858000" cy="914400"/>
          </a:xfrm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pPr>
              <a:defRPr spc="120"/>
            </a:pPr>
            <a:r>
              <a:rPr spc="100"/>
              <a:t>Stephen Manning, M.D.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 separation anxiety disorder</a:t>
            </a:r>
          </a:p>
        </p:txBody>
      </p:sp>
      <p:sp>
        <p:nvSpPr>
          <p:cNvPr id="154" name="Shape 154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Complaints of physical symptoms when separated</a:t>
            </a:r>
          </a:p>
          <a:p>
            <a:endParaRPr/>
          </a:p>
          <a:p>
            <a:r>
              <a:t>The symptoms cause clinically significant distress or impairment in areas of function</a:t>
            </a:r>
          </a:p>
          <a:p>
            <a:endParaRPr/>
          </a:p>
          <a:p>
            <a:r>
              <a:t>Not better accounted for by another mental disorder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z="3200" spc="-100"/>
            </a:lvl1pPr>
          </a:lstStyle>
          <a:p>
            <a:pPr>
              <a:defRPr spc="-60"/>
            </a:pPr>
            <a:r>
              <a:rPr spc="-100"/>
              <a:t> separation anxiety disorder treatment</a:t>
            </a:r>
          </a:p>
        </p:txBody>
      </p:sp>
      <p:sp>
        <p:nvSpPr>
          <p:cNvPr id="157" name="Shape 157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Medication in combination with individual psychotherapy and potentially family therapy</a:t>
            </a:r>
          </a:p>
          <a:p>
            <a:endParaRPr/>
          </a:p>
          <a:p>
            <a:r>
              <a:t>SSRIs, benzodiazepines</a:t>
            </a:r>
          </a:p>
          <a:p>
            <a:endParaRPr/>
          </a:p>
          <a:p>
            <a:r>
              <a:t>Cognitive behavioral therapy, social skills training, graded exposure and relaxation training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1" build="p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pc="-100"/>
            </a:lvl1pPr>
          </a:lstStyle>
          <a:p>
            <a:pPr>
              <a:defRPr spc="-60"/>
            </a:pPr>
            <a:r>
              <a:rPr spc="-100"/>
              <a:t>selective mutism</a:t>
            </a:r>
          </a:p>
        </p:txBody>
      </p:sp>
      <p:sp>
        <p:nvSpPr>
          <p:cNvPr id="160" name="Shape 160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Persistent failure to speak in specific social situations</a:t>
            </a:r>
          </a:p>
          <a:p>
            <a:endParaRPr/>
          </a:p>
          <a:p>
            <a:r>
              <a:t>Uncommon but usually in younger children </a:t>
            </a:r>
          </a:p>
          <a:p>
            <a:endParaRPr/>
          </a:p>
          <a:p>
            <a:r>
              <a:t>Do not initiate speech or respond reciprocally in social situations </a:t>
            </a:r>
          </a:p>
          <a:p>
            <a:endParaRPr/>
          </a:p>
          <a:p>
            <a:r>
              <a:t>Not diagnosed unless it goes on longer than one month </a:t>
            </a:r>
          </a:p>
          <a:p>
            <a:endParaRPr/>
          </a:p>
          <a:p>
            <a:r>
              <a:t> This is not related to poor familiarity with the language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1" build="p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pc="-100"/>
            </a:lvl1pPr>
          </a:lstStyle>
          <a:p>
            <a:pPr>
              <a:defRPr spc="-60"/>
            </a:pPr>
            <a:r>
              <a:rPr spc="-100"/>
              <a:t> selective mutism </a:t>
            </a:r>
          </a:p>
        </p:txBody>
      </p:sp>
      <p:sp>
        <p:nvSpPr>
          <p:cNvPr id="163" name="Shape 163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Only diagnosed when a child has an established capacity to speak in some social situations</a:t>
            </a:r>
          </a:p>
          <a:p>
            <a:endParaRPr/>
          </a:p>
          <a:p>
            <a:r>
              <a:t>Specific criteria include:</a:t>
            </a:r>
          </a:p>
          <a:p>
            <a:endParaRPr/>
          </a:p>
          <a:p>
            <a:r>
              <a:t>Failure to speak in specific social situations in which it is  expected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1" build="p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pc="-100"/>
            </a:lvl1pPr>
          </a:lstStyle>
          <a:p>
            <a:pPr>
              <a:defRPr spc="-60"/>
            </a:pPr>
            <a:r>
              <a:rPr spc="-100"/>
              <a:t> selective mutism</a:t>
            </a:r>
          </a:p>
        </p:txBody>
      </p:sp>
      <p:sp>
        <p:nvSpPr>
          <p:cNvPr id="166" name="Shape 166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Duration of one month not limited to the first month of school</a:t>
            </a:r>
          </a:p>
          <a:p>
            <a:endParaRPr/>
          </a:p>
          <a:p>
            <a:r>
              <a:t>Not attributable to lack of knowledge or comfort with the language</a:t>
            </a:r>
          </a:p>
          <a:p>
            <a:endParaRPr/>
          </a:p>
          <a:p>
            <a:r>
              <a:t>Not better  explained by a communication disorder or during the course of autism spectrum disorder, schizophrenia or other psychosis 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1" build="p" bldLvl="5" animBg="1" advAuto="0"/>
      <p:bldP spid="166" grpId="2" build="p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 selective mutism treatment</a:t>
            </a:r>
          </a:p>
        </p:txBody>
      </p:sp>
      <p:sp>
        <p:nvSpPr>
          <p:cNvPr id="169" name="Shape 169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Difficult</a:t>
            </a:r>
          </a:p>
          <a:p>
            <a:endParaRPr/>
          </a:p>
          <a:p>
            <a:r>
              <a:t>Use SSRIs</a:t>
            </a:r>
          </a:p>
          <a:p>
            <a:endParaRPr/>
          </a:p>
          <a:p>
            <a:r>
              <a:t>Behavioral techniques</a:t>
            </a:r>
          </a:p>
          <a:p>
            <a:endParaRPr/>
          </a:p>
          <a:p>
            <a:r>
              <a:t>Parental counseling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" grpId="1" build="p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859536">
              <a:defRPr sz="3008" spc="-94"/>
            </a:lvl1pPr>
          </a:lstStyle>
          <a:p>
            <a:pPr>
              <a:defRPr spc="-56"/>
            </a:pPr>
            <a:r>
              <a:rPr spc="-94"/>
              <a:t>Specific Phobias And social anxiety disorder</a:t>
            </a:r>
          </a:p>
        </p:txBody>
      </p:sp>
      <p:sp>
        <p:nvSpPr>
          <p:cNvPr id="172" name="Shape 17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Phobias are irrational fears of specific objects, places or situations, or activities</a:t>
            </a:r>
          </a:p>
          <a:p>
            <a:endParaRPr/>
          </a:p>
          <a:p>
            <a:r>
              <a:t>Social anxiety disorder or “social phobia” is the fear of humiliation or embarrassment in social situations</a:t>
            </a:r>
          </a:p>
          <a:p>
            <a:endParaRPr/>
          </a:p>
          <a:p>
            <a:r>
              <a:t>Specific phobias include isolated phobias such as the intense and irrational fear of snakes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1" build="p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DSM-5 Criteria Specific Phobia</a:t>
            </a:r>
          </a:p>
        </p:txBody>
      </p:sp>
      <p:sp>
        <p:nvSpPr>
          <p:cNvPr id="175" name="Shape 175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endParaRPr/>
          </a:p>
          <a:p>
            <a:r>
              <a:t>Marked  fear or anxiety about a specific object or situation i.e. flying, heights, animals, seeing blood mixed.</a:t>
            </a:r>
          </a:p>
          <a:p>
            <a:endParaRPr/>
          </a:p>
          <a:p>
            <a:r>
              <a:t>The phobic object or situation almost always provokes immediate fear or anxiety</a:t>
            </a:r>
          </a:p>
          <a:p>
            <a:endParaRPr/>
          </a:p>
          <a:p>
            <a:r>
              <a:t>The phobic object is actively avoided or endured with intense fear or anxiety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1" build="p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DSM-5 specific phobia</a:t>
            </a:r>
          </a:p>
        </p:txBody>
      </p:sp>
      <p:sp>
        <p:nvSpPr>
          <p:cNvPr id="178" name="Shape 178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The fear or anxiety is out of proportion to the actual danger</a:t>
            </a:r>
          </a:p>
          <a:p>
            <a:endParaRPr/>
          </a:p>
          <a:p>
            <a:r>
              <a:t> Fear or avoidance is persistent typically lasting six months or more</a:t>
            </a:r>
          </a:p>
          <a:p>
            <a:endParaRPr/>
          </a:p>
          <a:p>
            <a:r>
              <a:t>Fear, anxiety and avoidance causes functional impairment</a:t>
            </a:r>
          </a:p>
          <a:p>
            <a:endParaRPr/>
          </a:p>
          <a:p>
            <a:r>
              <a:t>Symptoms are not better accounted for by other diagnoses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" grpId="1" build="p" animBg="1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DSM-5  criteria social phobia</a:t>
            </a:r>
          </a:p>
        </p:txBody>
      </p:sp>
      <p:sp>
        <p:nvSpPr>
          <p:cNvPr id="181" name="Shape 181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Marked fear or anxiety about one or more social situations in which exposure to possibly scrutiny of others</a:t>
            </a:r>
          </a:p>
          <a:p>
            <a:endParaRPr/>
          </a:p>
          <a:p>
            <a:r>
              <a:t>Fear that one will act in a way or show anxiety that will be negatively evaluated</a:t>
            </a:r>
          </a:p>
          <a:p>
            <a:endParaRPr/>
          </a:p>
          <a:p>
            <a:r>
              <a:t>Social situations almost always provoke fear or anxiety</a:t>
            </a:r>
          </a:p>
          <a:p>
            <a:endParaRPr/>
          </a:p>
          <a:p>
            <a:r>
              <a:t>The social situations are avoided or endured with intense fear or anxiety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" grpId="1" build="p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pc="-100"/>
            </a:lvl1pPr>
          </a:lstStyle>
          <a:p>
            <a:pPr>
              <a:defRPr spc="-60"/>
            </a:pPr>
            <a:r>
              <a:rPr spc="-100"/>
              <a:t>Anxiety disorders</a:t>
            </a:r>
          </a:p>
        </p:txBody>
      </p:sp>
      <p:sp>
        <p:nvSpPr>
          <p:cNvPr id="128" name="Shape 128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Among the most prevalent of psychiatric conditions</a:t>
            </a:r>
          </a:p>
          <a:p>
            <a:endParaRPr/>
          </a:p>
          <a:p>
            <a:r>
              <a:t>Fear or apprehension that is out of proportion to the situation and with functional impairment</a:t>
            </a:r>
          </a:p>
          <a:p>
            <a:endParaRPr/>
          </a:p>
          <a:p>
            <a:r>
              <a:t> Variously referred to over time “soldier’s heart”, “effort syndrome, neurocirculatory asthenia</a:t>
            </a:r>
          </a:p>
          <a:p>
            <a:endParaRPr/>
          </a:p>
          <a:p>
            <a:r>
              <a:t>Freud recognized early trauma could express in anxious symptoms and behaviors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l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1" build="p" animBg="1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DSM-5 criteria social phobia</a:t>
            </a:r>
          </a:p>
        </p:txBody>
      </p:sp>
      <p:sp>
        <p:nvSpPr>
          <p:cNvPr id="184" name="Shape 184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The fear or anxiety is out of proportion to the actual threat posed by the situation</a:t>
            </a:r>
          </a:p>
          <a:p>
            <a:endParaRPr/>
          </a:p>
          <a:p>
            <a:r>
              <a:t>Fear, anxiety, or avoidance typically last for six months or more</a:t>
            </a:r>
          </a:p>
          <a:p>
            <a:endParaRPr/>
          </a:p>
          <a:p>
            <a:r>
              <a:t>The symptoms cause clinically significant distress or impairment</a:t>
            </a:r>
          </a:p>
          <a:p>
            <a:endParaRPr/>
          </a:p>
          <a:p>
            <a:r>
              <a:t>The symptoms are not attributable to a substance or medical condition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" grpId="1" build="p" animBg="1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 DSM-5 criteria social phobia</a:t>
            </a:r>
          </a:p>
        </p:txBody>
      </p:sp>
      <p:sp>
        <p:nvSpPr>
          <p:cNvPr id="187" name="Shape 187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Symptoms are not better explained by another mental disorder</a:t>
            </a:r>
          </a:p>
          <a:p>
            <a:endParaRPr/>
          </a:p>
          <a:p>
            <a:r>
              <a:t>If another medical condition is present the symptoms are unrelated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1" build="p" animBg="1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z="3200" spc="-100"/>
            </a:lvl1pPr>
          </a:lstStyle>
          <a:p>
            <a:pPr>
              <a:defRPr spc="-60"/>
            </a:pPr>
            <a:r>
              <a:rPr spc="-100"/>
              <a:t>epidemiology, clinical findings and course</a:t>
            </a:r>
          </a:p>
        </p:txBody>
      </p:sp>
      <p:sp>
        <p:nvSpPr>
          <p:cNvPr id="190" name="Shape 190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The most commonly feared objects or situations as part of specific phobias include animals, storms, heights, illness, injury, and death</a:t>
            </a:r>
          </a:p>
          <a:p>
            <a:endParaRPr/>
          </a:p>
          <a:p>
            <a:r>
              <a:t>Very few persons (2-3%) who are phobic seek treatment due to their ability to avoid the objects of their fears</a:t>
            </a:r>
          </a:p>
          <a:p>
            <a:endParaRPr/>
          </a:p>
          <a:p>
            <a:r>
              <a:t>When phobic individuals are exposed to feared objects physical symptoms are typical as are fearful thoughts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1" build="p" animBg="1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sz="3200" spc="-100"/>
            </a:lvl1pPr>
          </a:lstStyle>
          <a:p>
            <a:pPr>
              <a:defRPr spc="-60"/>
            </a:pPr>
            <a:r>
              <a:rPr spc="-100"/>
              <a:t> epidemiology, clinical findings and course</a:t>
            </a:r>
          </a:p>
        </p:txBody>
      </p:sp>
      <p:sp>
        <p:nvSpPr>
          <p:cNvPr id="193" name="Shape 193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National Comorbidity Survey reveals 11% prevalence rates for specific phobias and 13% for social phobia</a:t>
            </a:r>
          </a:p>
          <a:p>
            <a:endParaRPr/>
          </a:p>
          <a:p>
            <a:r>
              <a:t>Specific phobias are more common in women</a:t>
            </a:r>
          </a:p>
          <a:p>
            <a:endParaRPr/>
          </a:p>
          <a:p>
            <a:r>
              <a:t>Social phobias appear equally in men and women</a:t>
            </a:r>
          </a:p>
          <a:p>
            <a:endParaRPr/>
          </a:p>
          <a:p>
            <a:r>
              <a:t>Specific phobias typically start before age 12</a:t>
            </a:r>
          </a:p>
          <a:p>
            <a:endParaRPr/>
          </a:p>
          <a:p>
            <a:r>
              <a:t>Social phobias typically in adolescence before age 25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" grpId="1" build="p" animBg="1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z="3200" spc="-100"/>
            </a:lvl1pPr>
          </a:lstStyle>
          <a:p>
            <a:pPr>
              <a:defRPr spc="-60"/>
            </a:pPr>
            <a:r>
              <a:rPr spc="-100"/>
              <a:t>epidemiology, clinical findings and course</a:t>
            </a:r>
          </a:p>
        </p:txBody>
      </p:sp>
      <p:sp>
        <p:nvSpPr>
          <p:cNvPr id="196" name="Shape 196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Typically the symptoms of social anxiety develop slowly and it becomes chronic</a:t>
            </a:r>
          </a:p>
          <a:p>
            <a:endParaRPr/>
          </a:p>
          <a:p>
            <a:r>
              <a:t>About one in eight persons with social anxiety develops a substance use disorder and 50% meet criteria for another psychiatric disorder such as major depression</a:t>
            </a:r>
          </a:p>
          <a:p>
            <a:endParaRPr/>
          </a:p>
          <a:p>
            <a:r>
              <a:t>Social phobias tend to subside as a person ages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" grpId="1" build="p" animBg="1" advAuto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 etiology and pathophysiology</a:t>
            </a:r>
          </a:p>
        </p:txBody>
      </p:sp>
      <p:sp>
        <p:nvSpPr>
          <p:cNvPr id="199" name="Shape 199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Phobic disorders tend to run in families “ Breed true”</a:t>
            </a:r>
          </a:p>
          <a:p>
            <a:endParaRPr/>
          </a:p>
          <a:p>
            <a:r>
              <a:t>Some suggestion that dopaminergic pathways play a role in social anxiety disorder.</a:t>
            </a:r>
          </a:p>
          <a:p>
            <a:endParaRPr/>
          </a:p>
          <a:p>
            <a:r>
              <a:t> Functional brain studies have found decreased striatal dopamine D2 receptor and transporter binding in social anxiety disorder</a:t>
            </a:r>
          </a:p>
          <a:p>
            <a:endParaRPr/>
          </a:p>
          <a:p>
            <a:r>
              <a:t>Learning may play an important role in the etiology of phobias with trauma induction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" grpId="1" build="p" animBg="1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 differential diagnosis</a:t>
            </a:r>
          </a:p>
        </p:txBody>
      </p:sp>
      <p:sp>
        <p:nvSpPr>
          <p:cNvPr id="202" name="Shape 20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Must rule out other anxiety  disorders</a:t>
            </a:r>
          </a:p>
          <a:p>
            <a:endParaRPr/>
          </a:p>
          <a:p>
            <a:r>
              <a:t>Must differentiate irrational fears from delusions and the psychotic patient</a:t>
            </a:r>
          </a:p>
          <a:p>
            <a:endParaRPr/>
          </a:p>
          <a:p>
            <a:r>
              <a:t> People with  avoidant personality disorder feel insecure about social relationship and fear being hurt by others</a:t>
            </a:r>
          </a:p>
          <a:p>
            <a:endParaRPr/>
          </a:p>
          <a:p>
            <a:r>
              <a:t> Schizoid personality disorders have little interest in social relationships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" grpId="1" build="p" animBg="1" advAuto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 Medication management </a:t>
            </a:r>
          </a:p>
        </p:txBody>
      </p:sp>
      <p:sp>
        <p:nvSpPr>
          <p:cNvPr id="205" name="Shape 205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Fluoxetine, Paroxetine, Sertraline, and long-acting Venlafaxine are all approved by the FDA for the treatment of social anxiety</a:t>
            </a:r>
          </a:p>
          <a:p>
            <a:endParaRPr/>
          </a:p>
          <a:p>
            <a:r>
              <a:t>Other SSRIs, MAOIs and benzodiazepines are probably effective for social anxiety. Tricyclic antidepressants are probably less effective</a:t>
            </a:r>
          </a:p>
          <a:p>
            <a:endParaRPr/>
          </a:p>
          <a:p>
            <a:r>
              <a:t>Medications are generally ineffective for the treatment of specific phobias. Benzodiazepines may provide temporary relief but have risk of abuse and dependence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" grpId="1" build="p" animBg="1" advAuto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 psychological treatments</a:t>
            </a:r>
          </a:p>
        </p:txBody>
      </p:sp>
      <p:sp>
        <p:nvSpPr>
          <p:cNvPr id="208" name="Shape 208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Behavior therapy can be very effective for social anxiety and specific phobias and involves exposure through systematic desensitization and flooding</a:t>
            </a:r>
          </a:p>
          <a:p>
            <a:endParaRPr/>
          </a:p>
          <a:p>
            <a:r>
              <a:t>Cognitive behavioral therapy can be used to correct dysfunctional thoughts about fear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" grpId="1" build="p" animBg="1" advAuto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pc="-100"/>
            </a:lvl1pPr>
          </a:lstStyle>
          <a:p>
            <a:pPr>
              <a:defRPr spc="-60"/>
            </a:pPr>
            <a:r>
              <a:rPr spc="-100"/>
              <a:t> panic disorder</a:t>
            </a:r>
          </a:p>
        </p:txBody>
      </p:sp>
      <p:sp>
        <p:nvSpPr>
          <p:cNvPr id="211" name="Shape 211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Consists of recurrent, unexpected panic attacks </a:t>
            </a:r>
          </a:p>
          <a:p>
            <a:endParaRPr/>
          </a:p>
          <a:p>
            <a:r>
              <a:t>Accompanied by at least one month of persistent concern about having another attack, worry about the implications of having an attack or maladaptive change in behavior related to the attacks</a:t>
            </a:r>
          </a:p>
          <a:p>
            <a:endParaRPr/>
          </a:p>
          <a:p>
            <a:r>
              <a:t>At least four of 13 characteristic symptoms must occur</a:t>
            </a:r>
          </a:p>
          <a:p>
            <a:endParaRPr/>
          </a:p>
          <a:p>
            <a:r>
              <a:t>The attacks are not related to substance or medical condition or better accounted for by another mental disorder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" grpId="1" build="p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pc="-100"/>
            </a:lvl1pPr>
          </a:lstStyle>
          <a:p>
            <a:pPr>
              <a:defRPr spc="-60"/>
            </a:pPr>
            <a:r>
              <a:rPr spc="-100"/>
              <a:t>Anxiety Disorders</a:t>
            </a:r>
          </a:p>
        </p:txBody>
      </p:sp>
      <p:sp>
        <p:nvSpPr>
          <p:cNvPr id="133" name="Shape 133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pPr marL="342900" indent="-342900">
              <a:buSzPct val="100000"/>
              <a:buFont typeface="Arial"/>
              <a:buChar char="•"/>
            </a:pPr>
            <a:r>
              <a:t> DSM-5 has re-conceptualized the anxiety disorders as different in some respects from DSM-4 TR</a:t>
            </a:r>
          </a:p>
          <a:p>
            <a:pPr marL="342900" indent="-342900">
              <a:buSzPct val="100000"/>
              <a:buFont typeface="Arial"/>
              <a:buChar char="•"/>
            </a:pPr>
            <a:endParaRPr/>
          </a:p>
          <a:p>
            <a:pPr marL="342900" indent="-342900">
              <a:buSzPct val="100000"/>
              <a:buFont typeface="Arial"/>
              <a:buChar char="•"/>
            </a:pPr>
            <a:r>
              <a:t>Obsessive-compulsive disorder, previously in the anxiety disorders in DSM-4 TR, is now grouped in its own category along with body dysmorphic disorder, hoarding disorder, trichotillomania, and excoriation disorder.</a:t>
            </a:r>
          </a:p>
          <a:p>
            <a:pPr marL="342900" indent="-342900">
              <a:buSzPct val="100000"/>
              <a:buFont typeface="Arial"/>
              <a:buChar char="•"/>
            </a:pPr>
            <a:endParaRPr/>
          </a:p>
          <a:p>
            <a:pPr marL="342900" indent="-342900">
              <a:buSzPct val="100000"/>
              <a:buFont typeface="Arial"/>
              <a:buChar char="•"/>
            </a:pPr>
            <a:r>
              <a:t>The obsessive-compulsive category can also have disorders related to medical conditions and substance abuse.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1" build="p" animBg="1" advAuto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DSM-5 criteria for panic attack</a:t>
            </a:r>
          </a:p>
        </p:txBody>
      </p:sp>
      <p:sp>
        <p:nvSpPr>
          <p:cNvPr id="214" name="Shape 214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Panic attacks are not a mental disorder</a:t>
            </a:r>
          </a:p>
          <a:p>
            <a:endParaRPr/>
          </a:p>
          <a:p>
            <a:r>
              <a:t>Panic attacks can occur in the context of any anxiety disorder or other mental disorder and some medical conditions</a:t>
            </a:r>
          </a:p>
          <a:p>
            <a:endParaRPr/>
          </a:p>
          <a:p>
            <a:r>
              <a:t>An abrupt surge  of intense fear or intense discomfort that reaches a peak within minutes and which 4 or more of the following symptoms occur:</a:t>
            </a:r>
          </a:p>
          <a:p>
            <a:endParaRPr/>
          </a:p>
          <a:p>
            <a:r>
              <a:t>	Palpitations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2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2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" grpId="1" build="p" animBg="1" advAuto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Panic attack criteria</a:t>
            </a:r>
          </a:p>
        </p:txBody>
      </p:sp>
      <p:sp>
        <p:nvSpPr>
          <p:cNvPr id="217" name="Shape 217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defRPr sz="1800"/>
            </a:pPr>
            <a:r>
              <a:t> Sweating</a:t>
            </a:r>
          </a:p>
          <a:p>
            <a:pPr>
              <a:lnSpc>
                <a:spcPct val="80000"/>
              </a:lnSpc>
              <a:defRPr sz="1800"/>
            </a:pPr>
            <a:r>
              <a:t>Trembling or shaking</a:t>
            </a:r>
          </a:p>
          <a:p>
            <a:pPr>
              <a:lnSpc>
                <a:spcPct val="80000"/>
              </a:lnSpc>
              <a:defRPr sz="1800"/>
            </a:pPr>
            <a:r>
              <a:t>Shortness of breath or smothering</a:t>
            </a:r>
          </a:p>
          <a:p>
            <a:pPr>
              <a:lnSpc>
                <a:spcPct val="80000"/>
              </a:lnSpc>
              <a:defRPr sz="1800"/>
            </a:pPr>
            <a:r>
              <a:t>Feelings of choking</a:t>
            </a:r>
          </a:p>
          <a:p>
            <a:pPr>
              <a:lnSpc>
                <a:spcPct val="80000"/>
              </a:lnSpc>
              <a:defRPr sz="1800"/>
            </a:pPr>
            <a:r>
              <a:t>Chest pain or discomfort</a:t>
            </a:r>
          </a:p>
          <a:p>
            <a:pPr>
              <a:lnSpc>
                <a:spcPct val="80000"/>
              </a:lnSpc>
              <a:defRPr sz="1800"/>
            </a:pPr>
            <a:r>
              <a:t>Nausea or abdominal distress</a:t>
            </a:r>
          </a:p>
          <a:p>
            <a:pPr>
              <a:lnSpc>
                <a:spcPct val="80000"/>
              </a:lnSpc>
              <a:defRPr sz="1800"/>
            </a:pPr>
            <a:r>
              <a:t>Feeling dizzy, unsteady, lightheaded, or faint</a:t>
            </a:r>
          </a:p>
          <a:p>
            <a:pPr>
              <a:lnSpc>
                <a:spcPct val="80000"/>
              </a:lnSpc>
              <a:defRPr sz="1800"/>
            </a:pPr>
            <a:r>
              <a:t>Chills or heat sensations</a:t>
            </a:r>
          </a:p>
          <a:p>
            <a:pPr>
              <a:lnSpc>
                <a:spcPct val="80000"/>
              </a:lnSpc>
              <a:defRPr sz="1800"/>
            </a:pPr>
            <a:r>
              <a:t>Paresthesias such as numbness or tingling</a:t>
            </a:r>
          </a:p>
          <a:p>
            <a:pPr>
              <a:lnSpc>
                <a:spcPct val="80000"/>
              </a:lnSpc>
              <a:defRPr sz="1800"/>
            </a:pPr>
            <a:r>
              <a:t>Derealization or depersonalization</a:t>
            </a:r>
          </a:p>
          <a:p>
            <a:pPr>
              <a:lnSpc>
                <a:spcPct val="80000"/>
              </a:lnSpc>
              <a:defRPr sz="1800"/>
            </a:pPr>
            <a:r>
              <a:t>Fear of losing control or going crazy</a:t>
            </a:r>
          </a:p>
          <a:p>
            <a:pPr>
              <a:lnSpc>
                <a:spcPct val="80000"/>
              </a:lnSpc>
              <a:defRPr sz="1800"/>
            </a:pPr>
            <a:r>
              <a:t>Fear of dying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2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2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2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" grpId="1" build="p" animBg="1" advAuto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DSM-5  criteria for panic disorder</a:t>
            </a:r>
          </a:p>
        </p:txBody>
      </p:sp>
      <p:sp>
        <p:nvSpPr>
          <p:cNvPr id="220" name="Shape 220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Recurrent unexpected panic attacks</a:t>
            </a:r>
          </a:p>
          <a:p>
            <a:endParaRPr/>
          </a:p>
          <a:p>
            <a:r>
              <a:t>At least one attack has been followed by one month or more of either persistent concern or worry of another attack or a maladaptive change in behavior to avoid having an attack</a:t>
            </a:r>
          </a:p>
          <a:p>
            <a:endParaRPr/>
          </a:p>
          <a:p>
            <a:r>
              <a:t>The symptoms are not  attributable to substances or medical conditions</a:t>
            </a:r>
          </a:p>
          <a:p>
            <a:endParaRPr/>
          </a:p>
          <a:p>
            <a:r>
              <a:t>Symptoms are not better explained by another mental disorder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2000"/>
                                        <p:tgtEl>
                                          <p:spTgt spid="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2000"/>
                                        <p:tgtEl>
                                          <p:spTgt spid="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" grpId="1" build="p" animBg="1" advAuto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sz="3200" spc="-100"/>
            </a:lvl1pPr>
          </a:lstStyle>
          <a:p>
            <a:pPr>
              <a:defRPr spc="-60"/>
            </a:pPr>
            <a:r>
              <a:rPr spc="-100"/>
              <a:t> epidemiology, clinical findings, course</a:t>
            </a:r>
          </a:p>
        </p:txBody>
      </p:sp>
      <p:sp>
        <p:nvSpPr>
          <p:cNvPr id="223" name="Shape 223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pPr marL="342900" indent="-342900">
              <a:buSzPct val="100000"/>
              <a:buFont typeface="Helvetica"/>
              <a:buChar char="➢"/>
            </a:pPr>
            <a:r>
              <a:t>The national comorbidity survey reports 5% of women and 2% of men have met criteria for panic disorder at some point in their life</a:t>
            </a:r>
          </a:p>
          <a:p>
            <a:endParaRPr/>
          </a:p>
          <a:p>
            <a:pPr marL="342900" indent="-342900">
              <a:buSzPct val="100000"/>
              <a:buFont typeface="Helvetica"/>
              <a:buChar char="➢"/>
            </a:pPr>
            <a:r>
              <a:t>The rate of panic disorder is elevated threefold in primary care patients and hiring specialty clinics</a:t>
            </a:r>
          </a:p>
          <a:p>
            <a:endParaRPr/>
          </a:p>
          <a:p>
            <a:pPr marL="342900" indent="-342900">
              <a:buSzPct val="100000"/>
              <a:buFont typeface="Helvetica"/>
              <a:buChar char="➢"/>
            </a:pPr>
            <a:r>
              <a:t>Typical onset in the mid-20s; eight out of 10 patients develop the disorder before the age of 30</a:t>
            </a:r>
          </a:p>
          <a:p>
            <a:endParaRPr/>
          </a:p>
          <a:p>
            <a:pPr marL="342900" indent="-342900">
              <a:buSzPct val="100000"/>
              <a:buFont typeface="Helvetica"/>
              <a:buChar char="➢"/>
            </a:pPr>
            <a:r>
              <a:t>No clear precipitating stressors have been identified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" grpId="1" build="p" animBg="1" advAuto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z="3200" spc="-100"/>
            </a:lvl1pPr>
          </a:lstStyle>
          <a:p>
            <a:pPr>
              <a:defRPr spc="-60"/>
            </a:pPr>
            <a:r>
              <a:rPr spc="-100"/>
              <a:t>epidemiology, clinical findings, course</a:t>
            </a:r>
          </a:p>
        </p:txBody>
      </p:sp>
      <p:sp>
        <p:nvSpPr>
          <p:cNvPr id="226" name="Shape 226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The initial attack is alarming and may prompt a visit to the emergency department</a:t>
            </a:r>
          </a:p>
          <a:p>
            <a:endParaRPr/>
          </a:p>
          <a:p>
            <a:r>
              <a:t>Many times unnecessary medical workups are performed with  specialist referrals</a:t>
            </a:r>
          </a:p>
          <a:p>
            <a:endParaRPr/>
          </a:p>
          <a:p>
            <a:r>
              <a:t>Typically the symptoms develop suddenly, peak within 10 minutes and resolve in 5 to 20 minutes</a:t>
            </a:r>
          </a:p>
          <a:p>
            <a:endParaRPr/>
          </a:p>
          <a:p>
            <a:r>
              <a:t>Panic disorder is often a chronic course with fluctuation in symptoms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8" presetClass="entr" presetSubtype="12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8" presetClass="entr" presetSubtype="12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8" presetClass="entr" presetSubtype="12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" grpId="1" build="p" animBg="1" advAuto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z="3200" spc="-100"/>
            </a:lvl1pPr>
          </a:lstStyle>
          <a:p>
            <a:pPr>
              <a:defRPr spc="-60"/>
            </a:pPr>
            <a:r>
              <a:rPr spc="-100"/>
              <a:t>epidemiology, clinical findings, course</a:t>
            </a:r>
          </a:p>
        </p:txBody>
      </p:sp>
      <p:sp>
        <p:nvSpPr>
          <p:cNvPr id="229" name="Shape 229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t> 70% of patients will have some degree of improvement with treatment</a:t>
            </a:r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t>An increased risk of suicide due to co-occurring depression and substance misuse</a:t>
            </a:r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t>A number of physical conditions have been found in patients with panic disorder in the realm of connective tissue, pain perception and autoimmune abnormalities</a:t>
            </a:r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t>The most common comorbid psychiatric conditions are major depression and alcohol/drug use disorder (20%)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2000"/>
                                        <p:tgtEl>
                                          <p:spTgt spid="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" presetClass="entr" presetSubtype="32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2000"/>
                                        <p:tgtEl>
                                          <p:spTgt spid="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2000"/>
                                        <p:tgtEl>
                                          <p:spTgt spid="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32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2000"/>
                                        <p:tgtEl>
                                          <p:spTgt spid="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2000"/>
                                        <p:tgtEl>
                                          <p:spTgt spid="2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" presetClass="entr" presetSubtype="32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2000"/>
                                        <p:tgtEl>
                                          <p:spTgt spid="2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2000"/>
                                        <p:tgtEl>
                                          <p:spTgt spid="2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" grpId="1" build="p" animBg="1" advAuto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 etiology and pathophysiology</a:t>
            </a:r>
          </a:p>
        </p:txBody>
      </p:sp>
      <p:sp>
        <p:nvSpPr>
          <p:cNvPr id="232" name="Shape 23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Family studies report the morbidity risk for the disorder is nearly 20% among first-degree relatives</a:t>
            </a:r>
          </a:p>
          <a:p>
            <a:endParaRPr/>
          </a:p>
          <a:p>
            <a:r>
              <a:t>Twin studies report higher rates in identical versus nonidentical twins</a:t>
            </a:r>
          </a:p>
          <a:p>
            <a:endParaRPr/>
          </a:p>
          <a:p>
            <a:r>
              <a:t>Biological mechanisms may involve several neurotransmitter systems</a:t>
            </a:r>
          </a:p>
          <a:p>
            <a:endParaRPr/>
          </a:p>
          <a:p>
            <a:r>
              <a:t>Several theories relate to different substances that may induce panic i.e. hyper sensitivity to CO2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" grpId="1" build="p" animBg="1" advAuto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etiology and pathophysiology</a:t>
            </a:r>
          </a:p>
        </p:txBody>
      </p:sp>
      <p:sp>
        <p:nvSpPr>
          <p:cNvPr id="235" name="Shape 235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Psychoanalytic theory postulates that repression as a defense to unacceptable thoughts and conflict become conscious in a disguised form</a:t>
            </a:r>
          </a:p>
          <a:p>
            <a:endParaRPr/>
          </a:p>
          <a:p>
            <a:r>
              <a:t>Behaviorist argue that this is a conditioned response to a fearful situation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 differential diagnosis</a:t>
            </a:r>
          </a:p>
        </p:txBody>
      </p:sp>
      <p:sp>
        <p:nvSpPr>
          <p:cNvPr id="238" name="Shape 238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sz="1800"/>
            </a:pPr>
            <a:r>
              <a:t>Hyperthyroidism</a:t>
            </a:r>
          </a:p>
          <a:p>
            <a:pPr>
              <a:lnSpc>
                <a:spcPct val="90000"/>
              </a:lnSpc>
              <a:defRPr sz="1800"/>
            </a:pPr>
            <a:r>
              <a:t>Pheochromocytoma</a:t>
            </a:r>
          </a:p>
          <a:p>
            <a:pPr>
              <a:lnSpc>
                <a:spcPct val="90000"/>
              </a:lnSpc>
              <a:defRPr sz="1800"/>
            </a:pPr>
            <a:r>
              <a:t>Hypoglycemia</a:t>
            </a:r>
          </a:p>
          <a:p>
            <a:pPr>
              <a:lnSpc>
                <a:spcPct val="90000"/>
              </a:lnSpc>
              <a:defRPr sz="1800"/>
            </a:pPr>
            <a:r>
              <a:t>Supraventricular tachycardia</a:t>
            </a:r>
          </a:p>
          <a:p>
            <a:pPr>
              <a:lnSpc>
                <a:spcPct val="90000"/>
              </a:lnSpc>
              <a:defRPr sz="1800"/>
            </a:pPr>
            <a:r>
              <a:t>Major depressive disorder</a:t>
            </a:r>
          </a:p>
          <a:p>
            <a:pPr>
              <a:lnSpc>
                <a:spcPct val="90000"/>
              </a:lnSpc>
              <a:defRPr sz="1800"/>
            </a:pPr>
            <a:r>
              <a:t>Generalized anxiety disorder</a:t>
            </a:r>
          </a:p>
          <a:p>
            <a:pPr>
              <a:lnSpc>
                <a:spcPct val="90000"/>
              </a:lnSpc>
              <a:defRPr sz="1800"/>
            </a:pPr>
            <a:r>
              <a:t>Schizophrenia</a:t>
            </a:r>
          </a:p>
          <a:p>
            <a:pPr>
              <a:lnSpc>
                <a:spcPct val="90000"/>
              </a:lnSpc>
              <a:defRPr sz="1800"/>
            </a:pPr>
            <a:r>
              <a:t>Depersonalization disorder </a:t>
            </a:r>
          </a:p>
          <a:p>
            <a:pPr>
              <a:lnSpc>
                <a:spcPct val="90000"/>
              </a:lnSpc>
              <a:defRPr sz="1800"/>
            </a:pPr>
            <a:r>
              <a:t> Somatization disorder</a:t>
            </a:r>
          </a:p>
          <a:p>
            <a:pPr>
              <a:lnSpc>
                <a:spcPct val="90000"/>
              </a:lnSpc>
              <a:defRPr sz="1800"/>
            </a:pPr>
            <a:r>
              <a:t>Borderline personality disorder</a:t>
            </a:r>
          </a:p>
          <a:p>
            <a:pPr>
              <a:lnSpc>
                <a:spcPct val="90000"/>
              </a:lnSpc>
              <a:defRPr sz="1800"/>
            </a:pPr>
            <a:r>
              <a:t>…………..only to name a few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2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2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2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" grpId="1" build="p" animBg="1" advAuto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 clinical management</a:t>
            </a:r>
          </a:p>
        </p:txBody>
      </p:sp>
      <p:sp>
        <p:nvSpPr>
          <p:cNvPr id="241" name="Shape 241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Usually a combination of medication and individual psychotherapy</a:t>
            </a:r>
          </a:p>
          <a:p>
            <a:endParaRPr/>
          </a:p>
          <a:p>
            <a:r>
              <a:t>SSRIs are the medications of choice and are effective in 70 to 80% of patients. Typically start low and go slow.</a:t>
            </a:r>
          </a:p>
          <a:p>
            <a:endParaRPr/>
          </a:p>
          <a:p>
            <a:r>
              <a:t>The FDA has approved fluoxetine, paroxetine, sertraline and long-acting  venlafaxine for the treatment of panic disorder</a:t>
            </a:r>
          </a:p>
          <a:p>
            <a:endParaRPr/>
          </a:p>
          <a:p>
            <a:r>
              <a:t>SSRIs/SNRIs have superseded tricyclic antidepressants and  monoamine oxidase inhibitors due to side effects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4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 fill="hold"/>
                                        <p:tgtEl>
                                          <p:spTgt spid="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9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 fill="hold"/>
                                        <p:tgtEl>
                                          <p:spTgt spid="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 fill="hold"/>
                                        <p:tgtEl>
                                          <p:spTgt spid="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9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 fill="hold"/>
                                        <p:tgtEl>
                                          <p:spTgt spid="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9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 fill="hold"/>
                                        <p:tgtEl>
                                          <p:spTgt spid="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9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 fill="hold"/>
                                        <p:tgtEl>
                                          <p:spTgt spid="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9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 fill="hold"/>
                                        <p:tgtEl>
                                          <p:spTgt spid="2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" grpId="1" build="p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pc="-100"/>
            </a:lvl1pPr>
          </a:lstStyle>
          <a:p>
            <a:pPr>
              <a:defRPr spc="-60"/>
            </a:pPr>
            <a:r>
              <a:rPr spc="-100"/>
              <a:t>Anxiety disorders</a:t>
            </a:r>
          </a:p>
        </p:txBody>
      </p:sp>
      <p:sp>
        <p:nvSpPr>
          <p:cNvPr id="136" name="Shape 136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pPr marL="342900" indent="-342900">
              <a:buSzPct val="100000"/>
              <a:buFont typeface="Arial"/>
              <a:buChar char="•"/>
            </a:pPr>
            <a:r>
              <a:t> Post traumatic stress disorder and acute stress disorder have been moved from anxiety disorders in DSM-4TR to” trauma and stressor related disorders” as part of DSM-5</a:t>
            </a:r>
          </a:p>
          <a:p>
            <a:pPr marL="342900" indent="-342900">
              <a:buSzPct val="100000"/>
              <a:buFont typeface="Arial"/>
              <a:buChar char="•"/>
            </a:pPr>
            <a:endParaRPr/>
          </a:p>
          <a:p>
            <a:pPr marL="342900" indent="-342900">
              <a:buSzPct val="100000"/>
              <a:buFont typeface="Arial"/>
              <a:buChar char="•"/>
            </a:pPr>
            <a:r>
              <a:t>Scientific data has shown that these disorders stand apart from the other anxiety disorders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1" build="p" animBg="1" advAuto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clinical management</a:t>
            </a:r>
          </a:p>
        </p:txBody>
      </p:sp>
      <p:sp>
        <p:nvSpPr>
          <p:cNvPr id="244" name="Shape 244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Benzodiazepines can be helpful in the short term but have the risk of dependence and tolerance</a:t>
            </a:r>
          </a:p>
          <a:p>
            <a:endParaRPr/>
          </a:p>
          <a:p>
            <a:r>
              <a:t>Positive factors for response to treatment include milder anxiety, later age of onset, fewer panic attacks, and a relatively normal personality</a:t>
            </a:r>
          </a:p>
          <a:p>
            <a:endParaRPr/>
          </a:p>
          <a:p>
            <a:r>
              <a:t>Should encourage to limit stimulants including caffeine</a:t>
            </a:r>
          </a:p>
          <a:p>
            <a:endParaRPr/>
          </a:p>
          <a:p>
            <a:r>
              <a:t>Cognitive behavioral therapy is a benefit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pc="-100"/>
            </a:lvl1pPr>
          </a:lstStyle>
          <a:p>
            <a:pPr>
              <a:defRPr spc="-60"/>
            </a:pPr>
            <a:r>
              <a:rPr spc="-100"/>
              <a:t> aGoraphobia</a:t>
            </a:r>
          </a:p>
        </p:txBody>
      </p:sp>
      <p:sp>
        <p:nvSpPr>
          <p:cNvPr id="247" name="Shape 247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A condition in which an individual fears being unable to get out of a place or situation quickly in the event of a panic attack</a:t>
            </a:r>
          </a:p>
          <a:p>
            <a:endParaRPr/>
          </a:p>
          <a:p>
            <a:r>
              <a:t>As a consequence of the patient’s fear they avoid places or situations in which they believe that this might occur</a:t>
            </a:r>
          </a:p>
          <a:p>
            <a:endParaRPr/>
          </a:p>
          <a:p>
            <a:r>
              <a:t>It is often, but not always, a complication of panic disorder</a:t>
            </a:r>
          </a:p>
          <a:p>
            <a:endParaRPr/>
          </a:p>
          <a:p>
            <a:r>
              <a:t>It is nearly as common as panic disorder with women more likely than men to suffer from it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5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5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5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2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" grpId="1" build="p" animBg="1" advAuto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pc="-100"/>
            </a:lvl1pPr>
          </a:lstStyle>
          <a:p>
            <a:pPr>
              <a:defRPr spc="-60"/>
            </a:pPr>
            <a:r>
              <a:rPr spc="-100"/>
              <a:t>AGoraphobia</a:t>
            </a:r>
          </a:p>
        </p:txBody>
      </p:sp>
      <p:sp>
        <p:nvSpPr>
          <p:cNvPr id="250" name="Shape 250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The true fear is being separated from a source of security</a:t>
            </a:r>
          </a:p>
          <a:p>
            <a:endParaRPr/>
          </a:p>
          <a:p>
            <a:r>
              <a:t> As is common in anxiety states, avoidance of places or situations that the patient believes exacerbate  their symptoms is typical </a:t>
            </a:r>
          </a:p>
          <a:p>
            <a:endParaRPr/>
          </a:p>
          <a:p>
            <a:r>
              <a:t>Often being accompanied and reassured by a significant other is quite helpful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" grpId="1" build="p" animBg="1" advAuto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 DSM-5 criteria for aGoraphobia</a:t>
            </a:r>
          </a:p>
        </p:txBody>
      </p:sp>
      <p:sp>
        <p:nvSpPr>
          <p:cNvPr id="253" name="Shape 253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Fear or anxiety about two or more of the following:</a:t>
            </a:r>
          </a:p>
          <a:p>
            <a:r>
              <a:t>	using public transportation</a:t>
            </a:r>
          </a:p>
          <a:p>
            <a:r>
              <a:t>	being in open spaces</a:t>
            </a:r>
          </a:p>
          <a:p>
            <a:r>
              <a:t>	being in enclosed places</a:t>
            </a:r>
          </a:p>
          <a:p>
            <a:r>
              <a:t>	standing in line or being in a crowd</a:t>
            </a:r>
          </a:p>
          <a:p>
            <a:r>
              <a:t>	being outside of the home alone</a:t>
            </a:r>
          </a:p>
          <a:p>
            <a:endParaRPr/>
          </a:p>
          <a:p>
            <a:r>
              <a:t>Avoidance of these situations for fear that escape might be difficult or that help may not be available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2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2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" grpId="1" build="p" animBg="1" advAuto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DSM-5 criteria for aGoraphobia</a:t>
            </a:r>
          </a:p>
        </p:txBody>
      </p:sp>
      <p:sp>
        <p:nvSpPr>
          <p:cNvPr id="256" name="Shape 256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The situations almost always provoke fear or anxiety</a:t>
            </a:r>
          </a:p>
          <a:p>
            <a:endParaRPr/>
          </a:p>
          <a:p>
            <a:r>
              <a:t>Situations are actively avoided, require a companion, or endured with intense fear or anxiety</a:t>
            </a:r>
          </a:p>
          <a:p>
            <a:endParaRPr/>
          </a:p>
          <a:p>
            <a:r>
              <a:t>The fear or anxiety is out of proportion to the actual danger</a:t>
            </a:r>
          </a:p>
          <a:p>
            <a:endParaRPr/>
          </a:p>
          <a:p>
            <a:r>
              <a:t>The fear, anxiety or avoidance is persistent for at least six months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5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5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5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2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" grpId="1" build="p" animBg="1" advAuto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DSM-5 criteria for aGoraphobia</a:t>
            </a:r>
          </a:p>
        </p:txBody>
      </p:sp>
      <p:sp>
        <p:nvSpPr>
          <p:cNvPr id="259" name="Shape 259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The symptoms cause clinically significant distress and impairment of functioning</a:t>
            </a:r>
          </a:p>
          <a:p>
            <a:endParaRPr/>
          </a:p>
          <a:p>
            <a:r>
              <a:t>Not related to another medical condition</a:t>
            </a:r>
          </a:p>
          <a:p>
            <a:endParaRPr/>
          </a:p>
          <a:p>
            <a:r>
              <a:t>Not better explained by the symptoms of another mental disorder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" grpId="1" build="p" animBg="1" advAuto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 generalized anxiety disorder</a:t>
            </a:r>
          </a:p>
        </p:txBody>
      </p:sp>
      <p:sp>
        <p:nvSpPr>
          <p:cNvPr id="262" name="Shape 26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Patients worry excessively about life circumstances as the central feature</a:t>
            </a:r>
          </a:p>
          <a:p>
            <a:endParaRPr/>
          </a:p>
          <a:p>
            <a:r>
              <a:t>The patient will often have symptoms of restlessness or being keyed up, easily fatigued, difficulty concentrating, irritability, muscle tension, or poor sleep</a:t>
            </a:r>
          </a:p>
          <a:p>
            <a:endParaRPr/>
          </a:p>
          <a:p>
            <a:r>
              <a:t>Symptoms are present more days than not and cause distress and impairment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9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6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9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5" presetClass="entr" presetSubtype="9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9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5" presetClass="entr" presetSubtype="9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9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" grpId="1" build="p" animBg="1" advAuto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685800">
              <a:defRPr sz="2400" spc="-75"/>
            </a:lvl1pPr>
          </a:lstStyle>
          <a:p>
            <a:pPr>
              <a:defRPr spc="-45"/>
            </a:pPr>
            <a:r>
              <a:rPr spc="-75"/>
              <a:t> Dsm-5 criteria for generalized anxiety disorder</a:t>
            </a:r>
          </a:p>
        </p:txBody>
      </p:sp>
      <p:sp>
        <p:nvSpPr>
          <p:cNvPr id="265" name="Shape 265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Excessive anxiety and worry more days than not for at least six months</a:t>
            </a:r>
          </a:p>
          <a:p>
            <a:endParaRPr/>
          </a:p>
          <a:p>
            <a:r>
              <a:t>The individual finds it hard to control the worry</a:t>
            </a:r>
          </a:p>
          <a:p>
            <a:endParaRPr/>
          </a:p>
          <a:p>
            <a:r>
              <a:t>The anxiety and worry are associated with three or more of the following symptoms most days over six months:</a:t>
            </a:r>
          </a:p>
          <a:p>
            <a:r>
              <a:t>	restlessness or feeling keyed up</a:t>
            </a:r>
          </a:p>
          <a:p>
            <a:r>
              <a:t>	easily fatigued</a:t>
            </a:r>
          </a:p>
          <a:p>
            <a:r>
              <a:t>	difficulty concentrating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" grpId="1" animBg="1" advAuto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685800">
              <a:defRPr sz="2400" spc="-75"/>
            </a:lvl1pPr>
          </a:lstStyle>
          <a:p>
            <a:pPr>
              <a:defRPr spc="-45"/>
            </a:pPr>
            <a:r>
              <a:rPr spc="-75"/>
              <a:t>DSM-5 criteria for generalized anxiety disorder</a:t>
            </a:r>
          </a:p>
        </p:txBody>
      </p:sp>
      <p:sp>
        <p:nvSpPr>
          <p:cNvPr id="268" name="Shape 268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t>	irritability</a:t>
            </a:r>
          </a:p>
          <a:p>
            <a:pPr>
              <a:lnSpc>
                <a:spcPct val="90000"/>
              </a:lnSpc>
            </a:pPr>
            <a:r>
              <a:t>	muscle tension</a:t>
            </a:r>
          </a:p>
          <a:p>
            <a:pPr>
              <a:lnSpc>
                <a:spcPct val="90000"/>
              </a:lnSpc>
            </a:pPr>
            <a:r>
              <a:t>	sleep disturbance</a:t>
            </a:r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t>The symptoms cause significant distress or impairment in functioning</a:t>
            </a:r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t>Symptoms not attributable to the effects of a substance or another medical condition</a:t>
            </a:r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t>Not better explained by another mental disorder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1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6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12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1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1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5" presetClass="entr" presetSubtype="12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1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5" presetClass="entr" presetSubtype="12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5" presetClass="entr" presetSubtype="1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5" presetClass="entr" presetSubtype="12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5" presetClass="entr" presetSubtype="1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fill="hold"/>
                                        <p:tgtEl>
                                          <p:spTgt spid="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" grpId="1" build="p" animBg="1" advAuto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 etiology and pathophysiology</a:t>
            </a:r>
          </a:p>
        </p:txBody>
      </p:sp>
      <p:sp>
        <p:nvSpPr>
          <p:cNvPr id="271" name="Shape 271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It “runs in families” as  supported by twin studies</a:t>
            </a:r>
          </a:p>
          <a:p>
            <a:endParaRPr/>
          </a:p>
          <a:p>
            <a:r>
              <a:t>There are genetic as well as nongenetic factors that are important </a:t>
            </a:r>
          </a:p>
          <a:p>
            <a:endParaRPr/>
          </a:p>
          <a:p>
            <a:r>
              <a:t> Neurotransmitter systems probably involved include norepinephrine, GABA, and serotonin systems in the frontal  lobe and limbic  system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55" fill="hold"/>
                                        <p:tgtEl>
                                          <p:spTgt spid="27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55" fill="hold"/>
                                        <p:tgtEl>
                                          <p:spTgt spid="27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455" fill="hold"/>
                                        <p:tgtEl>
                                          <p:spTgt spid="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55" fill="hold"/>
                                        <p:tgtEl>
                                          <p:spTgt spid="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5"/>
                            </p:stCondLst>
                            <p:childTnLst>
                              <p:par>
                                <p:cTn id="14" presetID="2" presetClass="entr" presetSubtype="1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/>
                                        <p:tgtEl>
                                          <p:spTgt spid="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/>
                                        <p:tgtEl>
                                          <p:spTgt spid="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/>
                                        <p:tgtEl>
                                          <p:spTgt spid="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/>
                                        <p:tgtEl>
                                          <p:spTgt spid="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5"/>
                            </p:stCondLst>
                            <p:childTnLst>
                              <p:par>
                                <p:cTn id="25" presetID="2" presetClass="entr" presetSubtype="1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/>
                                        <p:tgtEl>
                                          <p:spTgt spid="2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/>
                                        <p:tgtEl>
                                          <p:spTgt spid="2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455" fill="hold"/>
                                        <p:tgtEl>
                                          <p:spTgt spid="2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55" fill="hold"/>
                                        <p:tgtEl>
                                          <p:spTgt spid="2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" grpId="1" build="p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DSM-5 Anxiety Disorders</a:t>
            </a:r>
          </a:p>
        </p:txBody>
      </p:sp>
      <p:sp>
        <p:nvSpPr>
          <p:cNvPr id="139" name="Shape 139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Separation anxiety disorder</a:t>
            </a:r>
          </a:p>
          <a:p>
            <a:endParaRPr/>
          </a:p>
          <a:p>
            <a:r>
              <a:t>Selective mutism</a:t>
            </a:r>
          </a:p>
          <a:p>
            <a:endParaRPr/>
          </a:p>
          <a:p>
            <a:r>
              <a:t>Specific phobia</a:t>
            </a:r>
          </a:p>
          <a:p>
            <a:endParaRPr/>
          </a:p>
          <a:p>
            <a:r>
              <a:t>Social anxiety disorder ( also known as social phobia)</a:t>
            </a:r>
          </a:p>
          <a:p>
            <a:endParaRPr/>
          </a:p>
          <a:p>
            <a:r>
              <a:t>Panic disorder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1" build="p" animBg="1" advAuto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 differential diagnoses</a:t>
            </a:r>
          </a:p>
        </p:txBody>
      </p:sp>
      <p:sp>
        <p:nvSpPr>
          <p:cNvPr id="274" name="Shape 274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Rule out substance induced including:</a:t>
            </a:r>
          </a:p>
          <a:p>
            <a:r>
              <a:t>	Caffeine intoxication</a:t>
            </a:r>
          </a:p>
          <a:p>
            <a:r>
              <a:t>	Stimulant abuse</a:t>
            </a:r>
          </a:p>
          <a:p>
            <a:r>
              <a:t>	Alcohol, benzodiazepine and sedative- hypnotic withdrawal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9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" fill="hold"/>
                                        <p:tgtEl>
                                          <p:spTgt spid="27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27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27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fill="hold"/>
                                        <p:tgtEl>
                                          <p:spTgt spid="27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9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800" fill="hold"/>
                                        <p:tgtEl>
                                          <p:spTgt spid="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fill="hold"/>
                                        <p:tgtEl>
                                          <p:spTgt spid="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fill="hold"/>
                                        <p:tgtEl>
                                          <p:spTgt spid="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fill="hold"/>
                                        <p:tgtEl>
                                          <p:spTgt spid="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9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800" fill="hold"/>
                                        <p:tgtEl>
                                          <p:spTgt spid="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fill="hold"/>
                                        <p:tgtEl>
                                          <p:spTgt spid="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fill="hold"/>
                                        <p:tgtEl>
                                          <p:spTgt spid="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fill="hold"/>
                                        <p:tgtEl>
                                          <p:spTgt spid="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9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800" fill="hold"/>
                                        <p:tgtEl>
                                          <p:spTgt spid="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fill="hold"/>
                                        <p:tgtEl>
                                          <p:spTgt spid="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fill="hold"/>
                                        <p:tgtEl>
                                          <p:spTgt spid="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fill="hold"/>
                                        <p:tgtEl>
                                          <p:spTgt spid="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9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800" fill="hold"/>
                                        <p:tgtEl>
                                          <p:spTgt spid="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fill="hold"/>
                                        <p:tgtEl>
                                          <p:spTgt spid="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fill="hold"/>
                                        <p:tgtEl>
                                          <p:spTgt spid="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fill="hold"/>
                                        <p:tgtEl>
                                          <p:spTgt spid="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" grpId="1" build="p" animBg="1" advAuto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 clinical management</a:t>
            </a:r>
          </a:p>
        </p:txBody>
      </p:sp>
      <p:sp>
        <p:nvSpPr>
          <p:cNvPr id="277" name="Shape 277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Medications approved by the FDA include:</a:t>
            </a:r>
          </a:p>
          <a:p>
            <a:r>
              <a:t>	SSRIs paroxetine and escitalopram</a:t>
            </a:r>
          </a:p>
          <a:p>
            <a:r>
              <a:t>	SNRIs  venlafaxine and duloxetine</a:t>
            </a:r>
          </a:p>
          <a:p>
            <a:r>
              <a:t> Off label use of the following is typical:</a:t>
            </a:r>
          </a:p>
          <a:p>
            <a:r>
              <a:t>	Benzodiazepines are rapidly effective but have the risk of tolerance and dependence</a:t>
            </a:r>
          </a:p>
          <a:p>
            <a:r>
              <a:t>	Sedating TCAs have been used but are limited due to side effects</a:t>
            </a:r>
          </a:p>
          <a:p>
            <a:r>
              <a:t>	The antihistamine hydroxyzine may be helpful and is relatively safe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" grpId="1" build="p" animBg="1" advAuto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 clinical management</a:t>
            </a:r>
          </a:p>
        </p:txBody>
      </p:sp>
      <p:sp>
        <p:nvSpPr>
          <p:cNvPr id="280" name="Shape 280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Patient education about the chronic nature of the disorder and the tendency of symptoms to wax and wane with stressors</a:t>
            </a:r>
          </a:p>
          <a:p>
            <a:endParaRPr/>
          </a:p>
          <a:p>
            <a:r>
              <a:t>Behavior therapy including relaxation training, re-breathing exercises and meditation may be effective if symptoms are mild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" grpId="1" build="p" animBg="1" advAuto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z="3200" spc="-100"/>
            </a:lvl1pPr>
          </a:lstStyle>
          <a:p>
            <a:pPr>
              <a:defRPr spc="-60"/>
            </a:pPr>
            <a:r>
              <a:rPr spc="-100"/>
              <a:t> obsessive-compulsive  spectrum disorders</a:t>
            </a:r>
          </a:p>
        </p:txBody>
      </p:sp>
      <p:sp>
        <p:nvSpPr>
          <p:cNvPr id="283" name="Shape 283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Well represented in historical figures ie. Howard Hughes</a:t>
            </a:r>
          </a:p>
          <a:p>
            <a:endParaRPr/>
          </a:p>
          <a:p>
            <a:r>
              <a:t>Has been placed in its own category in DSM-5 as part of a spectrum of disorders thought to be related to it</a:t>
            </a:r>
          </a:p>
          <a:p>
            <a:endParaRPr/>
          </a:p>
          <a:p>
            <a:r>
              <a:t>The obsessive-compulsive spectrum includes body dysmorphic disorder, hoarding disorder, trichotillomania, and excoriation ( “skin picking”) disorder</a:t>
            </a:r>
          </a:p>
          <a:p>
            <a:endParaRPr/>
          </a:p>
          <a:p>
            <a:r>
              <a:t>OCD was under the umbrella of anxiety disorders in DSM-4TR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" grpId="1" build="p" animBg="1" advAuto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z="3200" spc="-100"/>
            </a:lvl1pPr>
          </a:lstStyle>
          <a:p>
            <a:pPr>
              <a:defRPr spc="-60"/>
            </a:pPr>
            <a:r>
              <a:rPr spc="-100"/>
              <a:t>obsessive-compulsive  spectrum disorders</a:t>
            </a:r>
          </a:p>
        </p:txBody>
      </p:sp>
      <p:sp>
        <p:nvSpPr>
          <p:cNvPr id="286" name="Shape 286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Residual categories include symptoms that may be the result of the effects of a substance, a medication, or medical condition.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" grpId="1" build="p" animBg="1" advAuto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832104">
              <a:defRPr sz="2912" spc="-91"/>
            </a:lvl1pPr>
          </a:lstStyle>
          <a:p>
            <a:pPr>
              <a:defRPr spc="-54"/>
            </a:pPr>
            <a:r>
              <a:rPr spc="-91"/>
              <a:t>DSM-5 Criteria Obsessive-compulsive disorder</a:t>
            </a:r>
          </a:p>
        </p:txBody>
      </p:sp>
      <p:sp>
        <p:nvSpPr>
          <p:cNvPr id="289" name="Shape 289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The presence of  obsessions, compulsions or both:</a:t>
            </a:r>
          </a:p>
          <a:p>
            <a:endParaRPr/>
          </a:p>
          <a:p>
            <a:r>
              <a:t>Obsessions  are defined as:</a:t>
            </a:r>
          </a:p>
          <a:p>
            <a:r>
              <a:t>	Recurrent and persistent thoughts, urges, or images that are experienced, at some time during the disturbance, as intrusive and unwanted and in most individuals cause marked anxiety or distress</a:t>
            </a:r>
          </a:p>
          <a:p>
            <a:r>
              <a:t>	Individual attempts to ignore or suppress such thoughts, urges, or images or to neutralize them with some other thought or action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813816">
              <a:defRPr sz="2848" spc="-89"/>
            </a:lvl1pPr>
          </a:lstStyle>
          <a:p>
            <a:pPr>
              <a:defRPr spc="-53"/>
            </a:pPr>
            <a:r>
              <a:rPr spc="-89"/>
              <a:t>DSM-5  criteria obsessive-compulsive disorder</a:t>
            </a:r>
          </a:p>
        </p:txBody>
      </p:sp>
      <p:sp>
        <p:nvSpPr>
          <p:cNvPr id="292" name="Shape 29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 Compulsions are defined by the following:</a:t>
            </a:r>
          </a:p>
          <a:p>
            <a:endParaRPr/>
          </a:p>
          <a:p>
            <a:r>
              <a:t>	Repetitive  behaviors that individuals feel driven to perform in response to an obsession or according to rules applied rigidly</a:t>
            </a:r>
          </a:p>
          <a:p>
            <a:endParaRPr/>
          </a:p>
          <a:p>
            <a:r>
              <a:t>	The behaviors or mental acts are aimed at preventing or reducing anxiety or distress or some dreaded event or situation but are not connected in a realistic way with what they are designed to neutralize or prevent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" grpId="1" build="p" animBg="1" advAuto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813816">
              <a:defRPr sz="2848" spc="-89"/>
            </a:lvl1pPr>
          </a:lstStyle>
          <a:p>
            <a:pPr>
              <a:defRPr spc="-53"/>
            </a:pPr>
            <a:r>
              <a:rPr spc="-89"/>
              <a:t>DSM-5  criteria obsessive-compulsive disorder</a:t>
            </a:r>
          </a:p>
        </p:txBody>
      </p:sp>
      <p:sp>
        <p:nvSpPr>
          <p:cNvPr id="295" name="Shape 295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The  obsessions and compulsions are time-consuming  i.e. more than one hour per day and cause distress or impairment in functioning</a:t>
            </a:r>
          </a:p>
          <a:p>
            <a:endParaRPr/>
          </a:p>
          <a:p>
            <a:r>
              <a:t>The symptoms are not attributable to a substance or another medical condition</a:t>
            </a:r>
          </a:p>
          <a:p>
            <a:endParaRPr/>
          </a:p>
          <a:p>
            <a:r>
              <a:t>The disturbance is not better explained by the symptoms of another mental disorder</a:t>
            </a:r>
          </a:p>
          <a:p>
            <a:endParaRPr/>
          </a:p>
          <a:p>
            <a:r>
              <a:t>Insight into the symptoms can be from good to delusional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2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2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" grpId="1" build="p" animBg="1" advAuto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z="3200" spc="-100"/>
            </a:lvl1pPr>
          </a:lstStyle>
          <a:p>
            <a:pPr>
              <a:defRPr spc="-60"/>
            </a:pPr>
            <a:r>
              <a:rPr spc="-100"/>
              <a:t> obsessive-compulsive disorder</a:t>
            </a:r>
          </a:p>
        </p:txBody>
      </p:sp>
      <p:sp>
        <p:nvSpPr>
          <p:cNvPr id="298" name="Shape 298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Obsessions can include by decreasing frequency:</a:t>
            </a:r>
          </a:p>
          <a:p>
            <a:r>
              <a:t>	Contamination	</a:t>
            </a:r>
          </a:p>
          <a:p>
            <a:r>
              <a:t>	Pathological doubt </a:t>
            </a:r>
          </a:p>
          <a:p>
            <a:r>
              <a:t>	Somatic</a:t>
            </a:r>
          </a:p>
          <a:p>
            <a:r>
              <a:t>	Need for symmetry</a:t>
            </a:r>
          </a:p>
          <a:p>
            <a:r>
              <a:t>	Aggressive impulse</a:t>
            </a:r>
          </a:p>
          <a:p>
            <a:r>
              <a:t>	Sexual impulse	</a:t>
            </a:r>
          </a:p>
          <a:p>
            <a:r>
              <a:t>	Multiple obsessions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2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8" grpId="1" build="p" animBg="1" advAuto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>
            <a:spLocks noGrp="1"/>
          </p:cNvSpPr>
          <p:nvPr>
            <p:ph type="title"/>
          </p:nvPr>
        </p:nvSpPr>
        <p:spPr>
          <a:xfrm>
            <a:off x="411463" y="152718"/>
            <a:ext cx="5791201" cy="1371601"/>
          </a:xfrm>
          <a:prstGeom prst="rect">
            <a:avLst/>
          </a:prstGeom>
        </p:spPr>
        <p:txBody>
          <a:bodyPr/>
          <a:lstStyle>
            <a:lvl1pPr>
              <a:defRPr sz="3200" spc="-100"/>
            </a:lvl1pPr>
          </a:lstStyle>
          <a:p>
            <a:pPr>
              <a:defRPr spc="-60"/>
            </a:pPr>
            <a:r>
              <a:rPr spc="-100"/>
              <a:t> obsessive-compulsive disorder</a:t>
            </a:r>
          </a:p>
        </p:txBody>
      </p:sp>
      <p:sp>
        <p:nvSpPr>
          <p:cNvPr id="301" name="Shape 301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Compulsions can frequently include in descending  frequency:</a:t>
            </a:r>
          </a:p>
          <a:p>
            <a:r>
              <a:t>	Checking</a:t>
            </a:r>
          </a:p>
          <a:p>
            <a:r>
              <a:t>	Washing	</a:t>
            </a:r>
          </a:p>
          <a:p>
            <a:r>
              <a:t>	Counting</a:t>
            </a:r>
          </a:p>
          <a:p>
            <a:r>
              <a:t>	Need to ask or confess</a:t>
            </a:r>
          </a:p>
          <a:p>
            <a:r>
              <a:t>	 Symmetry and precision</a:t>
            </a:r>
          </a:p>
          <a:p>
            <a:r>
              <a:t>	Hoarding</a:t>
            </a:r>
          </a:p>
          <a:p>
            <a:r>
              <a:t>	Multiple compulsions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3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3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" grpId="1" build="p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DSM-5 anxiety disorders</a:t>
            </a:r>
          </a:p>
        </p:txBody>
      </p:sp>
      <p:sp>
        <p:nvSpPr>
          <p:cNvPr id="142" name="Shape 14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Agoraphobia</a:t>
            </a:r>
          </a:p>
          <a:p>
            <a:endParaRPr/>
          </a:p>
          <a:p>
            <a:r>
              <a:t>Generalized anxiety disorder</a:t>
            </a:r>
          </a:p>
          <a:p>
            <a:endParaRPr/>
          </a:p>
          <a:p>
            <a:r>
              <a:t>Substance/ medication- induced anxiety disorder</a:t>
            </a:r>
          </a:p>
          <a:p>
            <a:endParaRPr/>
          </a:p>
          <a:p>
            <a:r>
              <a:t>Anxiety disorder due to another medical condition</a:t>
            </a:r>
          </a:p>
          <a:p>
            <a:endParaRPr/>
          </a:p>
          <a:p>
            <a:r>
              <a:t>Other specified anxiety disorders and unspecified anxiety disorders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1" build="p" animBg="1" advAuto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z="3200" spc="-100"/>
            </a:lvl1pPr>
          </a:lstStyle>
          <a:p>
            <a:pPr>
              <a:defRPr spc="-60"/>
            </a:pPr>
            <a:r>
              <a:rPr spc="-100"/>
              <a:t>obsessive-compulsive disorder</a:t>
            </a:r>
          </a:p>
        </p:txBody>
      </p:sp>
      <p:sp>
        <p:nvSpPr>
          <p:cNvPr id="304" name="Shape 304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Many people will have occasional obsessional thoughts or repetitive behaviors that are not impairing nor do they cause distress</a:t>
            </a:r>
          </a:p>
          <a:p>
            <a:endParaRPr/>
          </a:p>
          <a:p>
            <a:r>
              <a:t>Many times rituals in our lives are a way to structure are routines and are easily adapted</a:t>
            </a:r>
          </a:p>
          <a:p>
            <a:endParaRPr/>
          </a:p>
          <a:p>
            <a:r>
              <a:t>In DSM-5 OCD is subtyped related to degree of insight. Poor insight tends to be associated poorer outcomes as does early onset in the presence of a personality disorder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30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2000"/>
                                        <p:tgtEl>
                                          <p:spTgt spid="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" presetClass="entr" presetSubtype="32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2000"/>
                                        <p:tgtEl>
                                          <p:spTgt spid="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2000"/>
                                        <p:tgtEl>
                                          <p:spTgt spid="3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32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2000"/>
                                        <p:tgtEl>
                                          <p:spTgt spid="3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2000"/>
                                        <p:tgtEl>
                                          <p:spTgt spid="3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" grpId="1" build="p" animBg="1" advAuto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sz="3200" spc="-100"/>
            </a:lvl1pPr>
          </a:lstStyle>
          <a:p>
            <a:pPr>
              <a:defRPr spc="-60"/>
            </a:pPr>
            <a:r>
              <a:rPr spc="-100"/>
              <a:t> epidemiology, clinical  findings and course</a:t>
            </a:r>
          </a:p>
        </p:txBody>
      </p:sp>
      <p:sp>
        <p:nvSpPr>
          <p:cNvPr id="307" name="Shape 307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Typically OCD begins in the late teens or early 20s</a:t>
            </a:r>
          </a:p>
          <a:p>
            <a:endParaRPr/>
          </a:p>
          <a:p>
            <a:r>
              <a:t>Generally the onset is gradual</a:t>
            </a:r>
          </a:p>
          <a:p>
            <a:endParaRPr/>
          </a:p>
          <a:p>
            <a:r>
              <a:t>Lifetime prevalence of 2 to 3%</a:t>
            </a:r>
          </a:p>
          <a:p>
            <a:endParaRPr/>
          </a:p>
          <a:p>
            <a:r>
              <a:t>Men and women are equally represented with men earlier onset</a:t>
            </a:r>
          </a:p>
          <a:p>
            <a:endParaRPr/>
          </a:p>
          <a:p>
            <a:r>
              <a:t>85% have a chronic course, 10% a deteriorating course 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" grpId="1" build="p" animBg="1" advAuto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z="3200" spc="-100"/>
            </a:lvl1pPr>
          </a:lstStyle>
          <a:p>
            <a:pPr>
              <a:defRPr spc="-60"/>
            </a:pPr>
            <a:r>
              <a:rPr spc="-100"/>
              <a:t>epidemiology, clinical  findings and course</a:t>
            </a:r>
          </a:p>
        </p:txBody>
      </p:sp>
      <p:sp>
        <p:nvSpPr>
          <p:cNvPr id="310" name="Shape 310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2% have episodic course with periods of remission and exacerbation</a:t>
            </a:r>
          </a:p>
          <a:p>
            <a:endParaRPr/>
          </a:p>
          <a:p>
            <a:r>
              <a:t>Because new treatment is available, future outcome studies will probably improve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 fill="hold"/>
                                        <p:tgtEl>
                                          <p:spTgt spid="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9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 fill="hold"/>
                                        <p:tgtEl>
                                          <p:spTgt spid="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 fill="hold"/>
                                        <p:tgtEl>
                                          <p:spTgt spid="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" grpId="1" build="p" animBg="1" advAuto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 Etiology and pathophysiology</a:t>
            </a:r>
          </a:p>
        </p:txBody>
      </p:sp>
      <p:sp>
        <p:nvSpPr>
          <p:cNvPr id="313" name="Shape 313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Exact cause is unknown but the evidence supports a neurobiological model</a:t>
            </a:r>
          </a:p>
          <a:p>
            <a:endParaRPr/>
          </a:p>
          <a:p>
            <a:r>
              <a:t> OCD occurs more often in various in neurologic disorders such as epilepsy, Huntington’s chorea and brain trauma</a:t>
            </a:r>
          </a:p>
          <a:p>
            <a:endParaRPr/>
          </a:p>
          <a:p>
            <a:r>
              <a:t>It has been linked to birth injury, abnormal EEGs, abnormal auditory evoked potentials, growth delays.</a:t>
            </a:r>
          </a:p>
          <a:p>
            <a:endParaRPr/>
          </a:p>
          <a:p>
            <a:r>
              <a:t>PANDAS (Pediatric autoimmune neuropsychiatric disorders associated with streptococcal infections)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1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600" fill="hold"/>
                                        <p:tgtEl>
                                          <p:spTgt spid="31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600" fill="hold"/>
                                        <p:tgtEl>
                                          <p:spTgt spid="31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/>
                                        <p:tgtEl>
                                          <p:spTgt spid="3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/>
                                        <p:tgtEl>
                                          <p:spTgt spid="3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12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600" fill="hold"/>
                                        <p:tgtEl>
                                          <p:spTgt spid="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00" fill="hold"/>
                                        <p:tgtEl>
                                          <p:spTgt spid="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fill="hold"/>
                                        <p:tgtEl>
                                          <p:spTgt spid="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fill="hold"/>
                                        <p:tgtEl>
                                          <p:spTgt spid="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"/>
                            </p:stCondLst>
                            <p:childTnLst>
                              <p:par>
                                <p:cTn id="18" presetID="15" presetClass="entr" presetSubtype="12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600" fill="hold"/>
                                        <p:tgtEl>
                                          <p:spTgt spid="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fill="hold"/>
                                        <p:tgtEl>
                                          <p:spTgt spid="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fill="hold"/>
                                        <p:tgtEl>
                                          <p:spTgt spid="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fill="hold"/>
                                        <p:tgtEl>
                                          <p:spTgt spid="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1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600" fill="hold"/>
                                        <p:tgtEl>
                                          <p:spTgt spid="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fill="hold"/>
                                        <p:tgtEl>
                                          <p:spTgt spid="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fill="hold"/>
                                        <p:tgtEl>
                                          <p:spTgt spid="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fill="hold"/>
                                        <p:tgtEl>
                                          <p:spTgt spid="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"/>
                            </p:stCondLst>
                            <p:childTnLst>
                              <p:par>
                                <p:cTn id="33" presetID="15" presetClass="entr" presetSubtype="12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600" fill="hold"/>
                                        <p:tgtEl>
                                          <p:spTgt spid="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00" fill="hold"/>
                                        <p:tgtEl>
                                          <p:spTgt spid="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fill="hold"/>
                                        <p:tgtEl>
                                          <p:spTgt spid="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fill="hold"/>
                                        <p:tgtEl>
                                          <p:spTgt spid="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1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600" fill="hold"/>
                                        <p:tgtEl>
                                          <p:spTgt spid="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00" fill="hold"/>
                                        <p:tgtEl>
                                          <p:spTgt spid="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00" fill="hold"/>
                                        <p:tgtEl>
                                          <p:spTgt spid="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fill="hold"/>
                                        <p:tgtEl>
                                          <p:spTgt spid="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"/>
                            </p:stCondLst>
                            <p:childTnLst>
                              <p:par>
                                <p:cTn id="48" presetID="15" presetClass="entr" presetSubtype="12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600" fill="hold"/>
                                        <p:tgtEl>
                                          <p:spTgt spid="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00" fill="hold"/>
                                        <p:tgtEl>
                                          <p:spTgt spid="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00" fill="hold"/>
                                        <p:tgtEl>
                                          <p:spTgt spid="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00" fill="hold"/>
                                        <p:tgtEl>
                                          <p:spTgt spid="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5" presetClass="entr" presetSubtype="1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600" fill="hold"/>
                                        <p:tgtEl>
                                          <p:spTgt spid="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00" fill="hold"/>
                                        <p:tgtEl>
                                          <p:spTgt spid="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00" fill="hold"/>
                                        <p:tgtEl>
                                          <p:spTgt spid="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00" fill="hold"/>
                                        <p:tgtEl>
                                          <p:spTgt spid="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" grpId="1" build="p" animBg="1" advAuto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Etiology and pathophysiology</a:t>
            </a:r>
          </a:p>
        </p:txBody>
      </p:sp>
      <p:sp>
        <p:nvSpPr>
          <p:cNvPr id="316" name="Shape 316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Following group A beta streptococcal infections, children develop obsessions and compulsions with often emotional lability, separation anxiety and tics</a:t>
            </a:r>
          </a:p>
          <a:p>
            <a:endParaRPr/>
          </a:p>
          <a:p>
            <a:r>
              <a:t>Serotonin has been of great interest due to the effect of SSRIs in treating OCD</a:t>
            </a:r>
          </a:p>
          <a:p>
            <a:endParaRPr/>
          </a:p>
          <a:p>
            <a:r>
              <a:t>Brain imaging including PET scans shown increase glucose metabolism in the caudate nuclei and the orbital cortex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5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5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" grpId="1" build="p" animBg="1" advAuto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Etiology and pathophysiology</a:t>
            </a:r>
          </a:p>
        </p:txBody>
      </p:sp>
      <p:sp>
        <p:nvSpPr>
          <p:cNvPr id="319" name="Shape 319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Family and twin studies support a genetic component</a:t>
            </a:r>
          </a:p>
          <a:p>
            <a:endParaRPr/>
          </a:p>
          <a:p>
            <a:r>
              <a:t>Behaviorists relate OCD to learning theory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" grpId="1" build="p" animBg="1" advAuto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 differential diagnosis</a:t>
            </a:r>
          </a:p>
        </p:txBody>
      </p:sp>
      <p:sp>
        <p:nvSpPr>
          <p:cNvPr id="322" name="Shape 32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sz="1800"/>
            </a:pPr>
            <a:r>
              <a:t> OCD has an overlap with many psychiatric syndromes:</a:t>
            </a:r>
          </a:p>
          <a:p>
            <a:pPr>
              <a:lnSpc>
                <a:spcPct val="90000"/>
              </a:lnSpc>
              <a:defRPr sz="1800"/>
            </a:pPr>
            <a:endParaRPr/>
          </a:p>
          <a:p>
            <a:pPr>
              <a:lnSpc>
                <a:spcPct val="90000"/>
              </a:lnSpc>
              <a:defRPr sz="1800"/>
            </a:pPr>
            <a:r>
              <a:t>	Schizophrenia (very impodrtant to exclude)</a:t>
            </a:r>
          </a:p>
          <a:p>
            <a:pPr>
              <a:lnSpc>
                <a:spcPct val="90000"/>
              </a:lnSpc>
              <a:defRPr sz="1800"/>
            </a:pPr>
            <a:r>
              <a:t>	 Major depressive disorder (nihilistic ruminations)</a:t>
            </a:r>
          </a:p>
          <a:p>
            <a:pPr>
              <a:lnSpc>
                <a:spcPct val="90000"/>
              </a:lnSpc>
              <a:defRPr sz="1800"/>
            </a:pPr>
            <a:r>
              <a:t>	Post traumatic stress disorder </a:t>
            </a:r>
          </a:p>
          <a:p>
            <a:pPr>
              <a:lnSpc>
                <a:spcPct val="90000"/>
              </a:lnSpc>
              <a:defRPr sz="1800"/>
            </a:pPr>
            <a:r>
              <a:t>	Hypochondriasis</a:t>
            </a:r>
          </a:p>
          <a:p>
            <a:pPr>
              <a:lnSpc>
                <a:spcPct val="90000"/>
              </a:lnSpc>
              <a:defRPr sz="1800"/>
            </a:pPr>
            <a:r>
              <a:t>	Anorexia nervosa</a:t>
            </a:r>
          </a:p>
          <a:p>
            <a:pPr>
              <a:lnSpc>
                <a:spcPct val="90000"/>
              </a:lnSpc>
              <a:defRPr sz="1800"/>
            </a:pPr>
            <a:r>
              <a:t>	Tourette’s  disorder</a:t>
            </a:r>
          </a:p>
          <a:p>
            <a:pPr>
              <a:lnSpc>
                <a:spcPct val="90000"/>
              </a:lnSpc>
              <a:defRPr sz="1800"/>
            </a:pPr>
            <a:r>
              <a:t>	 Obsessive- compulsive personality disorder </a:t>
            </a:r>
          </a:p>
          <a:p>
            <a:pPr>
              <a:lnSpc>
                <a:spcPct val="90000"/>
              </a:lnSpc>
              <a:defRPr sz="1800"/>
            </a:pPr>
            <a:r>
              <a:t>	</a:t>
            </a:r>
          </a:p>
          <a:p>
            <a:pPr>
              <a:lnSpc>
                <a:spcPct val="90000"/>
              </a:lnSpc>
              <a:defRPr sz="1800"/>
            </a:pPr>
            <a:r>
              <a:t>	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3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3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3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3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" grpId="1" build="p" animBg="1" advAuto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Clinical management</a:t>
            </a:r>
          </a:p>
        </p:txBody>
      </p:sp>
      <p:sp>
        <p:nvSpPr>
          <p:cNvPr id="325" name="Shape 325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Typically involves medication and behavioral therapy ( exposure with response prevention)</a:t>
            </a:r>
          </a:p>
          <a:p>
            <a:endParaRPr/>
          </a:p>
          <a:p>
            <a:r>
              <a:t>SSRIs are particularly effective and the FDA has approved fluoxetine, fluvoxamine, paroxetine, and sertraline.</a:t>
            </a:r>
          </a:p>
          <a:p>
            <a:endParaRPr/>
          </a:p>
          <a:p>
            <a:r>
              <a:t>A tricyclic antidepressant, clomipramine, is useful but limited by side effects</a:t>
            </a:r>
          </a:p>
          <a:p>
            <a:endParaRPr/>
          </a:p>
          <a:p>
            <a:r>
              <a:t>Typically higher doses and more lengthy trials are required for response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822" fill="hold"/>
                                        <p:tgtEl>
                                          <p:spTgt spid="32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822" fill="hold"/>
                                        <p:tgtEl>
                                          <p:spTgt spid="3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822" fill="hold"/>
                                        <p:tgtEl>
                                          <p:spTgt spid="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822" fill="hold"/>
                                        <p:tgtEl>
                                          <p:spTgt spid="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822"/>
                            </p:stCondLst>
                            <p:childTnLst>
                              <p:par>
                                <p:cTn id="14" presetID="2" presetClass="entr" presetSubtype="1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822" fill="hold"/>
                                        <p:tgtEl>
                                          <p:spTgt spid="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22" fill="hold"/>
                                        <p:tgtEl>
                                          <p:spTgt spid="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822" fill="hold"/>
                                        <p:tgtEl>
                                          <p:spTgt spid="3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22" fill="hold"/>
                                        <p:tgtEl>
                                          <p:spTgt spid="3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22"/>
                            </p:stCondLst>
                            <p:childTnLst>
                              <p:par>
                                <p:cTn id="25" presetID="2" presetClass="entr" presetSubtype="1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822" fill="hold"/>
                                        <p:tgtEl>
                                          <p:spTgt spid="3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822" fill="hold"/>
                                        <p:tgtEl>
                                          <p:spTgt spid="3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822" fill="hold"/>
                                        <p:tgtEl>
                                          <p:spTgt spid="3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822" fill="hold"/>
                                        <p:tgtEl>
                                          <p:spTgt spid="3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822"/>
                            </p:stCondLst>
                            <p:childTnLst>
                              <p:par>
                                <p:cTn id="36" presetID="2" presetClass="entr" presetSubtype="1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3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822" fill="hold"/>
                                        <p:tgtEl>
                                          <p:spTgt spid="3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822" fill="hold"/>
                                        <p:tgtEl>
                                          <p:spTgt spid="3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3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822" fill="hold"/>
                                        <p:tgtEl>
                                          <p:spTgt spid="3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822" fill="hold"/>
                                        <p:tgtEl>
                                          <p:spTgt spid="3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" grpId="1" build="p" animBg="1" advAuto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Clinical management</a:t>
            </a:r>
          </a:p>
        </p:txBody>
      </p:sp>
      <p:sp>
        <p:nvSpPr>
          <p:cNvPr id="328" name="Shape 328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Research shows that nearly half of patients with treatment refractory illness who undergo psychosurgery ( cingulotomy, deep brain stimulation) benefit.</a:t>
            </a:r>
          </a:p>
          <a:p>
            <a:endParaRPr/>
          </a:p>
          <a:p>
            <a:r>
              <a:t>Individual psychotherapy is of benefit</a:t>
            </a:r>
          </a:p>
          <a:p>
            <a:endParaRPr/>
          </a:p>
          <a:p>
            <a:r>
              <a:t>Family therapy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" grpId="1" build="p" animBg="1" advAuto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OCD Spectrum  disorders</a:t>
            </a:r>
          </a:p>
        </p:txBody>
      </p:sp>
      <p:sp>
        <p:nvSpPr>
          <p:cNvPr id="331" name="Shape 331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Other Disorders as part of new DSM-5 category:</a:t>
            </a:r>
          </a:p>
          <a:p>
            <a:endParaRPr/>
          </a:p>
          <a:p>
            <a:r>
              <a:t>	Body dysmorphic disorder</a:t>
            </a:r>
          </a:p>
          <a:p>
            <a:r>
              <a:t>	Hoarding disorder</a:t>
            </a:r>
          </a:p>
          <a:p>
            <a:r>
              <a:t>	Trichotillomania or hair pulling disorder</a:t>
            </a:r>
          </a:p>
          <a:p>
            <a:r>
              <a:t>	Excoriation or skin picking disorder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" grpId="1" build="p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Seperation Anxiety Disorder</a:t>
            </a:r>
          </a:p>
        </p:txBody>
      </p:sp>
      <p:sp>
        <p:nvSpPr>
          <p:cNvPr id="145" name="Shape 145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pPr marL="342900" indent="-342900">
              <a:buSzPct val="100000"/>
              <a:buFont typeface="Arial"/>
              <a:buChar char="•"/>
            </a:pPr>
            <a:r>
              <a:t> Excessive anxiety regarding separation from places or people to whom the patient has a strong emotional attachment</a:t>
            </a:r>
          </a:p>
          <a:p>
            <a:pPr marL="342900" indent="-342900">
              <a:buSzPct val="100000"/>
              <a:buFont typeface="Arial"/>
              <a:buChar char="•"/>
            </a:pPr>
            <a:endParaRPr/>
          </a:p>
          <a:p>
            <a:pPr marL="342900" indent="-342900">
              <a:buSzPct val="100000"/>
              <a:buFont typeface="Arial"/>
              <a:buChar char="•"/>
            </a:pPr>
            <a:r>
              <a:t>12 month prevalence in childhood is 4% and  in adults 1 - 2%</a:t>
            </a:r>
          </a:p>
          <a:p>
            <a:pPr marL="342900" indent="-342900">
              <a:buSzPct val="100000"/>
              <a:buFont typeface="Arial"/>
              <a:buChar char="•"/>
            </a:pPr>
            <a:endParaRPr/>
          </a:p>
          <a:p>
            <a:pPr marL="342900" indent="-342900">
              <a:buSzPct val="100000"/>
              <a:buFont typeface="Arial"/>
              <a:buChar char="•"/>
            </a:pPr>
            <a:r>
              <a:t>Onset of the disorder in childhood usually does not progress into adulthood and the attachment is usually to a parent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1" build="p" animBg="1" advAuto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 body dysmorphic disorder</a:t>
            </a:r>
          </a:p>
        </p:txBody>
      </p:sp>
      <p:sp>
        <p:nvSpPr>
          <p:cNvPr id="334" name="Shape 334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t> “The disease of imagined ugliness”</a:t>
            </a:r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t>DSM-5  criteria include:</a:t>
            </a:r>
          </a:p>
          <a:p>
            <a:pPr>
              <a:lnSpc>
                <a:spcPct val="90000"/>
              </a:lnSpc>
            </a:pPr>
            <a:r>
              <a:t>	 Preoccupation with perceived defects or flaws in physical appearance not observed by others</a:t>
            </a:r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t>	At some point the patient has performed repetitive behaviors or mental acts in response to appearance concerns</a:t>
            </a:r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t>	The preoccupations cause clinically significant distress or loss of function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3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" grpId="1" build="p" animBg="1" advAuto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body dysmorphic disorder</a:t>
            </a:r>
          </a:p>
        </p:txBody>
      </p:sp>
      <p:sp>
        <p:nvSpPr>
          <p:cNvPr id="337" name="Shape 337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sz="1800"/>
            </a:pPr>
            <a:r>
              <a:t> 	The preoccupation is not better explained by an eating disorder</a:t>
            </a:r>
          </a:p>
          <a:p>
            <a:pPr>
              <a:lnSpc>
                <a:spcPct val="90000"/>
              </a:lnSpc>
              <a:defRPr sz="1800"/>
            </a:pPr>
            <a:endParaRPr/>
          </a:p>
          <a:p>
            <a:pPr>
              <a:lnSpc>
                <a:spcPct val="90000"/>
              </a:lnSpc>
              <a:defRPr sz="1800"/>
            </a:pPr>
            <a:r>
              <a:t> Estimated prevalence of 1 to 3% and equal among men and women</a:t>
            </a:r>
          </a:p>
          <a:p>
            <a:pPr>
              <a:lnSpc>
                <a:spcPct val="90000"/>
              </a:lnSpc>
              <a:defRPr sz="1800"/>
            </a:pPr>
            <a:endParaRPr/>
          </a:p>
          <a:p>
            <a:pPr>
              <a:lnSpc>
                <a:spcPct val="90000"/>
              </a:lnSpc>
              <a:defRPr sz="1800"/>
            </a:pPr>
            <a:r>
              <a:t>Onset typically in adolescence or young adulthood</a:t>
            </a:r>
          </a:p>
          <a:p>
            <a:pPr>
              <a:lnSpc>
                <a:spcPct val="90000"/>
              </a:lnSpc>
              <a:defRPr sz="1800"/>
            </a:pPr>
            <a:endParaRPr/>
          </a:p>
          <a:p>
            <a:pPr>
              <a:lnSpc>
                <a:spcPct val="90000"/>
              </a:lnSpc>
              <a:defRPr sz="1800"/>
            </a:pPr>
            <a:r>
              <a:t>Significant functional issues with 75% afflicted choosing not to marry and divorce is common.</a:t>
            </a:r>
          </a:p>
          <a:p>
            <a:pPr>
              <a:lnSpc>
                <a:spcPct val="90000"/>
              </a:lnSpc>
              <a:defRPr sz="1800"/>
            </a:pPr>
            <a:endParaRPr/>
          </a:p>
          <a:p>
            <a:pPr>
              <a:lnSpc>
                <a:spcPct val="90000"/>
              </a:lnSpc>
              <a:defRPr sz="1800"/>
            </a:pPr>
            <a:r>
              <a:t>Some are homebound, some with repeated plastic surgeries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3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3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" grpId="1" build="p" animBg="1" advAuto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body dysmorphic disorder</a:t>
            </a:r>
          </a:p>
        </p:txBody>
      </p:sp>
      <p:sp>
        <p:nvSpPr>
          <p:cNvPr id="340" name="Shape 340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Associated with high rates of depression and social phobia</a:t>
            </a:r>
          </a:p>
          <a:p>
            <a:endParaRPr/>
          </a:p>
          <a:p>
            <a:r>
              <a:t>Suicide attempts are common!</a:t>
            </a:r>
          </a:p>
          <a:p>
            <a:endParaRPr/>
          </a:p>
          <a:p>
            <a:r>
              <a:t>Symptoms can become delusional</a:t>
            </a:r>
          </a:p>
          <a:p>
            <a:endParaRPr/>
          </a:p>
          <a:p>
            <a:r>
              <a:t>Treatment is typically medication with SSRIs primary and potentially atypical antipsychotics  </a:t>
            </a:r>
          </a:p>
          <a:p>
            <a:endParaRPr/>
          </a:p>
          <a:p>
            <a:r>
              <a:t>Cognitive behavioral therapy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pc="-100"/>
            </a:lvl1pPr>
          </a:lstStyle>
          <a:p>
            <a:pPr>
              <a:defRPr spc="-60"/>
            </a:pPr>
            <a:r>
              <a:rPr spc="-100"/>
              <a:t> hoarding disorder</a:t>
            </a:r>
          </a:p>
        </p:txBody>
      </p:sp>
      <p:sp>
        <p:nvSpPr>
          <p:cNvPr id="343" name="Shape 343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t> Collection of objects that are of limited value or are worthless and an inability to discard them- “ Pack rat syndrome”</a:t>
            </a:r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t>Occurs in up to 5% of the general population</a:t>
            </a:r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t>DSM-5 Diagnostic Criteria:</a:t>
            </a:r>
          </a:p>
          <a:p>
            <a:pPr>
              <a:lnSpc>
                <a:spcPct val="90000"/>
              </a:lnSpc>
            </a:pPr>
            <a:r>
              <a:t>	Difficulty discarding possessions regardless of worth</a:t>
            </a:r>
          </a:p>
          <a:p>
            <a:pPr>
              <a:lnSpc>
                <a:spcPct val="90000"/>
              </a:lnSpc>
            </a:pPr>
            <a:r>
              <a:t>	Distress when attempting to discard these possessions</a:t>
            </a:r>
          </a:p>
          <a:p>
            <a:pPr>
              <a:lnSpc>
                <a:spcPct val="90000"/>
              </a:lnSpc>
            </a:pPr>
            <a:r>
              <a:t>	The possessions clutter and congest living areas and compromise the use of these objects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3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" grpId="1" build="p" animBg="1" advAuto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pc="-100"/>
            </a:lvl1pPr>
          </a:lstStyle>
          <a:p>
            <a:pPr>
              <a:defRPr spc="-60"/>
            </a:pPr>
            <a:r>
              <a:rPr spc="-100"/>
              <a:t> hoarding disorder</a:t>
            </a:r>
          </a:p>
        </p:txBody>
      </p:sp>
      <p:sp>
        <p:nvSpPr>
          <p:cNvPr id="346" name="Shape 346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	 The symptoms are not related to another medical condition i.e. brain injury</a:t>
            </a:r>
          </a:p>
          <a:p>
            <a:r>
              <a:t>	Symptoms are not better accounted for by another mental disorder i.e. delusional symptoms of schizophrenia</a:t>
            </a:r>
          </a:p>
          <a:p>
            <a:endParaRPr/>
          </a:p>
          <a:p>
            <a:r>
              <a:t>Significant emotional attachment to the possessions and grief and anxiety symptoms in reaction to getting rid of the possession</a:t>
            </a:r>
          </a:p>
          <a:p>
            <a:endParaRPr/>
          </a:p>
          <a:p>
            <a:r>
              <a:t>Humanlike qualities attached to the possessions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" grpId="1" build="p" animBg="1" advAuto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pc="-100"/>
            </a:lvl1pPr>
          </a:lstStyle>
          <a:p>
            <a:pPr>
              <a:defRPr spc="-60"/>
            </a:pPr>
            <a:r>
              <a:rPr spc="-100"/>
              <a:t> hoarding disorder</a:t>
            </a:r>
          </a:p>
        </p:txBody>
      </p:sp>
      <p:sp>
        <p:nvSpPr>
          <p:cNvPr id="349" name="Shape 349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May benefit from SSRIs</a:t>
            </a:r>
          </a:p>
          <a:p>
            <a:endParaRPr/>
          </a:p>
          <a:p>
            <a:r>
              <a:t>Cognitive behavioral therapy has not been consistent in benefit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" grpId="1" build="p" animBg="1" advAuto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841247">
              <a:defRPr sz="2944" spc="-92"/>
            </a:lvl1pPr>
          </a:lstStyle>
          <a:p>
            <a:pPr>
              <a:defRPr spc="-55"/>
            </a:pPr>
            <a:r>
              <a:rPr spc="-92"/>
              <a:t> trichotillomania (  hair- pulling disorder)</a:t>
            </a:r>
          </a:p>
        </p:txBody>
      </p:sp>
      <p:sp>
        <p:nvSpPr>
          <p:cNvPr id="352" name="Shape 35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sz="1800"/>
            </a:pPr>
            <a:r>
              <a:t>DSM-5 Criteria</a:t>
            </a:r>
          </a:p>
          <a:p>
            <a:pPr>
              <a:lnSpc>
                <a:spcPct val="90000"/>
              </a:lnSpc>
              <a:defRPr sz="1800"/>
            </a:pPr>
            <a:r>
              <a:t>	Recurrent pulling of one’s hair resulting in hair loss</a:t>
            </a:r>
          </a:p>
          <a:p>
            <a:pPr>
              <a:lnSpc>
                <a:spcPct val="90000"/>
              </a:lnSpc>
              <a:defRPr sz="1800"/>
            </a:pPr>
            <a:r>
              <a:t>	Repeated attempts to decrease or stop hair pulling</a:t>
            </a:r>
          </a:p>
          <a:p>
            <a:pPr>
              <a:lnSpc>
                <a:spcPct val="90000"/>
              </a:lnSpc>
              <a:defRPr sz="1800"/>
            </a:pPr>
            <a:r>
              <a:t>	 It causes significant distress or functional impairment</a:t>
            </a:r>
          </a:p>
          <a:p>
            <a:pPr>
              <a:lnSpc>
                <a:spcPct val="90000"/>
              </a:lnSpc>
              <a:defRPr sz="1800"/>
            </a:pPr>
            <a:r>
              <a:t>	Not attributable to another medical condition</a:t>
            </a:r>
          </a:p>
          <a:p>
            <a:pPr>
              <a:lnSpc>
                <a:spcPct val="90000"/>
              </a:lnSpc>
              <a:defRPr sz="1800"/>
            </a:pPr>
            <a:r>
              <a:t>	 Not better explained by another mental disorder</a:t>
            </a:r>
          </a:p>
          <a:p>
            <a:pPr>
              <a:lnSpc>
                <a:spcPct val="90000"/>
              </a:lnSpc>
              <a:defRPr sz="1800"/>
            </a:pPr>
            <a:endParaRPr/>
          </a:p>
          <a:p>
            <a:pPr>
              <a:lnSpc>
                <a:spcPct val="90000"/>
              </a:lnSpc>
              <a:defRPr sz="1800"/>
            </a:pPr>
            <a:r>
              <a:t>Affects 1 to 4% of adolescents, most are female with a childhood onset</a:t>
            </a:r>
          </a:p>
          <a:p>
            <a:pPr>
              <a:lnSpc>
                <a:spcPct val="90000"/>
              </a:lnSpc>
              <a:defRPr sz="1800"/>
            </a:pPr>
            <a:endParaRPr/>
          </a:p>
          <a:p>
            <a:pPr>
              <a:lnSpc>
                <a:spcPct val="90000"/>
              </a:lnSpc>
              <a:defRPr sz="1800"/>
            </a:pPr>
            <a:r>
              <a:t>Comorbid mood and anxiety disorders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3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3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3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3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" grpId="1" build="p" animBg="1" advAuto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pc="-100"/>
            </a:lvl1pPr>
          </a:lstStyle>
          <a:p>
            <a:pPr>
              <a:defRPr spc="-60"/>
            </a:pPr>
            <a:r>
              <a:rPr spc="-100"/>
              <a:t> trichotillomania</a:t>
            </a:r>
          </a:p>
        </p:txBody>
      </p:sp>
      <p:sp>
        <p:nvSpPr>
          <p:cNvPr id="355" name="Shape 355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 Treatment includes:</a:t>
            </a:r>
          </a:p>
          <a:p>
            <a:endParaRPr/>
          </a:p>
          <a:p>
            <a:r>
              <a:t>SSRIs</a:t>
            </a:r>
          </a:p>
          <a:p>
            <a:endParaRPr/>
          </a:p>
          <a:p>
            <a:r>
              <a:t>Cognitive behavioral therapy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" grpId="1" build="p" animBg="1" advAuto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Excoriation (  skin – picking) disorder</a:t>
            </a:r>
          </a:p>
        </p:txBody>
      </p:sp>
      <p:sp>
        <p:nvSpPr>
          <p:cNvPr id="358" name="Shape 358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t> Picking of scan repetitively and compulsively leading to tissue damage</a:t>
            </a:r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t>Occurs in 1 to 5% of the general population, is chronic</a:t>
            </a:r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t>Criteria include:</a:t>
            </a:r>
          </a:p>
          <a:p>
            <a:pPr>
              <a:lnSpc>
                <a:spcPct val="90000"/>
              </a:lnSpc>
            </a:pPr>
            <a:r>
              <a:t>	 Recurrent skin picking resulting in skin lesions</a:t>
            </a:r>
          </a:p>
          <a:p>
            <a:pPr>
              <a:lnSpc>
                <a:spcPct val="90000"/>
              </a:lnSpc>
            </a:pPr>
            <a:r>
              <a:t>	Repeated attempts to decrease or stop picking skin</a:t>
            </a:r>
          </a:p>
          <a:p>
            <a:pPr>
              <a:lnSpc>
                <a:spcPct val="90000"/>
              </a:lnSpc>
            </a:pPr>
            <a:r>
              <a:t>	Causes significant distress or loss a function</a:t>
            </a:r>
          </a:p>
          <a:p>
            <a:pPr>
              <a:lnSpc>
                <a:spcPct val="90000"/>
              </a:lnSpc>
            </a:pPr>
            <a:r>
              <a:t>	Not better accounted for by substances, medical illness or another mental disorder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" grpId="1" build="p" animBg="1" advAuto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z="3200" spc="-100"/>
            </a:lvl1pPr>
          </a:lstStyle>
          <a:p>
            <a:pPr>
              <a:defRPr spc="-60"/>
            </a:pPr>
            <a:r>
              <a:rPr spc="-100"/>
              <a:t> trauma and stressor related disorders</a:t>
            </a:r>
          </a:p>
        </p:txBody>
      </p:sp>
      <p:sp>
        <p:nvSpPr>
          <p:cNvPr id="361" name="Shape 361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New DSM-5 category that includes:</a:t>
            </a:r>
          </a:p>
          <a:p>
            <a:endParaRPr/>
          </a:p>
          <a:p>
            <a:r>
              <a:t>	 Acute stress disorder</a:t>
            </a:r>
          </a:p>
          <a:p>
            <a:r>
              <a:t> 	Posttraumatic stress disorder (PTSD)</a:t>
            </a:r>
          </a:p>
          <a:p>
            <a:r>
              <a:t> 	Reactive attachment disorder and</a:t>
            </a:r>
          </a:p>
          <a:p>
            <a:r>
              <a:t> disinhibited social engagement disorder</a:t>
            </a:r>
          </a:p>
          <a:p>
            <a:r>
              <a:t> 	Adjustment disorders</a:t>
            </a:r>
          </a:p>
          <a:p>
            <a:endParaRPr/>
          </a:p>
          <a:p>
            <a:r>
              <a:t> These diagnoses include such trauma as terrorist attacks and gross parental neglect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Separation anxiety disorder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 The majority of adults have the onset of their symptoms in adulthood with the attachment to a spouse or friend</a:t>
            </a:r>
          </a:p>
          <a:p>
            <a:endParaRPr/>
          </a:p>
          <a:p>
            <a:r>
              <a:t> The symptoms must be present for at least four weeks in children but six months or more in adults.</a:t>
            </a:r>
          </a:p>
          <a:p>
            <a:endParaRPr/>
          </a:p>
          <a:p>
            <a:r>
              <a:t>Three types of distress or worry may occur and include distress when anticipating or experiencing separation from home or other major figures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1" build="p" animBg="1" advAuto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685800">
              <a:defRPr sz="2400" spc="-75"/>
            </a:lvl1pPr>
          </a:lstStyle>
          <a:p>
            <a:pPr>
              <a:defRPr spc="-45"/>
            </a:pPr>
            <a:r>
              <a:rPr spc="-75"/>
              <a:t>trauma and stressor related disorders: reactive attachment</a:t>
            </a:r>
          </a:p>
        </p:txBody>
      </p:sp>
      <p:sp>
        <p:nvSpPr>
          <p:cNvPr id="364" name="Shape 364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Disturbances in attachment behaviors typically between child and primary caregiver related to neglect or abuse</a:t>
            </a:r>
          </a:p>
          <a:p>
            <a:endParaRPr/>
          </a:p>
          <a:p>
            <a:r>
              <a:t>Signs of abuse and developmental delay but must have reached a developmental age of nine months</a:t>
            </a:r>
          </a:p>
          <a:p>
            <a:endParaRPr/>
          </a:p>
          <a:p>
            <a:r>
              <a:t>Occurs in fewer than 10% of children who are severely neglected</a:t>
            </a:r>
          </a:p>
          <a:p>
            <a:endParaRPr/>
          </a:p>
          <a:p>
            <a:r>
              <a:t>New to the DSM-5 being split off from “reactive attachment disorder of infancy and early childhood”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" grpId="1" build="p" animBg="1" advAuto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685800">
              <a:defRPr sz="2400" spc="-75"/>
            </a:lvl1pPr>
          </a:lstStyle>
          <a:p>
            <a:pPr>
              <a:defRPr spc="-45"/>
            </a:pPr>
            <a:r>
              <a:rPr spc="-75"/>
              <a:t> related disorders:  disinhibited social engagement disorder</a:t>
            </a:r>
          </a:p>
        </p:txBody>
      </p:sp>
      <p:sp>
        <p:nvSpPr>
          <p:cNvPr id="367" name="Shape 367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t> Occurrence in foster care or shared residential facilities may be as high as 20%</a:t>
            </a:r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t>Children are not shy around strangers but will willingly engage</a:t>
            </a:r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t>In preschool children, verbal and social intrusiveness are commonly coupled with attention seeking behavior. Overfamiliarity continues through middle childhood</a:t>
            </a:r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t> Associated with cognitive and language delays, stereotypies, and other signs of severe neglect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" grpId="1" build="p" animBg="1" advAuto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Post-Traumatic stress disorder</a:t>
            </a:r>
          </a:p>
        </p:txBody>
      </p:sp>
      <p:sp>
        <p:nvSpPr>
          <p:cNvPr id="370" name="Shape 370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Occurs to those exposed to actual or threatened death, serious physical injury or sexual violence</a:t>
            </a:r>
          </a:p>
          <a:p>
            <a:endParaRPr/>
          </a:p>
          <a:p>
            <a:r>
              <a:t>The event is typically outside of the range of normal human experience</a:t>
            </a:r>
          </a:p>
          <a:p>
            <a:endParaRPr/>
          </a:p>
          <a:p>
            <a:r>
              <a:t>  Age, history of psychiatric illness, level of social support, and proximity to the stress are all major factors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" grpId="1" build="p" animBg="1" advAuto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Post-Traumatic stress disorderof</a:t>
            </a:r>
          </a:p>
        </p:txBody>
      </p:sp>
      <p:sp>
        <p:nvSpPr>
          <p:cNvPr id="373" name="Shape 373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The major elements of PTSD include:</a:t>
            </a:r>
          </a:p>
          <a:p>
            <a:endParaRPr/>
          </a:p>
          <a:p>
            <a:r>
              <a:t>	Reexperiencing the trauma through dreams or recurrent and intrusive thoughts</a:t>
            </a:r>
          </a:p>
          <a:p>
            <a:r>
              <a:t>	Persistent avoidance of stimuli associated with the event</a:t>
            </a:r>
          </a:p>
          <a:p>
            <a:r>
              <a:t>	Negative alterations in mood i.e. emotional numbing and detachment from others</a:t>
            </a:r>
          </a:p>
          <a:p>
            <a:r>
              <a:t>	Alterations in arousal and reactivity such as anger and exaggerated startle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Shape 375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pc="-100"/>
            </a:lvl1pPr>
          </a:lstStyle>
          <a:p>
            <a:pPr>
              <a:defRPr spc="-60"/>
            </a:pPr>
            <a:r>
              <a:rPr spc="-100"/>
              <a:t> epidemiology</a:t>
            </a:r>
          </a:p>
        </p:txBody>
      </p:sp>
      <p:sp>
        <p:nvSpPr>
          <p:cNvPr id="376" name="Shape 376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t> Prevalence of 7% in the general population</a:t>
            </a:r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t>15% of Vietnam veterans</a:t>
            </a:r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t>For women, the primary precipitating event is sexual or physical assault</a:t>
            </a:r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t>Can occur at any age</a:t>
            </a:r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t>Often symptoms come on soon after the trauma but may be delayed for months or years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3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3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" grpId="1" build="p" animBg="1" advAuto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pc="-100"/>
            </a:lvl1pPr>
          </a:lstStyle>
          <a:p>
            <a:pPr>
              <a:defRPr spc="-60"/>
            </a:pPr>
            <a:r>
              <a:rPr spc="-100"/>
              <a:t> epidemiology</a:t>
            </a:r>
          </a:p>
        </p:txBody>
      </p:sp>
      <p:sp>
        <p:nvSpPr>
          <p:cNvPr id="379" name="Shape 379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Symptoms are chronic for many and fluctuate</a:t>
            </a:r>
          </a:p>
          <a:p>
            <a:endParaRPr/>
          </a:p>
          <a:p>
            <a:r>
              <a:t>Rapid onset of symptoms, good premorbid functioning, strong social support, in the absence of psychiatric or medical comorbidity relate to good outcome</a:t>
            </a:r>
          </a:p>
          <a:p>
            <a:endParaRPr/>
          </a:p>
          <a:p>
            <a:r>
              <a:t>Many patients develop comorbid psychiatric disorders such as major depression, anxiety, alcohol and drug abuse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" grpId="1" build="p" animBg="1" advAuto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pc="-100"/>
            </a:lvl1pPr>
          </a:lstStyle>
          <a:p>
            <a:pPr>
              <a:defRPr spc="-60"/>
            </a:pPr>
            <a:r>
              <a:rPr spc="-100"/>
              <a:t> etiology</a:t>
            </a:r>
          </a:p>
        </p:txBody>
      </p:sp>
      <p:sp>
        <p:nvSpPr>
          <p:cNvPr id="382" name="Shape 38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The greater the trauma the greater the risk of developing PTSD</a:t>
            </a:r>
          </a:p>
          <a:p>
            <a:endParaRPr/>
          </a:p>
          <a:p>
            <a:r>
              <a:t>Sustained levels of high emotional arousal can lead to dysregulation of the hypothalamic – pituitary – adrenal axis. Noradrenergic and certain adrenergic pathways in the CNS have been implicated</a:t>
            </a:r>
          </a:p>
          <a:p>
            <a:endParaRPr/>
          </a:p>
          <a:p>
            <a:r>
              <a:t>Reduced hippocampal volume and increased metabolic activity in  the limbus particularly the amygdala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" grpId="1" build="p" animBg="1" advAuto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 clinical management</a:t>
            </a:r>
          </a:p>
        </p:txBody>
      </p:sp>
      <p:sp>
        <p:nvSpPr>
          <p:cNvPr id="385" name="Shape 385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Paroxetine and  Sertraline have FDA approval for PTSD but other SSRIs probably are effective</a:t>
            </a:r>
          </a:p>
          <a:p>
            <a:endParaRPr/>
          </a:p>
          <a:p>
            <a:r>
              <a:t>Medications improve depressive symptoms, decrease intrusive symptoms, and normalize sleep</a:t>
            </a:r>
          </a:p>
          <a:p>
            <a:endParaRPr/>
          </a:p>
          <a:p>
            <a:r>
              <a:t>Benzodiazepines on the short-term</a:t>
            </a:r>
          </a:p>
          <a:p>
            <a:endParaRPr/>
          </a:p>
          <a:p>
            <a:r>
              <a:t>Prazosin, alpha 1 adrenergic antagonist, appears to be effective in alleviating intractable nightmares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3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" grpId="1" build="p" animBg="1" advAuto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pc="-100"/>
            </a:lvl1pPr>
          </a:lstStyle>
          <a:p>
            <a:pPr>
              <a:defRPr spc="-60"/>
            </a:pPr>
            <a:r>
              <a:rPr spc="-100"/>
              <a:t> treatment</a:t>
            </a:r>
          </a:p>
        </p:txBody>
      </p:sp>
      <p:sp>
        <p:nvSpPr>
          <p:cNvPr id="388" name="Shape 388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Cognitive behavioral therapy</a:t>
            </a:r>
          </a:p>
          <a:p>
            <a:endParaRPr/>
          </a:p>
          <a:p>
            <a:r>
              <a:t>Group therapy</a:t>
            </a:r>
          </a:p>
          <a:p>
            <a:endParaRPr/>
          </a:p>
          <a:p>
            <a:r>
              <a:t>Family therapy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" grpId="1" build="p" animBg="1" advAuto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 acute stress disorder</a:t>
            </a:r>
          </a:p>
        </p:txBody>
      </p:sp>
      <p:sp>
        <p:nvSpPr>
          <p:cNvPr id="391" name="Shape 391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A precursor to PTSD</a:t>
            </a:r>
          </a:p>
          <a:p>
            <a:endParaRPr/>
          </a:p>
          <a:p>
            <a:r>
              <a:t>Exposure to actual or threatened death, serious injury, or sexual violation</a:t>
            </a:r>
          </a:p>
          <a:p>
            <a:endParaRPr/>
          </a:p>
          <a:p>
            <a:r>
              <a:t>Multiple symptoms from five categories including:</a:t>
            </a:r>
          </a:p>
          <a:p>
            <a:endParaRPr/>
          </a:p>
          <a:p>
            <a:r>
              <a:t>	Intrusive symptoms</a:t>
            </a:r>
          </a:p>
          <a:p>
            <a:r>
              <a:t>	Negative mood</a:t>
            </a:r>
          </a:p>
          <a:p>
            <a:r>
              <a:t>	Dissociative symptoms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3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3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3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3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" grpId="1" build="p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Separation anxiety disorder</a:t>
            </a:r>
          </a:p>
        </p:txBody>
      </p:sp>
      <p:sp>
        <p:nvSpPr>
          <p:cNvPr id="151" name="Shape 151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Excessive worry about an event that causes separation</a:t>
            </a:r>
          </a:p>
          <a:p>
            <a:endParaRPr/>
          </a:p>
          <a:p>
            <a:r>
              <a:t>Reluctance to go out from home because of fear of separation</a:t>
            </a:r>
          </a:p>
          <a:p>
            <a:endParaRPr/>
          </a:p>
          <a:p>
            <a:r>
              <a:t>Fear of being alone or without attachment figures</a:t>
            </a:r>
          </a:p>
          <a:p>
            <a:endParaRPr/>
          </a:p>
          <a:p>
            <a:r>
              <a:t>Reluctance to sleep away from home</a:t>
            </a:r>
          </a:p>
          <a:p>
            <a:endParaRPr/>
          </a:p>
          <a:p>
            <a:r>
              <a:t>Repeated nightmares with the theme of separation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1" build="p" animBg="1" advAuto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 acute stress disorder</a:t>
            </a:r>
          </a:p>
        </p:txBody>
      </p:sp>
      <p:sp>
        <p:nvSpPr>
          <p:cNvPr id="394" name="Shape 394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	Avoidance symptoms</a:t>
            </a:r>
          </a:p>
          <a:p>
            <a:r>
              <a:t>	Arousal symptoms</a:t>
            </a:r>
          </a:p>
          <a:p>
            <a:endParaRPr/>
          </a:p>
          <a:p>
            <a:r>
              <a:t>The symptoms last three days to one month after the trauma</a:t>
            </a:r>
          </a:p>
          <a:p>
            <a:endParaRPr/>
          </a:p>
          <a:p>
            <a:r>
              <a:t>Dissociative symptoms immediately following a traumatic event predict the development of PTSD</a:t>
            </a:r>
          </a:p>
          <a:p>
            <a:endParaRPr/>
          </a:p>
          <a:p>
            <a:r>
              <a:t>Acute stress disorder occurs in less than 20% of cases following a traumatic event. Women are at greater risk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z="3200" spc="-100"/>
            </a:lvl1pPr>
          </a:lstStyle>
          <a:p>
            <a:pPr>
              <a:defRPr spc="-60"/>
            </a:pPr>
            <a:r>
              <a:rPr spc="-100"/>
              <a:t> acute stress disorder treatment</a:t>
            </a:r>
          </a:p>
        </p:txBody>
      </p:sp>
      <p:sp>
        <p:nvSpPr>
          <p:cNvPr id="397" name="Shape 397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 Cognitive behavioral therapy involving exposure and  anxiety management has  been shown to decrease progression to full PTSD</a:t>
            </a:r>
          </a:p>
          <a:p>
            <a:endParaRPr/>
          </a:p>
          <a:p>
            <a:r>
              <a:t>Medication management could  involve a short course of benzodiazepine and potentially beta blockers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" grpId="1" build="p" animBg="1" advAuto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hape 399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 adjustment disorders</a:t>
            </a:r>
          </a:p>
        </p:txBody>
      </p:sp>
      <p:sp>
        <p:nvSpPr>
          <p:cNvPr id="400" name="Shape 400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Feeling overwhelmed by everyday stressors and developing symptoms of emotional distress, such as depression, anxiety, or impaired ability to work</a:t>
            </a:r>
          </a:p>
          <a:p>
            <a:endParaRPr/>
          </a:p>
          <a:p>
            <a:r>
              <a:t>The symptoms  severe enough to require brief periods of psychiatric care typically as an outpatient</a:t>
            </a:r>
          </a:p>
          <a:p>
            <a:endParaRPr/>
          </a:p>
          <a:p>
            <a:r>
              <a:t>Symptoms arise within three months of the stressor and must be clinically significant. The maladaptive reaction does not persist for more than six months after the stressor terminates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4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4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" grpId="1" build="p" animBg="1" advAuto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z="3200" spc="-100"/>
            </a:lvl1pPr>
          </a:lstStyle>
          <a:p>
            <a:pPr>
              <a:defRPr spc="-60"/>
            </a:pPr>
            <a:r>
              <a:rPr spc="-100"/>
              <a:t> adjustment disorder epidemiology</a:t>
            </a:r>
          </a:p>
        </p:txBody>
      </p:sp>
      <p:sp>
        <p:nvSpPr>
          <p:cNvPr id="403" name="Shape 403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Common</a:t>
            </a:r>
          </a:p>
          <a:p>
            <a:endParaRPr/>
          </a:p>
          <a:p>
            <a:r>
              <a:t>Frequency in psychiatric clinics and hospitals range from 5 to 20%</a:t>
            </a:r>
          </a:p>
          <a:p>
            <a:endParaRPr/>
          </a:p>
          <a:p>
            <a:r>
              <a:t>Medical illness is a common stressor</a:t>
            </a:r>
          </a:p>
          <a:p>
            <a:endParaRPr/>
          </a:p>
          <a:p>
            <a:r>
              <a:t>Symptoms are more common in women,  the unmarried, and an young people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 defTabSz="905255">
              <a:defRPr sz="3564" spc="-99"/>
            </a:lvl1pPr>
          </a:lstStyle>
          <a:p>
            <a:pPr>
              <a:defRPr spc="-59"/>
            </a:pPr>
            <a:r>
              <a:rPr spc="-99"/>
              <a:t> adjustment disorder</a:t>
            </a:r>
          </a:p>
        </p:txBody>
      </p:sp>
      <p:sp>
        <p:nvSpPr>
          <p:cNvPr id="406" name="Shape 406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 The subtypes reflect the varied symptoms:</a:t>
            </a:r>
          </a:p>
          <a:p>
            <a:endParaRPr/>
          </a:p>
          <a:p>
            <a:r>
              <a:t>	Depressed mood</a:t>
            </a:r>
          </a:p>
          <a:p>
            <a:r>
              <a:t>	Anxiety</a:t>
            </a:r>
          </a:p>
          <a:p>
            <a:r>
              <a:t>	Conduct disturbance</a:t>
            </a:r>
          </a:p>
          <a:p>
            <a:r>
              <a:t>	Mixed disturbance of emotions and conduct</a:t>
            </a:r>
          </a:p>
          <a:p>
            <a:r>
              <a:t>	Unspecified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4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4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4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4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" grpId="1" build="p" animBg="1" advAuto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Shape 408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>
            <a:lvl1pPr>
              <a:defRPr spc="-100"/>
            </a:lvl1pPr>
          </a:lstStyle>
          <a:p>
            <a:pPr>
              <a:defRPr spc="-60"/>
            </a:pPr>
            <a:r>
              <a:rPr spc="-100"/>
              <a:t>Etiology</a:t>
            </a:r>
          </a:p>
        </p:txBody>
      </p:sp>
      <p:sp>
        <p:nvSpPr>
          <p:cNvPr id="409" name="Shape 409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There may</a:t>
            </a:r>
            <a:r>
              <a:rPr u="sng"/>
              <a:t> </a:t>
            </a:r>
            <a:r>
              <a:t>be underlying vulnerability psychologically</a:t>
            </a:r>
          </a:p>
          <a:p>
            <a:endParaRPr u="sng"/>
          </a:p>
          <a:p>
            <a:r>
              <a:t>Each</a:t>
            </a:r>
            <a:r>
              <a:rPr u="sng"/>
              <a:t> </a:t>
            </a:r>
            <a:r>
              <a:t>person is different related to their “breaking point” and issues of stress applied, constitution, personality structure and temperament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" grpId="1" build="p" animBg="1" advAuto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Shape 41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1"/>
          </a:xfrm>
          <a:prstGeom prst="rect">
            <a:avLst/>
          </a:prstGeom>
        </p:spPr>
        <p:txBody>
          <a:bodyPr/>
          <a:lstStyle/>
          <a:p>
            <a:pPr defTabSz="905255">
              <a:defRPr sz="3564" spc="-59"/>
            </a:pPr>
            <a:r>
              <a:t/>
            </a:r>
            <a:br/>
            <a:r>
              <a:rPr spc="-99"/>
              <a:t>Management </a:t>
            </a:r>
          </a:p>
        </p:txBody>
      </p:sp>
      <p:sp>
        <p:nvSpPr>
          <p:cNvPr id="412" name="Shape 41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/>
          <a:p>
            <a:r>
              <a:t> Supportive psychotherapy is the most widely used</a:t>
            </a:r>
          </a:p>
          <a:p>
            <a:endParaRPr/>
          </a:p>
          <a:p>
            <a:endParaRPr/>
          </a:p>
          <a:p>
            <a:r>
              <a:t>Discuss procedures for adaptation and management of the stressor as well as understand the meaning and significance of the stressor</a:t>
            </a:r>
          </a:p>
          <a:p>
            <a:endParaRPr/>
          </a:p>
          <a:p>
            <a:endParaRPr/>
          </a:p>
          <a:p>
            <a:r>
              <a:t>Might benefit from sleep aids or a brief course of benzodiazepines with the regular reconsideration of the diagnosis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" grpId="1" build="p" animBg="1" advAuto="0"/>
    </p:bld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23000" rotWithShape="0">
              <a:srgbClr val="000000">
                <a:alpha val="4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8575" cap="flat">
          <a:solidFill>
            <a:schemeClr val="accent1"/>
          </a:solidFill>
          <a:prstDash val="solid"/>
          <a:bevel/>
        </a:ln>
        <a:effectLst>
          <a:outerShdw blurRad="38100" dist="23000" rotWithShape="0">
            <a:srgbClr val="000000">
              <a:alpha val="4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8575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23000" rotWithShape="0">
              <a:srgbClr val="000000">
                <a:alpha val="4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8575" cap="flat">
          <a:solidFill>
            <a:schemeClr val="accent1"/>
          </a:solidFill>
          <a:prstDash val="solid"/>
          <a:bevel/>
        </a:ln>
        <a:effectLst>
          <a:outerShdw blurRad="38100" dist="23000" rotWithShape="0">
            <a:srgbClr val="000000">
              <a:alpha val="4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8575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3908</Words>
  <Application>Microsoft Office PowerPoint</Application>
  <PresentationFormat>On-screen Show (4:3)</PresentationFormat>
  <Paragraphs>707</Paragraphs>
  <Slides>96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96</vt:i4>
      </vt:variant>
    </vt:vector>
  </HeadingPairs>
  <TitlesOfParts>
    <vt:vector size="102" baseType="lpstr">
      <vt:lpstr>Arial</vt:lpstr>
      <vt:lpstr>Arial Black</vt:lpstr>
      <vt:lpstr>Calibri</vt:lpstr>
      <vt:lpstr>Helvetica</vt:lpstr>
      <vt:lpstr>Helvetica Neue</vt:lpstr>
      <vt:lpstr>Default</vt:lpstr>
      <vt:lpstr>Anxiety disorders</vt:lpstr>
      <vt:lpstr>Anxiety disorders</vt:lpstr>
      <vt:lpstr>Anxiety Disorders</vt:lpstr>
      <vt:lpstr>Anxiety disorders</vt:lpstr>
      <vt:lpstr>DSM-5 Anxiety Disorders</vt:lpstr>
      <vt:lpstr>DSM-5 anxiety disorders</vt:lpstr>
      <vt:lpstr>Seperation Anxiety Disorder</vt:lpstr>
      <vt:lpstr>Separation anxiety disorder</vt:lpstr>
      <vt:lpstr>Separation anxiety disorder</vt:lpstr>
      <vt:lpstr> separation anxiety disorder</vt:lpstr>
      <vt:lpstr> separation anxiety disorder treatment</vt:lpstr>
      <vt:lpstr>selective mutism</vt:lpstr>
      <vt:lpstr> selective mutism </vt:lpstr>
      <vt:lpstr> selective mutism</vt:lpstr>
      <vt:lpstr> selective mutism treatment</vt:lpstr>
      <vt:lpstr>Specific Phobias And social anxiety disorder</vt:lpstr>
      <vt:lpstr>DSM-5 Criteria Specific Phobia</vt:lpstr>
      <vt:lpstr>DSM-5 specific phobia</vt:lpstr>
      <vt:lpstr>DSM-5  criteria social phobia</vt:lpstr>
      <vt:lpstr>DSM-5 criteria social phobia</vt:lpstr>
      <vt:lpstr> DSM-5 criteria social phobia</vt:lpstr>
      <vt:lpstr>epidemiology, clinical findings and course</vt:lpstr>
      <vt:lpstr> epidemiology, clinical findings and course</vt:lpstr>
      <vt:lpstr>epidemiology, clinical findings and course</vt:lpstr>
      <vt:lpstr> etiology and pathophysiology</vt:lpstr>
      <vt:lpstr> differential diagnosis</vt:lpstr>
      <vt:lpstr> Medication management </vt:lpstr>
      <vt:lpstr> psychological treatments</vt:lpstr>
      <vt:lpstr> panic disorder</vt:lpstr>
      <vt:lpstr>DSM-5 criteria for panic attack</vt:lpstr>
      <vt:lpstr>Panic attack criteria</vt:lpstr>
      <vt:lpstr>DSM-5  criteria for panic disorder</vt:lpstr>
      <vt:lpstr> epidemiology, clinical findings, course</vt:lpstr>
      <vt:lpstr>epidemiology, clinical findings, course</vt:lpstr>
      <vt:lpstr>epidemiology, clinical findings, course</vt:lpstr>
      <vt:lpstr> etiology and pathophysiology</vt:lpstr>
      <vt:lpstr>etiology and pathophysiology</vt:lpstr>
      <vt:lpstr> differential diagnosis</vt:lpstr>
      <vt:lpstr> clinical management</vt:lpstr>
      <vt:lpstr>clinical management</vt:lpstr>
      <vt:lpstr> aGoraphobia</vt:lpstr>
      <vt:lpstr>AGoraphobia</vt:lpstr>
      <vt:lpstr> DSM-5 criteria for aGoraphobia</vt:lpstr>
      <vt:lpstr>DSM-5 criteria for aGoraphobia</vt:lpstr>
      <vt:lpstr>DSM-5 criteria for aGoraphobia</vt:lpstr>
      <vt:lpstr> generalized anxiety disorder</vt:lpstr>
      <vt:lpstr> Dsm-5 criteria for generalized anxiety disorder</vt:lpstr>
      <vt:lpstr>DSM-5 criteria for generalized anxiety disorder</vt:lpstr>
      <vt:lpstr> etiology and pathophysiology</vt:lpstr>
      <vt:lpstr> differential diagnoses</vt:lpstr>
      <vt:lpstr> clinical management</vt:lpstr>
      <vt:lpstr> clinical management</vt:lpstr>
      <vt:lpstr> obsessive-compulsive  spectrum disorders</vt:lpstr>
      <vt:lpstr>obsessive-compulsive  spectrum disorders</vt:lpstr>
      <vt:lpstr>DSM-5 Criteria Obsessive-compulsive disorder</vt:lpstr>
      <vt:lpstr>DSM-5  criteria obsessive-compulsive disorder</vt:lpstr>
      <vt:lpstr>DSM-5  criteria obsessive-compulsive disorder</vt:lpstr>
      <vt:lpstr> obsessive-compulsive disorder</vt:lpstr>
      <vt:lpstr> obsessive-compulsive disorder</vt:lpstr>
      <vt:lpstr>obsessive-compulsive disorder</vt:lpstr>
      <vt:lpstr> epidemiology, clinical  findings and course</vt:lpstr>
      <vt:lpstr>epidemiology, clinical  findings and course</vt:lpstr>
      <vt:lpstr> Etiology and pathophysiology</vt:lpstr>
      <vt:lpstr>Etiology and pathophysiology</vt:lpstr>
      <vt:lpstr>Etiology and pathophysiology</vt:lpstr>
      <vt:lpstr> differential diagnosis</vt:lpstr>
      <vt:lpstr>Clinical management</vt:lpstr>
      <vt:lpstr>Clinical management</vt:lpstr>
      <vt:lpstr>OCD Spectrum  disorders</vt:lpstr>
      <vt:lpstr> body dysmorphic disorder</vt:lpstr>
      <vt:lpstr>body dysmorphic disorder</vt:lpstr>
      <vt:lpstr>body dysmorphic disorder</vt:lpstr>
      <vt:lpstr> hoarding disorder</vt:lpstr>
      <vt:lpstr> hoarding disorder</vt:lpstr>
      <vt:lpstr> hoarding disorder</vt:lpstr>
      <vt:lpstr> trichotillomania (  hair- pulling disorder)</vt:lpstr>
      <vt:lpstr> trichotillomania</vt:lpstr>
      <vt:lpstr>Excoriation (  skin – picking) disorder</vt:lpstr>
      <vt:lpstr> trauma and stressor related disorders</vt:lpstr>
      <vt:lpstr>trauma and stressor related disorders: reactive attachment</vt:lpstr>
      <vt:lpstr> related disorders:  disinhibited social engagement disorder</vt:lpstr>
      <vt:lpstr>Post-Traumatic stress disorder</vt:lpstr>
      <vt:lpstr>Post-Traumatic stress disorderof</vt:lpstr>
      <vt:lpstr> epidemiology</vt:lpstr>
      <vt:lpstr> epidemiology</vt:lpstr>
      <vt:lpstr> etiology</vt:lpstr>
      <vt:lpstr> clinical management</vt:lpstr>
      <vt:lpstr> treatment</vt:lpstr>
      <vt:lpstr> acute stress disorder</vt:lpstr>
      <vt:lpstr> acute stress disorder</vt:lpstr>
      <vt:lpstr> acute stress disorder treatment</vt:lpstr>
      <vt:lpstr> adjustment disorders</vt:lpstr>
      <vt:lpstr> adjustment disorder epidemiology</vt:lpstr>
      <vt:lpstr> adjustment disorder</vt:lpstr>
      <vt:lpstr>Etiology</vt:lpstr>
      <vt:lpstr> Management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Anxiety disorders</dc:title>
  <dc:creator>Brown, Candace</dc:creator>
  <cp:lastModifiedBy>Brown, Candace</cp:lastModifiedBy>
  <cp:revision>2</cp:revision>
  <dcterms:modified xsi:type="dcterms:W3CDTF">2018-09-13T15:04:59Z</dcterms:modified>
</cp:coreProperties>
</file>