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7" r:id="rId7"/>
    <p:sldId id="287" r:id="rId8"/>
    <p:sldId id="261" r:id="rId9"/>
    <p:sldId id="262" r:id="rId10"/>
    <p:sldId id="268" r:id="rId11"/>
    <p:sldId id="274" r:id="rId12"/>
    <p:sldId id="275" r:id="rId13"/>
    <p:sldId id="263" r:id="rId14"/>
    <p:sldId id="264" r:id="rId15"/>
    <p:sldId id="271" r:id="rId16"/>
    <p:sldId id="276" r:id="rId17"/>
    <p:sldId id="265" r:id="rId18"/>
    <p:sldId id="272" r:id="rId19"/>
    <p:sldId id="277" r:id="rId20"/>
    <p:sldId id="266" r:id="rId21"/>
    <p:sldId id="273" r:id="rId22"/>
    <p:sldId id="278" r:id="rId23"/>
    <p:sldId id="279" r:id="rId24"/>
    <p:sldId id="281" r:id="rId25"/>
    <p:sldId id="282" r:id="rId26"/>
    <p:sldId id="283" r:id="rId27"/>
    <p:sldId id="284" r:id="rId28"/>
    <p:sldId id="285" r:id="rId29"/>
    <p:sldId id="286" r:id="rId30"/>
    <p:sldId id="288" r:id="rId31"/>
    <p:sldId id="290"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01"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FC66D-3403-4918-A19C-C43B3E9BAAA6}"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5A6CF-18ED-4367-9B27-80BA2BD13AF4}" type="slidenum">
              <a:rPr lang="en-US" smtClean="0"/>
              <a:t>‹#›</a:t>
            </a:fld>
            <a:endParaRPr lang="en-US"/>
          </a:p>
        </p:txBody>
      </p:sp>
    </p:spTree>
    <p:extLst>
      <p:ext uri="{BB962C8B-B14F-4D97-AF65-F5344CB8AC3E}">
        <p14:creationId xmlns:p14="http://schemas.microsoft.com/office/powerpoint/2010/main" val="220542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sm.psychiatryonline.org/doi/full/10.1176/appi.books.9780890425596.dsm06#BABDDGFC" TargetMode="External"/><Relationship Id="rId13" Type="http://schemas.openxmlformats.org/officeDocument/2006/relationships/hyperlink" Target="https://dsm.psychiatryonline.org/doi/full/10.1176/appi.books.9780890425596.dsm06#BABHDFEG" TargetMode="External"/><Relationship Id="rId3" Type="http://schemas.openxmlformats.org/officeDocument/2006/relationships/hyperlink" Target="https://dsm.psychiatryonline.org/doi/full/10.1176/appi.books.9780890425596.dsm06#BABBAAGE" TargetMode="External"/><Relationship Id="rId7" Type="http://schemas.openxmlformats.org/officeDocument/2006/relationships/hyperlink" Target="https://dsm.psychiatryonline.org/doi/full/10.1176/appi.books.9780890425596.dsm06#BABDCIFI" TargetMode="External"/><Relationship Id="rId12" Type="http://schemas.openxmlformats.org/officeDocument/2006/relationships/hyperlink" Target="https://dsm.psychiatryonline.org/doi/full/10.1176/appi.books.9780890425596.dsm06#BABGGJAG" TargetMode="External"/><Relationship Id="rId2" Type="http://schemas.openxmlformats.org/officeDocument/2006/relationships/slide" Target="../slides/slide9.xml"/><Relationship Id="rId16" Type="http://schemas.openxmlformats.org/officeDocument/2006/relationships/hyperlink" Target="https://dsm.psychiatryonline.org/doi/full/10.1176/appi.books.9780890425596.dsm06#BABHCJFJ" TargetMode="External"/><Relationship Id="rId1" Type="http://schemas.openxmlformats.org/officeDocument/2006/relationships/notesMaster" Target="../notesMasters/notesMaster1.xml"/><Relationship Id="rId6" Type="http://schemas.openxmlformats.org/officeDocument/2006/relationships/hyperlink" Target="https://dsm.psychiatryonline.org/doi/full/10.1176/appi.books.9780890425596.dsm06#BABHEADF" TargetMode="External"/><Relationship Id="rId11" Type="http://schemas.openxmlformats.org/officeDocument/2006/relationships/hyperlink" Target="https://dsm.psychiatryonline.org/doi/full/10.1176/appi.books.9780890425596.dsm06#BABIBIJF" TargetMode="External"/><Relationship Id="rId5" Type="http://schemas.openxmlformats.org/officeDocument/2006/relationships/hyperlink" Target="https://dsm.psychiatryonline.org/doi/full/10.1176/appi.books.9780890425596.dsm06#BABFBCDI" TargetMode="External"/><Relationship Id="rId15" Type="http://schemas.openxmlformats.org/officeDocument/2006/relationships/hyperlink" Target="https://dsm.psychiatryonline.org/doi/full/10.1176/appi.books.9780890425596.dsm06#BABDGHJJ" TargetMode="External"/><Relationship Id="rId10" Type="http://schemas.openxmlformats.org/officeDocument/2006/relationships/hyperlink" Target="https://dsm.psychiatryonline.org/doi/full/10.1176/appi.books.9780890425596.dsm06#BABEEAGB" TargetMode="External"/><Relationship Id="rId4" Type="http://schemas.openxmlformats.org/officeDocument/2006/relationships/hyperlink" Target="https://dsm.psychiatryonline.org/doi/full/10.1176/appi.books.9780890425596.dsm06#BABICAGB" TargetMode="External"/><Relationship Id="rId9" Type="http://schemas.openxmlformats.org/officeDocument/2006/relationships/hyperlink" Target="https://dsm.psychiatryonline.org/doi/full/10.1176/appi.books.9780890425596.dsm06#BABBBJAH" TargetMode="External"/><Relationship Id="rId14" Type="http://schemas.openxmlformats.org/officeDocument/2006/relationships/hyperlink" Target="https://dsm.psychiatryonline.org/doi/full/10.1176/appi.books.9780890425596.dsm06#BABDBIJ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individuals with body dysmorphic disorder have ideas or delusions of reference, believing that other people take special notice of them or mock them because of how they look(</a:t>
            </a:r>
            <a:r>
              <a:rPr lang="en-US" sz="1200" b="0" i="0" u="none" strike="noStrike" kern="1200" dirty="0" smtClean="0">
                <a:solidFill>
                  <a:schemeClr val="tx1"/>
                </a:solidFill>
                <a:effectLst/>
                <a:latin typeface="+mn-lt"/>
                <a:ea typeface="+mn-ea"/>
                <a:cs typeface="+mn-cs"/>
                <a:hlinkClick r:id="rId3"/>
              </a:rPr>
              <a:t>Phillips et al. 2008</a:t>
            </a:r>
            <a:r>
              <a:rPr lang="en-US" sz="1200" b="0" i="0" kern="1200" dirty="0" smtClean="0">
                <a:solidFill>
                  <a:schemeClr val="tx1"/>
                </a:solidFill>
                <a:effectLst/>
                <a:latin typeface="+mn-lt"/>
                <a:ea typeface="+mn-ea"/>
                <a:cs typeface="+mn-cs"/>
              </a:rPr>
              <a:t>). Body dysmorphic disorder is associated with high levels of anxiety, social anxiety, social avoidance, depressed mood, neuroticism, and perfectionism as well as low extroversion and low self-esteem(</a:t>
            </a:r>
            <a:r>
              <a:rPr lang="en-US" sz="1200" b="0" i="0" u="none" strike="noStrike" kern="1200" dirty="0" err="1" smtClean="0">
                <a:solidFill>
                  <a:schemeClr val="tx1"/>
                </a:solidFill>
                <a:effectLst/>
                <a:latin typeface="+mn-lt"/>
                <a:ea typeface="+mn-ea"/>
                <a:cs typeface="+mn-cs"/>
                <a:hlinkClick r:id="rId4"/>
              </a:rPr>
              <a:t>Buhlmann</a:t>
            </a:r>
            <a:r>
              <a:rPr lang="en-US" sz="1200" b="0" i="0" u="none" strike="noStrike" kern="1200" dirty="0" smtClean="0">
                <a:solidFill>
                  <a:schemeClr val="tx1"/>
                </a:solidFill>
                <a:effectLst/>
                <a:latin typeface="+mn-lt"/>
                <a:ea typeface="+mn-ea"/>
                <a:cs typeface="+mn-cs"/>
                <a:hlinkClick r:id="rId4"/>
              </a:rPr>
              <a:t> et al. 2010</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Phillips and McElroy 2000</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Phillips et al. 2010b</a:t>
            </a:r>
            <a:r>
              <a:rPr lang="en-US" sz="1200" b="0" i="0" kern="1200" dirty="0" smtClean="0">
                <a:solidFill>
                  <a:schemeClr val="tx1"/>
                </a:solidFill>
                <a:effectLst/>
                <a:latin typeface="+mn-lt"/>
                <a:ea typeface="+mn-ea"/>
                <a:cs typeface="+mn-cs"/>
              </a:rPr>
              <a:t>). Many individuals are ashamed of their appearance and their excessive focus on how they look, and are reluctant to reveal their concerns to others(</a:t>
            </a:r>
            <a:r>
              <a:rPr lang="en-US" sz="1200" b="0" i="0" u="none" strike="noStrike" kern="1200" dirty="0" smtClean="0">
                <a:solidFill>
                  <a:schemeClr val="tx1"/>
                </a:solidFill>
                <a:effectLst/>
                <a:latin typeface="+mn-lt"/>
                <a:ea typeface="+mn-ea"/>
                <a:cs typeface="+mn-cs"/>
                <a:hlinkClick r:id="rId7"/>
              </a:rPr>
              <a:t>Conroy et al. 2008</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a:rPr>
              <a:t>Grant et al. 2001</a:t>
            </a:r>
            <a:r>
              <a:rPr lang="en-US" sz="1200" b="0" i="0" kern="1200" dirty="0" smtClean="0">
                <a:solidFill>
                  <a:schemeClr val="tx1"/>
                </a:solidFill>
                <a:effectLst/>
                <a:latin typeface="+mn-lt"/>
                <a:ea typeface="+mn-ea"/>
                <a:cs typeface="+mn-cs"/>
              </a:rPr>
              <a:t>). A majority of individuals receive cosmetic treatment to try to improve their perceived defects(</a:t>
            </a:r>
            <a:r>
              <a:rPr lang="en-US" sz="1200" b="0" i="0" u="none" strike="noStrike" kern="1200" dirty="0" err="1" smtClean="0">
                <a:solidFill>
                  <a:schemeClr val="tx1"/>
                </a:solidFill>
                <a:effectLst/>
                <a:latin typeface="+mn-lt"/>
                <a:ea typeface="+mn-ea"/>
                <a:cs typeface="+mn-cs"/>
                <a:hlinkClick r:id="rId9"/>
              </a:rPr>
              <a:t>Crerand</a:t>
            </a:r>
            <a:r>
              <a:rPr lang="en-US" sz="1200" b="0" i="0" u="none" strike="noStrike" kern="1200" dirty="0" smtClean="0">
                <a:solidFill>
                  <a:schemeClr val="tx1"/>
                </a:solidFill>
                <a:effectLst/>
                <a:latin typeface="+mn-lt"/>
                <a:ea typeface="+mn-ea"/>
                <a:cs typeface="+mn-cs"/>
                <a:hlinkClick r:id="rId9"/>
              </a:rPr>
              <a:t> and </a:t>
            </a:r>
            <a:r>
              <a:rPr lang="en-US" sz="1200" b="0" i="0" u="none" strike="noStrike" kern="1200" dirty="0" err="1" smtClean="0">
                <a:solidFill>
                  <a:schemeClr val="tx1"/>
                </a:solidFill>
                <a:effectLst/>
                <a:latin typeface="+mn-lt"/>
                <a:ea typeface="+mn-ea"/>
                <a:cs typeface="+mn-cs"/>
                <a:hlinkClick r:id="rId9"/>
              </a:rPr>
              <a:t>Sarwer</a:t>
            </a:r>
            <a:r>
              <a:rPr lang="en-US" sz="1200" b="0" i="0" u="none" strike="noStrike" kern="1200" dirty="0" smtClean="0">
                <a:solidFill>
                  <a:schemeClr val="tx1"/>
                </a:solidFill>
                <a:effectLst/>
                <a:latin typeface="+mn-lt"/>
                <a:ea typeface="+mn-ea"/>
                <a:cs typeface="+mn-cs"/>
                <a:hlinkClick r:id="rId9"/>
              </a:rPr>
              <a:t> 2010</a:t>
            </a:r>
            <a:r>
              <a:rPr lang="en-US" sz="1200" b="0" i="0" kern="1200" dirty="0" smtClean="0">
                <a:solidFill>
                  <a:schemeClr val="tx1"/>
                </a:solidFill>
                <a:effectLst/>
                <a:latin typeface="+mn-lt"/>
                <a:ea typeface="+mn-ea"/>
                <a:cs typeface="+mn-cs"/>
              </a:rPr>
              <a:t>). Dermatological treatment and surgery are most common, but any type (e.g., dental, electrolysis) may be received(</a:t>
            </a:r>
            <a:r>
              <a:rPr lang="en-US" sz="1200" b="0" i="0" u="none" strike="noStrike" kern="1200" dirty="0" err="1" smtClean="0">
                <a:solidFill>
                  <a:schemeClr val="tx1"/>
                </a:solidFill>
                <a:effectLst/>
                <a:latin typeface="+mn-lt"/>
                <a:ea typeface="+mn-ea"/>
                <a:cs typeface="+mn-cs"/>
                <a:hlinkClick r:id="rId10"/>
              </a:rPr>
              <a:t>Crerand</a:t>
            </a:r>
            <a:r>
              <a:rPr lang="en-US" sz="1200" b="0" i="0" u="none" strike="noStrike" kern="1200" dirty="0" smtClean="0">
                <a:solidFill>
                  <a:schemeClr val="tx1"/>
                </a:solidFill>
                <a:effectLst/>
                <a:latin typeface="+mn-lt"/>
                <a:ea typeface="+mn-ea"/>
                <a:cs typeface="+mn-cs"/>
                <a:hlinkClick r:id="rId10"/>
              </a:rPr>
              <a:t> et al. 2005</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1"/>
              </a:rPr>
              <a:t>Phillips et al. 2001</a:t>
            </a:r>
            <a:r>
              <a:rPr lang="en-US" sz="1200" b="0" i="0" kern="1200" dirty="0" smtClean="0">
                <a:solidFill>
                  <a:schemeClr val="tx1"/>
                </a:solidFill>
                <a:effectLst/>
                <a:latin typeface="+mn-lt"/>
                <a:ea typeface="+mn-ea"/>
                <a:cs typeface="+mn-cs"/>
              </a:rPr>
              <a:t>). Occasionally, individuals may perform surgery on themselves(</a:t>
            </a:r>
            <a:r>
              <a:rPr lang="en-US" sz="1200" b="0" i="0" u="none" strike="noStrike" kern="1200" dirty="0" err="1" smtClean="0">
                <a:solidFill>
                  <a:schemeClr val="tx1"/>
                </a:solidFill>
                <a:effectLst/>
                <a:latin typeface="+mn-lt"/>
                <a:ea typeface="+mn-ea"/>
                <a:cs typeface="+mn-cs"/>
                <a:hlinkClick r:id="rId9"/>
              </a:rPr>
              <a:t>Crerand</a:t>
            </a:r>
            <a:r>
              <a:rPr lang="en-US" sz="1200" b="0" i="0" u="none" strike="noStrike" kern="1200" dirty="0" smtClean="0">
                <a:solidFill>
                  <a:schemeClr val="tx1"/>
                </a:solidFill>
                <a:effectLst/>
                <a:latin typeface="+mn-lt"/>
                <a:ea typeface="+mn-ea"/>
                <a:cs typeface="+mn-cs"/>
                <a:hlinkClick r:id="rId9"/>
              </a:rPr>
              <a:t> and </a:t>
            </a:r>
            <a:r>
              <a:rPr lang="en-US" sz="1200" b="0" i="0" u="none" strike="noStrike" kern="1200" dirty="0" err="1" smtClean="0">
                <a:solidFill>
                  <a:schemeClr val="tx1"/>
                </a:solidFill>
                <a:effectLst/>
                <a:latin typeface="+mn-lt"/>
                <a:ea typeface="+mn-ea"/>
                <a:cs typeface="+mn-cs"/>
                <a:hlinkClick r:id="rId9"/>
              </a:rPr>
              <a:t>Sarwer</a:t>
            </a:r>
            <a:r>
              <a:rPr lang="en-US" sz="1200" b="0" i="0" u="none" strike="noStrike" kern="1200" dirty="0" smtClean="0">
                <a:solidFill>
                  <a:schemeClr val="tx1"/>
                </a:solidFill>
                <a:effectLst/>
                <a:latin typeface="+mn-lt"/>
                <a:ea typeface="+mn-ea"/>
                <a:cs typeface="+mn-cs"/>
                <a:hlinkClick r:id="rId9"/>
              </a:rPr>
              <a:t> 2010</a:t>
            </a:r>
            <a:r>
              <a:rPr lang="en-US" sz="1200" b="0" i="0" kern="1200" dirty="0" smtClean="0">
                <a:solidFill>
                  <a:schemeClr val="tx1"/>
                </a:solidFill>
                <a:effectLst/>
                <a:latin typeface="+mn-lt"/>
                <a:ea typeface="+mn-ea"/>
                <a:cs typeface="+mn-cs"/>
              </a:rPr>
              <a:t>). Body dysmorphic disorder appears to respond poorly to such treatments and sometimes becomes worse(</a:t>
            </a:r>
            <a:r>
              <a:rPr lang="en-US" sz="1200" b="0" i="0" u="none" strike="noStrike" kern="1200" dirty="0" err="1" smtClean="0">
                <a:solidFill>
                  <a:schemeClr val="tx1"/>
                </a:solidFill>
                <a:effectLst/>
                <a:latin typeface="+mn-lt"/>
                <a:ea typeface="+mn-ea"/>
                <a:cs typeface="+mn-cs"/>
                <a:hlinkClick r:id="rId9"/>
              </a:rPr>
              <a:t>Crerand</a:t>
            </a:r>
            <a:r>
              <a:rPr lang="en-US" sz="1200" b="0" i="0" u="none" strike="noStrike" kern="1200" dirty="0" smtClean="0">
                <a:solidFill>
                  <a:schemeClr val="tx1"/>
                </a:solidFill>
                <a:effectLst/>
                <a:latin typeface="+mn-lt"/>
                <a:ea typeface="+mn-ea"/>
                <a:cs typeface="+mn-cs"/>
                <a:hlinkClick r:id="rId9"/>
              </a:rPr>
              <a:t> and </a:t>
            </a:r>
            <a:r>
              <a:rPr lang="en-US" sz="1200" b="0" i="0" u="none" strike="noStrike" kern="1200" dirty="0" err="1" smtClean="0">
                <a:solidFill>
                  <a:schemeClr val="tx1"/>
                </a:solidFill>
                <a:effectLst/>
                <a:latin typeface="+mn-lt"/>
                <a:ea typeface="+mn-ea"/>
                <a:cs typeface="+mn-cs"/>
                <a:hlinkClick r:id="rId9"/>
              </a:rPr>
              <a:t>Sarwer</a:t>
            </a:r>
            <a:r>
              <a:rPr lang="en-US" sz="1200" b="0" i="0" u="none" strike="noStrike" kern="1200" dirty="0" smtClean="0">
                <a:solidFill>
                  <a:schemeClr val="tx1"/>
                </a:solidFill>
                <a:effectLst/>
                <a:latin typeface="+mn-lt"/>
                <a:ea typeface="+mn-ea"/>
                <a:cs typeface="+mn-cs"/>
                <a:hlinkClick r:id="rId9"/>
              </a:rPr>
              <a:t> 2010</a:t>
            </a:r>
            <a:r>
              <a:rPr lang="en-US" sz="1200" b="0" i="0" kern="1200" dirty="0" smtClean="0">
                <a:solidFill>
                  <a:schemeClr val="tx1"/>
                </a:solidFill>
                <a:effectLst/>
                <a:latin typeface="+mn-lt"/>
                <a:ea typeface="+mn-ea"/>
                <a:cs typeface="+mn-cs"/>
              </a:rPr>
              <a:t>). Some individuals take legal action or are violent toward the clinician because they are dissatisfied with the cosmetic outcome.</a:t>
            </a:r>
          </a:p>
          <a:p>
            <a:r>
              <a:rPr lang="en-US" sz="1200" b="0" i="0" kern="1200" dirty="0" smtClean="0">
                <a:solidFill>
                  <a:schemeClr val="tx1"/>
                </a:solidFill>
                <a:effectLst/>
                <a:latin typeface="+mn-lt"/>
                <a:ea typeface="+mn-ea"/>
                <a:cs typeface="+mn-cs"/>
              </a:rPr>
              <a:t>Body dysmorphic disorder has been associated with executive dysfunction and visual processing abnormalities, with a bias for analyzing and encoding details rather than holistic or </a:t>
            </a:r>
            <a:r>
              <a:rPr lang="en-US" sz="1200" b="0" i="0" kern="1200" dirty="0" err="1" smtClean="0">
                <a:solidFill>
                  <a:schemeClr val="tx1"/>
                </a:solidFill>
                <a:effectLst/>
                <a:latin typeface="+mn-lt"/>
                <a:ea typeface="+mn-ea"/>
                <a:cs typeface="+mn-cs"/>
              </a:rPr>
              <a:t>configural</a:t>
            </a:r>
            <a:r>
              <a:rPr lang="en-US" sz="1200" b="0" i="0" kern="1200" dirty="0" smtClean="0">
                <a:solidFill>
                  <a:schemeClr val="tx1"/>
                </a:solidFill>
                <a:effectLst/>
                <a:latin typeface="+mn-lt"/>
                <a:ea typeface="+mn-ea"/>
                <a:cs typeface="+mn-cs"/>
              </a:rPr>
              <a:t> aspects of visual stimuli(</a:t>
            </a:r>
            <a:r>
              <a:rPr lang="en-US" sz="1200" b="0" i="0" u="none" strike="noStrike" kern="1200" dirty="0" err="1" smtClean="0">
                <a:solidFill>
                  <a:schemeClr val="tx1"/>
                </a:solidFill>
                <a:effectLst/>
                <a:latin typeface="+mn-lt"/>
                <a:ea typeface="+mn-ea"/>
                <a:cs typeface="+mn-cs"/>
                <a:hlinkClick r:id="rId12"/>
              </a:rPr>
              <a:t>Dunai</a:t>
            </a:r>
            <a:r>
              <a:rPr lang="en-US" sz="1200" b="0" i="0" u="none" strike="noStrike" kern="1200" dirty="0" smtClean="0">
                <a:solidFill>
                  <a:schemeClr val="tx1"/>
                </a:solidFill>
                <a:effectLst/>
                <a:latin typeface="+mn-lt"/>
                <a:ea typeface="+mn-ea"/>
                <a:cs typeface="+mn-cs"/>
                <a:hlinkClick r:id="rId12"/>
              </a:rPr>
              <a:t> et al. 2010</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13"/>
              </a:rPr>
              <a:t>Feusner</a:t>
            </a:r>
            <a:r>
              <a:rPr lang="en-US" sz="1200" b="0" i="0" u="none" strike="noStrike" kern="1200" dirty="0" smtClean="0">
                <a:solidFill>
                  <a:schemeClr val="tx1"/>
                </a:solidFill>
                <a:effectLst/>
                <a:latin typeface="+mn-lt"/>
                <a:ea typeface="+mn-ea"/>
                <a:cs typeface="+mn-cs"/>
                <a:hlinkClick r:id="rId13"/>
              </a:rPr>
              <a:t> et al. 2010</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4"/>
              </a:rPr>
              <a:t>Feusner et al. 2011</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5"/>
              </a:rPr>
              <a:t>Hanes 1998</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6"/>
              </a:rPr>
              <a:t>Phillips et al. 2010a</a:t>
            </a:r>
            <a:r>
              <a:rPr lang="en-US" sz="1200" b="0" i="0" kern="1200" dirty="0" smtClean="0">
                <a:solidFill>
                  <a:schemeClr val="tx1"/>
                </a:solidFill>
                <a:effectLst/>
                <a:latin typeface="+mn-lt"/>
                <a:ea typeface="+mn-ea"/>
                <a:cs typeface="+mn-cs"/>
              </a:rPr>
              <a:t>). Individuals with this disorder tend to have a bias for negative and threatening interpretations of facial expressions and ambiguous scenarios(</a:t>
            </a:r>
            <a:r>
              <a:rPr lang="en-US" sz="1200" b="0" i="0" u="none" strike="noStrike" kern="1200" dirty="0" smtClean="0">
                <a:solidFill>
                  <a:schemeClr val="tx1"/>
                </a:solidFill>
                <a:effectLst/>
                <a:latin typeface="+mn-lt"/>
                <a:ea typeface="+mn-ea"/>
                <a:cs typeface="+mn-cs"/>
                <a:hlinkClick r:id="rId16"/>
              </a:rPr>
              <a:t>Phillips et al. 2010a</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B5A6CF-18ED-4367-9B27-80BA2BD13AF4}" type="slidenum">
              <a:rPr lang="en-US" smtClean="0"/>
              <a:t>9</a:t>
            </a:fld>
            <a:endParaRPr lang="en-US"/>
          </a:p>
        </p:txBody>
      </p:sp>
    </p:spTree>
    <p:extLst>
      <p:ext uri="{BB962C8B-B14F-4D97-AF65-F5344CB8AC3E}">
        <p14:creationId xmlns:p14="http://schemas.microsoft.com/office/powerpoint/2010/main" val="130913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5A6CF-18ED-4367-9B27-80BA2BD13AF4}" type="slidenum">
              <a:rPr lang="en-US" smtClean="0"/>
              <a:t>11</a:t>
            </a:fld>
            <a:endParaRPr lang="en-US"/>
          </a:p>
        </p:txBody>
      </p:sp>
    </p:spTree>
    <p:extLst>
      <p:ext uri="{BB962C8B-B14F-4D97-AF65-F5344CB8AC3E}">
        <p14:creationId xmlns:p14="http://schemas.microsoft.com/office/powerpoint/2010/main" val="410201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5A6CF-18ED-4367-9B27-80BA2BD13AF4}" type="slidenum">
              <a:rPr lang="en-US" smtClean="0"/>
              <a:t>12</a:t>
            </a:fld>
            <a:endParaRPr lang="en-US"/>
          </a:p>
        </p:txBody>
      </p:sp>
    </p:spTree>
    <p:extLst>
      <p:ext uri="{BB962C8B-B14F-4D97-AF65-F5344CB8AC3E}">
        <p14:creationId xmlns:p14="http://schemas.microsoft.com/office/powerpoint/2010/main" val="99191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54DD9-7DD4-4A00-861C-93E43A77203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13002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54DD9-7DD4-4A00-861C-93E43A77203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134565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54DD9-7DD4-4A00-861C-93E43A77203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121973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54DD9-7DD4-4A00-861C-93E43A77203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329508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54DD9-7DD4-4A00-861C-93E43A772031}"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415320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54DD9-7DD4-4A00-861C-93E43A77203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3289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54DD9-7DD4-4A00-861C-93E43A772031}"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122838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54DD9-7DD4-4A00-861C-93E43A772031}"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210898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54DD9-7DD4-4A00-861C-93E43A772031}"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230246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54DD9-7DD4-4A00-861C-93E43A77203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151126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54DD9-7DD4-4A00-861C-93E43A772031}"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0AA43-4C2C-4DDF-8064-CFCCC37A302F}" type="slidenum">
              <a:rPr lang="en-US" smtClean="0"/>
              <a:t>‹#›</a:t>
            </a:fld>
            <a:endParaRPr lang="en-US"/>
          </a:p>
        </p:txBody>
      </p:sp>
    </p:spTree>
    <p:extLst>
      <p:ext uri="{BB962C8B-B14F-4D97-AF65-F5344CB8AC3E}">
        <p14:creationId xmlns:p14="http://schemas.microsoft.com/office/powerpoint/2010/main" val="299130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4DD9-7DD4-4A00-861C-93E43A772031}" type="datetimeFigureOut">
              <a:rPr lang="en-US" smtClean="0"/>
              <a:t>10/22/2018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0AA43-4C2C-4DDF-8064-CFCCC37A302F}" type="slidenum">
              <a:rPr lang="en-US" smtClean="0"/>
              <a:t>‹#›</a:t>
            </a:fld>
            <a:endParaRPr lang="en-US"/>
          </a:p>
        </p:txBody>
      </p:sp>
    </p:spTree>
    <p:extLst>
      <p:ext uri="{BB962C8B-B14F-4D97-AF65-F5344CB8AC3E}">
        <p14:creationId xmlns:p14="http://schemas.microsoft.com/office/powerpoint/2010/main" val="134410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2fXF8G50BPQ?t=215"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Obsessive Compulsive and Related </a:t>
            </a:r>
            <a:r>
              <a:rPr lang="en-US" dirty="0" smtClean="0"/>
              <a:t>Disorders AND Post Traumatic Stress Disorder</a:t>
            </a:r>
            <a:endParaRPr lang="en-US" dirty="0"/>
          </a:p>
        </p:txBody>
      </p:sp>
      <p:sp>
        <p:nvSpPr>
          <p:cNvPr id="3" name="Subtitle 2"/>
          <p:cNvSpPr>
            <a:spLocks noGrp="1"/>
          </p:cNvSpPr>
          <p:nvPr>
            <p:ph type="subTitle" idx="1"/>
          </p:nvPr>
        </p:nvSpPr>
        <p:spPr/>
        <p:txBody>
          <a:bodyPr/>
          <a:lstStyle/>
          <a:p>
            <a:r>
              <a:rPr lang="en-US" dirty="0" smtClean="0"/>
              <a:t>David RM Trotter, PhD</a:t>
            </a:r>
          </a:p>
          <a:p>
            <a:r>
              <a:rPr lang="en-US" dirty="0" smtClean="0"/>
              <a:t>Associate Professor</a:t>
            </a:r>
            <a:endParaRPr lang="en-US" dirty="0"/>
          </a:p>
        </p:txBody>
      </p:sp>
    </p:spTree>
    <p:extLst>
      <p:ext uri="{BB962C8B-B14F-4D97-AF65-F5344CB8AC3E}">
        <p14:creationId xmlns:p14="http://schemas.microsoft.com/office/powerpoint/2010/main" val="310555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ody dysmorphic disorder"/>
          <p:cNvPicPr>
            <a:picLocks noChangeAspect="1" noChangeArrowheads="1"/>
          </p:cNvPicPr>
          <p:nvPr/>
        </p:nvPicPr>
        <p:blipFill rotWithShape="1">
          <a:blip r:embed="rId2">
            <a:extLst>
              <a:ext uri="{28A0092B-C50C-407E-A947-70E740481C1C}">
                <a14:useLocalDpi xmlns:a14="http://schemas.microsoft.com/office/drawing/2010/main" val="0"/>
              </a:ext>
            </a:extLst>
          </a:blip>
          <a:srcRect l="1209" b="8687"/>
          <a:stretch/>
        </p:blipFill>
        <p:spPr bwMode="auto">
          <a:xfrm>
            <a:off x="543559" y="2951797"/>
            <a:ext cx="5551805" cy="3113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0" name="Picture 2" descr="Image result for body dysmorphic dis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6" y="377870"/>
            <a:ext cx="5360514" cy="3035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6" name="Picture 8" descr="Image result for carnival mirr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992" y="2951797"/>
            <a:ext cx="5047615" cy="3027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9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Dysmorphic Disorder (continued)</a:t>
            </a:r>
          </a:p>
        </p:txBody>
      </p:sp>
      <p:sp>
        <p:nvSpPr>
          <p:cNvPr id="3" name="Content Placeholder 2"/>
          <p:cNvSpPr>
            <a:spLocks noGrp="1"/>
          </p:cNvSpPr>
          <p:nvPr>
            <p:ph idx="1"/>
          </p:nvPr>
        </p:nvSpPr>
        <p:spPr/>
        <p:txBody>
          <a:bodyPr>
            <a:normAutofit lnSpcReduction="10000"/>
          </a:bodyPr>
          <a:lstStyle/>
          <a:p>
            <a:r>
              <a:rPr lang="en-US" dirty="0" smtClean="0"/>
              <a:t>Prevalence: </a:t>
            </a:r>
          </a:p>
          <a:p>
            <a:pPr lvl="1"/>
            <a:r>
              <a:rPr lang="en-US" dirty="0" smtClean="0"/>
              <a:t>Point </a:t>
            </a:r>
            <a:r>
              <a:rPr lang="en-US" dirty="0"/>
              <a:t>prevalence among U.S. adults is 2.4% </a:t>
            </a:r>
            <a:endParaRPr lang="en-US" dirty="0" smtClean="0"/>
          </a:p>
          <a:p>
            <a:pPr lvl="2"/>
            <a:r>
              <a:rPr lang="en-US" dirty="0" smtClean="0"/>
              <a:t>2.5</a:t>
            </a:r>
            <a:r>
              <a:rPr lang="en-US" dirty="0"/>
              <a:t>% in </a:t>
            </a:r>
            <a:r>
              <a:rPr lang="en-US" dirty="0" smtClean="0"/>
              <a:t>females</a:t>
            </a:r>
          </a:p>
          <a:p>
            <a:pPr lvl="2"/>
            <a:r>
              <a:rPr lang="en-US" dirty="0" smtClean="0"/>
              <a:t>2.2</a:t>
            </a:r>
            <a:r>
              <a:rPr lang="en-US" dirty="0"/>
              <a:t>% in </a:t>
            </a:r>
            <a:r>
              <a:rPr lang="en-US" dirty="0" smtClean="0"/>
              <a:t>males</a:t>
            </a:r>
          </a:p>
          <a:p>
            <a:pPr lvl="1"/>
            <a:r>
              <a:rPr lang="en-US" dirty="0"/>
              <a:t>9%–15% among dermatology </a:t>
            </a:r>
            <a:r>
              <a:rPr lang="en-US" dirty="0" smtClean="0"/>
              <a:t>patients</a:t>
            </a:r>
          </a:p>
          <a:p>
            <a:pPr lvl="1"/>
            <a:r>
              <a:rPr lang="en-US" dirty="0" smtClean="0"/>
              <a:t>7</a:t>
            </a:r>
            <a:r>
              <a:rPr lang="en-US" dirty="0"/>
              <a:t>%–8% among U.S. cosmetic surgery </a:t>
            </a:r>
            <a:r>
              <a:rPr lang="en-US" dirty="0" smtClean="0"/>
              <a:t>patients</a:t>
            </a:r>
          </a:p>
          <a:p>
            <a:pPr lvl="1"/>
            <a:r>
              <a:rPr lang="en-US" dirty="0" smtClean="0"/>
              <a:t>8</a:t>
            </a:r>
            <a:r>
              <a:rPr lang="en-US" dirty="0"/>
              <a:t>% among adult orthodontia </a:t>
            </a:r>
            <a:r>
              <a:rPr lang="en-US" dirty="0" smtClean="0"/>
              <a:t>patients</a:t>
            </a:r>
          </a:p>
          <a:p>
            <a:pPr lvl="1"/>
            <a:r>
              <a:rPr lang="en-US" dirty="0" smtClean="0"/>
              <a:t>10</a:t>
            </a:r>
            <a:r>
              <a:rPr lang="en-US" dirty="0"/>
              <a:t>% among patients presenting for oral or maxillofacial </a:t>
            </a:r>
            <a:r>
              <a:rPr lang="en-US" dirty="0" smtClean="0"/>
              <a:t>surgery</a:t>
            </a:r>
          </a:p>
          <a:p>
            <a:r>
              <a:rPr lang="en-US" dirty="0" smtClean="0"/>
              <a:t>Development and Course</a:t>
            </a:r>
          </a:p>
          <a:p>
            <a:pPr lvl="1"/>
            <a:r>
              <a:rPr lang="en-US" dirty="0"/>
              <a:t>M</a:t>
            </a:r>
            <a:r>
              <a:rPr lang="en-US" dirty="0" smtClean="0"/>
              <a:t>ean </a:t>
            </a:r>
            <a:r>
              <a:rPr lang="en-US" dirty="0"/>
              <a:t>age at disorder onset is 16–17 </a:t>
            </a:r>
            <a:r>
              <a:rPr lang="en-US" dirty="0" smtClean="0"/>
              <a:t>years</a:t>
            </a:r>
          </a:p>
          <a:p>
            <a:pPr lvl="1"/>
            <a:r>
              <a:rPr lang="en-US" dirty="0" smtClean="0"/>
              <a:t>Chronic course, but can respond well to evidence based treatments</a:t>
            </a:r>
            <a:endParaRPr lang="en-US" dirty="0"/>
          </a:p>
        </p:txBody>
      </p:sp>
    </p:spTree>
    <p:extLst>
      <p:ext uri="{BB962C8B-B14F-4D97-AF65-F5344CB8AC3E}">
        <p14:creationId xmlns:p14="http://schemas.microsoft.com/office/powerpoint/2010/main" val="253455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Dysmorphic Disorder (continued)</a:t>
            </a:r>
          </a:p>
        </p:txBody>
      </p:sp>
      <p:sp>
        <p:nvSpPr>
          <p:cNvPr id="3" name="Content Placeholder 2"/>
          <p:cNvSpPr>
            <a:spLocks noGrp="1"/>
          </p:cNvSpPr>
          <p:nvPr>
            <p:ph idx="1"/>
          </p:nvPr>
        </p:nvSpPr>
        <p:spPr/>
        <p:txBody>
          <a:bodyPr>
            <a:normAutofit/>
          </a:bodyPr>
          <a:lstStyle/>
          <a:p>
            <a:r>
              <a:rPr lang="en-US" dirty="0" smtClean="0"/>
              <a:t>Environmental Factors: Associated with higher rates of childhood abuse and neglect.</a:t>
            </a:r>
          </a:p>
          <a:p>
            <a:r>
              <a:rPr lang="en-US" dirty="0" smtClean="0"/>
              <a:t>Genetic Factors: Prevalence is elevated among those with a first-degree relative with OCD</a:t>
            </a:r>
          </a:p>
          <a:p>
            <a:r>
              <a:rPr lang="en-US" dirty="0" smtClean="0"/>
              <a:t>Gender Difference: Largely same presentation between men and women, except…</a:t>
            </a:r>
          </a:p>
          <a:p>
            <a:pPr lvl="1"/>
            <a:r>
              <a:rPr lang="en-US" dirty="0" smtClean="0"/>
              <a:t>Men more likely to have preoccupation with genitals</a:t>
            </a:r>
          </a:p>
          <a:p>
            <a:pPr lvl="1"/>
            <a:r>
              <a:rPr lang="en-US" dirty="0" smtClean="0"/>
              <a:t>Women more likely to have comorbid eating disorder</a:t>
            </a:r>
          </a:p>
          <a:p>
            <a:endParaRPr lang="en-US" dirty="0" smtClean="0"/>
          </a:p>
          <a:p>
            <a:endParaRPr lang="en-US" dirty="0"/>
          </a:p>
        </p:txBody>
      </p:sp>
    </p:spTree>
    <p:extLst>
      <p:ext uri="{BB962C8B-B14F-4D97-AF65-F5344CB8AC3E}">
        <p14:creationId xmlns:p14="http://schemas.microsoft.com/office/powerpoint/2010/main" val="297920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Hording Disorder</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lnSpc>
                <a:spcPct val="120000"/>
              </a:lnSpc>
              <a:spcBef>
                <a:spcPts val="0"/>
              </a:spcBef>
              <a:buFont typeface="+mj-lt"/>
              <a:buAutoNum type="alphaUcPeriod"/>
            </a:pPr>
            <a:r>
              <a:rPr lang="en-US" dirty="0" smtClean="0"/>
              <a:t>Persistent </a:t>
            </a:r>
            <a:r>
              <a:rPr lang="en-US" dirty="0"/>
              <a:t>difficulty discarding or parting with possessions, regardless of their actual value.</a:t>
            </a:r>
          </a:p>
          <a:p>
            <a:pPr marL="514350" indent="-514350">
              <a:lnSpc>
                <a:spcPct val="120000"/>
              </a:lnSpc>
              <a:spcBef>
                <a:spcPts val="0"/>
              </a:spcBef>
              <a:buFont typeface="+mj-lt"/>
              <a:buAutoNum type="alphaUcPeriod"/>
            </a:pPr>
            <a:r>
              <a:rPr lang="en-US" dirty="0"/>
              <a:t>This difficulty is due to a perceived need to save the items and to distress associated with discarding them.</a:t>
            </a:r>
          </a:p>
          <a:p>
            <a:pPr marL="514350" indent="-514350">
              <a:lnSpc>
                <a:spcPct val="120000"/>
              </a:lnSpc>
              <a:spcBef>
                <a:spcPts val="0"/>
              </a:spcBef>
              <a:buFont typeface="+mj-lt"/>
              <a:buAutoNum type="alphaUcPeriod"/>
            </a:pPr>
            <a:r>
              <a:rPr lang="en-US" dirty="0"/>
              <a:t>The difficulty discarding possessions results in the accumulation of possessions that congest and clutter active living areas and substantially compromises their intended use. If living areas are uncluttered, it is only because of the interventions of third parties (e.g., family members, cleaners, authorities).</a:t>
            </a:r>
          </a:p>
          <a:p>
            <a:pPr marL="514350" indent="-514350">
              <a:lnSpc>
                <a:spcPct val="120000"/>
              </a:lnSpc>
              <a:spcBef>
                <a:spcPts val="0"/>
              </a:spcBef>
              <a:buFont typeface="+mj-lt"/>
              <a:buAutoNum type="alphaUcPeriod"/>
            </a:pPr>
            <a:r>
              <a:rPr lang="en-US" dirty="0"/>
              <a:t>The hoarding causes clinically significant distress or impairment in social, occupational, or other important areas of functioning (including maintaining a safe environment for self and others).</a:t>
            </a:r>
          </a:p>
          <a:p>
            <a:pPr marL="514350" indent="-514350">
              <a:lnSpc>
                <a:spcPct val="120000"/>
              </a:lnSpc>
              <a:spcBef>
                <a:spcPts val="0"/>
              </a:spcBef>
              <a:buFont typeface="+mj-lt"/>
              <a:buAutoNum type="alphaUcPeriod"/>
            </a:pPr>
            <a:r>
              <a:rPr lang="en-US" dirty="0"/>
              <a:t>The hoarding is not attributable to another medical condition (e.g., brain injury, cerebrovascular disease, </a:t>
            </a:r>
            <a:r>
              <a:rPr lang="en-US" dirty="0" err="1"/>
              <a:t>Prader</a:t>
            </a:r>
            <a:r>
              <a:rPr lang="en-US" dirty="0"/>
              <a:t>-Willi syndrome).</a:t>
            </a:r>
          </a:p>
          <a:p>
            <a:pPr marL="514350" indent="-514350">
              <a:lnSpc>
                <a:spcPct val="120000"/>
              </a:lnSpc>
              <a:spcBef>
                <a:spcPts val="0"/>
              </a:spcBef>
              <a:buFont typeface="+mj-lt"/>
              <a:buAutoNum type="alphaUcPeriod"/>
            </a:pPr>
            <a:r>
              <a:rPr lang="en-US" dirty="0"/>
              <a:t>The hoarding is not better explained by the symptoms of another mental disorder (e.g., obsessions in obsessive-compulsive disorder, decreased energy in major depressive disorder, delusions in schizophrenia or another psychotic disorder, cognitive deficits in major neurocognitive disorder, restricted interests in autism spectrum disorder).</a:t>
            </a:r>
          </a:p>
          <a:p>
            <a:endParaRPr lang="en-US" dirty="0"/>
          </a:p>
        </p:txBody>
      </p:sp>
    </p:spTree>
    <p:extLst>
      <p:ext uri="{BB962C8B-B14F-4D97-AF65-F5344CB8AC3E}">
        <p14:creationId xmlns:p14="http://schemas.microsoft.com/office/powerpoint/2010/main" val="273892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Hording Disorder (continued)</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i="1" dirty="0"/>
              <a:t>Specify</a:t>
            </a:r>
            <a:r>
              <a:rPr lang="en-US" dirty="0"/>
              <a:t> if:</a:t>
            </a:r>
          </a:p>
          <a:p>
            <a:pPr lvl="1">
              <a:lnSpc>
                <a:spcPct val="120000"/>
              </a:lnSpc>
              <a:spcBef>
                <a:spcPts val="0"/>
              </a:spcBef>
            </a:pPr>
            <a:r>
              <a:rPr lang="en-US" b="1" dirty="0"/>
              <a:t>With excessive acquisition:</a:t>
            </a:r>
            <a:r>
              <a:rPr lang="en-US" dirty="0"/>
              <a:t> If difficulty discarding possessions is accompanied by excessive acquisition of items that are not needed or for which there is no available space.</a:t>
            </a:r>
          </a:p>
          <a:p>
            <a:pPr>
              <a:lnSpc>
                <a:spcPct val="120000"/>
              </a:lnSpc>
              <a:spcBef>
                <a:spcPts val="0"/>
              </a:spcBef>
            </a:pPr>
            <a:r>
              <a:rPr lang="en-US" i="1" dirty="0"/>
              <a:t>Specify</a:t>
            </a:r>
            <a:r>
              <a:rPr lang="en-US" dirty="0"/>
              <a:t> if:</a:t>
            </a:r>
          </a:p>
          <a:p>
            <a:pPr lvl="1">
              <a:lnSpc>
                <a:spcPct val="120000"/>
              </a:lnSpc>
              <a:spcBef>
                <a:spcPts val="0"/>
              </a:spcBef>
            </a:pPr>
            <a:r>
              <a:rPr lang="en-US" b="1" dirty="0"/>
              <a:t>With good or fair insight:</a:t>
            </a:r>
            <a:r>
              <a:rPr lang="en-US" dirty="0"/>
              <a:t> The individual recognizes that hoarding-related beliefs and behaviors (pertaining to difficulty discarding items, clutter, or excessive acquisition) are problematic.</a:t>
            </a:r>
          </a:p>
          <a:p>
            <a:pPr lvl="1">
              <a:lnSpc>
                <a:spcPct val="120000"/>
              </a:lnSpc>
              <a:spcBef>
                <a:spcPts val="0"/>
              </a:spcBef>
            </a:pPr>
            <a:r>
              <a:rPr lang="en-US" b="1" dirty="0"/>
              <a:t>With poor insight</a:t>
            </a:r>
            <a:r>
              <a:rPr lang="en-US" dirty="0"/>
              <a:t>: The individual is mostly convinced that hoarding-related beliefs and behaviors (pertaining to difficulty discarding items, clutter, or excessive acquisition) are not problematic despite evidence to the contrary.</a:t>
            </a:r>
          </a:p>
          <a:p>
            <a:pPr lvl="1">
              <a:lnSpc>
                <a:spcPct val="120000"/>
              </a:lnSpc>
              <a:spcBef>
                <a:spcPts val="0"/>
              </a:spcBef>
            </a:pPr>
            <a:r>
              <a:rPr lang="en-US" b="1" dirty="0"/>
              <a:t>With absent insight/delusional beliefs:</a:t>
            </a:r>
            <a:r>
              <a:rPr lang="en-US" dirty="0"/>
              <a:t> The individual is completely convinced that hoarding-related beliefs and behaviors (pertaining to difficulty discarding items, clutter, or excessive acquisition) are not problematic despite evidence to the contrary.</a:t>
            </a:r>
          </a:p>
          <a:p>
            <a:endParaRPr lang="en-US" dirty="0"/>
          </a:p>
        </p:txBody>
      </p:sp>
    </p:spTree>
    <p:extLst>
      <p:ext uri="{BB962C8B-B14F-4D97-AF65-F5344CB8AC3E}">
        <p14:creationId xmlns:p14="http://schemas.microsoft.com/office/powerpoint/2010/main" val="5458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oarding 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51" y="3694843"/>
            <a:ext cx="5715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Image result for hoarding dis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455" y="1415543"/>
            <a:ext cx="6991985" cy="3954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86" y="497360"/>
            <a:ext cx="4532249" cy="2895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8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Hording Disorder (continued)</a:t>
            </a:r>
          </a:p>
        </p:txBody>
      </p:sp>
      <p:sp>
        <p:nvSpPr>
          <p:cNvPr id="3" name="Content Placeholder 2"/>
          <p:cNvSpPr>
            <a:spLocks noGrp="1"/>
          </p:cNvSpPr>
          <p:nvPr>
            <p:ph idx="1"/>
          </p:nvPr>
        </p:nvSpPr>
        <p:spPr/>
        <p:txBody>
          <a:bodyPr/>
          <a:lstStyle/>
          <a:p>
            <a:r>
              <a:rPr lang="en-US" dirty="0"/>
              <a:t>P</a:t>
            </a:r>
            <a:r>
              <a:rPr lang="en-US" dirty="0" smtClean="0"/>
              <a:t>oint Prevalence: United </a:t>
            </a:r>
            <a:r>
              <a:rPr lang="en-US" dirty="0"/>
              <a:t>States and Europe </a:t>
            </a:r>
            <a:r>
              <a:rPr lang="en-US" dirty="0" smtClean="0"/>
              <a:t>about 2</a:t>
            </a:r>
            <a:r>
              <a:rPr lang="en-US" dirty="0"/>
              <a:t>%–6</a:t>
            </a:r>
            <a:r>
              <a:rPr lang="en-US" dirty="0" smtClean="0"/>
              <a:t>%</a:t>
            </a:r>
          </a:p>
          <a:p>
            <a:r>
              <a:rPr lang="en-US" dirty="0" smtClean="0"/>
              <a:t>Three </a:t>
            </a:r>
            <a:r>
              <a:rPr lang="en-US" dirty="0"/>
              <a:t>times more prevalent in older adults (ages 55–94 years) compared with younger adults (ages 34–44 years</a:t>
            </a:r>
            <a:r>
              <a:rPr lang="en-US" dirty="0" smtClean="0"/>
              <a:t>)</a:t>
            </a:r>
          </a:p>
          <a:p>
            <a:r>
              <a:rPr lang="en-US" dirty="0" smtClean="0"/>
              <a:t>Can see signs in childhood, but it gets progressively more severe</a:t>
            </a:r>
          </a:p>
          <a:p>
            <a:r>
              <a:rPr lang="en-US" dirty="0" smtClean="0"/>
              <a:t>Environmental Factors: Likely preceded by a stressful/traumatic event</a:t>
            </a:r>
          </a:p>
          <a:p>
            <a:r>
              <a:rPr lang="en-US" dirty="0"/>
              <a:t>5</a:t>
            </a:r>
            <a:r>
              <a:rPr lang="en-US" dirty="0" smtClean="0"/>
              <a:t>0</a:t>
            </a:r>
            <a:r>
              <a:rPr lang="en-US" dirty="0"/>
              <a:t>% of individuals who hoard reporting having a relative who </a:t>
            </a:r>
            <a:r>
              <a:rPr lang="en-US" dirty="0" smtClean="0"/>
              <a:t>hoards. </a:t>
            </a:r>
          </a:p>
          <a:p>
            <a:r>
              <a:rPr lang="en-US" dirty="0" smtClean="0"/>
              <a:t>In twin studies, 50</a:t>
            </a:r>
            <a:r>
              <a:rPr lang="en-US" dirty="0"/>
              <a:t>% of the variability in hoarding behavior is attributable to </a:t>
            </a:r>
            <a:r>
              <a:rPr lang="en-US" dirty="0" smtClean="0"/>
              <a:t>genetic </a:t>
            </a:r>
            <a:r>
              <a:rPr lang="en-US" dirty="0"/>
              <a:t>factors</a:t>
            </a:r>
            <a:endParaRPr lang="en-US" dirty="0"/>
          </a:p>
        </p:txBody>
      </p:sp>
    </p:spTree>
    <p:extLst>
      <p:ext uri="{BB962C8B-B14F-4D97-AF65-F5344CB8AC3E}">
        <p14:creationId xmlns:p14="http://schemas.microsoft.com/office/powerpoint/2010/main" val="9225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Trichotillomania (Hair-Pulling Disorder)</a:t>
            </a:r>
            <a:endParaRPr lang="en-US" dirty="0"/>
          </a:p>
        </p:txBody>
      </p:sp>
      <p:sp>
        <p:nvSpPr>
          <p:cNvPr id="3" name="Content Placeholder 2"/>
          <p:cNvSpPr>
            <a:spLocks noGrp="1"/>
          </p:cNvSpPr>
          <p:nvPr>
            <p:ph idx="1"/>
          </p:nvPr>
        </p:nvSpPr>
        <p:spPr/>
        <p:txBody>
          <a:bodyPr/>
          <a:lstStyle/>
          <a:p>
            <a:pPr marL="514350" indent="-514350">
              <a:lnSpc>
                <a:spcPct val="100000"/>
              </a:lnSpc>
              <a:spcBef>
                <a:spcPts val="0"/>
              </a:spcBef>
              <a:buFont typeface="+mj-lt"/>
              <a:buAutoNum type="alphaUcPeriod"/>
            </a:pPr>
            <a:r>
              <a:rPr lang="en-US" dirty="0"/>
              <a:t>Recurrent pulling out of one’s hair, resulting in hair loss.</a:t>
            </a:r>
          </a:p>
          <a:p>
            <a:pPr marL="514350" indent="-514350">
              <a:lnSpc>
                <a:spcPct val="100000"/>
              </a:lnSpc>
              <a:spcBef>
                <a:spcPts val="0"/>
              </a:spcBef>
              <a:buFont typeface="+mj-lt"/>
              <a:buAutoNum type="alphaUcPeriod"/>
            </a:pPr>
            <a:r>
              <a:rPr lang="en-US" dirty="0"/>
              <a:t>Repeated attempts to decrease or stop hair pulling.</a:t>
            </a:r>
          </a:p>
          <a:p>
            <a:pPr marL="514350" indent="-514350">
              <a:lnSpc>
                <a:spcPct val="100000"/>
              </a:lnSpc>
              <a:spcBef>
                <a:spcPts val="0"/>
              </a:spcBef>
              <a:buFont typeface="+mj-lt"/>
              <a:buAutoNum type="alphaUcPeriod"/>
            </a:pPr>
            <a:r>
              <a:rPr lang="en-US" dirty="0"/>
              <a:t>The hair pulling causes clinically significant distress or impairment in social, occupational, or other important areas of functioning.</a:t>
            </a:r>
          </a:p>
          <a:p>
            <a:pPr marL="514350" indent="-514350">
              <a:lnSpc>
                <a:spcPct val="100000"/>
              </a:lnSpc>
              <a:spcBef>
                <a:spcPts val="0"/>
              </a:spcBef>
              <a:buFont typeface="+mj-lt"/>
              <a:buAutoNum type="alphaUcPeriod"/>
            </a:pPr>
            <a:r>
              <a:rPr lang="en-US" dirty="0"/>
              <a:t>The hair pulling or hair loss is not attributable to another medical condition (e.g., a dermatological condition).</a:t>
            </a:r>
          </a:p>
          <a:p>
            <a:pPr marL="514350" indent="-514350">
              <a:lnSpc>
                <a:spcPct val="100000"/>
              </a:lnSpc>
              <a:spcBef>
                <a:spcPts val="0"/>
              </a:spcBef>
              <a:buFont typeface="+mj-lt"/>
              <a:buAutoNum type="alphaUcPeriod"/>
            </a:pPr>
            <a:r>
              <a:rPr lang="en-US" dirty="0"/>
              <a:t>The hair pulling is not better explained by the symptoms of another mental disorder (e.g., attempts to improve a perceived defect or flaw in appearance in body dysmorphic disorder</a:t>
            </a:r>
            <a:r>
              <a:rPr lang="en-US" dirty="0" smtClean="0"/>
              <a:t>).</a:t>
            </a:r>
            <a:endParaRPr lang="en-US" dirty="0"/>
          </a:p>
        </p:txBody>
      </p:sp>
    </p:spTree>
    <p:extLst>
      <p:ext uri="{BB962C8B-B14F-4D97-AF65-F5344CB8AC3E}">
        <p14:creationId xmlns:p14="http://schemas.microsoft.com/office/powerpoint/2010/main" val="2356839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22" y="2942308"/>
            <a:ext cx="5551838" cy="3534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2" name="Picture 6" descr="Image result for trichotillom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20" y="2329339"/>
            <a:ext cx="5530216" cy="4147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0" name="Picture 4" descr="Image result for trichotillom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59" y="213360"/>
            <a:ext cx="2715936" cy="370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5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Trichotillomania (Hair-Pulling Disorder)</a:t>
            </a:r>
          </a:p>
        </p:txBody>
      </p:sp>
      <p:sp>
        <p:nvSpPr>
          <p:cNvPr id="3" name="Content Placeholder 2"/>
          <p:cNvSpPr>
            <a:spLocks noGrp="1"/>
          </p:cNvSpPr>
          <p:nvPr>
            <p:ph idx="1"/>
          </p:nvPr>
        </p:nvSpPr>
        <p:spPr/>
        <p:txBody>
          <a:bodyPr/>
          <a:lstStyle/>
          <a:p>
            <a:r>
              <a:rPr lang="en-US" dirty="0"/>
              <a:t>2-month prevalence estimate for trichotillomania in adults and adolescents is 1%–2</a:t>
            </a:r>
            <a:r>
              <a:rPr lang="en-US" dirty="0" smtClean="0"/>
              <a:t>%</a:t>
            </a:r>
          </a:p>
          <a:p>
            <a:r>
              <a:rPr lang="en-US" dirty="0" smtClean="0"/>
              <a:t>10:1 Female to Male ratio</a:t>
            </a:r>
          </a:p>
          <a:p>
            <a:r>
              <a:rPr lang="en-US" dirty="0" smtClean="0"/>
              <a:t>Typically chronic waxing and waning, unless treated</a:t>
            </a:r>
          </a:p>
          <a:p>
            <a:r>
              <a:rPr lang="en-US" dirty="0" smtClean="0"/>
              <a:t>More common among those with a 1</a:t>
            </a:r>
            <a:r>
              <a:rPr lang="en-US" baseline="30000" dirty="0" smtClean="0"/>
              <a:t>st</a:t>
            </a:r>
            <a:r>
              <a:rPr lang="en-US" dirty="0" smtClean="0"/>
              <a:t> degree relative with OCD</a:t>
            </a:r>
            <a:endParaRPr lang="en-US" dirty="0"/>
          </a:p>
        </p:txBody>
      </p:sp>
    </p:spTree>
    <p:extLst>
      <p:ext uri="{BB962C8B-B14F-4D97-AF65-F5344CB8AC3E}">
        <p14:creationId xmlns:p14="http://schemas.microsoft.com/office/powerpoint/2010/main" val="245318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By the end of </a:t>
            </a:r>
            <a:r>
              <a:rPr lang="en-US" smtClean="0"/>
              <a:t>this presentation, </a:t>
            </a:r>
            <a:r>
              <a:rPr lang="en-US" dirty="0" smtClean="0"/>
              <a:t>students will be able to:</a:t>
            </a:r>
          </a:p>
          <a:p>
            <a:pPr lvl="1"/>
            <a:r>
              <a:rPr lang="en-US" dirty="0" smtClean="0"/>
              <a:t>Identify the major Obsessive-Compulsive and Related Disorders</a:t>
            </a:r>
          </a:p>
          <a:p>
            <a:pPr lvl="1"/>
            <a:r>
              <a:rPr lang="en-US" dirty="0" smtClean="0"/>
              <a:t>Discuss the key characteristics of each disorder discussed</a:t>
            </a:r>
          </a:p>
          <a:p>
            <a:pPr lvl="1"/>
            <a:r>
              <a:rPr lang="en-US" dirty="0" smtClean="0"/>
              <a:t>Differentiate these disorders from other anxiety related disorders</a:t>
            </a:r>
            <a:endParaRPr lang="en-US" dirty="0"/>
          </a:p>
        </p:txBody>
      </p:sp>
    </p:spTree>
    <p:extLst>
      <p:ext uri="{BB962C8B-B14F-4D97-AF65-F5344CB8AC3E}">
        <p14:creationId xmlns:p14="http://schemas.microsoft.com/office/powerpoint/2010/main" val="328907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Excoriation (Skin-Picking) Disorder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nSpc>
                <a:spcPct val="110000"/>
              </a:lnSpc>
              <a:spcBef>
                <a:spcPts val="0"/>
              </a:spcBef>
              <a:buFont typeface="+mj-lt"/>
              <a:buAutoNum type="alphaUcPeriod"/>
            </a:pPr>
            <a:r>
              <a:rPr lang="en-US" dirty="0"/>
              <a:t>Recurrent skin picking resulting in skin lesions.</a:t>
            </a:r>
          </a:p>
          <a:p>
            <a:pPr marL="514350" indent="-514350">
              <a:lnSpc>
                <a:spcPct val="110000"/>
              </a:lnSpc>
              <a:spcBef>
                <a:spcPts val="0"/>
              </a:spcBef>
              <a:buFont typeface="+mj-lt"/>
              <a:buAutoNum type="alphaUcPeriod"/>
            </a:pPr>
            <a:r>
              <a:rPr lang="en-US" dirty="0"/>
              <a:t>Repeated attempts to decrease or stop skin picking.</a:t>
            </a:r>
          </a:p>
          <a:p>
            <a:pPr marL="514350" indent="-514350">
              <a:lnSpc>
                <a:spcPct val="110000"/>
              </a:lnSpc>
              <a:spcBef>
                <a:spcPts val="0"/>
              </a:spcBef>
              <a:buFont typeface="+mj-lt"/>
              <a:buAutoNum type="alphaUcPeriod"/>
            </a:pPr>
            <a:r>
              <a:rPr lang="en-US" dirty="0"/>
              <a:t>The skin picking causes clinically significant distress or impairment in social, occupational, or other important areas of functioning.</a:t>
            </a:r>
          </a:p>
          <a:p>
            <a:pPr marL="514350" indent="-514350">
              <a:lnSpc>
                <a:spcPct val="110000"/>
              </a:lnSpc>
              <a:spcBef>
                <a:spcPts val="0"/>
              </a:spcBef>
              <a:buFont typeface="+mj-lt"/>
              <a:buAutoNum type="alphaUcPeriod"/>
            </a:pPr>
            <a:r>
              <a:rPr lang="en-US" dirty="0"/>
              <a:t>The skin picking is not attributable to the physiological effects of a substance (e.g., cocaine) or another medical condition (e.g., scabies).</a:t>
            </a:r>
          </a:p>
          <a:p>
            <a:pPr marL="514350" indent="-514350">
              <a:lnSpc>
                <a:spcPct val="110000"/>
              </a:lnSpc>
              <a:spcBef>
                <a:spcPts val="0"/>
              </a:spcBef>
              <a:buFont typeface="+mj-lt"/>
              <a:buAutoNum type="alphaUcPeriod"/>
            </a:pPr>
            <a:r>
              <a:rPr lang="en-US" dirty="0"/>
              <a:t>The skin picking is not better explained by symptoms of another mental disorder (e.g., delusions or tactile hallucinations in a psychotic disorder, attempts to improve a perceived defect or flaw in appearance in body dysmorphic disorder, stereotypies in stereotypic movement disorder, or intention to harm oneself in </a:t>
            </a:r>
            <a:r>
              <a:rPr lang="en-US" dirty="0" err="1"/>
              <a:t>nonsuicidal</a:t>
            </a:r>
            <a:r>
              <a:rPr lang="en-US" dirty="0"/>
              <a:t> self-injury).</a:t>
            </a:r>
          </a:p>
          <a:p>
            <a:endParaRPr lang="en-US" dirty="0"/>
          </a:p>
        </p:txBody>
      </p:sp>
    </p:spTree>
    <p:extLst>
      <p:ext uri="{BB962C8B-B14F-4D97-AF65-F5344CB8AC3E}">
        <p14:creationId xmlns:p14="http://schemas.microsoft.com/office/powerpoint/2010/main" val="385597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5" y="3101975"/>
            <a:ext cx="7067550" cy="3390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1" y="444473"/>
            <a:ext cx="5245734" cy="357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3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Excoriation </a:t>
            </a:r>
            <a:r>
              <a:rPr lang="en-US" dirty="0" smtClean="0"/>
              <a:t>Disorder (continued)</a:t>
            </a:r>
            <a:endParaRPr lang="en-US" dirty="0"/>
          </a:p>
        </p:txBody>
      </p:sp>
      <p:sp>
        <p:nvSpPr>
          <p:cNvPr id="3" name="Content Placeholder 2"/>
          <p:cNvSpPr>
            <a:spLocks noGrp="1"/>
          </p:cNvSpPr>
          <p:nvPr>
            <p:ph idx="1"/>
          </p:nvPr>
        </p:nvSpPr>
        <p:spPr/>
        <p:txBody>
          <a:bodyPr>
            <a:normAutofit/>
          </a:bodyPr>
          <a:lstStyle/>
          <a:p>
            <a:r>
              <a:rPr lang="en-US" dirty="0" smtClean="0"/>
              <a:t>Lifetime </a:t>
            </a:r>
            <a:r>
              <a:rPr lang="en-US" dirty="0"/>
              <a:t>prevalence for excoriation disorder in adults is 1.4</a:t>
            </a:r>
            <a:r>
              <a:rPr lang="en-US" dirty="0" smtClean="0"/>
              <a:t>%</a:t>
            </a:r>
          </a:p>
          <a:p>
            <a:r>
              <a:rPr lang="en-US" dirty="0"/>
              <a:t>Three-quarters or more of individuals with the disorder are </a:t>
            </a:r>
            <a:r>
              <a:rPr lang="en-US" dirty="0" smtClean="0"/>
              <a:t>female</a:t>
            </a:r>
          </a:p>
          <a:p>
            <a:r>
              <a:rPr lang="en-US" dirty="0" smtClean="0"/>
              <a:t>Onset common with puberty and dermatological changes (ache)</a:t>
            </a:r>
          </a:p>
          <a:p>
            <a:r>
              <a:rPr lang="en-US" dirty="0" smtClean="0"/>
              <a:t>Chronic waxing and waning if untreated</a:t>
            </a:r>
          </a:p>
          <a:p>
            <a:r>
              <a:rPr lang="en-US" dirty="0" smtClean="0"/>
              <a:t>Genetic Factors: More common among those with OCD or their 1</a:t>
            </a:r>
            <a:r>
              <a:rPr lang="en-US" baseline="30000" dirty="0" smtClean="0"/>
              <a:t>st</a:t>
            </a:r>
            <a:r>
              <a:rPr lang="en-US" dirty="0" smtClean="0"/>
              <a:t> degree relatives</a:t>
            </a:r>
          </a:p>
          <a:p>
            <a:endParaRPr lang="en-US" dirty="0" smtClean="0"/>
          </a:p>
          <a:p>
            <a:endParaRPr lang="en-US" dirty="0"/>
          </a:p>
        </p:txBody>
      </p:sp>
    </p:spTree>
    <p:extLst>
      <p:ext uri="{BB962C8B-B14F-4D97-AF65-F5344CB8AC3E}">
        <p14:creationId xmlns:p14="http://schemas.microsoft.com/office/powerpoint/2010/main" val="348715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Traumatic Stress Disorder (PTSD)</a:t>
            </a:r>
            <a:endParaRPr lang="en-US" dirty="0"/>
          </a:p>
        </p:txBody>
      </p:sp>
      <p:sp>
        <p:nvSpPr>
          <p:cNvPr id="3" name="Content Placeholder 2"/>
          <p:cNvSpPr>
            <a:spLocks noGrp="1"/>
          </p:cNvSpPr>
          <p:nvPr>
            <p:ph idx="1"/>
          </p:nvPr>
        </p:nvSpPr>
        <p:spPr/>
        <p:txBody>
          <a:bodyPr>
            <a:noAutofit/>
          </a:bodyPr>
          <a:lstStyle/>
          <a:p>
            <a:pPr marL="514350" indent="-514350">
              <a:lnSpc>
                <a:spcPct val="120000"/>
              </a:lnSpc>
              <a:spcBef>
                <a:spcPts val="0"/>
              </a:spcBef>
              <a:buFont typeface="+mj-lt"/>
              <a:buAutoNum type="alphaUcPeriod"/>
            </a:pPr>
            <a:r>
              <a:rPr lang="en-US" sz="1200" dirty="0"/>
              <a:t>Exposure to actual or threatened death, serious injury, or sexual violence in one (or more) of the following ways:</a:t>
            </a:r>
          </a:p>
          <a:p>
            <a:pPr lvl="1">
              <a:lnSpc>
                <a:spcPct val="120000"/>
              </a:lnSpc>
              <a:spcBef>
                <a:spcPts val="0"/>
              </a:spcBef>
            </a:pPr>
            <a:r>
              <a:rPr lang="en-US" sz="1200" dirty="0"/>
              <a:t>Directly experiencing the traumatic event(s).</a:t>
            </a:r>
          </a:p>
          <a:p>
            <a:pPr lvl="1">
              <a:lnSpc>
                <a:spcPct val="120000"/>
              </a:lnSpc>
              <a:spcBef>
                <a:spcPts val="0"/>
              </a:spcBef>
            </a:pPr>
            <a:r>
              <a:rPr lang="en-US" sz="1200" dirty="0"/>
              <a:t>Witnessing, in person, the event(s) as it occurred to others.</a:t>
            </a:r>
          </a:p>
          <a:p>
            <a:pPr lvl="1">
              <a:lnSpc>
                <a:spcPct val="120000"/>
              </a:lnSpc>
              <a:spcBef>
                <a:spcPts val="0"/>
              </a:spcBef>
            </a:pPr>
            <a:r>
              <a:rPr lang="en-US" sz="1200" dirty="0"/>
              <a:t>Learning that the traumatic event(s) occurred to a close family member or close friend. In cases of actual or threatened death of a family member or friend, the event(s) must have been violent or accidental.</a:t>
            </a:r>
          </a:p>
          <a:p>
            <a:pPr lvl="1">
              <a:lnSpc>
                <a:spcPct val="120000"/>
              </a:lnSpc>
              <a:spcBef>
                <a:spcPts val="0"/>
              </a:spcBef>
            </a:pPr>
            <a:r>
              <a:rPr lang="en-US" sz="1200" dirty="0"/>
              <a:t>Experiencing repeated or extreme exposure to aversive details of the traumatic event(s) (e.g., first responders collecting human remains; police officers repeatedly exposed to details of child abuse).</a:t>
            </a:r>
          </a:p>
          <a:p>
            <a:pPr lvl="2">
              <a:lnSpc>
                <a:spcPct val="120000"/>
              </a:lnSpc>
              <a:spcBef>
                <a:spcPts val="0"/>
              </a:spcBef>
            </a:pPr>
            <a:r>
              <a:rPr lang="en-US" sz="1200" b="1" dirty="0"/>
              <a:t>Note:</a:t>
            </a:r>
            <a:r>
              <a:rPr lang="en-US" sz="1200" dirty="0"/>
              <a:t> Criterion A4 does not apply to exposure through electronic media, television, movies, or pictures, unless this exposure is work related.</a:t>
            </a:r>
          </a:p>
          <a:p>
            <a:pPr marL="514350" indent="-514350">
              <a:lnSpc>
                <a:spcPct val="100000"/>
              </a:lnSpc>
              <a:spcBef>
                <a:spcPts val="0"/>
              </a:spcBef>
              <a:buFont typeface="+mj-lt"/>
              <a:buAutoNum type="alphaUcPeriod"/>
            </a:pPr>
            <a:r>
              <a:rPr lang="en-US" sz="1200" dirty="0"/>
              <a:t>Presence of one (or more) of the following intrusion symptoms associated with the traumatic event(s), beginning after the traumatic event(s) </a:t>
            </a:r>
            <a:r>
              <a:rPr lang="en-US" sz="1200" dirty="0" smtClean="0"/>
              <a:t>occurred:</a:t>
            </a:r>
          </a:p>
          <a:p>
            <a:pPr lvl="1">
              <a:lnSpc>
                <a:spcPct val="100000"/>
              </a:lnSpc>
              <a:spcBef>
                <a:spcPts val="0"/>
              </a:spcBef>
            </a:pPr>
            <a:r>
              <a:rPr lang="en-US" sz="1200" dirty="0" smtClean="0"/>
              <a:t>Recurrent</a:t>
            </a:r>
            <a:r>
              <a:rPr lang="en-US" sz="1200" dirty="0"/>
              <a:t>, involuntary, and intrusive distressing memories of the traumatic event(s</a:t>
            </a:r>
            <a:r>
              <a:rPr lang="en-US" sz="1200" dirty="0" smtClean="0"/>
              <a:t>).</a:t>
            </a:r>
          </a:p>
          <a:p>
            <a:pPr lvl="2">
              <a:lnSpc>
                <a:spcPct val="100000"/>
              </a:lnSpc>
              <a:spcBef>
                <a:spcPts val="0"/>
              </a:spcBef>
            </a:pPr>
            <a:r>
              <a:rPr lang="en-US" sz="1200" b="1" dirty="0" smtClean="0"/>
              <a:t>Note</a:t>
            </a:r>
            <a:r>
              <a:rPr lang="en-US" sz="1200" b="1" dirty="0"/>
              <a:t>:</a:t>
            </a:r>
            <a:r>
              <a:rPr lang="en-US" sz="1200" dirty="0"/>
              <a:t> Spontaneous and intrusive memories may not necessarily appear distressing and may be expressed as play </a:t>
            </a:r>
            <a:r>
              <a:rPr lang="en-US" sz="1200" dirty="0" smtClean="0"/>
              <a:t>reenactment.</a:t>
            </a:r>
          </a:p>
          <a:p>
            <a:pPr lvl="1">
              <a:lnSpc>
                <a:spcPct val="100000"/>
              </a:lnSpc>
              <a:spcBef>
                <a:spcPts val="0"/>
              </a:spcBef>
            </a:pPr>
            <a:r>
              <a:rPr lang="en-US" sz="1200" dirty="0" smtClean="0"/>
              <a:t>Recurrent </a:t>
            </a:r>
            <a:r>
              <a:rPr lang="en-US" sz="1200" dirty="0"/>
              <a:t>distressing dreams in which the content and/or affect of the dream are related to the traumatic event(s</a:t>
            </a:r>
            <a:r>
              <a:rPr lang="en-US" sz="1200" dirty="0" smtClean="0"/>
              <a:t>).</a:t>
            </a:r>
          </a:p>
          <a:p>
            <a:pPr lvl="2">
              <a:lnSpc>
                <a:spcPct val="100000"/>
              </a:lnSpc>
              <a:spcBef>
                <a:spcPts val="0"/>
              </a:spcBef>
            </a:pPr>
            <a:r>
              <a:rPr lang="en-US" sz="1200" b="1" dirty="0" smtClean="0"/>
              <a:t>Note</a:t>
            </a:r>
            <a:r>
              <a:rPr lang="en-US" sz="1200" b="1" dirty="0"/>
              <a:t>:</a:t>
            </a:r>
            <a:r>
              <a:rPr lang="en-US" sz="1200" dirty="0"/>
              <a:t> It may not be possible to ascertain that the frightening content is related to the traumatic </a:t>
            </a:r>
            <a:r>
              <a:rPr lang="en-US" sz="1200" dirty="0" smtClean="0"/>
              <a:t>event.</a:t>
            </a:r>
          </a:p>
          <a:p>
            <a:pPr lvl="1">
              <a:lnSpc>
                <a:spcPct val="100000"/>
              </a:lnSpc>
              <a:spcBef>
                <a:spcPts val="0"/>
              </a:spcBef>
            </a:pPr>
            <a:r>
              <a:rPr lang="en-US" sz="1200" dirty="0" smtClean="0"/>
              <a:t>Dissociative </a:t>
            </a:r>
            <a:r>
              <a:rPr lang="en-US" sz="1200" dirty="0"/>
              <a:t>reactions (e.g., flashbacks) in which the child feels or acts as if the traumatic event(s) were recurring. (Such reactions may occur on a continuum, with the most extreme expression being a complete loss of awareness of present surroundings.) Such trauma-specific reenactment may occur in </a:t>
            </a:r>
            <a:r>
              <a:rPr lang="en-US" sz="1200" dirty="0" smtClean="0"/>
              <a:t>play.</a:t>
            </a:r>
          </a:p>
          <a:p>
            <a:pPr lvl="1">
              <a:lnSpc>
                <a:spcPct val="100000"/>
              </a:lnSpc>
              <a:spcBef>
                <a:spcPts val="0"/>
              </a:spcBef>
            </a:pPr>
            <a:r>
              <a:rPr lang="en-US" sz="1200" dirty="0" smtClean="0"/>
              <a:t>Intense </a:t>
            </a:r>
            <a:r>
              <a:rPr lang="en-US" sz="1200" dirty="0"/>
              <a:t>or prolonged psychological distress at exposure to internal or external cues that symbolize or resemble an aspect of the traumatic event(s</a:t>
            </a:r>
            <a:r>
              <a:rPr lang="en-US" sz="1200" dirty="0" smtClean="0"/>
              <a:t>).</a:t>
            </a:r>
          </a:p>
          <a:p>
            <a:pPr lvl="1">
              <a:lnSpc>
                <a:spcPct val="100000"/>
              </a:lnSpc>
              <a:spcBef>
                <a:spcPts val="0"/>
              </a:spcBef>
            </a:pPr>
            <a:r>
              <a:rPr lang="en-US" sz="1200" dirty="0" smtClean="0"/>
              <a:t>Marked </a:t>
            </a:r>
            <a:r>
              <a:rPr lang="en-US" sz="1200" dirty="0"/>
              <a:t>physiological reactions to reminders of the traumatic event(s</a:t>
            </a:r>
            <a:r>
              <a:rPr lang="en-US" sz="1200" dirty="0" smtClean="0"/>
              <a:t>)</a:t>
            </a:r>
            <a:endParaRPr lang="en-US" sz="1200" dirty="0"/>
          </a:p>
          <a:p>
            <a:pPr marL="514350" indent="-514350">
              <a:lnSpc>
                <a:spcPct val="100000"/>
              </a:lnSpc>
              <a:spcBef>
                <a:spcPts val="0"/>
              </a:spcBef>
              <a:buFont typeface="+mj-lt"/>
              <a:buAutoNum type="alphaUcPeriod"/>
            </a:pPr>
            <a:r>
              <a:rPr lang="en-US" sz="1200" dirty="0"/>
              <a:t>Persistent avoidance of stimuli associated with the traumatic event(s), beginning after the traumatic event(s) occurred, as evidenced by one or both of the following:</a:t>
            </a:r>
          </a:p>
          <a:p>
            <a:pPr lvl="1">
              <a:lnSpc>
                <a:spcPct val="120000"/>
              </a:lnSpc>
              <a:spcBef>
                <a:spcPts val="0"/>
              </a:spcBef>
            </a:pPr>
            <a:r>
              <a:rPr lang="en-US" sz="1200" dirty="0"/>
              <a:t>Avoidance of or efforts to avoid distressing memories, thoughts, or feelings about or closely associated with the traumatic event(s).</a:t>
            </a:r>
          </a:p>
          <a:p>
            <a:pPr lvl="1">
              <a:lnSpc>
                <a:spcPct val="120000"/>
              </a:lnSpc>
              <a:spcBef>
                <a:spcPts val="0"/>
              </a:spcBef>
            </a:pPr>
            <a:r>
              <a:rPr lang="en-US" sz="1200" dirty="0"/>
              <a:t>Avoidance of or efforts to avoid external reminders (people, places, conversations, activities, objects, situations) that arouse distressing memories, thoughts, or feelings about or closely associated with the traumatic event(s</a:t>
            </a:r>
            <a:r>
              <a:rPr lang="en-US" sz="1200" dirty="0" smtClean="0"/>
              <a:t>).</a:t>
            </a:r>
            <a:endParaRPr lang="en-US" sz="1200" dirty="0"/>
          </a:p>
        </p:txBody>
      </p:sp>
    </p:spTree>
    <p:extLst>
      <p:ext uri="{BB962C8B-B14F-4D97-AF65-F5344CB8AC3E}">
        <p14:creationId xmlns:p14="http://schemas.microsoft.com/office/powerpoint/2010/main" val="100089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a:t>
            </a:r>
            <a:r>
              <a:rPr lang="en-US" dirty="0" smtClean="0"/>
              <a:t>(Continued)</a:t>
            </a:r>
            <a:endParaRPr lang="en-US" dirty="0"/>
          </a:p>
        </p:txBody>
      </p:sp>
      <p:sp>
        <p:nvSpPr>
          <p:cNvPr id="3" name="Content Placeholder 2"/>
          <p:cNvSpPr>
            <a:spLocks noGrp="1"/>
          </p:cNvSpPr>
          <p:nvPr>
            <p:ph idx="1"/>
          </p:nvPr>
        </p:nvSpPr>
        <p:spPr/>
        <p:txBody>
          <a:bodyPr>
            <a:noAutofit/>
          </a:bodyPr>
          <a:lstStyle/>
          <a:p>
            <a:pPr marL="514350" indent="-514350">
              <a:lnSpc>
                <a:spcPct val="120000"/>
              </a:lnSpc>
              <a:spcBef>
                <a:spcPts val="0"/>
              </a:spcBef>
              <a:buFont typeface="+mj-lt"/>
              <a:buAutoNum type="alphaUcPeriod" startAt="4"/>
            </a:pPr>
            <a:r>
              <a:rPr lang="en-US" sz="1200" dirty="0" smtClean="0"/>
              <a:t>Negative alterations in cognitions and mood associated with the traumatic event(s), beginning or worsening after the traumatic event(s) occurred, as evidenced by two (or more) of the following:</a:t>
            </a:r>
          </a:p>
          <a:p>
            <a:pPr lvl="1">
              <a:lnSpc>
                <a:spcPct val="120000"/>
              </a:lnSpc>
              <a:spcBef>
                <a:spcPts val="0"/>
              </a:spcBef>
            </a:pPr>
            <a:r>
              <a:rPr lang="en-US" sz="1200" dirty="0" smtClean="0"/>
              <a:t>Inability to remember an important aspect of the traumatic event(s) (typically due to dissociative amnesia and not to other factors such as head injury, alcohol, or drugs).</a:t>
            </a:r>
          </a:p>
          <a:p>
            <a:pPr lvl="1">
              <a:lnSpc>
                <a:spcPct val="120000"/>
              </a:lnSpc>
              <a:spcBef>
                <a:spcPts val="0"/>
              </a:spcBef>
            </a:pPr>
            <a:r>
              <a:rPr lang="en-US" sz="1200" dirty="0" smtClean="0"/>
              <a:t>Persistent and exaggerated negative beliefs or expectations about oneself, others, or the world (e.g., “I am bad,” “No one can be trusted,” “The world is completely dangerous,” “My whole nervous system is permanently ruined”).</a:t>
            </a:r>
          </a:p>
          <a:p>
            <a:pPr lvl="1">
              <a:lnSpc>
                <a:spcPct val="120000"/>
              </a:lnSpc>
              <a:spcBef>
                <a:spcPts val="0"/>
              </a:spcBef>
            </a:pPr>
            <a:r>
              <a:rPr lang="en-US" sz="1200" dirty="0" smtClean="0"/>
              <a:t>Persistent, distorted cognitions about the cause or consequences of the traumatic event(s) that lead the individual to blame himself/herself or others.</a:t>
            </a:r>
          </a:p>
          <a:p>
            <a:pPr lvl="1">
              <a:lnSpc>
                <a:spcPct val="120000"/>
              </a:lnSpc>
              <a:spcBef>
                <a:spcPts val="0"/>
              </a:spcBef>
            </a:pPr>
            <a:r>
              <a:rPr lang="en-US" sz="1200" dirty="0" smtClean="0"/>
              <a:t>Persistent negative emotional state (e.g., fear, horror, anger, guilt, or shame).</a:t>
            </a:r>
          </a:p>
          <a:p>
            <a:pPr lvl="1">
              <a:lnSpc>
                <a:spcPct val="120000"/>
              </a:lnSpc>
              <a:spcBef>
                <a:spcPts val="0"/>
              </a:spcBef>
            </a:pPr>
            <a:r>
              <a:rPr lang="en-US" sz="1200" dirty="0" smtClean="0"/>
              <a:t>Markedly diminished interest or participation in significant activities.</a:t>
            </a:r>
          </a:p>
          <a:p>
            <a:pPr lvl="1">
              <a:lnSpc>
                <a:spcPct val="120000"/>
              </a:lnSpc>
              <a:spcBef>
                <a:spcPts val="0"/>
              </a:spcBef>
            </a:pPr>
            <a:r>
              <a:rPr lang="en-US" sz="1200" dirty="0" smtClean="0"/>
              <a:t>Feelings of detachment or estrangement from others.</a:t>
            </a:r>
          </a:p>
          <a:p>
            <a:pPr lvl="1">
              <a:lnSpc>
                <a:spcPct val="120000"/>
              </a:lnSpc>
              <a:spcBef>
                <a:spcPts val="0"/>
              </a:spcBef>
            </a:pPr>
            <a:r>
              <a:rPr lang="en-US" sz="1200" dirty="0" smtClean="0"/>
              <a:t>Persistent inability to experience positive emotions (e.g., inability to experience happiness, satisfaction, or loving feelings).</a:t>
            </a:r>
          </a:p>
          <a:p>
            <a:pPr marL="514350" indent="-514350">
              <a:lnSpc>
                <a:spcPct val="120000"/>
              </a:lnSpc>
              <a:spcBef>
                <a:spcPts val="0"/>
              </a:spcBef>
              <a:buFont typeface="+mj-lt"/>
              <a:buAutoNum type="alphaUcPeriod" startAt="4"/>
            </a:pPr>
            <a:r>
              <a:rPr lang="en-US" sz="1200" dirty="0" smtClean="0"/>
              <a:t>Marked alterations in arousal and reactivity associated with the traumatic event(s), beginning or worsening after the traumatic event(s) occurred, as evidenced by two (or more) of the following:</a:t>
            </a:r>
          </a:p>
          <a:p>
            <a:pPr lvl="1">
              <a:lnSpc>
                <a:spcPct val="120000"/>
              </a:lnSpc>
              <a:spcBef>
                <a:spcPts val="0"/>
              </a:spcBef>
            </a:pPr>
            <a:r>
              <a:rPr lang="en-US" sz="1200" dirty="0" smtClean="0"/>
              <a:t>Irritable behavior and angry outbursts (with little or no provocation) typically expressed as verbal or physical aggression toward people or objects.</a:t>
            </a:r>
          </a:p>
          <a:p>
            <a:pPr lvl="1">
              <a:lnSpc>
                <a:spcPct val="120000"/>
              </a:lnSpc>
              <a:spcBef>
                <a:spcPts val="0"/>
              </a:spcBef>
            </a:pPr>
            <a:r>
              <a:rPr lang="en-US" sz="1200" dirty="0" smtClean="0"/>
              <a:t>Reckless or self-destructive behavior.</a:t>
            </a:r>
          </a:p>
          <a:p>
            <a:pPr lvl="1">
              <a:lnSpc>
                <a:spcPct val="120000"/>
              </a:lnSpc>
              <a:spcBef>
                <a:spcPts val="0"/>
              </a:spcBef>
            </a:pPr>
            <a:r>
              <a:rPr lang="en-US" sz="1200" dirty="0" smtClean="0"/>
              <a:t>Hypervigilance.</a:t>
            </a:r>
          </a:p>
          <a:p>
            <a:pPr lvl="1">
              <a:lnSpc>
                <a:spcPct val="120000"/>
              </a:lnSpc>
              <a:spcBef>
                <a:spcPts val="0"/>
              </a:spcBef>
            </a:pPr>
            <a:r>
              <a:rPr lang="en-US" sz="1200" dirty="0" smtClean="0"/>
              <a:t>Exaggerated startle response.</a:t>
            </a:r>
          </a:p>
          <a:p>
            <a:pPr lvl="1">
              <a:lnSpc>
                <a:spcPct val="120000"/>
              </a:lnSpc>
              <a:spcBef>
                <a:spcPts val="0"/>
              </a:spcBef>
            </a:pPr>
            <a:r>
              <a:rPr lang="en-US" sz="1200" dirty="0" smtClean="0"/>
              <a:t>Problems with concentration.</a:t>
            </a:r>
          </a:p>
          <a:p>
            <a:pPr lvl="1">
              <a:lnSpc>
                <a:spcPct val="120000"/>
              </a:lnSpc>
              <a:spcBef>
                <a:spcPts val="0"/>
              </a:spcBef>
            </a:pPr>
            <a:r>
              <a:rPr lang="en-US" sz="1200" dirty="0" smtClean="0"/>
              <a:t>Sleep disturbance (e.g., difficulty falling or staying asleep or restless sleep).</a:t>
            </a:r>
          </a:p>
          <a:p>
            <a:pPr marL="514350" indent="-514350">
              <a:lnSpc>
                <a:spcPct val="120000"/>
              </a:lnSpc>
              <a:spcBef>
                <a:spcPts val="0"/>
              </a:spcBef>
              <a:buFont typeface="+mj-lt"/>
              <a:buAutoNum type="alphaUcPeriod" startAt="4"/>
            </a:pPr>
            <a:r>
              <a:rPr lang="en-US" sz="1200" dirty="0" smtClean="0"/>
              <a:t>Duration of the disturbance (Criteria B, C, D, and E) is more than 1 month.</a:t>
            </a:r>
          </a:p>
          <a:p>
            <a:pPr marL="514350" indent="-514350">
              <a:lnSpc>
                <a:spcPct val="120000"/>
              </a:lnSpc>
              <a:spcBef>
                <a:spcPts val="0"/>
              </a:spcBef>
              <a:buFont typeface="+mj-lt"/>
              <a:buAutoNum type="alphaUcPeriod" startAt="4"/>
            </a:pPr>
            <a:r>
              <a:rPr lang="en-US" sz="1200" dirty="0" smtClean="0"/>
              <a:t>The disturbance causes clinically significant distress or impairment in social, occupational, or other important areas of functioning.</a:t>
            </a:r>
          </a:p>
          <a:p>
            <a:pPr marL="514350" indent="-514350">
              <a:lnSpc>
                <a:spcPct val="120000"/>
              </a:lnSpc>
              <a:spcBef>
                <a:spcPts val="0"/>
              </a:spcBef>
              <a:buFont typeface="+mj-lt"/>
              <a:buAutoNum type="alphaUcPeriod" startAt="4"/>
            </a:pPr>
            <a:r>
              <a:rPr lang="en-US" sz="1200" dirty="0" smtClean="0"/>
              <a:t>The disturbance is not attributable to the physiological effects of a substance (e.g., medication, alcohol) or another medical condition.</a:t>
            </a:r>
            <a:endParaRPr lang="en-US" sz="1200" dirty="0"/>
          </a:p>
        </p:txBody>
      </p:sp>
    </p:spTree>
    <p:extLst>
      <p:ext uri="{BB962C8B-B14F-4D97-AF65-F5344CB8AC3E}">
        <p14:creationId xmlns:p14="http://schemas.microsoft.com/office/powerpoint/2010/main" val="252705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(Continued)</a:t>
            </a:r>
          </a:p>
        </p:txBody>
      </p:sp>
      <p:sp>
        <p:nvSpPr>
          <p:cNvPr id="3" name="Content Placeholder 2"/>
          <p:cNvSpPr>
            <a:spLocks noGrp="1"/>
          </p:cNvSpPr>
          <p:nvPr>
            <p:ph idx="1"/>
          </p:nvPr>
        </p:nvSpPr>
        <p:spPr/>
        <p:txBody>
          <a:bodyPr>
            <a:normAutofit fontScale="92500" lnSpcReduction="20000"/>
          </a:bodyPr>
          <a:lstStyle/>
          <a:p>
            <a:r>
              <a:rPr lang="en-US" i="1" dirty="0"/>
              <a:t>Specify</a:t>
            </a:r>
            <a:r>
              <a:rPr lang="en-US" dirty="0"/>
              <a:t> whether:</a:t>
            </a:r>
          </a:p>
          <a:p>
            <a:pPr lvl="1"/>
            <a:r>
              <a:rPr lang="en-US" b="1" dirty="0"/>
              <a:t>With dissociative symptoms:</a:t>
            </a:r>
            <a:r>
              <a:rPr lang="en-US" dirty="0"/>
              <a:t> The individual’s symptoms meet the criteria for posttraumatic stress disorder, and in addition, in response to the stressor, the individual experiences persistent or recurrent symptoms of either of the following:</a:t>
            </a:r>
          </a:p>
          <a:p>
            <a:pPr lvl="2"/>
            <a:r>
              <a:rPr lang="en-US" b="1" dirty="0"/>
              <a:t>Depersonalization:</a:t>
            </a:r>
            <a:r>
              <a:rPr lang="en-US" dirty="0"/>
              <a:t> Persistent or recurrent experiences of feeling detached from, and as if one were an outside observer of, one’s mental processes or body (e.g., feeling as though one were in a dream; feeling a sense of unreality of self or body or of time moving slowly).</a:t>
            </a:r>
          </a:p>
          <a:p>
            <a:pPr lvl="2"/>
            <a:r>
              <a:rPr lang="en-US" b="1" dirty="0" err="1"/>
              <a:t>Derealization</a:t>
            </a:r>
            <a:r>
              <a:rPr lang="en-US" b="1" dirty="0"/>
              <a:t>:</a:t>
            </a:r>
            <a:r>
              <a:rPr lang="en-US" dirty="0"/>
              <a:t> Persistent or recurrent experiences of unreality of surroundings (e.g., the world around the individual is experienced as unreal, dreamlike, distant, or distorted).</a:t>
            </a:r>
          </a:p>
          <a:p>
            <a:pPr lvl="2"/>
            <a:r>
              <a:rPr lang="en-US" b="1" dirty="0"/>
              <a:t>Note:</a:t>
            </a:r>
            <a:r>
              <a:rPr lang="en-US" dirty="0"/>
              <a:t> To use this subtype, the dissociative symptoms must not be attributable to the physiological effects of a substance (e.g., blackouts, behavior during alcohol intoxication) or another medical condition (e.g., complex partial seizures).</a:t>
            </a:r>
          </a:p>
          <a:p>
            <a:r>
              <a:rPr lang="en-US" i="1" dirty="0"/>
              <a:t>Specify</a:t>
            </a:r>
            <a:r>
              <a:rPr lang="en-US" dirty="0"/>
              <a:t> if:</a:t>
            </a:r>
          </a:p>
          <a:p>
            <a:pPr lvl="1"/>
            <a:r>
              <a:rPr lang="en-US" b="1" dirty="0"/>
              <a:t>With delayed expression:</a:t>
            </a:r>
            <a:r>
              <a:rPr lang="en-US" dirty="0"/>
              <a:t> If the full diagnostic criteria are not met until at least 6 months after the event (although the onset and expression of some symptoms may be immediate</a:t>
            </a:r>
            <a:r>
              <a:rPr lang="en-US" dirty="0" smtClean="0"/>
              <a:t>).</a:t>
            </a:r>
            <a:endParaRPr lang="en-US" dirty="0"/>
          </a:p>
        </p:txBody>
      </p:sp>
    </p:spTree>
    <p:extLst>
      <p:ext uri="{BB962C8B-B14F-4D97-AF65-F5344CB8AC3E}">
        <p14:creationId xmlns:p14="http://schemas.microsoft.com/office/powerpoint/2010/main" val="349788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car 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914" y="2754996"/>
            <a:ext cx="4762500" cy="317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01" y="494148"/>
            <a:ext cx="6476719" cy="3103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50" name="Picture 6" descr="Image result for tornado"/>
          <p:cNvPicPr>
            <a:picLocks noChangeAspect="1" noChangeArrowheads="1"/>
          </p:cNvPicPr>
          <p:nvPr/>
        </p:nvPicPr>
        <p:blipFill rotWithShape="1">
          <a:blip r:embed="rId4">
            <a:extLst>
              <a:ext uri="{28A0092B-C50C-407E-A947-70E740481C1C}">
                <a14:useLocalDpi xmlns:a14="http://schemas.microsoft.com/office/drawing/2010/main" val="0"/>
              </a:ext>
            </a:extLst>
          </a:blip>
          <a:srcRect t="12164" r="3525"/>
          <a:stretch/>
        </p:blipFill>
        <p:spPr bwMode="auto">
          <a:xfrm>
            <a:off x="618562" y="3163020"/>
            <a:ext cx="6245225" cy="3198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5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(Continued)</a:t>
            </a:r>
          </a:p>
        </p:txBody>
      </p:sp>
      <p:sp>
        <p:nvSpPr>
          <p:cNvPr id="3" name="Content Placeholder 2"/>
          <p:cNvSpPr>
            <a:spLocks noGrp="1"/>
          </p:cNvSpPr>
          <p:nvPr>
            <p:ph idx="1"/>
          </p:nvPr>
        </p:nvSpPr>
        <p:spPr/>
        <p:txBody>
          <a:bodyPr>
            <a:normAutofit fontScale="85000" lnSpcReduction="20000"/>
          </a:bodyPr>
          <a:lstStyle/>
          <a:p>
            <a:r>
              <a:rPr lang="en-US" sz="2600" dirty="0"/>
              <a:t>L</a:t>
            </a:r>
            <a:r>
              <a:rPr lang="en-US" sz="2600" dirty="0" smtClean="0"/>
              <a:t>ifetime </a:t>
            </a:r>
            <a:r>
              <a:rPr lang="en-US" sz="2600" dirty="0"/>
              <a:t>risk for PTSD using DSM-IV criteria at age 75 years is 8.7</a:t>
            </a:r>
            <a:r>
              <a:rPr lang="en-US" sz="2600" dirty="0" smtClean="0"/>
              <a:t>%</a:t>
            </a:r>
          </a:p>
          <a:p>
            <a:r>
              <a:rPr lang="en-US" sz="2600" dirty="0"/>
              <a:t> </a:t>
            </a:r>
            <a:r>
              <a:rPr lang="en-US" sz="2600" dirty="0" smtClean="0"/>
              <a:t>12 month </a:t>
            </a:r>
            <a:r>
              <a:rPr lang="en-US" sz="2600" dirty="0"/>
              <a:t>prevalence among U.S. adults is about 3.5</a:t>
            </a:r>
            <a:r>
              <a:rPr lang="en-US" sz="2600" dirty="0" smtClean="0"/>
              <a:t>%</a:t>
            </a:r>
          </a:p>
          <a:p>
            <a:r>
              <a:rPr lang="en-US" sz="2600" dirty="0" smtClean="0"/>
              <a:t>Can be chronic if untreated</a:t>
            </a:r>
          </a:p>
          <a:p>
            <a:r>
              <a:rPr lang="en-US" sz="2600" dirty="0" smtClean="0"/>
              <a:t>Risk Factors: </a:t>
            </a:r>
            <a:r>
              <a:rPr lang="en-US" sz="2600" dirty="0" err="1" smtClean="0"/>
              <a:t>Pretraumatic</a:t>
            </a:r>
            <a:r>
              <a:rPr lang="en-US" sz="2600" dirty="0" smtClean="0"/>
              <a:t> </a:t>
            </a:r>
            <a:r>
              <a:rPr lang="en-US" sz="2600" dirty="0"/>
              <a:t>factors</a:t>
            </a:r>
          </a:p>
          <a:p>
            <a:pPr lvl="1"/>
            <a:r>
              <a:rPr lang="en-US" sz="2600" dirty="0" smtClean="0"/>
              <a:t>Temperamental: These </a:t>
            </a:r>
            <a:r>
              <a:rPr lang="en-US" sz="2600" dirty="0"/>
              <a:t>include childhood emotional problems by age 6 years </a:t>
            </a:r>
            <a:r>
              <a:rPr lang="en-US" sz="2600" dirty="0" smtClean="0"/>
              <a:t>and </a:t>
            </a:r>
            <a:r>
              <a:rPr lang="en-US" sz="2600" dirty="0"/>
              <a:t>prior mental </a:t>
            </a:r>
            <a:r>
              <a:rPr lang="en-US" sz="2600" dirty="0" smtClean="0"/>
              <a:t>disorders.</a:t>
            </a:r>
          </a:p>
          <a:p>
            <a:pPr lvl="1"/>
            <a:r>
              <a:rPr lang="en-US" sz="2600" dirty="0" smtClean="0"/>
              <a:t>Environmental: These </a:t>
            </a:r>
            <a:r>
              <a:rPr lang="en-US" sz="2600" dirty="0"/>
              <a:t>include lower socioeconomic status; lower education; exposure to prior </a:t>
            </a:r>
            <a:r>
              <a:rPr lang="en-US" sz="2600" dirty="0" smtClean="0"/>
              <a:t>trauma; </a:t>
            </a:r>
            <a:r>
              <a:rPr lang="en-US" sz="2600" dirty="0"/>
              <a:t>childhood adversity (e.g., economic deprivation, family dysfunction, parental separation or death); cultural characteristics (e.g., fatalistic or self-blaming coping strategies); lower intelligence; minority racial/ethnic status; and a family psychiatric history. Social support prior to event exposure is </a:t>
            </a:r>
            <a:r>
              <a:rPr lang="en-US" sz="2600" dirty="0" smtClean="0"/>
              <a:t>protective.</a:t>
            </a:r>
          </a:p>
          <a:p>
            <a:pPr lvl="1"/>
            <a:r>
              <a:rPr lang="en-US" sz="2600" dirty="0" smtClean="0"/>
              <a:t>Genetic </a:t>
            </a:r>
            <a:r>
              <a:rPr lang="en-US" sz="2600" dirty="0"/>
              <a:t>and </a:t>
            </a:r>
            <a:r>
              <a:rPr lang="en-US" sz="2600" dirty="0" smtClean="0"/>
              <a:t>physiological: These </a:t>
            </a:r>
            <a:r>
              <a:rPr lang="en-US" sz="2600" dirty="0"/>
              <a:t>include female gender and younger age at the time of trauma exposure (for adults). Certain genotypes may either be protective or increase risk of PTSD after exposure to traumatic events.</a:t>
            </a:r>
          </a:p>
          <a:p>
            <a:pPr lvl="1"/>
            <a:endParaRPr lang="en-US" dirty="0"/>
          </a:p>
        </p:txBody>
      </p:sp>
    </p:spTree>
    <p:extLst>
      <p:ext uri="{BB962C8B-B14F-4D97-AF65-F5344CB8AC3E}">
        <p14:creationId xmlns:p14="http://schemas.microsoft.com/office/powerpoint/2010/main" val="163721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(Continued)</a:t>
            </a:r>
          </a:p>
        </p:txBody>
      </p:sp>
      <p:sp>
        <p:nvSpPr>
          <p:cNvPr id="3" name="Content Placeholder 2"/>
          <p:cNvSpPr>
            <a:spLocks noGrp="1"/>
          </p:cNvSpPr>
          <p:nvPr>
            <p:ph idx="1"/>
          </p:nvPr>
        </p:nvSpPr>
        <p:spPr/>
        <p:txBody>
          <a:bodyPr>
            <a:normAutofit/>
          </a:bodyPr>
          <a:lstStyle/>
          <a:p>
            <a:r>
              <a:rPr lang="en-US" sz="2600" dirty="0" smtClean="0"/>
              <a:t>Risk Factors: </a:t>
            </a:r>
            <a:r>
              <a:rPr lang="en-US" sz="2600" dirty="0" err="1"/>
              <a:t>Peritraumatic</a:t>
            </a:r>
            <a:r>
              <a:rPr lang="en-US" sz="2600" dirty="0"/>
              <a:t> </a:t>
            </a:r>
            <a:r>
              <a:rPr lang="en-US" sz="2600" dirty="0" smtClean="0"/>
              <a:t>factors</a:t>
            </a:r>
          </a:p>
          <a:p>
            <a:pPr lvl="1"/>
            <a:r>
              <a:rPr lang="en-US" sz="2600" dirty="0" smtClean="0"/>
              <a:t>Environmental: These </a:t>
            </a:r>
            <a:r>
              <a:rPr lang="en-US" sz="2600" dirty="0"/>
              <a:t>include severity (dose) of the trauma (the greater the magnitude of trauma, the greater the likelihood of PTSD), perceived life threat, personal injury, interpersonal violence (particularly trauma perpetrated by a caregiver or involving a witnessed threat to a caregiver in children</a:t>
            </a:r>
            <a:r>
              <a:rPr lang="en-US" sz="2600" dirty="0" smtClean="0"/>
              <a:t>) </a:t>
            </a:r>
            <a:r>
              <a:rPr lang="en-US" sz="2600" dirty="0"/>
              <a:t>and, for military personnel, being a perpetrator, witnessing atrocities, or killing the enemy. Finally, dissociation that occurs during the trauma and persists afterward is a risk factor.</a:t>
            </a:r>
          </a:p>
          <a:p>
            <a:endParaRPr lang="en-US" dirty="0"/>
          </a:p>
        </p:txBody>
      </p:sp>
    </p:spTree>
    <p:extLst>
      <p:ext uri="{BB962C8B-B14F-4D97-AF65-F5344CB8AC3E}">
        <p14:creationId xmlns:p14="http://schemas.microsoft.com/office/powerpoint/2010/main" val="281421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(Continued)</a:t>
            </a:r>
          </a:p>
        </p:txBody>
      </p:sp>
      <p:sp>
        <p:nvSpPr>
          <p:cNvPr id="3" name="Content Placeholder 2"/>
          <p:cNvSpPr>
            <a:spLocks noGrp="1"/>
          </p:cNvSpPr>
          <p:nvPr>
            <p:ph idx="1"/>
          </p:nvPr>
        </p:nvSpPr>
        <p:spPr/>
        <p:txBody>
          <a:bodyPr>
            <a:normAutofit/>
          </a:bodyPr>
          <a:lstStyle/>
          <a:p>
            <a:r>
              <a:rPr lang="en-US" sz="2600" dirty="0" smtClean="0"/>
              <a:t>Risk Factors: </a:t>
            </a:r>
            <a:r>
              <a:rPr lang="en-US" sz="2600" dirty="0"/>
              <a:t>Posttraumatic </a:t>
            </a:r>
            <a:r>
              <a:rPr lang="en-US" sz="2600" dirty="0" smtClean="0"/>
              <a:t>factors</a:t>
            </a:r>
          </a:p>
          <a:p>
            <a:pPr lvl="1"/>
            <a:r>
              <a:rPr lang="en-US" sz="2600" dirty="0" smtClean="0"/>
              <a:t>Temperamental: These </a:t>
            </a:r>
            <a:r>
              <a:rPr lang="en-US" sz="2600" dirty="0"/>
              <a:t>include negative appraisals, inappropriate coping strategies, and development of acute stress disorder.</a:t>
            </a:r>
          </a:p>
          <a:p>
            <a:pPr lvl="1"/>
            <a:r>
              <a:rPr lang="en-US" sz="2600" dirty="0" smtClean="0"/>
              <a:t>Environmental: These </a:t>
            </a:r>
            <a:r>
              <a:rPr lang="en-US" sz="2600" dirty="0"/>
              <a:t>include subsequent exposure to repeated upsetting reminders, subsequent adverse life events, and financial or other trauma-related losses. Social support (including family stability, for children) is a protective factor that moderates outcome after </a:t>
            </a:r>
            <a:r>
              <a:rPr lang="en-US" sz="2600" dirty="0" smtClean="0"/>
              <a:t>trauma.</a:t>
            </a:r>
            <a:endParaRPr lang="en-US" sz="2600" dirty="0"/>
          </a:p>
          <a:p>
            <a:r>
              <a:rPr lang="en-US" dirty="0" smtClean="0"/>
              <a:t>More common among Women</a:t>
            </a:r>
            <a:endParaRPr lang="en-US" dirty="0"/>
          </a:p>
        </p:txBody>
      </p:sp>
    </p:spTree>
    <p:extLst>
      <p:ext uri="{BB962C8B-B14F-4D97-AF65-F5344CB8AC3E}">
        <p14:creationId xmlns:p14="http://schemas.microsoft.com/office/powerpoint/2010/main" val="12027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 the Major Obsessive-Compulsive and Related Disorders</a:t>
            </a:r>
          </a:p>
          <a:p>
            <a:pPr lvl="1"/>
            <a:r>
              <a:rPr lang="en-US" dirty="0" smtClean="0"/>
              <a:t>Obsessive-Compulsive Disorder</a:t>
            </a:r>
          </a:p>
          <a:p>
            <a:pPr lvl="1"/>
            <a:r>
              <a:rPr lang="en-US" dirty="0" smtClean="0"/>
              <a:t>Body Dysmorphic Disorder</a:t>
            </a:r>
          </a:p>
          <a:p>
            <a:pPr lvl="1"/>
            <a:r>
              <a:rPr lang="en-US" dirty="0" smtClean="0"/>
              <a:t>Hoarding Disorder</a:t>
            </a:r>
          </a:p>
          <a:p>
            <a:pPr lvl="1"/>
            <a:r>
              <a:rPr lang="en-US" dirty="0" smtClean="0"/>
              <a:t>Trichotillomania (Hair-Pulling Disorder)</a:t>
            </a:r>
          </a:p>
          <a:p>
            <a:pPr lvl="1"/>
            <a:r>
              <a:rPr lang="en-US" dirty="0" smtClean="0"/>
              <a:t>Excoriation (Skin-Picking) </a:t>
            </a:r>
            <a:r>
              <a:rPr lang="en-US" dirty="0" smtClean="0"/>
              <a:t>Disorder</a:t>
            </a:r>
          </a:p>
          <a:p>
            <a:r>
              <a:rPr lang="en-US" dirty="0" smtClean="0"/>
              <a:t>Review PTSD and Stress Disorders</a:t>
            </a:r>
            <a:endParaRPr lang="en-US" dirty="0" smtClean="0"/>
          </a:p>
          <a:p>
            <a:pPr lvl="1"/>
            <a:endParaRPr lang="en-US" dirty="0"/>
          </a:p>
        </p:txBody>
      </p:sp>
    </p:spTree>
    <p:extLst>
      <p:ext uri="{BB962C8B-B14F-4D97-AF65-F5344CB8AC3E}">
        <p14:creationId xmlns:p14="http://schemas.microsoft.com/office/powerpoint/2010/main" val="320663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Traumatic Stress Disorder (Continued)</a:t>
            </a:r>
          </a:p>
        </p:txBody>
      </p:sp>
      <p:sp>
        <p:nvSpPr>
          <p:cNvPr id="3" name="Content Placeholder 2"/>
          <p:cNvSpPr>
            <a:spLocks noGrp="1"/>
          </p:cNvSpPr>
          <p:nvPr>
            <p:ph idx="1"/>
          </p:nvPr>
        </p:nvSpPr>
        <p:spPr/>
        <p:txBody>
          <a:bodyPr>
            <a:normAutofit/>
          </a:bodyPr>
          <a:lstStyle/>
          <a:p>
            <a:r>
              <a:rPr lang="en-US" sz="2600" dirty="0" smtClean="0"/>
              <a:t>Psychological Treatments</a:t>
            </a:r>
          </a:p>
          <a:p>
            <a:pPr lvl="1"/>
            <a:r>
              <a:rPr lang="en-US" dirty="0" smtClean="0"/>
              <a:t>Cognitive </a:t>
            </a:r>
            <a:r>
              <a:rPr lang="en-US" dirty="0"/>
              <a:t>Processing Therapy for Post-Traumatic Stress Disorder </a:t>
            </a:r>
            <a:endParaRPr lang="en-US" dirty="0" smtClean="0"/>
          </a:p>
          <a:p>
            <a:pPr lvl="1"/>
            <a:r>
              <a:rPr lang="en-US" dirty="0" smtClean="0"/>
              <a:t>Prolonged </a:t>
            </a:r>
            <a:r>
              <a:rPr lang="en-US" dirty="0"/>
              <a:t>Exposure Therapy for Post-Traumatic Stress Disorder </a:t>
            </a:r>
            <a:endParaRPr lang="en-US" dirty="0" smtClean="0"/>
          </a:p>
          <a:p>
            <a:pPr lvl="1"/>
            <a:r>
              <a:rPr lang="en-US" dirty="0" smtClean="0"/>
              <a:t>Cognitive Therapy</a:t>
            </a:r>
          </a:p>
          <a:p>
            <a:pPr lvl="1"/>
            <a:r>
              <a:rPr lang="en-US" dirty="0" smtClean="0"/>
              <a:t>Cognitive Behavioral Therapy</a:t>
            </a:r>
          </a:p>
          <a:p>
            <a:pPr lvl="1"/>
            <a:endParaRPr lang="en-US" dirty="0"/>
          </a:p>
        </p:txBody>
      </p:sp>
    </p:spTree>
    <p:extLst>
      <p:ext uri="{BB962C8B-B14F-4D97-AF65-F5344CB8AC3E}">
        <p14:creationId xmlns:p14="http://schemas.microsoft.com/office/powerpoint/2010/main" val="4070956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59455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American Psychiatric Association. (2013). </a:t>
            </a:r>
            <a:r>
              <a:rPr lang="en-US" i="1" dirty="0"/>
              <a:t>Diagnostic and statistical manual of mental disorders </a:t>
            </a:r>
            <a:r>
              <a:rPr lang="en-US" dirty="0"/>
              <a:t>(5th ed.). Arlington, VA: American Psychiatric Publishing</a:t>
            </a:r>
            <a:r>
              <a:rPr lang="en-US" dirty="0" smtClean="0"/>
              <a:t>.</a:t>
            </a:r>
          </a:p>
          <a:p>
            <a:r>
              <a:rPr lang="en-US" dirty="0" smtClean="0"/>
              <a:t>American Psychological Association Division </a:t>
            </a:r>
            <a:r>
              <a:rPr lang="en-US" dirty="0"/>
              <a:t>12 at https://</a:t>
            </a:r>
            <a:r>
              <a:rPr lang="en-US" dirty="0" smtClean="0"/>
              <a:t>www.div12.org/diagnoses (downloaded 10-22-2018)</a:t>
            </a:r>
            <a:endParaRPr lang="en-US" dirty="0"/>
          </a:p>
        </p:txBody>
      </p:sp>
    </p:spTree>
    <p:extLst>
      <p:ext uri="{BB962C8B-B14F-4D97-AF65-F5344CB8AC3E}">
        <p14:creationId xmlns:p14="http://schemas.microsoft.com/office/powerpoint/2010/main" val="212746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Obsessive-Compulsive Disorder</a:t>
            </a:r>
            <a:endParaRPr lang="en-US" dirty="0"/>
          </a:p>
        </p:txBody>
      </p:sp>
      <p:sp>
        <p:nvSpPr>
          <p:cNvPr id="3" name="Content Placeholder 2"/>
          <p:cNvSpPr>
            <a:spLocks noGrp="1"/>
          </p:cNvSpPr>
          <p:nvPr>
            <p:ph idx="1"/>
          </p:nvPr>
        </p:nvSpPr>
        <p:spPr/>
        <p:txBody>
          <a:bodyPr>
            <a:noAutofit/>
          </a:bodyPr>
          <a:lstStyle/>
          <a:p>
            <a:pPr marL="342900" indent="-342900">
              <a:lnSpc>
                <a:spcPct val="100000"/>
              </a:lnSpc>
              <a:spcBef>
                <a:spcPts val="0"/>
              </a:spcBef>
              <a:buFont typeface="+mj-lt"/>
              <a:buAutoNum type="alphaUcPeriod"/>
            </a:pPr>
            <a:r>
              <a:rPr lang="en-US" sz="1600" dirty="0" smtClean="0"/>
              <a:t>Presence </a:t>
            </a:r>
            <a:r>
              <a:rPr lang="en-US" sz="1600" dirty="0"/>
              <a:t>of obsessions, compulsions, or both:</a:t>
            </a:r>
          </a:p>
          <a:p>
            <a:pPr lvl="1">
              <a:lnSpc>
                <a:spcPct val="100000"/>
              </a:lnSpc>
              <a:spcBef>
                <a:spcPts val="0"/>
              </a:spcBef>
            </a:pPr>
            <a:r>
              <a:rPr lang="en-US" sz="1600" dirty="0"/>
              <a:t>Obsessions are defined by (1) and (2):</a:t>
            </a:r>
          </a:p>
          <a:p>
            <a:pPr lvl="1">
              <a:lnSpc>
                <a:spcPct val="100000"/>
              </a:lnSpc>
              <a:spcBef>
                <a:spcPts val="0"/>
              </a:spcBef>
            </a:pPr>
            <a:r>
              <a:rPr lang="en-US" sz="1600" dirty="0"/>
              <a:t>Recurrent and persistent thoughts, urges, or images that are experienced, at some time during the disturbance, as intrusive and unwanted, and that in most individuals cause marked anxiety or distress.</a:t>
            </a:r>
          </a:p>
          <a:p>
            <a:pPr lvl="1">
              <a:lnSpc>
                <a:spcPct val="100000"/>
              </a:lnSpc>
              <a:spcBef>
                <a:spcPts val="0"/>
              </a:spcBef>
            </a:pPr>
            <a:r>
              <a:rPr lang="en-US" sz="1600" dirty="0"/>
              <a:t>The individual attempts to ignore or suppress such thoughts, urges, or images, or to neutralize them with some other thought or action (i.e., by performing a compulsion).</a:t>
            </a:r>
          </a:p>
          <a:p>
            <a:pPr lvl="1">
              <a:lnSpc>
                <a:spcPct val="100000"/>
              </a:lnSpc>
              <a:spcBef>
                <a:spcPts val="0"/>
              </a:spcBef>
            </a:pPr>
            <a:r>
              <a:rPr lang="en-US" sz="1600" dirty="0"/>
              <a:t>Compulsions are defined by (1) and (2):</a:t>
            </a:r>
          </a:p>
          <a:p>
            <a:pPr lvl="1">
              <a:lnSpc>
                <a:spcPct val="100000"/>
              </a:lnSpc>
              <a:spcBef>
                <a:spcPts val="0"/>
              </a:spcBef>
            </a:pPr>
            <a:r>
              <a:rPr lang="en-US" sz="1600" dirty="0"/>
              <a:t>Repetitive behaviors (e.g., hand washing, ordering, checking) or mental acts (e.g., praying, counting, repeating words silently) that the individual feels driven to perform in response to an obsession or according to rules that must be applied rigidly.</a:t>
            </a:r>
          </a:p>
          <a:p>
            <a:pPr lvl="1">
              <a:lnSpc>
                <a:spcPct val="100000"/>
              </a:lnSpc>
              <a:spcBef>
                <a:spcPts val="0"/>
              </a:spcBef>
            </a:pPr>
            <a:r>
              <a:rPr lang="en-US" sz="1600" dirty="0"/>
              <a:t>The behaviors or mental acts are aimed at preventing or reducing anxiety or distress, or preventing some dreaded event or situation; however, these behaviors or mental acts are not connected in a realistic way with what they are designed to neutralize or prevent, or are clearly excessive.</a:t>
            </a:r>
          </a:p>
          <a:p>
            <a:pPr lvl="1">
              <a:lnSpc>
                <a:spcPct val="100000"/>
              </a:lnSpc>
              <a:spcBef>
                <a:spcPts val="0"/>
              </a:spcBef>
            </a:pPr>
            <a:r>
              <a:rPr lang="en-US" sz="1600" b="1" dirty="0"/>
              <a:t>Note:</a:t>
            </a:r>
            <a:r>
              <a:rPr lang="en-US" sz="1600" dirty="0"/>
              <a:t> Young children may not be able to articulate the aims of these behaviors or mental acts.</a:t>
            </a:r>
          </a:p>
          <a:p>
            <a:pPr marL="342900" indent="-342900">
              <a:lnSpc>
                <a:spcPct val="100000"/>
              </a:lnSpc>
              <a:spcBef>
                <a:spcPts val="0"/>
              </a:spcBef>
              <a:buFont typeface="+mj-lt"/>
              <a:buAutoNum type="alphaUcPeriod"/>
            </a:pPr>
            <a:r>
              <a:rPr lang="en-US" sz="1600" dirty="0"/>
              <a:t>The obsessions or compulsions are time-consuming (e.g., take more than 1 hour per day) or cause clinically significant distress or impairment in social, occupational, or other important areas of functioning.</a:t>
            </a:r>
          </a:p>
          <a:p>
            <a:pPr marL="342900" indent="-342900">
              <a:lnSpc>
                <a:spcPct val="100000"/>
              </a:lnSpc>
              <a:spcBef>
                <a:spcPts val="0"/>
              </a:spcBef>
              <a:buFont typeface="+mj-lt"/>
              <a:buAutoNum type="alphaUcPeriod"/>
            </a:pPr>
            <a:r>
              <a:rPr lang="en-US" sz="1600" dirty="0"/>
              <a:t>The obsessive-compulsive symptoms are not attributable to the physiological effects of a substance (e.g., a drug of abuse, a medication) or another medical condition.</a:t>
            </a:r>
          </a:p>
          <a:p>
            <a:pPr marL="342900" indent="-342900">
              <a:lnSpc>
                <a:spcPct val="100000"/>
              </a:lnSpc>
              <a:spcBef>
                <a:spcPts val="0"/>
              </a:spcBef>
              <a:buFont typeface="+mj-lt"/>
              <a:buAutoNum type="alphaUcPeriod"/>
            </a:pPr>
            <a:r>
              <a:rPr lang="en-US" sz="1600" dirty="0"/>
              <a:t>The disturbance is not better explained by the symptoms of another mental </a:t>
            </a:r>
            <a:r>
              <a:rPr lang="en-US" sz="1600" dirty="0" smtClean="0"/>
              <a:t>disorder.</a:t>
            </a:r>
            <a:endParaRPr lang="en-US" sz="1600" dirty="0"/>
          </a:p>
        </p:txBody>
      </p:sp>
    </p:spTree>
    <p:extLst>
      <p:ext uri="{BB962C8B-B14F-4D97-AF65-F5344CB8AC3E}">
        <p14:creationId xmlns:p14="http://schemas.microsoft.com/office/powerpoint/2010/main" val="160977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Obsessive-Compulsive Disorder (continued)</a:t>
            </a:r>
            <a:endParaRPr lang="en-US" dirty="0"/>
          </a:p>
        </p:txBody>
      </p:sp>
      <p:sp>
        <p:nvSpPr>
          <p:cNvPr id="3" name="Content Placeholder 2"/>
          <p:cNvSpPr>
            <a:spLocks noGrp="1"/>
          </p:cNvSpPr>
          <p:nvPr>
            <p:ph idx="1"/>
          </p:nvPr>
        </p:nvSpPr>
        <p:spPr/>
        <p:txBody>
          <a:bodyPr>
            <a:normAutofit fontScale="92500"/>
          </a:bodyPr>
          <a:lstStyle/>
          <a:p>
            <a:r>
              <a:rPr lang="en-US" i="1" dirty="0"/>
              <a:t>Specify</a:t>
            </a:r>
            <a:r>
              <a:rPr lang="en-US" dirty="0"/>
              <a:t> if:</a:t>
            </a:r>
          </a:p>
          <a:p>
            <a:r>
              <a:rPr lang="en-US" b="1" dirty="0"/>
              <a:t>With good or fair insight:</a:t>
            </a:r>
            <a:r>
              <a:rPr lang="en-US" dirty="0"/>
              <a:t> The individual recognizes that obsessive-compulsive disorder beliefs are definitely or probably not true or that they may or may not be true.</a:t>
            </a:r>
          </a:p>
          <a:p>
            <a:r>
              <a:rPr lang="en-US" b="1" dirty="0"/>
              <a:t>With poor insight:</a:t>
            </a:r>
            <a:r>
              <a:rPr lang="en-US" dirty="0"/>
              <a:t> The individual thinks obsessive-compulsive disorder beliefs are probably true.</a:t>
            </a:r>
          </a:p>
          <a:p>
            <a:r>
              <a:rPr lang="en-US" b="1" dirty="0"/>
              <a:t>With absent insight/delusional beliefs:</a:t>
            </a:r>
            <a:r>
              <a:rPr lang="en-US" dirty="0"/>
              <a:t> The individual is completely convinced that obsessive-compulsive disorder beliefs are true.</a:t>
            </a:r>
          </a:p>
          <a:p>
            <a:r>
              <a:rPr lang="en-US" i="1" dirty="0"/>
              <a:t>Specify</a:t>
            </a:r>
            <a:r>
              <a:rPr lang="en-US" dirty="0"/>
              <a:t> if:</a:t>
            </a:r>
          </a:p>
          <a:p>
            <a:r>
              <a:rPr lang="en-US" b="1" dirty="0"/>
              <a:t>Tic-related:</a:t>
            </a:r>
            <a:r>
              <a:rPr lang="en-US" dirty="0"/>
              <a:t> The individual has a current or past history of a tic disorder.</a:t>
            </a:r>
            <a:endParaRPr lang="en-US" dirty="0"/>
          </a:p>
        </p:txBody>
      </p:sp>
    </p:spTree>
    <p:extLst>
      <p:ext uri="{BB962C8B-B14F-4D97-AF65-F5344CB8AC3E}">
        <p14:creationId xmlns:p14="http://schemas.microsoft.com/office/powerpoint/2010/main" val="262174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OC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890" y="2450366"/>
            <a:ext cx="5905500"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descr="Image result for O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505" y="483038"/>
            <a:ext cx="6827397" cy="2625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26" name="Picture 2" descr="Image result for OC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75" y="2804161"/>
            <a:ext cx="5626305" cy="3248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9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Obsessive-Compulsive Disorder (continued)</a:t>
            </a:r>
            <a:endParaRPr lang="en-US" dirty="0"/>
          </a:p>
        </p:txBody>
      </p:sp>
      <p:sp>
        <p:nvSpPr>
          <p:cNvPr id="3" name="Content Placeholder 2"/>
          <p:cNvSpPr>
            <a:spLocks noGrp="1"/>
          </p:cNvSpPr>
          <p:nvPr>
            <p:ph idx="1"/>
          </p:nvPr>
        </p:nvSpPr>
        <p:spPr/>
        <p:txBody>
          <a:bodyPr>
            <a:normAutofit/>
          </a:bodyPr>
          <a:lstStyle/>
          <a:p>
            <a:r>
              <a:rPr lang="en-US" dirty="0" smtClean="0"/>
              <a:t>Psychological Treatments: Cognitive Behavioral Therapy</a:t>
            </a:r>
          </a:p>
          <a:p>
            <a:pPr lvl="1"/>
            <a:r>
              <a:rPr lang="en-US" dirty="0" smtClean="0"/>
              <a:t>CBT </a:t>
            </a:r>
          </a:p>
          <a:p>
            <a:pPr lvl="1"/>
            <a:r>
              <a:rPr lang="en-US" dirty="0" smtClean="0"/>
              <a:t>Exposure and Response Prevention</a:t>
            </a:r>
          </a:p>
          <a:p>
            <a:pPr lvl="1"/>
            <a:r>
              <a:rPr lang="en-US" dirty="0" smtClean="0"/>
              <a:t>Acceptance and Commitment Therapy</a:t>
            </a:r>
            <a:endParaRPr lang="en-US" dirty="0"/>
          </a:p>
        </p:txBody>
      </p:sp>
    </p:spTree>
    <p:extLst>
      <p:ext uri="{BB962C8B-B14F-4D97-AF65-F5344CB8AC3E}">
        <p14:creationId xmlns:p14="http://schemas.microsoft.com/office/powerpoint/2010/main" val="213581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Dysmorphic Disorder</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nSpc>
                <a:spcPct val="120000"/>
              </a:lnSpc>
              <a:spcBef>
                <a:spcPts val="0"/>
              </a:spcBef>
              <a:buFont typeface="+mj-lt"/>
              <a:buAutoNum type="alphaUcPeriod"/>
            </a:pPr>
            <a:r>
              <a:rPr lang="en-US" dirty="0" smtClean="0"/>
              <a:t>Preoccupation </a:t>
            </a:r>
            <a:r>
              <a:rPr lang="en-US" dirty="0"/>
              <a:t>with one or more perceived defects or flaws in physical appearance that are not observable or appear slight to others. </a:t>
            </a:r>
          </a:p>
          <a:p>
            <a:pPr marL="514350" indent="-514350">
              <a:lnSpc>
                <a:spcPct val="120000"/>
              </a:lnSpc>
              <a:spcBef>
                <a:spcPts val="0"/>
              </a:spcBef>
              <a:buFont typeface="+mj-lt"/>
              <a:buAutoNum type="alphaUcPeriod"/>
            </a:pPr>
            <a:r>
              <a:rPr lang="en-US" dirty="0"/>
              <a:t>At some point during the course of the disorder, the individual has performed repetitive behaviors (e.g., mirror checking, excessive grooming, skin picking, reassurance seeking) or mental acts (e.g., comparing his or her appearance with that of others) in response to the appearance concerns.</a:t>
            </a:r>
          </a:p>
          <a:p>
            <a:pPr marL="514350" indent="-514350">
              <a:lnSpc>
                <a:spcPct val="120000"/>
              </a:lnSpc>
              <a:spcBef>
                <a:spcPts val="0"/>
              </a:spcBef>
              <a:buFont typeface="+mj-lt"/>
              <a:buAutoNum type="alphaUcPeriod"/>
            </a:pPr>
            <a:r>
              <a:rPr lang="en-US" dirty="0"/>
              <a:t>The preoccupation causes clinically significant distress or impairment in social, occupational, or other important areas of functioning.</a:t>
            </a:r>
          </a:p>
          <a:p>
            <a:pPr marL="514350" indent="-514350">
              <a:lnSpc>
                <a:spcPct val="120000"/>
              </a:lnSpc>
              <a:spcBef>
                <a:spcPts val="0"/>
              </a:spcBef>
              <a:buFont typeface="+mj-lt"/>
              <a:buAutoNum type="alphaUcPeriod"/>
            </a:pPr>
            <a:r>
              <a:rPr lang="en-US" dirty="0"/>
              <a:t>The appearance preoccupation is not better explained by concerns with body fat or weight in an individual whose symptoms meet diagnostic criteria for an eating disorder.</a:t>
            </a:r>
          </a:p>
          <a:p>
            <a:endParaRPr lang="en-US" dirty="0"/>
          </a:p>
        </p:txBody>
      </p:sp>
    </p:spTree>
    <p:extLst>
      <p:ext uri="{BB962C8B-B14F-4D97-AF65-F5344CB8AC3E}">
        <p14:creationId xmlns:p14="http://schemas.microsoft.com/office/powerpoint/2010/main" val="173839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Dysmorphic Disorder (continued)</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pPr>
            <a:r>
              <a:rPr lang="en-US" i="1" dirty="0"/>
              <a:t>Specify</a:t>
            </a:r>
            <a:r>
              <a:rPr lang="en-US" dirty="0"/>
              <a:t> if:</a:t>
            </a:r>
          </a:p>
          <a:p>
            <a:pPr lvl="1">
              <a:lnSpc>
                <a:spcPct val="120000"/>
              </a:lnSpc>
              <a:spcBef>
                <a:spcPts val="0"/>
              </a:spcBef>
            </a:pPr>
            <a:r>
              <a:rPr lang="en-US" b="1" dirty="0"/>
              <a:t>With muscle dysmorphia:</a:t>
            </a:r>
            <a:r>
              <a:rPr lang="en-US" dirty="0"/>
              <a:t> The individual is preoccupied with the idea that his or her body build is too small or insufficiently muscular. This specifier is used even if the individual is preoccupied with other body areas, which is often the case.</a:t>
            </a:r>
          </a:p>
          <a:p>
            <a:pPr>
              <a:lnSpc>
                <a:spcPct val="120000"/>
              </a:lnSpc>
              <a:spcBef>
                <a:spcPts val="0"/>
              </a:spcBef>
            </a:pPr>
            <a:r>
              <a:rPr lang="en-US" i="1" dirty="0"/>
              <a:t>Specify </a:t>
            </a:r>
            <a:r>
              <a:rPr lang="en-US" dirty="0"/>
              <a:t>if:</a:t>
            </a:r>
          </a:p>
          <a:p>
            <a:pPr lvl="1">
              <a:lnSpc>
                <a:spcPct val="120000"/>
              </a:lnSpc>
              <a:spcBef>
                <a:spcPts val="0"/>
              </a:spcBef>
            </a:pPr>
            <a:r>
              <a:rPr lang="en-US" dirty="0"/>
              <a:t>Indicate degree of insight regarding body dysmorphic disorder beliefs (e.g., “I look ugly” or “I look deformed”).</a:t>
            </a:r>
          </a:p>
          <a:p>
            <a:pPr lvl="2">
              <a:lnSpc>
                <a:spcPct val="120000"/>
              </a:lnSpc>
              <a:spcBef>
                <a:spcPts val="0"/>
              </a:spcBef>
            </a:pPr>
            <a:r>
              <a:rPr lang="en-US" b="1" dirty="0"/>
              <a:t>With good or fair insight:</a:t>
            </a:r>
            <a:r>
              <a:rPr lang="en-US" dirty="0"/>
              <a:t> The individual recognizes that the body dysmorphic disorder beliefs are definitely or probably not true or that they may or may not be true.</a:t>
            </a:r>
          </a:p>
          <a:p>
            <a:pPr lvl="2">
              <a:lnSpc>
                <a:spcPct val="120000"/>
              </a:lnSpc>
              <a:spcBef>
                <a:spcPts val="0"/>
              </a:spcBef>
            </a:pPr>
            <a:r>
              <a:rPr lang="en-US" b="1" dirty="0"/>
              <a:t>With poor insight:</a:t>
            </a:r>
            <a:r>
              <a:rPr lang="en-US" dirty="0"/>
              <a:t> The individual thinks that the body dysmorphic disorder beliefs are probably true.</a:t>
            </a:r>
          </a:p>
          <a:p>
            <a:pPr lvl="2">
              <a:lnSpc>
                <a:spcPct val="120000"/>
              </a:lnSpc>
              <a:spcBef>
                <a:spcPts val="0"/>
              </a:spcBef>
            </a:pPr>
            <a:r>
              <a:rPr lang="en-US" b="1" dirty="0"/>
              <a:t>With absent insight/delusional beliefs:</a:t>
            </a:r>
            <a:r>
              <a:rPr lang="en-US" dirty="0"/>
              <a:t> The individual is completely convinced that the body dysmorphic disorder beliefs are true.</a:t>
            </a:r>
          </a:p>
          <a:p>
            <a:endParaRPr lang="en-US" dirty="0"/>
          </a:p>
        </p:txBody>
      </p:sp>
    </p:spTree>
    <p:extLst>
      <p:ext uri="{BB962C8B-B14F-4D97-AF65-F5344CB8AC3E}">
        <p14:creationId xmlns:p14="http://schemas.microsoft.com/office/powerpoint/2010/main" val="173379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1566</Words>
  <Application>Microsoft Office PowerPoint</Application>
  <PresentationFormat>Widescreen</PresentationFormat>
  <Paragraphs>191</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Obsessive Compulsive and Related Disorders AND Post Traumatic Stress Disorder</vt:lpstr>
      <vt:lpstr>Objectives</vt:lpstr>
      <vt:lpstr>Agenda</vt:lpstr>
      <vt:lpstr>Obsessive-Compulsive Disorder</vt:lpstr>
      <vt:lpstr>Obsessive-Compulsive Disorder (continued)</vt:lpstr>
      <vt:lpstr>PowerPoint Presentation</vt:lpstr>
      <vt:lpstr>Obsessive-Compulsive Disorder (continued)</vt:lpstr>
      <vt:lpstr>Body Dysmorphic Disorder</vt:lpstr>
      <vt:lpstr>Body Dysmorphic Disorder (continued)</vt:lpstr>
      <vt:lpstr>PowerPoint Presentation</vt:lpstr>
      <vt:lpstr>Body Dysmorphic Disorder (continued)</vt:lpstr>
      <vt:lpstr>Body Dysmorphic Disorder (continued)</vt:lpstr>
      <vt:lpstr>Hording Disorder</vt:lpstr>
      <vt:lpstr>Hording Disorder (continued)</vt:lpstr>
      <vt:lpstr>PowerPoint Presentation</vt:lpstr>
      <vt:lpstr>Hording Disorder (continued)</vt:lpstr>
      <vt:lpstr>Trichotillomania (Hair-Pulling Disorder)</vt:lpstr>
      <vt:lpstr>PowerPoint Presentation</vt:lpstr>
      <vt:lpstr>Trichotillomania (Hair-Pulling Disorder)</vt:lpstr>
      <vt:lpstr>Excoriation (Skin-Picking) Disorder</vt:lpstr>
      <vt:lpstr>PowerPoint Presentation</vt:lpstr>
      <vt:lpstr>Excoriation Disorder (continued)</vt:lpstr>
      <vt:lpstr>Post Traumatic Stress Disorder (PTSD)</vt:lpstr>
      <vt:lpstr>Post Traumatic Stress Disorder (Continued)</vt:lpstr>
      <vt:lpstr>Post Traumatic Stress Disorder (Continued)</vt:lpstr>
      <vt:lpstr>PowerPoint Presentation</vt:lpstr>
      <vt:lpstr>Post Traumatic Stress Disorder (Continued)</vt:lpstr>
      <vt:lpstr>Post Traumatic Stress Disorder (Continued)</vt:lpstr>
      <vt:lpstr>Post Traumatic Stress Disorder (Continued)</vt:lpstr>
      <vt:lpstr>Post Traumatic Stress Disorder (Continued)</vt:lpstr>
      <vt:lpstr>Questions???</vt:lpstr>
      <vt:lpstr>References</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Obsessive Compulsive and Related Disorders</dc:title>
  <dc:creator>Trotter, David</dc:creator>
  <cp:lastModifiedBy>Trotter, David</cp:lastModifiedBy>
  <cp:revision>21</cp:revision>
  <dcterms:created xsi:type="dcterms:W3CDTF">2018-09-17T20:12:31Z</dcterms:created>
  <dcterms:modified xsi:type="dcterms:W3CDTF">2018-10-22T18:42:25Z</dcterms:modified>
</cp:coreProperties>
</file>