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1" r:id="rId5"/>
    <p:sldId id="266" r:id="rId6"/>
    <p:sldId id="260" r:id="rId7"/>
    <p:sldId id="262" r:id="rId8"/>
    <p:sldId id="264" r:id="rId9"/>
    <p:sldId id="263" r:id="rId10"/>
    <p:sldId id="265" r:id="rId11"/>
    <p:sldId id="267" r:id="rId12"/>
    <p:sldId id="271" r:id="rId13"/>
    <p:sldId id="272" r:id="rId14"/>
    <p:sldId id="273" r:id="rId15"/>
    <p:sldId id="268" r:id="rId16"/>
    <p:sldId id="274" r:id="rId17"/>
    <p:sldId id="275" r:id="rId18"/>
    <p:sldId id="276" r:id="rId19"/>
    <p:sldId id="269" r:id="rId20"/>
    <p:sldId id="277" r:id="rId21"/>
    <p:sldId id="278" r:id="rId22"/>
    <p:sldId id="270" r:id="rId23"/>
    <p:sldId id="259" r:id="rId24"/>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8" y="2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1A0-4AFE-A85F-2F6F5550EC1B}"/>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1A0-4AFE-A85F-2F6F5550EC1B}"/>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1A0-4AFE-A85F-2F6F5550EC1B}"/>
            </c:ext>
          </c:extLst>
        </c:ser>
        <c:dLbls>
          <c:showLegendKey val="0"/>
          <c:showVal val="0"/>
          <c:showCatName val="0"/>
          <c:showSerName val="0"/>
          <c:showPercent val="0"/>
          <c:showBubbleSize val="0"/>
        </c:dLbls>
        <c:gapWidth val="150"/>
        <c:shape val="box"/>
        <c:axId val="186162984"/>
        <c:axId val="186162200"/>
        <c:axId val="209987368"/>
      </c:bar3DChart>
      <c:catAx>
        <c:axId val="186162984"/>
        <c:scaling>
          <c:orientation val="minMax"/>
        </c:scaling>
        <c:delete val="0"/>
        <c:axPos val="b"/>
        <c:numFmt formatCode="General" sourceLinked="1"/>
        <c:majorTickMark val="out"/>
        <c:minorTickMark val="none"/>
        <c:tickLblPos val="nextTo"/>
        <c:crossAx val="186162200"/>
        <c:crosses val="autoZero"/>
        <c:auto val="1"/>
        <c:lblAlgn val="ctr"/>
        <c:lblOffset val="100"/>
        <c:noMultiLvlLbl val="0"/>
      </c:catAx>
      <c:valAx>
        <c:axId val="186162200"/>
        <c:scaling>
          <c:orientation val="minMax"/>
        </c:scaling>
        <c:delete val="0"/>
        <c:axPos val="l"/>
        <c:majorGridlines/>
        <c:numFmt formatCode="General" sourceLinked="1"/>
        <c:majorTickMark val="out"/>
        <c:minorTickMark val="none"/>
        <c:tickLblPos val="nextTo"/>
        <c:crossAx val="186162984"/>
        <c:crosses val="autoZero"/>
        <c:crossBetween val="between"/>
      </c:valAx>
      <c:serAx>
        <c:axId val="209987368"/>
        <c:scaling>
          <c:orientation val="minMax"/>
        </c:scaling>
        <c:delete val="0"/>
        <c:axPos val="b"/>
        <c:majorTickMark val="out"/>
        <c:minorTickMark val="none"/>
        <c:tickLblPos val="nextTo"/>
        <c:crossAx val="18616220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206148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72452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55436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388741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8068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804554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171687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1674025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7F00D0-FA20-491E-973E-CBD90B13C08F}" type="datetimeFigureOut">
              <a:rPr lang="en-US" smtClean="0"/>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CD500-5558-4370-8701-FB374F976FE3}" type="slidenum">
              <a:rPr lang="en-US" smtClean="0"/>
              <a:t>‹#›</a:t>
            </a:fld>
            <a:endParaRPr lang="en-US"/>
          </a:p>
        </p:txBody>
      </p:sp>
      <p:graphicFrame>
        <p:nvGraphicFramePr>
          <p:cNvPr id="6" name="TPChart" hidden="1"/>
          <p:cNvGraphicFramePr/>
          <p:nvPr userDrawn="1">
            <p:extLst>
              <p:ext uri="{D42A27DB-BD31-4B8C-83A1-F6EECF244321}">
                <p14:modId xmlns:p14="http://schemas.microsoft.com/office/powerpoint/2010/main" val="423908160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034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295655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F00D0-FA20-491E-973E-CBD90B13C08F}"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245284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7F00D0-FA20-491E-973E-CBD90B13C08F}"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96393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7F00D0-FA20-491E-973E-CBD90B13C08F}" type="datetimeFigureOut">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77861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7F00D0-FA20-491E-973E-CBD90B13C08F}" type="datetimeFigureOut">
              <a:rPr lang="en-US" smtClean="0"/>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4292741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F00D0-FA20-491E-973E-CBD90B13C08F}" type="datetimeFigureOut">
              <a:rPr lang="en-US" smtClean="0"/>
              <a:t>9/12/2018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23204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F00D0-FA20-491E-973E-CBD90B13C08F}"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3147026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F00D0-FA20-491E-973E-CBD90B13C08F}"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CD500-5558-4370-8701-FB374F976FE3}" type="slidenum">
              <a:rPr lang="en-US" smtClean="0"/>
              <a:t>‹#›</a:t>
            </a:fld>
            <a:endParaRPr lang="en-US"/>
          </a:p>
        </p:txBody>
      </p:sp>
    </p:spTree>
    <p:extLst>
      <p:ext uri="{BB962C8B-B14F-4D97-AF65-F5344CB8AC3E}">
        <p14:creationId xmlns:p14="http://schemas.microsoft.com/office/powerpoint/2010/main" val="67961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7F00D0-FA20-491E-973E-CBD90B13C08F}" type="datetimeFigureOut">
              <a:rPr lang="en-US" smtClean="0"/>
              <a:t>9/12/2018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74CD500-5558-4370-8701-FB374F976FE3}" type="slidenum">
              <a:rPr lang="en-US" smtClean="0"/>
              <a:t>‹#›</a:t>
            </a:fld>
            <a:endParaRPr lang="en-US"/>
          </a:p>
        </p:txBody>
      </p:sp>
    </p:spTree>
    <p:extLst>
      <p:ext uri="{BB962C8B-B14F-4D97-AF65-F5344CB8AC3E}">
        <p14:creationId xmlns:p14="http://schemas.microsoft.com/office/powerpoint/2010/main" val="366646093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UWhICGCXnU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sst-d.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29629"/>
            <a:ext cx="7766936" cy="1646302"/>
          </a:xfrm>
        </p:spPr>
        <p:txBody>
          <a:bodyPr/>
          <a:lstStyle/>
          <a:p>
            <a:r>
              <a:rPr lang="en-US" dirty="0" smtClean="0"/>
              <a:t>Dissociative Disorders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David RM Trotter, PhD</a:t>
            </a:r>
          </a:p>
          <a:p>
            <a:r>
              <a:rPr lang="en-US" dirty="0" smtClean="0"/>
              <a:t>Associate Professor</a:t>
            </a:r>
          </a:p>
          <a:p>
            <a:r>
              <a:rPr lang="en-US" dirty="0" smtClean="0"/>
              <a:t>Departments of Family Medicine and Medical Education</a:t>
            </a:r>
          </a:p>
        </p:txBody>
      </p:sp>
    </p:spTree>
    <p:extLst>
      <p:ext uri="{BB962C8B-B14F-4D97-AF65-F5344CB8AC3E}">
        <p14:creationId xmlns:p14="http://schemas.microsoft.com/office/powerpoint/2010/main" val="1376241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Disorders</a:t>
            </a:r>
            <a:endParaRPr lang="en-US" dirty="0"/>
          </a:p>
        </p:txBody>
      </p:sp>
      <p:sp>
        <p:nvSpPr>
          <p:cNvPr id="3" name="Content Placeholder 2"/>
          <p:cNvSpPr>
            <a:spLocks noGrp="1"/>
          </p:cNvSpPr>
          <p:nvPr>
            <p:ph idx="1"/>
          </p:nvPr>
        </p:nvSpPr>
        <p:spPr/>
        <p:txBody>
          <a:bodyPr/>
          <a:lstStyle/>
          <a:p>
            <a:r>
              <a:rPr lang="en-US" dirty="0" smtClean="0"/>
              <a:t>Dissociative Identity Disorder (Previously Multiple Personality Disorder)</a:t>
            </a:r>
          </a:p>
          <a:p>
            <a:r>
              <a:rPr lang="en-US" dirty="0" smtClean="0"/>
              <a:t>Dissociative Amnesia</a:t>
            </a:r>
          </a:p>
          <a:p>
            <a:r>
              <a:rPr lang="en-US" dirty="0" smtClean="0"/>
              <a:t>Depersonalization/</a:t>
            </a:r>
            <a:r>
              <a:rPr lang="en-US" dirty="0" err="1" smtClean="0"/>
              <a:t>Derealization</a:t>
            </a:r>
            <a:r>
              <a:rPr lang="en-US" dirty="0" smtClean="0"/>
              <a:t> Disorder</a:t>
            </a:r>
          </a:p>
          <a:p>
            <a:r>
              <a:rPr lang="en-US" dirty="0" smtClean="0"/>
              <a:t>Other/Unspecified Dissociative Disorder</a:t>
            </a:r>
          </a:p>
          <a:p>
            <a:endParaRPr lang="en-US" dirty="0"/>
          </a:p>
        </p:txBody>
      </p:sp>
    </p:spTree>
    <p:extLst>
      <p:ext uri="{BB962C8B-B14F-4D97-AF65-F5344CB8AC3E}">
        <p14:creationId xmlns:p14="http://schemas.microsoft.com/office/powerpoint/2010/main" val="3926476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Identity Disorder</a:t>
            </a:r>
            <a:endParaRPr lang="en-US" dirty="0"/>
          </a:p>
        </p:txBody>
      </p:sp>
      <p:sp>
        <p:nvSpPr>
          <p:cNvPr id="3" name="Content Placeholder 2"/>
          <p:cNvSpPr>
            <a:spLocks noGrp="1"/>
          </p:cNvSpPr>
          <p:nvPr>
            <p:ph idx="1"/>
          </p:nvPr>
        </p:nvSpPr>
        <p:spPr/>
        <p:txBody>
          <a:bodyPr>
            <a:normAutofit fontScale="92500" lnSpcReduction="10000"/>
          </a:bodyPr>
          <a:lstStyle/>
          <a:p>
            <a:pPr>
              <a:buFont typeface="+mj-lt"/>
              <a:buAutoNum type="alphaUcPeriod"/>
            </a:pPr>
            <a:r>
              <a:rPr lang="en-US" dirty="0" smtClean="0"/>
              <a:t>Disruption of identity characterized by two or more distinct personality states, which may be described in some cultures as an experience of possession. The disruption in identity involves remarked discontinuity in senses of self and sense of agency, accompanied by related alterations in affect, behaviors, consciousness, memory, perception, cognition and/or sensory-motor functioning. These signs and symptoms may be observed by others or reported by the individual.</a:t>
            </a:r>
          </a:p>
          <a:p>
            <a:pPr>
              <a:buFont typeface="+mj-lt"/>
              <a:buAutoNum type="alphaUcPeriod"/>
            </a:pPr>
            <a:r>
              <a:rPr lang="en-US" dirty="0" smtClean="0"/>
              <a:t>Recurrent gaps in the recall of everyday events, important personal information, and /or traumatic evens that are inconsistent with ordinary forgetting.</a:t>
            </a:r>
          </a:p>
          <a:p>
            <a:pPr>
              <a:buFont typeface="+mj-lt"/>
              <a:buAutoNum type="alphaUcPeriod"/>
            </a:pPr>
            <a:r>
              <a:rPr lang="en-US" dirty="0" smtClean="0"/>
              <a:t>The symptoms cause distress or impairment</a:t>
            </a:r>
          </a:p>
          <a:p>
            <a:pPr>
              <a:buFont typeface="+mj-lt"/>
              <a:buAutoNum type="alphaUcPeriod"/>
            </a:pPr>
            <a:r>
              <a:rPr lang="en-US" dirty="0" smtClean="0"/>
              <a:t>The disturbance is not a normal part of a broadly accepted cultural or religious practice. NOTE: In children, the symptoms are not better explained by imaginary playmates or other fantasy play</a:t>
            </a:r>
          </a:p>
          <a:p>
            <a:pPr>
              <a:buFont typeface="+mj-lt"/>
              <a:buAutoNum type="alphaUcPeriod"/>
            </a:pPr>
            <a:r>
              <a:rPr lang="en-US" dirty="0" smtClean="0"/>
              <a:t>Symptoms are not attributable to the psychological effects of a substance or another medical condition</a:t>
            </a:r>
          </a:p>
          <a:p>
            <a:pPr>
              <a:buFont typeface="+mj-lt"/>
              <a:buAutoNum type="alphaUcPeriod"/>
            </a:pPr>
            <a:endParaRPr lang="en-US" dirty="0" smtClean="0"/>
          </a:p>
        </p:txBody>
      </p:sp>
    </p:spTree>
    <p:extLst>
      <p:ext uri="{BB962C8B-B14F-4D97-AF65-F5344CB8AC3E}">
        <p14:creationId xmlns:p14="http://schemas.microsoft.com/office/powerpoint/2010/main" val="969529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Identity Disorder</a:t>
            </a:r>
            <a:endParaRPr lang="en-US" dirty="0"/>
          </a:p>
        </p:txBody>
      </p:sp>
      <p:sp>
        <p:nvSpPr>
          <p:cNvPr id="3" name="Content Placeholder 2"/>
          <p:cNvSpPr>
            <a:spLocks noGrp="1"/>
          </p:cNvSpPr>
          <p:nvPr>
            <p:ph idx="1"/>
          </p:nvPr>
        </p:nvSpPr>
        <p:spPr/>
        <p:txBody>
          <a:bodyPr>
            <a:normAutofit/>
          </a:bodyPr>
          <a:lstStyle/>
          <a:p>
            <a:pPr>
              <a:buFont typeface="+mj-lt"/>
              <a:buAutoNum type="alphaUcPeriod"/>
            </a:pPr>
            <a:r>
              <a:rPr lang="en-US" dirty="0" smtClean="0"/>
              <a:t>Prevalence (12-month): 1.5% in the general population</a:t>
            </a:r>
          </a:p>
          <a:p>
            <a:pPr lvl="1">
              <a:buFont typeface="+mj-lt"/>
              <a:buAutoNum type="alphaUcPeriod"/>
            </a:pPr>
            <a:r>
              <a:rPr lang="en-US" dirty="0" smtClean="0"/>
              <a:t>Male 1.6%</a:t>
            </a:r>
          </a:p>
          <a:p>
            <a:pPr lvl="1">
              <a:buFont typeface="+mj-lt"/>
              <a:buAutoNum type="alphaUcPeriod"/>
            </a:pPr>
            <a:r>
              <a:rPr lang="en-US" dirty="0" smtClean="0"/>
              <a:t>Female 1.4%</a:t>
            </a:r>
          </a:p>
          <a:p>
            <a:pPr>
              <a:buFont typeface="+mj-lt"/>
              <a:buAutoNum type="alphaUcPeriod"/>
            </a:pPr>
            <a:r>
              <a:rPr lang="en-US" dirty="0" smtClean="0"/>
              <a:t>Often comorbid with other issues including depressive, anxiety, substance, self-injury, non-epileptic seizure disorders</a:t>
            </a:r>
          </a:p>
          <a:p>
            <a:pPr>
              <a:buFont typeface="+mj-lt"/>
              <a:buAutoNum type="alphaUcPeriod"/>
            </a:pPr>
            <a:r>
              <a:rPr lang="en-US" dirty="0" smtClean="0"/>
              <a:t>Developmental Couse</a:t>
            </a:r>
          </a:p>
          <a:p>
            <a:pPr lvl="1">
              <a:buFont typeface="+mj-lt"/>
              <a:buAutoNum type="alphaUcPeriod"/>
            </a:pPr>
            <a:r>
              <a:rPr lang="en-US" dirty="0" smtClean="0"/>
              <a:t>Often associated with childhood trauma (about 90%)</a:t>
            </a:r>
          </a:p>
          <a:p>
            <a:pPr lvl="1">
              <a:buFont typeface="+mj-lt"/>
              <a:buAutoNum type="alphaUcPeriod"/>
            </a:pPr>
            <a:r>
              <a:rPr lang="en-US" dirty="0" smtClean="0"/>
              <a:t>Decompensation often associated with a trigger: removal from traumatic situation, children reaching same age as they were when abuse began/occurred, later traumatic events (e.g. care accident), death or illness of abuser</a:t>
            </a:r>
          </a:p>
          <a:p>
            <a:pPr>
              <a:buFont typeface="+mj-lt"/>
              <a:buAutoNum type="alphaUcPeriod"/>
            </a:pPr>
            <a:r>
              <a:rPr lang="en-US" dirty="0" smtClean="0"/>
              <a:t>70% of outpatients with DID have attempted suicide in the past</a:t>
            </a:r>
          </a:p>
        </p:txBody>
      </p:sp>
    </p:spTree>
    <p:extLst>
      <p:ext uri="{BB962C8B-B14F-4D97-AF65-F5344CB8AC3E}">
        <p14:creationId xmlns:p14="http://schemas.microsoft.com/office/powerpoint/2010/main" val="2205783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Identity Disorder</a:t>
            </a:r>
            <a:endParaRPr lang="en-US" dirty="0"/>
          </a:p>
        </p:txBody>
      </p:sp>
      <p:sp>
        <p:nvSpPr>
          <p:cNvPr id="3" name="Content Placeholder 2"/>
          <p:cNvSpPr>
            <a:spLocks noGrp="1"/>
          </p:cNvSpPr>
          <p:nvPr>
            <p:ph idx="1"/>
          </p:nvPr>
        </p:nvSpPr>
        <p:spPr/>
        <p:txBody>
          <a:bodyPr>
            <a:normAutofit/>
          </a:bodyPr>
          <a:lstStyle/>
          <a:p>
            <a:pPr>
              <a:buFont typeface="+mj-lt"/>
              <a:buAutoNum type="alphaUcPeriod"/>
            </a:pPr>
            <a:r>
              <a:rPr lang="en-US" dirty="0" smtClean="0"/>
              <a:t>Differential Diagnosis</a:t>
            </a:r>
          </a:p>
          <a:p>
            <a:pPr lvl="1">
              <a:buFont typeface="+mj-lt"/>
              <a:buAutoNum type="alphaUcPeriod"/>
            </a:pPr>
            <a:r>
              <a:rPr lang="en-US" dirty="0" smtClean="0"/>
              <a:t>Major Depressive Disorder</a:t>
            </a:r>
          </a:p>
          <a:p>
            <a:pPr lvl="1">
              <a:buFont typeface="+mj-lt"/>
              <a:buAutoNum type="alphaUcPeriod"/>
            </a:pPr>
            <a:r>
              <a:rPr lang="en-US" dirty="0" smtClean="0"/>
              <a:t>Bipolar Disorders</a:t>
            </a:r>
          </a:p>
          <a:p>
            <a:pPr lvl="1">
              <a:buFont typeface="+mj-lt"/>
              <a:buAutoNum type="alphaUcPeriod"/>
            </a:pPr>
            <a:r>
              <a:rPr lang="en-US" dirty="0" smtClean="0"/>
              <a:t>PTSD</a:t>
            </a:r>
          </a:p>
          <a:p>
            <a:pPr lvl="1">
              <a:buFont typeface="+mj-lt"/>
              <a:buAutoNum type="alphaUcPeriod"/>
            </a:pPr>
            <a:r>
              <a:rPr lang="en-US" dirty="0" smtClean="0"/>
              <a:t>Psychotic Disorders</a:t>
            </a:r>
          </a:p>
          <a:p>
            <a:pPr lvl="1">
              <a:buFont typeface="+mj-lt"/>
              <a:buAutoNum type="alphaUcPeriod"/>
            </a:pPr>
            <a:r>
              <a:rPr lang="en-US" dirty="0" smtClean="0"/>
              <a:t>Substance/Medication-induced disorders</a:t>
            </a:r>
          </a:p>
          <a:p>
            <a:pPr lvl="1">
              <a:buFont typeface="+mj-lt"/>
              <a:buAutoNum type="alphaUcPeriod"/>
            </a:pPr>
            <a:r>
              <a:rPr lang="en-US" dirty="0" smtClean="0"/>
              <a:t>Personality Disorders</a:t>
            </a:r>
          </a:p>
          <a:p>
            <a:pPr lvl="1">
              <a:buFont typeface="+mj-lt"/>
              <a:buAutoNum type="alphaUcPeriod"/>
            </a:pPr>
            <a:r>
              <a:rPr lang="en-US" dirty="0" smtClean="0"/>
              <a:t>Conversion Disorder</a:t>
            </a:r>
          </a:p>
          <a:p>
            <a:pPr lvl="1">
              <a:buFont typeface="+mj-lt"/>
              <a:buAutoNum type="alphaUcPeriod"/>
            </a:pPr>
            <a:r>
              <a:rPr lang="en-US" dirty="0" smtClean="0"/>
              <a:t>Seizure Disorders</a:t>
            </a:r>
          </a:p>
          <a:p>
            <a:pPr lvl="1">
              <a:buFont typeface="+mj-lt"/>
              <a:buAutoNum type="alphaUcPeriod"/>
            </a:pPr>
            <a:r>
              <a:rPr lang="en-US" dirty="0" smtClean="0"/>
              <a:t>Factitious Disorder and Malingering</a:t>
            </a:r>
          </a:p>
        </p:txBody>
      </p:sp>
    </p:spTree>
    <p:extLst>
      <p:ext uri="{BB962C8B-B14F-4D97-AF65-F5344CB8AC3E}">
        <p14:creationId xmlns:p14="http://schemas.microsoft.com/office/powerpoint/2010/main" val="759350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Dissociative Identity Disorder</a:t>
            </a:r>
          </a:p>
        </p:txBody>
      </p:sp>
      <p:pic>
        <p:nvPicPr>
          <p:cNvPr id="1026" name="Picture 2" descr="Image result for sybil multiple personalit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6918" y="2130425"/>
            <a:ext cx="2857500" cy="3810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8220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Amnesia</a:t>
            </a:r>
            <a:endParaRPr lang="en-US" dirty="0"/>
          </a:p>
        </p:txBody>
      </p:sp>
      <p:sp>
        <p:nvSpPr>
          <p:cNvPr id="3" name="Content Placeholder 2"/>
          <p:cNvSpPr>
            <a:spLocks noGrp="1"/>
          </p:cNvSpPr>
          <p:nvPr>
            <p:ph idx="1"/>
          </p:nvPr>
        </p:nvSpPr>
        <p:spPr/>
        <p:txBody>
          <a:bodyPr>
            <a:normAutofit fontScale="92500"/>
          </a:bodyPr>
          <a:lstStyle/>
          <a:p>
            <a:pPr>
              <a:buFont typeface="+mj-lt"/>
              <a:buAutoNum type="alphaUcPeriod"/>
            </a:pPr>
            <a:r>
              <a:rPr lang="en-US" dirty="0" smtClean="0"/>
              <a:t>An inability to recall important autobiographical information, usually of a traumatic or stressful nature, that is inconsistent with ordinary forgetting. NOTE: Dissociative amnesia most often consists of localized or selective amnesia for a specific event or events; or generalized amnesia for identify and life history</a:t>
            </a:r>
          </a:p>
          <a:p>
            <a:pPr>
              <a:buFont typeface="+mj-lt"/>
              <a:buAutoNum type="alphaUcPeriod"/>
            </a:pPr>
            <a:r>
              <a:rPr lang="en-US" dirty="0" smtClean="0"/>
              <a:t>The symptoms cause distress or impairment</a:t>
            </a:r>
          </a:p>
          <a:p>
            <a:pPr>
              <a:buFont typeface="+mj-lt"/>
              <a:buAutoNum type="alphaUcPeriod"/>
            </a:pPr>
            <a:r>
              <a:rPr lang="en-US" dirty="0" smtClean="0"/>
              <a:t>The disturbance is not attributable to use of a substance or another medical condition</a:t>
            </a:r>
          </a:p>
          <a:p>
            <a:pPr>
              <a:buFont typeface="+mj-lt"/>
              <a:buAutoNum type="alphaUcPeriod"/>
            </a:pPr>
            <a:r>
              <a:rPr lang="en-US" dirty="0" smtClean="0"/>
              <a:t>The disturbance is not attributable to another dissociative disorder</a:t>
            </a:r>
          </a:p>
          <a:p>
            <a:pPr>
              <a:buFont typeface="+mj-lt"/>
              <a:buAutoNum type="alphaUcPeriod"/>
            </a:pPr>
            <a:endParaRPr lang="en-US" dirty="0"/>
          </a:p>
          <a:p>
            <a:pPr marL="0" indent="0">
              <a:buNone/>
            </a:pPr>
            <a:r>
              <a:rPr lang="en-US" dirty="0" smtClean="0"/>
              <a:t>With Dissociative Fugue: Apparently purposeful travel or bewildered wandering that is associated with amnesia for identity or for another important autobiographical information</a:t>
            </a:r>
            <a:endParaRPr lang="en-US" dirty="0"/>
          </a:p>
        </p:txBody>
      </p:sp>
    </p:spTree>
    <p:extLst>
      <p:ext uri="{BB962C8B-B14F-4D97-AF65-F5344CB8AC3E}">
        <p14:creationId xmlns:p14="http://schemas.microsoft.com/office/powerpoint/2010/main" val="1619302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Amnesia</a:t>
            </a:r>
            <a:endParaRPr lang="en-US" dirty="0"/>
          </a:p>
        </p:txBody>
      </p:sp>
      <p:sp>
        <p:nvSpPr>
          <p:cNvPr id="3" name="Content Placeholder 2"/>
          <p:cNvSpPr>
            <a:spLocks noGrp="1"/>
          </p:cNvSpPr>
          <p:nvPr>
            <p:ph idx="1"/>
          </p:nvPr>
        </p:nvSpPr>
        <p:spPr/>
        <p:txBody>
          <a:bodyPr/>
          <a:lstStyle/>
          <a:p>
            <a:r>
              <a:rPr lang="en-US" dirty="0" smtClean="0"/>
              <a:t>Diagnostic Features</a:t>
            </a:r>
          </a:p>
          <a:p>
            <a:pPr lvl="1"/>
            <a:r>
              <a:rPr lang="en-US" dirty="0" smtClean="0"/>
              <a:t>Lack of memories is not a function of organic (i.e. neurological damage or toxicity) problems.</a:t>
            </a:r>
          </a:p>
          <a:p>
            <a:pPr lvl="1"/>
            <a:r>
              <a:rPr lang="en-US" dirty="0" smtClean="0"/>
              <a:t>Localized Amnesia: Failure to remember events that happened during a specific time frame</a:t>
            </a:r>
          </a:p>
          <a:p>
            <a:pPr lvl="1"/>
            <a:r>
              <a:rPr lang="en-US" dirty="0" smtClean="0"/>
              <a:t>Selective Amnesia: Failure to remember some, but not all, or events that happened during a time frame</a:t>
            </a:r>
          </a:p>
          <a:p>
            <a:pPr lvl="1"/>
            <a:r>
              <a:rPr lang="en-US" dirty="0" smtClean="0"/>
              <a:t>Generalized Amnesia: A failure to remember ALL one’s life history (very rare). Often associated with dissociative fugue.</a:t>
            </a:r>
            <a:endParaRPr lang="en-US" dirty="0"/>
          </a:p>
        </p:txBody>
      </p:sp>
    </p:spTree>
    <p:extLst>
      <p:ext uri="{BB962C8B-B14F-4D97-AF65-F5344CB8AC3E}">
        <p14:creationId xmlns:p14="http://schemas.microsoft.com/office/powerpoint/2010/main" val="2574421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Amnesia</a:t>
            </a:r>
            <a:endParaRPr lang="en-US" dirty="0"/>
          </a:p>
        </p:txBody>
      </p:sp>
      <p:sp>
        <p:nvSpPr>
          <p:cNvPr id="3" name="Content Placeholder 2"/>
          <p:cNvSpPr>
            <a:spLocks noGrp="1"/>
          </p:cNvSpPr>
          <p:nvPr>
            <p:ph idx="1"/>
          </p:nvPr>
        </p:nvSpPr>
        <p:spPr/>
        <p:txBody>
          <a:bodyPr/>
          <a:lstStyle/>
          <a:p>
            <a:r>
              <a:rPr lang="en-US" dirty="0" smtClean="0"/>
              <a:t>Prevalence (12-month): 1.8%</a:t>
            </a:r>
          </a:p>
          <a:p>
            <a:pPr lvl="1"/>
            <a:r>
              <a:rPr lang="en-US" dirty="0" smtClean="0"/>
              <a:t>Male: 1.0%</a:t>
            </a:r>
          </a:p>
          <a:p>
            <a:pPr lvl="1"/>
            <a:r>
              <a:rPr lang="en-US" dirty="0" smtClean="0"/>
              <a:t>Female: 2.6%</a:t>
            </a:r>
          </a:p>
          <a:p>
            <a:r>
              <a:rPr lang="en-US" dirty="0" smtClean="0"/>
              <a:t>  Developmental Course:</a:t>
            </a:r>
          </a:p>
          <a:p>
            <a:pPr lvl="1"/>
            <a:r>
              <a:rPr lang="en-US" dirty="0" smtClean="0"/>
              <a:t>Trauma history is very common</a:t>
            </a:r>
          </a:p>
          <a:p>
            <a:pPr lvl="1"/>
            <a:r>
              <a:rPr lang="en-US" dirty="0" smtClean="0"/>
              <a:t>Individual is often unaware of the amnesia</a:t>
            </a:r>
          </a:p>
          <a:p>
            <a:pPr lvl="1"/>
            <a:r>
              <a:rPr lang="en-US" dirty="0" smtClean="0"/>
              <a:t>Onset of amnesia post trauma can be hours, days, or longer</a:t>
            </a:r>
          </a:p>
          <a:p>
            <a:pPr lvl="1"/>
            <a:r>
              <a:rPr lang="en-US" dirty="0" smtClean="0"/>
              <a:t>Amnesia can last decades</a:t>
            </a:r>
          </a:p>
          <a:p>
            <a:pPr lvl="1"/>
            <a:r>
              <a:rPr lang="en-US" dirty="0" smtClean="0"/>
              <a:t>After amnesia remits there is often significant depression and anxiety</a:t>
            </a:r>
          </a:p>
        </p:txBody>
      </p:sp>
    </p:spTree>
    <p:extLst>
      <p:ext uri="{BB962C8B-B14F-4D97-AF65-F5344CB8AC3E}">
        <p14:creationId xmlns:p14="http://schemas.microsoft.com/office/powerpoint/2010/main" val="3488368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Dissociative Amnesia</a:t>
            </a:r>
            <a:endParaRPr lang="en-US" dirty="0"/>
          </a:p>
        </p:txBody>
      </p:sp>
      <p:sp>
        <p:nvSpPr>
          <p:cNvPr id="3" name="Content Placeholder 2"/>
          <p:cNvSpPr>
            <a:spLocks noGrp="1"/>
          </p:cNvSpPr>
          <p:nvPr>
            <p:ph idx="1"/>
          </p:nvPr>
        </p:nvSpPr>
        <p:spPr/>
        <p:txBody>
          <a:bodyPr>
            <a:normAutofit lnSpcReduction="10000"/>
          </a:bodyPr>
          <a:lstStyle/>
          <a:p>
            <a:r>
              <a:rPr lang="en-US" dirty="0" smtClean="0"/>
              <a:t>Suicide Risk: This risk is high among those with dissociative amnesia, especially if amnesia remits suddenly.</a:t>
            </a:r>
          </a:p>
          <a:p>
            <a:r>
              <a:rPr lang="en-US" dirty="0" smtClean="0"/>
              <a:t>Differential Diagnosis:</a:t>
            </a:r>
          </a:p>
          <a:p>
            <a:pPr lvl="1"/>
            <a:r>
              <a:rPr lang="en-US" dirty="0" smtClean="0"/>
              <a:t>DID</a:t>
            </a:r>
          </a:p>
          <a:p>
            <a:pPr lvl="1"/>
            <a:r>
              <a:rPr lang="en-US" dirty="0" smtClean="0"/>
              <a:t>PTSD</a:t>
            </a:r>
          </a:p>
          <a:p>
            <a:pPr lvl="1"/>
            <a:r>
              <a:rPr lang="en-US" dirty="0" smtClean="0"/>
              <a:t>Neurocognitive Disorders</a:t>
            </a:r>
          </a:p>
          <a:p>
            <a:pPr lvl="1"/>
            <a:r>
              <a:rPr lang="en-US" dirty="0" smtClean="0"/>
              <a:t>Substance-related Disorders</a:t>
            </a:r>
          </a:p>
          <a:p>
            <a:pPr lvl="1"/>
            <a:r>
              <a:rPr lang="en-US" dirty="0" smtClean="0"/>
              <a:t>TBI</a:t>
            </a:r>
          </a:p>
          <a:p>
            <a:pPr lvl="1"/>
            <a:r>
              <a:rPr lang="en-US" dirty="0" smtClean="0"/>
              <a:t>Seizure Disorders</a:t>
            </a:r>
          </a:p>
          <a:p>
            <a:pPr lvl="1"/>
            <a:r>
              <a:rPr lang="en-US" dirty="0" smtClean="0"/>
              <a:t>Fictitious Disorder or Malingering</a:t>
            </a:r>
          </a:p>
          <a:p>
            <a:pPr lvl="1"/>
            <a:r>
              <a:rPr lang="en-US" dirty="0" smtClean="0"/>
              <a:t>Age related memory changes</a:t>
            </a:r>
          </a:p>
        </p:txBody>
      </p:sp>
    </p:spTree>
    <p:extLst>
      <p:ext uri="{BB962C8B-B14F-4D97-AF65-F5344CB8AC3E}">
        <p14:creationId xmlns:p14="http://schemas.microsoft.com/office/powerpoint/2010/main" val="175344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Depersonalization/</a:t>
            </a:r>
            <a:r>
              <a:rPr lang="en-US" dirty="0" err="1" smtClean="0"/>
              <a:t>Derealization</a:t>
            </a:r>
            <a:r>
              <a:rPr lang="en-US" dirty="0" smtClean="0"/>
              <a:t> Disorder</a:t>
            </a:r>
            <a:endParaRPr lang="en-US" dirty="0"/>
          </a:p>
        </p:txBody>
      </p:sp>
      <p:sp>
        <p:nvSpPr>
          <p:cNvPr id="3" name="Content Placeholder 2"/>
          <p:cNvSpPr>
            <a:spLocks noGrp="1"/>
          </p:cNvSpPr>
          <p:nvPr>
            <p:ph idx="1"/>
          </p:nvPr>
        </p:nvSpPr>
        <p:spPr/>
        <p:txBody>
          <a:bodyPr/>
          <a:lstStyle/>
          <a:p>
            <a:pPr>
              <a:buFont typeface="+mj-lt"/>
              <a:buAutoNum type="alphaUcPeriod"/>
            </a:pPr>
            <a:r>
              <a:rPr lang="en-US" dirty="0"/>
              <a:t>The presence of persistent or recurrent experiences of depersonalization, </a:t>
            </a:r>
            <a:r>
              <a:rPr lang="en-US" dirty="0" err="1"/>
              <a:t>derealization</a:t>
            </a:r>
            <a:r>
              <a:rPr lang="en-US" dirty="0"/>
              <a:t>, or both</a:t>
            </a:r>
          </a:p>
          <a:p>
            <a:pPr>
              <a:buFont typeface="+mj-lt"/>
              <a:buAutoNum type="alphaUcPeriod"/>
            </a:pPr>
            <a:r>
              <a:rPr lang="en-US" dirty="0"/>
              <a:t>During the depersonalization or </a:t>
            </a:r>
            <a:r>
              <a:rPr lang="en-US" dirty="0" err="1"/>
              <a:t>dereaslization</a:t>
            </a:r>
            <a:r>
              <a:rPr lang="en-US" dirty="0"/>
              <a:t> experiences, reality testing remains intact</a:t>
            </a:r>
          </a:p>
          <a:p>
            <a:pPr>
              <a:buFont typeface="+mj-lt"/>
              <a:buAutoNum type="alphaUcPeriod"/>
            </a:pPr>
            <a:r>
              <a:rPr lang="en-US" dirty="0"/>
              <a:t>The symptoms cause distress or impairment</a:t>
            </a:r>
          </a:p>
          <a:p>
            <a:pPr>
              <a:buFont typeface="+mj-lt"/>
              <a:buAutoNum type="alphaUcPeriod"/>
            </a:pPr>
            <a:r>
              <a:rPr lang="en-US" dirty="0"/>
              <a:t>The disturbance is not a function a substance or medication</a:t>
            </a:r>
          </a:p>
          <a:p>
            <a:pPr>
              <a:buFont typeface="+mj-lt"/>
              <a:buAutoNum type="alphaUcPeriod"/>
            </a:pPr>
            <a:r>
              <a:rPr lang="en-US" dirty="0"/>
              <a:t>Not better explained by another disorder (e.g. PTSD, OCD, MDD, another Dissociative Disorder)</a:t>
            </a:r>
          </a:p>
          <a:p>
            <a:endParaRPr lang="en-US" dirty="0"/>
          </a:p>
        </p:txBody>
      </p:sp>
    </p:spTree>
    <p:extLst>
      <p:ext uri="{BB962C8B-B14F-4D97-AF65-F5344CB8AC3E}">
        <p14:creationId xmlns:p14="http://schemas.microsoft.com/office/powerpoint/2010/main" val="329640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presentation, you should be able to:</a:t>
            </a:r>
          </a:p>
          <a:p>
            <a:pPr lvl="1"/>
            <a:r>
              <a:rPr lang="en-US" dirty="0" smtClean="0"/>
              <a:t>Discuss dissociation from a clinical and non-clinical perspective</a:t>
            </a:r>
          </a:p>
          <a:p>
            <a:pPr lvl="1"/>
            <a:r>
              <a:rPr lang="en-US" dirty="0" smtClean="0"/>
              <a:t>Review the epidemiology of Dissociative Disorders</a:t>
            </a:r>
          </a:p>
          <a:p>
            <a:pPr lvl="1"/>
            <a:r>
              <a:rPr lang="en-US" dirty="0" smtClean="0"/>
              <a:t>Describe the criteria for the various Dissociative Disorders</a:t>
            </a:r>
          </a:p>
          <a:p>
            <a:pPr lvl="1"/>
            <a:r>
              <a:rPr lang="en-US" dirty="0" smtClean="0"/>
              <a:t>Outline common treatments for Dissociative Disorders</a:t>
            </a:r>
          </a:p>
          <a:p>
            <a:pPr lvl="1"/>
            <a:endParaRPr lang="en-US" dirty="0"/>
          </a:p>
        </p:txBody>
      </p:sp>
    </p:spTree>
    <p:extLst>
      <p:ext uri="{BB962C8B-B14F-4D97-AF65-F5344CB8AC3E}">
        <p14:creationId xmlns:p14="http://schemas.microsoft.com/office/powerpoint/2010/main" val="1282844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Depersonalization/</a:t>
            </a:r>
            <a:r>
              <a:rPr lang="en-US" dirty="0" err="1" smtClean="0"/>
              <a:t>Derealization</a:t>
            </a:r>
            <a:r>
              <a:rPr lang="en-US" dirty="0" smtClean="0"/>
              <a:t> Disorder</a:t>
            </a:r>
            <a:endParaRPr lang="en-US" dirty="0"/>
          </a:p>
        </p:txBody>
      </p:sp>
      <p:sp>
        <p:nvSpPr>
          <p:cNvPr id="3" name="Content Placeholder 2"/>
          <p:cNvSpPr>
            <a:spLocks noGrp="1"/>
          </p:cNvSpPr>
          <p:nvPr>
            <p:ph idx="1"/>
          </p:nvPr>
        </p:nvSpPr>
        <p:spPr/>
        <p:txBody>
          <a:bodyPr/>
          <a:lstStyle/>
          <a:p>
            <a:r>
              <a:rPr lang="en-US" dirty="0"/>
              <a:t>Prevalence:</a:t>
            </a:r>
          </a:p>
          <a:p>
            <a:pPr lvl="1"/>
            <a:r>
              <a:rPr lang="en-US" dirty="0"/>
              <a:t>About 50% of US adults will report at least one episode of </a:t>
            </a:r>
            <a:r>
              <a:rPr lang="en-US" dirty="0" smtClean="0"/>
              <a:t>Depersonalization or </a:t>
            </a:r>
            <a:r>
              <a:rPr lang="en-US" dirty="0" err="1" smtClean="0"/>
              <a:t>Derealization</a:t>
            </a:r>
            <a:r>
              <a:rPr lang="en-US" dirty="0" smtClean="0"/>
              <a:t> every year. However, to meet full criteria for this disorder is less common</a:t>
            </a:r>
          </a:p>
          <a:p>
            <a:pPr lvl="1"/>
            <a:r>
              <a:rPr lang="en-US" dirty="0" smtClean="0"/>
              <a:t>Life-Time Prevalence: 2.0% (gender ration 1:1)</a:t>
            </a:r>
          </a:p>
          <a:p>
            <a:r>
              <a:rPr lang="en-US" dirty="0" smtClean="0"/>
              <a:t>Developmental Course:</a:t>
            </a:r>
          </a:p>
          <a:p>
            <a:pPr lvl="1"/>
            <a:r>
              <a:rPr lang="en-US" dirty="0" smtClean="0"/>
              <a:t>Mean age of onset is 16-years (only 5% report onset after age 25, onset after age 40 is extremely rare)</a:t>
            </a:r>
          </a:p>
          <a:p>
            <a:pPr lvl="1"/>
            <a:r>
              <a:rPr lang="en-US" dirty="0" smtClean="0"/>
              <a:t>1/3 experience a discrete episode, 1/3 report continuous SXS, and 1/3 report intermittent episodes that eventually become continuous</a:t>
            </a:r>
          </a:p>
          <a:p>
            <a:pPr lvl="1"/>
            <a:endParaRPr lang="en-US" dirty="0"/>
          </a:p>
          <a:p>
            <a:endParaRPr lang="en-US" dirty="0"/>
          </a:p>
        </p:txBody>
      </p:sp>
    </p:spTree>
    <p:extLst>
      <p:ext uri="{BB962C8B-B14F-4D97-AF65-F5344CB8AC3E}">
        <p14:creationId xmlns:p14="http://schemas.microsoft.com/office/powerpoint/2010/main" val="2334894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Depersonalization/</a:t>
            </a:r>
            <a:r>
              <a:rPr lang="en-US" dirty="0" err="1"/>
              <a:t>Derealization</a:t>
            </a:r>
            <a:r>
              <a:rPr lang="en-US" dirty="0"/>
              <a:t> Disorder</a:t>
            </a:r>
          </a:p>
        </p:txBody>
      </p:sp>
      <p:sp>
        <p:nvSpPr>
          <p:cNvPr id="3" name="Content Placeholder 2"/>
          <p:cNvSpPr>
            <a:spLocks noGrp="1"/>
          </p:cNvSpPr>
          <p:nvPr>
            <p:ph idx="1"/>
          </p:nvPr>
        </p:nvSpPr>
        <p:spPr/>
        <p:txBody>
          <a:bodyPr>
            <a:normAutofit lnSpcReduction="10000"/>
          </a:bodyPr>
          <a:lstStyle/>
          <a:p>
            <a:r>
              <a:rPr lang="en-US" dirty="0" smtClean="0"/>
              <a:t>Differential Diagnosis:</a:t>
            </a:r>
          </a:p>
          <a:p>
            <a:pPr lvl="1"/>
            <a:r>
              <a:rPr lang="en-US" dirty="0" smtClean="0"/>
              <a:t>MDD</a:t>
            </a:r>
          </a:p>
          <a:p>
            <a:pPr lvl="1"/>
            <a:r>
              <a:rPr lang="en-US" dirty="0" smtClean="0"/>
              <a:t>OCD</a:t>
            </a:r>
          </a:p>
          <a:p>
            <a:pPr lvl="1"/>
            <a:r>
              <a:rPr lang="en-US" dirty="0" smtClean="0"/>
              <a:t>Illness anxiety disorder</a:t>
            </a:r>
          </a:p>
          <a:p>
            <a:pPr lvl="1"/>
            <a:r>
              <a:rPr lang="en-US" dirty="0" smtClean="0"/>
              <a:t>Other Dissociative Disorders</a:t>
            </a:r>
          </a:p>
          <a:p>
            <a:pPr lvl="1"/>
            <a:r>
              <a:rPr lang="en-US" dirty="0" smtClean="0"/>
              <a:t>Anxiety disorders</a:t>
            </a:r>
          </a:p>
          <a:p>
            <a:pPr lvl="1"/>
            <a:r>
              <a:rPr lang="en-US" dirty="0" smtClean="0"/>
              <a:t>Psychotic disorders</a:t>
            </a:r>
          </a:p>
          <a:p>
            <a:pPr lvl="1"/>
            <a:r>
              <a:rPr lang="en-US" dirty="0" smtClean="0"/>
              <a:t>Substance/medication-related disorders</a:t>
            </a:r>
          </a:p>
          <a:p>
            <a:r>
              <a:rPr lang="en-US" dirty="0" smtClean="0"/>
              <a:t>Comorbidity: High with MDD and any anxiety disorder (except PTSD). Also often comorbid with Avoidant, Borderline, and Obsessive-Compulsive Personality Disorders</a:t>
            </a:r>
            <a:endParaRPr lang="en-US" dirty="0"/>
          </a:p>
        </p:txBody>
      </p:sp>
    </p:spTree>
    <p:extLst>
      <p:ext uri="{BB962C8B-B14F-4D97-AF65-F5344CB8AC3E}">
        <p14:creationId xmlns:p14="http://schemas.microsoft.com/office/powerpoint/2010/main" val="3260205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Treatments</a:t>
            </a:r>
            <a:endParaRPr lang="en-US" dirty="0"/>
          </a:p>
        </p:txBody>
      </p:sp>
      <p:sp>
        <p:nvSpPr>
          <p:cNvPr id="3" name="Content Placeholder 2"/>
          <p:cNvSpPr>
            <a:spLocks noGrp="1"/>
          </p:cNvSpPr>
          <p:nvPr>
            <p:ph idx="1"/>
          </p:nvPr>
        </p:nvSpPr>
        <p:spPr/>
        <p:txBody>
          <a:bodyPr/>
          <a:lstStyle/>
          <a:p>
            <a:r>
              <a:rPr lang="en-US" dirty="0" smtClean="0"/>
              <a:t>Psychotherapy is the First Line treatment (e.g. CBT, EMDR, DBT). Counseling is often trauma focused</a:t>
            </a:r>
          </a:p>
          <a:p>
            <a:pPr lvl="1"/>
            <a:r>
              <a:rPr lang="en-US" dirty="0" smtClean="0"/>
              <a:t>Focus: Improvement of coping skills</a:t>
            </a:r>
          </a:p>
          <a:p>
            <a:pPr lvl="1"/>
            <a:r>
              <a:rPr lang="en-US" dirty="0" smtClean="0"/>
              <a:t>Common Elements: Crisis response planning, removal from environment (if needed), labeling emotions, identifying triggers, </a:t>
            </a:r>
            <a:r>
              <a:rPr lang="en-US" u="sng" dirty="0" smtClean="0"/>
              <a:t>building distress tolerance</a:t>
            </a:r>
            <a:r>
              <a:rPr lang="en-US" dirty="0" smtClean="0"/>
              <a:t>, coping skills training </a:t>
            </a:r>
          </a:p>
          <a:p>
            <a:r>
              <a:rPr lang="en-US" dirty="0" smtClean="0"/>
              <a:t>Some “traditional” DID Psychotherapies that involve “discovery of alters” have been shown to be harmful.</a:t>
            </a:r>
          </a:p>
          <a:p>
            <a:r>
              <a:rPr lang="en-US" dirty="0" smtClean="0"/>
              <a:t>Medications: Common medications include antidepressants, anxiolytics, and some atypical antipsychotics.</a:t>
            </a:r>
          </a:p>
          <a:p>
            <a:pPr lvl="1"/>
            <a:r>
              <a:rPr lang="en-US" dirty="0" smtClean="0"/>
              <a:t>Meds are considered secondary or adjunctive</a:t>
            </a:r>
            <a:endParaRPr lang="en-US" dirty="0"/>
          </a:p>
        </p:txBody>
      </p:sp>
    </p:spTree>
    <p:extLst>
      <p:ext uri="{BB962C8B-B14F-4D97-AF65-F5344CB8AC3E}">
        <p14:creationId xmlns:p14="http://schemas.microsoft.com/office/powerpoint/2010/main" val="392733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American Psychiatric Association: Diagnostic and Statistical Manual of Mental Disorders, Fifth Edition/ Arlington, VA, American Psychiatric Association, 2013.</a:t>
            </a:r>
          </a:p>
          <a:p>
            <a:r>
              <a:rPr lang="en-US" dirty="0" smtClean="0"/>
              <a:t>International </a:t>
            </a:r>
            <a:r>
              <a:rPr lang="en-US" dirty="0"/>
              <a:t>Society for the Study of Trauma and Dissociation, Dissociation FAQs (</a:t>
            </a:r>
            <a:r>
              <a:rPr lang="en-US" dirty="0">
                <a:hlinkClick r:id="rId2"/>
              </a:rPr>
              <a:t>www.isst-d.org</a:t>
            </a:r>
            <a:r>
              <a:rPr lang="en-US" dirty="0"/>
              <a:t>, 11/23/2016</a:t>
            </a:r>
            <a:r>
              <a:rPr lang="en-US" dirty="0" smtClean="0"/>
              <a:t>)</a:t>
            </a:r>
          </a:p>
          <a:p>
            <a:r>
              <a:rPr lang="en-US" dirty="0" err="1" smtClean="0"/>
              <a:t>Lilienfeld</a:t>
            </a:r>
            <a:r>
              <a:rPr lang="en-US" dirty="0" smtClean="0"/>
              <a:t>, S. (2007). Psychological Treatments that Cause Harm. </a:t>
            </a:r>
            <a:r>
              <a:rPr lang="en-US" i="1" smtClean="0"/>
              <a:t>Perspectives </a:t>
            </a:r>
            <a:r>
              <a:rPr lang="en-US" i="1" dirty="0" smtClean="0"/>
              <a:t>on Psychological Science 2 (1), </a:t>
            </a:r>
            <a:r>
              <a:rPr lang="en-US" dirty="0" smtClean="0"/>
              <a:t>53-70.</a:t>
            </a:r>
            <a:endParaRPr lang="en-US" dirty="0"/>
          </a:p>
          <a:p>
            <a:endParaRPr lang="en-US" dirty="0"/>
          </a:p>
        </p:txBody>
      </p:sp>
    </p:spTree>
    <p:extLst>
      <p:ext uri="{BB962C8B-B14F-4D97-AF65-F5344CB8AC3E}">
        <p14:creationId xmlns:p14="http://schemas.microsoft.com/office/powerpoint/2010/main" val="1469711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Dissociation???</a:t>
            </a:r>
            <a:endParaRPr lang="en-US" dirty="0"/>
          </a:p>
        </p:txBody>
      </p:sp>
      <p:sp>
        <p:nvSpPr>
          <p:cNvPr id="3" name="Content Placeholder 2"/>
          <p:cNvSpPr>
            <a:spLocks noGrp="1"/>
          </p:cNvSpPr>
          <p:nvPr>
            <p:ph idx="1"/>
          </p:nvPr>
        </p:nvSpPr>
        <p:spPr/>
        <p:txBody>
          <a:bodyPr>
            <a:normAutofit/>
          </a:bodyPr>
          <a:lstStyle/>
          <a:p>
            <a:r>
              <a:rPr lang="en-US" sz="3200" dirty="0" smtClean="0"/>
              <a:t>Dissociation is an experience in which there is a discontinuity in conscious awareness. This occurs when there is a disconnection in the usually integrated functions of consciousness, memory, perception, emotions, actions, identity, body representation, and/or motor control.</a:t>
            </a:r>
          </a:p>
          <a:p>
            <a:endParaRPr lang="en-US" dirty="0"/>
          </a:p>
        </p:txBody>
      </p:sp>
    </p:spTree>
    <p:extLst>
      <p:ext uri="{BB962C8B-B14F-4D97-AF65-F5344CB8AC3E}">
        <p14:creationId xmlns:p14="http://schemas.microsoft.com/office/powerpoint/2010/main" val="423558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Dissociative Experiences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Depersonalization</a:t>
            </a:r>
            <a:r>
              <a:rPr lang="en-US" dirty="0" smtClean="0"/>
              <a:t>: Experiences of unreality, detachment, or being an outside observer with respect to one’s thoughts, feelings, sensations, body, or actions (e.g. perceptual alteration, distorted sense of time, unreal or absent self, emotional and/or physical numbing)</a:t>
            </a:r>
          </a:p>
          <a:p>
            <a:r>
              <a:rPr lang="en-US" b="1" dirty="0" err="1" smtClean="0"/>
              <a:t>Derealization</a:t>
            </a:r>
            <a:r>
              <a:rPr lang="en-US" dirty="0" smtClean="0"/>
              <a:t>: Experiences of unreality or detachment with respect to surroundings (e.g. individual or objects are experience as unreal, dreamlike, foggy, lifeless, or visually distorted)</a:t>
            </a:r>
          </a:p>
          <a:p>
            <a:r>
              <a:rPr lang="en-US" b="1" dirty="0" smtClean="0"/>
              <a:t>Dissociative Amnesia</a:t>
            </a:r>
            <a:r>
              <a:rPr lang="en-US" dirty="0" smtClean="0"/>
              <a:t>: Inability to recall important personal information in a way that cannot be explained by ordinary forgetting</a:t>
            </a:r>
          </a:p>
          <a:p>
            <a:r>
              <a:rPr lang="en-US" b="1" dirty="0" smtClean="0"/>
              <a:t>Identify Confusion or Alteration</a:t>
            </a:r>
            <a:r>
              <a:rPr lang="en-US" dirty="0" smtClean="0"/>
              <a:t>:</a:t>
            </a:r>
          </a:p>
          <a:p>
            <a:pPr lvl="1"/>
            <a:r>
              <a:rPr lang="en-US" dirty="0" smtClean="0"/>
              <a:t>Confusion: Confusion about who one is. For example, they may at times enjoy activities (e.g. drugs, alcohol, recklessness) that at other times they find repugnant.</a:t>
            </a:r>
          </a:p>
          <a:p>
            <a:pPr lvl="1"/>
            <a:r>
              <a:rPr lang="en-US" dirty="0" smtClean="0"/>
              <a:t>Alteration: The shifting of personality states</a:t>
            </a:r>
          </a:p>
          <a:p>
            <a:endParaRPr lang="en-US" dirty="0"/>
          </a:p>
        </p:txBody>
      </p:sp>
    </p:spTree>
    <p:extLst>
      <p:ext uri="{BB962C8B-B14F-4D97-AF65-F5344CB8AC3E}">
        <p14:creationId xmlns:p14="http://schemas.microsoft.com/office/powerpoint/2010/main" val="245070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Dissociative Symptoms</a:t>
            </a:r>
            <a:endParaRPr lang="en-US" dirty="0"/>
          </a:p>
        </p:txBody>
      </p:sp>
      <p:sp>
        <p:nvSpPr>
          <p:cNvPr id="3" name="Content Placeholder 2"/>
          <p:cNvSpPr>
            <a:spLocks noGrp="1"/>
          </p:cNvSpPr>
          <p:nvPr>
            <p:ph idx="1"/>
          </p:nvPr>
        </p:nvSpPr>
        <p:spPr/>
        <p:txBody>
          <a:bodyPr/>
          <a:lstStyle/>
          <a:p>
            <a:r>
              <a:rPr lang="en-US" dirty="0" smtClean="0"/>
              <a:t>Positive: Addition of an experience not typically there</a:t>
            </a:r>
          </a:p>
          <a:p>
            <a:pPr lvl="1"/>
            <a:r>
              <a:rPr lang="en-US" dirty="0" smtClean="0"/>
              <a:t>E.g. fragmentation of identity, depersonalization, </a:t>
            </a:r>
            <a:r>
              <a:rPr lang="en-US" dirty="0" err="1"/>
              <a:t>d</a:t>
            </a:r>
            <a:r>
              <a:rPr lang="en-US" dirty="0" err="1" smtClean="0"/>
              <a:t>erealization</a:t>
            </a:r>
            <a:endParaRPr lang="en-US" dirty="0" smtClean="0"/>
          </a:p>
          <a:p>
            <a:r>
              <a:rPr lang="en-US" dirty="0" smtClean="0"/>
              <a:t> Negative: Lack of a typical experience</a:t>
            </a:r>
          </a:p>
          <a:p>
            <a:pPr lvl="1"/>
            <a:r>
              <a:rPr lang="en-US" dirty="0" smtClean="0"/>
              <a:t>E.g. </a:t>
            </a:r>
            <a:r>
              <a:rPr lang="en-US" dirty="0"/>
              <a:t>a</a:t>
            </a:r>
            <a:r>
              <a:rPr lang="en-US" dirty="0" smtClean="0"/>
              <a:t>mnesia</a:t>
            </a:r>
          </a:p>
          <a:p>
            <a:pPr lvl="1"/>
            <a:endParaRPr lang="en-US" dirty="0"/>
          </a:p>
          <a:p>
            <a:r>
              <a:rPr lang="en-US" dirty="0" smtClean="0"/>
              <a:t>NOTE: Think of this in the same way you think of positive and negative psychotic symptoms</a:t>
            </a:r>
            <a:endParaRPr lang="en-US" dirty="0"/>
          </a:p>
        </p:txBody>
      </p:sp>
    </p:spTree>
    <p:extLst>
      <p:ext uri="{BB962C8B-B14F-4D97-AF65-F5344CB8AC3E}">
        <p14:creationId xmlns:p14="http://schemas.microsoft.com/office/powerpoint/2010/main" val="183328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Dissociation Occurs on a Continuum: Common Dissociation</a:t>
            </a:r>
            <a:endParaRPr lang="en-US" dirty="0"/>
          </a:p>
        </p:txBody>
      </p:sp>
      <p:sp>
        <p:nvSpPr>
          <p:cNvPr id="3" name="Content Placeholder 2"/>
          <p:cNvSpPr>
            <a:spLocks noGrp="1"/>
          </p:cNvSpPr>
          <p:nvPr>
            <p:ph idx="1"/>
          </p:nvPr>
        </p:nvSpPr>
        <p:spPr/>
        <p:txBody>
          <a:bodyPr/>
          <a:lstStyle/>
          <a:p>
            <a:r>
              <a:rPr lang="en-US" dirty="0" smtClean="0"/>
              <a:t>Daydreaming</a:t>
            </a:r>
          </a:p>
          <a:p>
            <a:r>
              <a:rPr lang="en-US" dirty="0" smtClean="0"/>
              <a:t>Being so absorbed in something (e.g. book/movie) that you are  not aware of what is happing around you</a:t>
            </a:r>
          </a:p>
          <a:p>
            <a:r>
              <a:rPr lang="en-US" dirty="0" smtClean="0"/>
              <a:t>Feeling “detached” for your body in some way</a:t>
            </a:r>
          </a:p>
          <a:p>
            <a:r>
              <a:rPr lang="en-US" dirty="0" smtClean="0"/>
              <a:t>Loosing track of time</a:t>
            </a:r>
          </a:p>
          <a:p>
            <a:r>
              <a:rPr lang="en-US" dirty="0" smtClean="0"/>
              <a:t>Feeling emotionally numb</a:t>
            </a:r>
          </a:p>
        </p:txBody>
      </p:sp>
      <p:pic>
        <p:nvPicPr>
          <p:cNvPr id="1026" name="Picture 2" descr="Image result for r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315200" y="3205105"/>
            <a:ext cx="4876800" cy="36528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e type jagua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6342" y="5016563"/>
            <a:ext cx="3227061" cy="1613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3786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Dissociation Occurs on a Continuum: Less Common Dissociation</a:t>
            </a:r>
            <a:endParaRPr lang="en-US" dirty="0"/>
          </a:p>
        </p:txBody>
      </p:sp>
      <p:sp>
        <p:nvSpPr>
          <p:cNvPr id="3" name="Content Placeholder 2"/>
          <p:cNvSpPr>
            <a:spLocks noGrp="1"/>
          </p:cNvSpPr>
          <p:nvPr>
            <p:ph idx="1"/>
          </p:nvPr>
        </p:nvSpPr>
        <p:spPr/>
        <p:txBody>
          <a:bodyPr/>
          <a:lstStyle/>
          <a:p>
            <a:r>
              <a:rPr lang="en-US" dirty="0" smtClean="0"/>
              <a:t>Chronic </a:t>
            </a:r>
            <a:r>
              <a:rPr lang="en-US" dirty="0" err="1" smtClean="0"/>
              <a:t>Derealization</a:t>
            </a:r>
            <a:r>
              <a:rPr lang="en-US" dirty="0" smtClean="0"/>
              <a:t> and/or Depersonalization</a:t>
            </a:r>
          </a:p>
          <a:p>
            <a:r>
              <a:rPr lang="en-US" dirty="0" smtClean="0"/>
              <a:t>Amnesia for specific events, types of events, or important personal information</a:t>
            </a:r>
          </a:p>
          <a:p>
            <a:r>
              <a:rPr lang="en-US" dirty="0" smtClean="0"/>
              <a:t>The presents of more than one personality  state</a:t>
            </a:r>
          </a:p>
          <a:p>
            <a:endParaRPr lang="en-US" dirty="0" smtClean="0"/>
          </a:p>
        </p:txBody>
      </p:sp>
    </p:spTree>
    <p:extLst>
      <p:ext uri="{BB962C8B-B14F-4D97-AF65-F5344CB8AC3E}">
        <p14:creationId xmlns:p14="http://schemas.microsoft.com/office/powerpoint/2010/main" val="283010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for Severe Forms of Dissociation</a:t>
            </a:r>
            <a:endParaRPr lang="en-US" dirty="0"/>
          </a:p>
        </p:txBody>
      </p:sp>
      <p:sp>
        <p:nvSpPr>
          <p:cNvPr id="3" name="Content Placeholder 2"/>
          <p:cNvSpPr>
            <a:spLocks noGrp="1"/>
          </p:cNvSpPr>
          <p:nvPr>
            <p:ph idx="1"/>
          </p:nvPr>
        </p:nvSpPr>
        <p:spPr/>
        <p:txBody>
          <a:bodyPr/>
          <a:lstStyle/>
          <a:p>
            <a:r>
              <a:rPr lang="en-US" dirty="0" smtClean="0"/>
              <a:t>Causes assumed to be largely environmental and genetic</a:t>
            </a:r>
          </a:p>
          <a:p>
            <a:r>
              <a:rPr lang="en-US" u="sng" dirty="0" smtClean="0"/>
              <a:t>A history of trauma is very common among individuals with dissociative disorder</a:t>
            </a:r>
            <a:r>
              <a:rPr lang="en-US" dirty="0" smtClean="0"/>
              <a:t>s. This may include ACEs (e.g. abuse, neglect) or other intolerable/overwhelming experiences.</a:t>
            </a:r>
          </a:p>
          <a:p>
            <a:r>
              <a:rPr lang="en-US" dirty="0" smtClean="0"/>
              <a:t>Dissociation during a traumatic event predicts likelihood of dissociation occurring later.</a:t>
            </a:r>
          </a:p>
          <a:p>
            <a:pPr lvl="1"/>
            <a:r>
              <a:rPr lang="en-US" dirty="0" smtClean="0"/>
              <a:t>Remember, dissociation during a traumatic event is acutely adaptive. However, it may become disrupted later.</a:t>
            </a:r>
            <a:endParaRPr lang="en-US" dirty="0"/>
          </a:p>
        </p:txBody>
      </p:sp>
    </p:spTree>
    <p:extLst>
      <p:ext uri="{BB962C8B-B14F-4D97-AF65-F5344CB8AC3E}">
        <p14:creationId xmlns:p14="http://schemas.microsoft.com/office/powerpoint/2010/main" val="287020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primary function of Dissociation?</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4000" b="1" dirty="0" smtClean="0"/>
              <a:t>Defense/Coping Mechanism</a:t>
            </a:r>
            <a:endParaRPr lang="en-US" sz="4000" b="1" dirty="0"/>
          </a:p>
        </p:txBody>
      </p:sp>
    </p:spTree>
    <p:extLst>
      <p:ext uri="{BB962C8B-B14F-4D97-AF65-F5344CB8AC3E}">
        <p14:creationId xmlns:p14="http://schemas.microsoft.com/office/powerpoint/2010/main" val="30322363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4f9d1f59-a383-4577-bb9e-f1bb9ead5bed"/>
  <p:tag name="TPVERSION" val="6"/>
  <p:tag name="TPFULLVERSION" val="7.5.3.1"/>
  <p:tag name="PPTVERSION" val="15"/>
  <p:tag name="TPOS" val="2"/>
  <p:tag name="TPLASTSAVEVERSION" val="6.2 PC"/>
</p:tagLst>
</file>

<file path=ppt/theme/theme1.xml><?xml version="1.0" encoding="utf-8"?>
<a:theme xmlns:a="http://schemas.openxmlformats.org/drawingml/2006/main" name="Face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249</TotalTime>
  <Words>1413</Words>
  <Application>Microsoft Office PowerPoint</Application>
  <PresentationFormat>Widescreen</PresentationFormat>
  <Paragraphs>143</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Trebuchet MS</vt:lpstr>
      <vt:lpstr>Wingdings 3</vt:lpstr>
      <vt:lpstr>Facet</vt:lpstr>
      <vt:lpstr>Dissociative Disorders</vt:lpstr>
      <vt:lpstr>Objectives</vt:lpstr>
      <vt:lpstr>What is Dissociation???</vt:lpstr>
      <vt:lpstr>Common Dissociative Experiences</vt:lpstr>
      <vt:lpstr>Positive and Negative Dissociative Symptoms</vt:lpstr>
      <vt:lpstr>Dissociation Occurs on a Continuum: Common Dissociation</vt:lpstr>
      <vt:lpstr>Dissociation Occurs on a Continuum: Less Common Dissociation</vt:lpstr>
      <vt:lpstr>Causes for Severe Forms of Dissociation</vt:lpstr>
      <vt:lpstr>What is the primary function of Dissociation?</vt:lpstr>
      <vt:lpstr>Dissociative Disorders</vt:lpstr>
      <vt:lpstr>Dissociative Identity Disorder</vt:lpstr>
      <vt:lpstr>Dissociative Identity Disorder</vt:lpstr>
      <vt:lpstr>Dissociative Identity Disorder</vt:lpstr>
      <vt:lpstr>Dissociative Identity Disorder</vt:lpstr>
      <vt:lpstr>Dissociative Amnesia</vt:lpstr>
      <vt:lpstr>Dissociative Amnesia</vt:lpstr>
      <vt:lpstr>Dissociative Amnesia</vt:lpstr>
      <vt:lpstr>Dissociative Amnesia</vt:lpstr>
      <vt:lpstr>Depersonalization/Derealization Disorder</vt:lpstr>
      <vt:lpstr>Depersonalization/Derealization Disorder</vt:lpstr>
      <vt:lpstr>Depersonalization/Derealization Disorder</vt:lpstr>
      <vt:lpstr>Treatments</vt:lpstr>
      <vt:lpstr>References</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Dissociative Disorders</dc:title>
  <dc:creator>Trotter, David</dc:creator>
  <cp:lastModifiedBy>Brown, Candace</cp:lastModifiedBy>
  <cp:revision>31</cp:revision>
  <dcterms:created xsi:type="dcterms:W3CDTF">2016-11-23T21:11:02Z</dcterms:created>
  <dcterms:modified xsi:type="dcterms:W3CDTF">2018-09-12T21:10:19Z</dcterms:modified>
</cp:coreProperties>
</file>