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3.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rts/chart4.xml" ContentType="application/vnd.openxmlformats-officedocument.drawingml.chart+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rts/chart5.xml" ContentType="application/vnd.openxmlformats-officedocument.drawingml.chart+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3"/>
  </p:notesMasterIdLst>
  <p:handoutMasterIdLst>
    <p:handoutMasterId r:id="rId34"/>
  </p:handoutMasterIdLst>
  <p:sldIdLst>
    <p:sldId id="257" r:id="rId2"/>
    <p:sldId id="259" r:id="rId3"/>
    <p:sldId id="260" r:id="rId4"/>
    <p:sldId id="261" r:id="rId5"/>
    <p:sldId id="262" r:id="rId6"/>
    <p:sldId id="263" r:id="rId7"/>
    <p:sldId id="264" r:id="rId8"/>
    <p:sldId id="265" r:id="rId9"/>
    <p:sldId id="280" r:id="rId10"/>
    <p:sldId id="266" r:id="rId11"/>
    <p:sldId id="267" r:id="rId12"/>
    <p:sldId id="268" r:id="rId13"/>
    <p:sldId id="270" r:id="rId14"/>
    <p:sldId id="269" r:id="rId15"/>
    <p:sldId id="281" r:id="rId16"/>
    <p:sldId id="283" r:id="rId17"/>
    <p:sldId id="284" r:id="rId18"/>
    <p:sldId id="272" r:id="rId19"/>
    <p:sldId id="273" r:id="rId20"/>
    <p:sldId id="274" r:id="rId21"/>
    <p:sldId id="275" r:id="rId22"/>
    <p:sldId id="276" r:id="rId23"/>
    <p:sldId id="277" r:id="rId24"/>
    <p:sldId id="278" r:id="rId25"/>
    <p:sldId id="285" r:id="rId26"/>
    <p:sldId id="290" r:id="rId27"/>
    <p:sldId id="291" r:id="rId28"/>
    <p:sldId id="292" r:id="rId29"/>
    <p:sldId id="293" r:id="rId30"/>
    <p:sldId id="294" r:id="rId31"/>
    <p:sldId id="295" r:id="rId32"/>
  </p:sldIdLst>
  <p:sldSz cx="9144000" cy="6858000" type="screen4x3"/>
  <p:notesSz cx="6858000" cy="9180513"/>
  <p:custDataLst>
    <p:tags r:id="rId35"/>
  </p:custDataLst>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00"/>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9" autoAdjust="0"/>
    <p:restoredTop sz="91403" autoAdjust="0"/>
  </p:normalViewPr>
  <p:slideViewPr>
    <p:cSldViewPr>
      <p:cViewPr varScale="1">
        <p:scale>
          <a:sx n="70" d="100"/>
          <a:sy n="70" d="100"/>
        </p:scale>
        <p:origin x="58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4" d="100"/>
          <a:sy n="54" d="100"/>
        </p:scale>
        <p:origin x="-1734" y="-84"/>
      </p:cViewPr>
      <p:guideLst>
        <p:guide orient="horz" pos="289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825-44E4-8FA3-B17F7D294B44}"/>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825-44E4-8FA3-B17F7D294B44}"/>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825-44E4-8FA3-B17F7D294B44}"/>
            </c:ext>
          </c:extLst>
        </c:ser>
        <c:dLbls>
          <c:showLegendKey val="0"/>
          <c:showVal val="0"/>
          <c:showCatName val="0"/>
          <c:showSerName val="0"/>
          <c:showPercent val="0"/>
          <c:showBubbleSize val="0"/>
        </c:dLbls>
        <c:gapWidth val="150"/>
        <c:shape val="box"/>
        <c:axId val="103012512"/>
        <c:axId val="103013072"/>
        <c:axId val="106363904"/>
      </c:bar3DChart>
      <c:catAx>
        <c:axId val="103012512"/>
        <c:scaling>
          <c:orientation val="minMax"/>
        </c:scaling>
        <c:delete val="0"/>
        <c:axPos val="b"/>
        <c:numFmt formatCode="General" sourceLinked="1"/>
        <c:majorTickMark val="out"/>
        <c:minorTickMark val="none"/>
        <c:tickLblPos val="nextTo"/>
        <c:crossAx val="103013072"/>
        <c:crosses val="autoZero"/>
        <c:auto val="1"/>
        <c:lblAlgn val="ctr"/>
        <c:lblOffset val="100"/>
        <c:noMultiLvlLbl val="0"/>
      </c:catAx>
      <c:valAx>
        <c:axId val="103013072"/>
        <c:scaling>
          <c:orientation val="minMax"/>
        </c:scaling>
        <c:delete val="0"/>
        <c:axPos val="l"/>
        <c:majorGridlines/>
        <c:numFmt formatCode="General" sourceLinked="1"/>
        <c:majorTickMark val="out"/>
        <c:minorTickMark val="none"/>
        <c:tickLblPos val="nextTo"/>
        <c:crossAx val="103012512"/>
        <c:crosses val="autoZero"/>
        <c:crossBetween val="between"/>
      </c:valAx>
      <c:serAx>
        <c:axId val="106363904"/>
        <c:scaling>
          <c:orientation val="minMax"/>
        </c:scaling>
        <c:delete val="0"/>
        <c:axPos val="b"/>
        <c:majorTickMark val="out"/>
        <c:minorTickMark val="none"/>
        <c:tickLblPos val="nextTo"/>
        <c:crossAx val="103013072"/>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32E-3"/>
          <c:y val="7.160493827160494E-2"/>
          <c:w val="0.9916666666666667"/>
          <c:h val="0.7595924953825216"/>
        </c:manualLayout>
      </c:layout>
      <c:bar3DChart>
        <c:barDir val="col"/>
        <c:grouping val="clustered"/>
        <c:varyColors val="1"/>
        <c:ser>
          <c:idx val="0"/>
          <c:order val="0"/>
          <c:tx>
            <c:strRef>
              <c:f>Sheet1!$B$1</c:f>
              <c:strCache>
                <c:ptCount val="1"/>
                <c:pt idx="0">
                  <c:v>0%</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C38A-4CD1-B750-614D4F08AADE}"/>
              </c:ext>
            </c:extLst>
          </c:dPt>
          <c:dPt>
            <c:idx val="1"/>
            <c:invertIfNegative val="0"/>
            <c:bubble3D val="0"/>
            <c:spPr>
              <a:solidFill>
                <a:srgbClr val="008000"/>
              </a:solidFill>
            </c:spPr>
            <c:extLst>
              <c:ext xmlns:c16="http://schemas.microsoft.com/office/drawing/2014/chart" uri="{C3380CC4-5D6E-409C-BE32-E72D297353CC}">
                <c16:uniqueId val="{00000003-C38A-4CD1-B750-614D4F08AADE}"/>
              </c:ext>
            </c:extLst>
          </c:dPt>
          <c:dPt>
            <c:idx val="2"/>
            <c:invertIfNegative val="0"/>
            <c:bubble3D val="0"/>
            <c:spPr>
              <a:solidFill>
                <a:srgbClr val="FF0000"/>
              </a:solidFill>
            </c:spPr>
            <c:extLst>
              <c:ext xmlns:c16="http://schemas.microsoft.com/office/drawing/2014/chart" uri="{C3380CC4-5D6E-409C-BE32-E72D297353CC}">
                <c16:uniqueId val="{00000005-C38A-4CD1-B750-614D4F08AADE}"/>
              </c:ext>
            </c:extLst>
          </c:dPt>
          <c:dPt>
            <c:idx val="3"/>
            <c:invertIfNegative val="0"/>
            <c:bubble3D val="0"/>
            <c:spPr>
              <a:solidFill>
                <a:srgbClr val="FF0000"/>
              </a:solidFill>
            </c:spPr>
            <c:extLst>
              <c:ext xmlns:c16="http://schemas.microsoft.com/office/drawing/2014/chart" uri="{C3380CC4-5D6E-409C-BE32-E72D297353CC}">
                <c16:uniqueId val="{00000007-C38A-4CD1-B750-614D4F08AADE}"/>
              </c:ext>
            </c:extLst>
          </c:dPt>
          <c:dPt>
            <c:idx val="4"/>
            <c:invertIfNegative val="0"/>
            <c:bubble3D val="0"/>
            <c:spPr>
              <a:solidFill>
                <a:srgbClr val="008000"/>
              </a:solidFill>
            </c:spPr>
            <c:extLst>
              <c:ext xmlns:c16="http://schemas.microsoft.com/office/drawing/2014/chart" uri="{C3380CC4-5D6E-409C-BE32-E72D297353CC}">
                <c16:uniqueId val="{00000009-C38A-4CD1-B750-614D4F08AAD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A-C38A-4CD1-B750-614D4F08AADE}"/>
            </c:ext>
          </c:extLst>
        </c:ser>
        <c:dLbls>
          <c:showLegendKey val="0"/>
          <c:showVal val="0"/>
          <c:showCatName val="0"/>
          <c:showSerName val="0"/>
          <c:showPercent val="0"/>
          <c:showBubbleSize val="0"/>
        </c:dLbls>
        <c:gapWidth val="150"/>
        <c:shape val="cylinder"/>
        <c:axId val="103016432"/>
        <c:axId val="75135888"/>
        <c:axId val="0"/>
      </c:bar3DChart>
      <c:catAx>
        <c:axId val="103016432"/>
        <c:scaling>
          <c:orientation val="minMax"/>
        </c:scaling>
        <c:delete val="0"/>
        <c:axPos val="b"/>
        <c:numFmt formatCode="General" sourceLinked="1"/>
        <c:majorTickMark val="out"/>
        <c:minorTickMark val="none"/>
        <c:tickLblPos val="nextTo"/>
        <c:spPr>
          <a:ln w="6350">
            <a:noFill/>
          </a:ln>
        </c:spPr>
        <c:crossAx val="75135888"/>
        <c:crosses val="autoZero"/>
        <c:auto val="1"/>
        <c:lblAlgn val="ctr"/>
        <c:lblOffset val="100"/>
        <c:noMultiLvlLbl val="0"/>
      </c:catAx>
      <c:valAx>
        <c:axId val="75135888"/>
        <c:scaling>
          <c:orientation val="minMax"/>
          <c:min val="0"/>
        </c:scaling>
        <c:delete val="0"/>
        <c:axPos val="l"/>
        <c:numFmt formatCode="0%" sourceLinked="1"/>
        <c:majorTickMark val="out"/>
        <c:minorTickMark val="none"/>
        <c:tickLblPos val="none"/>
        <c:spPr>
          <a:ln w="6350">
            <a:noFill/>
          </a:ln>
        </c:spPr>
        <c:crossAx val="10301643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layoutTarget val="inner"/>
          <c:xMode val="edge"/>
          <c:yMode val="edge"/>
          <c:x val="0"/>
          <c:y val="9.1358024691358009E-2"/>
          <c:w val="0.9916666666666667"/>
          <c:h val="0.6734155730533683"/>
        </c:manualLayout>
      </c:layout>
      <c:bar3DChart>
        <c:barDir val="col"/>
        <c:grouping val="clustered"/>
        <c:varyColors val="1"/>
        <c:ser>
          <c:idx val="0"/>
          <c:order val="0"/>
          <c:tx>
            <c:strRef>
              <c:f>Sheet1!$B$1</c:f>
              <c:strCache>
                <c:ptCount val="1"/>
                <c:pt idx="0">
                  <c:v>0%</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A3FB-47CF-ABAB-94566FEB4629}"/>
              </c:ext>
            </c:extLst>
          </c:dPt>
          <c:dPt>
            <c:idx val="1"/>
            <c:invertIfNegative val="0"/>
            <c:bubble3D val="0"/>
            <c:spPr>
              <a:solidFill>
                <a:srgbClr val="FF0000"/>
              </a:solidFill>
            </c:spPr>
            <c:extLst>
              <c:ext xmlns:c16="http://schemas.microsoft.com/office/drawing/2014/chart" uri="{C3380CC4-5D6E-409C-BE32-E72D297353CC}">
                <c16:uniqueId val="{00000003-A3FB-47CF-ABAB-94566FEB4629}"/>
              </c:ext>
            </c:extLst>
          </c:dPt>
          <c:dPt>
            <c:idx val="2"/>
            <c:invertIfNegative val="0"/>
            <c:bubble3D val="0"/>
            <c:spPr>
              <a:solidFill>
                <a:srgbClr val="FF0000"/>
              </a:solidFill>
            </c:spPr>
            <c:extLst>
              <c:ext xmlns:c16="http://schemas.microsoft.com/office/drawing/2014/chart" uri="{C3380CC4-5D6E-409C-BE32-E72D297353CC}">
                <c16:uniqueId val="{00000005-A3FB-47CF-ABAB-94566FEB4629}"/>
              </c:ext>
            </c:extLst>
          </c:dPt>
          <c:dPt>
            <c:idx val="3"/>
            <c:invertIfNegative val="0"/>
            <c:bubble3D val="0"/>
            <c:spPr>
              <a:solidFill>
                <a:srgbClr val="008000"/>
              </a:solidFill>
            </c:spPr>
            <c:extLst>
              <c:ext xmlns:c16="http://schemas.microsoft.com/office/drawing/2014/chart" uri="{C3380CC4-5D6E-409C-BE32-E72D297353CC}">
                <c16:uniqueId val="{00000007-A3FB-47CF-ABAB-94566FEB4629}"/>
              </c:ext>
            </c:extLst>
          </c:dPt>
          <c:dPt>
            <c:idx val="4"/>
            <c:invertIfNegative val="0"/>
            <c:bubble3D val="0"/>
            <c:spPr>
              <a:solidFill>
                <a:srgbClr val="FF0000"/>
              </a:solidFill>
            </c:spPr>
            <c:extLst>
              <c:ext xmlns:c16="http://schemas.microsoft.com/office/drawing/2014/chart" uri="{C3380CC4-5D6E-409C-BE32-E72D297353CC}">
                <c16:uniqueId val="{00000009-A3FB-47CF-ABAB-94566FEB462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A-A3FB-47CF-ABAB-94566FEB4629}"/>
            </c:ext>
          </c:extLst>
        </c:ser>
        <c:dLbls>
          <c:showLegendKey val="0"/>
          <c:showVal val="0"/>
          <c:showCatName val="0"/>
          <c:showSerName val="0"/>
          <c:showPercent val="0"/>
          <c:showBubbleSize val="0"/>
        </c:dLbls>
        <c:gapWidth val="150"/>
        <c:shape val="cylinder"/>
        <c:axId val="153853888"/>
        <c:axId val="153854448"/>
        <c:axId val="0"/>
      </c:bar3DChart>
      <c:catAx>
        <c:axId val="153853888"/>
        <c:scaling>
          <c:orientation val="minMax"/>
        </c:scaling>
        <c:delete val="0"/>
        <c:axPos val="b"/>
        <c:numFmt formatCode="General" sourceLinked="1"/>
        <c:majorTickMark val="out"/>
        <c:minorTickMark val="none"/>
        <c:tickLblPos val="nextTo"/>
        <c:spPr>
          <a:ln w="6350">
            <a:noFill/>
          </a:ln>
        </c:spPr>
        <c:crossAx val="153854448"/>
        <c:crosses val="autoZero"/>
        <c:auto val="1"/>
        <c:lblAlgn val="ctr"/>
        <c:lblOffset val="100"/>
        <c:noMultiLvlLbl val="0"/>
      </c:catAx>
      <c:valAx>
        <c:axId val="153854448"/>
        <c:scaling>
          <c:orientation val="minMax"/>
          <c:min val="0"/>
        </c:scaling>
        <c:delete val="0"/>
        <c:axPos val="l"/>
        <c:numFmt formatCode="0%" sourceLinked="1"/>
        <c:majorTickMark val="out"/>
        <c:minorTickMark val="none"/>
        <c:tickLblPos val="none"/>
        <c:spPr>
          <a:ln w="6350">
            <a:noFill/>
          </a:ln>
        </c:spPr>
        <c:crossAx val="15385388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32E-3"/>
          <c:y val="7.160493827160494E-2"/>
          <c:w val="0.9916666666666667"/>
          <c:h val="0.7595924953825216"/>
        </c:manualLayout>
      </c:layout>
      <c:bar3DChart>
        <c:barDir val="col"/>
        <c:grouping val="clustered"/>
        <c:varyColors val="1"/>
        <c:ser>
          <c:idx val="0"/>
          <c:order val="0"/>
          <c:tx>
            <c:strRef>
              <c:f>Sheet1!$B$1</c:f>
              <c:strCache>
                <c:ptCount val="1"/>
                <c:pt idx="0">
                  <c:v>0%</c:v>
                </c:pt>
              </c:strCache>
            </c:strRef>
          </c:tx>
          <c:invertIfNegative val="0"/>
          <c:dPt>
            <c:idx val="0"/>
            <c:invertIfNegative val="0"/>
            <c:bubble3D val="0"/>
            <c:spPr>
              <a:solidFill>
                <a:srgbClr val="008000"/>
              </a:solidFill>
            </c:spPr>
            <c:extLst>
              <c:ext xmlns:c16="http://schemas.microsoft.com/office/drawing/2014/chart" uri="{C3380CC4-5D6E-409C-BE32-E72D297353CC}">
                <c16:uniqueId val="{00000001-5652-4636-BEE9-693664D402A0}"/>
              </c:ext>
            </c:extLst>
          </c:dPt>
          <c:dPt>
            <c:idx val="1"/>
            <c:invertIfNegative val="0"/>
            <c:bubble3D val="0"/>
            <c:spPr>
              <a:solidFill>
                <a:srgbClr val="FF0000"/>
              </a:solidFill>
            </c:spPr>
            <c:extLst>
              <c:ext xmlns:c16="http://schemas.microsoft.com/office/drawing/2014/chart" uri="{C3380CC4-5D6E-409C-BE32-E72D297353CC}">
                <c16:uniqueId val="{00000003-5652-4636-BEE9-693664D402A0}"/>
              </c:ext>
            </c:extLst>
          </c:dPt>
          <c:dPt>
            <c:idx val="2"/>
            <c:invertIfNegative val="0"/>
            <c:bubble3D val="0"/>
            <c:spPr>
              <a:solidFill>
                <a:srgbClr val="FF0000"/>
              </a:solidFill>
            </c:spPr>
            <c:extLst>
              <c:ext xmlns:c16="http://schemas.microsoft.com/office/drawing/2014/chart" uri="{C3380CC4-5D6E-409C-BE32-E72D297353CC}">
                <c16:uniqueId val="{00000005-5652-4636-BEE9-693664D402A0}"/>
              </c:ext>
            </c:extLst>
          </c:dPt>
          <c:dPt>
            <c:idx val="3"/>
            <c:invertIfNegative val="0"/>
            <c:bubble3D val="0"/>
            <c:spPr>
              <a:solidFill>
                <a:srgbClr val="FF0000"/>
              </a:solidFill>
            </c:spPr>
            <c:extLst>
              <c:ext xmlns:c16="http://schemas.microsoft.com/office/drawing/2014/chart" uri="{C3380CC4-5D6E-409C-BE32-E72D297353CC}">
                <c16:uniqueId val="{00000007-5652-4636-BEE9-693664D402A0}"/>
              </c:ext>
            </c:extLst>
          </c:dPt>
          <c:dPt>
            <c:idx val="4"/>
            <c:invertIfNegative val="0"/>
            <c:bubble3D val="0"/>
            <c:spPr>
              <a:solidFill>
                <a:srgbClr val="FF0000"/>
              </a:solidFill>
            </c:spPr>
            <c:extLst>
              <c:ext xmlns:c16="http://schemas.microsoft.com/office/drawing/2014/chart" uri="{C3380CC4-5D6E-409C-BE32-E72D297353CC}">
                <c16:uniqueId val="{00000009-5652-4636-BEE9-693664D402A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A-5652-4636-BEE9-693664D402A0}"/>
            </c:ext>
          </c:extLst>
        </c:ser>
        <c:dLbls>
          <c:showLegendKey val="0"/>
          <c:showVal val="0"/>
          <c:showCatName val="0"/>
          <c:showSerName val="0"/>
          <c:showPercent val="0"/>
          <c:showBubbleSize val="0"/>
        </c:dLbls>
        <c:gapWidth val="150"/>
        <c:shape val="cylinder"/>
        <c:axId val="153856688"/>
        <c:axId val="153857248"/>
        <c:axId val="0"/>
      </c:bar3DChart>
      <c:catAx>
        <c:axId val="153856688"/>
        <c:scaling>
          <c:orientation val="minMax"/>
        </c:scaling>
        <c:delete val="0"/>
        <c:axPos val="b"/>
        <c:numFmt formatCode="General" sourceLinked="1"/>
        <c:majorTickMark val="out"/>
        <c:minorTickMark val="none"/>
        <c:tickLblPos val="nextTo"/>
        <c:spPr>
          <a:ln w="6350">
            <a:noFill/>
          </a:ln>
        </c:spPr>
        <c:crossAx val="153857248"/>
        <c:crosses val="autoZero"/>
        <c:auto val="1"/>
        <c:lblAlgn val="ctr"/>
        <c:lblOffset val="100"/>
        <c:noMultiLvlLbl val="0"/>
      </c:catAx>
      <c:valAx>
        <c:axId val="153857248"/>
        <c:scaling>
          <c:orientation val="minMax"/>
          <c:min val="0"/>
        </c:scaling>
        <c:delete val="0"/>
        <c:axPos val="l"/>
        <c:numFmt formatCode="0%" sourceLinked="1"/>
        <c:majorTickMark val="out"/>
        <c:minorTickMark val="none"/>
        <c:tickLblPos val="none"/>
        <c:spPr>
          <a:ln w="6350">
            <a:noFill/>
          </a:ln>
        </c:spPr>
        <c:crossAx val="15385668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layoutTarget val="inner"/>
          <c:xMode val="edge"/>
          <c:yMode val="edge"/>
          <c:x val="8.3333333333333332E-3"/>
          <c:y val="8.1481481481481488E-2"/>
          <c:w val="0.9916666666666667"/>
          <c:h val="0.6734155730533683"/>
        </c:manualLayout>
      </c:layout>
      <c:bar3DChart>
        <c:barDir val="col"/>
        <c:grouping val="clustered"/>
        <c:varyColors val="1"/>
        <c:ser>
          <c:idx val="0"/>
          <c:order val="0"/>
          <c:tx>
            <c:strRef>
              <c:f>Sheet1!$B$1</c:f>
              <c:strCache>
                <c:ptCount val="1"/>
                <c:pt idx="0">
                  <c:v>0%</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3C43-44A0-ABDC-C6172B6CB801}"/>
              </c:ext>
            </c:extLst>
          </c:dPt>
          <c:dPt>
            <c:idx val="1"/>
            <c:invertIfNegative val="0"/>
            <c:bubble3D val="0"/>
            <c:spPr>
              <a:solidFill>
                <a:srgbClr val="008000"/>
              </a:solidFill>
            </c:spPr>
            <c:extLst>
              <c:ext xmlns:c16="http://schemas.microsoft.com/office/drawing/2014/chart" uri="{C3380CC4-5D6E-409C-BE32-E72D297353CC}">
                <c16:uniqueId val="{00000003-3C43-44A0-ABDC-C6172B6CB801}"/>
              </c:ext>
            </c:extLst>
          </c:dPt>
          <c:dPt>
            <c:idx val="2"/>
            <c:invertIfNegative val="0"/>
            <c:bubble3D val="0"/>
            <c:spPr>
              <a:solidFill>
                <a:srgbClr val="FF0000"/>
              </a:solidFill>
            </c:spPr>
            <c:extLst>
              <c:ext xmlns:c16="http://schemas.microsoft.com/office/drawing/2014/chart" uri="{C3380CC4-5D6E-409C-BE32-E72D297353CC}">
                <c16:uniqueId val="{00000005-3C43-44A0-ABDC-C6172B6CB801}"/>
              </c:ext>
            </c:extLst>
          </c:dPt>
          <c:dPt>
            <c:idx val="3"/>
            <c:invertIfNegative val="0"/>
            <c:bubble3D val="0"/>
            <c:spPr>
              <a:solidFill>
                <a:srgbClr val="FF0000"/>
              </a:solidFill>
            </c:spPr>
            <c:extLst>
              <c:ext xmlns:c16="http://schemas.microsoft.com/office/drawing/2014/chart" uri="{C3380CC4-5D6E-409C-BE32-E72D297353CC}">
                <c16:uniqueId val="{00000007-3C43-44A0-ABDC-C6172B6CB801}"/>
              </c:ext>
            </c:extLst>
          </c:dPt>
          <c:dPt>
            <c:idx val="4"/>
            <c:invertIfNegative val="0"/>
            <c:bubble3D val="0"/>
            <c:spPr>
              <a:solidFill>
                <a:srgbClr val="FF0000"/>
              </a:solidFill>
            </c:spPr>
            <c:extLst>
              <c:ext xmlns:c16="http://schemas.microsoft.com/office/drawing/2014/chart" uri="{C3380CC4-5D6E-409C-BE32-E72D297353CC}">
                <c16:uniqueId val="{00000009-3C43-44A0-ABDC-C6172B6CB80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A-3C43-44A0-ABDC-C6172B6CB801}"/>
            </c:ext>
          </c:extLst>
        </c:ser>
        <c:dLbls>
          <c:showLegendKey val="0"/>
          <c:showVal val="0"/>
          <c:showCatName val="0"/>
          <c:showSerName val="0"/>
          <c:showPercent val="0"/>
          <c:showBubbleSize val="0"/>
        </c:dLbls>
        <c:gapWidth val="150"/>
        <c:shape val="cylinder"/>
        <c:axId val="153859488"/>
        <c:axId val="153860048"/>
        <c:axId val="0"/>
      </c:bar3DChart>
      <c:catAx>
        <c:axId val="153859488"/>
        <c:scaling>
          <c:orientation val="minMax"/>
        </c:scaling>
        <c:delete val="0"/>
        <c:axPos val="b"/>
        <c:numFmt formatCode="General" sourceLinked="1"/>
        <c:majorTickMark val="out"/>
        <c:minorTickMark val="none"/>
        <c:tickLblPos val="nextTo"/>
        <c:spPr>
          <a:ln w="6350">
            <a:noFill/>
          </a:ln>
        </c:spPr>
        <c:crossAx val="153860048"/>
        <c:crosses val="autoZero"/>
        <c:auto val="1"/>
        <c:lblAlgn val="ctr"/>
        <c:lblOffset val="100"/>
        <c:noMultiLvlLbl val="0"/>
      </c:catAx>
      <c:valAx>
        <c:axId val="153860048"/>
        <c:scaling>
          <c:orientation val="minMax"/>
          <c:min val="0"/>
        </c:scaling>
        <c:delete val="0"/>
        <c:axPos val="l"/>
        <c:numFmt formatCode="0%" sourceLinked="1"/>
        <c:majorTickMark val="out"/>
        <c:minorTickMark val="none"/>
        <c:tickLblPos val="none"/>
        <c:spPr>
          <a:ln w="6350">
            <a:noFill/>
          </a:ln>
        </c:spPr>
        <c:crossAx val="15385948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32E-3"/>
          <c:y val="7.160493827160494E-2"/>
          <c:w val="0.9916666666666667"/>
          <c:h val="0.7595924953825216"/>
        </c:manualLayout>
      </c:layout>
      <c:bar3DChart>
        <c:barDir val="col"/>
        <c:grouping val="clustered"/>
        <c:varyColors val="1"/>
        <c:ser>
          <c:idx val="0"/>
          <c:order val="0"/>
          <c:tx>
            <c:strRef>
              <c:f>Sheet1!$B$1</c:f>
              <c:strCache>
                <c:ptCount val="1"/>
                <c:pt idx="0">
                  <c:v>0%</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2DC3-4F68-93A3-E8FADFDA8092}"/>
              </c:ext>
            </c:extLst>
          </c:dPt>
          <c:dPt>
            <c:idx val="1"/>
            <c:invertIfNegative val="0"/>
            <c:bubble3D val="0"/>
            <c:spPr>
              <a:solidFill>
                <a:srgbClr val="008000"/>
              </a:solidFill>
            </c:spPr>
            <c:extLst>
              <c:ext xmlns:c16="http://schemas.microsoft.com/office/drawing/2014/chart" uri="{C3380CC4-5D6E-409C-BE32-E72D297353CC}">
                <c16:uniqueId val="{00000003-2DC3-4F68-93A3-E8FADFDA8092}"/>
              </c:ext>
            </c:extLst>
          </c:dPt>
          <c:dPt>
            <c:idx val="2"/>
            <c:invertIfNegative val="0"/>
            <c:bubble3D val="0"/>
            <c:spPr>
              <a:solidFill>
                <a:srgbClr val="FF0000"/>
              </a:solidFill>
            </c:spPr>
            <c:extLst>
              <c:ext xmlns:c16="http://schemas.microsoft.com/office/drawing/2014/chart" uri="{C3380CC4-5D6E-409C-BE32-E72D297353CC}">
                <c16:uniqueId val="{00000005-2DC3-4F68-93A3-E8FADFDA8092}"/>
              </c:ext>
            </c:extLst>
          </c:dPt>
          <c:dPt>
            <c:idx val="3"/>
            <c:invertIfNegative val="0"/>
            <c:bubble3D val="0"/>
            <c:spPr>
              <a:solidFill>
                <a:srgbClr val="FF0000"/>
              </a:solidFill>
            </c:spPr>
            <c:extLst>
              <c:ext xmlns:c16="http://schemas.microsoft.com/office/drawing/2014/chart" uri="{C3380CC4-5D6E-409C-BE32-E72D297353CC}">
                <c16:uniqueId val="{00000007-2DC3-4F68-93A3-E8FADFDA8092}"/>
              </c:ext>
            </c:extLst>
          </c:dPt>
          <c:dPt>
            <c:idx val="4"/>
            <c:invertIfNegative val="0"/>
            <c:bubble3D val="0"/>
            <c:spPr>
              <a:solidFill>
                <a:srgbClr val="FF0000"/>
              </a:solidFill>
            </c:spPr>
            <c:extLst>
              <c:ext xmlns:c16="http://schemas.microsoft.com/office/drawing/2014/chart" uri="{C3380CC4-5D6E-409C-BE32-E72D297353CC}">
                <c16:uniqueId val="{00000009-2DC3-4F68-93A3-E8FADFDA809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A-2DC3-4F68-93A3-E8FADFDA8092}"/>
            </c:ext>
          </c:extLst>
        </c:ser>
        <c:dLbls>
          <c:showLegendKey val="0"/>
          <c:showVal val="0"/>
          <c:showCatName val="0"/>
          <c:showSerName val="0"/>
          <c:showPercent val="0"/>
          <c:showBubbleSize val="0"/>
        </c:dLbls>
        <c:gapWidth val="150"/>
        <c:shape val="cylinder"/>
        <c:axId val="153862288"/>
        <c:axId val="153862848"/>
        <c:axId val="0"/>
      </c:bar3DChart>
      <c:catAx>
        <c:axId val="153862288"/>
        <c:scaling>
          <c:orientation val="minMax"/>
        </c:scaling>
        <c:delete val="0"/>
        <c:axPos val="b"/>
        <c:numFmt formatCode="General" sourceLinked="1"/>
        <c:majorTickMark val="out"/>
        <c:minorTickMark val="none"/>
        <c:tickLblPos val="nextTo"/>
        <c:spPr>
          <a:ln w="6350">
            <a:noFill/>
          </a:ln>
        </c:spPr>
        <c:crossAx val="153862848"/>
        <c:crosses val="autoZero"/>
        <c:auto val="1"/>
        <c:lblAlgn val="ctr"/>
        <c:lblOffset val="100"/>
        <c:noMultiLvlLbl val="0"/>
      </c:catAx>
      <c:valAx>
        <c:axId val="153862848"/>
        <c:scaling>
          <c:orientation val="minMax"/>
          <c:min val="0"/>
        </c:scaling>
        <c:delete val="0"/>
        <c:axPos val="l"/>
        <c:numFmt formatCode="0%" sourceLinked="1"/>
        <c:majorTickMark val="out"/>
        <c:minorTickMark val="none"/>
        <c:tickLblPos val="none"/>
        <c:spPr>
          <a:ln w="6350">
            <a:noFill/>
          </a:ln>
        </c:spPr>
        <c:crossAx val="15386228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0899"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0900" name="Rectangle 4"/>
          <p:cNvSpPr>
            <a:spLocks noGrp="1" noChangeArrowheads="1"/>
          </p:cNvSpPr>
          <p:nvPr>
            <p:ph type="ftr" sz="quarter" idx="2"/>
          </p:nvPr>
        </p:nvSpPr>
        <p:spPr bwMode="auto">
          <a:xfrm>
            <a:off x="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0901" name="Rectangle 5"/>
          <p:cNvSpPr>
            <a:spLocks noGrp="1" noChangeArrowheads="1"/>
          </p:cNvSpPr>
          <p:nvPr>
            <p:ph type="sldNum" sz="quarter" idx="3"/>
          </p:nvPr>
        </p:nvSpPr>
        <p:spPr bwMode="auto">
          <a:xfrm>
            <a:off x="388620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4651017-2C68-47C4-A36A-F830704C38C2}" type="slidenum">
              <a:rPr lang="en-US"/>
              <a:pPr>
                <a:defRPr/>
              </a:pPr>
              <a:t>‹#›</a:t>
            </a:fld>
            <a:endParaRPr lang="en-US"/>
          </a:p>
        </p:txBody>
      </p:sp>
    </p:spTree>
    <p:extLst>
      <p:ext uri="{BB962C8B-B14F-4D97-AF65-F5344CB8AC3E}">
        <p14:creationId xmlns:p14="http://schemas.microsoft.com/office/powerpoint/2010/main" val="1951649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25603"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14400" y="4360863"/>
            <a:ext cx="50292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25607" name="Rectangle 7"/>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12DC195B-8D31-4522-AA90-FA04DBAFDF0B}" type="slidenum">
              <a:rPr lang="en-US"/>
              <a:pPr>
                <a:defRPr/>
              </a:pPr>
              <a:t>‹#›</a:t>
            </a:fld>
            <a:endParaRPr lang="en-US"/>
          </a:p>
        </p:txBody>
      </p:sp>
    </p:spTree>
    <p:extLst>
      <p:ext uri="{BB962C8B-B14F-4D97-AF65-F5344CB8AC3E}">
        <p14:creationId xmlns:p14="http://schemas.microsoft.com/office/powerpoint/2010/main" val="3945853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1" kern="1200">
        <a:solidFill>
          <a:schemeClr val="tx1"/>
        </a:solidFill>
        <a:latin typeface="Arial" charset="0"/>
        <a:ea typeface="+mn-ea"/>
        <a:cs typeface="+mn-cs"/>
      </a:defRPr>
    </a:lvl1pPr>
    <a:lvl2pPr marL="457200" algn="l" rtl="0" eaLnBrk="0" fontAlgn="base" hangingPunct="0">
      <a:spcBef>
        <a:spcPct val="30000"/>
      </a:spcBef>
      <a:spcAft>
        <a:spcPct val="0"/>
      </a:spcAft>
      <a:defRPr sz="1400" b="1" kern="1200">
        <a:solidFill>
          <a:schemeClr val="tx1"/>
        </a:solidFill>
        <a:latin typeface="Arial" charset="0"/>
        <a:ea typeface="+mn-ea"/>
        <a:cs typeface="+mn-cs"/>
      </a:defRPr>
    </a:lvl2pPr>
    <a:lvl3pPr marL="914400" algn="l" rtl="0" eaLnBrk="0" fontAlgn="base" hangingPunct="0">
      <a:spcBef>
        <a:spcPct val="30000"/>
      </a:spcBef>
      <a:spcAft>
        <a:spcPct val="0"/>
      </a:spcAft>
      <a:defRPr sz="1400" b="1" kern="1200">
        <a:solidFill>
          <a:schemeClr val="tx1"/>
        </a:solidFill>
        <a:latin typeface="Arial" charset="0"/>
        <a:ea typeface="+mn-ea"/>
        <a:cs typeface="+mn-cs"/>
      </a:defRPr>
    </a:lvl3pPr>
    <a:lvl4pPr marL="1371600" algn="l" rtl="0" eaLnBrk="0" fontAlgn="base" hangingPunct="0">
      <a:spcBef>
        <a:spcPct val="30000"/>
      </a:spcBef>
      <a:spcAft>
        <a:spcPct val="0"/>
      </a:spcAft>
      <a:defRPr sz="1400" b="1" kern="1200">
        <a:solidFill>
          <a:schemeClr val="tx1"/>
        </a:solidFill>
        <a:latin typeface="Arial" charset="0"/>
        <a:ea typeface="+mn-ea"/>
        <a:cs typeface="+mn-cs"/>
      </a:defRPr>
    </a:lvl4pPr>
    <a:lvl5pPr marL="1828800" algn="l" rtl="0" eaLnBrk="0" fontAlgn="base" hangingPunct="0">
      <a:spcBef>
        <a:spcPct val="3000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48170247-3B0F-4765-A02F-07681AA9AA53}" type="slidenum">
              <a:rPr lang="en-US" sz="1200" b="0" smtClean="0"/>
              <a:pPr/>
              <a:t>1</a:t>
            </a:fld>
            <a:endParaRPr lang="en-US" sz="1200" b="0" smtClean="0"/>
          </a:p>
        </p:txBody>
      </p:sp>
      <p:sp>
        <p:nvSpPr>
          <p:cNvPr id="26627" name="Rectangle 2"/>
          <p:cNvSpPr>
            <a:spLocks noGrp="1" noRot="1" noChangeAspect="1" noChangeArrowheads="1" noTextEdit="1"/>
          </p:cNvSpPr>
          <p:nvPr>
            <p:ph type="sldImg"/>
          </p:nvPr>
        </p:nvSpPr>
        <p:spPr>
          <a:xfrm>
            <a:off x="1144588" y="695325"/>
            <a:ext cx="4572000" cy="3429000"/>
          </a:xfrm>
          <a:ln/>
        </p:spPr>
      </p:sp>
      <p:sp>
        <p:nvSpPr>
          <p:cNvPr id="26628" name="Rectangle 3"/>
          <p:cNvSpPr>
            <a:spLocks noGrp="1" noChangeArrowheads="1"/>
          </p:cNvSpPr>
          <p:nvPr>
            <p:ph type="body" idx="1"/>
          </p:nvPr>
        </p:nvSpPr>
        <p:spPr>
          <a:xfrm>
            <a:off x="381000" y="4208463"/>
            <a:ext cx="6019800" cy="4741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51871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DC195B-8D31-4522-AA90-FA04DBAFDF0B}" type="slidenum">
              <a:rPr lang="en-US" smtClean="0"/>
              <a:pPr>
                <a:defRPr/>
              </a:pPr>
              <a:t>2</a:t>
            </a:fld>
            <a:endParaRPr lang="en-US"/>
          </a:p>
        </p:txBody>
      </p:sp>
    </p:spTree>
    <p:extLst>
      <p:ext uri="{BB962C8B-B14F-4D97-AF65-F5344CB8AC3E}">
        <p14:creationId xmlns:p14="http://schemas.microsoft.com/office/powerpoint/2010/main" val="132466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200CF418-86FF-4779-97DE-4788C250C4EE}" type="slidenum">
              <a:rPr lang="en-US" sz="1200" b="0" smtClean="0"/>
              <a:pPr/>
              <a:t>3</a:t>
            </a:fld>
            <a:endParaRPr lang="en-US" sz="1200" b="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51150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DC195B-8D31-4522-AA90-FA04DBAFDF0B}" type="slidenum">
              <a:rPr lang="en-US" smtClean="0"/>
              <a:pPr>
                <a:defRPr/>
              </a:pPr>
              <a:t>25</a:t>
            </a:fld>
            <a:endParaRPr lang="en-US"/>
          </a:p>
        </p:txBody>
      </p:sp>
    </p:spTree>
    <p:extLst>
      <p:ext uri="{BB962C8B-B14F-4D97-AF65-F5344CB8AC3E}">
        <p14:creationId xmlns:p14="http://schemas.microsoft.com/office/powerpoint/2010/main" val="313356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DC195B-8D31-4522-AA90-FA04DBAFDF0B}" type="slidenum">
              <a:rPr lang="en-US" smtClean="0"/>
              <a:pPr>
                <a:defRPr/>
              </a:pPr>
              <a:t>27</a:t>
            </a:fld>
            <a:endParaRPr lang="en-US"/>
          </a:p>
        </p:txBody>
      </p:sp>
    </p:spTree>
    <p:extLst>
      <p:ext uri="{BB962C8B-B14F-4D97-AF65-F5344CB8AC3E}">
        <p14:creationId xmlns:p14="http://schemas.microsoft.com/office/powerpoint/2010/main" val="266341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FEFCAA-F06E-4EA6-AEF9-E6D4C8572CAA}" type="slidenum">
              <a:rPr lang="en-US" smtClean="0"/>
              <a:pPr>
                <a:defRPr/>
              </a:pPr>
              <a:t>‹#›</a:t>
            </a:fld>
            <a:endParaRPr lang="en-US"/>
          </a:p>
        </p:txBody>
      </p:sp>
    </p:spTree>
    <p:extLst>
      <p:ext uri="{BB962C8B-B14F-4D97-AF65-F5344CB8AC3E}">
        <p14:creationId xmlns:p14="http://schemas.microsoft.com/office/powerpoint/2010/main" val="241765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6581BA-B4D0-431D-BD05-D0D3061BF07F}" type="slidenum">
              <a:rPr lang="en-US" smtClean="0"/>
              <a:pPr>
                <a:defRPr/>
              </a:pPr>
              <a:t>‹#›</a:t>
            </a:fld>
            <a:endParaRPr lang="en-US"/>
          </a:p>
        </p:txBody>
      </p:sp>
    </p:spTree>
    <p:extLst>
      <p:ext uri="{BB962C8B-B14F-4D97-AF65-F5344CB8AC3E}">
        <p14:creationId xmlns:p14="http://schemas.microsoft.com/office/powerpoint/2010/main" val="321089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AD2EC6-D011-4E84-AB8A-FBB2D855FE4F}" type="slidenum">
              <a:rPr lang="en-US" smtClean="0"/>
              <a:pPr>
                <a:defRPr/>
              </a:pPr>
              <a:t>‹#›</a:t>
            </a:fld>
            <a:endParaRPr lang="en-US"/>
          </a:p>
        </p:txBody>
      </p:sp>
    </p:spTree>
    <p:extLst>
      <p:ext uri="{BB962C8B-B14F-4D97-AF65-F5344CB8AC3E}">
        <p14:creationId xmlns:p14="http://schemas.microsoft.com/office/powerpoint/2010/main" val="286661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E344C85-56B1-4339-9D27-1BAC9B436B4D}" type="slidenum">
              <a:rPr lang="en-US" smtClean="0"/>
              <a:pPr>
                <a:defRPr/>
              </a:pPr>
              <a:t>‹#›</a:t>
            </a:fld>
            <a:endParaRPr lang="en-US"/>
          </a:p>
        </p:txBody>
      </p:sp>
      <p:graphicFrame>
        <p:nvGraphicFramePr>
          <p:cNvPr id="6" name="TPChart" hidden="1"/>
          <p:cNvGraphicFramePr/>
          <p:nvPr userDrawn="1">
            <p:extLst>
              <p:ext uri="{D42A27DB-BD31-4B8C-83A1-F6EECF244321}">
                <p14:modId xmlns:p14="http://schemas.microsoft.com/office/powerpoint/2010/main" val="918834273"/>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0252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344C85-56B1-4339-9D27-1BAC9B436B4D}" type="slidenum">
              <a:rPr lang="en-US" smtClean="0"/>
              <a:pPr>
                <a:defRPr/>
              </a:pPr>
              <a:t>‹#›</a:t>
            </a:fld>
            <a:endParaRPr lang="en-US"/>
          </a:p>
        </p:txBody>
      </p:sp>
    </p:spTree>
    <p:extLst>
      <p:ext uri="{BB962C8B-B14F-4D97-AF65-F5344CB8AC3E}">
        <p14:creationId xmlns:p14="http://schemas.microsoft.com/office/powerpoint/2010/main" val="124310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DD395A-C515-4F1F-BC1E-A9ABBB7969B0}" type="slidenum">
              <a:rPr lang="en-US" smtClean="0"/>
              <a:pPr>
                <a:defRPr/>
              </a:pPr>
              <a:t>‹#›</a:t>
            </a:fld>
            <a:endParaRPr lang="en-US"/>
          </a:p>
        </p:txBody>
      </p:sp>
    </p:spTree>
    <p:extLst>
      <p:ext uri="{BB962C8B-B14F-4D97-AF65-F5344CB8AC3E}">
        <p14:creationId xmlns:p14="http://schemas.microsoft.com/office/powerpoint/2010/main" val="137827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D6FA7C-BDA7-4A81-92C5-087D467BA7D6}" type="slidenum">
              <a:rPr lang="en-US" smtClean="0"/>
              <a:pPr>
                <a:defRPr/>
              </a:pPr>
              <a:t>‹#›</a:t>
            </a:fld>
            <a:endParaRPr lang="en-US"/>
          </a:p>
        </p:txBody>
      </p:sp>
    </p:spTree>
    <p:extLst>
      <p:ext uri="{BB962C8B-B14F-4D97-AF65-F5344CB8AC3E}">
        <p14:creationId xmlns:p14="http://schemas.microsoft.com/office/powerpoint/2010/main" val="194732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408700-B12C-4F72-BC46-C10488F52D0F}" type="slidenum">
              <a:rPr lang="en-US" smtClean="0"/>
              <a:pPr>
                <a:defRPr/>
              </a:pPr>
              <a:t>‹#›</a:t>
            </a:fld>
            <a:endParaRPr lang="en-US"/>
          </a:p>
        </p:txBody>
      </p:sp>
    </p:spTree>
    <p:extLst>
      <p:ext uri="{BB962C8B-B14F-4D97-AF65-F5344CB8AC3E}">
        <p14:creationId xmlns:p14="http://schemas.microsoft.com/office/powerpoint/2010/main" val="197794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9AC27CB-462F-4DA1-B624-C4E679A294EF}" type="slidenum">
              <a:rPr lang="en-US" smtClean="0"/>
              <a:pPr>
                <a:defRPr/>
              </a:pPr>
              <a:t>‹#›</a:t>
            </a:fld>
            <a:endParaRPr lang="en-US"/>
          </a:p>
        </p:txBody>
      </p:sp>
    </p:spTree>
    <p:extLst>
      <p:ext uri="{BB962C8B-B14F-4D97-AF65-F5344CB8AC3E}">
        <p14:creationId xmlns:p14="http://schemas.microsoft.com/office/powerpoint/2010/main" val="293576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9BF26F6-5E1B-44C3-9291-77C0F2CB0084}" type="slidenum">
              <a:rPr lang="en-US" smtClean="0"/>
              <a:pPr>
                <a:defRPr/>
              </a:pPr>
              <a:t>‹#›</a:t>
            </a:fld>
            <a:endParaRPr lang="en-US"/>
          </a:p>
        </p:txBody>
      </p:sp>
    </p:spTree>
    <p:extLst>
      <p:ext uri="{BB962C8B-B14F-4D97-AF65-F5344CB8AC3E}">
        <p14:creationId xmlns:p14="http://schemas.microsoft.com/office/powerpoint/2010/main" val="16365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872CBA8-8490-44BA-B6F6-67E715821160}" type="slidenum">
              <a:rPr lang="en-US" smtClean="0"/>
              <a:pPr>
                <a:defRPr/>
              </a:pPr>
              <a:t>‹#›</a:t>
            </a:fld>
            <a:endParaRPr lang="en-US"/>
          </a:p>
        </p:txBody>
      </p:sp>
    </p:spTree>
    <p:extLst>
      <p:ext uri="{BB962C8B-B14F-4D97-AF65-F5344CB8AC3E}">
        <p14:creationId xmlns:p14="http://schemas.microsoft.com/office/powerpoint/2010/main" val="127716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E1C3F80-E1D4-4B7E-A9C6-A03D3B81E365}" type="slidenum">
              <a:rPr lang="en-US" smtClean="0"/>
              <a:pPr>
                <a:defRPr/>
              </a:pPr>
              <a:t>‹#›</a:t>
            </a:fld>
            <a:endParaRPr lang="en-US"/>
          </a:p>
        </p:txBody>
      </p:sp>
    </p:spTree>
    <p:extLst>
      <p:ext uri="{BB962C8B-B14F-4D97-AF65-F5344CB8AC3E}">
        <p14:creationId xmlns:p14="http://schemas.microsoft.com/office/powerpoint/2010/main" val="243587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D90BD49-3A87-4828-8C1C-94A554BF0E0A}" type="slidenum">
              <a:rPr lang="en-US" smtClean="0"/>
              <a:pPr>
                <a:defRPr/>
              </a:pPr>
              <a:t>‹#›</a:t>
            </a:fld>
            <a:endParaRPr lang="en-US"/>
          </a:p>
        </p:txBody>
      </p:sp>
    </p:spTree>
    <p:extLst>
      <p:ext uri="{BB962C8B-B14F-4D97-AF65-F5344CB8AC3E}">
        <p14:creationId xmlns:p14="http://schemas.microsoft.com/office/powerpoint/2010/main" val="292250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E344C85-56B1-4339-9D27-1BAC9B436B4D}" type="slidenum">
              <a:rPr lang="en-US" smtClean="0"/>
              <a:pPr>
                <a:defRPr/>
              </a:pPr>
              <a:t>‹#›</a:t>
            </a:fld>
            <a:endParaRPr lang="en-US"/>
          </a:p>
        </p:txBody>
      </p:sp>
    </p:spTree>
    <p:extLst>
      <p:ext uri="{BB962C8B-B14F-4D97-AF65-F5344CB8AC3E}">
        <p14:creationId xmlns:p14="http://schemas.microsoft.com/office/powerpoint/2010/main" val="1385937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Program%20Files/TurningPoint/2003/Questions.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Program%20Files/TurningPoint/2003/Questions.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Program%20Files/TurningPoint/2003/Questions.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Program%20Files/TurningPoint/2003/Questions.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chart" Target="../charts/char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chart" Target="../charts/chart3.xml"/><Relationship Id="rId5" Type="http://schemas.openxmlformats.org/officeDocument/2006/relationships/slideLayout" Target="../slideLayouts/slideLayout13.xml"/><Relationship Id="rId4" Type="http://schemas.openxmlformats.org/officeDocument/2006/relationships/tags" Target="../tags/tag32.xml"/></Relationships>
</file>

<file path=ppt/slides/_rels/slide2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chart" Target="../charts/chart4.xml"/><Relationship Id="rId5" Type="http://schemas.openxmlformats.org/officeDocument/2006/relationships/slideLayout" Target="../slideLayouts/slideLayout13.xml"/><Relationship Id="rId4"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Program%20Files/TurningPoint/2003/Questions.html"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chart" Target="../charts/chart5.xml"/><Relationship Id="rId5" Type="http://schemas.openxmlformats.org/officeDocument/2006/relationships/slideLayout" Target="../slideLayouts/slideLayout13.xml"/><Relationship Id="rId4" Type="http://schemas.openxmlformats.org/officeDocument/2006/relationships/tags" Target="../tags/tag40.xml"/></Relationships>
</file>

<file path=ppt/slides/_rels/slide3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chart" Target="../charts/chart6.xml"/><Relationship Id="rId5" Type="http://schemas.openxmlformats.org/officeDocument/2006/relationships/slideLayout" Target="../slideLayouts/slideLayout13.xml"/><Relationship Id="rId4"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03200" y="2819400"/>
            <a:ext cx="8940800" cy="1143000"/>
          </a:xfrm>
        </p:spPr>
        <p:txBody>
          <a:bodyPr>
            <a:normAutofit fontScale="90000"/>
          </a:bodyPr>
          <a:lstStyle/>
          <a:p>
            <a:r>
              <a:rPr lang="en-US" sz="5400" b="1" dirty="0" smtClean="0">
                <a:latin typeface="Arial" panose="020B0604020202020204" pitchFamily="34" charset="0"/>
                <a:cs typeface="Arial" panose="020B0604020202020204" pitchFamily="34" charset="0"/>
              </a:rPr>
              <a:t>Antipsychotic Drugs</a:t>
            </a:r>
            <a:r>
              <a:rPr lang="en-US" sz="5400" dirty="0" smtClean="0"/>
              <a:t/>
            </a:r>
            <a:br>
              <a:rPr lang="en-US" sz="5400" dirty="0" smtClean="0"/>
            </a:br>
            <a:r>
              <a:rPr lang="en-US" sz="5400" dirty="0" smtClean="0"/>
              <a:t/>
            </a:r>
            <a:br>
              <a:rPr lang="en-US" sz="5400" dirty="0" smtClean="0"/>
            </a:br>
            <a:endParaRPr lang="en-US" sz="5400" dirty="0" smtClean="0"/>
          </a:p>
        </p:txBody>
      </p:sp>
      <p:sp>
        <p:nvSpPr>
          <p:cNvPr id="2052" name="Rectangle 3"/>
          <p:cNvSpPr>
            <a:spLocks noGrp="1" noChangeArrowheads="1"/>
          </p:cNvSpPr>
          <p:nvPr>
            <p:ph type="subTitle" idx="1"/>
          </p:nvPr>
        </p:nvSpPr>
        <p:spPr>
          <a:xfrm>
            <a:off x="533400" y="4495800"/>
            <a:ext cx="8196263" cy="1371600"/>
          </a:xfrm>
        </p:spPr>
        <p:txBody>
          <a:bodyPr>
            <a:normAutofit lnSpcReduction="10000"/>
          </a:bodyPr>
          <a:lstStyle/>
          <a:p>
            <a:pPr>
              <a:spcBef>
                <a:spcPct val="0"/>
              </a:spcBef>
              <a:buClrTx/>
            </a:pPr>
            <a:r>
              <a:rPr lang="en-US" sz="2400" dirty="0" smtClean="0"/>
              <a:t>Michael P. Blanton Ph.D.</a:t>
            </a:r>
          </a:p>
          <a:p>
            <a:pPr>
              <a:spcBef>
                <a:spcPct val="0"/>
              </a:spcBef>
              <a:buClrTx/>
            </a:pPr>
            <a:r>
              <a:rPr lang="en-US" sz="2400" dirty="0" smtClean="0"/>
              <a:t>Department of Pharmacology and Neuroscience</a:t>
            </a:r>
            <a:endParaRPr lang="en-US" sz="2400" dirty="0"/>
          </a:p>
          <a:p>
            <a:pPr>
              <a:spcBef>
                <a:spcPct val="0"/>
              </a:spcBef>
              <a:buClrTx/>
            </a:pPr>
            <a:r>
              <a:rPr lang="en-US" sz="2400" dirty="0" smtClean="0"/>
              <a:t>Texas Tech University Health Sciences Center</a:t>
            </a:r>
          </a:p>
          <a:p>
            <a:pPr>
              <a:spcBef>
                <a:spcPct val="0"/>
              </a:spcBef>
              <a:buClrTx/>
            </a:pPr>
            <a:r>
              <a:rPr lang="en-US" sz="2400" dirty="0" smtClean="0"/>
              <a:t>Lubbock, TX.</a:t>
            </a:r>
            <a:endParaRPr lang="en-US" sz="2400" b="0" dirty="0" smtClean="0">
              <a:solidFill>
                <a:schemeClr val="tx1"/>
              </a:solidFill>
            </a:endParaRPr>
          </a:p>
          <a:p>
            <a:endParaRPr lang="en-US" sz="2400" dirty="0" smtClean="0"/>
          </a:p>
        </p:txBody>
      </p:sp>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CA6818AE-05AF-475A-ABE4-58BB1BC2DDD2}" type="slidenum">
              <a:rPr lang="en-US" sz="1400" smtClean="0">
                <a:solidFill>
                  <a:srgbClr val="FFFF00"/>
                </a:solidFill>
              </a:rPr>
              <a:pPr/>
              <a:t>1</a:t>
            </a:fld>
            <a:endParaRPr lang="en-US" sz="1400" smtClean="0">
              <a:solidFill>
                <a:srgbClr val="FFFF00"/>
              </a:solidFill>
            </a:endParaRPr>
          </a:p>
        </p:txBody>
      </p:sp>
      <p:sp>
        <p:nvSpPr>
          <p:cNvPr id="205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09600" y="365126"/>
            <a:ext cx="7886700" cy="1325563"/>
          </a:xfrm>
        </p:spPr>
        <p:txBody>
          <a:bodyPr/>
          <a:lstStyle/>
          <a:p>
            <a:r>
              <a:rPr lang="en-US" dirty="0" smtClean="0"/>
              <a:t> </a:t>
            </a:r>
          </a:p>
        </p:txBody>
      </p:sp>
      <p:sp>
        <p:nvSpPr>
          <p:cNvPr id="11268" name="Rectangle 3"/>
          <p:cNvSpPr>
            <a:spLocks noGrp="1" noChangeArrowheads="1"/>
          </p:cNvSpPr>
          <p:nvPr>
            <p:ph idx="1"/>
          </p:nvPr>
        </p:nvSpPr>
        <p:spPr>
          <a:xfrm>
            <a:off x="838200" y="838200"/>
            <a:ext cx="7848600" cy="5334000"/>
          </a:xfrm>
        </p:spPr>
        <p:txBody>
          <a:bodyPr>
            <a:normAutofit/>
          </a:bodyPr>
          <a:lstStyle/>
          <a:p>
            <a:pPr marL="0" indent="0">
              <a:buNone/>
            </a:pPr>
            <a:endParaRPr lang="en-US" sz="3000" b="1" dirty="0"/>
          </a:p>
          <a:p>
            <a:pPr lvl="0"/>
            <a:r>
              <a:rPr lang="en-US" sz="2400" b="1" dirty="0">
                <a:latin typeface="Arial" panose="020B0604020202020204" pitchFamily="34" charset="0"/>
                <a:cs typeface="Arial" panose="020B0604020202020204" pitchFamily="34" charset="0"/>
              </a:rPr>
              <a:t>Anticholinergic (</a:t>
            </a:r>
            <a:r>
              <a:rPr lang="en-US" sz="2400" b="1" dirty="0" err="1">
                <a:latin typeface="Arial" panose="020B0604020202020204" pitchFamily="34" charset="0"/>
                <a:cs typeface="Arial" panose="020B0604020202020204" pitchFamily="34" charset="0"/>
              </a:rPr>
              <a:t>antimuscarinic</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p>
          <a:p>
            <a:pPr lvl="1"/>
            <a:r>
              <a:rPr lang="en-US" sz="2400" dirty="0" err="1">
                <a:latin typeface="Arial" panose="020B0604020202020204" pitchFamily="34" charset="0"/>
                <a:cs typeface="Arial" panose="020B0604020202020204" pitchFamily="34" charset="0"/>
              </a:rPr>
              <a:t>Xerostomia</a:t>
            </a:r>
            <a:r>
              <a:rPr lang="en-US" sz="2400" dirty="0">
                <a:latin typeface="Arial" panose="020B0604020202020204" pitchFamily="34" charset="0"/>
                <a:cs typeface="Arial" panose="020B0604020202020204" pitchFamily="34" charset="0"/>
              </a:rPr>
              <a:t> (dry mouth), urinary retention, constipation, Loss of accommodation, aggravation  of glaucoma</a:t>
            </a:r>
          </a:p>
          <a:p>
            <a:pPr lvl="0"/>
            <a:r>
              <a:rPr lang="en-US" sz="2400" b="1" dirty="0">
                <a:latin typeface="Arial" panose="020B0604020202020204" pitchFamily="34" charset="0"/>
                <a:cs typeface="Arial" panose="020B0604020202020204" pitchFamily="34" charset="0"/>
              </a:rPr>
              <a:t>Antiadrenergic (</a:t>
            </a:r>
            <a:r>
              <a:rPr lang="en-US" sz="2400" b="1" dirty="0">
                <a:latin typeface="Symbol" panose="05050102010706020507" pitchFamily="18" charset="2"/>
                <a:cs typeface="Arial" panose="020B0604020202020204" pitchFamily="34" charset="0"/>
              </a:rPr>
              <a:t>a</a:t>
            </a:r>
            <a:r>
              <a:rPr lang="en-US" sz="2400" b="1" dirty="0">
                <a:latin typeface="Arial" panose="020B0604020202020204" pitchFamily="34" charset="0"/>
                <a:cs typeface="Arial" panose="020B0604020202020204" pitchFamily="34" charset="0"/>
              </a:rPr>
              <a:t>1R blockade) :</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orthostatic hypotension, sexual dysfunction</a:t>
            </a:r>
          </a:p>
          <a:p>
            <a:pPr lvl="0"/>
            <a:r>
              <a:rPr lang="en-US" sz="2400" b="1" dirty="0">
                <a:latin typeface="Arial" panose="020B0604020202020204" pitchFamily="34" charset="0"/>
                <a:cs typeface="Arial" panose="020B0604020202020204" pitchFamily="34" charset="0"/>
              </a:rPr>
              <a:t>Antihistaminic (H1R blockade):</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sedation</a:t>
            </a:r>
          </a:p>
          <a:p>
            <a:pPr lvl="0"/>
            <a:r>
              <a:rPr lang="en-US" sz="2400" b="1" dirty="0" err="1">
                <a:latin typeface="Arial" panose="020B0604020202020204" pitchFamily="34" charset="0"/>
                <a:cs typeface="Arial" panose="020B0604020202020204" pitchFamily="34" charset="0"/>
              </a:rPr>
              <a:t>Antiserotonergic</a:t>
            </a:r>
            <a:r>
              <a:rPr lang="en-US"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weight </a:t>
            </a:r>
            <a:r>
              <a:rPr lang="en-US" sz="2400" dirty="0" smtClean="0">
                <a:latin typeface="Arial" panose="020B0604020202020204" pitchFamily="34" charset="0"/>
                <a:cs typeface="Arial" panose="020B0604020202020204" pitchFamily="34" charset="0"/>
              </a:rPr>
              <a:t>gain, </a:t>
            </a:r>
            <a:r>
              <a:rPr lang="en-US" sz="2400" i="1" dirty="0">
                <a:latin typeface="Arial" panose="020B0604020202020204" pitchFamily="34" charset="0"/>
                <a:cs typeface="Arial" panose="020B0604020202020204" pitchFamily="34" charset="0"/>
              </a:rPr>
              <a:t>more prominent with </a:t>
            </a:r>
            <a:r>
              <a:rPr lang="en-US" sz="2400" i="1" dirty="0" err="1">
                <a:latin typeface="Arial" panose="020B0604020202020204" pitchFamily="34" charset="0"/>
                <a:cs typeface="Arial" panose="020B0604020202020204" pitchFamily="34" charset="0"/>
              </a:rPr>
              <a:t>atypicals</a:t>
            </a:r>
            <a:endParaRPr lang="en-US" sz="2400" dirty="0">
              <a:latin typeface="Arial" panose="020B0604020202020204" pitchFamily="34" charset="0"/>
              <a:cs typeface="Arial" panose="020B0604020202020204" pitchFamily="34" charset="0"/>
            </a:endParaRPr>
          </a:p>
          <a:p>
            <a:pPr lvl="0"/>
            <a:r>
              <a:rPr lang="en-US" sz="2400" b="1" dirty="0">
                <a:latin typeface="Arial" panose="020B0604020202020204" pitchFamily="34" charset="0"/>
                <a:cs typeface="Arial" panose="020B0604020202020204" pitchFamily="34" charset="0"/>
              </a:rPr>
              <a:t>Diabetes Mellitus:</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hyperglycemia, </a:t>
            </a:r>
            <a:r>
              <a:rPr lang="en-US" sz="2400" i="1" dirty="0">
                <a:latin typeface="Arial" panose="020B0604020202020204" pitchFamily="34" charset="0"/>
                <a:cs typeface="Arial" panose="020B0604020202020204" pitchFamily="34" charset="0"/>
              </a:rPr>
              <a:t>more prominent with </a:t>
            </a:r>
            <a:r>
              <a:rPr lang="en-US" sz="2400" i="1" dirty="0" err="1">
                <a:latin typeface="Arial" panose="020B0604020202020204" pitchFamily="34" charset="0"/>
                <a:cs typeface="Arial" panose="020B0604020202020204" pitchFamily="34" charset="0"/>
              </a:rPr>
              <a:t>atypicals</a:t>
            </a:r>
            <a:endParaRPr lang="en-US" sz="2400" dirty="0">
              <a:latin typeface="Arial" panose="020B0604020202020204" pitchFamily="34" charset="0"/>
              <a:cs typeface="Arial" panose="020B0604020202020204" pitchFamily="34" charset="0"/>
            </a:endParaRPr>
          </a:p>
          <a:p>
            <a:endParaRPr lang="en-US" dirty="0" smtClean="0"/>
          </a:p>
        </p:txBody>
      </p:sp>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3F9B07D4-C152-4413-8E63-7DAEEE8DD7DA}" type="slidenum">
              <a:rPr lang="en-US" sz="1400" smtClean="0">
                <a:solidFill>
                  <a:srgbClr val="FFFF00"/>
                </a:solidFill>
              </a:rPr>
              <a:pPr/>
              <a:t>10</a:t>
            </a:fld>
            <a:endParaRPr lang="en-US" sz="1400" smtClean="0">
              <a:solidFill>
                <a:srgbClr val="FFFF00"/>
              </a:solidFill>
            </a:endParaRPr>
          </a:p>
        </p:txBody>
      </p:sp>
      <p:sp>
        <p:nvSpPr>
          <p:cNvPr id="11269" name="Rectangle 4"/>
          <p:cNvSpPr>
            <a:spLocks noChangeArrowheads="1"/>
          </p:cNvSpPr>
          <p:nvPr/>
        </p:nvSpPr>
        <p:spPr bwMode="auto">
          <a:xfrm>
            <a:off x="914400" y="381000"/>
            <a:ext cx="46097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latin typeface="Arial" charset="0"/>
              </a:rPr>
              <a:t>Other Adverse Effects:</a:t>
            </a:r>
          </a:p>
        </p:txBody>
      </p:sp>
      <p:sp>
        <p:nvSpPr>
          <p:cNvPr id="1127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A5B3EED3-4E52-4911-81B7-C4B71ED758E1}" type="slidenum">
              <a:rPr lang="en-US" sz="1400" smtClean="0">
                <a:solidFill>
                  <a:srgbClr val="FFFF00"/>
                </a:solidFill>
              </a:rPr>
              <a:pPr/>
              <a:t>11</a:t>
            </a:fld>
            <a:endParaRPr lang="en-US" sz="1400" smtClean="0">
              <a:solidFill>
                <a:srgbClr val="FFFF00"/>
              </a:solidFill>
            </a:endParaRPr>
          </a:p>
        </p:txBody>
      </p:sp>
      <p:sp>
        <p:nvSpPr>
          <p:cNvPr id="1229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381000" y="609600"/>
            <a:ext cx="8610600" cy="5509200"/>
          </a:xfrm>
          <a:prstGeom prst="rect">
            <a:avLst/>
          </a:prstGeom>
        </p:spPr>
        <p:txBody>
          <a:bodyPr wrap="square">
            <a:spAutoFit/>
          </a:bodyPr>
          <a:lstStyle/>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Cautions/Warnings:</a:t>
            </a:r>
            <a:r>
              <a:rPr lang="en-US"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u="sng" dirty="0">
                <a:latin typeface="Arial" panose="020B0604020202020204" pitchFamily="34" charset="0"/>
                <a:ea typeface="Times New Roman" panose="02020603050405020304" pitchFamily="18" charset="0"/>
                <a:cs typeface="Arial" panose="020B0604020202020204" pitchFamily="34" charset="0"/>
              </a:rPr>
              <a:t>FDA Black B</a:t>
            </a:r>
            <a:r>
              <a:rPr lang="en-US" dirty="0">
                <a:latin typeface="Arial" panose="020B0604020202020204" pitchFamily="34" charset="0"/>
                <a:ea typeface="Times New Roman" panose="02020603050405020304" pitchFamily="18" charset="0"/>
                <a:cs typeface="Arial" panose="020B0604020202020204" pitchFamily="34" charset="0"/>
              </a:rPr>
              <a:t>ox </a:t>
            </a:r>
            <a:r>
              <a:rPr lang="en-US" b="0" dirty="0">
                <a:latin typeface="Arial" panose="020B0604020202020204" pitchFamily="34" charset="0"/>
                <a:ea typeface="Times New Roman" panose="02020603050405020304" pitchFamily="18" charset="0"/>
                <a:cs typeface="Arial" panose="020B0604020202020204" pitchFamily="34" charset="0"/>
              </a:rPr>
              <a:t>– not to be used for dementia-related psychosis- increased risk of mortality in elderly dementia patients</a:t>
            </a:r>
            <a:r>
              <a:rPr lang="en-US" b="0" dirty="0" smtClean="0">
                <a:latin typeface="Arial" panose="020B0604020202020204" pitchFamily="34" charset="0"/>
                <a:ea typeface="Times New Roman" panose="02020603050405020304" pitchFamily="18" charset="0"/>
                <a:cs typeface="Arial" panose="020B0604020202020204" pitchFamily="34" charset="0"/>
              </a:rPr>
              <a:t>.</a:t>
            </a:r>
          </a:p>
          <a:p>
            <a:pPr marR="0" lvl="0" algn="just">
              <a:spcBef>
                <a:spcPts val="0"/>
              </a:spcBef>
              <a:spcAft>
                <a:spcPts val="0"/>
              </a:spcAft>
              <a:tabLst>
                <a:tab pos="457200" algn="l"/>
              </a:tabLst>
            </a:pPr>
            <a:endParaRPr lang="en-US" sz="800" b="0" dirty="0" smtClean="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smtClean="0">
                <a:latin typeface="Arial" panose="020B0604020202020204" pitchFamily="34" charset="0"/>
                <a:ea typeface="Times New Roman" panose="02020603050405020304" pitchFamily="18" charset="0"/>
                <a:cs typeface="Arial" panose="020B0604020202020204" pitchFamily="34" charset="0"/>
              </a:rPr>
              <a:t>May </a:t>
            </a:r>
            <a:r>
              <a:rPr lang="en-US" b="0" dirty="0">
                <a:latin typeface="Arial" panose="020B0604020202020204" pitchFamily="34" charset="0"/>
                <a:ea typeface="Times New Roman" panose="02020603050405020304" pitchFamily="18" charset="0"/>
                <a:cs typeface="Arial" panose="020B0604020202020204" pitchFamily="34" charset="0"/>
              </a:rPr>
              <a:t>cause drowsiness </a:t>
            </a:r>
            <a:endParaRPr lang="en-US" b="0" dirty="0" smtClean="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457200" algn="l"/>
              </a:tabLst>
            </a:pPr>
            <a:endParaRPr lang="en-US" sz="800"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Avoid alcohol and other depressants</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Acute agitation with alcohol may be aggravated with neuroleptics – benzodiazepines are </a:t>
            </a:r>
            <a:r>
              <a:rPr lang="en-US" b="0" dirty="0" smtClean="0">
                <a:latin typeface="Arial" panose="020B0604020202020204" pitchFamily="34" charset="0"/>
                <a:ea typeface="Times New Roman" panose="02020603050405020304" pitchFamily="18" charset="0"/>
                <a:cs typeface="Arial" panose="020B0604020202020204" pitchFamily="34" charset="0"/>
              </a:rPr>
              <a:t>preferred</a:t>
            </a:r>
          </a:p>
          <a:p>
            <a:pPr marR="0" lvl="1" algn="just">
              <a:spcBef>
                <a:spcPts val="0"/>
              </a:spcBef>
              <a:spcAft>
                <a:spcPts val="0"/>
              </a:spcAft>
              <a:tabLst>
                <a:tab pos="914400" algn="l"/>
              </a:tabLst>
            </a:pPr>
            <a:endParaRPr lang="en-US" sz="800"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Do not give to patients with glaucoma or prostatic </a:t>
            </a:r>
            <a:r>
              <a:rPr lang="en-US" b="0" dirty="0" smtClean="0">
                <a:latin typeface="Arial" panose="020B0604020202020204" pitchFamily="34" charset="0"/>
                <a:ea typeface="Times New Roman" panose="02020603050405020304" pitchFamily="18" charset="0"/>
                <a:cs typeface="Arial" panose="020B0604020202020204" pitchFamily="34" charset="0"/>
              </a:rPr>
              <a:t>hypertrophy</a:t>
            </a:r>
          </a:p>
          <a:p>
            <a:pPr marR="0" lvl="0" algn="just">
              <a:spcBef>
                <a:spcPts val="0"/>
              </a:spcBef>
              <a:spcAft>
                <a:spcPts val="0"/>
              </a:spcAft>
              <a:tabLst>
                <a:tab pos="457200" algn="l"/>
              </a:tabLst>
            </a:pPr>
            <a:endParaRPr lang="en-US" sz="800"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Caution in CVD or hepatic </a:t>
            </a:r>
            <a:r>
              <a:rPr lang="en-US" b="0" dirty="0" smtClean="0">
                <a:latin typeface="Arial" panose="020B0604020202020204" pitchFamily="34" charset="0"/>
                <a:ea typeface="Times New Roman" panose="02020603050405020304" pitchFamily="18" charset="0"/>
                <a:cs typeface="Arial" panose="020B0604020202020204" pitchFamily="34" charset="0"/>
              </a:rPr>
              <a:t>disease</a:t>
            </a:r>
          </a:p>
          <a:p>
            <a:pPr marR="0" lvl="0" algn="just">
              <a:spcBef>
                <a:spcPts val="0"/>
              </a:spcBef>
              <a:spcAft>
                <a:spcPts val="0"/>
              </a:spcAft>
              <a:tabLst>
                <a:tab pos="457200" algn="l"/>
              </a:tabLst>
            </a:pPr>
            <a:endParaRPr lang="en-US" sz="800"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i="1" dirty="0">
                <a:latin typeface="Arial" panose="020B0604020202020204" pitchFamily="34" charset="0"/>
                <a:ea typeface="Times New Roman" panose="02020603050405020304" pitchFamily="18" charset="0"/>
                <a:cs typeface="Arial" panose="020B0604020202020204" pitchFamily="34" charset="0"/>
              </a:rPr>
              <a:t>Safety in pregnancy has not been established (Class C)</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5C954652-C9D8-45B6-896F-CC5326677756}" type="slidenum">
              <a:rPr lang="en-US" sz="1400" smtClean="0">
                <a:solidFill>
                  <a:srgbClr val="FFFF00"/>
                </a:solidFill>
              </a:rPr>
              <a:pPr/>
              <a:t>12</a:t>
            </a:fld>
            <a:endParaRPr lang="en-US" sz="1400" smtClean="0">
              <a:solidFill>
                <a:srgbClr val="FFFF00"/>
              </a:solidFill>
            </a:endParaRPr>
          </a:p>
        </p:txBody>
      </p:sp>
      <p:sp>
        <p:nvSpPr>
          <p:cNvPr id="1331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4" name="Rectangle 3"/>
          <p:cNvSpPr/>
          <p:nvPr/>
        </p:nvSpPr>
        <p:spPr>
          <a:xfrm>
            <a:off x="533400" y="457200"/>
            <a:ext cx="8305800" cy="3785652"/>
          </a:xfrm>
          <a:prstGeom prst="rect">
            <a:avLst/>
          </a:prstGeom>
        </p:spPr>
        <p:txBody>
          <a:bodyPr wrap="square">
            <a:spAutoFit/>
          </a:bodyPr>
          <a:lstStyle/>
          <a:p>
            <a:pPr marL="0" marR="0" algn="just">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Chlorpromazine (</a:t>
            </a:r>
            <a:r>
              <a:rPr lang="en-US" sz="2800" dirty="0" err="1">
                <a:latin typeface="Arial" panose="020B0604020202020204" pitchFamily="34" charset="0"/>
                <a:ea typeface="Times New Roman" panose="02020603050405020304" pitchFamily="18" charset="0"/>
                <a:cs typeface="Arial" panose="020B0604020202020204" pitchFamily="34" charset="0"/>
              </a:rPr>
              <a:t>Thorazine</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i="1" dirty="0">
                <a:latin typeface="Arial" panose="020B0604020202020204" pitchFamily="34" charset="0"/>
                <a:ea typeface="Times New Roman" panose="02020603050405020304" pitchFamily="18" charset="0"/>
                <a:cs typeface="Arial" panose="020B0604020202020204" pitchFamily="34" charset="0"/>
              </a:rPr>
              <a:t>Introduced in 1959, </a:t>
            </a:r>
            <a:r>
              <a:rPr lang="en-US" sz="2000" b="0" i="1" u="sng" dirty="0">
                <a:latin typeface="Arial" panose="020B0604020202020204" pitchFamily="34" charset="0"/>
                <a:ea typeface="Times New Roman" panose="02020603050405020304" pitchFamily="18" charset="0"/>
                <a:cs typeface="Arial" panose="020B0604020202020204" pitchFamily="34" charset="0"/>
              </a:rPr>
              <a:t>First generation (low potency), </a:t>
            </a:r>
            <a:r>
              <a:rPr lang="en-US" sz="2000" b="0" i="1" dirty="0">
                <a:latin typeface="Arial" panose="020B0604020202020204" pitchFamily="34" charset="0"/>
                <a:ea typeface="Times New Roman" panose="02020603050405020304" pitchFamily="18" charset="0"/>
                <a:cs typeface="Arial" panose="020B0604020202020204" pitchFamily="34" charset="0"/>
              </a:rPr>
              <a:t>antipsychotic</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Uses:</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Antipsychotic, </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control manifestations of mania, </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intractable hiccups </a:t>
            </a: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a:t>
            </a:r>
            <a:r>
              <a:rPr lang="en-US" b="0" u="sng" dirty="0">
                <a:latin typeface="Arial" panose="020B0604020202020204" pitchFamily="34" charset="0"/>
                <a:ea typeface="Times New Roman" panose="02020603050405020304" pitchFamily="18" charset="0"/>
                <a:cs typeface="Arial" panose="020B0604020202020204" pitchFamily="34" charset="0"/>
              </a:rPr>
              <a:t>not used much anymore due to side effects</a:t>
            </a:r>
            <a:r>
              <a:rPr lang="en-US" b="0" dirty="0">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Highest occurrence of sedation</a:t>
            </a:r>
          </a:p>
        </p:txBody>
      </p:sp>
    </p:spTree>
    <p:custDataLst>
      <p:tags r:id="rId1"/>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2ADDACFE-9B52-4E69-9C76-42A904280122}" type="slidenum">
              <a:rPr lang="en-US" sz="1400" smtClean="0">
                <a:solidFill>
                  <a:srgbClr val="FFFF00"/>
                </a:solidFill>
              </a:rPr>
              <a:pPr/>
              <a:t>13</a:t>
            </a:fld>
            <a:endParaRPr lang="en-US" sz="1400" smtClean="0">
              <a:solidFill>
                <a:srgbClr val="FFFF00"/>
              </a:solidFill>
            </a:endParaRPr>
          </a:p>
        </p:txBody>
      </p:sp>
      <p:sp>
        <p:nvSpPr>
          <p:cNvPr id="1536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457200" y="454759"/>
            <a:ext cx="8382000" cy="5139869"/>
          </a:xfrm>
          <a:prstGeom prst="rect">
            <a:avLst/>
          </a:prstGeom>
        </p:spPr>
        <p:txBody>
          <a:bodyPr wrap="square">
            <a:spAutoFit/>
          </a:bodyPr>
          <a:lstStyle/>
          <a:p>
            <a:pPr marL="0" marR="0" algn="just">
              <a:spcBef>
                <a:spcPts val="0"/>
              </a:spcBef>
              <a:spcAft>
                <a:spcPts val="0"/>
              </a:spcAft>
            </a:pPr>
            <a:r>
              <a:rPr lang="en-US" sz="2800" dirty="0">
                <a:latin typeface="Arial" panose="020B0604020202020204" pitchFamily="34" charset="0"/>
                <a:ea typeface="Times New Roman" panose="02020603050405020304" pitchFamily="18" charset="0"/>
              </a:rPr>
              <a:t>Haloperidol (Haldol)</a:t>
            </a:r>
            <a:endParaRPr lang="en-US" dirty="0">
              <a:ea typeface="Times New Roman" panose="02020603050405020304" pitchFamily="18" charset="0"/>
            </a:endParaRPr>
          </a:p>
          <a:p>
            <a:pPr marL="0" marR="0" algn="just">
              <a:spcBef>
                <a:spcPts val="0"/>
              </a:spcBef>
              <a:spcAft>
                <a:spcPts val="0"/>
              </a:spcAft>
            </a:pPr>
            <a:r>
              <a:rPr lang="en-US" sz="800" b="0" dirty="0">
                <a:latin typeface="Arial" panose="020B0604020202020204" pitchFamily="34" charset="0"/>
                <a:ea typeface="Times New Roman" panose="02020603050405020304" pitchFamily="18" charset="0"/>
              </a:rPr>
              <a:t> </a:t>
            </a:r>
            <a:endParaRPr lang="en-US" sz="800" b="0" dirty="0">
              <a:ea typeface="Times New Roman" panose="02020603050405020304" pitchFamily="18" charset="0"/>
            </a:endParaRPr>
          </a:p>
          <a:p>
            <a:pPr marL="0" marR="0" algn="just">
              <a:spcBef>
                <a:spcPts val="0"/>
              </a:spcBef>
              <a:spcAft>
                <a:spcPts val="0"/>
              </a:spcAft>
            </a:pPr>
            <a:r>
              <a:rPr lang="en-US" sz="2000" b="0" i="1" dirty="0">
                <a:latin typeface="Arial" panose="020B0604020202020204" pitchFamily="34" charset="0"/>
                <a:ea typeface="Times New Roman" panose="02020603050405020304" pitchFamily="18" charset="0"/>
                <a:cs typeface="Arial" panose="020B0604020202020204" pitchFamily="34" charset="0"/>
              </a:rPr>
              <a:t>Introduced in 1967, </a:t>
            </a:r>
            <a:r>
              <a:rPr lang="en-US" sz="2000" b="0" i="1" u="sng" dirty="0">
                <a:latin typeface="Arial" panose="020B0604020202020204" pitchFamily="34" charset="0"/>
                <a:ea typeface="Times New Roman" panose="02020603050405020304" pitchFamily="18" charset="0"/>
                <a:cs typeface="Arial" panose="020B0604020202020204" pitchFamily="34" charset="0"/>
              </a:rPr>
              <a:t>First generation (high potency)</a:t>
            </a:r>
            <a:r>
              <a:rPr lang="en-US" sz="2000" b="0" i="1" dirty="0">
                <a:latin typeface="Arial" panose="020B0604020202020204" pitchFamily="34" charset="0"/>
                <a:ea typeface="Times New Roman" panose="02020603050405020304" pitchFamily="18" charset="0"/>
                <a:cs typeface="Arial" panose="020B0604020202020204" pitchFamily="34" charset="0"/>
              </a:rPr>
              <a:t>, antipsychotic</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b="0" dirty="0">
                <a:latin typeface="Arial" panose="020B0604020202020204" pitchFamily="34" charset="0"/>
                <a:ea typeface="Times New Roman" panose="02020603050405020304" pitchFamily="18" charset="0"/>
              </a:rPr>
              <a:t> </a:t>
            </a:r>
            <a:endParaRPr lang="en-US" sz="800" b="0" dirty="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b="0" dirty="0">
                <a:latin typeface="Arial" panose="020B0604020202020204" pitchFamily="34" charset="0"/>
                <a:ea typeface="Times New Roman" panose="02020603050405020304" pitchFamily="18" charset="0"/>
              </a:rPr>
              <a:t>Uses:</a:t>
            </a:r>
            <a:endParaRPr lang="en-US" b="0" dirty="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b="0" dirty="0">
                <a:latin typeface="Arial" panose="020B0604020202020204" pitchFamily="34" charset="0"/>
                <a:ea typeface="Times New Roman" panose="02020603050405020304" pitchFamily="18" charset="0"/>
              </a:rPr>
              <a:t>Antipsychotic: </a:t>
            </a:r>
            <a:endParaRPr lang="en-US" b="0" dirty="0">
              <a:ea typeface="Times New Roman" panose="02020603050405020304" pitchFamily="18" charset="0"/>
            </a:endParaRPr>
          </a:p>
          <a:p>
            <a:pPr marL="0" marR="0" algn="just">
              <a:spcBef>
                <a:spcPts val="0"/>
              </a:spcBef>
              <a:spcAft>
                <a:spcPts val="0"/>
              </a:spcAft>
            </a:pPr>
            <a:r>
              <a:rPr lang="en-US" b="0" dirty="0">
                <a:latin typeface="Arial" panose="020B0604020202020204" pitchFamily="34" charset="0"/>
                <a:ea typeface="Times New Roman" panose="02020603050405020304" pitchFamily="18" charset="0"/>
              </a:rPr>
              <a:t>         </a:t>
            </a:r>
            <a:r>
              <a:rPr lang="en-US" b="0" dirty="0" smtClean="0">
                <a:latin typeface="Arial" panose="020B0604020202020204" pitchFamily="34" charset="0"/>
                <a:ea typeface="Times New Roman" panose="02020603050405020304" pitchFamily="18" charset="0"/>
              </a:rPr>
              <a:t> </a:t>
            </a:r>
            <a:r>
              <a:rPr lang="en-US" sz="2000" i="1" dirty="0" smtClean="0">
                <a:latin typeface="Arial" panose="020B0604020202020204" pitchFamily="34" charset="0"/>
                <a:ea typeface="Times New Roman" panose="02020603050405020304" pitchFamily="18" charset="0"/>
              </a:rPr>
              <a:t>Recommended </a:t>
            </a:r>
            <a:r>
              <a:rPr lang="en-US" sz="2000" i="1" dirty="0">
                <a:latin typeface="Arial" panose="020B0604020202020204" pitchFamily="34" charset="0"/>
                <a:ea typeface="Times New Roman" panose="02020603050405020304" pitchFamily="18" charset="0"/>
              </a:rPr>
              <a:t>first-line drug for treatment of schizophrenia</a:t>
            </a:r>
            <a:endParaRPr lang="en-US" sz="2000" dirty="0">
              <a:ea typeface="Times New Roman" panose="02020603050405020304" pitchFamily="18" charset="0"/>
            </a:endParaRPr>
          </a:p>
          <a:p>
            <a:pPr marL="0" marR="0" algn="just">
              <a:spcBef>
                <a:spcPts val="0"/>
              </a:spcBef>
              <a:spcAft>
                <a:spcPts val="0"/>
              </a:spcAft>
            </a:pPr>
            <a:r>
              <a:rPr lang="en-US" b="0" dirty="0">
                <a:latin typeface="Arial" panose="020B0604020202020204" pitchFamily="34" charset="0"/>
                <a:ea typeface="Times New Roman" panose="02020603050405020304" pitchFamily="18" charset="0"/>
              </a:rPr>
              <a:t>         </a:t>
            </a:r>
            <a:r>
              <a:rPr lang="en-US" b="0" dirty="0" smtClean="0">
                <a:latin typeface="Arial" panose="020B0604020202020204" pitchFamily="34" charset="0"/>
                <a:ea typeface="Times New Roman" panose="02020603050405020304" pitchFamily="18" charset="0"/>
              </a:rPr>
              <a:t> </a:t>
            </a:r>
            <a:r>
              <a:rPr lang="en-US" sz="2000" b="0" smtClean="0">
                <a:latin typeface="Arial" panose="020B0604020202020204" pitchFamily="34" charset="0"/>
                <a:ea typeface="Times New Roman" panose="02020603050405020304" pitchFamily="18" charset="0"/>
              </a:rPr>
              <a:t>for treating </a:t>
            </a:r>
            <a:r>
              <a:rPr lang="en-US" sz="2000" b="0" u="sng" smtClean="0">
                <a:latin typeface="Arial" panose="020B0604020202020204" pitchFamily="34" charset="0"/>
                <a:ea typeface="Times New Roman" panose="02020603050405020304" pitchFamily="18" charset="0"/>
                <a:cs typeface="Arial" panose="020B0604020202020204" pitchFamily="34" charset="0"/>
              </a:rPr>
              <a:t>Acute </a:t>
            </a:r>
            <a:r>
              <a:rPr lang="en-US" sz="2000" b="0" u="sng" dirty="0">
                <a:latin typeface="Arial" panose="020B0604020202020204" pitchFamily="34" charset="0"/>
                <a:ea typeface="Times New Roman" panose="02020603050405020304" pitchFamily="18" charset="0"/>
                <a:cs typeface="Arial" panose="020B0604020202020204" pitchFamily="34" charset="0"/>
              </a:rPr>
              <a:t>agit</a:t>
            </a:r>
            <a:r>
              <a:rPr lang="en-US" sz="2000" b="0" dirty="0">
                <a:latin typeface="Arial" panose="020B0604020202020204" pitchFamily="34" charset="0"/>
                <a:ea typeface="Times New Roman" panose="02020603050405020304" pitchFamily="18" charset="0"/>
                <a:cs typeface="Arial" panose="020B0604020202020204" pitchFamily="34" charset="0"/>
              </a:rPr>
              <a:t>ation (rapid acting).</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Common </a:t>
            </a:r>
            <a:r>
              <a:rPr lang="en-US" sz="2000" b="0" dirty="0">
                <a:latin typeface="Arial" panose="020B0604020202020204" pitchFamily="34" charset="0"/>
                <a:ea typeface="Times New Roman" panose="02020603050405020304" pitchFamily="18" charset="0"/>
                <a:cs typeface="Arial" panose="020B0604020202020204" pitchFamily="34" charset="0"/>
              </a:rPr>
              <a:t>Extra-Pyramidal-Syndrome (EPS) due to dopamine </a:t>
            </a:r>
            <a:endParaRPr lang="en-US" sz="2000" b="0" dirty="0" smtClean="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receptor  </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b="0" dirty="0">
                <a:latin typeface="Arial" panose="020B0604020202020204" pitchFamily="34" charset="0"/>
                <a:ea typeface="Times New Roman" panose="02020603050405020304" pitchFamily="18" charset="0"/>
              </a:rPr>
              <a:t>          </a:t>
            </a:r>
            <a:r>
              <a:rPr lang="en-US" sz="2000" b="0" dirty="0">
                <a:latin typeface="Arial" panose="020B0604020202020204" pitchFamily="34" charset="0"/>
                <a:ea typeface="Times New Roman" panose="02020603050405020304" pitchFamily="18" charset="0"/>
                <a:cs typeface="Arial" panose="020B0604020202020204" pitchFamily="34" charset="0"/>
              </a:rPr>
              <a:t>Blockade and low anticholinergic action.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Less </a:t>
            </a:r>
            <a:r>
              <a:rPr lang="en-US" sz="2000" b="0" dirty="0">
                <a:latin typeface="Arial" panose="020B0604020202020204" pitchFamily="34" charset="0"/>
                <a:ea typeface="Times New Roman" panose="02020603050405020304" pitchFamily="18" charset="0"/>
                <a:cs typeface="Arial" panose="020B0604020202020204" pitchFamily="34" charset="0"/>
              </a:rPr>
              <a:t>drowsiness than other antipsychotics</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Caution </a:t>
            </a:r>
            <a:r>
              <a:rPr lang="en-US" sz="2000" b="0" dirty="0">
                <a:latin typeface="Arial" panose="020B0604020202020204" pitchFamily="34" charset="0"/>
                <a:ea typeface="Times New Roman" panose="02020603050405020304" pitchFamily="18" charset="0"/>
                <a:cs typeface="Arial" panose="020B0604020202020204" pitchFamily="34" charset="0"/>
              </a:rPr>
              <a:t>Neuroleptic malignant Syndrome</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Available </a:t>
            </a:r>
            <a:r>
              <a:rPr lang="en-US" sz="2000" b="0" dirty="0">
                <a:latin typeface="Arial" panose="020B0604020202020204" pitchFamily="34" charset="0"/>
                <a:ea typeface="Times New Roman" panose="02020603050405020304" pitchFamily="18" charset="0"/>
                <a:cs typeface="Arial" panose="020B0604020202020204" pitchFamily="34" charset="0"/>
              </a:rPr>
              <a:t>as </a:t>
            </a:r>
            <a:r>
              <a:rPr lang="en-US" sz="2000" b="0" dirty="0" err="1">
                <a:latin typeface="Arial" panose="020B0604020202020204" pitchFamily="34" charset="0"/>
                <a:ea typeface="Times New Roman" panose="02020603050405020304" pitchFamily="18" charset="0"/>
                <a:cs typeface="Arial" panose="020B0604020202020204" pitchFamily="34" charset="0"/>
              </a:rPr>
              <a:t>po</a:t>
            </a: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err="1">
                <a:latin typeface="Arial" panose="020B0604020202020204" pitchFamily="34" charset="0"/>
                <a:ea typeface="Times New Roman" panose="02020603050405020304" pitchFamily="18" charset="0"/>
                <a:cs typeface="Arial" panose="020B0604020202020204" pitchFamily="34" charset="0"/>
              </a:rPr>
              <a:t>im</a:t>
            </a: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err="1">
                <a:latin typeface="Arial" panose="020B0604020202020204" pitchFamily="34" charset="0"/>
                <a:ea typeface="Times New Roman" panose="02020603050405020304" pitchFamily="18" charset="0"/>
                <a:cs typeface="Arial" panose="020B0604020202020204" pitchFamily="34" charset="0"/>
              </a:rPr>
              <a:t>decanoate</a:t>
            </a:r>
            <a:r>
              <a:rPr lang="en-US" sz="2000" b="0" dirty="0">
                <a:latin typeface="Arial" panose="020B0604020202020204" pitchFamily="34" charset="0"/>
                <a:ea typeface="Times New Roman" panose="02020603050405020304" pitchFamily="18" charset="0"/>
                <a:cs typeface="Arial" panose="020B0604020202020204" pitchFamily="34" charset="0"/>
              </a:rPr>
              <a:t> (IM depot).</a:t>
            </a:r>
          </a:p>
          <a:p>
            <a:pPr marL="0" marR="0" algn="just">
              <a:spcBef>
                <a:spcPts val="0"/>
              </a:spcBef>
              <a:spcAft>
                <a:spcPts val="0"/>
              </a:spcAft>
            </a:pPr>
            <a:r>
              <a:rPr lang="en-US" sz="2800" b="0" dirty="0">
                <a:latin typeface="Arial" panose="020B0604020202020204" pitchFamily="34" charset="0"/>
                <a:ea typeface="Times New Roman" panose="02020603050405020304" pitchFamily="18" charset="0"/>
              </a:rPr>
              <a:t> </a:t>
            </a:r>
            <a:endParaRPr lang="en-US" b="0" dirty="0">
              <a:ea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28650" y="-228600"/>
            <a:ext cx="7886700" cy="1325563"/>
          </a:xfrm>
          <a:noFill/>
        </p:spPr>
        <p:txBody>
          <a:bodyPr lIns="92075" tIns="46038" rIns="92075" bIns="46038" anchor="b">
            <a:normAutofit/>
          </a:bodyPr>
          <a:lstStyle/>
          <a:p>
            <a:r>
              <a:rPr lang="en-US" sz="2800" b="1" dirty="0" smtClean="0">
                <a:latin typeface="Arial" panose="020B0604020202020204" pitchFamily="34" charset="0"/>
                <a:cs typeface="Arial" panose="020B0604020202020204" pitchFamily="34" charset="0"/>
              </a:rPr>
              <a:t>Fluphenazine (Prolixin)</a:t>
            </a:r>
          </a:p>
        </p:txBody>
      </p:sp>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1F19B1B9-429D-4B39-9456-7C7493E6E46F}" type="slidenum">
              <a:rPr lang="en-US" sz="1400" smtClean="0">
                <a:solidFill>
                  <a:srgbClr val="FFFF00"/>
                </a:solidFill>
              </a:rPr>
              <a:pPr/>
              <a:t>14</a:t>
            </a:fld>
            <a:endParaRPr lang="en-US" sz="1400" smtClean="0">
              <a:solidFill>
                <a:srgbClr val="FFFF00"/>
              </a:solidFill>
            </a:endParaRPr>
          </a:p>
        </p:txBody>
      </p:sp>
      <p:sp>
        <p:nvSpPr>
          <p:cNvPr id="1434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762000" y="1308723"/>
            <a:ext cx="8077200" cy="2369880"/>
          </a:xfrm>
          <a:prstGeom prst="rect">
            <a:avLst/>
          </a:prstGeom>
        </p:spPr>
        <p:txBody>
          <a:bodyPr wrap="square">
            <a:spAutoFit/>
          </a:bodyPr>
          <a:lstStyle/>
          <a:p>
            <a:pPr marL="0" marR="0" algn="just">
              <a:spcBef>
                <a:spcPts val="0"/>
              </a:spcBef>
              <a:spcAft>
                <a:spcPts val="0"/>
              </a:spcAft>
            </a:pPr>
            <a:r>
              <a:rPr lang="en-US" sz="2000" b="0" i="1" dirty="0">
                <a:latin typeface="Arial" panose="020B0604020202020204" pitchFamily="34" charset="0"/>
                <a:ea typeface="Times New Roman" panose="02020603050405020304" pitchFamily="18" charset="0"/>
                <a:cs typeface="Arial" panose="020B0604020202020204" pitchFamily="34" charset="0"/>
              </a:rPr>
              <a:t>Introduced in 1959, </a:t>
            </a:r>
            <a:r>
              <a:rPr lang="en-US" sz="2000" b="0" i="1" u="sng" dirty="0">
                <a:latin typeface="Arial" panose="020B0604020202020204" pitchFamily="34" charset="0"/>
                <a:ea typeface="Times New Roman" panose="02020603050405020304" pitchFamily="18" charset="0"/>
                <a:cs typeface="Arial" panose="020B0604020202020204" pitchFamily="34" charset="0"/>
              </a:rPr>
              <a:t>First generation (high potency), </a:t>
            </a:r>
            <a:r>
              <a:rPr lang="en-US" sz="2000" b="0" i="1" dirty="0">
                <a:latin typeface="Arial" panose="020B0604020202020204" pitchFamily="34" charset="0"/>
                <a:ea typeface="Times New Roman" panose="02020603050405020304" pitchFamily="18" charset="0"/>
                <a:cs typeface="Arial" panose="020B0604020202020204" pitchFamily="34" charset="0"/>
              </a:rPr>
              <a:t>antipsychotic</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tabLst>
                <a:tab pos="0" algn="l"/>
              </a:tabLs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90000"/>
              </a:lnSpc>
              <a:buFont typeface="Arial" panose="020B0604020202020204" pitchFamily="34" charset="0"/>
              <a:buChar char="•"/>
              <a:tabLst>
                <a:tab pos="457200" algn="l"/>
              </a:tabLst>
            </a:pPr>
            <a:r>
              <a:rPr lang="en-US" sz="2000" b="0" dirty="0">
                <a:solidFill>
                  <a:srgbClr val="000000"/>
                </a:solidFill>
                <a:latin typeface="Arial" panose="020B0604020202020204" pitchFamily="34" charset="0"/>
                <a:cs typeface="Arial" panose="020B0604020202020204" pitchFamily="34" charset="0"/>
              </a:rPr>
              <a:t>Uses:</a:t>
            </a:r>
            <a:endParaRPr lang="en-US" sz="2000" b="0" dirty="0">
              <a:latin typeface="Arial" panose="020B0604020202020204" pitchFamily="34" charset="0"/>
              <a:cs typeface="Arial" panose="020B0604020202020204" pitchFamily="34" charset="0"/>
            </a:endParaRPr>
          </a:p>
          <a:p>
            <a:pPr marL="457200" marR="0">
              <a:lnSpc>
                <a:spcPct val="90000"/>
              </a:lnSpc>
              <a:spcBef>
                <a:spcPts val="0"/>
              </a:spcBef>
              <a:spcAft>
                <a:spcPts val="0"/>
              </a:spcAft>
            </a:pPr>
            <a:r>
              <a:rPr lang="en-US" sz="2000" b="0" dirty="0" smtClean="0">
                <a:solidFill>
                  <a:srgbClr val="000000"/>
                </a:solidFill>
                <a:latin typeface="Arial" panose="020B0604020202020204" pitchFamily="34" charset="0"/>
                <a:cs typeface="Arial" panose="020B0604020202020204" pitchFamily="34" charset="0"/>
              </a:rPr>
              <a:t>Antipsychotic</a:t>
            </a:r>
            <a:r>
              <a:rPr lang="en-US" sz="2000" b="0" dirty="0">
                <a:solidFill>
                  <a:srgbClr val="000000"/>
                </a:solidFill>
                <a:latin typeface="Arial" panose="020B0604020202020204" pitchFamily="34" charset="0"/>
                <a:cs typeface="Arial" panose="020B0604020202020204" pitchFamily="34" charset="0"/>
              </a:rPr>
              <a:t>:</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457200" marR="0">
              <a:lnSpc>
                <a:spcPct val="90000"/>
              </a:lnSpc>
              <a:spcBef>
                <a:spcPts val="0"/>
              </a:spcBef>
              <a:spcAft>
                <a:spcPts val="0"/>
              </a:spcAft>
            </a:pPr>
            <a:r>
              <a:rPr lang="en-US" sz="2000" b="0" dirty="0">
                <a:solidFill>
                  <a:srgbClr val="000000"/>
                </a:solidFill>
                <a:latin typeface="Arial" panose="020B0604020202020204" pitchFamily="34" charset="0"/>
                <a:cs typeface="Arial" panose="020B0604020202020204" pitchFamily="34" charset="0"/>
              </a:rPr>
              <a:t>Good in patients </a:t>
            </a:r>
            <a:r>
              <a:rPr lang="en-US" sz="2000" b="0" u="sng" dirty="0">
                <a:solidFill>
                  <a:srgbClr val="000000"/>
                </a:solidFill>
                <a:latin typeface="Arial" panose="020B0604020202020204" pitchFamily="34" charset="0"/>
                <a:cs typeface="Arial" panose="020B0604020202020204" pitchFamily="34" charset="0"/>
              </a:rPr>
              <a:t>refusing</a:t>
            </a:r>
            <a:r>
              <a:rPr lang="en-US" sz="2000" b="0" dirty="0">
                <a:solidFill>
                  <a:srgbClr val="000000"/>
                </a:solidFill>
                <a:latin typeface="Arial" panose="020B0604020202020204" pitchFamily="34" charset="0"/>
                <a:cs typeface="Arial" panose="020B0604020202020204" pitchFamily="34" charset="0"/>
              </a:rPr>
              <a:t> oral medications because it </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a:lnSpc>
                <a:spcPct val="90000"/>
              </a:lnSpc>
            </a:pPr>
            <a:r>
              <a:rPr lang="en-US" sz="2000" b="0" dirty="0">
                <a:solidFill>
                  <a:srgbClr val="000000"/>
                </a:solidFill>
                <a:latin typeface="Arial" panose="020B0604020202020204" pitchFamily="34" charset="0"/>
                <a:cs typeface="Arial" panose="020B0604020202020204" pitchFamily="34" charset="0"/>
              </a:rPr>
              <a:t>           comes in depot injection (4 weeks)</a:t>
            </a:r>
            <a:endParaRPr lang="en-US" sz="2000" b="0" dirty="0">
              <a:latin typeface="Arial" panose="020B0604020202020204" pitchFamily="34" charset="0"/>
              <a:cs typeface="Arial" panose="020B0604020202020204" pitchFamily="34" charset="0"/>
            </a:endParaRPr>
          </a:p>
          <a:p>
            <a:pPr>
              <a:lnSpc>
                <a:spcPct val="90000"/>
              </a:lnSpc>
            </a:pPr>
            <a:r>
              <a:rPr lang="en-US" sz="2000" b="0" dirty="0">
                <a:latin typeface="Arial" panose="020B0604020202020204" pitchFamily="34" charset="0"/>
                <a:cs typeface="Arial" panose="020B0604020202020204" pitchFamily="34" charset="0"/>
              </a:rPr>
              <a:t> </a:t>
            </a:r>
          </a:p>
          <a:p>
            <a:pPr marL="342900" lvl="0" indent="-342900">
              <a:lnSpc>
                <a:spcPct val="90000"/>
              </a:lnSpc>
              <a:buFont typeface="Arial" panose="020B0604020202020204" pitchFamily="34" charset="0"/>
              <a:buChar char="•"/>
              <a:tabLst>
                <a:tab pos="457200" algn="l"/>
              </a:tabLst>
            </a:pPr>
            <a:r>
              <a:rPr lang="en-US" sz="2000" b="0" dirty="0">
                <a:solidFill>
                  <a:srgbClr val="000000"/>
                </a:solidFill>
                <a:latin typeface="Arial" panose="020B0604020202020204" pitchFamily="34" charset="0"/>
                <a:cs typeface="Arial" panose="020B0604020202020204" pitchFamily="34" charset="0"/>
              </a:rPr>
              <a:t>Available as IM, </a:t>
            </a:r>
            <a:r>
              <a:rPr lang="en-US" sz="2000" b="0" dirty="0" err="1">
                <a:solidFill>
                  <a:srgbClr val="000000"/>
                </a:solidFill>
                <a:latin typeface="Arial" panose="020B0604020202020204" pitchFamily="34" charset="0"/>
                <a:cs typeface="Arial" panose="020B0604020202020204" pitchFamily="34" charset="0"/>
              </a:rPr>
              <a:t>decanoate</a:t>
            </a:r>
            <a:r>
              <a:rPr lang="en-US" sz="2000" b="0" dirty="0">
                <a:solidFill>
                  <a:srgbClr val="000000"/>
                </a:solidFill>
                <a:latin typeface="Arial" panose="020B0604020202020204" pitchFamily="34" charset="0"/>
                <a:cs typeface="Arial" panose="020B0604020202020204" pitchFamily="34" charset="0"/>
              </a:rPr>
              <a:t> (depot).</a:t>
            </a:r>
            <a:endParaRPr lang="en-US" sz="2000" b="0" dirty="0">
              <a:effectLst/>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28650" y="593726"/>
            <a:ext cx="7886700" cy="625474"/>
          </a:xfrm>
          <a:noFill/>
        </p:spPr>
        <p:txBody>
          <a:bodyPr lIns="92075" tIns="46038" rIns="92075" bIns="46038" anchor="b">
            <a:normAutofit/>
          </a:bodyPr>
          <a:lstStyle/>
          <a:p>
            <a:r>
              <a:rPr lang="en-US" sz="2800" b="1" dirty="0" smtClean="0">
                <a:latin typeface="Arial" panose="020B0604020202020204" pitchFamily="34" charset="0"/>
                <a:cs typeface="Arial" panose="020B0604020202020204" pitchFamily="34" charset="0"/>
              </a:rPr>
              <a:t>Pimozide (</a:t>
            </a:r>
            <a:r>
              <a:rPr lang="en-US" sz="2800" b="1" dirty="0" err="1" smtClean="0">
                <a:latin typeface="Arial" panose="020B0604020202020204" pitchFamily="34" charset="0"/>
                <a:cs typeface="Arial" panose="020B0604020202020204" pitchFamily="34" charset="0"/>
              </a:rPr>
              <a:t>Orap</a:t>
            </a:r>
            <a:r>
              <a:rPr lang="en-US" sz="2800" b="1" dirty="0" smtClean="0">
                <a:latin typeface="Arial" panose="020B0604020202020204" pitchFamily="34" charset="0"/>
                <a:cs typeface="Arial" panose="020B0604020202020204" pitchFamily="34" charset="0"/>
              </a:rPr>
              <a:t>)</a:t>
            </a:r>
          </a:p>
        </p:txBody>
      </p:sp>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1F19B1B9-429D-4B39-9456-7C7493E6E46F}" type="slidenum">
              <a:rPr lang="en-US" sz="1400" smtClean="0">
                <a:solidFill>
                  <a:srgbClr val="FFFF00"/>
                </a:solidFill>
              </a:rPr>
              <a:pPr/>
              <a:t>15</a:t>
            </a:fld>
            <a:endParaRPr lang="en-US" sz="1400" smtClean="0">
              <a:solidFill>
                <a:srgbClr val="FFFF00"/>
              </a:solidFill>
            </a:endParaRPr>
          </a:p>
        </p:txBody>
      </p:sp>
      <p:sp>
        <p:nvSpPr>
          <p:cNvPr id="1434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685800" y="1676400"/>
            <a:ext cx="8153400" cy="3170099"/>
          </a:xfrm>
          <a:prstGeom prst="rect">
            <a:avLst/>
          </a:prstGeom>
        </p:spPr>
        <p:txBody>
          <a:bodyPr wrap="square">
            <a:spAutoFit/>
          </a:bodyPr>
          <a:lstStyle/>
          <a:p>
            <a:pPr marL="0" marR="0" algn="just">
              <a:spcBef>
                <a:spcPts val="0"/>
              </a:spcBef>
              <a:spcAft>
                <a:spcPts val="0"/>
              </a:spcAft>
            </a:pPr>
            <a:r>
              <a:rPr lang="en-US" sz="2000" b="0" i="1" u="sng" dirty="0">
                <a:latin typeface="Arial" panose="020B0604020202020204" pitchFamily="34" charset="0"/>
                <a:ea typeface="Times New Roman" panose="02020603050405020304" pitchFamily="18" charset="0"/>
                <a:cs typeface="Arial" panose="020B0604020202020204" pitchFamily="34" charset="0"/>
              </a:rPr>
              <a:t>Miscellaneous category- </a:t>
            </a:r>
            <a:r>
              <a:rPr lang="en-US" sz="2000" b="0" i="1" dirty="0">
                <a:latin typeface="Arial" panose="020B0604020202020204" pitchFamily="34" charset="0"/>
                <a:ea typeface="Times New Roman" panose="02020603050405020304" pitchFamily="18" charset="0"/>
                <a:cs typeface="Arial" panose="020B0604020202020204" pitchFamily="34" charset="0"/>
              </a:rPr>
              <a:t>approved in1985 for Tourette’s syndrome</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b="0" i="1" dirty="0">
                <a:latin typeface="Arial" panose="020B0604020202020204" pitchFamily="34" charset="0"/>
                <a:ea typeface="Times New Roman" panose="02020603050405020304" pitchFamily="18" charset="0"/>
                <a:cs typeface="Arial" panose="020B0604020202020204" pitchFamily="34" charset="0"/>
              </a:rPr>
              <a:t> </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Use:</a:t>
            </a:r>
          </a:p>
          <a:p>
            <a:pPr marL="742950" marR="0" lvl="1" indent="-285750" algn="just">
              <a:spcBef>
                <a:spcPts val="0"/>
              </a:spcBef>
              <a:spcAft>
                <a:spcPts val="0"/>
              </a:spcAft>
              <a:buFont typeface="Arial" panose="020B0604020202020204" pitchFamily="34" charset="0"/>
              <a:buChar char="•"/>
              <a:tabLst>
                <a:tab pos="914400" algn="l"/>
              </a:tabLst>
            </a:pPr>
            <a:r>
              <a:rPr lang="en-US" sz="2000" u="sng" dirty="0">
                <a:latin typeface="Arial" panose="020B0604020202020204" pitchFamily="34" charset="0"/>
                <a:ea typeface="Times New Roman" panose="02020603050405020304" pitchFamily="18" charset="0"/>
                <a:cs typeface="Arial" panose="020B0604020202020204" pitchFamily="34" charset="0"/>
              </a:rPr>
              <a:t>Tourette’s syndrome </a:t>
            </a: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used for suppression of motor and phonic tics </a:t>
            </a: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second line after failure to respond to haloperidol</a:t>
            </a:r>
          </a:p>
          <a:p>
            <a:pPr marL="91440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Contraindications:</a:t>
            </a: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congenital long QT interval syndrome &amp; long history of cardiac arrhythmias</a:t>
            </a:r>
          </a:p>
        </p:txBody>
      </p:sp>
    </p:spTree>
    <p:custDataLst>
      <p:tags r:id="rId1"/>
    </p:custDataLst>
    <p:extLst>
      <p:ext uri="{BB962C8B-B14F-4D97-AF65-F5344CB8AC3E}">
        <p14:creationId xmlns:p14="http://schemas.microsoft.com/office/powerpoint/2010/main" val="51078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5DD395A-C515-4F1F-BC1E-A9ABBB7969B0}" type="slidenum">
              <a:rPr lang="en-US" smtClean="0"/>
              <a:pPr>
                <a:defRPr/>
              </a:pPr>
              <a:t>16</a:t>
            </a:fld>
            <a:endParaRPr lang="en-US"/>
          </a:p>
        </p:txBody>
      </p:sp>
      <p:sp>
        <p:nvSpPr>
          <p:cNvPr id="7" name="Rectangle 6"/>
          <p:cNvSpPr/>
          <p:nvPr/>
        </p:nvSpPr>
        <p:spPr>
          <a:xfrm>
            <a:off x="228600" y="314027"/>
            <a:ext cx="8763000" cy="5324535"/>
          </a:xfrm>
          <a:prstGeom prst="rect">
            <a:avLst/>
          </a:prstGeom>
        </p:spPr>
        <p:txBody>
          <a:bodyPr wrap="square">
            <a:spAutoFit/>
          </a:bodyPr>
          <a:lstStyle/>
          <a:p>
            <a:pPr marL="0" marR="0" algn="just">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Atypical Antipsychotics:</a:t>
            </a:r>
            <a:endParaRPr lang="en-US"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800" b="0" dirty="0">
                <a:latin typeface="Arial" panose="020B0604020202020204" pitchFamily="34" charset="0"/>
                <a:ea typeface="Times New Roman" panose="02020603050405020304" pitchFamily="18" charset="0"/>
                <a:cs typeface="Arial" panose="020B0604020202020204" pitchFamily="34" charset="0"/>
              </a:rPr>
              <a:t> </a:t>
            </a:r>
            <a:endParaRPr lang="en-US"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sz="2000" i="1" dirty="0">
                <a:latin typeface="Arial" panose="020B0604020202020204" pitchFamily="34" charset="0"/>
                <a:ea typeface="Times New Roman" panose="02020603050405020304" pitchFamily="18" charset="0"/>
                <a:cs typeface="Arial" panose="020B0604020202020204" pitchFamily="34" charset="0"/>
              </a:rPr>
              <a:t>Becoming the drugs of choice for treatment of </a:t>
            </a:r>
            <a:r>
              <a:rPr lang="en-US" sz="2000" i="1" dirty="0" smtClean="0">
                <a:latin typeface="Arial" panose="020B0604020202020204" pitchFamily="34" charset="0"/>
                <a:ea typeface="Times New Roman" panose="02020603050405020304" pitchFamily="18" charset="0"/>
                <a:cs typeface="Arial" panose="020B0604020202020204" pitchFamily="34" charset="0"/>
              </a:rPr>
              <a:t>Psychosis</a:t>
            </a:r>
          </a:p>
          <a:p>
            <a:pPr marR="0" lvl="0" algn="just">
              <a:spcBef>
                <a:spcPts val="0"/>
              </a:spcBef>
              <a:spcAft>
                <a:spcPts val="0"/>
              </a:spcAft>
              <a:tabLst>
                <a:tab pos="457200" algn="l"/>
              </a:tabLst>
            </a:pPr>
            <a:endParaRPr lang="en-US"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High affinity as </a:t>
            </a:r>
            <a:r>
              <a:rPr lang="en-US" sz="2000" b="0" u="sng" dirty="0">
                <a:latin typeface="Arial" panose="020B0604020202020204" pitchFamily="34" charset="0"/>
                <a:ea typeface="Times New Roman" panose="02020603050405020304" pitchFamily="18" charset="0"/>
                <a:cs typeface="Arial" panose="020B0604020202020204" pitchFamily="34" charset="0"/>
              </a:rPr>
              <a:t>5-HT</a:t>
            </a:r>
            <a:r>
              <a:rPr lang="en-US" sz="2000" b="0" u="sng" baseline="-25000" dirty="0">
                <a:latin typeface="Arial" panose="020B0604020202020204" pitchFamily="34" charset="0"/>
                <a:ea typeface="Times New Roman" panose="02020603050405020304" pitchFamily="18" charset="0"/>
                <a:cs typeface="Arial" panose="020B0604020202020204" pitchFamily="34" charset="0"/>
              </a:rPr>
              <a:t>2A</a:t>
            </a:r>
            <a:r>
              <a:rPr lang="en-US" sz="2000" b="0" dirty="0">
                <a:latin typeface="Arial" panose="020B0604020202020204" pitchFamily="34" charset="0"/>
                <a:ea typeface="Times New Roman" panose="02020603050405020304" pitchFamily="18" charset="0"/>
                <a:cs typeface="Arial" panose="020B0604020202020204" pitchFamily="34" charset="0"/>
              </a:rPr>
              <a:t> (serotonin) receptor antagonists or partial </a:t>
            </a:r>
            <a:r>
              <a:rPr lang="en-US" sz="2000" b="0" dirty="0" smtClean="0">
                <a:latin typeface="Arial" panose="020B0604020202020204" pitchFamily="34" charset="0"/>
                <a:ea typeface="Times New Roman" panose="02020603050405020304" pitchFamily="18" charset="0"/>
                <a:cs typeface="Arial" panose="020B0604020202020204" pitchFamily="34" charset="0"/>
              </a:rPr>
              <a:t>agonists, but also are </a:t>
            </a:r>
            <a:r>
              <a:rPr lang="en-US" sz="2000" b="0" u="sng" dirty="0">
                <a:latin typeface="Arial" panose="020B0604020202020204" pitchFamily="34" charset="0"/>
                <a:ea typeface="Times New Roman" panose="02020603050405020304" pitchFamily="18" charset="0"/>
                <a:cs typeface="Arial" panose="020B0604020202020204" pitchFamily="34" charset="0"/>
              </a:rPr>
              <a:t>Dopamine D</a:t>
            </a:r>
            <a:r>
              <a:rPr lang="en-US" sz="2000" b="0" u="sng" baseline="-25000" dirty="0">
                <a:latin typeface="Arial" panose="020B0604020202020204" pitchFamily="34" charset="0"/>
                <a:ea typeface="Times New Roman" panose="02020603050405020304" pitchFamily="18" charset="0"/>
                <a:cs typeface="Arial" panose="020B0604020202020204" pitchFamily="34" charset="0"/>
              </a:rPr>
              <a:t>2</a:t>
            </a:r>
            <a:r>
              <a:rPr lang="en-US" sz="2000" b="0" u="sng" dirty="0">
                <a:latin typeface="Arial" panose="020B0604020202020204" pitchFamily="34" charset="0"/>
                <a:ea typeface="Times New Roman" panose="02020603050405020304" pitchFamily="18" charset="0"/>
                <a:cs typeface="Arial" panose="020B0604020202020204" pitchFamily="34" charset="0"/>
              </a:rPr>
              <a:t> </a:t>
            </a:r>
            <a:r>
              <a:rPr lang="en-US" sz="2000" b="0" dirty="0">
                <a:latin typeface="Arial" panose="020B0604020202020204" pitchFamily="34" charset="0"/>
                <a:ea typeface="Times New Roman" panose="02020603050405020304" pitchFamily="18" charset="0"/>
                <a:cs typeface="Arial" panose="020B0604020202020204" pitchFamily="34" charset="0"/>
              </a:rPr>
              <a:t>receptor antagonists or partial agonists. </a:t>
            </a:r>
            <a:endParaRPr lang="en-US" sz="2000" b="0" dirty="0" smtClean="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1337945" algn="l"/>
              </a:tabLs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Bind </a:t>
            </a:r>
            <a:r>
              <a:rPr lang="en-US" sz="2000" b="0" dirty="0">
                <a:latin typeface="Arial" panose="020B0604020202020204" pitchFamily="34" charset="0"/>
                <a:ea typeface="Times New Roman" panose="02020603050405020304" pitchFamily="18" charset="0"/>
                <a:cs typeface="Arial" panose="020B0604020202020204" pitchFamily="34" charset="0"/>
              </a:rPr>
              <a:t>less avidly to D</a:t>
            </a:r>
            <a:r>
              <a:rPr lang="en-US" sz="2000" b="0" baseline="-25000" dirty="0">
                <a:latin typeface="Arial" panose="020B0604020202020204" pitchFamily="34" charset="0"/>
                <a:ea typeface="Times New Roman" panose="02020603050405020304" pitchFamily="18" charset="0"/>
                <a:cs typeface="Arial" panose="020B0604020202020204" pitchFamily="34" charset="0"/>
              </a:rPr>
              <a:t>2</a:t>
            </a:r>
            <a:r>
              <a:rPr lang="en-US" sz="2000" b="0" dirty="0">
                <a:latin typeface="Arial" panose="020B0604020202020204" pitchFamily="34" charset="0"/>
                <a:ea typeface="Times New Roman" panose="02020603050405020304" pitchFamily="18" charset="0"/>
                <a:cs typeface="Arial" panose="020B0604020202020204" pitchFamily="34" charset="0"/>
              </a:rPr>
              <a:t> receptors in the striatum and hypothalamus than </a:t>
            </a:r>
            <a:r>
              <a:rPr lang="en-US" sz="2000" b="0" dirty="0" smtClean="0">
                <a:latin typeface="Arial" panose="020B0604020202020204" pitchFamily="34" charset="0"/>
                <a:ea typeface="Times New Roman" panose="02020603050405020304" pitchFamily="18" charset="0"/>
                <a:cs typeface="Arial" panose="020B0604020202020204" pitchFamily="34" charset="0"/>
              </a:rPr>
              <a:t> </a:t>
            </a:r>
          </a:p>
          <a:p>
            <a:pPr marR="0" lvl="0" algn="just">
              <a:spcBef>
                <a:spcPts val="0"/>
              </a:spcBef>
              <a:spcAft>
                <a:spcPts val="0"/>
              </a:spcAft>
              <a:tabLst>
                <a:tab pos="1337945" algn="l"/>
              </a:tabLs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the conventional </a:t>
            </a:r>
            <a:r>
              <a:rPr lang="en-US" sz="2000" b="0" dirty="0">
                <a:latin typeface="Arial" panose="020B0604020202020204" pitchFamily="34" charset="0"/>
                <a:ea typeface="Times New Roman" panose="02020603050405020304" pitchFamily="18" charset="0"/>
                <a:cs typeface="Arial" panose="020B0604020202020204" pitchFamily="34" charset="0"/>
              </a:rPr>
              <a:t>antipsychotics therefore produce less EPS and </a:t>
            </a:r>
            <a:endParaRPr lang="en-US" sz="2000" b="0" dirty="0" smtClean="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1337945" algn="l"/>
              </a:tabLs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endocrine  disturbance</a:t>
            </a: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tabLst>
                <a:tab pos="4572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 Somewhat better therapeutic </a:t>
            </a:r>
            <a:r>
              <a:rPr lang="en-US" sz="2000" b="0" dirty="0" smtClean="0">
                <a:latin typeface="Arial" panose="020B0604020202020204" pitchFamily="34" charset="0"/>
                <a:ea typeface="Times New Roman" panose="02020603050405020304" pitchFamily="18" charset="0"/>
                <a:cs typeface="Arial" panose="020B0604020202020204" pitchFamily="34" charset="0"/>
              </a:rPr>
              <a:t>profile</a:t>
            </a:r>
          </a:p>
          <a:p>
            <a:pPr marR="0" lvl="0" algn="just">
              <a:spcBef>
                <a:spcPts val="0"/>
              </a:spcBef>
              <a:spcAft>
                <a:spcPts val="0"/>
              </a:spcAft>
              <a:tabLst>
                <a:tab pos="457200" algn="l"/>
              </a:tabLst>
            </a:pPr>
            <a:endParaRPr lang="en-US" sz="2000" b="0" dirty="0" smtClean="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sz="2000" b="0" dirty="0" smtClean="0">
                <a:latin typeface="Arial" panose="020B0604020202020204" pitchFamily="34" charset="0"/>
                <a:ea typeface="Times New Roman" panose="02020603050405020304" pitchFamily="18" charset="0"/>
                <a:cs typeface="Arial" panose="020B0604020202020204" pitchFamily="34" charset="0"/>
              </a:rPr>
              <a:t> </a:t>
            </a:r>
            <a:r>
              <a:rPr lang="en-US" sz="2000" b="0" dirty="0">
                <a:latin typeface="Arial" panose="020B0604020202020204" pitchFamily="34" charset="0"/>
                <a:ea typeface="Times New Roman" panose="02020603050405020304" pitchFamily="18" charset="0"/>
                <a:cs typeface="Arial" panose="020B0604020202020204" pitchFamily="34" charset="0"/>
              </a:rPr>
              <a:t>Appear to improve cognitive function as compared to conventional drugs.</a:t>
            </a:r>
            <a:endParaRPr lang="en-US"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343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sychosis fig 5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850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04800" y="609600"/>
            <a:ext cx="8610600" cy="1143000"/>
          </a:xfrm>
        </p:spPr>
        <p:txBody>
          <a:bodyPr>
            <a:normAutofit/>
          </a:bodyPr>
          <a:lstStyle/>
          <a:p>
            <a:r>
              <a:rPr lang="en-US" sz="2800" b="1" dirty="0" smtClean="0">
                <a:latin typeface="Arial" panose="020B0604020202020204" pitchFamily="34" charset="0"/>
                <a:cs typeface="Arial" panose="020B0604020202020204" pitchFamily="34" charset="0"/>
              </a:rPr>
              <a:t>Atypical Antipsychotics</a:t>
            </a:r>
          </a:p>
        </p:txBody>
      </p:sp>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5EE2AE05-C1DF-4203-8408-92680CED610C}" type="slidenum">
              <a:rPr lang="en-US" sz="1400" smtClean="0">
                <a:solidFill>
                  <a:srgbClr val="FFFF00"/>
                </a:solidFill>
              </a:rPr>
              <a:pPr/>
              <a:t>18</a:t>
            </a:fld>
            <a:endParaRPr lang="en-US" sz="1400" smtClean="0">
              <a:solidFill>
                <a:srgbClr val="FFFF00"/>
              </a:solidFill>
            </a:endParaRPr>
          </a:p>
        </p:txBody>
      </p:sp>
      <p:sp>
        <p:nvSpPr>
          <p:cNvPr id="1741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457200" y="1636216"/>
            <a:ext cx="8382000" cy="3354765"/>
          </a:xfrm>
          <a:prstGeom prst="rect">
            <a:avLst/>
          </a:prstGeom>
        </p:spPr>
        <p:txBody>
          <a:bodyPr wrap="square">
            <a:spAutoFit/>
          </a:bodyPr>
          <a:lstStyle/>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Clozapine </a:t>
            </a:r>
            <a:r>
              <a:rPr lang="en-US" b="0" dirty="0">
                <a:latin typeface="Arial" panose="020B0604020202020204" pitchFamily="34" charset="0"/>
                <a:ea typeface="Times New Roman" panose="02020603050405020304" pitchFamily="18" charset="0"/>
                <a:cs typeface="Arial" panose="020B0604020202020204" pitchFamily="34" charset="0"/>
              </a:rPr>
              <a:t>(</a:t>
            </a:r>
            <a:r>
              <a:rPr lang="en-US" b="0" dirty="0" err="1">
                <a:latin typeface="Arial" panose="020B0604020202020204" pitchFamily="34" charset="0"/>
                <a:ea typeface="Times New Roman" panose="02020603050405020304" pitchFamily="18" charset="0"/>
                <a:cs typeface="Arial" panose="020B0604020202020204" pitchFamily="34" charset="0"/>
              </a:rPr>
              <a:t>Clozaril</a:t>
            </a:r>
            <a:r>
              <a:rPr lang="en-US" b="0" dirty="0">
                <a:latin typeface="Arial" panose="020B0604020202020204" pitchFamily="34" charset="0"/>
                <a:ea typeface="Times New Roman" panose="02020603050405020304" pitchFamily="18" charset="0"/>
                <a:cs typeface="Arial" panose="020B0604020202020204" pitchFamily="34" charset="0"/>
              </a:rPr>
              <a:t>), </a:t>
            </a:r>
            <a:r>
              <a:rPr lang="en-US" b="0" dirty="0" smtClean="0">
                <a:latin typeface="Arial" panose="020B0604020202020204" pitchFamily="34" charset="0"/>
                <a:ea typeface="Times New Roman" panose="02020603050405020304" pitchFamily="18" charset="0"/>
                <a:cs typeface="Arial" panose="020B0604020202020204" pitchFamily="34" charset="0"/>
              </a:rPr>
              <a:t>1989</a:t>
            </a:r>
          </a:p>
          <a:p>
            <a:pPr marL="0" marR="0" algn="just">
              <a:spcBef>
                <a:spcPts val="0"/>
              </a:spcBef>
              <a:spcAft>
                <a:spcPts val="0"/>
              </a:spcAft>
            </a:pPr>
            <a:r>
              <a:rPr lang="en-US" dirty="0" err="1" smtClean="0">
                <a:latin typeface="Arial" panose="020B0604020202020204" pitchFamily="34" charset="0"/>
                <a:ea typeface="Times New Roman" panose="02020603050405020304" pitchFamily="18" charset="0"/>
                <a:cs typeface="Arial" panose="020B0604020202020204" pitchFamily="34" charset="0"/>
              </a:rPr>
              <a:t>Risperidone</a:t>
            </a:r>
            <a:r>
              <a:rPr lang="en-US" dirty="0" smtClean="0">
                <a:latin typeface="Arial" panose="020B0604020202020204" pitchFamily="34" charset="0"/>
                <a:ea typeface="Times New Roman" panose="02020603050405020304" pitchFamily="18" charset="0"/>
                <a:cs typeface="Arial" panose="020B0604020202020204" pitchFamily="34" charset="0"/>
              </a:rPr>
              <a:t> </a:t>
            </a:r>
            <a:r>
              <a:rPr lang="en-US" b="0" dirty="0">
                <a:latin typeface="Arial" panose="020B0604020202020204" pitchFamily="34" charset="0"/>
                <a:ea typeface="Times New Roman" panose="02020603050405020304" pitchFamily="18" charset="0"/>
                <a:cs typeface="Arial" panose="020B0604020202020204" pitchFamily="34" charset="0"/>
              </a:rPr>
              <a:t>(Risperdal), </a:t>
            </a:r>
            <a:r>
              <a:rPr lang="en-US" b="0" dirty="0" smtClean="0">
                <a:latin typeface="Arial" panose="020B0604020202020204" pitchFamily="34" charset="0"/>
                <a:ea typeface="Times New Roman" panose="02020603050405020304" pitchFamily="18" charset="0"/>
                <a:cs typeface="Arial" panose="020B0604020202020204" pitchFamily="34" charset="0"/>
              </a:rPr>
              <a:t>1994</a:t>
            </a:r>
          </a:p>
          <a:p>
            <a:pPr marL="0" marR="0" algn="just">
              <a:spcBef>
                <a:spcPts val="0"/>
              </a:spcBef>
              <a:spcAft>
                <a:spcPts val="0"/>
              </a:spcAft>
            </a:pPr>
            <a:r>
              <a:rPr lang="en-US" dirty="0" smtClean="0">
                <a:latin typeface="Arial" panose="020B0604020202020204" pitchFamily="34" charset="0"/>
                <a:ea typeface="Times New Roman" panose="02020603050405020304" pitchFamily="18" charset="0"/>
                <a:cs typeface="Arial" panose="020B0604020202020204" pitchFamily="34" charset="0"/>
              </a:rPr>
              <a:t>Olanzapine </a:t>
            </a:r>
            <a:r>
              <a:rPr lang="en-US" b="0" dirty="0">
                <a:latin typeface="Arial" panose="020B0604020202020204" pitchFamily="34" charset="0"/>
                <a:ea typeface="Times New Roman" panose="02020603050405020304" pitchFamily="18" charset="0"/>
                <a:cs typeface="Arial" panose="020B0604020202020204" pitchFamily="34" charset="0"/>
              </a:rPr>
              <a:t>(Zyprexa), 1996</a:t>
            </a:r>
          </a:p>
          <a:p>
            <a:pPr marL="0" marR="0" algn="just">
              <a:spcBef>
                <a:spcPts val="0"/>
              </a:spcBef>
              <a:spcAft>
                <a:spcPts val="0"/>
              </a:spcAft>
            </a:pPr>
            <a:r>
              <a:rPr lang="en-US" dirty="0" err="1">
                <a:latin typeface="Arial" panose="020B0604020202020204" pitchFamily="34" charset="0"/>
                <a:ea typeface="Times New Roman" panose="02020603050405020304" pitchFamily="18" charset="0"/>
                <a:cs typeface="Arial" panose="020B0604020202020204" pitchFamily="34" charset="0"/>
              </a:rPr>
              <a:t>Quetiapine</a:t>
            </a:r>
            <a:r>
              <a:rPr lang="en-US" dirty="0">
                <a:latin typeface="Arial" panose="020B0604020202020204" pitchFamily="34" charset="0"/>
                <a:ea typeface="Times New Roman" panose="02020603050405020304" pitchFamily="18" charset="0"/>
                <a:cs typeface="Arial" panose="020B0604020202020204" pitchFamily="34" charset="0"/>
              </a:rPr>
              <a:t> </a:t>
            </a:r>
            <a:r>
              <a:rPr lang="en-US" b="0" dirty="0">
                <a:latin typeface="Arial" panose="020B0604020202020204" pitchFamily="34" charset="0"/>
                <a:ea typeface="Times New Roman" panose="02020603050405020304" pitchFamily="18" charset="0"/>
                <a:cs typeface="Arial" panose="020B0604020202020204" pitchFamily="34" charset="0"/>
              </a:rPr>
              <a:t>(Seroquel), 1997</a:t>
            </a:r>
          </a:p>
          <a:p>
            <a:pPr marL="0" marR="0" algn="just">
              <a:spcBef>
                <a:spcPts val="0"/>
              </a:spcBef>
              <a:spcAft>
                <a:spcPts val="0"/>
              </a:spcAft>
            </a:pPr>
            <a:r>
              <a:rPr lang="en-US" dirty="0" err="1">
                <a:latin typeface="Arial" panose="020B0604020202020204" pitchFamily="34" charset="0"/>
                <a:ea typeface="Times New Roman" panose="02020603050405020304" pitchFamily="18" charset="0"/>
                <a:cs typeface="Arial" panose="020B0604020202020204" pitchFamily="34" charset="0"/>
              </a:rPr>
              <a:t>Ziprasidone</a:t>
            </a:r>
            <a:r>
              <a:rPr lang="en-US" dirty="0">
                <a:latin typeface="Arial" panose="020B0604020202020204" pitchFamily="34" charset="0"/>
                <a:ea typeface="Times New Roman" panose="02020603050405020304" pitchFamily="18" charset="0"/>
                <a:cs typeface="Arial" panose="020B0604020202020204" pitchFamily="34" charset="0"/>
              </a:rPr>
              <a:t> </a:t>
            </a:r>
            <a:r>
              <a:rPr lang="en-US" b="0" dirty="0">
                <a:latin typeface="Arial" panose="020B0604020202020204" pitchFamily="34" charset="0"/>
                <a:ea typeface="Times New Roman" panose="02020603050405020304" pitchFamily="18" charset="0"/>
                <a:cs typeface="Arial" panose="020B0604020202020204" pitchFamily="34" charset="0"/>
              </a:rPr>
              <a:t>(Geodon), 2001</a:t>
            </a:r>
          </a:p>
          <a:p>
            <a:pPr marL="0" marR="0" algn="just">
              <a:spcBef>
                <a:spcPts val="0"/>
              </a:spcBef>
              <a:spcAft>
                <a:spcPts val="0"/>
              </a:spcAft>
            </a:pPr>
            <a:r>
              <a:rPr lang="en-US" dirty="0" err="1">
                <a:latin typeface="Arial" panose="020B0604020202020204" pitchFamily="34" charset="0"/>
                <a:ea typeface="Times New Roman" panose="02020603050405020304" pitchFamily="18" charset="0"/>
                <a:cs typeface="Arial" panose="020B0604020202020204" pitchFamily="34" charset="0"/>
              </a:rPr>
              <a:t>Aripiprazole</a:t>
            </a:r>
            <a:r>
              <a:rPr lang="en-US" dirty="0">
                <a:latin typeface="Arial" panose="020B0604020202020204" pitchFamily="34" charset="0"/>
                <a:ea typeface="Times New Roman" panose="02020603050405020304" pitchFamily="18" charset="0"/>
                <a:cs typeface="Arial" panose="020B0604020202020204" pitchFamily="34" charset="0"/>
              </a:rPr>
              <a:t> </a:t>
            </a:r>
            <a:r>
              <a:rPr lang="en-US" b="0" dirty="0">
                <a:latin typeface="Arial" panose="020B0604020202020204" pitchFamily="34" charset="0"/>
                <a:ea typeface="Times New Roman" panose="02020603050405020304" pitchFamily="18" charset="0"/>
                <a:cs typeface="Arial" panose="020B0604020202020204" pitchFamily="34" charset="0"/>
              </a:rPr>
              <a:t>(</a:t>
            </a:r>
            <a:r>
              <a:rPr lang="en-US" b="0" dirty="0" err="1">
                <a:latin typeface="Arial" panose="020B0604020202020204" pitchFamily="34" charset="0"/>
                <a:ea typeface="Times New Roman" panose="02020603050405020304" pitchFamily="18" charset="0"/>
                <a:cs typeface="Arial" panose="020B0604020202020204" pitchFamily="34" charset="0"/>
              </a:rPr>
              <a:t>Abilify</a:t>
            </a:r>
            <a:r>
              <a:rPr lang="en-US" b="0" dirty="0">
                <a:latin typeface="Arial" panose="020B0604020202020204" pitchFamily="34" charset="0"/>
                <a:ea typeface="Times New Roman" panose="02020603050405020304" pitchFamily="18" charset="0"/>
                <a:cs typeface="Arial" panose="020B0604020202020204" pitchFamily="34" charset="0"/>
              </a:rPr>
              <a:t>), </a:t>
            </a:r>
            <a:r>
              <a:rPr lang="en-US" sz="1800" b="0" dirty="0">
                <a:latin typeface="Arial" panose="020B0604020202020204" pitchFamily="34" charset="0"/>
                <a:ea typeface="Times New Roman" panose="02020603050405020304" pitchFamily="18" charset="0"/>
                <a:cs typeface="Arial" panose="020B0604020202020204" pitchFamily="34" charset="0"/>
              </a:rPr>
              <a:t>2002  (</a:t>
            </a:r>
            <a:r>
              <a:rPr lang="en-US" sz="1800" b="0" i="1" dirty="0">
                <a:latin typeface="Arial" panose="020B0604020202020204" pitchFamily="34" charset="0"/>
                <a:ea typeface="Times New Roman" panose="02020603050405020304" pitchFamily="18" charset="0"/>
                <a:cs typeface="Arial" panose="020B0604020202020204" pitchFamily="34" charset="0"/>
              </a:rPr>
              <a:t>5-HT2A and D2 receptor partial agonists</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dirty="0" err="1">
                <a:latin typeface="Arial" panose="020B0604020202020204" pitchFamily="34" charset="0"/>
                <a:ea typeface="Times New Roman" panose="02020603050405020304" pitchFamily="18" charset="0"/>
                <a:cs typeface="Arial" panose="020B0604020202020204" pitchFamily="34" charset="0"/>
              </a:rPr>
              <a:t>Paliperidone</a:t>
            </a:r>
            <a:r>
              <a:rPr lang="en-US" dirty="0">
                <a:latin typeface="Arial" panose="020B0604020202020204" pitchFamily="34" charset="0"/>
                <a:ea typeface="Times New Roman" panose="02020603050405020304" pitchFamily="18" charset="0"/>
                <a:cs typeface="Arial" panose="020B0604020202020204" pitchFamily="34" charset="0"/>
              </a:rPr>
              <a:t> </a:t>
            </a:r>
            <a:r>
              <a:rPr lang="en-US" b="0" dirty="0">
                <a:latin typeface="Arial" panose="020B0604020202020204" pitchFamily="34" charset="0"/>
                <a:ea typeface="Times New Roman" panose="02020603050405020304" pitchFamily="18" charset="0"/>
                <a:cs typeface="Arial" panose="020B0604020202020204" pitchFamily="34" charset="0"/>
              </a:rPr>
              <a:t>(</a:t>
            </a:r>
            <a:r>
              <a:rPr lang="en-US" b="0" dirty="0" err="1">
                <a:latin typeface="Arial" panose="020B0604020202020204" pitchFamily="34" charset="0"/>
                <a:ea typeface="Times New Roman" panose="02020603050405020304" pitchFamily="18" charset="0"/>
                <a:cs typeface="Arial" panose="020B0604020202020204" pitchFamily="34" charset="0"/>
              </a:rPr>
              <a:t>Invega</a:t>
            </a:r>
            <a:r>
              <a:rPr lang="en-US" b="0" dirty="0">
                <a:latin typeface="Arial" panose="020B0604020202020204" pitchFamily="34" charset="0"/>
                <a:ea typeface="Times New Roman" panose="02020603050405020304" pitchFamily="18" charset="0"/>
                <a:cs typeface="Arial" panose="020B0604020202020204" pitchFamily="34" charset="0"/>
              </a:rPr>
              <a:t>), 2006</a:t>
            </a:r>
          </a:p>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 </a:t>
            </a:r>
          </a:p>
          <a:p>
            <a:r>
              <a:rPr lang="en-US" sz="2000" dirty="0" err="1">
                <a:latin typeface="Arial" panose="020B0604020202020204" pitchFamily="34" charset="0"/>
                <a:ea typeface="Times New Roman" panose="02020603050405020304" pitchFamily="18" charset="0"/>
                <a:cs typeface="Arial" panose="020B0604020202020204" pitchFamily="34" charset="0"/>
              </a:rPr>
              <a:t>Asenapine</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0" dirty="0">
                <a:latin typeface="Arial" panose="020B0604020202020204" pitchFamily="34" charset="0"/>
                <a:ea typeface="Times New Roman" panose="02020603050405020304" pitchFamily="18" charset="0"/>
                <a:cs typeface="Arial" panose="020B0604020202020204" pitchFamily="34" charset="0"/>
              </a:rPr>
              <a:t>(</a:t>
            </a:r>
            <a:r>
              <a:rPr lang="en-US" sz="2000" b="0" dirty="0" err="1">
                <a:latin typeface="Arial" panose="020B0604020202020204" pitchFamily="34" charset="0"/>
                <a:ea typeface="Times New Roman" panose="02020603050405020304" pitchFamily="18" charset="0"/>
                <a:cs typeface="Arial" panose="020B0604020202020204" pitchFamily="34" charset="0"/>
              </a:rPr>
              <a:t>Saphris</a:t>
            </a:r>
            <a:r>
              <a:rPr lang="en-US" sz="2000" b="0" dirty="0">
                <a:latin typeface="Arial" panose="020B0604020202020204" pitchFamily="34" charset="0"/>
                <a:ea typeface="Times New Roman" panose="02020603050405020304" pitchFamily="18" charset="0"/>
                <a:cs typeface="Arial" panose="020B0604020202020204" pitchFamily="34" charset="0"/>
              </a:rPr>
              <a:t>), 2009; </a:t>
            </a:r>
            <a:r>
              <a:rPr lang="en-US" sz="2000" dirty="0" err="1">
                <a:latin typeface="Arial" panose="020B0604020202020204" pitchFamily="34" charset="0"/>
                <a:ea typeface="Times New Roman" panose="02020603050405020304" pitchFamily="18" charset="0"/>
                <a:cs typeface="Arial" panose="020B0604020202020204" pitchFamily="34" charset="0"/>
              </a:rPr>
              <a:t>Lurasidone</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0" dirty="0">
                <a:latin typeface="Arial" panose="020B0604020202020204" pitchFamily="34" charset="0"/>
                <a:ea typeface="Times New Roman" panose="02020603050405020304" pitchFamily="18" charset="0"/>
                <a:cs typeface="Arial" panose="020B0604020202020204" pitchFamily="34" charset="0"/>
              </a:rPr>
              <a:t>(</a:t>
            </a:r>
            <a:r>
              <a:rPr lang="en-US" sz="2000" b="0" dirty="0" err="1">
                <a:latin typeface="Arial" panose="020B0604020202020204" pitchFamily="34" charset="0"/>
                <a:ea typeface="Times New Roman" panose="02020603050405020304" pitchFamily="18" charset="0"/>
                <a:cs typeface="Arial" panose="020B0604020202020204" pitchFamily="34" charset="0"/>
              </a:rPr>
              <a:t>Latuda</a:t>
            </a:r>
            <a:r>
              <a:rPr lang="en-US" sz="2000" b="0" dirty="0">
                <a:latin typeface="Arial" panose="020B0604020202020204" pitchFamily="34" charset="0"/>
                <a:ea typeface="Times New Roman" panose="02020603050405020304" pitchFamily="18" charset="0"/>
                <a:cs typeface="Arial" panose="020B0604020202020204" pitchFamily="34" charset="0"/>
              </a:rPr>
              <a:t>), 2010; …….</a:t>
            </a:r>
            <a:endParaRPr lang="en-US" sz="2000" b="0"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20AE14DF-7A00-47DA-BC8E-AE02E09D7A4C}" type="slidenum">
              <a:rPr lang="en-US" sz="1400" smtClean="0">
                <a:solidFill>
                  <a:srgbClr val="FFFF00"/>
                </a:solidFill>
              </a:rPr>
              <a:pPr/>
              <a:t>19</a:t>
            </a:fld>
            <a:endParaRPr lang="en-US" sz="1400" smtClean="0">
              <a:solidFill>
                <a:srgbClr val="FFFF00"/>
              </a:solidFill>
            </a:endParaRPr>
          </a:p>
        </p:txBody>
      </p:sp>
      <p:sp>
        <p:nvSpPr>
          <p:cNvPr id="1843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4" name="Rectangle 3"/>
          <p:cNvSpPr/>
          <p:nvPr/>
        </p:nvSpPr>
        <p:spPr>
          <a:xfrm>
            <a:off x="533400" y="764262"/>
            <a:ext cx="8382000" cy="3539430"/>
          </a:xfrm>
          <a:prstGeom prst="rect">
            <a:avLst/>
          </a:prstGeom>
        </p:spPr>
        <p:txBody>
          <a:bodyPr wrap="square">
            <a:spAutoFit/>
          </a:bodyPr>
          <a:lstStyle/>
          <a:p>
            <a:pPr marL="0" marR="0" algn="just">
              <a:spcBef>
                <a:spcPts val="0"/>
              </a:spcBef>
              <a:spcAft>
                <a:spcPts val="0"/>
              </a:spcAft>
            </a:pPr>
            <a:r>
              <a:rPr lang="en-US" sz="2800" b="0" dirty="0">
                <a:latin typeface="Arial" panose="020B0604020202020204" pitchFamily="34" charset="0"/>
                <a:ea typeface="Times New Roman" panose="02020603050405020304" pitchFamily="18" charset="0"/>
                <a:cs typeface="Arial" panose="020B0604020202020204" pitchFamily="34" charset="0"/>
              </a:rPr>
              <a:t>Atypical Antipsychotics</a:t>
            </a:r>
            <a:r>
              <a:rPr lang="en-US" sz="2800" dirty="0" smtClean="0">
                <a:latin typeface="Arial" panose="020B0604020202020204" pitchFamily="34" charset="0"/>
                <a:ea typeface="Times New Roman" panose="02020603050405020304" pitchFamily="18" charset="0"/>
                <a:cs typeface="Arial" panose="020B0604020202020204" pitchFamily="34" charset="0"/>
              </a:rPr>
              <a:t>: Clozapine </a:t>
            </a:r>
            <a:r>
              <a:rPr lang="en-US" sz="2800" dirty="0">
                <a:latin typeface="Arial" panose="020B0604020202020204" pitchFamily="34" charset="0"/>
                <a:ea typeface="Times New Roman" panose="02020603050405020304" pitchFamily="18" charset="0"/>
                <a:cs typeface="Arial" panose="020B0604020202020204" pitchFamily="34" charset="0"/>
              </a:rPr>
              <a:t>(</a:t>
            </a:r>
            <a:r>
              <a:rPr lang="en-US" sz="2800" dirty="0" err="1">
                <a:latin typeface="Arial" panose="020B0604020202020204" pitchFamily="34" charset="0"/>
                <a:ea typeface="Times New Roman" panose="02020603050405020304" pitchFamily="18" charset="0"/>
                <a:cs typeface="Arial" panose="020B0604020202020204" pitchFamily="34" charset="0"/>
              </a:rPr>
              <a:t>Clozaril</a:t>
            </a:r>
            <a:r>
              <a:rPr lang="en-US" sz="2800"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Use:  Antipsychotic (very effective)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Excellent for negative symptoms.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Low risk for EPS or tardive dyskinesia</a:t>
            </a:r>
            <a:r>
              <a:rPr lang="en-US" b="0"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u="sng" dirty="0">
                <a:latin typeface="Arial" panose="020B0604020202020204" pitchFamily="34" charset="0"/>
                <a:ea typeface="Times New Roman" panose="02020603050405020304" pitchFamily="18" charset="0"/>
                <a:cs typeface="Arial" panose="020B0604020202020204" pitchFamily="34" charset="0"/>
              </a:rPr>
              <a:t>Reserved for refractory patients due to High risk for </a:t>
            </a:r>
            <a:r>
              <a:rPr lang="en-US" sz="2000" b="0" u="sng" dirty="0" err="1">
                <a:latin typeface="Arial" panose="020B0604020202020204" pitchFamily="34" charset="0"/>
                <a:ea typeface="Times New Roman" panose="02020603050405020304" pitchFamily="18" charset="0"/>
                <a:cs typeface="Arial" panose="020B0604020202020204" pitchFamily="34" charset="0"/>
              </a:rPr>
              <a:t>agranulocytosis</a:t>
            </a:r>
            <a:r>
              <a:rPr lang="en-US" sz="2000" b="0" u="sng" dirty="0">
                <a:latin typeface="Arial" panose="020B0604020202020204" pitchFamily="34" charset="0"/>
                <a:ea typeface="Times New Roman" panose="02020603050405020304" pitchFamily="18" charset="0"/>
                <a:cs typeface="Arial" panose="020B0604020202020204" pitchFamily="34" charset="0"/>
              </a:rPr>
              <a:t> (can be deadly). Must have weekly CBC</a:t>
            </a: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b="0" dirty="0">
                <a:latin typeface="Arial" panose="020B0604020202020204" pitchFamily="34" charset="0"/>
                <a:ea typeface="Times New Roman" panose="02020603050405020304" pitchFamily="18" charset="0"/>
                <a:cs typeface="Arial" panose="020B0604020202020204" pitchFamily="34" charset="0"/>
              </a:rPr>
              <a:t> </a:t>
            </a:r>
          </a:p>
          <a:p>
            <a:r>
              <a:rPr lang="en-US" sz="2000" i="1" dirty="0">
                <a:latin typeface="Arial" panose="020B0604020202020204" pitchFamily="34" charset="0"/>
                <a:ea typeface="Times New Roman" panose="02020603050405020304" pitchFamily="18" charset="0"/>
                <a:cs typeface="Arial" panose="020B0604020202020204" pitchFamily="34" charset="0"/>
              </a:rPr>
              <a:t>Last resort but Drug of Choice (DOC) for refractive schizophrenia</a:t>
            </a:r>
            <a:endParaRPr lang="en-US" sz="2000"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b="1" dirty="0" smtClean="0">
                <a:latin typeface="+mn-lt"/>
              </a:rPr>
              <a:t>Antipsychotic Drugs ; Learning Objectives:</a:t>
            </a:r>
          </a:p>
        </p:txBody>
      </p:sp>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D09C42BB-893C-4F9B-A67A-EA6A7185014B}" type="slidenum">
              <a:rPr lang="en-US" sz="1400" smtClean="0">
                <a:solidFill>
                  <a:srgbClr val="FFFF00"/>
                </a:solidFill>
              </a:rPr>
              <a:pPr/>
              <a:t>2</a:t>
            </a:fld>
            <a:endParaRPr lang="en-US" sz="1400" dirty="0" smtClean="0">
              <a:solidFill>
                <a:srgbClr val="FFFF00"/>
              </a:solidFill>
            </a:endParaRPr>
          </a:p>
        </p:txBody>
      </p:sp>
      <p:sp>
        <p:nvSpPr>
          <p:cNvPr id="410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Content Placeholder 2"/>
          <p:cNvSpPr>
            <a:spLocks noGrp="1"/>
          </p:cNvSpPr>
          <p:nvPr>
            <p:ph idx="1"/>
          </p:nvPr>
        </p:nvSpPr>
        <p:spPr>
          <a:xfrm>
            <a:off x="628650" y="1690689"/>
            <a:ext cx="8286750" cy="4486274"/>
          </a:xfrm>
        </p:spPr>
        <p:txBody>
          <a:bodyPr>
            <a:normAutofit fontScale="85000" lnSpcReduction="20000"/>
          </a:bodyPr>
          <a:lstStyle/>
          <a:p>
            <a:pPr marL="0" marR="0" indent="0">
              <a:spcBef>
                <a:spcPts val="0"/>
              </a:spcBef>
              <a:spcAft>
                <a:spcPts val="0"/>
              </a:spcAft>
              <a:buNone/>
            </a:pPr>
            <a:r>
              <a:rPr lang="en-US" sz="2400" dirty="0" smtClean="0">
                <a:solidFill>
                  <a:srgbClr val="000000"/>
                </a:solidFill>
                <a:latin typeface="Arial" panose="020B0604020202020204" pitchFamily="34" charset="0"/>
                <a:ea typeface="Times New Roman" panose="02020603050405020304" pitchFamily="18" charset="0"/>
              </a:rPr>
              <a:t>1. Discuss </a:t>
            </a:r>
            <a:r>
              <a:rPr lang="en-US" sz="2400" dirty="0">
                <a:solidFill>
                  <a:srgbClr val="000000"/>
                </a:solidFill>
                <a:latin typeface="Arial" panose="020B0604020202020204" pitchFamily="34" charset="0"/>
                <a:ea typeface="Times New Roman" panose="02020603050405020304" pitchFamily="18" charset="0"/>
              </a:rPr>
              <a:t>role of dopamine and  serotonin in the </a:t>
            </a:r>
            <a:r>
              <a:rPr lang="en-US" sz="2400" dirty="0" smtClean="0">
                <a:solidFill>
                  <a:srgbClr val="000000"/>
                </a:solidFill>
                <a:latin typeface="Arial" panose="020B0604020202020204" pitchFamily="34" charset="0"/>
                <a:ea typeface="Times New Roman" panose="02020603050405020304" pitchFamily="18" charset="0"/>
              </a:rPr>
              <a:t>    </a:t>
            </a: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pathophysiology </a:t>
            </a:r>
            <a:r>
              <a:rPr lang="en-US" sz="2400" dirty="0">
                <a:solidFill>
                  <a:srgbClr val="000000"/>
                </a:solidFill>
                <a:latin typeface="Arial" panose="020B0604020202020204" pitchFamily="34" charset="0"/>
                <a:ea typeface="Times New Roman" panose="02020603050405020304" pitchFamily="18" charset="0"/>
              </a:rPr>
              <a:t>of psychotic disorders</a:t>
            </a:r>
            <a:r>
              <a:rPr lang="en-US" sz="2400" dirty="0" smtClean="0">
                <a:solidFill>
                  <a:srgbClr val="000000"/>
                </a:solidFill>
                <a:latin typeface="Arial" panose="020B0604020202020204" pitchFamily="34" charset="0"/>
                <a:ea typeface="Times New Roman" panose="02020603050405020304" pitchFamily="18" charset="0"/>
              </a:rPr>
              <a:t>.</a:t>
            </a:r>
          </a:p>
          <a:p>
            <a:pPr marL="0" marR="0" indent="0">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2. Describe some of the consequences of dopamine </a:t>
            </a:r>
            <a:endParaRPr lang="en-US" sz="2400" dirty="0" smtClean="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blockade</a:t>
            </a:r>
            <a:r>
              <a:rPr lang="en-US" sz="2400" dirty="0">
                <a:solidFill>
                  <a:srgbClr val="000000"/>
                </a:solidFill>
                <a:latin typeface="Arial" panose="020B0604020202020204" pitchFamily="34" charset="0"/>
                <a:ea typeface="Times New Roman" panose="02020603050405020304" pitchFamily="18" charset="0"/>
              </a:rPr>
              <a:t>, </a:t>
            </a:r>
            <a:r>
              <a:rPr lang="en-US" sz="2400" i="1" dirty="0">
                <a:solidFill>
                  <a:srgbClr val="000000"/>
                </a:solidFill>
                <a:latin typeface="Arial" panose="020B0604020202020204" pitchFamily="34" charset="0"/>
                <a:ea typeface="Times New Roman" panose="02020603050405020304" pitchFamily="18" charset="0"/>
              </a:rPr>
              <a:t>here we will talk about </a:t>
            </a:r>
            <a:r>
              <a:rPr lang="en-US" sz="2400" i="1" u="sng" dirty="0">
                <a:solidFill>
                  <a:srgbClr val="000000"/>
                </a:solidFill>
                <a:latin typeface="Arial" panose="020B0604020202020204" pitchFamily="34" charset="0"/>
                <a:ea typeface="Times New Roman" panose="02020603050405020304" pitchFamily="18" charset="0"/>
              </a:rPr>
              <a:t>Extrapyramidal Symptoms</a:t>
            </a:r>
            <a:r>
              <a:rPr lang="en-US" sz="2400" i="1" dirty="0">
                <a:solidFill>
                  <a:srgbClr val="000000"/>
                </a:solidFill>
                <a:latin typeface="Arial" panose="020B0604020202020204" pitchFamily="34" charset="0"/>
                <a:ea typeface="Times New Roman" panose="02020603050405020304" pitchFamily="18" charset="0"/>
              </a:rPr>
              <a:t> </a:t>
            </a:r>
            <a:r>
              <a:rPr lang="en-US" sz="2400" i="1" dirty="0" smtClean="0">
                <a:solidFill>
                  <a:srgbClr val="000000"/>
                </a:solidFill>
                <a:latin typeface="Arial" panose="020B0604020202020204" pitchFamily="34" charset="0"/>
                <a:ea typeface="Times New Roman" panose="02020603050405020304" pitchFamily="18" charset="0"/>
              </a:rPr>
              <a:t> </a:t>
            </a:r>
          </a:p>
          <a:p>
            <a:pPr marL="0" marR="0" indent="0">
              <a:spcBef>
                <a:spcPts val="0"/>
              </a:spcBef>
              <a:spcAft>
                <a:spcPts val="0"/>
              </a:spcAft>
              <a:buNone/>
            </a:pPr>
            <a:r>
              <a:rPr lang="en-US" sz="2400" i="1" dirty="0">
                <a:solidFill>
                  <a:srgbClr val="000000"/>
                </a:solidFill>
                <a:latin typeface="Arial" panose="020B0604020202020204" pitchFamily="34" charset="0"/>
                <a:ea typeface="Times New Roman" panose="02020603050405020304" pitchFamily="18" charset="0"/>
              </a:rPr>
              <a:t> </a:t>
            </a:r>
            <a:r>
              <a:rPr lang="en-US" sz="2400" i="1" dirty="0" smtClean="0">
                <a:solidFill>
                  <a:srgbClr val="000000"/>
                </a:solidFill>
                <a:latin typeface="Arial" panose="020B0604020202020204" pitchFamily="34" charset="0"/>
                <a:ea typeface="Times New Roman" panose="02020603050405020304" pitchFamily="18" charset="0"/>
              </a:rPr>
              <a:t>   and </a:t>
            </a:r>
            <a:r>
              <a:rPr lang="en-US" sz="2400" i="1" u="sng" dirty="0">
                <a:solidFill>
                  <a:srgbClr val="000000"/>
                </a:solidFill>
                <a:latin typeface="Arial" panose="020B0604020202020204" pitchFamily="34" charset="0"/>
                <a:ea typeface="Times New Roman" panose="02020603050405020304" pitchFamily="18" charset="0"/>
              </a:rPr>
              <a:t>Neuroleptic Malignant Syndrome</a:t>
            </a:r>
            <a:r>
              <a:rPr lang="en-US" sz="2400" i="1" dirty="0">
                <a:solidFill>
                  <a:srgbClr val="000000"/>
                </a:solidFill>
                <a:latin typeface="Arial" panose="020B0604020202020204" pitchFamily="34" charset="0"/>
                <a:ea typeface="Times New Roman" panose="02020603050405020304" pitchFamily="18" charset="0"/>
              </a:rPr>
              <a:t> </a:t>
            </a:r>
            <a:r>
              <a:rPr lang="en-US" sz="2400" i="1" dirty="0" smtClean="0">
                <a:solidFill>
                  <a:srgbClr val="000000"/>
                </a:solidFill>
                <a:latin typeface="Arial" panose="020B0604020202020204" pitchFamily="34" charset="0"/>
                <a:ea typeface="Times New Roman" panose="02020603050405020304" pitchFamily="18" charset="0"/>
              </a:rPr>
              <a:t>.</a:t>
            </a:r>
          </a:p>
          <a:p>
            <a:pPr marL="0" marR="0" indent="0">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3. List drugs used in the treatment of psychotic disorders, </a:t>
            </a:r>
            <a:endParaRPr lang="en-US" sz="2400" dirty="0" smtClean="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grouped </a:t>
            </a:r>
            <a:r>
              <a:rPr lang="en-US" sz="2400" dirty="0">
                <a:solidFill>
                  <a:srgbClr val="000000"/>
                </a:solidFill>
                <a:latin typeface="Arial" panose="020B0604020202020204" pitchFamily="34" charset="0"/>
                <a:ea typeface="Times New Roman" panose="02020603050405020304" pitchFamily="18" charset="0"/>
              </a:rPr>
              <a:t>as “typical” (high vs low Potency) </a:t>
            </a:r>
            <a:r>
              <a:rPr lang="en-US" sz="2400" dirty="0" smtClean="0">
                <a:solidFill>
                  <a:srgbClr val="000000"/>
                </a:solidFill>
                <a:latin typeface="Arial" panose="020B0604020202020204" pitchFamily="34" charset="0"/>
                <a:ea typeface="Times New Roman" panose="02020603050405020304" pitchFamily="18" charset="0"/>
              </a:rPr>
              <a:t>and “</a:t>
            </a:r>
            <a:r>
              <a:rPr lang="en-US" sz="2400" dirty="0">
                <a:solidFill>
                  <a:srgbClr val="000000"/>
                </a:solidFill>
                <a:latin typeface="Arial" panose="020B0604020202020204" pitchFamily="34" charset="0"/>
                <a:ea typeface="Times New Roman" panose="02020603050405020304" pitchFamily="18" charset="0"/>
              </a:rPr>
              <a:t>atypical</a:t>
            </a:r>
            <a:r>
              <a:rPr lang="en-US" sz="2400" dirty="0" smtClean="0">
                <a:solidFill>
                  <a:srgbClr val="000000"/>
                </a:solidFill>
                <a:latin typeface="Arial" panose="020B0604020202020204" pitchFamily="34" charset="0"/>
                <a:ea typeface="Times New Roman" panose="02020603050405020304" pitchFamily="18" charset="0"/>
              </a:rPr>
              <a:t>”</a:t>
            </a:r>
          </a:p>
          <a:p>
            <a:pPr marL="0" marR="0" indent="0">
              <a:spcBef>
                <a:spcPts val="0"/>
              </a:spcBef>
              <a:spcAft>
                <a:spcPts val="0"/>
              </a:spcAft>
              <a:buNone/>
            </a:pPr>
            <a:r>
              <a:rPr lang="en-US" sz="2400" dirty="0" smtClean="0">
                <a:solidFill>
                  <a:srgbClr val="000000"/>
                </a:solidFill>
                <a:latin typeface="Arial" panose="020B0604020202020204" pitchFamily="34"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4. Discuss the mechanism of action, selection and adverse </a:t>
            </a:r>
            <a:r>
              <a:rPr lang="en-US" sz="2400" dirty="0" smtClean="0">
                <a:solidFill>
                  <a:srgbClr val="000000"/>
                </a:solidFill>
                <a:latin typeface="Arial" panose="020B0604020202020204" pitchFamily="34" charset="0"/>
                <a:ea typeface="Times New Roman" panose="02020603050405020304" pitchFamily="18" charset="0"/>
              </a:rPr>
              <a:t>  </a:t>
            </a: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effects </a:t>
            </a:r>
            <a:r>
              <a:rPr lang="en-US" sz="2400" dirty="0">
                <a:solidFill>
                  <a:srgbClr val="000000"/>
                </a:solidFill>
                <a:latin typeface="Arial" panose="020B0604020202020204" pitchFamily="34" charset="0"/>
                <a:ea typeface="Times New Roman" panose="02020603050405020304" pitchFamily="18" charset="0"/>
              </a:rPr>
              <a:t>of each of the antipsychotic drugs</a:t>
            </a:r>
            <a:r>
              <a:rPr lang="en-US" sz="2400" dirty="0" smtClean="0">
                <a:solidFill>
                  <a:srgbClr val="000000"/>
                </a:solidFill>
                <a:latin typeface="Arial" panose="020B0604020202020204" pitchFamily="34" charset="0"/>
                <a:ea typeface="Times New Roman" panose="02020603050405020304" pitchFamily="18" charset="0"/>
              </a:rPr>
              <a:t>.</a:t>
            </a:r>
          </a:p>
          <a:p>
            <a:pPr marL="0" marR="0" indent="0">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5. Compare and contrast differences in typical and atypical </a:t>
            </a:r>
            <a:endParaRPr lang="en-US" sz="2400" dirty="0" smtClean="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antipsychotic </a:t>
            </a:r>
            <a:r>
              <a:rPr lang="en-US" sz="2400" dirty="0">
                <a:solidFill>
                  <a:srgbClr val="000000"/>
                </a:solidFill>
                <a:latin typeface="Arial" panose="020B0604020202020204" pitchFamily="34" charset="0"/>
                <a:ea typeface="Times New Roman" panose="02020603050405020304" pitchFamily="18" charset="0"/>
              </a:rPr>
              <a:t>drugs</a:t>
            </a:r>
            <a:r>
              <a:rPr lang="en-US" sz="2400" dirty="0" smtClean="0">
                <a:solidFill>
                  <a:srgbClr val="000000"/>
                </a:solidFill>
                <a:latin typeface="Arial" panose="020B0604020202020204" pitchFamily="34" charset="0"/>
                <a:ea typeface="Times New Roman" panose="02020603050405020304" pitchFamily="18" charset="0"/>
              </a:rPr>
              <a:t>.</a:t>
            </a:r>
          </a:p>
          <a:p>
            <a:pPr marL="0" marR="0" indent="0">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smtClean="0">
                <a:solidFill>
                  <a:srgbClr val="000000"/>
                </a:solidFill>
                <a:latin typeface="Arial" panose="020B0604020202020204" pitchFamily="34" charset="0"/>
                <a:ea typeface="Times New Roman" panose="02020603050405020304" pitchFamily="18" charset="0"/>
              </a:rPr>
              <a:t>6. Describe </a:t>
            </a:r>
            <a:r>
              <a:rPr lang="en-US" sz="2400" dirty="0">
                <a:solidFill>
                  <a:srgbClr val="000000"/>
                </a:solidFill>
                <a:latin typeface="Arial" panose="020B0604020202020204" pitchFamily="34" charset="0"/>
                <a:ea typeface="Times New Roman" panose="02020603050405020304" pitchFamily="18" charset="0"/>
              </a:rPr>
              <a:t>the “mood-stabilizing” effects of lithium, its  low </a:t>
            </a:r>
            <a:endParaRPr lang="en-US" sz="2400" dirty="0" smtClean="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therapeutic </a:t>
            </a:r>
            <a:r>
              <a:rPr lang="en-US" sz="2400" dirty="0">
                <a:solidFill>
                  <a:srgbClr val="000000"/>
                </a:solidFill>
                <a:latin typeface="Arial" panose="020B0604020202020204" pitchFamily="34" charset="0"/>
                <a:ea typeface="Times New Roman" panose="02020603050405020304" pitchFamily="18" charset="0"/>
              </a:rPr>
              <a:t>index and associated adverse effects and the </a:t>
            </a:r>
            <a:endParaRPr lang="en-US" sz="2400" dirty="0" smtClean="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2400" dirty="0" smtClean="0">
                <a:solidFill>
                  <a:srgbClr val="000000"/>
                </a:solidFill>
                <a:latin typeface="Arial" panose="020B0604020202020204" pitchFamily="34" charset="0"/>
                <a:ea typeface="Times New Roman" panose="02020603050405020304" pitchFamily="18" charset="0"/>
              </a:rPr>
              <a:t>    now commonly </a:t>
            </a:r>
            <a:r>
              <a:rPr lang="en-US" sz="2400" dirty="0">
                <a:solidFill>
                  <a:srgbClr val="000000"/>
                </a:solidFill>
                <a:latin typeface="Arial" panose="020B0604020202020204" pitchFamily="34" charset="0"/>
                <a:ea typeface="Times New Roman" panose="02020603050405020304" pitchFamily="18" charset="0"/>
              </a:rPr>
              <a:t>used mood-stabilizers, </a:t>
            </a:r>
            <a:r>
              <a:rPr lang="en-US" sz="2400" dirty="0" err="1">
                <a:solidFill>
                  <a:srgbClr val="000000"/>
                </a:solidFill>
                <a:latin typeface="Arial" panose="020B0604020202020204" pitchFamily="34" charset="0"/>
                <a:ea typeface="Times New Roman" panose="02020603050405020304" pitchFamily="18" charset="0"/>
              </a:rPr>
              <a:t>valproic</a:t>
            </a:r>
            <a:r>
              <a:rPr lang="en-US" sz="2400" dirty="0">
                <a:solidFill>
                  <a:srgbClr val="000000"/>
                </a:solidFill>
                <a:latin typeface="Arial" panose="020B0604020202020204" pitchFamily="34" charset="0"/>
                <a:ea typeface="Times New Roman" panose="02020603050405020304" pitchFamily="18" charset="0"/>
              </a:rPr>
              <a:t> acid and </a:t>
            </a:r>
            <a:endParaRPr lang="en-US" sz="2400" dirty="0" smtClean="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carbamazepine</a:t>
            </a:r>
            <a:r>
              <a:rPr lang="en-US" sz="2400" dirty="0">
                <a:solidFill>
                  <a:srgbClr val="000000"/>
                </a:solidFill>
                <a:latin typeface="Arial" panose="020B0604020202020204" pitchFamily="34"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1658BD84-205D-411D-B918-397AB6A09337}" type="slidenum">
              <a:rPr lang="en-US" sz="1400" smtClean="0">
                <a:solidFill>
                  <a:srgbClr val="FFFF00"/>
                </a:solidFill>
              </a:rPr>
              <a:pPr/>
              <a:t>20</a:t>
            </a:fld>
            <a:endParaRPr lang="en-US" sz="1400" smtClean="0">
              <a:solidFill>
                <a:srgbClr val="FFFF00"/>
              </a:solidFill>
            </a:endParaRPr>
          </a:p>
        </p:txBody>
      </p:sp>
      <p:sp>
        <p:nvSpPr>
          <p:cNvPr id="1946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381000" y="528206"/>
            <a:ext cx="8458200" cy="3600986"/>
          </a:xfrm>
          <a:prstGeom prst="rect">
            <a:avLst/>
          </a:prstGeom>
        </p:spPr>
        <p:txBody>
          <a:bodyPr wrap="square">
            <a:spAutoFit/>
          </a:bodyPr>
          <a:lstStyle/>
          <a:p>
            <a:pPr marL="0" marR="0" algn="just">
              <a:spcBef>
                <a:spcPts val="0"/>
              </a:spcBef>
              <a:spcAft>
                <a:spcPts val="0"/>
              </a:spcAft>
            </a:pPr>
            <a:r>
              <a:rPr lang="en-US" sz="2800" b="0" dirty="0">
                <a:latin typeface="Arial" panose="020B0604020202020204" pitchFamily="34" charset="0"/>
                <a:ea typeface="Times New Roman" panose="02020603050405020304" pitchFamily="18" charset="0"/>
                <a:cs typeface="Arial" panose="020B0604020202020204" pitchFamily="34" charset="0"/>
              </a:rPr>
              <a:t>Atypical Antipsychotics</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Risperiodone</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(Risperdal):</a:t>
            </a:r>
          </a:p>
          <a:p>
            <a:pPr marL="0" marR="0" algn="just">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USE: Antipsychotic with fewer side effects than Clozapine, No </a:t>
            </a:r>
            <a:r>
              <a:rPr lang="en-US" sz="2000" b="0" dirty="0" err="1">
                <a:latin typeface="Arial" panose="020B0604020202020204" pitchFamily="34" charset="0"/>
                <a:ea typeface="Times New Roman" panose="02020603050405020304" pitchFamily="18" charset="0"/>
                <a:cs typeface="Arial" panose="020B0604020202020204" pitchFamily="34" charset="0"/>
              </a:rPr>
              <a:t>agranulocytosis</a:t>
            </a:r>
            <a:r>
              <a:rPr lang="en-US" sz="2000" b="0" dirty="0">
                <a:latin typeface="Arial" panose="020B0604020202020204" pitchFamily="34" charset="0"/>
                <a:ea typeface="Times New Roman" panose="02020603050405020304" pitchFamily="18" charset="0"/>
                <a:cs typeface="Arial" panose="020B0604020202020204" pitchFamily="34" charset="0"/>
              </a:rPr>
              <a:t> risk. </a:t>
            </a:r>
            <a:endParaRPr lang="en-US" sz="2000" b="0" dirty="0" smtClean="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b="0" dirty="0" smtClean="0">
                <a:latin typeface="Arial" panose="020B0604020202020204" pitchFamily="34" charset="0"/>
                <a:ea typeface="Times New Roman" panose="02020603050405020304" pitchFamily="18" charset="0"/>
                <a:cs typeface="Arial" panose="020B0604020202020204" pitchFamily="34" charset="0"/>
              </a:rPr>
              <a:t> </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u="sng" dirty="0">
                <a:latin typeface="Arial" panose="020B0604020202020204" pitchFamily="34" charset="0"/>
                <a:ea typeface="Times New Roman" panose="02020603050405020304" pitchFamily="18" charset="0"/>
                <a:cs typeface="Arial" panose="020B0604020202020204" pitchFamily="34" charset="0"/>
              </a:rPr>
              <a:t>1</a:t>
            </a:r>
            <a:r>
              <a:rPr lang="en-US" sz="2000" u="sng" baseline="30000" dirty="0">
                <a:latin typeface="Arial" panose="020B0604020202020204" pitchFamily="34" charset="0"/>
                <a:ea typeface="Times New Roman" panose="02020603050405020304" pitchFamily="18" charset="0"/>
                <a:cs typeface="Arial" panose="020B0604020202020204" pitchFamily="34" charset="0"/>
              </a:rPr>
              <a:t>st</a:t>
            </a:r>
            <a:r>
              <a:rPr lang="en-US" sz="2000" u="sng" dirty="0">
                <a:latin typeface="Arial" panose="020B0604020202020204" pitchFamily="34" charset="0"/>
                <a:ea typeface="Times New Roman" panose="02020603050405020304" pitchFamily="18" charset="0"/>
                <a:cs typeface="Arial" panose="020B0604020202020204" pitchFamily="34" charset="0"/>
              </a:rPr>
              <a:t> line </a:t>
            </a:r>
            <a:r>
              <a:rPr lang="en-US" sz="2000" u="sng" dirty="0" smtClean="0">
                <a:latin typeface="Arial" panose="020B0604020202020204" pitchFamily="34" charset="0"/>
                <a:ea typeface="Times New Roman" panose="02020603050405020304" pitchFamily="18" charset="0"/>
                <a:cs typeface="Arial" panose="020B0604020202020204" pitchFamily="34" charset="0"/>
              </a:rPr>
              <a:t>therapy</a:t>
            </a:r>
          </a:p>
          <a:p>
            <a:pPr marL="0" marR="0" algn="just">
              <a:spcBef>
                <a:spcPts val="0"/>
              </a:spcBef>
              <a:spcAft>
                <a:spcPts val="0"/>
              </a:spcAft>
            </a:pPr>
            <a:endParaRPr lang="en-US" sz="2000" u="sng"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b="0" dirty="0" err="1">
                <a:latin typeface="Arial" panose="020B0604020202020204" pitchFamily="34" charset="0"/>
                <a:ea typeface="Times New Roman" panose="02020603050405020304" pitchFamily="18" charset="0"/>
                <a:cs typeface="Arial" panose="020B0604020202020204" pitchFamily="34" charset="0"/>
              </a:rPr>
              <a:t>Paliperidone</a:t>
            </a: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err="1">
                <a:latin typeface="Arial" panose="020B0604020202020204" pitchFamily="34" charset="0"/>
                <a:ea typeface="Times New Roman" panose="02020603050405020304" pitchFamily="18" charset="0"/>
                <a:cs typeface="Arial" panose="020B0604020202020204" pitchFamily="34" charset="0"/>
              </a:rPr>
              <a:t>Invega</a:t>
            </a:r>
            <a:r>
              <a:rPr lang="en-US" sz="2000" b="0" dirty="0">
                <a:latin typeface="Arial" panose="020B0604020202020204" pitchFamily="34" charset="0"/>
                <a:ea typeface="Times New Roman" panose="02020603050405020304" pitchFamily="18" charset="0"/>
                <a:cs typeface="Arial" panose="020B0604020202020204" pitchFamily="34" charset="0"/>
              </a:rPr>
              <a:t>)– major </a:t>
            </a:r>
            <a:r>
              <a:rPr lang="en-US" sz="2000" b="0" dirty="0" smtClean="0">
                <a:latin typeface="Arial" panose="020B0604020202020204" pitchFamily="34" charset="0"/>
                <a:ea typeface="Times New Roman" panose="02020603050405020304" pitchFamily="18" charset="0"/>
                <a:cs typeface="Arial" panose="020B0604020202020204" pitchFamily="34" charset="0"/>
              </a:rPr>
              <a:t>metabolite</a:t>
            </a:r>
          </a:p>
          <a:p>
            <a:pPr marL="0" marR="0" algn="just">
              <a:spcBef>
                <a:spcPts val="0"/>
              </a:spcBef>
              <a:spcAft>
                <a:spcPts val="0"/>
              </a:spcAft>
            </a:pP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b="0" u="sng" dirty="0">
                <a:latin typeface="Arial" panose="020B0604020202020204" pitchFamily="34" charset="0"/>
                <a:ea typeface="Times New Roman" panose="02020603050405020304" pitchFamily="18" charset="0"/>
                <a:cs typeface="Arial" panose="020B0604020202020204" pitchFamily="34" charset="0"/>
              </a:rPr>
              <a:t>Adverse Effects</a:t>
            </a:r>
            <a:r>
              <a:rPr lang="en-US" sz="2000" b="0" dirty="0">
                <a:latin typeface="Arial" panose="020B0604020202020204" pitchFamily="34" charset="0"/>
                <a:ea typeface="Times New Roman" panose="02020603050405020304" pitchFamily="18" charset="0"/>
                <a:cs typeface="Arial" panose="020B0604020202020204" pitchFamily="34" charset="0"/>
              </a:rPr>
              <a:t> – weight gain, orthostatic hypotension and reflex tachycardia at start of </a:t>
            </a:r>
            <a:r>
              <a:rPr lang="en-US" sz="2000" b="0" dirty="0" smtClean="0">
                <a:latin typeface="Arial" panose="020B0604020202020204" pitchFamily="34" charset="0"/>
                <a:ea typeface="Times New Roman" panose="02020603050405020304" pitchFamily="18" charset="0"/>
                <a:cs typeface="Arial" panose="020B0604020202020204" pitchFamily="34" charset="0"/>
              </a:rPr>
              <a:t>treatment Fewer </a:t>
            </a:r>
            <a:r>
              <a:rPr lang="en-US" sz="2000" b="0" dirty="0">
                <a:latin typeface="Arial" panose="020B0604020202020204" pitchFamily="34" charset="0"/>
                <a:ea typeface="Times New Roman" panose="02020603050405020304" pitchFamily="18" charset="0"/>
                <a:cs typeface="Arial" panose="020B0604020202020204" pitchFamily="34" charset="0"/>
              </a:rPr>
              <a:t>problems with EPS and TD</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954F0EEA-F1F1-46CF-AE94-83E46CD0B5AB}" type="slidenum">
              <a:rPr lang="en-US" sz="1400" smtClean="0">
                <a:solidFill>
                  <a:srgbClr val="FFFF00"/>
                </a:solidFill>
              </a:rPr>
              <a:pPr/>
              <a:t>21</a:t>
            </a:fld>
            <a:endParaRPr lang="en-US" sz="1400" smtClean="0">
              <a:solidFill>
                <a:srgbClr val="FFFF00"/>
              </a:solidFill>
            </a:endParaRPr>
          </a:p>
        </p:txBody>
      </p:sp>
      <p:sp>
        <p:nvSpPr>
          <p:cNvPr id="2048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457200" y="304800"/>
            <a:ext cx="8382000" cy="6073458"/>
          </a:xfrm>
          <a:prstGeom prst="rect">
            <a:avLst/>
          </a:prstGeom>
        </p:spPr>
        <p:txBody>
          <a:bodyPr wrap="square">
            <a:spAutoFit/>
          </a:bodyPr>
          <a:lstStyle/>
          <a:p>
            <a:pPr marL="0" marR="0" algn="just">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Atypical Antipsychotics</a:t>
            </a:r>
            <a:r>
              <a:rPr lang="en-US" sz="2000" b="0"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90000"/>
              </a:lnSpc>
              <a:buFont typeface="Arial" panose="020B0604020202020204" pitchFamily="34" charset="0"/>
              <a:buChar char="•"/>
              <a:tabLst>
                <a:tab pos="457200" algn="l"/>
              </a:tabLst>
            </a:pPr>
            <a:r>
              <a:rPr lang="en-US" sz="2000" dirty="0">
                <a:solidFill>
                  <a:srgbClr val="000000"/>
                </a:solidFill>
                <a:latin typeface="Arial" panose="020B0604020202020204" pitchFamily="34" charset="0"/>
                <a:cs typeface="Arial" panose="020B0604020202020204" pitchFamily="34" charset="0"/>
              </a:rPr>
              <a:t>Olanzapine (Zyprexa)* </a:t>
            </a:r>
            <a:endParaRPr lang="en-US" sz="200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Weight gain is a major problem – 30% of patients on olanzapine gain more than 20 pounds.</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Diabetes can occur</a:t>
            </a:r>
            <a:endParaRPr lang="en-US" sz="2000" b="0" dirty="0">
              <a:latin typeface="Arial" panose="020B0604020202020204" pitchFamily="34" charset="0"/>
              <a:cs typeface="Arial" panose="020B0604020202020204" pitchFamily="34" charset="0"/>
            </a:endParaRPr>
          </a:p>
          <a:p>
            <a:pPr marL="342900" lvl="0" indent="-342900">
              <a:lnSpc>
                <a:spcPct val="90000"/>
              </a:lnSpc>
              <a:buFont typeface="Arial" panose="020B0604020202020204" pitchFamily="34" charset="0"/>
              <a:buChar char="•"/>
              <a:tabLst>
                <a:tab pos="457200" algn="l"/>
              </a:tabLst>
            </a:pPr>
            <a:r>
              <a:rPr lang="en-US" sz="2000" dirty="0" err="1">
                <a:solidFill>
                  <a:srgbClr val="000000"/>
                </a:solidFill>
                <a:latin typeface="Arial" panose="020B0604020202020204" pitchFamily="34" charset="0"/>
                <a:cs typeface="Arial" panose="020B0604020202020204" pitchFamily="34" charset="0"/>
              </a:rPr>
              <a:t>Quetiapine</a:t>
            </a:r>
            <a:r>
              <a:rPr lang="en-US" sz="2000" dirty="0">
                <a:solidFill>
                  <a:srgbClr val="000000"/>
                </a:solidFill>
                <a:latin typeface="Arial" panose="020B0604020202020204" pitchFamily="34" charset="0"/>
                <a:cs typeface="Arial" panose="020B0604020202020204" pitchFamily="34" charset="0"/>
              </a:rPr>
              <a:t> (Seroquel)</a:t>
            </a:r>
            <a:r>
              <a:rPr lang="en-US" sz="2000" b="0" dirty="0">
                <a:solidFill>
                  <a:srgbClr val="000000"/>
                </a:solidFill>
                <a:latin typeface="Arial" panose="020B0604020202020204" pitchFamily="34" charset="0"/>
                <a:cs typeface="Arial" panose="020B0604020202020204" pitchFamily="34" charset="0"/>
              </a:rPr>
              <a:t>*</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Less weight gain noted</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u="sng" dirty="0">
                <a:solidFill>
                  <a:srgbClr val="060B14"/>
                </a:solidFill>
                <a:latin typeface="Arial" panose="020B0604020202020204" pitchFamily="34" charset="0"/>
                <a:cs typeface="Arial" panose="020B0604020202020204" pitchFamily="34" charset="0"/>
              </a:rPr>
              <a:t>Extra Black Box Warning- Suicidality in Children</a:t>
            </a:r>
            <a:endParaRPr lang="en-US" sz="2000" b="0" u="sng"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Diabetes can occur</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QT prolongation</a:t>
            </a:r>
            <a:endParaRPr lang="en-US" sz="2000" b="0" dirty="0">
              <a:latin typeface="Arial" panose="020B0604020202020204" pitchFamily="34" charset="0"/>
              <a:cs typeface="Arial" panose="020B0604020202020204" pitchFamily="34" charset="0"/>
            </a:endParaRPr>
          </a:p>
          <a:p>
            <a:pPr marL="342900" lvl="0" indent="-342900">
              <a:lnSpc>
                <a:spcPct val="90000"/>
              </a:lnSpc>
              <a:buFont typeface="Arial" panose="020B0604020202020204" pitchFamily="34" charset="0"/>
              <a:buChar char="•"/>
              <a:tabLst>
                <a:tab pos="457200" algn="l"/>
              </a:tabLst>
            </a:pPr>
            <a:r>
              <a:rPr lang="en-US" sz="2000" dirty="0" err="1">
                <a:solidFill>
                  <a:srgbClr val="000000"/>
                </a:solidFill>
                <a:latin typeface="Arial" panose="020B0604020202020204" pitchFamily="34" charset="0"/>
                <a:cs typeface="Arial" panose="020B0604020202020204" pitchFamily="34" charset="0"/>
              </a:rPr>
              <a:t>Ziprasidone</a:t>
            </a:r>
            <a:r>
              <a:rPr lang="en-US" sz="2000" dirty="0">
                <a:solidFill>
                  <a:srgbClr val="000000"/>
                </a:solidFill>
                <a:latin typeface="Arial" panose="020B0604020202020204" pitchFamily="34" charset="0"/>
                <a:cs typeface="Arial" panose="020B0604020202020204" pitchFamily="34" charset="0"/>
              </a:rPr>
              <a:t> (Geodon)*</a:t>
            </a:r>
            <a:endParaRPr lang="en-US" sz="200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No weight gain</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Diabetes can occur</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QT prolongation</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Available as both oral and injectable</a:t>
            </a:r>
            <a:endParaRPr lang="en-US" sz="2000" b="0" dirty="0">
              <a:latin typeface="Arial" panose="020B0604020202020204" pitchFamily="34" charset="0"/>
              <a:cs typeface="Arial" panose="020B0604020202020204" pitchFamily="34" charset="0"/>
            </a:endParaRPr>
          </a:p>
          <a:p>
            <a:pPr marL="342900" lvl="0" indent="-342900">
              <a:lnSpc>
                <a:spcPct val="90000"/>
              </a:lnSpc>
              <a:buFont typeface="Arial" panose="020B0604020202020204" pitchFamily="34" charset="0"/>
              <a:buChar char="•"/>
              <a:tabLst>
                <a:tab pos="457200" algn="l"/>
              </a:tabLst>
            </a:pPr>
            <a:r>
              <a:rPr lang="en-US" sz="2000" dirty="0" err="1">
                <a:solidFill>
                  <a:srgbClr val="060B14"/>
                </a:solidFill>
                <a:latin typeface="Arial" panose="020B0604020202020204" pitchFamily="34" charset="0"/>
                <a:cs typeface="Arial" panose="020B0604020202020204" pitchFamily="34" charset="0"/>
              </a:rPr>
              <a:t>Aripiprazole</a:t>
            </a:r>
            <a:r>
              <a:rPr lang="en-US" sz="2000" dirty="0">
                <a:solidFill>
                  <a:srgbClr val="060B14"/>
                </a:solidFill>
                <a:latin typeface="Arial" panose="020B0604020202020204" pitchFamily="34" charset="0"/>
                <a:cs typeface="Arial" panose="020B0604020202020204" pitchFamily="34" charset="0"/>
              </a:rPr>
              <a:t> (</a:t>
            </a:r>
            <a:r>
              <a:rPr lang="en-US" sz="2000" dirty="0" err="1">
                <a:solidFill>
                  <a:srgbClr val="060B14"/>
                </a:solidFill>
                <a:latin typeface="Arial" panose="020B0604020202020204" pitchFamily="34" charset="0"/>
                <a:cs typeface="Arial" panose="020B0604020202020204" pitchFamily="34" charset="0"/>
              </a:rPr>
              <a:t>Abilify</a:t>
            </a:r>
            <a:r>
              <a:rPr lang="en-US" sz="2000" dirty="0">
                <a:solidFill>
                  <a:srgbClr val="060B14"/>
                </a:solidFill>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u="sng" dirty="0">
                <a:solidFill>
                  <a:srgbClr val="060B14"/>
                </a:solidFill>
                <a:latin typeface="Arial" panose="020B0604020202020204" pitchFamily="34" charset="0"/>
                <a:cs typeface="Arial" panose="020B0604020202020204" pitchFamily="34" charset="0"/>
              </a:rPr>
              <a:t>Extra Black Box Warning- Suicidality in Children</a:t>
            </a:r>
            <a:endParaRPr lang="en-US" sz="2000" b="0" u="sng"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60B14"/>
                </a:solidFill>
                <a:latin typeface="Arial" panose="020B0604020202020204" pitchFamily="34" charset="0"/>
                <a:cs typeface="Arial" panose="020B0604020202020204" pitchFamily="34" charset="0"/>
              </a:rPr>
              <a:t>Weight gain (less weight gain)</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Diabetes can occur</a:t>
            </a:r>
            <a:endParaRPr lang="en-US" sz="2000" b="0" dirty="0">
              <a:latin typeface="Arial" panose="020B0604020202020204" pitchFamily="34" charset="0"/>
              <a:cs typeface="Arial" panose="020B0604020202020204" pitchFamily="34" charset="0"/>
            </a:endParaRPr>
          </a:p>
          <a:p>
            <a:pPr marL="0" marR="0">
              <a:lnSpc>
                <a:spcPct val="90000"/>
              </a:lnSpc>
              <a:spcBef>
                <a:spcPts val="750"/>
              </a:spcBef>
              <a:spcAft>
                <a:spcPts val="0"/>
              </a:spcAft>
            </a:pPr>
            <a:r>
              <a:rPr lang="en-US" sz="2000" b="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Low risk for EPS or TD with no </a:t>
            </a:r>
            <a:r>
              <a:rPr lang="en-US" sz="2000" i="1" dirty="0" err="1">
                <a:solidFill>
                  <a:srgbClr val="000000"/>
                </a:solidFill>
                <a:latin typeface="Arial" panose="020B0604020202020204" pitchFamily="34" charset="0"/>
                <a:cs typeface="Arial" panose="020B0604020202020204" pitchFamily="34" charset="0"/>
              </a:rPr>
              <a:t>agranulocytosis</a:t>
            </a:r>
            <a:r>
              <a:rPr lang="en-US" sz="2000" i="1" dirty="0">
                <a:solidFill>
                  <a:srgbClr val="000000"/>
                </a:solidFill>
                <a:latin typeface="Arial" panose="020B0604020202020204" pitchFamily="34" charset="0"/>
                <a:cs typeface="Arial" panose="020B0604020202020204" pitchFamily="34" charset="0"/>
              </a:rPr>
              <a:t> risk.</a:t>
            </a:r>
            <a:endParaRPr lang="en-US" sz="2000" i="1" dirty="0">
              <a:latin typeface="Arial" panose="020B0604020202020204" pitchFamily="34" charset="0"/>
              <a:ea typeface="Times New Roman" panose="02020603050405020304" pitchFamily="18"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85800" y="228600"/>
            <a:ext cx="7772400" cy="1143000"/>
          </a:xfrm>
        </p:spPr>
        <p:txBody>
          <a:bodyPr/>
          <a:lstStyle/>
          <a:p>
            <a:r>
              <a:rPr lang="en-US" b="1" dirty="0" smtClean="0">
                <a:latin typeface="Arial" panose="020B0604020202020204" pitchFamily="34" charset="0"/>
                <a:cs typeface="Arial" panose="020B0604020202020204" pitchFamily="34" charset="0"/>
              </a:rPr>
              <a:t>Guidelines for Treatment:</a:t>
            </a:r>
          </a:p>
        </p:txBody>
      </p:sp>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41194771-949B-4D99-BDD0-3B14F05FE25C}" type="slidenum">
              <a:rPr lang="en-US" sz="1400" smtClean="0">
                <a:solidFill>
                  <a:srgbClr val="FFFF00"/>
                </a:solidFill>
              </a:rPr>
              <a:pPr/>
              <a:t>22</a:t>
            </a:fld>
            <a:endParaRPr lang="en-US" sz="1400" smtClean="0">
              <a:solidFill>
                <a:srgbClr val="FFFF00"/>
              </a:solidFill>
            </a:endParaRPr>
          </a:p>
        </p:txBody>
      </p:sp>
      <p:sp>
        <p:nvSpPr>
          <p:cNvPr id="2150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2" name="Rectangle 1"/>
          <p:cNvSpPr/>
          <p:nvPr/>
        </p:nvSpPr>
        <p:spPr>
          <a:xfrm>
            <a:off x="381000" y="1447800"/>
            <a:ext cx="8534400" cy="4893647"/>
          </a:xfrm>
          <a:prstGeom prst="rect">
            <a:avLst/>
          </a:prstGeom>
        </p:spPr>
        <p:txBody>
          <a:bodyPr wrap="square">
            <a:spAutoFit/>
          </a:bodyPr>
          <a:lstStyle/>
          <a:p>
            <a:pPr marL="342900" marR="0" lvl="0" indent="-342900" algn="just">
              <a:spcBef>
                <a:spcPts val="0"/>
              </a:spcBef>
              <a:spcAft>
                <a:spcPts val="0"/>
              </a:spcAft>
              <a:buFont typeface="Arial" panose="020B0604020202020204" pitchFamily="34" charset="0"/>
              <a:buChar char="•"/>
              <a:tabLst>
                <a:tab pos="457200" algn="l"/>
              </a:tabLst>
            </a:pPr>
            <a:r>
              <a:rPr lang="en-US" dirty="0">
                <a:latin typeface="Arial" panose="020B0604020202020204" pitchFamily="34" charset="0"/>
                <a:ea typeface="Times New Roman" panose="02020603050405020304" pitchFamily="18" charset="0"/>
                <a:cs typeface="Arial" panose="020B0604020202020204" pitchFamily="34" charset="0"/>
              </a:rPr>
              <a:t>Use </a:t>
            </a:r>
            <a:r>
              <a:rPr lang="en-US" dirty="0" err="1">
                <a:latin typeface="Arial" panose="020B0604020202020204" pitchFamily="34" charset="0"/>
                <a:ea typeface="Times New Roman" panose="02020603050405020304" pitchFamily="18" charset="0"/>
                <a:cs typeface="Arial" panose="020B0604020202020204" pitchFamily="34" charset="0"/>
              </a:rPr>
              <a:t>Atypicals</a:t>
            </a:r>
            <a:r>
              <a:rPr lang="en-US" dirty="0">
                <a:latin typeface="Arial" panose="020B0604020202020204" pitchFamily="34" charset="0"/>
                <a:ea typeface="Times New Roman" panose="02020603050405020304" pitchFamily="18" charset="0"/>
                <a:cs typeface="Arial" panose="020B0604020202020204" pitchFamily="34" charset="0"/>
              </a:rPr>
              <a:t> if at all possible</a:t>
            </a:r>
            <a:r>
              <a:rPr lang="en-US"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Contraindications include pregnancy, refractory patient and hypersensitivity</a:t>
            </a:r>
            <a:r>
              <a:rPr lang="en-US" b="0" dirty="0" smtClean="0">
                <a:latin typeface="Arial" panose="020B0604020202020204" pitchFamily="34" charset="0"/>
                <a:ea typeface="Times New Roman" panose="02020603050405020304" pitchFamily="18" charset="0"/>
                <a:cs typeface="Arial" panose="020B0604020202020204" pitchFamily="34" charset="0"/>
              </a:rPr>
              <a:t>.</a:t>
            </a:r>
          </a:p>
          <a:p>
            <a:pPr marR="0" lvl="0" algn="just">
              <a:spcBef>
                <a:spcPts val="0"/>
              </a:spcBef>
              <a:spcAft>
                <a:spcPts val="0"/>
              </a:spcAft>
              <a:tabLst>
                <a:tab pos="457200" algn="l"/>
              </a:tabLst>
            </a:pPr>
            <a:endParaRPr lang="en-US"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dirty="0">
                <a:latin typeface="Arial" panose="020B0604020202020204" pitchFamily="34" charset="0"/>
                <a:ea typeface="Times New Roman" panose="02020603050405020304" pitchFamily="18" charset="0"/>
                <a:cs typeface="Arial" panose="020B0604020202020204" pitchFamily="34" charset="0"/>
              </a:rPr>
              <a:t>Black Box Warning – ALL</a:t>
            </a:r>
            <a:r>
              <a:rPr lang="en-US"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b="0" i="1" dirty="0">
                <a:latin typeface="Arial" panose="020B0604020202020204" pitchFamily="34" charset="0"/>
                <a:ea typeface="Times New Roman" panose="02020603050405020304" pitchFamily="18" charset="0"/>
                <a:cs typeface="Arial" panose="020B0604020202020204" pitchFamily="34" charset="0"/>
              </a:rPr>
              <a:t>Not approved for elderly or dementia related psychosis – increased mortality (CVD/infections</a:t>
            </a:r>
            <a:r>
              <a:rPr lang="en-US" b="0" i="1" dirty="0" smtClean="0">
                <a:latin typeface="Arial" panose="020B0604020202020204" pitchFamily="34" charset="0"/>
                <a:ea typeface="Times New Roman" panose="02020603050405020304" pitchFamily="18" charset="0"/>
                <a:cs typeface="Arial" panose="020B0604020202020204" pitchFamily="34" charset="0"/>
              </a:rPr>
              <a:t>?)</a:t>
            </a:r>
          </a:p>
          <a:p>
            <a:pPr marR="0" lvl="1" algn="just">
              <a:spcBef>
                <a:spcPts val="0"/>
              </a:spcBef>
              <a:spcAft>
                <a:spcPts val="0"/>
              </a:spcAft>
              <a:tabLst>
                <a:tab pos="914400" algn="l"/>
              </a:tabLst>
            </a:pPr>
            <a:endParaRPr lang="en-US"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Always try to decrease dose needed after acute period</a:t>
            </a:r>
            <a:r>
              <a:rPr lang="en-US" b="0" dirty="0" smtClean="0">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a:spcBef>
                <a:spcPts val="0"/>
              </a:spcBef>
              <a:spcAft>
                <a:spcPts val="0"/>
              </a:spcAft>
              <a:buFont typeface="Arial" panose="020B0604020202020204" pitchFamily="34" charset="0"/>
              <a:buChar char="•"/>
              <a:tabLst>
                <a:tab pos="457200" algn="l"/>
              </a:tabLst>
            </a:pPr>
            <a:endParaRPr lang="en-US"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Educate patient and assess compliance</a:t>
            </a:r>
            <a:r>
              <a:rPr lang="en-US" b="0" dirty="0" smtClean="0">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a:spcBef>
                <a:spcPts val="0"/>
              </a:spcBef>
              <a:spcAft>
                <a:spcPts val="0"/>
              </a:spcAft>
              <a:buFont typeface="Arial" panose="020B0604020202020204" pitchFamily="34" charset="0"/>
              <a:buChar char="•"/>
              <a:tabLst>
                <a:tab pos="457200" algn="l"/>
              </a:tabLst>
            </a:pPr>
            <a:endParaRPr lang="en-US"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Watch closely for adverse effects.</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73B4322E-EF7D-49D1-ABD9-2F713321937F}" type="slidenum">
              <a:rPr lang="en-US" sz="1400" smtClean="0">
                <a:solidFill>
                  <a:srgbClr val="FFFF00"/>
                </a:solidFill>
              </a:rPr>
              <a:pPr/>
              <a:t>23</a:t>
            </a:fld>
            <a:endParaRPr lang="en-US" sz="1400" smtClean="0">
              <a:solidFill>
                <a:srgbClr val="FFFF00"/>
              </a:solidFill>
            </a:endParaRPr>
          </a:p>
        </p:txBody>
      </p:sp>
      <p:sp>
        <p:nvSpPr>
          <p:cNvPr id="2253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304800" y="478572"/>
            <a:ext cx="8610600" cy="4524315"/>
          </a:xfrm>
          <a:prstGeom prst="rect">
            <a:avLst/>
          </a:prstGeom>
        </p:spPr>
        <p:txBody>
          <a:bodyPr wrap="square">
            <a:spAutoFit/>
          </a:bodyPr>
          <a:lstStyle/>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FDA Requests Diabetes Information on </a:t>
            </a:r>
            <a:r>
              <a:rPr lang="en-US" dirty="0" smtClean="0">
                <a:latin typeface="Arial" panose="020B0604020202020204" pitchFamily="34" charset="0"/>
                <a:ea typeface="Times New Roman" panose="02020603050405020304" pitchFamily="18" charset="0"/>
                <a:cs typeface="Arial" panose="020B0604020202020204" pitchFamily="34" charset="0"/>
              </a:rPr>
              <a:t>Atypical Antipsychotic </a:t>
            </a:r>
            <a:r>
              <a:rPr lang="en-US" dirty="0">
                <a:latin typeface="Arial" panose="020B0604020202020204" pitchFamily="34" charset="0"/>
                <a:ea typeface="Times New Roman" panose="02020603050405020304" pitchFamily="18" charset="0"/>
                <a:cs typeface="Arial" panose="020B0604020202020204" pitchFamily="34" charset="0"/>
              </a:rPr>
              <a:t>Drug Labels</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The FDA has asked drug makers to include information on </a:t>
            </a:r>
            <a:r>
              <a:rPr lang="en-US" sz="2000" b="0" u="sng" dirty="0">
                <a:latin typeface="Arial" panose="020B0604020202020204" pitchFamily="34" charset="0"/>
                <a:ea typeface="Times New Roman" panose="02020603050405020304" pitchFamily="18" charset="0"/>
                <a:cs typeface="Arial" panose="020B0604020202020204" pitchFamily="34" charset="0"/>
              </a:rPr>
              <a:t>hyperglycemia and diabetes on the labels of all </a:t>
            </a:r>
            <a:r>
              <a:rPr lang="en-US" sz="2000" u="sng" dirty="0">
                <a:latin typeface="Arial" panose="020B0604020202020204" pitchFamily="34" charset="0"/>
                <a:ea typeface="Times New Roman" panose="02020603050405020304" pitchFamily="18" charset="0"/>
                <a:cs typeface="Arial" panose="020B0604020202020204" pitchFamily="34" charset="0"/>
              </a:rPr>
              <a:t>atypical antipsychotic</a:t>
            </a:r>
            <a:r>
              <a:rPr lang="en-US" sz="2000" b="0" u="sng" dirty="0">
                <a:latin typeface="Arial" panose="020B0604020202020204" pitchFamily="34" charset="0"/>
                <a:ea typeface="Times New Roman" panose="02020603050405020304" pitchFamily="18" charset="0"/>
                <a:cs typeface="Arial" panose="020B0604020202020204" pitchFamily="34" charset="0"/>
              </a:rPr>
              <a:t> treatments</a:t>
            </a: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r>
              <a:rPr lang="en-US" sz="2000" b="0" dirty="0">
                <a:latin typeface="Arial" panose="020B0604020202020204" pitchFamily="34" charset="0"/>
                <a:ea typeface="Times New Roman" panose="02020603050405020304" pitchFamily="18" charset="0"/>
                <a:cs typeface="Arial" panose="020B0604020202020204" pitchFamily="34" charset="0"/>
              </a:rPr>
              <a:t>According to Eli Lilly, which received an agency letter, the FDA recognizes the relationship between hyperglycemia and antipsychotic drug use is vague and not entirely understood, but believes labeling should reflect medical concerns nonetheless. The drugs affected by the requested labeling change include </a:t>
            </a:r>
            <a:r>
              <a:rPr lang="en-US" sz="2000" b="0" i="1" dirty="0">
                <a:latin typeface="Arial" panose="020B0604020202020204" pitchFamily="34" charset="0"/>
                <a:ea typeface="Times New Roman" panose="02020603050405020304" pitchFamily="18" charset="0"/>
                <a:cs typeface="Arial" panose="020B0604020202020204" pitchFamily="34" charset="0"/>
              </a:rPr>
              <a:t>Lilly's Zyprexa (olanzapine), Pfizer's Geodon (</a:t>
            </a:r>
            <a:r>
              <a:rPr lang="en-US" sz="2000" b="0" i="1" dirty="0" err="1">
                <a:latin typeface="Arial" panose="020B0604020202020204" pitchFamily="34" charset="0"/>
                <a:ea typeface="Times New Roman" panose="02020603050405020304" pitchFamily="18" charset="0"/>
                <a:cs typeface="Arial" panose="020B0604020202020204" pitchFamily="34" charset="0"/>
              </a:rPr>
              <a:t>ziprasidone</a:t>
            </a:r>
            <a:r>
              <a:rPr lang="en-US" sz="2000" b="0" i="1" dirty="0">
                <a:latin typeface="Arial" panose="020B0604020202020204" pitchFamily="34" charset="0"/>
                <a:ea typeface="Times New Roman" panose="02020603050405020304" pitchFamily="18" charset="0"/>
                <a:cs typeface="Arial" panose="020B0604020202020204" pitchFamily="34" charset="0"/>
              </a:rPr>
              <a:t>), Bristol-Myers Squibb's </a:t>
            </a:r>
            <a:r>
              <a:rPr lang="en-US" sz="2000" b="0" i="1" dirty="0" err="1">
                <a:latin typeface="Arial" panose="020B0604020202020204" pitchFamily="34" charset="0"/>
                <a:ea typeface="Times New Roman" panose="02020603050405020304" pitchFamily="18" charset="0"/>
                <a:cs typeface="Arial" panose="020B0604020202020204" pitchFamily="34" charset="0"/>
              </a:rPr>
              <a:t>Abilify</a:t>
            </a:r>
            <a:r>
              <a:rPr lang="en-US" sz="2000" b="0" i="1" dirty="0">
                <a:latin typeface="Arial" panose="020B0604020202020204" pitchFamily="34" charset="0"/>
                <a:ea typeface="Times New Roman" panose="02020603050405020304" pitchFamily="18" charset="0"/>
                <a:cs typeface="Arial" panose="020B0604020202020204" pitchFamily="34" charset="0"/>
              </a:rPr>
              <a:t> (</a:t>
            </a:r>
            <a:r>
              <a:rPr lang="en-US" sz="2000" b="0" i="1" dirty="0" err="1">
                <a:latin typeface="Arial" panose="020B0604020202020204" pitchFamily="34" charset="0"/>
                <a:ea typeface="Times New Roman" panose="02020603050405020304" pitchFamily="18" charset="0"/>
                <a:cs typeface="Arial" panose="020B0604020202020204" pitchFamily="34" charset="0"/>
              </a:rPr>
              <a:t>aripiprazole</a:t>
            </a:r>
            <a:r>
              <a:rPr lang="en-US" sz="2000" b="0" i="1" dirty="0">
                <a:latin typeface="Arial" panose="020B0604020202020204" pitchFamily="34" charset="0"/>
                <a:ea typeface="Times New Roman" panose="02020603050405020304" pitchFamily="18" charset="0"/>
                <a:cs typeface="Arial" panose="020B0604020202020204" pitchFamily="34" charset="0"/>
              </a:rPr>
              <a:t>), AstraZeneca's Seroquel (</a:t>
            </a:r>
            <a:r>
              <a:rPr lang="en-US" sz="2000" b="0" i="1" dirty="0" err="1">
                <a:latin typeface="Arial" panose="020B0604020202020204" pitchFamily="34" charset="0"/>
                <a:ea typeface="Times New Roman" panose="02020603050405020304" pitchFamily="18" charset="0"/>
                <a:cs typeface="Arial" panose="020B0604020202020204" pitchFamily="34" charset="0"/>
              </a:rPr>
              <a:t>quetiapine</a:t>
            </a:r>
            <a:r>
              <a:rPr lang="en-US" sz="2000" b="0" i="1" dirty="0">
                <a:latin typeface="Arial" panose="020B0604020202020204" pitchFamily="34" charset="0"/>
                <a:ea typeface="Times New Roman" panose="02020603050405020304" pitchFamily="18" charset="0"/>
                <a:cs typeface="Arial" panose="020B0604020202020204" pitchFamily="34" charset="0"/>
              </a:rPr>
              <a:t>), Novartis' </a:t>
            </a:r>
            <a:r>
              <a:rPr lang="en-US" sz="2000" b="0" i="1" dirty="0" err="1">
                <a:latin typeface="Arial" panose="020B0604020202020204" pitchFamily="34" charset="0"/>
                <a:ea typeface="Times New Roman" panose="02020603050405020304" pitchFamily="18" charset="0"/>
                <a:cs typeface="Arial" panose="020B0604020202020204" pitchFamily="34" charset="0"/>
              </a:rPr>
              <a:t>Clozaril</a:t>
            </a:r>
            <a:r>
              <a:rPr lang="en-US" sz="2000" b="0" i="1" dirty="0">
                <a:latin typeface="Arial" panose="020B0604020202020204" pitchFamily="34" charset="0"/>
                <a:ea typeface="Times New Roman" panose="02020603050405020304" pitchFamily="18" charset="0"/>
                <a:cs typeface="Arial" panose="020B0604020202020204" pitchFamily="34" charset="0"/>
              </a:rPr>
              <a:t> (clozapine) and Janssen's Risperdal (</a:t>
            </a:r>
            <a:r>
              <a:rPr lang="en-US" sz="2000" b="0" i="1" dirty="0" err="1" smtClean="0">
                <a:latin typeface="Arial" panose="020B0604020202020204" pitchFamily="34" charset="0"/>
                <a:ea typeface="Times New Roman" panose="02020603050405020304" pitchFamily="18" charset="0"/>
                <a:cs typeface="Arial" panose="020B0604020202020204" pitchFamily="34" charset="0"/>
              </a:rPr>
              <a:t>risperidone</a:t>
            </a:r>
            <a:r>
              <a:rPr lang="en-US" sz="2000" b="0" i="1" dirty="0" smtClean="0">
                <a:latin typeface="Arial" panose="020B0604020202020204" pitchFamily="34" charset="0"/>
                <a:ea typeface="Times New Roman" panose="02020603050405020304" pitchFamily="18" charset="0"/>
                <a:cs typeface="Arial" panose="020B0604020202020204" pitchFamily="34" charset="0"/>
              </a:rPr>
              <a:t>)</a:t>
            </a:r>
            <a:endParaRPr lang="en-US" sz="2000" b="0" i="1"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endParaRPr lang="en-US" smtClean="0"/>
          </a:p>
        </p:txBody>
      </p:sp>
      <p:sp>
        <p:nvSpPr>
          <p:cNvPr id="23556" name="Rectangle 3"/>
          <p:cNvSpPr>
            <a:spLocks noGrp="1" noChangeArrowheads="1"/>
          </p:cNvSpPr>
          <p:nvPr>
            <p:ph idx="1"/>
          </p:nvPr>
        </p:nvSpPr>
        <p:spPr/>
        <p:txBody>
          <a:bodyPr/>
          <a:lstStyle/>
          <a:p>
            <a:endParaRPr lang="en-US" smtClean="0"/>
          </a:p>
        </p:txBody>
      </p:sp>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D74BF3C8-CA47-4EC8-8F3C-366B607692A1}" type="slidenum">
              <a:rPr lang="en-US" sz="1400" smtClean="0">
                <a:solidFill>
                  <a:srgbClr val="FFFF00"/>
                </a:solidFill>
              </a:rPr>
              <a:pPr/>
              <a:t>24</a:t>
            </a:fld>
            <a:endParaRPr lang="en-US" sz="1400" smtClean="0">
              <a:solidFill>
                <a:srgbClr val="FFFF00"/>
              </a:solidFill>
            </a:endParaRPr>
          </a:p>
        </p:txBody>
      </p:sp>
      <p:pic>
        <p:nvPicPr>
          <p:cNvPr id="23557" name="Picture 4" descr="~AUT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A4782049-C15D-4DB1-8D70-DAE714EB6C89}" type="slidenum">
              <a:rPr lang="en-US" sz="1400" smtClean="0">
                <a:solidFill>
                  <a:srgbClr val="FFFF00"/>
                </a:solidFill>
              </a:rPr>
              <a:pPr/>
              <a:t>25</a:t>
            </a:fld>
            <a:endParaRPr lang="en-US" sz="1400" dirty="0" smtClean="0">
              <a:solidFill>
                <a:srgbClr val="FFFF00"/>
              </a:solidFill>
            </a:endParaRPr>
          </a:p>
        </p:txBody>
      </p:sp>
      <p:sp>
        <p:nvSpPr>
          <p:cNvPr id="3686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2" name="Rectangle 1"/>
          <p:cNvSpPr/>
          <p:nvPr/>
        </p:nvSpPr>
        <p:spPr>
          <a:xfrm>
            <a:off x="381000" y="457200"/>
            <a:ext cx="8382000" cy="5170646"/>
          </a:xfrm>
          <a:prstGeom prst="rect">
            <a:avLst/>
          </a:prstGeom>
        </p:spPr>
        <p:txBody>
          <a:bodyPr wrap="square">
            <a:spAutoFit/>
          </a:bodyPr>
          <a:lstStyle/>
          <a:p>
            <a:pPr marL="0" marR="0" algn="just">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Bipolar Disorder:</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a:t>
            </a:r>
            <a:r>
              <a:rPr lang="en-US" sz="1800" b="0" i="1" dirty="0">
                <a:latin typeface="Arial" panose="020B0604020202020204" pitchFamily="34" charset="0"/>
                <a:ea typeface="Times New Roman" panose="02020603050405020304" pitchFamily="18" charset="0"/>
                <a:cs typeface="Arial" panose="020B0604020202020204" pitchFamily="34" charset="0"/>
              </a:rPr>
              <a:t>see also Blanton Antidepressant lecture that covers Bipolar Disorders</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Since the 1970’s </a:t>
            </a:r>
            <a:r>
              <a:rPr lang="en-US" sz="2000" dirty="0">
                <a:latin typeface="Arial" panose="020B0604020202020204" pitchFamily="34" charset="0"/>
                <a:ea typeface="Times New Roman" panose="02020603050405020304" pitchFamily="18" charset="0"/>
                <a:cs typeface="Arial" panose="020B0604020202020204" pitchFamily="34" charset="0"/>
              </a:rPr>
              <a:t>lithium carbonate</a:t>
            </a:r>
            <a:r>
              <a:rPr lang="en-US" sz="2000" b="0" dirty="0">
                <a:latin typeface="Arial" panose="020B0604020202020204" pitchFamily="34" charset="0"/>
                <a:ea typeface="Times New Roman" panose="02020603050405020304" pitchFamily="18" charset="0"/>
                <a:cs typeface="Arial" panose="020B0604020202020204" pitchFamily="34" charset="0"/>
              </a:rPr>
              <a:t> has been the treatment for bipolar disorder. At therapeutic levels, </a:t>
            </a:r>
            <a:r>
              <a:rPr lang="en-US" sz="2000" b="0" u="sng" dirty="0">
                <a:latin typeface="Arial" panose="020B0604020202020204" pitchFamily="34" charset="0"/>
                <a:ea typeface="Times New Roman" panose="02020603050405020304" pitchFamily="18" charset="0"/>
                <a:cs typeface="Arial" panose="020B0604020202020204" pitchFamily="34" charset="0"/>
              </a:rPr>
              <a:t>Lithium has a mood-stabilizing ef</a:t>
            </a:r>
            <a:r>
              <a:rPr lang="en-US" sz="2000" b="0" dirty="0">
                <a:latin typeface="Arial" panose="020B0604020202020204" pitchFamily="34" charset="0"/>
                <a:ea typeface="Times New Roman" panose="02020603050405020304" pitchFamily="18" charset="0"/>
                <a:cs typeface="Arial" panose="020B0604020202020204" pitchFamily="34" charset="0"/>
              </a:rPr>
              <a:t>fect, hence its value for treating bipolar disorder (~70% of patients respond) The mechanism of action is really not understood yet.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u="sng" dirty="0">
                <a:latin typeface="Arial" panose="020B0604020202020204" pitchFamily="34" charset="0"/>
                <a:ea typeface="Times New Roman" panose="02020603050405020304" pitchFamily="18" charset="0"/>
                <a:cs typeface="Arial" panose="020B0604020202020204" pitchFamily="34" charset="0"/>
              </a:rPr>
              <a:t>Unfortunately the therapeutic window for lithium is very small</a:t>
            </a:r>
            <a:r>
              <a:rPr lang="en-US" sz="2000" b="0" dirty="0">
                <a:latin typeface="Arial" panose="020B0604020202020204" pitchFamily="34" charset="0"/>
                <a:ea typeface="Times New Roman" panose="02020603050405020304" pitchFamily="18" charset="0"/>
                <a:cs typeface="Arial" panose="020B0604020202020204" pitchFamily="34" charset="0"/>
              </a:rPr>
              <a:t>; the SE include: memory problems, weight gain, tremor, </a:t>
            </a:r>
            <a:r>
              <a:rPr lang="en-US" sz="2000" b="0" dirty="0" err="1">
                <a:latin typeface="Arial" panose="020B0604020202020204" pitchFamily="34" charset="0"/>
                <a:ea typeface="Times New Roman" panose="02020603050405020304" pitchFamily="18" charset="0"/>
                <a:cs typeface="Arial" panose="020B0604020202020204" pitchFamily="34" charset="0"/>
              </a:rPr>
              <a:t>poluria</a:t>
            </a:r>
            <a:r>
              <a:rPr lang="en-US" sz="2000" b="0" dirty="0">
                <a:latin typeface="Arial" panose="020B0604020202020204" pitchFamily="34" charset="0"/>
                <a:ea typeface="Times New Roman" panose="02020603050405020304" pitchFamily="18" charset="0"/>
                <a:cs typeface="Arial" panose="020B0604020202020204" pitchFamily="34" charset="0"/>
              </a:rPr>
              <a:t>, drowsiness, hypothyroidism, cardiac </a:t>
            </a:r>
            <a:r>
              <a:rPr lang="en-US" sz="2000" b="0" dirty="0" err="1">
                <a:latin typeface="Arial" panose="020B0604020202020204" pitchFamily="34" charset="0"/>
                <a:ea typeface="Times New Roman" panose="02020603050405020304" pitchFamily="18" charset="0"/>
                <a:cs typeface="Arial" panose="020B0604020202020204" pitchFamily="34" charset="0"/>
              </a:rPr>
              <a:t>effects,etc</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The therapeutic index is 1-2 and acute intoxication can cause vomiting, profuse diarrhea, ataxia, coma, and convulsions.</a:t>
            </a:r>
          </a:p>
          <a:p>
            <a:pPr marL="0" marR="0" algn="just">
              <a:spcBef>
                <a:spcPts val="0"/>
              </a:spcBef>
              <a:spcAft>
                <a:spcPts val="0"/>
              </a:spcAft>
            </a:pPr>
            <a:r>
              <a:rPr lang="en-US" dirty="0">
                <a:latin typeface="Arial" panose="020B0604020202020204" pitchFamily="34" charset="0"/>
                <a:ea typeface="Times New Roman" panose="02020603050405020304" pitchFamily="18" charset="0"/>
              </a:rPr>
              <a:t> </a:t>
            </a:r>
            <a:endParaRPr lang="en-US" sz="2000" dirty="0">
              <a:ea typeface="Times New Roman" panose="02020603050405020304" pitchFamily="18" charset="0"/>
            </a:endParaRP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rPr>
              <a:t>Treatment is mostly supportive and dialysis.</a:t>
            </a:r>
            <a:endParaRPr lang="en-US" sz="2000" b="0" dirty="0">
              <a:ea typeface="Times New Roman" panose="02020603050405020304" pitchFamily="18" charset="0"/>
            </a:endParaRPr>
          </a:p>
        </p:txBody>
      </p:sp>
    </p:spTree>
    <p:custDataLst>
      <p:tags r:id="rId1"/>
    </p:custDataLst>
    <p:extLst>
      <p:ext uri="{BB962C8B-B14F-4D97-AF65-F5344CB8AC3E}">
        <p14:creationId xmlns:p14="http://schemas.microsoft.com/office/powerpoint/2010/main" val="3895366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7AFA84B0-7958-4993-8CC3-2265DC557229}" type="slidenum">
              <a:rPr lang="en-US" sz="1400" smtClean="0">
                <a:solidFill>
                  <a:srgbClr val="FFFF00"/>
                </a:solidFill>
              </a:rPr>
              <a:pPr/>
              <a:t>26</a:t>
            </a:fld>
            <a:endParaRPr lang="en-US" sz="1400" dirty="0" smtClean="0">
              <a:solidFill>
                <a:srgbClr val="FFFF00"/>
              </a:solidFill>
            </a:endParaRPr>
          </a:p>
        </p:txBody>
      </p:sp>
      <p:sp>
        <p:nvSpPr>
          <p:cNvPr id="3891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304800" y="334863"/>
            <a:ext cx="8610600" cy="5386090"/>
          </a:xfrm>
          <a:prstGeom prst="rect">
            <a:avLst/>
          </a:prstGeom>
        </p:spPr>
        <p:txBody>
          <a:bodyPr wrap="square">
            <a:spAutoFit/>
          </a:bodyPr>
          <a:lstStyle/>
          <a:p>
            <a:pPr marL="0" marR="0" algn="just">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Bipolar Disorder Treatment:</a:t>
            </a:r>
          </a:p>
          <a:p>
            <a:pPr marL="0" marR="0" algn="just">
              <a:spcBef>
                <a:spcPts val="0"/>
              </a:spcBef>
              <a:spcAft>
                <a:spcPts val="0"/>
              </a:spcAft>
            </a:pPr>
            <a:endParaRPr lang="en-US" sz="1600" dirty="0" smtClean="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1800" b="0" dirty="0" smtClean="0">
                <a:latin typeface="Arial" panose="020B0604020202020204" pitchFamily="34" charset="0"/>
                <a:ea typeface="Times New Roman" panose="02020603050405020304" pitchFamily="18" charset="0"/>
                <a:cs typeface="Arial" panose="020B0604020202020204" pitchFamily="34" charset="0"/>
              </a:rPr>
              <a:t>Because </a:t>
            </a:r>
            <a:r>
              <a:rPr lang="en-US" sz="1800" b="0" dirty="0">
                <a:latin typeface="Arial" panose="020B0604020202020204" pitchFamily="34" charset="0"/>
                <a:ea typeface="Times New Roman" panose="02020603050405020304" pitchFamily="18" charset="0"/>
                <a:cs typeface="Arial" panose="020B0604020202020204" pitchFamily="34" charset="0"/>
              </a:rPr>
              <a:t>of the low therapeutic index for lithium in recent years there has been increased use of alternative mood-stabilizing agents: these include several of the anticonvulsant agents, including </a:t>
            </a:r>
            <a:r>
              <a:rPr lang="en-US" sz="1800" u="sng" dirty="0" err="1">
                <a:latin typeface="Arial" panose="020B0604020202020204" pitchFamily="34" charset="0"/>
                <a:ea typeface="Times New Roman" panose="02020603050405020304" pitchFamily="18" charset="0"/>
                <a:cs typeface="Arial" panose="020B0604020202020204" pitchFamily="34" charset="0"/>
              </a:rPr>
              <a:t>valproic</a:t>
            </a:r>
            <a:r>
              <a:rPr lang="en-US" sz="1800" u="sng" dirty="0">
                <a:latin typeface="Arial" panose="020B0604020202020204" pitchFamily="34" charset="0"/>
                <a:ea typeface="Times New Roman" panose="02020603050405020304" pitchFamily="18" charset="0"/>
                <a:cs typeface="Arial" panose="020B0604020202020204" pitchFamily="34" charset="0"/>
              </a:rPr>
              <a:t> acid, </a:t>
            </a:r>
            <a:r>
              <a:rPr lang="en-US" sz="1800" u="sng" dirty="0" err="1" smtClean="0">
                <a:latin typeface="Arial" panose="020B0604020202020204" pitchFamily="34" charset="0"/>
                <a:ea typeface="Times New Roman" panose="02020603050405020304" pitchFamily="18" charset="0"/>
                <a:cs typeface="Arial" panose="020B0604020202020204" pitchFamily="34" charset="0"/>
              </a:rPr>
              <a:t>carbamezepine</a:t>
            </a:r>
            <a:r>
              <a:rPr lang="en-US" sz="1800" u="sng" dirty="0" smtClean="0">
                <a:latin typeface="Arial" panose="020B0604020202020204" pitchFamily="34" charset="0"/>
                <a:ea typeface="Times New Roman" panose="02020603050405020304" pitchFamily="18" charset="0"/>
                <a:cs typeface="Arial" panose="020B0604020202020204" pitchFamily="34" charset="0"/>
              </a:rPr>
              <a:t>, </a:t>
            </a:r>
            <a:r>
              <a:rPr lang="en-US" sz="1800" u="sng" dirty="0" err="1" smtClean="0">
                <a:latin typeface="Arial" panose="020B0604020202020204" pitchFamily="34" charset="0"/>
                <a:ea typeface="Times New Roman" panose="02020603050405020304" pitchFamily="18" charset="0"/>
                <a:cs typeface="Arial" panose="020B0604020202020204" pitchFamily="34" charset="0"/>
              </a:rPr>
              <a:t>lamotrignine</a:t>
            </a:r>
            <a:r>
              <a:rPr lang="en-US" sz="1800" u="sng" dirty="0" smtClean="0">
                <a:latin typeface="Arial" panose="020B0604020202020204" pitchFamily="34" charset="0"/>
                <a:ea typeface="Times New Roman" panose="02020603050405020304" pitchFamily="18" charset="0"/>
                <a:cs typeface="Arial" panose="020B0604020202020204" pitchFamily="34" charset="0"/>
              </a:rPr>
              <a:t> </a:t>
            </a:r>
            <a:r>
              <a:rPr lang="en-US" sz="1800" b="0" dirty="0" smtClean="0">
                <a:latin typeface="Arial" panose="020B0604020202020204" pitchFamily="34" charset="0"/>
                <a:ea typeface="Times New Roman" panose="02020603050405020304" pitchFamily="18" charset="0"/>
                <a:cs typeface="Arial" panose="020B0604020202020204" pitchFamily="34" charset="0"/>
              </a:rPr>
              <a:t>(the later is only used </a:t>
            </a:r>
            <a:r>
              <a:rPr lang="en-US" sz="1800" b="0" dirty="0">
                <a:latin typeface="Arial" panose="020B0604020202020204" pitchFamily="34" charset="0"/>
                <a:ea typeface="Times New Roman" panose="02020603050405020304" pitchFamily="18" charset="0"/>
                <a:cs typeface="Arial" panose="020B0604020202020204" pitchFamily="34" charset="0"/>
              </a:rPr>
              <a:t>for maintenance), etc</a:t>
            </a:r>
            <a:r>
              <a:rPr lang="en-US" sz="16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800" b="0" i="1" dirty="0">
                <a:latin typeface="Arial" panose="020B0604020202020204" pitchFamily="34" charset="0"/>
                <a:ea typeface="Times New Roman" panose="02020603050405020304" pitchFamily="18" charset="0"/>
                <a:cs typeface="Arial" panose="020B0604020202020204" pitchFamily="34" charset="0"/>
              </a:rPr>
              <a:t>These anticonvulsants are </a:t>
            </a:r>
            <a:r>
              <a:rPr lang="en-US" sz="1800" b="0" i="1" u="sng" dirty="0">
                <a:latin typeface="Arial" panose="020B0604020202020204" pitchFamily="34" charset="0"/>
                <a:ea typeface="Times New Roman" panose="02020603050405020304" pitchFamily="18" charset="0"/>
                <a:cs typeface="Arial" panose="020B0604020202020204" pitchFamily="34" charset="0"/>
              </a:rPr>
              <a:t>nearly</a:t>
            </a:r>
            <a:r>
              <a:rPr lang="en-US" sz="1800" b="0" i="1" dirty="0">
                <a:latin typeface="Arial" panose="020B0604020202020204" pitchFamily="34" charset="0"/>
                <a:ea typeface="Times New Roman" panose="02020603050405020304" pitchFamily="18" charset="0"/>
                <a:cs typeface="Arial" panose="020B0604020202020204" pitchFamily="34" charset="0"/>
              </a:rPr>
              <a:t> as effective as lithium and are far safer. How they stabilize mood is </a:t>
            </a:r>
            <a:r>
              <a:rPr lang="en-US" sz="1800" b="0" i="1" dirty="0" smtClean="0">
                <a:latin typeface="Arial" panose="020B0604020202020204" pitchFamily="34" charset="0"/>
                <a:ea typeface="Times New Roman" panose="02020603050405020304" pitchFamily="18" charset="0"/>
                <a:cs typeface="Arial" panose="020B0604020202020204" pitchFamily="34" charset="0"/>
              </a:rPr>
              <a:t>not really understood </a:t>
            </a:r>
            <a:r>
              <a:rPr lang="en-US" sz="1800" b="0" i="1" dirty="0">
                <a:latin typeface="Arial" panose="020B0604020202020204" pitchFamily="34" charset="0"/>
                <a:ea typeface="Times New Roman" panose="02020603050405020304" pitchFamily="18" charset="0"/>
                <a:cs typeface="Arial" panose="020B0604020202020204" pitchFamily="34" charset="0"/>
              </a:rPr>
              <a:t>at all.</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600" u="sng" dirty="0">
                <a:latin typeface="Arial" panose="020B0604020202020204" pitchFamily="34" charset="0"/>
                <a:ea typeface="Times New Roman" panose="02020603050405020304" pitchFamily="18" charset="0"/>
                <a:cs typeface="Arial" panose="020B0604020202020204" pitchFamily="34" charset="0"/>
              </a:rPr>
              <a:t>Option 1</a:t>
            </a:r>
            <a:r>
              <a:rPr lang="en-US" sz="1600" b="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Mood Stabilizer </a:t>
            </a:r>
            <a:r>
              <a:rPr lang="en-US" sz="1600" b="0" dirty="0">
                <a:latin typeface="Arial" panose="020B0604020202020204" pitchFamily="34" charset="0"/>
                <a:ea typeface="Times New Roman" panose="02020603050405020304" pitchFamily="18" charset="0"/>
                <a:cs typeface="Arial" panose="020B0604020202020204" pitchFamily="34" charset="0"/>
              </a:rPr>
              <a:t>(lithium/</a:t>
            </a:r>
            <a:r>
              <a:rPr lang="en-US" sz="1600" b="0" dirty="0" err="1">
                <a:latin typeface="Arial" panose="020B0604020202020204" pitchFamily="34" charset="0"/>
                <a:ea typeface="Times New Roman" panose="02020603050405020304" pitchFamily="18" charset="0"/>
                <a:cs typeface="Arial" panose="020B0604020202020204" pitchFamily="34" charset="0"/>
              </a:rPr>
              <a:t>valproic</a:t>
            </a:r>
            <a:r>
              <a:rPr lang="en-US" sz="1600" b="0" dirty="0">
                <a:latin typeface="Arial" panose="020B0604020202020204" pitchFamily="34" charset="0"/>
                <a:ea typeface="Times New Roman" panose="02020603050405020304" pitchFamily="18" charset="0"/>
                <a:cs typeface="Arial" panose="020B0604020202020204" pitchFamily="34" charset="0"/>
              </a:rPr>
              <a:t> acid/carbamazepine)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 during </a:t>
            </a:r>
            <a:r>
              <a:rPr lang="en-US" sz="1600" u="sng" dirty="0">
                <a:latin typeface="Arial" panose="020B0604020202020204" pitchFamily="34" charset="0"/>
                <a:ea typeface="Times New Roman" panose="02020603050405020304" pitchFamily="18" charset="0"/>
                <a:cs typeface="Arial" panose="020B0604020202020204" pitchFamily="34" charset="0"/>
              </a:rPr>
              <a:t>depressive phase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0" dirty="0">
                <a:latin typeface="Arial" panose="020B0604020202020204" pitchFamily="34" charset="0"/>
                <a:ea typeface="Times New Roman" panose="02020603050405020304" pitchFamily="18" charset="0"/>
                <a:cs typeface="Arial" panose="020B0604020202020204" pitchFamily="34" charset="0"/>
              </a:rPr>
              <a:t>add </a:t>
            </a:r>
            <a:r>
              <a:rPr lang="en-US" sz="1600" dirty="0">
                <a:latin typeface="Arial" panose="020B0604020202020204" pitchFamily="34" charset="0"/>
                <a:ea typeface="Times New Roman" panose="02020603050405020304" pitchFamily="18" charset="0"/>
                <a:cs typeface="Arial" panose="020B0604020202020204" pitchFamily="34" charset="0"/>
              </a:rPr>
              <a:t>SSRI antidepressant </a:t>
            </a:r>
            <a:r>
              <a:rPr lang="en-US" sz="1600" b="0" dirty="0">
                <a:latin typeface="Arial" panose="020B0604020202020204" pitchFamily="34" charset="0"/>
                <a:ea typeface="Times New Roman" panose="02020603050405020304" pitchFamily="18" charset="0"/>
                <a:cs typeface="Arial" panose="020B0604020202020204" pitchFamily="34" charset="0"/>
              </a:rPr>
              <a:t>(e.g.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fluoxetine)</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 during </a:t>
            </a:r>
            <a:r>
              <a:rPr lang="en-US" sz="1600" u="sng" dirty="0">
                <a:latin typeface="Arial" panose="020B0604020202020204" pitchFamily="34" charset="0"/>
                <a:ea typeface="Times New Roman" panose="02020603050405020304" pitchFamily="18" charset="0"/>
                <a:cs typeface="Arial" panose="020B0604020202020204" pitchFamily="34" charset="0"/>
              </a:rPr>
              <a:t>manic phase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0" dirty="0">
                <a:latin typeface="Arial" panose="020B0604020202020204" pitchFamily="34" charset="0"/>
                <a:ea typeface="Times New Roman" panose="02020603050405020304" pitchFamily="18" charset="0"/>
                <a:cs typeface="Arial" panose="020B0604020202020204" pitchFamily="34" charset="0"/>
              </a:rPr>
              <a:t>add </a:t>
            </a:r>
            <a:r>
              <a:rPr lang="en-US" sz="1600" b="0" dirty="0" smtClean="0">
                <a:latin typeface="Arial" panose="020B0604020202020204" pitchFamily="34" charset="0"/>
                <a:ea typeface="Times New Roman" panose="02020603050405020304" pitchFamily="18" charset="0"/>
                <a:cs typeface="Arial" panose="020B0604020202020204" pitchFamily="34" charset="0"/>
              </a:rPr>
              <a:t>a</a:t>
            </a:r>
            <a:r>
              <a:rPr lang="en-US" sz="1600" dirty="0" smtClean="0">
                <a:latin typeface="Arial" panose="020B0604020202020204" pitchFamily="34" charset="0"/>
                <a:ea typeface="Times New Roman" panose="02020603050405020304" pitchFamily="18" charset="0"/>
                <a:cs typeface="Arial" panose="020B0604020202020204" pitchFamily="34" charset="0"/>
              </a:rPr>
              <a:t>typical </a:t>
            </a:r>
            <a:r>
              <a:rPr lang="en-US" sz="1600" dirty="0">
                <a:latin typeface="Arial" panose="020B0604020202020204" pitchFamily="34" charset="0"/>
                <a:ea typeface="Times New Roman" panose="02020603050405020304" pitchFamily="18" charset="0"/>
                <a:cs typeface="Arial" panose="020B0604020202020204" pitchFamily="34" charset="0"/>
              </a:rPr>
              <a:t>antipsychotic </a:t>
            </a:r>
            <a:r>
              <a:rPr lang="en-US" sz="1600" b="0" dirty="0">
                <a:latin typeface="Arial" panose="020B0604020202020204" pitchFamily="34" charset="0"/>
                <a:ea typeface="Times New Roman" panose="02020603050405020304" pitchFamily="18" charset="0"/>
                <a:cs typeface="Arial" panose="020B0604020202020204" pitchFamily="34" charset="0"/>
              </a:rPr>
              <a:t>(e.g.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r>
              <a:rPr lang="en-US" sz="1600" b="0" dirty="0" err="1">
                <a:latin typeface="Arial" panose="020B0604020202020204" pitchFamily="34" charset="0"/>
                <a:ea typeface="Times New Roman" panose="02020603050405020304" pitchFamily="18" charset="0"/>
                <a:cs typeface="Arial" panose="020B0604020202020204" pitchFamily="34" charset="0"/>
              </a:rPr>
              <a:t>aripiprazole</a:t>
            </a:r>
            <a:r>
              <a:rPr lang="en-US" sz="1600" b="0"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600" u="sng" dirty="0">
                <a:latin typeface="Arial" panose="020B0604020202020204" pitchFamily="34" charset="0"/>
                <a:ea typeface="Times New Roman" panose="02020603050405020304" pitchFamily="18" charset="0"/>
                <a:cs typeface="Arial" panose="020B0604020202020204" pitchFamily="34" charset="0"/>
              </a:rPr>
              <a:t>Option 2</a:t>
            </a:r>
            <a:r>
              <a:rPr lang="en-US" sz="1600" b="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Olanzapine (Pyrexia) + Fluoxetine (Prozac) </a:t>
            </a:r>
            <a:r>
              <a:rPr lang="en-US" sz="1600" b="0" dirty="0">
                <a:latin typeface="Arial" panose="020B0604020202020204" pitchFamily="34" charset="0"/>
                <a:ea typeface="Times New Roman" panose="02020603050405020304" pitchFamily="18" charset="0"/>
                <a:cs typeface="Arial" panose="020B0604020202020204" pitchFamily="34" charset="0"/>
              </a:rPr>
              <a:t>[combination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r>
              <a:rPr lang="en-US" sz="1600" b="0" i="1" dirty="0" err="1">
                <a:latin typeface="Arial" panose="020B0604020202020204" pitchFamily="34" charset="0"/>
                <a:ea typeface="Times New Roman" panose="02020603050405020304" pitchFamily="18" charset="0"/>
                <a:cs typeface="Arial" panose="020B0604020202020204" pitchFamily="34" charset="0"/>
              </a:rPr>
              <a:t>Symbax</a:t>
            </a:r>
            <a:r>
              <a:rPr lang="en-US" sz="1600" b="0" dirty="0">
                <a:latin typeface="Arial" panose="020B0604020202020204" pitchFamily="34" charset="0"/>
                <a:ea typeface="Times New Roman" panose="02020603050405020304" pitchFamily="18" charset="0"/>
                <a:cs typeface="Arial" panose="020B0604020202020204" pitchFamily="34" charset="0"/>
              </a:rPr>
              <a:t>].. </a:t>
            </a:r>
            <a:r>
              <a:rPr lang="en-US" sz="1600" b="0" i="1" dirty="0">
                <a:latin typeface="Arial" panose="020B0604020202020204" pitchFamily="34" charset="0"/>
                <a:ea typeface="Times New Roman" panose="02020603050405020304" pitchFamily="18" charset="0"/>
                <a:cs typeface="Arial" panose="020B0604020202020204" pitchFamily="34" charset="0"/>
              </a:rPr>
              <a:t>paradoxical-SSRI combined with 5-HTR blocker?</a:t>
            </a:r>
            <a:endParaRPr lang="en-US" sz="1600" b="0" dirty="0">
              <a:latin typeface="Arial" panose="020B060402020202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83371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PChart"/>
          <p:cNvGraphicFramePr/>
          <p:nvPr>
            <p:custDataLst>
              <p:tags r:id="rId2"/>
            </p:custDataLst>
            <p:extLst>
              <p:ext uri="{D42A27DB-BD31-4B8C-83A1-F6EECF244321}">
                <p14:modId xmlns:p14="http://schemas.microsoft.com/office/powerpoint/2010/main" val="1058787371"/>
              </p:ext>
            </p:extLst>
          </p:nvPr>
        </p:nvGraphicFramePr>
        <p:xfrm>
          <a:off x="4495800" y="2302668"/>
          <a:ext cx="4572000" cy="51435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628650" y="808037"/>
            <a:ext cx="7886700" cy="1325563"/>
          </a:xfrm>
        </p:spPr>
        <p:txBody>
          <a:bodyPr>
            <a:noAutofit/>
          </a:bodyPr>
          <a:lstStyle/>
          <a:p>
            <a:r>
              <a:rPr lang="en-US" altLang="en-US" sz="2800" b="1" dirty="0">
                <a:solidFill>
                  <a:srgbClr val="161600"/>
                </a:solidFill>
                <a:latin typeface="+mn-lt"/>
              </a:rPr>
              <a:t>A 40-year-old woman presents with a 6-month history of missed menstrual periods; she describes a milky secretion from her breasts. She is not sexually active. She states that she is on antipsychotics. A pregnancy test is negative and TSH is normal. What </a:t>
            </a:r>
            <a:r>
              <a:rPr lang="en-US" altLang="en-US" sz="2800" b="1" dirty="0" smtClean="0">
                <a:solidFill>
                  <a:srgbClr val="161600"/>
                </a:solidFill>
                <a:latin typeface="+mn-lt"/>
              </a:rPr>
              <a:t>medication is she most likely responsible?</a:t>
            </a:r>
            <a:endParaRPr lang="en-US" altLang="en-US" sz="2800" b="1" dirty="0">
              <a:solidFill>
                <a:srgbClr val="161600"/>
              </a:solidFill>
              <a:latin typeface="+mn-lt"/>
            </a:endParaRPr>
          </a:p>
        </p:txBody>
      </p:sp>
      <p:sp>
        <p:nvSpPr>
          <p:cNvPr id="3" name="TPAnswers"/>
          <p:cNvSpPr>
            <a:spLocks noGrp="1"/>
          </p:cNvSpPr>
          <p:nvPr>
            <p:ph type="body" idx="1"/>
            <p:custDataLst>
              <p:tags r:id="rId3"/>
            </p:custDataLst>
          </p:nvPr>
        </p:nvSpPr>
        <p:spPr>
          <a:xfrm>
            <a:off x="628650" y="3119437"/>
            <a:ext cx="3943350" cy="3509963"/>
          </a:xfrm>
        </p:spPr>
        <p:txBody>
          <a:bodyPr>
            <a:normAutofit/>
          </a:bodyPr>
          <a:lstStyle/>
          <a:p>
            <a:pPr marL="457200" indent="-457200">
              <a:spcBef>
                <a:spcPct val="0"/>
              </a:spcBef>
              <a:buSzTx/>
              <a:buFontTx/>
              <a:buAutoNum type="alphaUcPeriod"/>
            </a:pPr>
            <a:r>
              <a:rPr lang="en-US" altLang="en-US" sz="2400" b="1" dirty="0" smtClean="0">
                <a:solidFill>
                  <a:srgbClr val="161600"/>
                </a:solidFill>
              </a:rPr>
              <a:t>Aripiprazole </a:t>
            </a:r>
            <a:r>
              <a:rPr lang="en-US" altLang="en-US" sz="2400" b="1" dirty="0">
                <a:solidFill>
                  <a:srgbClr val="161600"/>
                </a:solidFill>
              </a:rPr>
              <a:t>(</a:t>
            </a:r>
            <a:r>
              <a:rPr lang="en-US" altLang="en-US" sz="2400" b="1" dirty="0" err="1" smtClean="0">
                <a:solidFill>
                  <a:srgbClr val="161600"/>
                </a:solidFill>
              </a:rPr>
              <a:t>Abilify</a:t>
            </a:r>
            <a:r>
              <a:rPr lang="en-US" altLang="en-US" sz="2400" b="1" dirty="0" smtClean="0">
                <a:solidFill>
                  <a:srgbClr val="161600"/>
                </a:solidFill>
              </a:rPr>
              <a:t>)</a:t>
            </a:r>
            <a:endParaRPr lang="en-US" altLang="en-US" sz="2400" b="1" dirty="0">
              <a:solidFill>
                <a:srgbClr val="161600"/>
              </a:solidFill>
            </a:endParaRPr>
          </a:p>
          <a:p>
            <a:pPr marL="457200" indent="-457200">
              <a:spcBef>
                <a:spcPct val="0"/>
              </a:spcBef>
              <a:buSzTx/>
              <a:buFontTx/>
              <a:buAutoNum type="alphaUcPeriod"/>
            </a:pPr>
            <a:r>
              <a:rPr lang="en-US" altLang="en-US" sz="2400" b="1" dirty="0" smtClean="0">
                <a:solidFill>
                  <a:srgbClr val="161600"/>
                </a:solidFill>
              </a:rPr>
              <a:t>Haloperidol </a:t>
            </a:r>
            <a:r>
              <a:rPr lang="en-US" altLang="en-US" sz="2400" b="1" dirty="0">
                <a:solidFill>
                  <a:srgbClr val="161600"/>
                </a:solidFill>
              </a:rPr>
              <a:t>(</a:t>
            </a:r>
            <a:r>
              <a:rPr lang="en-US" altLang="en-US" sz="2400" b="1" dirty="0" smtClean="0">
                <a:solidFill>
                  <a:srgbClr val="161600"/>
                </a:solidFill>
              </a:rPr>
              <a:t>Haldol)</a:t>
            </a:r>
          </a:p>
          <a:p>
            <a:pPr marL="457200" indent="-457200">
              <a:spcBef>
                <a:spcPct val="0"/>
              </a:spcBef>
              <a:buFontTx/>
              <a:buAutoNum type="alphaUcPeriod"/>
            </a:pPr>
            <a:r>
              <a:rPr lang="en-US" sz="2400" b="1" dirty="0"/>
              <a:t>Olanzapine (Zyprexa) </a:t>
            </a:r>
            <a:endParaRPr lang="en-US" altLang="en-US" sz="2400" b="1" dirty="0">
              <a:solidFill>
                <a:srgbClr val="161600"/>
              </a:solidFill>
            </a:endParaRPr>
          </a:p>
          <a:p>
            <a:pPr marL="457200" indent="-457200">
              <a:spcBef>
                <a:spcPct val="0"/>
              </a:spcBef>
              <a:buSzTx/>
              <a:buFontTx/>
              <a:buAutoNum type="alphaUcPeriod"/>
            </a:pPr>
            <a:r>
              <a:rPr lang="en-US" sz="2400" b="1" dirty="0"/>
              <a:t>Quetiapine (Seroquel</a:t>
            </a:r>
            <a:r>
              <a:rPr lang="en-US" sz="2400" b="1" dirty="0" smtClean="0"/>
              <a:t>)</a:t>
            </a:r>
          </a:p>
          <a:p>
            <a:pPr marL="457200" indent="-457200">
              <a:spcBef>
                <a:spcPct val="0"/>
              </a:spcBef>
              <a:buSzTx/>
              <a:buFontTx/>
              <a:buAutoNum type="alphaUcPeriod"/>
            </a:pPr>
            <a:r>
              <a:rPr lang="en-US" altLang="en-US" sz="2400" b="1" dirty="0" smtClean="0">
                <a:solidFill>
                  <a:srgbClr val="161600"/>
                </a:solidFill>
              </a:rPr>
              <a:t>Thioridazine </a:t>
            </a:r>
            <a:r>
              <a:rPr lang="en-US" altLang="en-US" sz="2400" b="1" dirty="0">
                <a:solidFill>
                  <a:srgbClr val="161600"/>
                </a:solidFill>
              </a:rPr>
              <a:t>(</a:t>
            </a:r>
            <a:r>
              <a:rPr lang="en-US" altLang="en-US" sz="2400" b="1" dirty="0" err="1" smtClean="0">
                <a:solidFill>
                  <a:srgbClr val="161600"/>
                </a:solidFill>
              </a:rPr>
              <a:t>Mellaril</a:t>
            </a:r>
            <a:r>
              <a:rPr lang="en-US" altLang="en-US" sz="2400" b="1" dirty="0" smtClean="0">
                <a:solidFill>
                  <a:srgbClr val="161600"/>
                </a:solidFill>
              </a:rPr>
              <a:t>)</a:t>
            </a:r>
            <a:endParaRPr lang="en-US" altLang="en-US" sz="2400" b="1" dirty="0">
              <a:solidFill>
                <a:srgbClr val="161600"/>
              </a:solidFill>
            </a:endParaRPr>
          </a:p>
        </p:txBody>
      </p:sp>
      <p:sp>
        <p:nvSpPr>
          <p:cNvPr id="4" name="Slide Number Placeholder 3"/>
          <p:cNvSpPr>
            <a:spLocks noGrp="1"/>
          </p:cNvSpPr>
          <p:nvPr>
            <p:ph type="sldNum" sz="quarter" idx="12"/>
          </p:nvPr>
        </p:nvSpPr>
        <p:spPr/>
        <p:txBody>
          <a:bodyPr/>
          <a:lstStyle/>
          <a:p>
            <a:pPr>
              <a:defRPr/>
            </a:pPr>
            <a:fld id="{0E344C85-56B1-4339-9D27-1BAC9B436B4D}" type="slidenum">
              <a:rPr lang="en-US" smtClean="0"/>
              <a:pPr>
                <a:defRPr/>
              </a:pPr>
              <a:t>27</a:t>
            </a:fld>
            <a:endParaRPr lang="en-US"/>
          </a:p>
        </p:txBody>
      </p:sp>
      <p:sp>
        <p:nvSpPr>
          <p:cNvPr id="6" name="TPCountdownTrigge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TPCountdown"/>
          <p:cNvGrpSpPr/>
          <p:nvPr>
            <p:custDataLst>
              <p:tags r:id="rId4"/>
            </p:custDataLst>
          </p:nvPr>
        </p:nvGrpSpPr>
        <p:grpSpPr>
          <a:xfrm>
            <a:off x="8382000" y="6096000"/>
            <a:ext cx="635000" cy="635000"/>
            <a:chOff x="8318500" y="6032500"/>
            <a:chExt cx="635000" cy="635000"/>
          </a:xfrm>
        </p:grpSpPr>
        <p:sp>
          <p:nvSpPr>
            <p:cNvPr id="7" name="Countdown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p:cNvSpPr txBox="1"/>
            <p:nvPr/>
          </p:nvSpPr>
          <p:spPr>
            <a:xfrm>
              <a:off x="8318500" y="6032500"/>
              <a:ext cx="635000" cy="635000"/>
            </a:xfrm>
            <a:prstGeom prst="rect">
              <a:avLst/>
            </a:prstGeom>
            <a:noFill/>
          </p:spPr>
          <p:txBody>
            <a:bodyPr vert="horz" rtlCol="0" anchor="ctr" anchorCtr="1">
              <a:noAutofit/>
            </a:bodyPr>
            <a:lstStyle/>
            <a:p>
              <a:pPr algn="ctr"/>
              <a:r>
                <a:rPr lang="en-US" sz="1800" smtClean="0">
                  <a:latin typeface="Tahoma" panose="020B0604030504040204" pitchFamily="34" charset="0"/>
                </a:rPr>
                <a:t>10</a:t>
              </a:r>
              <a:endParaRPr lang="en-US" sz="1800">
                <a:latin typeface="Tahoma" panose="020B0604030504040204" pitchFamily="34" charset="0"/>
              </a:endParaRPr>
            </a:p>
          </p:txBody>
        </p:sp>
      </p:grpSp>
    </p:spTree>
    <p:custDataLst>
      <p:tags r:id="rId1"/>
    </p:custDataLst>
    <p:extLst>
      <p:ext uri="{BB962C8B-B14F-4D97-AF65-F5344CB8AC3E}">
        <p14:creationId xmlns:p14="http://schemas.microsoft.com/office/powerpoint/2010/main" val="62628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PChart"/>
          <p:cNvGraphicFramePr/>
          <p:nvPr>
            <p:custDataLst>
              <p:tags r:id="rId2"/>
            </p:custDataLst>
            <p:extLst>
              <p:ext uri="{D42A27DB-BD31-4B8C-83A1-F6EECF244321}">
                <p14:modId xmlns:p14="http://schemas.microsoft.com/office/powerpoint/2010/main" val="2623457079"/>
              </p:ext>
            </p:extLst>
          </p:nvPr>
        </p:nvGraphicFramePr>
        <p:xfrm>
          <a:off x="4648200" y="1828800"/>
          <a:ext cx="4572000" cy="5143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628650" y="884237"/>
            <a:ext cx="7886700" cy="1325563"/>
          </a:xfrm>
        </p:spPr>
        <p:txBody>
          <a:bodyPr>
            <a:noAutofit/>
          </a:bodyPr>
          <a:lstStyle/>
          <a:p>
            <a:r>
              <a:rPr lang="en-US" sz="2000" b="1" dirty="0">
                <a:latin typeface="+mn-lt"/>
              </a:rPr>
              <a:t>A 33-year-old woman is brought into the emergency room by ambulance. She has been diagnosed as having schizophrenic disorder, disorganized type, since the age of 17. She has been on antipsychotic medications since that time, which have controlled her symptoms well. Physical examination reveals a well-nourished female with a temperature of 103.2 degrees F, BP of 180/99, HR of 97, and copious perspiration. She is mute, has muscular rigidity, and appears to be obtunded.  What is the likely diagnosis?</a:t>
            </a:r>
          </a:p>
        </p:txBody>
      </p:sp>
      <p:sp>
        <p:nvSpPr>
          <p:cNvPr id="3" name="TPAnswers"/>
          <p:cNvSpPr>
            <a:spLocks noGrp="1"/>
          </p:cNvSpPr>
          <p:nvPr>
            <p:ph type="body" idx="1"/>
            <p:custDataLst>
              <p:tags r:id="rId3"/>
            </p:custDataLst>
          </p:nvPr>
        </p:nvSpPr>
        <p:spPr>
          <a:xfrm>
            <a:off x="628650" y="2950847"/>
            <a:ext cx="3943350" cy="3741738"/>
          </a:xfrm>
        </p:spPr>
        <p:txBody>
          <a:bodyPr>
            <a:normAutofit/>
          </a:bodyPr>
          <a:lstStyle/>
          <a:p>
            <a:pPr marL="457200" indent="-457200">
              <a:buFont typeface="Arial" panose="020B0604020202020204" pitchFamily="34" charset="0"/>
              <a:buAutoNum type="alphaUcPeriod"/>
            </a:pPr>
            <a:r>
              <a:rPr lang="en-US" sz="2000" b="1" dirty="0"/>
              <a:t>Acute </a:t>
            </a:r>
            <a:r>
              <a:rPr lang="en-US" sz="2000" b="1" dirty="0" smtClean="0"/>
              <a:t>dystonia</a:t>
            </a:r>
            <a:endParaRPr lang="en-US" sz="2000" b="1" dirty="0"/>
          </a:p>
          <a:p>
            <a:pPr marL="457200" indent="-457200">
              <a:buFont typeface="Arial" panose="020B0604020202020204" pitchFamily="34" charset="0"/>
              <a:buAutoNum type="alphaUcPeriod"/>
            </a:pPr>
            <a:r>
              <a:rPr lang="en-US" sz="2000" b="1" dirty="0" smtClean="0"/>
              <a:t>Akathisia</a:t>
            </a:r>
          </a:p>
          <a:p>
            <a:pPr marL="457200" indent="-457200">
              <a:buFont typeface="Arial" panose="020B0604020202020204" pitchFamily="34" charset="0"/>
              <a:buAutoNum type="alphaUcPeriod"/>
            </a:pPr>
            <a:r>
              <a:rPr lang="en-US" sz="2000" b="1" dirty="0" smtClean="0"/>
              <a:t>Dementia</a:t>
            </a:r>
          </a:p>
          <a:p>
            <a:pPr marL="457200" indent="-457200">
              <a:buFont typeface="Arial" panose="020B0604020202020204" pitchFamily="34" charset="0"/>
              <a:buAutoNum type="alphaUcPeriod"/>
            </a:pPr>
            <a:r>
              <a:rPr lang="en-US" sz="2000" b="1" dirty="0" smtClean="0"/>
              <a:t>Neuroleptic </a:t>
            </a:r>
            <a:r>
              <a:rPr lang="en-US" sz="2000" b="1" dirty="0"/>
              <a:t>malignant </a:t>
            </a:r>
            <a:r>
              <a:rPr lang="en-US" sz="2000" b="1" dirty="0" smtClean="0"/>
              <a:t>syndrome</a:t>
            </a:r>
          </a:p>
          <a:p>
            <a:pPr marL="457200" indent="-457200">
              <a:buFont typeface="Arial" panose="020B0604020202020204" pitchFamily="34" charset="0"/>
              <a:buAutoNum type="alphaUcPeriod"/>
            </a:pPr>
            <a:r>
              <a:rPr lang="en-US" sz="2000" b="1" dirty="0" smtClean="0">
                <a:solidFill>
                  <a:srgbClr val="161600"/>
                </a:solidFill>
                <a:ea typeface="Calibri" panose="020F0502020204030204" pitchFamily="34" charset="0"/>
                <a:cs typeface="Times New Roman" panose="02020603050405020304" pitchFamily="18" charset="0"/>
              </a:rPr>
              <a:t>Tardive dyskinesia</a:t>
            </a:r>
            <a:endParaRPr lang="en-US" sz="2000" b="1" dirty="0"/>
          </a:p>
        </p:txBody>
      </p:sp>
      <p:sp>
        <p:nvSpPr>
          <p:cNvPr id="4" name="Slide Number Placeholder 3"/>
          <p:cNvSpPr>
            <a:spLocks noGrp="1"/>
          </p:cNvSpPr>
          <p:nvPr>
            <p:ph type="sldNum" sz="quarter" idx="12"/>
          </p:nvPr>
        </p:nvSpPr>
        <p:spPr/>
        <p:txBody>
          <a:bodyPr/>
          <a:lstStyle/>
          <a:p>
            <a:pPr>
              <a:defRPr/>
            </a:pPr>
            <a:fld id="{0E344C85-56B1-4339-9D27-1BAC9B436B4D}" type="slidenum">
              <a:rPr lang="en-US" smtClean="0"/>
              <a:pPr>
                <a:defRPr/>
              </a:pPr>
              <a:t>28</a:t>
            </a:fld>
            <a:endParaRPr lang="en-US"/>
          </a:p>
        </p:txBody>
      </p:sp>
      <p:sp>
        <p:nvSpPr>
          <p:cNvPr id="6" name="TPCountdownTrigge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TPCountdown"/>
          <p:cNvGrpSpPr/>
          <p:nvPr>
            <p:custDataLst>
              <p:tags r:id="rId4"/>
            </p:custDataLst>
          </p:nvPr>
        </p:nvGrpSpPr>
        <p:grpSpPr>
          <a:xfrm>
            <a:off x="8382000" y="6096000"/>
            <a:ext cx="635000" cy="635000"/>
            <a:chOff x="8318500" y="6032500"/>
            <a:chExt cx="635000" cy="635000"/>
          </a:xfrm>
        </p:grpSpPr>
        <p:sp>
          <p:nvSpPr>
            <p:cNvPr id="7" name="Countdown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p:cNvSpPr txBox="1"/>
            <p:nvPr/>
          </p:nvSpPr>
          <p:spPr>
            <a:xfrm>
              <a:off x="8318500" y="6032500"/>
              <a:ext cx="635000" cy="635000"/>
            </a:xfrm>
            <a:prstGeom prst="rect">
              <a:avLst/>
            </a:prstGeom>
            <a:noFill/>
          </p:spPr>
          <p:txBody>
            <a:bodyPr vert="horz" rtlCol="0" anchor="ctr" anchorCtr="1">
              <a:noAutofit/>
            </a:bodyPr>
            <a:lstStyle/>
            <a:p>
              <a:pPr algn="ctr"/>
              <a:r>
                <a:rPr lang="en-US" sz="1800" smtClean="0">
                  <a:latin typeface="Tahoma" panose="020B0604030504040204" pitchFamily="34" charset="0"/>
                </a:rPr>
                <a:t>10</a:t>
              </a:r>
              <a:endParaRPr lang="en-US" sz="1800">
                <a:latin typeface="Tahoma" panose="020B0604030504040204" pitchFamily="34" charset="0"/>
              </a:endParaRPr>
            </a:p>
          </p:txBody>
        </p:sp>
      </p:grpSp>
    </p:spTree>
    <p:custDataLst>
      <p:tags r:id="rId1"/>
    </p:custDataLst>
    <p:extLst>
      <p:ext uri="{BB962C8B-B14F-4D97-AF65-F5344CB8AC3E}">
        <p14:creationId xmlns:p14="http://schemas.microsoft.com/office/powerpoint/2010/main" val="305567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PChart"/>
          <p:cNvGraphicFramePr/>
          <p:nvPr>
            <p:custDataLst>
              <p:tags r:id="rId2"/>
            </p:custDataLst>
            <p:extLst>
              <p:ext uri="{D42A27DB-BD31-4B8C-83A1-F6EECF244321}">
                <p14:modId xmlns:p14="http://schemas.microsoft.com/office/powerpoint/2010/main" val="28802882"/>
              </p:ext>
            </p:extLst>
          </p:nvPr>
        </p:nvGraphicFramePr>
        <p:xfrm>
          <a:off x="4552137" y="1921440"/>
          <a:ext cx="4572000" cy="5143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527622" y="609600"/>
            <a:ext cx="7886700" cy="1325563"/>
          </a:xfrm>
        </p:spPr>
        <p:txBody>
          <a:bodyPr>
            <a:noAutofit/>
          </a:bodyPr>
          <a:lstStyle/>
          <a:p>
            <a:r>
              <a:rPr lang="en-US" sz="2800" b="1" dirty="0" smtClean="0">
                <a:latin typeface="+mn-lt"/>
                <a:cs typeface="Arial" panose="020B0604020202020204" pitchFamily="34" charset="0"/>
              </a:rPr>
              <a:t>Patient who has schizophrenia refractive to other medications is put on Thioridazine (</a:t>
            </a:r>
            <a:r>
              <a:rPr lang="en-US" sz="2800" b="1" dirty="0" err="1" smtClean="0">
                <a:latin typeface="+mn-lt"/>
                <a:cs typeface="Arial" panose="020B0604020202020204" pitchFamily="34" charset="0"/>
              </a:rPr>
              <a:t>Mellaril</a:t>
            </a:r>
            <a:r>
              <a:rPr lang="en-US" sz="2800" b="1" dirty="0" smtClean="0">
                <a:latin typeface="+mn-lt"/>
                <a:cs typeface="Arial" panose="020B0604020202020204" pitchFamily="34" charset="0"/>
              </a:rPr>
              <a:t>).  Within days, patient complains of severe orthostatic hypotension.  What is the mechanism of action responsible for this adverse effect?</a:t>
            </a:r>
            <a:endParaRPr lang="en-US" sz="2800" b="1" dirty="0">
              <a:latin typeface="+mn-lt"/>
              <a:cs typeface="Arial" panose="020B0604020202020204" pitchFamily="34" charset="0"/>
            </a:endParaRPr>
          </a:p>
        </p:txBody>
      </p:sp>
      <p:sp>
        <p:nvSpPr>
          <p:cNvPr id="3" name="TPAnswers"/>
          <p:cNvSpPr>
            <a:spLocks noGrp="1"/>
          </p:cNvSpPr>
          <p:nvPr>
            <p:ph type="body" idx="1"/>
            <p:custDataLst>
              <p:tags r:id="rId3"/>
            </p:custDataLst>
          </p:nvPr>
        </p:nvSpPr>
        <p:spPr>
          <a:xfrm>
            <a:off x="457200" y="2494744"/>
            <a:ext cx="3943350" cy="4351338"/>
          </a:xfrm>
        </p:spPr>
        <p:txBody>
          <a:bodyPr/>
          <a:lstStyle/>
          <a:p>
            <a:pPr marL="457200" indent="-457200">
              <a:buFont typeface="Arial" panose="020B0604020202020204" pitchFamily="34" charset="0"/>
              <a:buAutoNum type="alphaUcPeriod"/>
            </a:pPr>
            <a:r>
              <a:rPr lang="en-US" b="1" dirty="0" smtClean="0"/>
              <a:t>Alpha-1-adrenoceptor blockade</a:t>
            </a:r>
          </a:p>
          <a:p>
            <a:pPr marL="457200" indent="-457200">
              <a:buFont typeface="Arial" panose="020B0604020202020204" pitchFamily="34" charset="0"/>
              <a:buAutoNum type="alphaUcPeriod"/>
            </a:pPr>
            <a:r>
              <a:rPr lang="en-US" b="1" dirty="0" smtClean="0"/>
              <a:t>Dopamine-2 receptor blockade</a:t>
            </a:r>
          </a:p>
          <a:p>
            <a:pPr marL="457200" indent="-457200">
              <a:buFont typeface="Arial" panose="020B0604020202020204" pitchFamily="34" charset="0"/>
              <a:buAutoNum type="alphaUcPeriod"/>
            </a:pPr>
            <a:r>
              <a:rPr lang="en-US" b="1" dirty="0" smtClean="0"/>
              <a:t>Histamine-1 receptor blockade</a:t>
            </a:r>
          </a:p>
          <a:p>
            <a:pPr marL="457200" indent="-457200">
              <a:buFont typeface="Arial" panose="020B0604020202020204" pitchFamily="34" charset="0"/>
              <a:buAutoNum type="alphaUcPeriod"/>
            </a:pPr>
            <a:r>
              <a:rPr lang="en-US" b="1" dirty="0" smtClean="0"/>
              <a:t>Muscarinic receptor blockade</a:t>
            </a:r>
          </a:p>
          <a:p>
            <a:pPr marL="457200" indent="-457200">
              <a:buFont typeface="Arial" panose="020B0604020202020204" pitchFamily="34" charset="0"/>
              <a:buAutoNum type="alphaUcPeriod"/>
            </a:pPr>
            <a:r>
              <a:rPr lang="en-US" b="1" dirty="0" smtClean="0"/>
              <a:t>Serotonin-(5HT-2A) receptor blockade</a:t>
            </a:r>
            <a:endParaRPr lang="en-US" b="1" dirty="0"/>
          </a:p>
        </p:txBody>
      </p:sp>
      <p:sp>
        <p:nvSpPr>
          <p:cNvPr id="4" name="Slide Number Placeholder 3"/>
          <p:cNvSpPr>
            <a:spLocks noGrp="1"/>
          </p:cNvSpPr>
          <p:nvPr>
            <p:ph type="sldNum" sz="quarter" idx="12"/>
          </p:nvPr>
        </p:nvSpPr>
        <p:spPr/>
        <p:txBody>
          <a:bodyPr/>
          <a:lstStyle/>
          <a:p>
            <a:pPr>
              <a:defRPr/>
            </a:pPr>
            <a:fld id="{0E344C85-56B1-4339-9D27-1BAC9B436B4D}" type="slidenum">
              <a:rPr lang="en-US" smtClean="0"/>
              <a:pPr>
                <a:defRPr/>
              </a:pPr>
              <a:t>29</a:t>
            </a:fld>
            <a:endParaRPr lang="en-US"/>
          </a:p>
        </p:txBody>
      </p:sp>
      <p:sp>
        <p:nvSpPr>
          <p:cNvPr id="6" name="TPCountdownTrigge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TPCountdown"/>
          <p:cNvGrpSpPr/>
          <p:nvPr>
            <p:custDataLst>
              <p:tags r:id="rId4"/>
            </p:custDataLst>
          </p:nvPr>
        </p:nvGrpSpPr>
        <p:grpSpPr>
          <a:xfrm>
            <a:off x="8382000" y="6096000"/>
            <a:ext cx="635000" cy="635000"/>
            <a:chOff x="8318500" y="6032500"/>
            <a:chExt cx="635000" cy="635000"/>
          </a:xfrm>
        </p:grpSpPr>
        <p:sp>
          <p:nvSpPr>
            <p:cNvPr id="7" name="Countdown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p:cNvSpPr txBox="1"/>
            <p:nvPr/>
          </p:nvSpPr>
          <p:spPr>
            <a:xfrm>
              <a:off x="8318500" y="6032500"/>
              <a:ext cx="635000" cy="635000"/>
            </a:xfrm>
            <a:prstGeom prst="rect">
              <a:avLst/>
            </a:prstGeom>
            <a:noFill/>
          </p:spPr>
          <p:txBody>
            <a:bodyPr vert="horz" rtlCol="0" anchor="ctr" anchorCtr="1">
              <a:noAutofit/>
            </a:bodyPr>
            <a:lstStyle/>
            <a:p>
              <a:pPr algn="ctr"/>
              <a:r>
                <a:rPr lang="en-US" sz="1800" smtClean="0">
                  <a:latin typeface="Tahoma" panose="020B0604030504040204" pitchFamily="34" charset="0"/>
                </a:rPr>
                <a:t>10</a:t>
              </a:r>
              <a:endParaRPr lang="en-US" sz="1800">
                <a:latin typeface="Tahoma" panose="020B0604030504040204" pitchFamily="34" charset="0"/>
              </a:endParaRPr>
            </a:p>
          </p:txBody>
        </p:sp>
      </p:grpSp>
    </p:spTree>
    <p:custDataLst>
      <p:tags r:id="rId1"/>
    </p:custDataLst>
    <p:extLst>
      <p:ext uri="{BB962C8B-B14F-4D97-AF65-F5344CB8AC3E}">
        <p14:creationId xmlns:p14="http://schemas.microsoft.com/office/powerpoint/2010/main" val="262841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5800" y="76200"/>
            <a:ext cx="7772400" cy="1143000"/>
          </a:xfrm>
        </p:spPr>
        <p:txBody>
          <a:bodyPr/>
          <a:lstStyle/>
          <a:p>
            <a:r>
              <a:rPr lang="en-US" b="1" dirty="0" smtClean="0">
                <a:latin typeface="+mn-lt"/>
              </a:rPr>
              <a:t>Psychotic Disorders:</a:t>
            </a:r>
          </a:p>
        </p:txBody>
      </p:sp>
      <p:sp>
        <p:nvSpPr>
          <p:cNvPr id="5124" name="Rectangle 3"/>
          <p:cNvSpPr>
            <a:spLocks noGrp="1" noChangeArrowheads="1"/>
          </p:cNvSpPr>
          <p:nvPr>
            <p:ph idx="1"/>
          </p:nvPr>
        </p:nvSpPr>
        <p:spPr>
          <a:xfrm>
            <a:off x="76200" y="1371600"/>
            <a:ext cx="8915400" cy="4800600"/>
          </a:xfrm>
        </p:spPr>
        <p:txBody>
          <a:bodyPr>
            <a:normAutofit/>
          </a:bodyPr>
          <a:lstStyle/>
          <a:p>
            <a:pPr marL="0" indent="0">
              <a:buNone/>
            </a:pPr>
            <a:endParaRPr lang="en-US" sz="2800" dirty="0" smtClean="0"/>
          </a:p>
          <a:p>
            <a:pPr marL="0" indent="0">
              <a:buNone/>
            </a:pPr>
            <a:endParaRPr lang="en-US" sz="2800" dirty="0" smtClean="0"/>
          </a:p>
        </p:txBody>
      </p:sp>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5E32D4BF-370E-4C7D-BE32-25B9999D6583}" type="slidenum">
              <a:rPr lang="en-US" sz="1400" smtClean="0">
                <a:solidFill>
                  <a:srgbClr val="FFFF00"/>
                </a:solidFill>
              </a:rPr>
              <a:pPr/>
              <a:t>3</a:t>
            </a:fld>
            <a:endParaRPr lang="en-US" sz="1400" smtClean="0">
              <a:solidFill>
                <a:srgbClr val="FFFF00"/>
              </a:solidFill>
            </a:endParaRPr>
          </a:p>
        </p:txBody>
      </p:sp>
      <p:sp>
        <p:nvSpPr>
          <p:cNvPr id="512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4" name="Rectangle 3"/>
          <p:cNvSpPr/>
          <p:nvPr/>
        </p:nvSpPr>
        <p:spPr>
          <a:xfrm>
            <a:off x="685800" y="1066800"/>
            <a:ext cx="8077200" cy="5139869"/>
          </a:xfrm>
          <a:prstGeom prst="rect">
            <a:avLst/>
          </a:prstGeom>
        </p:spPr>
        <p:txBody>
          <a:bodyPr wrap="square">
            <a:spAutoFit/>
          </a:bodyPr>
          <a:lstStyle/>
          <a:p>
            <a:pPr marL="0" marR="0" algn="just">
              <a:spcBef>
                <a:spcPts val="0"/>
              </a:spcBef>
              <a:spcAft>
                <a:spcPts val="0"/>
              </a:spcAft>
            </a:pPr>
            <a:r>
              <a:rPr lang="en-US" sz="800" dirty="0">
                <a:latin typeface="Arial" panose="020B0604020202020204" pitchFamily="34" charset="0"/>
                <a:ea typeface="Times New Roman" panose="02020603050405020304" pitchFamily="18" charset="0"/>
              </a:rPr>
              <a:t> </a:t>
            </a:r>
            <a:endParaRPr lang="en-US" sz="1200" dirty="0">
              <a:ea typeface="Times New Roman" panose="02020603050405020304" pitchFamily="18" charset="0"/>
            </a:endParaRPr>
          </a:p>
          <a:p>
            <a:pPr marL="0" marR="0" algn="just">
              <a:spcBef>
                <a:spcPts val="0"/>
              </a:spcBef>
              <a:spcAft>
                <a:spcPts val="0"/>
              </a:spcAft>
              <a:tabLst>
                <a:tab pos="457200" algn="l"/>
              </a:tabLst>
            </a:pPr>
            <a:r>
              <a:rPr lang="en-US" sz="1400" dirty="0">
                <a:latin typeface="Arial" panose="020B0604020202020204" pitchFamily="34" charset="0"/>
                <a:ea typeface="Times New Roman" panose="02020603050405020304" pitchFamily="18" charset="0"/>
              </a:rPr>
              <a:t>     </a:t>
            </a:r>
            <a:r>
              <a:rPr lang="en-US" sz="1400" dirty="0" smtClean="0">
                <a:latin typeface="Arial" panose="020B0604020202020204" pitchFamily="34" charset="0"/>
                <a:ea typeface="Times New Roman" panose="02020603050405020304" pitchFamily="18"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Long </a:t>
            </a:r>
            <a:r>
              <a:rPr lang="en-US" sz="2000" b="0" dirty="0">
                <a:latin typeface="Arial" panose="020B0604020202020204" pitchFamily="34" charset="0"/>
                <a:ea typeface="Times New Roman" panose="02020603050405020304" pitchFamily="18" charset="0"/>
                <a:cs typeface="Arial" panose="020B0604020202020204" pitchFamily="34" charset="0"/>
              </a:rPr>
              <a:t>time theory rests on dopamine driven pathology.  </a:t>
            </a:r>
          </a:p>
          <a:p>
            <a:pPr marL="342900" marR="0" lvl="0" indent="-342900" algn="just">
              <a:spcBef>
                <a:spcPts val="0"/>
              </a:spcBef>
              <a:spcAft>
                <a:spcPts val="0"/>
              </a:spcAft>
              <a:buFont typeface="Arial" panose="020B0604020202020204" pitchFamily="34" charset="0"/>
              <a:buChar char="•"/>
              <a:tabLst>
                <a:tab pos="4572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It is now clear that multiple receptor/neurotransmitter systems are involved, including both dopamine and serotonergic mechanisms, and likely glutamate receptors are also involved.</a:t>
            </a:r>
          </a:p>
          <a:p>
            <a:pPr marL="45720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457200" marR="0" algn="just">
              <a:spcBef>
                <a:spcPts val="0"/>
              </a:spcBef>
              <a:spcAft>
                <a:spcPts val="0"/>
              </a:spcAft>
            </a:pPr>
            <a:r>
              <a:rPr lang="en-US" sz="2000" b="0" i="1" dirty="0">
                <a:latin typeface="Arial" panose="020B0604020202020204" pitchFamily="34" charset="0"/>
                <a:ea typeface="Times New Roman" panose="02020603050405020304" pitchFamily="18" charset="0"/>
                <a:cs typeface="Arial" panose="020B0604020202020204" pitchFamily="34" charset="0"/>
              </a:rPr>
              <a:t>A simplistic view is that increased dopamine/ serotonin results in psychosis; decreased dopamine/ serotonin results in depressio</a:t>
            </a:r>
            <a:r>
              <a:rPr lang="en-US" sz="2000" b="0" dirty="0">
                <a:latin typeface="Arial" panose="020B0604020202020204" pitchFamily="34" charset="0"/>
                <a:ea typeface="Times New Roman" panose="02020603050405020304" pitchFamily="18" charset="0"/>
                <a:cs typeface="Arial" panose="020B0604020202020204" pitchFamily="34" charset="0"/>
              </a:rPr>
              <a:t>n</a:t>
            </a:r>
          </a:p>
          <a:p>
            <a:pPr marL="45720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457200" marR="0" algn="just">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DSM-</a:t>
            </a:r>
            <a:r>
              <a:rPr lang="en-US" sz="2000" b="0" dirty="0">
                <a:latin typeface="Arial" panose="020B0604020202020204" pitchFamily="34" charset="0"/>
                <a:ea typeface="Times New Roman" panose="02020603050405020304" pitchFamily="18" charset="0"/>
                <a:cs typeface="Arial" panose="020B0604020202020204" pitchFamily="34" charset="0"/>
              </a:rPr>
              <a:t>V:</a:t>
            </a:r>
          </a:p>
          <a:p>
            <a:pPr marL="45720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2000" u="sng" dirty="0">
                <a:latin typeface="Arial" panose="020B0604020202020204" pitchFamily="34" charset="0"/>
                <a:ea typeface="Times New Roman" panose="02020603050405020304" pitchFamily="18" charset="0"/>
                <a:cs typeface="Arial" panose="020B0604020202020204" pitchFamily="34" charset="0"/>
              </a:rPr>
              <a:t>Positive symptoms</a:t>
            </a:r>
            <a:r>
              <a:rPr lang="en-US" sz="2000" b="0" dirty="0">
                <a:latin typeface="Arial" panose="020B0604020202020204" pitchFamily="34" charset="0"/>
                <a:ea typeface="Times New Roman" panose="02020603050405020304" pitchFamily="18" charset="0"/>
                <a:cs typeface="Arial" panose="020B0604020202020204" pitchFamily="34" charset="0"/>
              </a:rPr>
              <a:t>- delusions, hallucinations, disorganized speech/ thought, catatonic behavior, bizarre behaviors </a:t>
            </a:r>
          </a:p>
          <a:p>
            <a:pPr marL="342900" marR="0" lvl="0" indent="-342900" algn="just">
              <a:spcBef>
                <a:spcPts val="0"/>
              </a:spcBef>
              <a:spcAft>
                <a:spcPts val="0"/>
              </a:spcAft>
              <a:buFont typeface="Arial" panose="020B0604020202020204" pitchFamily="34" charset="0"/>
              <a:buChar char="•"/>
              <a:tabLst>
                <a:tab pos="457200" algn="l"/>
              </a:tabLst>
            </a:pPr>
            <a:r>
              <a:rPr lang="en-US" sz="2000" u="sng" dirty="0">
                <a:latin typeface="Arial" panose="020B0604020202020204" pitchFamily="34" charset="0"/>
                <a:ea typeface="Times New Roman" panose="02020603050405020304" pitchFamily="18" charset="0"/>
                <a:cs typeface="Arial" panose="020B0604020202020204" pitchFamily="34" charset="0"/>
              </a:rPr>
              <a:t>Negative symptoms</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0" dirty="0">
                <a:latin typeface="Arial" panose="020B0604020202020204" pitchFamily="34" charset="0"/>
                <a:ea typeface="Times New Roman" panose="02020603050405020304" pitchFamily="18" charset="0"/>
                <a:cs typeface="Arial" panose="020B0604020202020204" pitchFamily="34" charset="0"/>
              </a:rPr>
              <a:t>(</a:t>
            </a:r>
            <a:r>
              <a:rPr lang="en-US" sz="2000" b="0" dirty="0" err="1">
                <a:latin typeface="Arial" panose="020B0604020202020204" pitchFamily="34" charset="0"/>
                <a:ea typeface="Times New Roman" panose="02020603050405020304" pitchFamily="18" charset="0"/>
                <a:cs typeface="Arial" panose="020B0604020202020204" pitchFamily="34" charset="0"/>
              </a:rPr>
              <a:t>neurovegetative</a:t>
            </a:r>
            <a:r>
              <a:rPr lang="en-US" sz="2000" b="0" dirty="0">
                <a:latin typeface="Arial" panose="020B0604020202020204" pitchFamily="34" charset="0"/>
                <a:ea typeface="Times New Roman" panose="02020603050405020304" pitchFamily="18" charset="0"/>
                <a:cs typeface="Arial" panose="020B0604020202020204" pitchFamily="34" charset="0"/>
              </a:rPr>
              <a:t>)- flat affect, poor eye contact and lack of goal-directed activity.</a:t>
            </a:r>
          </a:p>
          <a:p>
            <a:pPr marL="45720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Most patients exhibit both types of symptoms</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PChart"/>
          <p:cNvGraphicFramePr/>
          <p:nvPr>
            <p:custDataLst>
              <p:tags r:id="rId2"/>
            </p:custDataLst>
            <p:extLst>
              <p:ext uri="{D42A27DB-BD31-4B8C-83A1-F6EECF244321}">
                <p14:modId xmlns:p14="http://schemas.microsoft.com/office/powerpoint/2010/main" val="2478954311"/>
              </p:ext>
            </p:extLst>
          </p:nvPr>
        </p:nvGraphicFramePr>
        <p:xfrm>
          <a:off x="4508500" y="1714500"/>
          <a:ext cx="4572000" cy="5143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p:txBody>
          <a:bodyPr>
            <a:normAutofit fontScale="90000"/>
          </a:bodyPr>
          <a:lstStyle/>
          <a:p>
            <a:r>
              <a:rPr lang="en-US" sz="2800" b="1" dirty="0" smtClean="0">
                <a:latin typeface="+mn-lt"/>
              </a:rPr>
              <a:t>Based upon previous vignette, what medication would the patient with refractive schizophrenia ultimately be placed upon, being the only medication known to be effective?</a:t>
            </a:r>
            <a:endParaRPr lang="en-US" sz="2800" b="1" dirty="0">
              <a:latin typeface="+mn-lt"/>
            </a:endParaRPr>
          </a:p>
        </p:txBody>
      </p:sp>
      <p:sp>
        <p:nvSpPr>
          <p:cNvPr id="3" name="TPAnswers"/>
          <p:cNvSpPr>
            <a:spLocks noGrp="1"/>
          </p:cNvSpPr>
          <p:nvPr>
            <p:ph type="body" idx="1"/>
            <p:custDataLst>
              <p:tags r:id="rId3"/>
            </p:custDataLst>
          </p:nvPr>
        </p:nvSpPr>
        <p:spPr>
          <a:xfrm>
            <a:off x="838200" y="2413970"/>
            <a:ext cx="3943350" cy="4351338"/>
          </a:xfrm>
        </p:spPr>
        <p:txBody>
          <a:bodyPr>
            <a:normAutofit/>
          </a:bodyPr>
          <a:lstStyle/>
          <a:p>
            <a:pPr marL="457200" indent="-457200">
              <a:buFont typeface="Arial" panose="020B0604020202020204" pitchFamily="34" charset="0"/>
              <a:buAutoNum type="alphaUcPeriod"/>
            </a:pPr>
            <a:r>
              <a:rPr lang="en-US" sz="2400" b="1" dirty="0"/>
              <a:t>Aripiprazole (</a:t>
            </a:r>
            <a:r>
              <a:rPr lang="en-US" sz="2400" b="1" dirty="0" err="1"/>
              <a:t>Abilify</a:t>
            </a:r>
            <a:r>
              <a:rPr lang="en-US" sz="2400" b="1" dirty="0" smtClean="0"/>
              <a:t>)</a:t>
            </a:r>
          </a:p>
          <a:p>
            <a:pPr marL="457200" indent="-457200">
              <a:buFont typeface="Arial" panose="020B0604020202020204" pitchFamily="34" charset="0"/>
              <a:buAutoNum type="alphaUcPeriod"/>
            </a:pPr>
            <a:r>
              <a:rPr lang="en-US" sz="2400" b="1" dirty="0" smtClean="0"/>
              <a:t>Clozapine (</a:t>
            </a:r>
            <a:r>
              <a:rPr lang="en-US" sz="2400" b="1" dirty="0" err="1" smtClean="0"/>
              <a:t>Clozaril</a:t>
            </a:r>
            <a:r>
              <a:rPr lang="en-US" sz="2400" b="1" dirty="0" smtClean="0"/>
              <a:t>)</a:t>
            </a:r>
            <a:endParaRPr lang="en-US" sz="2400" b="1" dirty="0"/>
          </a:p>
          <a:p>
            <a:pPr marL="457200" indent="-457200">
              <a:buFont typeface="Arial" panose="020B0604020202020204" pitchFamily="34" charset="0"/>
              <a:buAutoNum type="alphaUcPeriod"/>
            </a:pPr>
            <a:r>
              <a:rPr lang="en-US" sz="2400" b="1" dirty="0"/>
              <a:t>Haloperidol (Haldol)</a:t>
            </a:r>
          </a:p>
          <a:p>
            <a:pPr marL="457200" indent="-457200">
              <a:buFont typeface="Arial" panose="020B0604020202020204" pitchFamily="34" charset="0"/>
              <a:buAutoNum type="alphaUcPeriod"/>
            </a:pPr>
            <a:r>
              <a:rPr lang="en-US" sz="2400" b="1" dirty="0"/>
              <a:t>Olanzapine (Zyprexa) </a:t>
            </a:r>
          </a:p>
          <a:p>
            <a:pPr marL="457200" indent="-457200">
              <a:buFont typeface="Arial" panose="020B0604020202020204" pitchFamily="34" charset="0"/>
              <a:buAutoNum type="alphaUcPeriod"/>
            </a:pPr>
            <a:r>
              <a:rPr lang="en-US" sz="2400" b="1" dirty="0"/>
              <a:t>Quetiapine (Seroquel</a:t>
            </a:r>
            <a:r>
              <a:rPr lang="en-US" sz="2400" b="1" dirty="0" smtClean="0"/>
              <a:t>)</a:t>
            </a:r>
            <a:endParaRPr lang="en-US" sz="2400" b="1" dirty="0"/>
          </a:p>
        </p:txBody>
      </p:sp>
      <p:sp>
        <p:nvSpPr>
          <p:cNvPr id="4" name="Slide Number Placeholder 3"/>
          <p:cNvSpPr>
            <a:spLocks noGrp="1"/>
          </p:cNvSpPr>
          <p:nvPr>
            <p:ph type="sldNum" sz="quarter" idx="12"/>
          </p:nvPr>
        </p:nvSpPr>
        <p:spPr/>
        <p:txBody>
          <a:bodyPr/>
          <a:lstStyle/>
          <a:p>
            <a:pPr>
              <a:defRPr/>
            </a:pPr>
            <a:fld id="{0E344C85-56B1-4339-9D27-1BAC9B436B4D}" type="slidenum">
              <a:rPr lang="en-US" smtClean="0"/>
              <a:pPr>
                <a:defRPr/>
              </a:pPr>
              <a:t>30</a:t>
            </a:fld>
            <a:endParaRPr lang="en-US"/>
          </a:p>
        </p:txBody>
      </p:sp>
      <p:sp>
        <p:nvSpPr>
          <p:cNvPr id="6" name="TPCountdownTrigge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TPCountdown"/>
          <p:cNvGrpSpPr/>
          <p:nvPr>
            <p:custDataLst>
              <p:tags r:id="rId4"/>
            </p:custDataLst>
          </p:nvPr>
        </p:nvGrpSpPr>
        <p:grpSpPr>
          <a:xfrm>
            <a:off x="8382000" y="6096000"/>
            <a:ext cx="635000" cy="635000"/>
            <a:chOff x="8318500" y="6032500"/>
            <a:chExt cx="635000" cy="635000"/>
          </a:xfrm>
        </p:grpSpPr>
        <p:sp>
          <p:nvSpPr>
            <p:cNvPr id="7" name="Countdown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p:cNvSpPr txBox="1"/>
            <p:nvPr/>
          </p:nvSpPr>
          <p:spPr>
            <a:xfrm>
              <a:off x="8318500" y="6032500"/>
              <a:ext cx="635000" cy="635000"/>
            </a:xfrm>
            <a:prstGeom prst="rect">
              <a:avLst/>
            </a:prstGeom>
            <a:noFill/>
          </p:spPr>
          <p:txBody>
            <a:bodyPr vert="horz" rtlCol="0" anchor="ctr" anchorCtr="1">
              <a:noAutofit/>
            </a:bodyPr>
            <a:lstStyle/>
            <a:p>
              <a:pPr algn="ctr"/>
              <a:r>
                <a:rPr lang="en-US" sz="1800" smtClean="0">
                  <a:latin typeface="Tahoma" panose="020B0604030504040204" pitchFamily="34" charset="0"/>
                </a:rPr>
                <a:t>10</a:t>
              </a:r>
              <a:endParaRPr lang="en-US" sz="1800">
                <a:latin typeface="Tahoma" panose="020B0604030504040204" pitchFamily="34" charset="0"/>
              </a:endParaRPr>
            </a:p>
          </p:txBody>
        </p:sp>
      </p:grpSp>
    </p:spTree>
    <p:custDataLst>
      <p:tags r:id="rId1"/>
    </p:custDataLst>
    <p:extLst>
      <p:ext uri="{BB962C8B-B14F-4D97-AF65-F5344CB8AC3E}">
        <p14:creationId xmlns:p14="http://schemas.microsoft.com/office/powerpoint/2010/main" val="267550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PChart"/>
          <p:cNvGraphicFramePr/>
          <p:nvPr>
            <p:custDataLst>
              <p:tags r:id="rId2"/>
            </p:custDataLst>
            <p:extLst>
              <p:ext uri="{D42A27DB-BD31-4B8C-83A1-F6EECF244321}">
                <p14:modId xmlns:p14="http://schemas.microsoft.com/office/powerpoint/2010/main" val="478182752"/>
              </p:ext>
            </p:extLst>
          </p:nvPr>
        </p:nvGraphicFramePr>
        <p:xfrm>
          <a:off x="4508500" y="1714500"/>
          <a:ext cx="4572000" cy="5143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p:txBody>
          <a:bodyPr>
            <a:normAutofit/>
          </a:bodyPr>
          <a:lstStyle/>
          <a:p>
            <a:r>
              <a:rPr lang="en-US" sz="2800" b="1" dirty="0" smtClean="0">
                <a:latin typeface="+mn-lt"/>
              </a:rPr>
              <a:t>FDA “Black Box Warning” associated with all antipsychotics (low and high potency - typical and atypical antipsychotics) deals with</a:t>
            </a:r>
            <a:endParaRPr lang="en-US" sz="2800" b="1" dirty="0">
              <a:latin typeface="+mn-lt"/>
            </a:endParaRPr>
          </a:p>
        </p:txBody>
      </p:sp>
      <p:sp>
        <p:nvSpPr>
          <p:cNvPr id="3" name="TPAnswers"/>
          <p:cNvSpPr>
            <a:spLocks noGrp="1"/>
          </p:cNvSpPr>
          <p:nvPr>
            <p:ph type="body" idx="1"/>
            <p:custDataLst>
              <p:tags r:id="rId3"/>
            </p:custDataLst>
          </p:nvPr>
        </p:nvSpPr>
        <p:spPr>
          <a:xfrm>
            <a:off x="628650" y="2201862"/>
            <a:ext cx="3943350" cy="4351338"/>
          </a:xfrm>
        </p:spPr>
        <p:txBody>
          <a:bodyPr>
            <a:normAutofit/>
          </a:bodyPr>
          <a:lstStyle/>
          <a:p>
            <a:pPr marL="457200" indent="-457200">
              <a:buFont typeface="Arial" panose="020B0604020202020204" pitchFamily="34" charset="0"/>
              <a:buAutoNum type="alphaUcPeriod"/>
            </a:pPr>
            <a:r>
              <a:rPr lang="en-US" sz="2400" b="1" dirty="0" smtClean="0"/>
              <a:t>Agranulocytosis/</a:t>
            </a:r>
            <a:r>
              <a:rPr lang="en-US" sz="2400" b="1" dirty="0" err="1" smtClean="0"/>
              <a:t>neutro-penia</a:t>
            </a:r>
            <a:r>
              <a:rPr lang="en-US" sz="2400" b="1" dirty="0" smtClean="0"/>
              <a:t>.</a:t>
            </a:r>
          </a:p>
          <a:p>
            <a:pPr marL="457200" indent="-457200">
              <a:buFont typeface="Arial" panose="020B0604020202020204" pitchFamily="34" charset="0"/>
              <a:buAutoNum type="alphaUcPeriod"/>
            </a:pPr>
            <a:r>
              <a:rPr lang="en-US" sz="2400" b="1" dirty="0" smtClean="0"/>
              <a:t>Dementia </a:t>
            </a:r>
            <a:r>
              <a:rPr lang="en-US" sz="2400" b="1" dirty="0"/>
              <a:t>and increased </a:t>
            </a:r>
            <a:r>
              <a:rPr lang="en-US" sz="2400" b="1" dirty="0" smtClean="0"/>
              <a:t>mortality.</a:t>
            </a:r>
            <a:endParaRPr lang="en-US" sz="2400" b="1" dirty="0"/>
          </a:p>
          <a:p>
            <a:pPr marL="457200" indent="-457200">
              <a:buFont typeface="Arial" panose="020B0604020202020204" pitchFamily="34" charset="0"/>
              <a:buAutoNum type="alphaUcPeriod"/>
            </a:pPr>
            <a:r>
              <a:rPr lang="en-US" sz="2400" b="1" dirty="0" smtClean="0"/>
              <a:t>Diabetes Mellitus.</a:t>
            </a:r>
          </a:p>
          <a:p>
            <a:pPr marL="457200" indent="-457200">
              <a:buFont typeface="Arial" panose="020B0604020202020204" pitchFamily="34" charset="0"/>
              <a:buAutoNum type="alphaUcPeriod"/>
            </a:pPr>
            <a:r>
              <a:rPr lang="en-US" sz="2400" b="1" dirty="0"/>
              <a:t>Suicidality in young </a:t>
            </a:r>
            <a:r>
              <a:rPr lang="en-US" sz="2400" b="1" dirty="0" smtClean="0"/>
              <a:t>patients.</a:t>
            </a:r>
            <a:endParaRPr lang="en-US" sz="2400" b="1" dirty="0"/>
          </a:p>
          <a:p>
            <a:pPr marL="457200" indent="-457200">
              <a:buFont typeface="Arial" panose="020B0604020202020204" pitchFamily="34" charset="0"/>
              <a:buAutoNum type="alphaUcPeriod"/>
            </a:pPr>
            <a:r>
              <a:rPr lang="en-US" sz="2400" b="1" dirty="0" smtClean="0"/>
              <a:t>Tardive Dyskinesia.</a:t>
            </a:r>
          </a:p>
        </p:txBody>
      </p:sp>
      <p:sp>
        <p:nvSpPr>
          <p:cNvPr id="4" name="Slide Number Placeholder 3"/>
          <p:cNvSpPr>
            <a:spLocks noGrp="1"/>
          </p:cNvSpPr>
          <p:nvPr>
            <p:ph type="sldNum" sz="quarter" idx="12"/>
          </p:nvPr>
        </p:nvSpPr>
        <p:spPr/>
        <p:txBody>
          <a:bodyPr/>
          <a:lstStyle/>
          <a:p>
            <a:pPr>
              <a:defRPr/>
            </a:pPr>
            <a:fld id="{0E344C85-56B1-4339-9D27-1BAC9B436B4D}" type="slidenum">
              <a:rPr lang="en-US" smtClean="0"/>
              <a:pPr>
                <a:defRPr/>
              </a:pPr>
              <a:t>31</a:t>
            </a:fld>
            <a:endParaRPr lang="en-US"/>
          </a:p>
        </p:txBody>
      </p:sp>
      <p:sp>
        <p:nvSpPr>
          <p:cNvPr id="6" name="TPCountdownTrigge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TPCountdown"/>
          <p:cNvGrpSpPr/>
          <p:nvPr>
            <p:custDataLst>
              <p:tags r:id="rId4"/>
            </p:custDataLst>
          </p:nvPr>
        </p:nvGrpSpPr>
        <p:grpSpPr>
          <a:xfrm>
            <a:off x="8382000" y="6096000"/>
            <a:ext cx="635000" cy="635000"/>
            <a:chOff x="8318500" y="6032500"/>
            <a:chExt cx="635000" cy="635000"/>
          </a:xfrm>
        </p:grpSpPr>
        <p:sp>
          <p:nvSpPr>
            <p:cNvPr id="7" name="Countdown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p:cNvSpPr txBox="1"/>
            <p:nvPr/>
          </p:nvSpPr>
          <p:spPr>
            <a:xfrm>
              <a:off x="8318500" y="6032500"/>
              <a:ext cx="635000" cy="635000"/>
            </a:xfrm>
            <a:prstGeom prst="rect">
              <a:avLst/>
            </a:prstGeom>
            <a:noFill/>
          </p:spPr>
          <p:txBody>
            <a:bodyPr vert="horz" rtlCol="0" anchor="ctr" anchorCtr="1">
              <a:noAutofit/>
            </a:bodyPr>
            <a:lstStyle/>
            <a:p>
              <a:pPr algn="ctr"/>
              <a:r>
                <a:rPr lang="en-US" sz="1800" smtClean="0">
                  <a:latin typeface="Tahoma" panose="020B0604030504040204" pitchFamily="34" charset="0"/>
                </a:rPr>
                <a:t>10</a:t>
              </a:r>
              <a:endParaRPr lang="en-US" sz="1800">
                <a:latin typeface="Tahoma" panose="020B0604030504040204" pitchFamily="34" charset="0"/>
              </a:endParaRPr>
            </a:p>
          </p:txBody>
        </p:sp>
      </p:grpSp>
    </p:spTree>
    <p:custDataLst>
      <p:tags r:id="rId1"/>
    </p:custDataLst>
    <p:extLst>
      <p:ext uri="{BB962C8B-B14F-4D97-AF65-F5344CB8AC3E}">
        <p14:creationId xmlns:p14="http://schemas.microsoft.com/office/powerpoint/2010/main" val="280457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33400" y="76200"/>
            <a:ext cx="7772400" cy="609600"/>
          </a:xfrm>
        </p:spPr>
        <p:txBody>
          <a:bodyPr/>
          <a:lstStyle/>
          <a:p>
            <a:r>
              <a:rPr lang="en-US" b="1" dirty="0" smtClean="0">
                <a:latin typeface="+mn-lt"/>
              </a:rPr>
              <a:t>Antipsychotic Drugs:</a:t>
            </a:r>
          </a:p>
        </p:txBody>
      </p:sp>
      <p:sp>
        <p:nvSpPr>
          <p:cNvPr id="6148" name="Rectangle 3"/>
          <p:cNvSpPr>
            <a:spLocks noGrp="1" noChangeArrowheads="1"/>
          </p:cNvSpPr>
          <p:nvPr>
            <p:ph idx="1"/>
          </p:nvPr>
        </p:nvSpPr>
        <p:spPr>
          <a:xfrm>
            <a:off x="541867" y="685801"/>
            <a:ext cx="8382000" cy="6172200"/>
          </a:xfrm>
        </p:spPr>
        <p:txBody>
          <a:bodyPr>
            <a:noAutofit/>
          </a:bodyPr>
          <a:lstStyle/>
          <a:p>
            <a:pPr marL="0" indent="0">
              <a:buNone/>
            </a:pPr>
            <a:r>
              <a:rPr lang="en-US" sz="2000" dirty="0">
                <a:latin typeface="Arial" panose="020B0604020202020204" pitchFamily="34" charset="0"/>
                <a:cs typeface="Arial" panose="020B0604020202020204" pitchFamily="34" charset="0"/>
              </a:rPr>
              <a:t>Other names: neuroleptics, </a:t>
            </a:r>
            <a:r>
              <a:rPr lang="en-US" sz="2000" dirty="0" err="1">
                <a:latin typeface="Arial" panose="020B0604020202020204" pitchFamily="34" charset="0"/>
                <a:cs typeface="Arial" panose="020B0604020202020204" pitchFamily="34" charset="0"/>
              </a:rPr>
              <a:t>antischizophrenia</a:t>
            </a:r>
            <a:r>
              <a:rPr lang="en-US" sz="2000" dirty="0">
                <a:latin typeface="Arial" panose="020B0604020202020204" pitchFamily="34" charset="0"/>
                <a:cs typeface="Arial" panose="020B0604020202020204" pitchFamily="34" charset="0"/>
              </a:rPr>
              <a:t> drugs, antipsychotic, and major tranquilizers)- </a:t>
            </a:r>
          </a:p>
          <a:p>
            <a:pPr marL="0" indent="0">
              <a:buNone/>
            </a:pPr>
            <a:r>
              <a:rPr lang="en-US" sz="2000" b="1" i="1" dirty="0" smtClean="0">
                <a:latin typeface="Arial" panose="020B0604020202020204" pitchFamily="34" charset="0"/>
                <a:cs typeface="Arial" panose="020B0604020202020204" pitchFamily="34" charset="0"/>
              </a:rPr>
              <a:t>Used </a:t>
            </a:r>
            <a:r>
              <a:rPr lang="en-US" sz="2000" b="1" i="1" dirty="0">
                <a:latin typeface="Arial" panose="020B0604020202020204" pitchFamily="34" charset="0"/>
                <a:cs typeface="Arial" panose="020B0604020202020204" pitchFamily="34" charset="0"/>
              </a:rPr>
              <a:t>to treat schizophrenia and other psychotic </a:t>
            </a:r>
            <a:r>
              <a:rPr lang="en-US" sz="2000" b="1" i="1" dirty="0" smtClean="0">
                <a:latin typeface="Arial" panose="020B0604020202020204" pitchFamily="34" charset="0"/>
                <a:cs typeface="Arial" panose="020B0604020202020204" pitchFamily="34" charset="0"/>
              </a:rPr>
              <a:t>states</a:t>
            </a:r>
          </a:p>
          <a:p>
            <a:pPr marL="0" indent="0">
              <a:buNone/>
            </a:pPr>
            <a:r>
              <a:rPr lang="en-US" sz="1800" b="1" dirty="0" smtClean="0"/>
              <a:t>Side </a:t>
            </a:r>
            <a:r>
              <a:rPr lang="en-US" sz="1800" b="1" dirty="0"/>
              <a:t>note</a:t>
            </a:r>
            <a:r>
              <a:rPr lang="en-US" sz="1800" dirty="0"/>
              <a:t>: </a:t>
            </a:r>
            <a:r>
              <a:rPr lang="en-US" sz="1800" i="1" dirty="0"/>
              <a:t>Electroconvulsive Therapy (ECT) is a very effective treatment for schizophrenia and other psychotic disorders, but is very expensive and generally reserved for patients that don’t respond well to antipsychotic drug treatment.</a:t>
            </a:r>
            <a:r>
              <a:rPr lang="en-US" sz="2000" i="1" dirty="0"/>
              <a:t> </a:t>
            </a:r>
          </a:p>
          <a:p>
            <a:pPr marL="0" indent="0">
              <a:buNone/>
            </a:pPr>
            <a:r>
              <a:rPr lang="en-US" sz="2000" b="1" dirty="0" smtClean="0">
                <a:latin typeface="Arial" panose="020B0604020202020204" pitchFamily="34" charset="0"/>
                <a:cs typeface="Arial" panose="020B0604020202020204" pitchFamily="34" charset="0"/>
              </a:rPr>
              <a:t>MOA</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older neuroleptic drugs “Typical Antipsychotics” are competitive blockers of dopamine receptors (D2)</a:t>
            </a:r>
          </a:p>
          <a:p>
            <a:pPr marL="0" indent="0">
              <a:buNone/>
            </a:pPr>
            <a:r>
              <a:rPr lang="en-US" sz="2000" b="1" dirty="0">
                <a:latin typeface="Arial" panose="020B0604020202020204" pitchFamily="34" charset="0"/>
                <a:cs typeface="Arial" panose="020B0604020202020204" pitchFamily="34" charset="0"/>
              </a:rPr>
              <a:t>MOA</a:t>
            </a:r>
            <a:r>
              <a:rPr lang="en-US" sz="2000" dirty="0">
                <a:latin typeface="Arial" panose="020B0604020202020204" pitchFamily="34" charset="0"/>
                <a:cs typeface="Arial" panose="020B0604020202020204" pitchFamily="34" charset="0"/>
              </a:rPr>
              <a:t> : newer agents “Atypical Antipsychotics” are blockers of serotonin receptors (5HT2A) and to a lesser extent dopamine receptors (D2)</a:t>
            </a:r>
          </a:p>
          <a:p>
            <a:pPr marL="0" indent="0">
              <a:buNone/>
            </a:pP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The antipsychotic drugs also relieve the manic phase of bipolar affective disorder.</a:t>
            </a:r>
          </a:p>
          <a:p>
            <a:pPr marL="0" indent="0">
              <a:buNone/>
            </a:pPr>
            <a:r>
              <a:rPr lang="en-US" sz="1800" dirty="0">
                <a:latin typeface="Arial" panose="020B0604020202020204" pitchFamily="34" charset="0"/>
                <a:cs typeface="Arial" panose="020B0604020202020204" pitchFamily="34" charset="0"/>
              </a:rPr>
              <a:t>-Many also block muscarinic, alpha adrenergic and histamine receptors to a varying degrees</a:t>
            </a:r>
          </a:p>
          <a:p>
            <a:pPr marL="0" indent="0">
              <a:buNone/>
            </a:pPr>
            <a:endParaRPr lang="en-US" sz="8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These medications do not cure the underlying disease but they may permit the psychotic patient to function. </a:t>
            </a:r>
          </a:p>
          <a:p>
            <a:pPr marL="0" indent="0">
              <a:buNone/>
            </a:pPr>
            <a:r>
              <a:rPr lang="en-US" sz="1800" dirty="0" smtClean="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All have Equivalent Therapeutic Efficacies. </a:t>
            </a:r>
            <a:r>
              <a:rPr lang="en-US" sz="1600" dirty="0">
                <a:latin typeface="Arial" panose="020B0604020202020204" pitchFamily="34" charset="0"/>
                <a:cs typeface="Arial" panose="020B0604020202020204" pitchFamily="34" charset="0"/>
              </a:rPr>
              <a:t>This is certainly the case for treating the positive symptoms, there is some evidence that the </a:t>
            </a:r>
            <a:r>
              <a:rPr lang="en-US" sz="1600" dirty="0" err="1">
                <a:latin typeface="Arial" panose="020B0604020202020204" pitchFamily="34" charset="0"/>
                <a:cs typeface="Arial" panose="020B0604020202020204" pitchFamily="34" charset="0"/>
              </a:rPr>
              <a:t>atypicals</a:t>
            </a:r>
            <a:r>
              <a:rPr lang="en-US" sz="1600" dirty="0">
                <a:latin typeface="Arial" panose="020B0604020202020204" pitchFamily="34" charset="0"/>
                <a:cs typeface="Arial" panose="020B0604020202020204" pitchFamily="34" charset="0"/>
              </a:rPr>
              <a:t> may be slightly more effective in treating the negative symptoms</a:t>
            </a:r>
          </a:p>
          <a:p>
            <a:pPr marL="0" indent="0">
              <a:lnSpc>
                <a:spcPct val="90000"/>
              </a:lnSpc>
              <a:buNone/>
            </a:pPr>
            <a:endParaRPr lang="en-US" sz="2400" b="1" u="sng" dirty="0" smtClean="0"/>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7D3A7245-E001-42BB-8545-DDF3B2F009A5}" type="slidenum">
              <a:rPr lang="en-US" sz="1400" smtClean="0">
                <a:solidFill>
                  <a:srgbClr val="FFFF00"/>
                </a:solidFill>
              </a:rPr>
              <a:pPr/>
              <a:t>4</a:t>
            </a:fld>
            <a:endParaRPr lang="en-US" sz="1400" smtClean="0">
              <a:solidFill>
                <a:srgbClr val="FFFF00"/>
              </a:solidFill>
            </a:endParaRPr>
          </a:p>
        </p:txBody>
      </p:sp>
      <p:sp>
        <p:nvSpPr>
          <p:cNvPr id="614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a:xfrm>
            <a:off x="152400" y="990600"/>
            <a:ext cx="8991600" cy="5257800"/>
          </a:xfrm>
        </p:spPr>
        <p:txBody>
          <a:bodyPr>
            <a:noAutofit/>
          </a:bodyPr>
          <a:lstStyle/>
          <a:p>
            <a:pPr marL="457200" lvl="1" indent="0">
              <a:lnSpc>
                <a:spcPct val="90000"/>
              </a:lnSpc>
              <a:buNone/>
            </a:pPr>
            <a:endParaRPr lang="en-US" sz="2400" b="1" dirty="0" smtClean="0"/>
          </a:p>
          <a:p>
            <a:pPr marL="742950" lvl="1" indent="-285750">
              <a:lnSpc>
                <a:spcPct val="90000"/>
              </a:lnSpc>
            </a:pPr>
            <a:endParaRPr lang="en-US" sz="2400" b="1" dirty="0" smtClean="0"/>
          </a:p>
        </p:txBody>
      </p:sp>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F1CA0E61-E900-455E-9B61-2CB3B0BC03A4}" type="slidenum">
              <a:rPr lang="en-US" sz="1400" smtClean="0">
                <a:solidFill>
                  <a:srgbClr val="FFFF00"/>
                </a:solidFill>
              </a:rPr>
              <a:pPr/>
              <a:t>5</a:t>
            </a:fld>
            <a:endParaRPr lang="en-US" sz="1400" smtClean="0">
              <a:solidFill>
                <a:srgbClr val="FFFF00"/>
              </a:solidFill>
            </a:endParaRPr>
          </a:p>
        </p:txBody>
      </p:sp>
      <p:sp>
        <p:nvSpPr>
          <p:cNvPr id="717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457200" y="381000"/>
            <a:ext cx="8229600" cy="6309420"/>
          </a:xfrm>
          <a:prstGeom prst="rect">
            <a:avLst/>
          </a:prstGeom>
        </p:spPr>
        <p:txBody>
          <a:bodyPr wrap="square">
            <a:spAutoFit/>
          </a:bodyPr>
          <a:lstStyle/>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Antipsychotic Drug List: </a:t>
            </a:r>
          </a:p>
          <a:p>
            <a:pPr marL="0" marR="0" algn="just">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1800" u="sng" dirty="0">
                <a:latin typeface="Arial" panose="020B0604020202020204" pitchFamily="34" charset="0"/>
                <a:ea typeface="Times New Roman" panose="02020603050405020304" pitchFamily="18" charset="0"/>
                <a:cs typeface="Arial" panose="020B0604020202020204" pitchFamily="34" charset="0"/>
              </a:rPr>
              <a:t>First generation Antipsychotic Agents (Low Potency</a:t>
            </a:r>
            <a:r>
              <a:rPr lang="en-US" sz="180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a:latin typeface="Arial" panose="020B0604020202020204" pitchFamily="34" charset="0"/>
                <a:ea typeface="Times New Roman" panose="02020603050405020304" pitchFamily="18" charset="0"/>
                <a:cs typeface="Arial" panose="020B0604020202020204" pitchFamily="34" charset="0"/>
              </a:rPr>
              <a:t>Chlorpromazine – Prototype</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Prochlorperizine</a:t>
            </a:r>
            <a:r>
              <a:rPr lang="en-US" sz="1800" b="0" dirty="0">
                <a:latin typeface="Arial" panose="020B0604020202020204" pitchFamily="34" charset="0"/>
                <a:ea typeface="Times New Roman" panose="02020603050405020304" pitchFamily="18" charset="0"/>
                <a:cs typeface="Arial" panose="020B0604020202020204" pitchFamily="34" charset="0"/>
              </a:rPr>
              <a:t> (Compazine)</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Thioridazine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err="1">
                <a:latin typeface="Arial" panose="020B0604020202020204" pitchFamily="34" charset="0"/>
                <a:ea typeface="Times New Roman" panose="02020603050405020304" pitchFamily="18" charset="0"/>
                <a:cs typeface="Arial" panose="020B0604020202020204" pitchFamily="34" charset="0"/>
              </a:rPr>
              <a:t>Mellaril</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914400" marR="0" algn="just">
              <a:spcBef>
                <a:spcPts val="0"/>
              </a:spcBef>
              <a:spcAft>
                <a:spcPts val="0"/>
              </a:spcAft>
            </a:pPr>
            <a:r>
              <a:rPr lang="en-US" sz="18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1800" u="sng" dirty="0">
                <a:latin typeface="Arial" panose="020B0604020202020204" pitchFamily="34" charset="0"/>
                <a:ea typeface="Times New Roman" panose="02020603050405020304" pitchFamily="18" charset="0"/>
                <a:cs typeface="Arial" panose="020B0604020202020204" pitchFamily="34" charset="0"/>
              </a:rPr>
              <a:t>First generation Antipsychotic Agents (High Potency)</a:t>
            </a:r>
            <a:r>
              <a:rPr lang="en-US" sz="180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Fluphenazine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err="1">
                <a:latin typeface="Arial" panose="020B0604020202020204" pitchFamily="34" charset="0"/>
                <a:ea typeface="Times New Roman" panose="02020603050405020304" pitchFamily="18" charset="0"/>
                <a:cs typeface="Arial" panose="020B0604020202020204" pitchFamily="34" charset="0"/>
              </a:rPr>
              <a:t>Prolixin</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a:latin typeface="Arial" panose="020B0604020202020204" pitchFamily="34" charset="0"/>
                <a:ea typeface="Times New Roman" panose="02020603050405020304" pitchFamily="18" charset="0"/>
                <a:cs typeface="Arial" panose="020B0604020202020204" pitchFamily="34" charset="0"/>
              </a:rPr>
              <a:t>Haloperidol (Haldol)</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Thiothixene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err="1">
                <a:latin typeface="Arial" panose="020B0604020202020204" pitchFamily="34" charset="0"/>
                <a:ea typeface="Times New Roman" panose="02020603050405020304" pitchFamily="18" charset="0"/>
                <a:cs typeface="Arial" panose="020B0604020202020204" pitchFamily="34" charset="0"/>
              </a:rPr>
              <a:t>Navane</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914400" marR="0" algn="just">
              <a:spcBef>
                <a:spcPts val="0"/>
              </a:spcBef>
              <a:spcAft>
                <a:spcPts val="0"/>
              </a:spcAft>
            </a:pPr>
            <a:r>
              <a:rPr lang="en-US" sz="18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1800" dirty="0">
                <a:latin typeface="Arial" panose="020B0604020202020204" pitchFamily="34" charset="0"/>
                <a:ea typeface="Times New Roman" panose="02020603050405020304" pitchFamily="18" charset="0"/>
                <a:cs typeface="Arial" panose="020B0604020202020204" pitchFamily="34" charset="0"/>
              </a:rPr>
              <a:t>Miscellaneous</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Pimozide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err="1">
                <a:latin typeface="Arial" panose="020B0604020202020204" pitchFamily="34" charset="0"/>
                <a:ea typeface="Times New Roman" panose="02020603050405020304" pitchFamily="18" charset="0"/>
                <a:cs typeface="Arial" panose="020B0604020202020204" pitchFamily="34" charset="0"/>
              </a:rPr>
              <a:t>Orap</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i="1" dirty="0">
                <a:latin typeface="Arial" panose="020B0604020202020204" pitchFamily="34" charset="0"/>
                <a:ea typeface="Times New Roman" panose="02020603050405020304" pitchFamily="18" charset="0"/>
                <a:cs typeface="Arial" panose="020B0604020202020204" pitchFamily="34" charset="0"/>
              </a:rPr>
              <a:t>only used for Tourette’s Syndrome</a:t>
            </a:r>
            <a:endParaRPr lang="en-US" sz="18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1800" b="0" i="1" dirty="0">
                <a:latin typeface="Arial" panose="020B0604020202020204" pitchFamily="34" charset="0"/>
                <a:ea typeface="Times New Roman" panose="02020603050405020304" pitchFamily="18" charset="0"/>
                <a:cs typeface="Arial" panose="020B0604020202020204" pitchFamily="34" charset="0"/>
              </a:rPr>
              <a:t> </a:t>
            </a:r>
            <a:endParaRPr lang="en-US" sz="18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u="sng" dirty="0" smtClean="0">
                <a:latin typeface="Arial" panose="020B0604020202020204" pitchFamily="34" charset="0"/>
                <a:ea typeface="Times New Roman" panose="02020603050405020304" pitchFamily="18" charset="0"/>
                <a:cs typeface="Arial" panose="020B0604020202020204" pitchFamily="34" charset="0"/>
              </a:rPr>
              <a:t>Second </a:t>
            </a:r>
            <a:r>
              <a:rPr lang="en-US" sz="1800" u="sng" dirty="0">
                <a:latin typeface="Arial" panose="020B0604020202020204" pitchFamily="34" charset="0"/>
                <a:ea typeface="Times New Roman" panose="02020603050405020304" pitchFamily="18" charset="0"/>
                <a:cs typeface="Arial" panose="020B0604020202020204" pitchFamily="34" charset="0"/>
              </a:rPr>
              <a:t>Generation Antipsychotic </a:t>
            </a:r>
            <a:r>
              <a:rPr lang="en-US" sz="1800" u="sng" dirty="0" err="1">
                <a:latin typeface="Arial" panose="020B0604020202020204" pitchFamily="34" charset="0"/>
                <a:ea typeface="Times New Roman" panose="02020603050405020304" pitchFamily="18" charset="0"/>
                <a:cs typeface="Arial" panose="020B0604020202020204" pitchFamily="34" charset="0"/>
              </a:rPr>
              <a:t>Agents“Atypical</a:t>
            </a:r>
            <a:r>
              <a:rPr lang="en-US" sz="1800" dirty="0">
                <a:latin typeface="Arial" panose="020B0604020202020204" pitchFamily="34" charset="0"/>
                <a:ea typeface="Times New Roman" panose="02020603050405020304" pitchFamily="18" charset="0"/>
                <a:cs typeface="Arial" panose="020B0604020202020204" pitchFamily="34" charset="0"/>
              </a:rPr>
              <a:t>”</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a:latin typeface="Arial" panose="020B0604020202020204" pitchFamily="34" charset="0"/>
                <a:ea typeface="Times New Roman" panose="02020603050405020304" pitchFamily="18" charset="0"/>
                <a:cs typeface="Arial" panose="020B0604020202020204" pitchFamily="34" charset="0"/>
              </a:rPr>
              <a:t>Clozapine  </a:t>
            </a:r>
            <a:r>
              <a:rPr lang="en-US" sz="1800" b="0" dirty="0" smtClean="0">
                <a:latin typeface="Arial" panose="020B0604020202020204" pitchFamily="34" charset="0"/>
                <a:ea typeface="Times New Roman" panose="02020603050405020304" pitchFamily="18" charset="0"/>
                <a:cs typeface="Arial" panose="020B0604020202020204" pitchFamily="34" charset="0"/>
              </a:rPr>
              <a:t>(</a:t>
            </a:r>
            <a:r>
              <a:rPr lang="en-US" sz="1800" b="0" dirty="0" err="1" smtClean="0">
                <a:latin typeface="Arial" panose="020B0604020202020204" pitchFamily="34" charset="0"/>
                <a:ea typeface="Times New Roman" panose="02020603050405020304" pitchFamily="18" charset="0"/>
                <a:cs typeface="Arial" panose="020B0604020202020204" pitchFamily="34" charset="0"/>
              </a:rPr>
              <a:t>Clozaril</a:t>
            </a:r>
            <a:r>
              <a:rPr lang="en-US" sz="1800" b="0" dirty="0" smtClean="0">
                <a:latin typeface="Arial" panose="020B0604020202020204" pitchFamily="34" charset="0"/>
                <a:ea typeface="Times New Roman" panose="02020603050405020304" pitchFamily="18" charset="0"/>
                <a:cs typeface="Arial" panose="020B0604020202020204" pitchFamily="34" charset="0"/>
              </a:rPr>
              <a:t> </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Risperidone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smtClean="0">
                <a:latin typeface="Arial" panose="020B0604020202020204" pitchFamily="34" charset="0"/>
                <a:ea typeface="Times New Roman" panose="02020603050405020304" pitchFamily="18" charset="0"/>
                <a:cs typeface="Arial" panose="020B0604020202020204" pitchFamily="34" charset="0"/>
              </a:rPr>
              <a:t>(</a:t>
            </a:r>
            <a:r>
              <a:rPr lang="en-US" sz="1800" b="0" dirty="0" err="1" smtClean="0">
                <a:latin typeface="Arial" panose="020B0604020202020204" pitchFamily="34" charset="0"/>
                <a:ea typeface="Times New Roman" panose="02020603050405020304" pitchFamily="18" charset="0"/>
                <a:cs typeface="Arial" panose="020B0604020202020204" pitchFamily="34" charset="0"/>
              </a:rPr>
              <a:t>Resperdal</a:t>
            </a:r>
            <a:r>
              <a:rPr lang="en-US" sz="1800" b="0" dirty="0" smtClean="0">
                <a:latin typeface="Arial" panose="020B0604020202020204" pitchFamily="34" charset="0"/>
                <a:ea typeface="Times New Roman" panose="02020603050405020304" pitchFamily="18" charset="0"/>
                <a:cs typeface="Arial" panose="020B0604020202020204" pitchFamily="34" charset="0"/>
              </a:rPr>
              <a:t> </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a:latin typeface="Arial" panose="020B0604020202020204" pitchFamily="34" charset="0"/>
                <a:ea typeface="Times New Roman" panose="02020603050405020304" pitchFamily="18" charset="0"/>
                <a:cs typeface="Arial" panose="020B0604020202020204" pitchFamily="34" charset="0"/>
              </a:rPr>
              <a:t>Olanzapine ( Zyprexa)</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Quetiapine</a:t>
            </a:r>
            <a:r>
              <a:rPr lang="en-US" sz="1800" b="0" dirty="0">
                <a:latin typeface="Arial" panose="020B0604020202020204" pitchFamily="34" charset="0"/>
                <a:ea typeface="Times New Roman" panose="02020603050405020304" pitchFamily="18" charset="0"/>
                <a:cs typeface="Arial" panose="020B0604020202020204" pitchFamily="34" charset="0"/>
              </a:rPr>
              <a:t> (Seroquel)</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Ziprasidone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err="1">
                <a:latin typeface="Arial" panose="020B0604020202020204" pitchFamily="34" charset="0"/>
                <a:ea typeface="Times New Roman" panose="02020603050405020304" pitchFamily="18" charset="0"/>
                <a:cs typeface="Arial" panose="020B0604020202020204" pitchFamily="34" charset="0"/>
              </a:rPr>
              <a:t>Geodone</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Aripiprazole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err="1">
                <a:latin typeface="Arial" panose="020B0604020202020204" pitchFamily="34" charset="0"/>
                <a:ea typeface="Times New Roman" panose="02020603050405020304" pitchFamily="18" charset="0"/>
                <a:cs typeface="Arial" panose="020B0604020202020204" pitchFamily="34" charset="0"/>
              </a:rPr>
              <a:t>Abilify</a:t>
            </a:r>
            <a:r>
              <a:rPr lang="en-US" sz="1800" b="0" dirty="0">
                <a:latin typeface="Arial" panose="020B0604020202020204" pitchFamily="34" charset="0"/>
                <a:ea typeface="Times New Roman" panose="02020603050405020304" pitchFamily="18" charset="0"/>
                <a:cs typeface="Arial" panose="020B0604020202020204" pitchFamily="34" charset="0"/>
              </a:rPr>
              <a:t>)</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D8D26C8C-FA13-410B-B9BA-83D6500AA947}" type="slidenum">
              <a:rPr lang="en-US" sz="1400" smtClean="0">
                <a:solidFill>
                  <a:srgbClr val="FFFF00"/>
                </a:solidFill>
              </a:rPr>
              <a:pPr/>
              <a:t>6</a:t>
            </a:fld>
            <a:endParaRPr lang="en-US" sz="1400" smtClean="0">
              <a:solidFill>
                <a:srgbClr val="FFFF00"/>
              </a:solidFill>
            </a:endParaRPr>
          </a:p>
        </p:txBody>
      </p:sp>
      <p:sp>
        <p:nvSpPr>
          <p:cNvPr id="819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4" name="Rectangle 3"/>
          <p:cNvSpPr/>
          <p:nvPr/>
        </p:nvSpPr>
        <p:spPr>
          <a:xfrm>
            <a:off x="457200" y="457200"/>
            <a:ext cx="8382000" cy="5355312"/>
          </a:xfrm>
          <a:prstGeom prst="rect">
            <a:avLst/>
          </a:prstGeom>
        </p:spPr>
        <p:txBody>
          <a:bodyPr wrap="square">
            <a:spAutoFit/>
          </a:bodyPr>
          <a:lstStyle/>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Antipsychotic Drug Actions:</a:t>
            </a:r>
          </a:p>
          <a:p>
            <a:pPr marL="0" marR="0" algn="just">
              <a:spcBef>
                <a:spcPts val="0"/>
              </a:spcBef>
              <a:spcAft>
                <a:spcPts val="0"/>
              </a:spcAft>
            </a:pPr>
            <a:r>
              <a:rPr lang="en-US" sz="18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All reduce “positive” symptoms hallucinations and agitation by blocking dopamine </a:t>
            </a:r>
            <a:r>
              <a:rPr lang="en-US" sz="2000" dirty="0" smtClean="0">
                <a:latin typeface="Arial" panose="020B0604020202020204" pitchFamily="34" charset="0"/>
                <a:ea typeface="Times New Roman" panose="02020603050405020304" pitchFamily="18" charset="0"/>
                <a:cs typeface="Arial" panose="020B0604020202020204" pitchFamily="34" charset="0"/>
              </a:rPr>
              <a:t>receptors</a:t>
            </a:r>
          </a:p>
          <a:p>
            <a:pPr marR="0" lvl="0" algn="just">
              <a:spcBef>
                <a:spcPts val="0"/>
              </a:spcBef>
              <a:spcAft>
                <a:spcPts val="0"/>
              </a:spcAft>
              <a:tabLst>
                <a:tab pos="45720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First generation most effective against “positive” </a:t>
            </a:r>
            <a:r>
              <a:rPr lang="en-US" sz="2000" b="0" dirty="0" smtClean="0">
                <a:latin typeface="Arial" panose="020B0604020202020204" pitchFamily="34" charset="0"/>
                <a:ea typeface="Times New Roman" panose="02020603050405020304" pitchFamily="18" charset="0"/>
                <a:cs typeface="Arial" panose="020B0604020202020204" pitchFamily="34" charset="0"/>
              </a:rPr>
              <a:t>symptoms.</a:t>
            </a:r>
          </a:p>
          <a:p>
            <a:pPr marR="0" lvl="1" algn="just">
              <a:spcBef>
                <a:spcPts val="0"/>
              </a:spcBef>
              <a:spcAft>
                <a:spcPts val="0"/>
              </a:spcAft>
              <a:tabLst>
                <a:tab pos="914400" algn="l"/>
              </a:tabLst>
            </a:pP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Newer (atypical) agents are arguably more effective in treating “negative” </a:t>
            </a:r>
            <a:r>
              <a:rPr lang="en-US" sz="2000" b="0" dirty="0" smtClean="0">
                <a:latin typeface="Arial" panose="020B0604020202020204" pitchFamily="34" charset="0"/>
                <a:ea typeface="Times New Roman" panose="02020603050405020304" pitchFamily="18" charset="0"/>
                <a:cs typeface="Arial" panose="020B0604020202020204" pitchFamily="34" charset="0"/>
              </a:rPr>
              <a:t>symptoms</a:t>
            </a:r>
          </a:p>
          <a:p>
            <a:pPr marR="0" lvl="1" algn="just">
              <a:spcBef>
                <a:spcPts val="0"/>
              </a:spcBef>
              <a:spcAft>
                <a:spcPts val="0"/>
              </a:spcAft>
              <a:tabLst>
                <a:tab pos="914400" algn="l"/>
              </a:tabLst>
            </a:pP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The antipsychotic effects take several weeks to be </a:t>
            </a:r>
            <a:r>
              <a:rPr lang="en-US" sz="2000" b="0" dirty="0" smtClean="0">
                <a:latin typeface="Arial" panose="020B0604020202020204" pitchFamily="34" charset="0"/>
                <a:ea typeface="Times New Roman" panose="02020603050405020304" pitchFamily="18" charset="0"/>
                <a:cs typeface="Arial" panose="020B0604020202020204" pitchFamily="34" charset="0"/>
              </a:rPr>
              <a:t>effective</a:t>
            </a:r>
          </a:p>
          <a:p>
            <a:pPr marR="0" lvl="1" algn="just">
              <a:spcBef>
                <a:spcPts val="0"/>
              </a:spcBef>
              <a:spcAft>
                <a:spcPts val="0"/>
              </a:spcAft>
              <a:tabLst>
                <a:tab pos="914400" algn="l"/>
              </a:tabLst>
            </a:pP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Calming effect  (“Tranquilizers</a:t>
            </a:r>
            <a:r>
              <a:rPr lang="en-US" sz="2000" b="0" dirty="0" smtClean="0">
                <a:latin typeface="Arial" panose="020B0604020202020204" pitchFamily="34" charset="0"/>
                <a:ea typeface="Times New Roman" panose="02020603050405020304" pitchFamily="18" charset="0"/>
                <a:cs typeface="Arial" panose="020B0604020202020204" pitchFamily="34" charset="0"/>
              </a:rPr>
              <a:t>”)</a:t>
            </a:r>
          </a:p>
          <a:p>
            <a:pPr marR="0" lvl="1" algn="just">
              <a:spcBef>
                <a:spcPts val="0"/>
              </a:spcBef>
              <a:spcAft>
                <a:spcPts val="0"/>
              </a:spcAft>
              <a:tabLst>
                <a:tab pos="914400" algn="l"/>
              </a:tabLst>
            </a:pPr>
            <a:r>
              <a:rPr lang="en-US" sz="2000" b="0" dirty="0" smtClean="0">
                <a:latin typeface="Arial" panose="020B0604020202020204" pitchFamily="34" charset="0"/>
                <a:ea typeface="Times New Roman" panose="02020603050405020304" pitchFamily="18" charset="0"/>
                <a:cs typeface="Arial" panose="020B0604020202020204" pitchFamily="34" charset="0"/>
              </a:rPr>
              <a:t>    Used </a:t>
            </a:r>
            <a:r>
              <a:rPr lang="en-US" sz="2000" b="0" dirty="0">
                <a:latin typeface="Arial" panose="020B0604020202020204" pitchFamily="34" charset="0"/>
                <a:ea typeface="Times New Roman" panose="02020603050405020304" pitchFamily="18" charset="0"/>
                <a:cs typeface="Arial" panose="020B0604020202020204" pitchFamily="34" charset="0"/>
              </a:rPr>
              <a:t>to handle agitated and disruptive </a:t>
            </a:r>
            <a:r>
              <a:rPr lang="en-US" sz="2000" b="0" dirty="0" smtClean="0">
                <a:latin typeface="Arial" panose="020B0604020202020204" pitchFamily="34" charset="0"/>
                <a:ea typeface="Times New Roman" panose="02020603050405020304" pitchFamily="18" charset="0"/>
                <a:cs typeface="Arial" panose="020B0604020202020204" pitchFamily="34" charset="0"/>
              </a:rPr>
              <a:t>behavior, parenteral </a:t>
            </a:r>
          </a:p>
          <a:p>
            <a:pPr marR="0" lvl="1" algn="just">
              <a:spcBef>
                <a:spcPts val="0"/>
              </a:spcBef>
              <a:spcAft>
                <a:spcPts val="0"/>
              </a:spcAft>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administration </a:t>
            </a:r>
            <a:r>
              <a:rPr lang="en-US" sz="2000" b="0" dirty="0">
                <a:latin typeface="Arial" panose="020B0604020202020204" pitchFamily="34" charset="0"/>
                <a:ea typeface="Times New Roman" panose="02020603050405020304" pitchFamily="18" charset="0"/>
                <a:cs typeface="Arial" panose="020B0604020202020204" pitchFamily="34" charset="0"/>
              </a:rPr>
              <a:t>for </a:t>
            </a:r>
            <a:r>
              <a:rPr lang="en-US" sz="2000" b="0" i="1" dirty="0">
                <a:latin typeface="Arial" panose="020B0604020202020204" pitchFamily="34" charset="0"/>
                <a:ea typeface="Times New Roman" panose="02020603050405020304" pitchFamily="18" charset="0"/>
                <a:cs typeface="Arial" panose="020B0604020202020204" pitchFamily="34" charset="0"/>
              </a:rPr>
              <a:t>acute</a:t>
            </a: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agitation</a:t>
            </a:r>
          </a:p>
          <a:p>
            <a:pPr marR="0" lvl="2" algn="just">
              <a:spcBef>
                <a:spcPts val="0"/>
              </a:spcBef>
              <a:spcAft>
                <a:spcPts val="0"/>
              </a:spcAft>
              <a:tabLst>
                <a:tab pos="1371600" algn="l"/>
              </a:tabLst>
            </a:pP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Reduce spontaneous physical movement</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0FC2E50D-A3B2-4B2C-AAEC-0CC87B315B46}" type="slidenum">
              <a:rPr lang="en-US" sz="1400" smtClean="0">
                <a:solidFill>
                  <a:srgbClr val="FFFF00"/>
                </a:solidFill>
              </a:rPr>
              <a:pPr/>
              <a:t>7</a:t>
            </a:fld>
            <a:endParaRPr lang="en-US" sz="1400" smtClean="0">
              <a:solidFill>
                <a:srgbClr val="FFFF00"/>
              </a:solidFill>
            </a:endParaRPr>
          </a:p>
        </p:txBody>
      </p:sp>
      <p:sp>
        <p:nvSpPr>
          <p:cNvPr id="922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4" name="Rectangle 3"/>
          <p:cNvSpPr/>
          <p:nvPr/>
        </p:nvSpPr>
        <p:spPr>
          <a:xfrm>
            <a:off x="609600" y="457200"/>
            <a:ext cx="8229600" cy="4524315"/>
          </a:xfrm>
          <a:prstGeom prst="rect">
            <a:avLst/>
          </a:prstGeom>
        </p:spPr>
        <p:txBody>
          <a:bodyPr wrap="square">
            <a:spAutoFit/>
          </a:bodyPr>
          <a:lstStyle/>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Other actions that can be useful: </a:t>
            </a:r>
          </a:p>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u="sng" dirty="0">
                <a:latin typeface="Arial" panose="020B0604020202020204" pitchFamily="34" charset="0"/>
                <a:ea typeface="Times New Roman" panose="02020603050405020304" pitchFamily="18" charset="0"/>
                <a:cs typeface="Arial" panose="020B0604020202020204" pitchFamily="34" charset="0"/>
              </a:rPr>
              <a:t>Antiemetic effect</a:t>
            </a:r>
            <a:r>
              <a:rPr lang="en-US"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Due to blockage of D2 in the chemoreceptor trigger zone (CTZ) of the medulla</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Second generation less effective </a:t>
            </a:r>
          </a:p>
          <a:p>
            <a:pPr marL="342900" marR="0" lvl="0" indent="-342900" algn="just">
              <a:spcBef>
                <a:spcPts val="0"/>
              </a:spcBef>
              <a:spcAft>
                <a:spcPts val="0"/>
              </a:spcAft>
              <a:buFont typeface="Arial" panose="020B0604020202020204" pitchFamily="34" charset="0"/>
              <a:buChar char="•"/>
              <a:tabLst>
                <a:tab pos="457200" algn="l"/>
              </a:tabLst>
            </a:pPr>
            <a:r>
              <a:rPr lang="en-US" u="sng" dirty="0">
                <a:latin typeface="Arial" panose="020B0604020202020204" pitchFamily="34" charset="0"/>
                <a:ea typeface="Times New Roman" panose="02020603050405020304" pitchFamily="18" charset="0"/>
                <a:cs typeface="Arial" panose="020B0604020202020204" pitchFamily="34" charset="0"/>
              </a:rPr>
              <a:t>Anticholinergic effects</a:t>
            </a:r>
            <a:r>
              <a:rPr lang="en-US"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Helps minimize the risk of extra pyramidal symptoms (EPS) with first generation</a:t>
            </a:r>
          </a:p>
          <a:p>
            <a:pPr marL="342900" marR="0" lvl="0" indent="-342900" algn="just">
              <a:spcBef>
                <a:spcPts val="0"/>
              </a:spcBef>
              <a:spcAft>
                <a:spcPts val="0"/>
              </a:spcAft>
              <a:buFont typeface="Arial" panose="020B0604020202020204" pitchFamily="34" charset="0"/>
              <a:buChar char="•"/>
              <a:tabLst>
                <a:tab pos="457200" algn="l"/>
              </a:tabLst>
            </a:pPr>
            <a:r>
              <a:rPr lang="en-US" u="sng" dirty="0">
                <a:latin typeface="Arial" panose="020B0604020202020204" pitchFamily="34" charset="0"/>
                <a:ea typeface="Times New Roman" panose="02020603050405020304" pitchFamily="18" charset="0"/>
                <a:cs typeface="Arial" panose="020B0604020202020204" pitchFamily="34" charset="0"/>
              </a:rPr>
              <a:t>Intractable Hiccu</a:t>
            </a:r>
            <a:r>
              <a:rPr lang="en-US" dirty="0">
                <a:latin typeface="Arial" panose="020B0604020202020204" pitchFamily="34" charset="0"/>
                <a:ea typeface="Times New Roman" panose="02020603050405020304" pitchFamily="18" charset="0"/>
                <a:cs typeface="Arial" panose="020B0604020202020204" pitchFamily="34" charset="0"/>
              </a:rPr>
              <a:t>ps</a:t>
            </a:r>
            <a:r>
              <a:rPr lang="en-US" b="0" dirty="0">
                <a:latin typeface="Arial" panose="020B0604020202020204" pitchFamily="34" charset="0"/>
                <a:ea typeface="Times New Roman" panose="02020603050405020304" pitchFamily="18" charset="0"/>
                <a:cs typeface="Arial" panose="020B0604020202020204" pitchFamily="34" charset="0"/>
              </a:rPr>
              <a:t>: (</a:t>
            </a:r>
            <a:r>
              <a:rPr lang="en-US" b="0" dirty="0" smtClean="0">
                <a:latin typeface="Arial" panose="020B0604020202020204" pitchFamily="34" charset="0"/>
                <a:ea typeface="Times New Roman" panose="02020603050405020304" pitchFamily="18" charset="0"/>
                <a:cs typeface="Arial" panose="020B0604020202020204" pitchFamily="34" charset="0"/>
              </a:rPr>
              <a:t>Chlorpromazine)</a:t>
            </a:r>
          </a:p>
          <a:p>
            <a:pPr marR="0" lvl="0" algn="just">
              <a:spcBef>
                <a:spcPts val="0"/>
              </a:spcBef>
              <a:spcAft>
                <a:spcPts val="0"/>
              </a:spcAft>
              <a:tabLst>
                <a:tab pos="457200" algn="l"/>
              </a:tabLst>
            </a:pPr>
            <a:endParaRPr lang="en-US" b="0" dirty="0" smtClean="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u="sng" dirty="0" smtClean="0">
                <a:latin typeface="Arial" panose="020B0604020202020204" pitchFamily="34" charset="0"/>
                <a:ea typeface="Times New Roman" panose="02020603050405020304" pitchFamily="18" charset="0"/>
                <a:cs typeface="Arial" panose="020B0604020202020204" pitchFamily="34" charset="0"/>
              </a:rPr>
              <a:t>Pain </a:t>
            </a:r>
            <a:r>
              <a:rPr lang="en-US" u="sng" dirty="0">
                <a:latin typeface="Arial" panose="020B0604020202020204" pitchFamily="34" charset="0"/>
                <a:ea typeface="Times New Roman" panose="02020603050405020304" pitchFamily="18" charset="0"/>
                <a:cs typeface="Arial" panose="020B0604020202020204" pitchFamily="34" charset="0"/>
              </a:rPr>
              <a:t>control</a:t>
            </a:r>
            <a:r>
              <a:rPr lang="en-US" b="0" dirty="0">
                <a:latin typeface="Arial" panose="020B0604020202020204" pitchFamily="34" charset="0"/>
                <a:ea typeface="Times New Roman" panose="02020603050405020304" pitchFamily="18" charset="0"/>
                <a:cs typeface="Arial" panose="020B0604020202020204" pitchFamily="34" charset="0"/>
              </a:rPr>
              <a:t>:  (No Analgesic Effect!)</a:t>
            </a:r>
            <a:endParaRPr lang="en-US" b="0"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85800" y="-76200"/>
            <a:ext cx="7772400" cy="1143000"/>
          </a:xfrm>
        </p:spPr>
        <p:txBody>
          <a:bodyPr/>
          <a:lstStyle/>
          <a:p>
            <a:r>
              <a:rPr lang="en-US" sz="3200" b="1" dirty="0" smtClean="0">
                <a:latin typeface="+mn-lt"/>
              </a:rPr>
              <a:t>Adverse Effects of Dopamine Blockade</a:t>
            </a:r>
          </a:p>
        </p:txBody>
      </p:sp>
      <p:sp>
        <p:nvSpPr>
          <p:cNvPr id="10244" name="Rectangle 3"/>
          <p:cNvSpPr>
            <a:spLocks noGrp="1" noChangeArrowheads="1"/>
          </p:cNvSpPr>
          <p:nvPr>
            <p:ph idx="1"/>
          </p:nvPr>
        </p:nvSpPr>
        <p:spPr>
          <a:xfrm>
            <a:off x="533400" y="838200"/>
            <a:ext cx="8001000" cy="6019800"/>
          </a:xfrm>
        </p:spPr>
        <p:txBody>
          <a:bodyPr>
            <a:noAutofit/>
          </a:bodyPr>
          <a:lstStyle/>
          <a:p>
            <a:pPr lvl="0"/>
            <a:r>
              <a:rPr lang="en-US" sz="2400" b="1" dirty="0"/>
              <a:t>Typical &gt;&gt;Atypical</a:t>
            </a:r>
            <a:r>
              <a:rPr lang="en-US" sz="2400" dirty="0"/>
              <a:t>: Haloperidol (high potency), </a:t>
            </a:r>
            <a:r>
              <a:rPr lang="en-US" sz="2400" dirty="0" err="1"/>
              <a:t>Fluphenazine</a:t>
            </a:r>
            <a:r>
              <a:rPr lang="en-US" sz="2400" dirty="0"/>
              <a:t> &gt; </a:t>
            </a:r>
            <a:r>
              <a:rPr lang="en-US" sz="2400" dirty="0" err="1"/>
              <a:t>Thioridazine</a:t>
            </a:r>
            <a:r>
              <a:rPr lang="en-US" sz="2400" dirty="0"/>
              <a:t>, Chlorpromazine &gt;&gt; </a:t>
            </a:r>
            <a:r>
              <a:rPr lang="en-US" sz="2400" dirty="0" err="1"/>
              <a:t>Risperidone</a:t>
            </a:r>
            <a:r>
              <a:rPr lang="en-US" sz="2400" dirty="0"/>
              <a:t>, Clozapine</a:t>
            </a:r>
          </a:p>
          <a:p>
            <a:pPr lvl="0"/>
            <a:r>
              <a:rPr lang="en-US" sz="2400" dirty="0"/>
              <a:t>80% show adverse effects but therapeutic index is high</a:t>
            </a:r>
          </a:p>
          <a:p>
            <a:pPr lvl="1"/>
            <a:r>
              <a:rPr lang="en-US" sz="2400" dirty="0"/>
              <a:t>Use lowest dose </a:t>
            </a:r>
            <a:r>
              <a:rPr lang="en-US" sz="2400" dirty="0" smtClean="0"/>
              <a:t>possible</a:t>
            </a:r>
          </a:p>
          <a:p>
            <a:pPr marL="342900" lvl="1" indent="0">
              <a:buNone/>
            </a:pPr>
            <a:endParaRPr lang="en-US" dirty="0"/>
          </a:p>
          <a:p>
            <a:pPr lvl="0"/>
            <a:r>
              <a:rPr lang="en-US" sz="2400" b="1" dirty="0" smtClean="0"/>
              <a:t>Extra </a:t>
            </a:r>
            <a:r>
              <a:rPr lang="en-US" sz="2400" b="1" dirty="0"/>
              <a:t>Pyramidal Symptoms</a:t>
            </a:r>
            <a:r>
              <a:rPr lang="en-US" sz="2400" dirty="0"/>
              <a:t>-(EPS)- dopamine/ acetylcholine imbalance.</a:t>
            </a:r>
          </a:p>
          <a:p>
            <a:pPr lvl="1"/>
            <a:r>
              <a:rPr lang="en-US" b="1" i="1" dirty="0" err="1"/>
              <a:t>Akathisia</a:t>
            </a:r>
            <a:r>
              <a:rPr lang="en-US" dirty="0"/>
              <a:t>- feeling of restlessness, inability to sit still.</a:t>
            </a:r>
          </a:p>
          <a:p>
            <a:pPr lvl="1"/>
            <a:r>
              <a:rPr lang="en-US" b="1" i="1"/>
              <a:t>Parkinson’s </a:t>
            </a:r>
            <a:r>
              <a:rPr lang="en-US" b="1" i="1" smtClean="0"/>
              <a:t>Like Disease</a:t>
            </a:r>
            <a:r>
              <a:rPr lang="en-US" smtClean="0"/>
              <a:t> </a:t>
            </a:r>
            <a:r>
              <a:rPr lang="en-US" dirty="0"/>
              <a:t>(</a:t>
            </a:r>
            <a:r>
              <a:rPr lang="en-US" dirty="0" err="1"/>
              <a:t>bradykinesia</a:t>
            </a:r>
            <a:r>
              <a:rPr lang="en-US" dirty="0"/>
              <a:t> (slow moving, tremor, rigidity)</a:t>
            </a:r>
          </a:p>
          <a:p>
            <a:pPr lvl="1"/>
            <a:r>
              <a:rPr lang="en-US" b="1" i="1" dirty="0"/>
              <a:t>Tardive Dyskinesia</a:t>
            </a:r>
            <a:r>
              <a:rPr lang="en-US" dirty="0"/>
              <a:t> (TD) – stereotyped, repetitive oral facial dyskinesia, </a:t>
            </a:r>
            <a:r>
              <a:rPr lang="en-US" dirty="0" err="1"/>
              <a:t>choreiform</a:t>
            </a:r>
            <a:r>
              <a:rPr lang="en-US" dirty="0"/>
              <a:t> movements of limbs.  (May be irreversible )</a:t>
            </a:r>
          </a:p>
          <a:p>
            <a:pPr lvl="1"/>
            <a:r>
              <a:rPr lang="en-US" dirty="0"/>
              <a:t>Agents with higher potency for D2 receptor have greater propensity to induce EPS</a:t>
            </a:r>
          </a:p>
          <a:p>
            <a:pPr lvl="1"/>
            <a:r>
              <a:rPr lang="en-US" dirty="0"/>
              <a:t>For agents with high EPS, can use </a:t>
            </a:r>
            <a:r>
              <a:rPr lang="en-US" dirty="0" err="1"/>
              <a:t>antimuscarinic</a:t>
            </a:r>
            <a:r>
              <a:rPr lang="en-US" dirty="0"/>
              <a:t> drugs(blunts excitatory tone</a:t>
            </a:r>
            <a:r>
              <a:rPr lang="en-US" dirty="0" smtClean="0"/>
              <a:t>).</a:t>
            </a:r>
          </a:p>
          <a:p>
            <a:pPr marL="342900" lvl="1" indent="0">
              <a:buNone/>
            </a:pPr>
            <a:endParaRPr lang="en-US" dirty="0" smtClean="0"/>
          </a:p>
          <a:p>
            <a:pPr lvl="0"/>
            <a:r>
              <a:rPr lang="en-US" sz="2400" b="1" dirty="0" err="1" smtClean="0"/>
              <a:t>Gynecomastia</a:t>
            </a:r>
            <a:r>
              <a:rPr lang="en-US" sz="2400" b="1" dirty="0"/>
              <a:t>, amenorrhea and </a:t>
            </a:r>
            <a:r>
              <a:rPr lang="en-US" sz="2400" b="1" dirty="0" err="1"/>
              <a:t>galactorrhea</a:t>
            </a:r>
            <a:r>
              <a:rPr lang="en-US" sz="2400" dirty="0"/>
              <a:t>- prolactin release increased with D2 blockade</a:t>
            </a:r>
            <a:r>
              <a:rPr lang="en-US" sz="2800" dirty="0"/>
              <a:t>.</a:t>
            </a:r>
            <a:endParaRPr lang="en-US" sz="2400" dirty="0"/>
          </a:p>
          <a:p>
            <a:endParaRPr lang="en-US" sz="2400" dirty="0" smtClean="0"/>
          </a:p>
        </p:txBody>
      </p:sp>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F8B888C8-50E9-41B4-B53E-2E0923268F7E}" type="slidenum">
              <a:rPr lang="en-US" sz="1400" smtClean="0">
                <a:solidFill>
                  <a:srgbClr val="FFFF00"/>
                </a:solidFill>
              </a:rPr>
              <a:pPr/>
              <a:t>8</a:t>
            </a:fld>
            <a:endParaRPr lang="en-US" sz="1400" smtClean="0">
              <a:solidFill>
                <a:srgbClr val="FFFF00"/>
              </a:solidFill>
            </a:endParaRPr>
          </a:p>
        </p:txBody>
      </p:sp>
      <p:sp>
        <p:nvSpPr>
          <p:cNvPr id="1024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Adverse Effects of Dopamine Blockade, </a:t>
            </a:r>
            <a:r>
              <a:rPr lang="en-US" sz="3200" b="1" u="sng" dirty="0">
                <a:latin typeface="Arial" panose="020B0604020202020204" pitchFamily="34" charset="0"/>
                <a:cs typeface="Arial" panose="020B0604020202020204" pitchFamily="34" charset="0"/>
              </a:rPr>
              <a:t>Neuroleptic Malignant Syndrome</a:t>
            </a:r>
            <a:r>
              <a:rPr lang="en-US" sz="3200" b="1" u="sng"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0"/>
            <a:r>
              <a:rPr lang="en-US" sz="2400" dirty="0" smtClean="0">
                <a:latin typeface="Arial" panose="020B0604020202020204" pitchFamily="34" charset="0"/>
                <a:cs typeface="Arial" panose="020B0604020202020204" pitchFamily="34" charset="0"/>
              </a:rPr>
              <a:t>Idiosyncratic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might develop after 2 weeks or 20 years of antipsychotic drug treatment</a:t>
            </a:r>
            <a:r>
              <a:rPr lang="en-US" sz="2400" dirty="0">
                <a:latin typeface="Arial" panose="020B0604020202020204" pitchFamily="34" charset="0"/>
                <a:cs typeface="Arial" panose="020B0604020202020204" pitchFamily="34" charset="0"/>
              </a:rPr>
              <a:t>)</a:t>
            </a:r>
          </a:p>
          <a:p>
            <a:pPr lvl="0"/>
            <a:r>
              <a:rPr lang="en-US" sz="2400" dirty="0">
                <a:latin typeface="Arial" panose="020B0604020202020204" pitchFamily="34" charset="0"/>
                <a:cs typeface="Arial" panose="020B0604020202020204" pitchFamily="34" charset="0"/>
              </a:rPr>
              <a:t>Rare  (0.5-1% receiving high potency neuroleptics)</a:t>
            </a:r>
          </a:p>
          <a:p>
            <a:pPr lvl="0"/>
            <a:r>
              <a:rPr lang="en-US" sz="2400" dirty="0">
                <a:latin typeface="Arial" panose="020B0604020202020204" pitchFamily="34" charset="0"/>
                <a:cs typeface="Arial" panose="020B0604020202020204" pitchFamily="34" charset="0"/>
              </a:rPr>
              <a:t>Potentially fatal (mortality rate as high as 20%).  </a:t>
            </a:r>
          </a:p>
          <a:p>
            <a:pPr lvl="0"/>
            <a:r>
              <a:rPr lang="en-US" sz="2400" b="1" dirty="0">
                <a:latin typeface="Arial" panose="020B0604020202020204" pitchFamily="34" charset="0"/>
                <a:cs typeface="Arial" panose="020B0604020202020204" pitchFamily="34" charset="0"/>
              </a:rPr>
              <a:t>Presentation:</a:t>
            </a:r>
            <a:endParaRPr lang="en-US" sz="2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Stupor, </a:t>
            </a:r>
          </a:p>
          <a:p>
            <a:pPr lvl="1"/>
            <a:r>
              <a:rPr lang="en-US" dirty="0">
                <a:latin typeface="Arial" panose="020B0604020202020204" pitchFamily="34" charset="0"/>
                <a:cs typeface="Arial" panose="020B0604020202020204" pitchFamily="34" charset="0"/>
              </a:rPr>
              <a:t>High fever,  </a:t>
            </a:r>
          </a:p>
          <a:p>
            <a:pPr lvl="1"/>
            <a:r>
              <a:rPr lang="en-US" dirty="0">
                <a:latin typeface="Arial" panose="020B0604020202020204" pitchFamily="34" charset="0"/>
                <a:cs typeface="Arial" panose="020B0604020202020204" pitchFamily="34" charset="0"/>
              </a:rPr>
              <a:t>autonomic instability – hypertension, altered pulse rate</a:t>
            </a:r>
          </a:p>
          <a:p>
            <a:pPr lvl="1"/>
            <a:r>
              <a:rPr lang="en-US" dirty="0">
                <a:latin typeface="Arial" panose="020B0604020202020204" pitchFamily="34" charset="0"/>
                <a:cs typeface="Arial" panose="020B0604020202020204" pitchFamily="34" charset="0"/>
              </a:rPr>
              <a:t>muscle rigidity, </a:t>
            </a:r>
          </a:p>
          <a:p>
            <a:pPr lvl="1"/>
            <a:r>
              <a:rPr lang="en-US" dirty="0">
                <a:latin typeface="Arial" panose="020B0604020202020204" pitchFamily="34" charset="0"/>
                <a:cs typeface="Arial" panose="020B0604020202020204" pitchFamily="34" charset="0"/>
              </a:rPr>
              <a:t>stress leukocytosis   (not related to infection),</a:t>
            </a:r>
          </a:p>
          <a:p>
            <a:pPr lvl="1"/>
            <a:r>
              <a:rPr lang="en-US" dirty="0">
                <a:latin typeface="Arial" panose="020B0604020202020204" pitchFamily="34" charset="0"/>
                <a:cs typeface="Arial" panose="020B0604020202020204" pitchFamily="34" charset="0"/>
              </a:rPr>
              <a:t>diaphoresis (sweating)</a:t>
            </a:r>
          </a:p>
          <a:p>
            <a:pPr lvl="1"/>
            <a:r>
              <a:rPr lang="en-US" dirty="0">
                <a:latin typeface="Arial" panose="020B0604020202020204" pitchFamily="34" charset="0"/>
                <a:cs typeface="Arial" panose="020B0604020202020204" pitchFamily="34" charset="0"/>
              </a:rPr>
              <a:t>elevated creatinine kinase</a:t>
            </a:r>
            <a:r>
              <a:rPr lang="en-US" sz="20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endParaRPr lang="en-US" sz="3000" dirty="0"/>
          </a:p>
          <a:p>
            <a:endParaRPr lang="en-US" dirty="0"/>
          </a:p>
        </p:txBody>
      </p:sp>
      <p:sp>
        <p:nvSpPr>
          <p:cNvPr id="4" name="Slide Number Placeholder 3"/>
          <p:cNvSpPr>
            <a:spLocks noGrp="1"/>
          </p:cNvSpPr>
          <p:nvPr>
            <p:ph type="sldNum" sz="quarter" idx="12"/>
          </p:nvPr>
        </p:nvSpPr>
        <p:spPr/>
        <p:txBody>
          <a:bodyPr/>
          <a:lstStyle/>
          <a:p>
            <a:pPr>
              <a:defRPr/>
            </a:pPr>
            <a:fld id="{F5DD395A-C515-4F1F-BC1E-A9ABBB7969B0}" type="slidenum">
              <a:rPr lang="en-US" smtClean="0"/>
              <a:pPr>
                <a:defRPr/>
              </a:pPr>
              <a:t>9</a:t>
            </a:fld>
            <a:endParaRPr lang="en-US"/>
          </a:p>
        </p:txBody>
      </p:sp>
    </p:spTree>
    <p:extLst>
      <p:ext uri="{BB962C8B-B14F-4D97-AF65-F5344CB8AC3E}">
        <p14:creationId xmlns:p14="http://schemas.microsoft.com/office/powerpoint/2010/main" val="28268135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2"/>
  <p:tag name="INPUTSOURCE" val="1"/>
  <p:tag name="BACKUPMAINTENANCE" val="7"/>
  <p:tag name="ROTATIONINTERVAL" val="2"/>
  <p:tag name="RACERSMAXDISPLAYED" val="5"/>
  <p:tag name="TEAMSINLEADERBOARD" val="20"/>
  <p:tag name="BUBBLEVALUEFORMAT" val="0.0"/>
  <p:tag name="CUSTOMCELLFORECOLOR" val="-16777216"/>
  <p:tag name="CUSTOMCELLBACKCOLOR4" val="-8355712"/>
  <p:tag name="DISPLAYDEVICEID" val="True"/>
  <p:tag name="GRIDSIZE" val="{Width=800, Height=600}"/>
  <p:tag name="CHARTCOLORS" val="2"/>
  <p:tag name="MULTIRESPDIVISOR" val="1"/>
  <p:tag name="INCORRECTPOINTVALUE" val="0"/>
  <p:tag name="AUTOADJUSTPARTRANGE" val="True"/>
  <p:tag name="FIBNUMRESULTS" val="5"/>
  <p:tag name="PRRESPONSE2" val="9"/>
  <p:tag name="PRRESPONSE6" val="5"/>
  <p:tag name="PRRESPONSE10" val="1"/>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ANSWERNOWSTYLE" val="-1"/>
  <p:tag name="COUNTDOWNSECONDS" val="5"/>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True"/>
  <p:tag name="ANSWERNOWTEXT" val="Answer Now"/>
  <p:tag name="BACKUPSESSIONS" val="True"/>
  <p:tag name="RACEENDPOINTS" val="100"/>
  <p:tag name="DEFAULTNUMTEAMS" val="10"/>
  <p:tag name="DISPLAYDEVICENUMBER" val="True"/>
  <p:tag name="CHARTLABELS" val="1"/>
  <p:tag name="ZEROBASED" val="False"/>
  <p:tag name="PRRESPONSE1" val="10"/>
  <p:tag name="SHOWFLASHWARNING" val="True"/>
  <p:tag name="COUNTDOWNSTYLE" val="3"/>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7"/>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True"/>
  <p:tag name="DELIMITERS" val="3.1"/>
  <p:tag name="TASKPANEKEY" val="d20e1733-f7ad-46a2-9fc4-9fa65596132f"/>
  <p:tag name="POWERPOINTVERSION" val="14.0"/>
  <p:tag name="TPPRESENTATIONGUID" val="e5326114-c0bb-4c08-b661-8df0dad757ff"/>
  <p:tag name="WASPOLLED" val="248EE29A84BC4C6CB2A7543922EF80D4"/>
  <p:tag name="TPVERSION" val="6"/>
  <p:tag name="TPFULLVERSION" val="7.5.8.4"/>
  <p:tag name="PPTVERSION" val="15"/>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D3F2C0C60FB0433F819B7F23852F2EFB&lt;/guid&gt;&#10;        &lt;description /&gt;&#10;        &lt;date&gt;10/29/2017 8:28:1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69D057F276D4F17ABF0B849A9B41F52&lt;/guid&gt;&#10;            &lt;repollguid&gt;C1044BAE5DFE457797DEA3AA5E568E37&lt;/repollguid&gt;&#10;            &lt;sourceid&gt;3FEE3BBC7E9E446F8A81E16272CFED51&lt;/sourceid&gt;&#10;            &lt;questiontext&gt;A 40-year-old woman presents with a 6-month history of missed menstrual periods; she describes a milky secretion from her breasts. She is not sexually active. She states that she is on antipsychotics. A pregnancy test is negative and TSH is normal. What medication is she most likely responsible?&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2&lt;/bulletstyle&gt;&#10;            &lt;answers&gt;&#10;                &lt;answer&gt;&#10;                    &lt;guid&gt;4C2F4CEADFE84C19AD8D808C6F95F830&lt;/guid&gt;&#10;                    &lt;answertext&gt;Aripiprazole (Abilify)&lt;/answertext&gt;&#10;                    &lt;valuetype&gt;-1&lt;/valuetype&gt;&#10;                &lt;/answer&gt;&#10;                &lt;answer&gt;&#10;                    &lt;guid&gt;1217DBB3B972486A9B3539A946684D79&lt;/guid&gt;&#10;                    &lt;answertext&gt;Haloperidol (Haldol)&lt;/answertext&gt;&#10;                    &lt;valuetype&gt;1&lt;/valuetype&gt;&#10;                &lt;/answer&gt;&#10;                &lt;answer&gt;&#10;                    &lt;guid&gt;3BF48F3D69EF461A8B05E9B03F81D78F&lt;/guid&gt;&#10;                    &lt;answertext&gt;Olanzapine (Zyprexa) &lt;/answertext&gt;&#10;                    &lt;valuetype&gt;-1&lt;/valuetype&gt;&#10;                &lt;/answer&gt;&#10;                &lt;answer&gt;&#10;                    &lt;guid&gt;CEA276DFADC346B3B1DD84DD85187DA3&lt;/guid&gt;&#10;                    &lt;answertext&gt;Quetiapine (Seroquel)&lt;/answertext&gt;&#10;                    &lt;valuetype&gt;-1&lt;/valuetype&gt;&#10;                &lt;/answer&gt;&#10;                &lt;answer&gt;&#10;                    &lt;guid&gt;B763882748C84C12BDBBB22ADF5A9F41&lt;/guid&gt;&#10;                    &lt;answertext&gt;Thioridazine (Mellaril)&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ADVANCESLIDE" val="False"/>
  <p:tag name="HASRESULTS" val="False"/>
</p:tagLst>
</file>

<file path=ppt/tags/tag26.xml><?xml version="1.0" encoding="utf-8"?>
<p:tagLst xmlns:a="http://schemas.openxmlformats.org/drawingml/2006/main" xmlns:r="http://schemas.openxmlformats.org/officeDocument/2006/relationships" xmlns:p="http://schemas.openxmlformats.org/presentationml/2006/main">
  <p:tag name="TYPE" val="0"/>
  <p:tag name="LABELFORMAT" val="1"/>
  <p:tag name="NUMBERFORMAT" val="0"/>
  <p:tag name="DEFINEDCOLORS" val="3,6,10,45,32,50,13,4,9,55,1"/>
  <p:tag name="COLORTYPE" val="SCHEME"/>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TPCOUNTDOWNSECONDS" val="10"/>
</p:tagLst>
</file>

<file path=ppt/tags/tag29.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EDB2DA91D5B944B6A1AE74DD3A3A3F45&lt;/guid&gt;&#10;        &lt;description /&gt;&#10;        &lt;date&gt;10/29/2017 8:50:1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0DB3C513E654E0E827265956BE82609&lt;/guid&gt;&#10;            &lt;repollguid&gt;3ACEC278CDB54363B18AD24140BBCB56&lt;/repollguid&gt;&#10;            &lt;sourceid&gt;D4B25E3BE41042C492D56A0CCE4E061B&lt;/sourceid&gt;&#10;            &lt;questiontext&gt;A 33-year-old woman is brought into the emergency room by ambulance. She has been diagnosed as having schizophrenic disorder, disorganized type, since the age of 17. She has been on antipsychotic medications since that time, which have controlled her symptoms well. Physical examination reveals a well-nourished female with a temperature of 103.2 degrees F, BP of 180/99, HR of 97, and copious perspiration. She is mute, has muscular rigidity, and appears to be obtunded.  What is the likely diagnosis?&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2&lt;/bulletstyle&gt;&#10;            &lt;answers&gt;&#10;                &lt;answer&gt;&#10;                    &lt;guid&gt;233B0C80776F4B11AE5ADB080F3CF20E&lt;/guid&gt;&#10;                    &lt;answertext&gt;Acute dystonia&lt;/answertext&gt;&#10;                    &lt;valuetype&gt;-1&lt;/valuetype&gt;&#10;                &lt;/answer&gt;&#10;                &lt;answer&gt;&#10;                    &lt;guid&gt;D0F4AB1314DA4AA69E87A012D23E9D8B&lt;/guid&gt;&#10;                    &lt;answertext&gt;Akathisia&lt;/answertext&gt;&#10;                    &lt;valuetype&gt;-1&lt;/valuetype&gt;&#10;                &lt;/answer&gt;&#10;                &lt;answer&gt;&#10;                    &lt;guid&gt;B49242F4050E4921B74B693C088358BD&lt;/guid&gt;&#10;                    &lt;answertext&gt;Dementia&lt;/answertext&gt;&#10;                    &lt;valuetype&gt;-1&lt;/valuetype&gt;&#10;                &lt;/answer&gt;&#10;                &lt;answer&gt;&#10;                    &lt;guid&gt;F835FF0552AC46FEAC6DC5DAE833A832&lt;/guid&gt;&#10;                    &lt;answertext&gt;Neuroleptic malignant syndrome&lt;/answertext&gt;&#10;                    &lt;valuetype&gt;1&lt;/valuetype&gt;&#10;                &lt;/answer&gt;&#10;                &lt;answer&gt;&#10;                    &lt;guid&gt;6931CEF1B2D3411EAFB19CCB923FFC84&lt;/guid&gt;&#10;                    &lt;answertext&gt;Tardive dyskinesia&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ADVANCESLIDE" val="False"/>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DEFINEDCOLORS" val="3,6,10,45,32,50,13,4,9,55,1"/>
  <p:tag name="COLORTYPE" val="SCHEME"/>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0"/>
  <p:tag name="TPCOUNTDOWNSECONDS" val="10"/>
</p:tagLst>
</file>

<file path=ppt/tags/tag33.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ED09AC9761FE48F6B850AFAA9D1421A2&lt;/guid&gt;&#10;        &lt;description /&gt;&#10;        &lt;date&gt;10/29/2017 8:59:3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96BCC74F9474DC4801C0431C3FE82CD&lt;/guid&gt;&#10;            &lt;repollguid&gt;D5B1AC5CEA57413A8094A138AFEC0227&lt;/repollguid&gt;&#10;            &lt;sourceid&gt;66CDD23615224AEC9697C9301AD8EEA2&lt;/sourceid&gt;&#10;            &lt;questiontext&gt;Patient who has schizophrenia refractive to other medications is put on Thioridazine (Mellaril).  Within days, patient complains of severe orthostatic hypotension.  What is the mechanism of action responsible for this adverse effect?&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2&lt;/bulletstyle&gt;&#10;            &lt;answers&gt;&#10;                &lt;answer&gt;&#10;                    &lt;guid&gt;807C8E28F7E047CAB3F63499D2935F51&lt;/guid&gt;&#10;                    &lt;answertext&gt;Alpha-1-adrenoceptor blockade&lt;/answertext&gt;&#10;                    &lt;valuetype&gt;1&lt;/valuetype&gt;&#10;                &lt;/answer&gt;&#10;                &lt;answer&gt;&#10;                    &lt;guid&gt;E1A4B53267FB4966BB7F5E061EBFB317&lt;/guid&gt;&#10;                    &lt;answertext&gt;Dopamine-2 receptor blockade&lt;/answertext&gt;&#10;                    &lt;valuetype&gt;-1&lt;/valuetype&gt;&#10;                &lt;/answer&gt;&#10;                &lt;answer&gt;&#10;                    &lt;guid&gt;3936143B97FC43738EEF37F704122A6A&lt;/guid&gt;&#10;                    &lt;answertext&gt;Histamine-1 receptor blockade&lt;/answertext&gt;&#10;                    &lt;valuetype&gt;-1&lt;/valuetype&gt;&#10;                &lt;/answer&gt;&#10;                &lt;answer&gt;&#10;                    &lt;guid&gt;AA6E8F8F29B1435091FB91AA24B43420&lt;/guid&gt;&#10;                    &lt;answertext&gt;Muscarinic receptor blockade&lt;/answertext&gt;&#10;                    &lt;valuetype&gt;-1&lt;/valuetype&gt;&#10;                &lt;/answer&gt;&#10;                &lt;answer&gt;&#10;                    &lt;guid&gt;DF69D58492D34476AF88E5B5F0DD8EE9&lt;/guid&gt;&#10;                    &lt;answertext&gt;Serotonin-(5HT-2A) receptor blockad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ADVANCESLIDE" val="False"/>
  <p:tag name="HASRESULTS" val="False"/>
</p:tagLst>
</file>

<file path=ppt/tags/tag34.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DEFINEDCOLORS" val="3,6,10,45,32,50,13,4,9,55,1"/>
  <p:tag name="COLORTYPE" val="SCHEME"/>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TPCOUNTDOWNSECONDS" val="10"/>
</p:tagLst>
</file>

<file path=ppt/tags/tag37.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96B327012EBA4C218DF8E7C93B1D5B38&lt;/guid&gt;&#10;        &lt;description /&gt;&#10;        &lt;date&gt;10/29/2017 9:18: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3CAB3046AAC44EFAD4FEB381EA5792F&lt;/guid&gt;&#10;            &lt;repollguid&gt;830D6672AC404BD78727586AFE76785C&lt;/repollguid&gt;&#10;            &lt;sourceid&gt;2EF12898C98941CEB50D3E6D4B051CB6&lt;/sourceid&gt;&#10;            &lt;questiontext&gt;Based upon previous vignette, what medication would the patient with refractive schizophrenia ultimately be placed upon, being the only medication known to be effective?&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2&lt;/bulletstyle&gt;&#10;            &lt;answers&gt;&#10;                &lt;answer&gt;&#10;                    &lt;guid&gt;60E9666D129E4088B504BD201A737F8B&lt;/guid&gt;&#10;                    &lt;answertext&gt;Aripiprazole (Abilify)&lt;/answertext&gt;&#10;                    &lt;valuetype&gt;-1&lt;/valuetype&gt;&#10;                &lt;/answer&gt;&#10;                &lt;answer&gt;&#10;                    &lt;guid&gt;65517610394E4F0F8CBD316EAC311952&lt;/guid&gt;&#10;                    &lt;answertext&gt;Clozapine (Clozaril)&lt;/answertext&gt;&#10;                    &lt;valuetype&gt;1&lt;/valuetype&gt;&#10;                &lt;/answer&gt;&#10;                &lt;answer&gt;&#10;                    &lt;guid&gt;963DE2ED69534B589C1DBB6982BBC8C3&lt;/guid&gt;&#10;                    &lt;answertext&gt;Haloperidol (Haldol)&lt;/answertext&gt;&#10;                    &lt;valuetype&gt;-1&lt;/valuetype&gt;&#10;                &lt;/answer&gt;&#10;                &lt;answer&gt;&#10;                    &lt;guid&gt;8001BB309B7E491788CC99E56BFC422E&lt;/guid&gt;&#10;                    &lt;answertext&gt;Olanzapine (Zyprexa) &lt;/answertext&gt;&#10;                    &lt;valuetype&gt;-1&lt;/valuetype&gt;&#10;                &lt;/answer&gt;&#10;                &lt;answer&gt;&#10;                    &lt;guid&gt;DC4A9E76973841B7BA6975FEC83EE117&lt;/guid&gt;&#10;                    &lt;answertext&gt;Quetiapine (Seroquel)&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ADVANCESLIDE" val="False"/>
  <p:tag name="HASRESULTS" val="False"/>
</p:tagLst>
</file>

<file path=ppt/tags/tag38.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DEFINEDCOLORS" val="3,6,10,45,32,50,13,4,9,55,1"/>
  <p:tag name="COLORTYPE" val="SCHEME"/>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VALUES" val=" "/>
  <p:tag name="TBTEXT" val=""/>
  <p:tag name="TITLE" val=""/>
  <p:tag name="CHARTLABELS" val=""/>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TYPE" val="0"/>
  <p:tag name="TPCOUNTDOWNSECONDS" val="10"/>
</p:tagLst>
</file>

<file path=ppt/tags/tag41.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75AA9EFB7B0443DBBFAB09DD0D71C829&lt;/guid&gt;&#10;        &lt;description /&gt;&#10;        &lt;date&gt;10/29/2017 9:36:0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EC732357D93459C94ACFC2342CD2150&lt;/guid&gt;&#10;            &lt;repollguid&gt;BB9AE21089BA474A95E215776A1844C0&lt;/repollguid&gt;&#10;            &lt;sourceid&gt;54B1C924CE6F463EA574E4B7B3633024&lt;/sourceid&gt;&#10;            &lt;questiontext&gt;FDA “Black Box Warning” associated with all antipsychotics (low and high potency - typical and atypical antipsychotics) deals with&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2&lt;/bulletstyle&gt;&#10;            &lt;answers&gt;&#10;                &lt;answer&gt;&#10;                    &lt;guid&gt;27716AE5B961434F8E7BD362AC8A1F62&lt;/guid&gt;&#10;                    &lt;answertext&gt;Agranulocytosis/neutro-penia.&lt;/answertext&gt;&#10;                    &lt;valuetype&gt;-1&lt;/valuetype&gt;&#10;                &lt;/answer&gt;&#10;                &lt;answer&gt;&#10;                    &lt;guid&gt;DCF05161451A4D85806B6B972A95E06F&lt;/guid&gt;&#10;                    &lt;answertext&gt;Dementia and increased mortality.&lt;/answertext&gt;&#10;                    &lt;valuetype&gt;1&lt;/valuetype&gt;&#10;                &lt;/answer&gt;&#10;                &lt;answer&gt;&#10;                    &lt;guid&gt;48B933E5B99048E6A60B8E1E746266DA&lt;/guid&gt;&#10;                    &lt;answertext&gt;Diabetes Mellitus.&lt;/answertext&gt;&#10;                    &lt;valuetype&gt;-1&lt;/valuetype&gt;&#10;                &lt;/answer&gt;&#10;                &lt;answer&gt;&#10;                    &lt;guid&gt;1CBBEAB08B24400190C1C33271B2BE49&lt;/guid&gt;&#10;                    &lt;answertext&gt;Suicidality in young patients.&lt;/answertext&gt;&#10;                    &lt;valuetype&gt;-1&lt;/valuetype&gt;&#10;                &lt;/answer&gt;&#10;                &lt;answer&gt;&#10;                    &lt;guid&gt;706C26FF7EE24C8AB630DB8ED4B4FEC4&lt;/guid&gt;&#10;                    &lt;answertext&gt;Tardive Dyskinesia.&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ADVANCESLIDE" val="False"/>
  <p:tag name="HASRESULTS" val="False"/>
</p:tagLst>
</file>

<file path=ppt/tags/tag42.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DEFINEDCOLORS" val="3,6,10,45,32,50,13,4,9,55,1"/>
  <p:tag name="COLORTYPE" val="SCHEME"/>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0"/>
  <p:tag name="TPCOUNTDOWNSECONDS" val="10"/>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4512</TotalTime>
  <Words>1264</Words>
  <Application>Microsoft Office PowerPoint</Application>
  <PresentationFormat>On-screen Show (4:3)</PresentationFormat>
  <Paragraphs>389</Paragraphs>
  <Slides>31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Symbol</vt:lpstr>
      <vt:lpstr>Tahoma</vt:lpstr>
      <vt:lpstr>Times New Roman</vt:lpstr>
      <vt:lpstr>Office Theme</vt:lpstr>
      <vt:lpstr>Antipsychotic Drugs  </vt:lpstr>
      <vt:lpstr>Antipsychotic Drugs ; Learning Objectives:</vt:lpstr>
      <vt:lpstr>Psychotic Disorders:</vt:lpstr>
      <vt:lpstr>Antipsychotic Drugs:</vt:lpstr>
      <vt:lpstr>PowerPoint Presentation</vt:lpstr>
      <vt:lpstr>PowerPoint Presentation</vt:lpstr>
      <vt:lpstr>PowerPoint Presentation</vt:lpstr>
      <vt:lpstr>Adverse Effects of Dopamine Blockade</vt:lpstr>
      <vt:lpstr>Adverse Effects of Dopamine Blockade, Neuroleptic Malignant Syndrome:</vt:lpstr>
      <vt:lpstr> </vt:lpstr>
      <vt:lpstr>PowerPoint Presentation</vt:lpstr>
      <vt:lpstr>PowerPoint Presentation</vt:lpstr>
      <vt:lpstr>PowerPoint Presentation</vt:lpstr>
      <vt:lpstr>Fluphenazine (Prolixin)</vt:lpstr>
      <vt:lpstr>Pimozide (Orap)</vt:lpstr>
      <vt:lpstr>PowerPoint Presentation</vt:lpstr>
      <vt:lpstr>PowerPoint Presentation</vt:lpstr>
      <vt:lpstr>Atypical Antipsychotics</vt:lpstr>
      <vt:lpstr>PowerPoint Presentation</vt:lpstr>
      <vt:lpstr>PowerPoint Presentation</vt:lpstr>
      <vt:lpstr>PowerPoint Presentation</vt:lpstr>
      <vt:lpstr>Guidelines for Treatment:</vt:lpstr>
      <vt:lpstr>PowerPoint Presentation</vt:lpstr>
      <vt:lpstr>PowerPoint Presentation</vt:lpstr>
      <vt:lpstr>PowerPoint Presentation</vt:lpstr>
      <vt:lpstr>PowerPoint Presentation</vt:lpstr>
      <vt:lpstr>A 40-year-old woman presents with a 6-month history of missed menstrual periods; she describes a milky secretion from her breasts. She is not sexually active. She states that she is on antipsychotics. A pregnancy test is negative and TSH is normal. What medication is she most likely responsible?</vt:lpstr>
      <vt:lpstr>A 33-year-old woman is brought into the emergency room by ambulance. She has been diagnosed as having schizophrenic disorder, disorganized type, since the age of 17. She has been on antipsychotic medications since that time, which have controlled her symptoms well. Physical examination reveals a well-nourished female with a temperature of 103.2 degrees F, BP of 180/99, HR of 97, and copious perspiration. She is mute, has muscular rigidity, and appears to be obtunded.  What is the likely diagnosis?</vt:lpstr>
      <vt:lpstr>Patient who has schizophrenia refractive to other medications is put on Thioridazine (Mellaril).  Within days, patient complains of severe orthostatic hypotension.  What is the mechanism of action responsible for this adverse effect?</vt:lpstr>
      <vt:lpstr>Based upon previous vignette, what medication would the patient with refractive schizophrenia ultimately be placed upon, being the only medication known to be effective?</vt:lpstr>
      <vt:lpstr>FDA “Black Box Warning” associated with all antipsychotics (low and high potency - typical and atypical antipsychotics) deals with</vt:lpstr>
    </vt:vector>
  </TitlesOfParts>
  <Company>TTUHSC Pharmacology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Tom Tenner</dc:creator>
  <cp:lastModifiedBy>Brown, Candace</cp:lastModifiedBy>
  <cp:revision>200</cp:revision>
  <dcterms:created xsi:type="dcterms:W3CDTF">2000-10-17T15:47:20Z</dcterms:created>
  <dcterms:modified xsi:type="dcterms:W3CDTF">2018-09-19T18:09:25Z</dcterms:modified>
</cp:coreProperties>
</file>