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00" r:id="rId1"/>
  </p:sldMasterIdLst>
  <p:notesMasterIdLst>
    <p:notesMasterId r:id="rId24"/>
  </p:notesMasterIdLst>
  <p:sldIdLst>
    <p:sldId id="256" r:id="rId2"/>
    <p:sldId id="263" r:id="rId3"/>
    <p:sldId id="284" r:id="rId4"/>
    <p:sldId id="285" r:id="rId5"/>
    <p:sldId id="283" r:id="rId6"/>
    <p:sldId id="257" r:id="rId7"/>
    <p:sldId id="269" r:id="rId8"/>
    <p:sldId id="265" r:id="rId9"/>
    <p:sldId id="267" r:id="rId10"/>
    <p:sldId id="270" r:id="rId11"/>
    <p:sldId id="271" r:id="rId12"/>
    <p:sldId id="278" r:id="rId13"/>
    <p:sldId id="279" r:id="rId14"/>
    <p:sldId id="281" r:id="rId15"/>
    <p:sldId id="262" r:id="rId16"/>
    <p:sldId id="272" r:id="rId17"/>
    <p:sldId id="273" r:id="rId18"/>
    <p:sldId id="274" r:id="rId19"/>
    <p:sldId id="275" r:id="rId20"/>
    <p:sldId id="276" r:id="rId21"/>
    <p:sldId id="277" r:id="rId22"/>
    <p:sldId id="25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5" autoAdjust="0"/>
    <p:restoredTop sz="82263" autoAdjust="0"/>
  </p:normalViewPr>
  <p:slideViewPr>
    <p:cSldViewPr snapToGrid="0">
      <p:cViewPr varScale="1">
        <p:scale>
          <a:sx n="63" d="100"/>
          <a:sy n="63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7F427-A265-4386-B77A-3D2AB0FD1A1C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CBE0-DC46-4860-82B3-F02EFB2C28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57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788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Eye,</a:t>
            </a:r>
            <a:r>
              <a:rPr lang="en-US" baseline="0" dirty="0" smtClean="0"/>
              <a:t> verbal, motor</a:t>
            </a:r>
          </a:p>
          <a:p>
            <a:r>
              <a:rPr lang="en-US" baseline="0" dirty="0" smtClean="0"/>
              <a:t>Gauge severity of acute brain injury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49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72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clinicians favoring a standard battery approach, the predominant test battery has been the HRB.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underlying theory.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937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 of LNNB are designed to assess cognitive impairment according to Luria's theory of higher cortical functions.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second advantage of the LNNB was one of practicality. The LNNB requires half the administration time as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HRB. Both batteries equally effective at identifying brain damage (discriminant analysis).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22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DSST requires response speed, sustained attention, visual spatial skills and set shifting. 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part of the Wechsler Adult Intelligence Scale, one of the most widely used measures of intelligence. </a:t>
            </a:r>
            <a:endParaRPr lang="en-US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08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053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64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28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Neuroimaging</a:t>
            </a:r>
            <a:r>
              <a:rPr lang="en-US" dirty="0" smtClean="0"/>
              <a:t>: Focus on structure</a:t>
            </a:r>
          </a:p>
          <a:p>
            <a:r>
              <a:rPr lang="en-US" u="sng" dirty="0" smtClean="0"/>
              <a:t>Neuropsychology</a:t>
            </a:r>
            <a:r>
              <a:rPr lang="en-US" dirty="0" smtClean="0"/>
              <a:t>: Focus on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400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16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57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037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blocked in some way. This causes the ventricles to enlarge, putting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pressure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 the brain.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4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9735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057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2CBE0-DC46-4860-82B3-F02EFB2C280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02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84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704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42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68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6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46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02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476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8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4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7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0D40739D-06EC-4F78-8383-1EA242D81206}" type="datetimeFigureOut">
              <a:rPr lang="en-US" smtClean="0"/>
              <a:t>9/13/2018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0362D719-D895-45D5-AF77-730F90F213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5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2" r:id="rId2"/>
    <p:sldLayoutId id="2147484303" r:id="rId3"/>
    <p:sldLayoutId id="2147484304" r:id="rId4"/>
    <p:sldLayoutId id="2147484305" r:id="rId5"/>
    <p:sldLayoutId id="2147484306" r:id="rId6"/>
    <p:sldLayoutId id="2147484307" r:id="rId7"/>
    <p:sldLayoutId id="2147484308" r:id="rId8"/>
    <p:sldLayoutId id="2147484309" r:id="rId9"/>
    <p:sldLayoutId id="2147484310" r:id="rId10"/>
    <p:sldLayoutId id="214748431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Neuropsychological Testing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Esther Schwartz, PhD &amp; David Trotter, PhD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6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</a:t>
            </a:r>
            <a:r>
              <a:rPr lang="en-US" dirty="0" smtClean="0"/>
              <a:t>Assessment </a:t>
            </a:r>
            <a:r>
              <a:rPr lang="en-US" dirty="0" err="1" smtClean="0"/>
              <a:t>con’d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22717"/>
            <a:ext cx="8713037" cy="41701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b="1" dirty="0" smtClean="0"/>
              <a:t>Conditions in which known or suspected neurological disease is not detected by standard neurodiagnostic procedures (e.g., structural neuroimaging, EEG, neurological exam)</a:t>
            </a:r>
          </a:p>
          <a:p>
            <a:r>
              <a:rPr lang="en-US" dirty="0" smtClean="0"/>
              <a:t>Examples</a:t>
            </a:r>
            <a:r>
              <a:rPr lang="en-US" dirty="0"/>
              <a:t>: Mild closed head trauma, early stages of Alzheimer’s disease or Pick’s disease, early HIV-related </a:t>
            </a:r>
            <a:r>
              <a:rPr lang="en-US" dirty="0" smtClean="0"/>
              <a:t>dementia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severe acceleration/deceleration forces in the absence of head </a:t>
            </a:r>
            <a:r>
              <a:rPr lang="en-US" dirty="0" smtClean="0"/>
              <a:t>trauma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Monitoring </a:t>
            </a:r>
            <a:r>
              <a:rPr lang="en-US" b="1" dirty="0"/>
              <a:t>changes in cognitive functioning across time</a:t>
            </a:r>
          </a:p>
          <a:p>
            <a:r>
              <a:rPr lang="en-US" dirty="0"/>
              <a:t>Examples: degenerative dementias; early on patient may meet criteria for mild cognitive impairment but follow up neuropsych evals can provide </a:t>
            </a:r>
            <a:r>
              <a:rPr lang="en-US" dirty="0" smtClean="0"/>
              <a:t>confirming </a:t>
            </a:r>
            <a:r>
              <a:rPr lang="en-US" dirty="0"/>
              <a:t>or disconfirming </a:t>
            </a:r>
            <a:r>
              <a:rPr lang="en-US" dirty="0" smtClean="0"/>
              <a:t>evidence </a:t>
            </a:r>
            <a:r>
              <a:rPr lang="en-US" dirty="0"/>
              <a:t>regarding patient’s status.</a:t>
            </a:r>
          </a:p>
          <a:p>
            <a:pPr marL="0" indent="0">
              <a:buNone/>
            </a:pPr>
            <a:r>
              <a:rPr lang="en-US" b="1" dirty="0"/>
              <a:t>Wada testing</a:t>
            </a:r>
          </a:p>
          <a:p>
            <a:r>
              <a:rPr lang="en-US" dirty="0"/>
              <a:t>The intracarotid amobarbital procedure (Wada &amp; Rasmussen, </a:t>
            </a:r>
            <a:r>
              <a:rPr lang="en-US" dirty="0" smtClean="0"/>
              <a:t>1960) performed </a:t>
            </a:r>
            <a:r>
              <a:rPr lang="en-US" dirty="0"/>
              <a:t>in </a:t>
            </a:r>
            <a:r>
              <a:rPr lang="en-US" dirty="0" smtClean="0"/>
              <a:t>patients </a:t>
            </a:r>
            <a:r>
              <a:rPr lang="en-US" dirty="0"/>
              <a:t>prior to surgery for pharmacoresistant epilepsy, to establish hemispheric </a:t>
            </a:r>
            <a:r>
              <a:rPr lang="en-US" dirty="0" smtClean="0"/>
              <a:t>dominance for language </a:t>
            </a:r>
            <a:r>
              <a:rPr lang="en-US" dirty="0"/>
              <a:t>and other verbally mediated </a:t>
            </a:r>
            <a:r>
              <a:rPr lang="en-US" dirty="0" smtClean="0"/>
              <a:t>functions (memory).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936223" y="6492875"/>
            <a:ext cx="7619999" cy="365125"/>
          </a:xfrm>
        </p:spPr>
        <p:txBody>
          <a:bodyPr/>
          <a:lstStyle/>
          <a:p>
            <a:r>
              <a:rPr lang="is-IS" dirty="0" smtClean="0"/>
              <a:t>Tranel, D.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2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 Neuropsychological Tests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8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Folstein Mini-Mental State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0532" y="2424380"/>
            <a:ext cx="3714749" cy="1314451"/>
          </a:xfrm>
        </p:spPr>
        <p:txBody>
          <a:bodyPr>
            <a:noAutofit/>
          </a:bodyPr>
          <a:lstStyle/>
          <a:p>
            <a:r>
              <a:rPr lang="en-US" b="1" dirty="0" smtClean="0"/>
              <a:t>Used for: Delirium and dementia</a:t>
            </a:r>
          </a:p>
          <a:p>
            <a:r>
              <a:rPr lang="en-US" dirty="0" smtClean="0"/>
              <a:t>11 question measure; takes 5-10 minutes</a:t>
            </a:r>
          </a:p>
          <a:p>
            <a:r>
              <a:rPr lang="en-US" dirty="0" smtClean="0"/>
              <a:t>Commonly used bedside assessment; older community dwelling, hospitalized, and institutionalized patients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9119" y="5353748"/>
            <a:ext cx="3586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Scoring</a:t>
            </a:r>
            <a:r>
              <a:rPr lang="en-US" dirty="0" smtClean="0"/>
              <a:t>: 23-30 suggests competence; 18 or lower suggests incompetence (cognitive impairment)</a:t>
            </a:r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1136" y="2399072"/>
            <a:ext cx="4059831" cy="445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Glasgow Coma Scale (GCS)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667" y="2550356"/>
            <a:ext cx="4640262" cy="4430177"/>
          </a:xfrm>
        </p:spPr>
        <p:txBody>
          <a:bodyPr>
            <a:normAutofit/>
          </a:bodyPr>
          <a:lstStyle/>
          <a:p>
            <a:r>
              <a:rPr lang="en-US" b="1" dirty="0" smtClean="0"/>
              <a:t>Used for: Level of consciousness</a:t>
            </a:r>
          </a:p>
          <a:p>
            <a:r>
              <a:rPr lang="en-US" dirty="0" smtClean="0"/>
              <a:t>Often used to describe level of consciousness following TBI</a:t>
            </a:r>
            <a:endParaRPr lang="en-US" b="1" dirty="0" smtClean="0"/>
          </a:p>
          <a:p>
            <a:r>
              <a:rPr lang="en-US" b="1" dirty="0" smtClean="0"/>
              <a:t>Scoring: </a:t>
            </a:r>
            <a:endParaRPr lang="en-US" dirty="0" smtClean="0"/>
          </a:p>
          <a:p>
            <a:pPr marL="400050" lvl="1" indent="0">
              <a:buNone/>
            </a:pPr>
            <a:r>
              <a:rPr lang="en-US" sz="1800" dirty="0" smtClean="0"/>
              <a:t>15: Maximum score</a:t>
            </a:r>
          </a:p>
          <a:p>
            <a:pPr marL="400050" lvl="1" indent="0">
              <a:buNone/>
            </a:pPr>
            <a:r>
              <a:rPr lang="en-US" sz="1800" dirty="0" smtClean="0"/>
              <a:t>13-15: Mild neurological imp</a:t>
            </a:r>
          </a:p>
          <a:p>
            <a:pPr marL="400050" lvl="1" indent="0">
              <a:buNone/>
            </a:pPr>
            <a:r>
              <a:rPr lang="en-US" sz="1800" dirty="0" smtClean="0"/>
              <a:t>9-12:  Moderate neurological imp</a:t>
            </a:r>
          </a:p>
          <a:p>
            <a:pPr marL="400050" lvl="1" indent="0">
              <a:buNone/>
            </a:pPr>
            <a:r>
              <a:rPr lang="en-US" sz="1800" dirty="0" smtClean="0"/>
              <a:t>&lt;9 :    Severe neurological imp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6" y="2410871"/>
            <a:ext cx="4325978" cy="43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9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1009336"/>
            <a:ext cx="7729728" cy="1188720"/>
          </a:xfrm>
        </p:spPr>
        <p:txBody>
          <a:bodyPr>
            <a:normAutofit fontScale="90000"/>
          </a:bodyPr>
          <a:lstStyle/>
          <a:p>
            <a:r>
              <a:rPr lang="en-US" dirty="0"/>
              <a:t>Repeatable Battery for the Assessment of Neuropsychological Status 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67563"/>
            <a:ext cx="7729727" cy="3101983"/>
          </a:xfrm>
        </p:spPr>
        <p:txBody>
          <a:bodyPr>
            <a:normAutofit/>
          </a:bodyPr>
          <a:lstStyle/>
          <a:p>
            <a:r>
              <a:rPr lang="en-US" dirty="0" smtClean="0"/>
              <a:t>RBANS </a:t>
            </a:r>
            <a:r>
              <a:rPr lang="en-US" dirty="0"/>
              <a:t>consists of </a:t>
            </a:r>
            <a:r>
              <a:rPr lang="en-US" dirty="0" smtClean="0"/>
              <a:t>10 subtests which gives scores of the domains of </a:t>
            </a:r>
            <a:r>
              <a:rPr lang="en-US" b="1" dirty="0" smtClean="0"/>
              <a:t>immediate memory, delayed memory, </a:t>
            </a:r>
            <a:r>
              <a:rPr lang="en-US" b="1" dirty="0"/>
              <a:t>visuospatial/constructional, language, </a:t>
            </a:r>
            <a:r>
              <a:rPr lang="en-US" b="1" dirty="0" smtClean="0"/>
              <a:t>and attention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Takes about 30 minute to administer; currently </a:t>
            </a:r>
            <a:r>
              <a:rPr lang="en-US" dirty="0"/>
              <a:t>over 25 linguistically and culturally validated </a:t>
            </a:r>
            <a:r>
              <a:rPr lang="en-US" dirty="0" smtClean="0"/>
              <a:t>translations; has good cross-cultural </a:t>
            </a:r>
            <a:r>
              <a:rPr lang="en-US" dirty="0"/>
              <a:t>applicability and generalizability of results. </a:t>
            </a:r>
            <a:endParaRPr lang="en-US" dirty="0" smtClean="0"/>
          </a:p>
          <a:p>
            <a:r>
              <a:rPr lang="en-US" dirty="0" smtClean="0"/>
              <a:t>RBANS </a:t>
            </a:r>
            <a:r>
              <a:rPr lang="en-US" dirty="0"/>
              <a:t>is currently widely used for clinical diagnostic </a:t>
            </a:r>
            <a:r>
              <a:rPr lang="en-US" dirty="0" smtClean="0"/>
              <a:t>purposes </a:t>
            </a:r>
            <a:r>
              <a:rPr lang="en-US" dirty="0"/>
              <a:t>and has recently been deployed in multinational clinical trials of investigational compounds for AD.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18156" y="6294805"/>
            <a:ext cx="7619999" cy="365125"/>
          </a:xfrm>
        </p:spPr>
        <p:txBody>
          <a:bodyPr/>
          <a:lstStyle/>
          <a:p>
            <a:r>
              <a:rPr lang="en-US" dirty="0" smtClean="0"/>
              <a:t>Karantzoulis, Novitski, Gold, &amp; Randolph, 2013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9497" y="4704735"/>
            <a:ext cx="2797809" cy="190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Halstead-</a:t>
            </a:r>
            <a:r>
              <a:rPr lang="en-US" dirty="0" err="1" smtClean="0"/>
              <a:t>Reitan</a:t>
            </a:r>
            <a:r>
              <a:rPr lang="en-US" dirty="0" smtClean="0"/>
              <a:t> Battery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153412"/>
            <a:ext cx="8712385" cy="4780308"/>
          </a:xfrm>
        </p:spPr>
        <p:txBody>
          <a:bodyPr>
            <a:noAutofit/>
          </a:bodyPr>
          <a:lstStyle/>
          <a:p>
            <a:r>
              <a:rPr lang="en-US" sz="1600" dirty="0" smtClean="0"/>
              <a:t>Comprehensive neuropsych battery used for</a:t>
            </a:r>
            <a:r>
              <a:rPr lang="en-US" sz="1600" b="1" dirty="0" smtClean="0"/>
              <a:t>: Brain lesion localization and effects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Category Test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Tactual performance test (“foam board test”)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Trail-making Test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Seashore rhythm test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Speech-sounds perception test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Finger oscillation test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Grip strength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Sensory perceptual exam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Aphasia screening test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Wechsler Adult Intelligence Scale (WAIS)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Minnesota Multiphasic Personality Inventory (MMPI)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42916" y="6343926"/>
            <a:ext cx="7619999" cy="365125"/>
          </a:xfrm>
        </p:spPr>
        <p:txBody>
          <a:bodyPr/>
          <a:lstStyle/>
          <a:p>
            <a:r>
              <a:rPr lang="fi-FI" dirty="0" err="1" smtClean="0"/>
              <a:t>Broshek</a:t>
            </a:r>
            <a:r>
              <a:rPr lang="fi-FI" dirty="0" smtClean="0"/>
              <a:t>, D.K. &amp;  Barth, J.T. (2000); </a:t>
            </a:r>
            <a:r>
              <a:rPr lang="en-US" dirty="0" smtClean="0"/>
              <a:t>Halstead </a:t>
            </a:r>
            <a:r>
              <a:rPr lang="en-US" dirty="0"/>
              <a:t>1947; </a:t>
            </a:r>
            <a:r>
              <a:rPr lang="en-US" dirty="0" err="1"/>
              <a:t>Reitan</a:t>
            </a:r>
            <a:r>
              <a:rPr lang="en-US" dirty="0"/>
              <a:t>, </a:t>
            </a:r>
            <a:r>
              <a:rPr lang="en-US" dirty="0" smtClean="0"/>
              <a:t>1989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677" y="2960987"/>
            <a:ext cx="4194840" cy="259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Luria-Nebraska Neuropsychological Battery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Used for: Cerebral dominance; types </a:t>
            </a:r>
            <a:r>
              <a:rPr lang="en-US" b="1" dirty="0"/>
              <a:t>of brain dysfunction, such as dyslexia</a:t>
            </a:r>
            <a:endParaRPr lang="en-US" b="1" dirty="0" smtClean="0"/>
          </a:p>
          <a:p>
            <a:r>
              <a:rPr lang="en-US" dirty="0" smtClean="0"/>
              <a:t>Fixed battery </a:t>
            </a:r>
            <a:r>
              <a:rPr lang="en-US" dirty="0"/>
              <a:t>consists of 11 clinical </a:t>
            </a:r>
            <a:r>
              <a:rPr lang="en-US" dirty="0" smtClean="0"/>
              <a:t>scales (269 items):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ajor </a:t>
            </a:r>
            <a:r>
              <a:rPr lang="en-US" dirty="0"/>
              <a:t>areas of neuropsychological functioning (motor functions, rhythm, tactile functions, visual functions, receptive speech, expressive speech, writing, reading, arithmetic, memory, intellectual processes</a:t>
            </a:r>
            <a:r>
              <a:rPr lang="en-US" dirty="0" smtClean="0"/>
              <a:t>) and two</a:t>
            </a:r>
          </a:p>
          <a:p>
            <a:pPr lvl="1"/>
            <a:r>
              <a:rPr lang="en-US" dirty="0" smtClean="0"/>
              <a:t>Two sensorimotor scales (left hemisphere, right hemisphere)</a:t>
            </a:r>
          </a:p>
          <a:p>
            <a:pPr lvl="1"/>
            <a:r>
              <a:rPr lang="en-US" dirty="0" smtClean="0"/>
              <a:t>Three summary </a:t>
            </a:r>
            <a:r>
              <a:rPr lang="en-US" dirty="0"/>
              <a:t>scales (pathognomonic, profile elevation, impairment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6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Bender Visual Motor Gestalt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Used for:  Visual and motor functioning through reproduction of designs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edition consists </a:t>
            </a:r>
            <a:r>
              <a:rPr lang="en-US" dirty="0"/>
              <a:t>of </a:t>
            </a:r>
            <a:r>
              <a:rPr lang="en-US" dirty="0" smtClean="0"/>
              <a:t>16 figures, each on its own card. </a:t>
            </a:r>
            <a:r>
              <a:rPr lang="en-US" dirty="0"/>
              <a:t>The cards are presented individually and test subjects are asked to redraw each one from memory before the next card is shown. </a:t>
            </a:r>
            <a:endParaRPr lang="en-US" dirty="0" smtClean="0"/>
          </a:p>
          <a:p>
            <a:r>
              <a:rPr lang="en-US" dirty="0" smtClean="0"/>
              <a:t>Test </a:t>
            </a:r>
            <a:r>
              <a:rPr lang="en-US" dirty="0"/>
              <a:t>results are scored based on the accuracy and organization of the reproductions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44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 Symbol </a:t>
            </a:r>
            <a:r>
              <a:rPr lang="en-US" dirty="0"/>
              <a:t>S</a:t>
            </a:r>
            <a:r>
              <a:rPr lang="en-US" dirty="0" smtClean="0"/>
              <a:t>ubstitution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Used for: Dementia, depression, and age-related cognitive decline</a:t>
            </a:r>
            <a:endParaRPr lang="en-US" b="1" dirty="0"/>
          </a:p>
        </p:txBody>
      </p:sp>
      <p:pic>
        <p:nvPicPr>
          <p:cNvPr id="4" name="symbol-ab093a031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33277" y="3090328"/>
            <a:ext cx="4888380" cy="376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917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Boston </a:t>
            </a:r>
            <a:r>
              <a:rPr lang="en-US" dirty="0"/>
              <a:t>N</a:t>
            </a:r>
            <a:r>
              <a:rPr lang="en-US" dirty="0" smtClean="0"/>
              <a:t>aming </a:t>
            </a:r>
            <a:r>
              <a:rPr lang="en-US" dirty="0"/>
              <a:t>T</a:t>
            </a:r>
            <a:r>
              <a:rPr lang="en-US" dirty="0" smtClean="0"/>
              <a:t>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3715" y="2375647"/>
            <a:ext cx="3883306" cy="4482353"/>
          </a:xfrm>
        </p:spPr>
        <p:txBody>
          <a:bodyPr/>
          <a:lstStyle/>
          <a:p>
            <a:r>
              <a:rPr lang="en-US" b="1" dirty="0" smtClean="0"/>
              <a:t>Used for: Dementia</a:t>
            </a:r>
          </a:p>
          <a:p>
            <a:r>
              <a:rPr lang="en-US" dirty="0" smtClean="0"/>
              <a:t>60-item test confrontation naming test </a:t>
            </a:r>
          </a:p>
          <a:p>
            <a:r>
              <a:rPr lang="en-US" dirty="0" smtClean="0"/>
              <a:t>Assesses word retrieval abilities for language disturbance caused by CVA, Alzheimer’s disease, dementia.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95" y="2322670"/>
            <a:ext cx="3792752" cy="45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4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Provide essential background information on </a:t>
            </a:r>
            <a:r>
              <a:rPr lang="en-US" dirty="0" smtClean="0"/>
              <a:t>neuropsychological assessment and </a:t>
            </a:r>
            <a:r>
              <a:rPr lang="en-US" dirty="0"/>
              <a:t>common </a:t>
            </a:r>
            <a:r>
              <a:rPr lang="en-US" dirty="0" smtClean="0"/>
              <a:t>tests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Help you be informed consumers of </a:t>
            </a:r>
            <a:r>
              <a:rPr lang="en-US" dirty="0" smtClean="0"/>
              <a:t>neuropsychological </a:t>
            </a:r>
            <a:r>
              <a:rPr lang="en-US" dirty="0"/>
              <a:t>data in your future medical practice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Present material that </a:t>
            </a:r>
            <a:r>
              <a:rPr lang="en-US" dirty="0" smtClean="0"/>
              <a:t>could be </a:t>
            </a:r>
            <a:r>
              <a:rPr lang="en-US" dirty="0"/>
              <a:t>covered in the USMLE Step 1</a:t>
            </a:r>
          </a:p>
          <a:p>
            <a:pPr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16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Wisconsin Card </a:t>
            </a:r>
            <a:r>
              <a:rPr lang="en-US" dirty="0"/>
              <a:t>S</a:t>
            </a:r>
            <a:r>
              <a:rPr lang="en-US" dirty="0" smtClean="0"/>
              <a:t>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879" y="2338952"/>
            <a:ext cx="4067121" cy="4406153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Used for: Executive function</a:t>
            </a:r>
          </a:p>
          <a:p>
            <a:r>
              <a:rPr lang="en-US" dirty="0" smtClean="0"/>
              <a:t>WCST is widely used as an index of prefrontal cortical function</a:t>
            </a:r>
          </a:p>
          <a:p>
            <a:r>
              <a:rPr lang="en-US" dirty="0" smtClean="0"/>
              <a:t>Test takers have </a:t>
            </a:r>
            <a:r>
              <a:rPr lang="en-US" dirty="0"/>
              <a:t>to classify cards according to different criteria. People have four different ways to classify a </a:t>
            </a:r>
            <a:r>
              <a:rPr lang="en-US" dirty="0" smtClean="0"/>
              <a:t>card (e.g., color, shape, number of shapes). Only feedback </a:t>
            </a:r>
            <a:r>
              <a:rPr lang="en-US" dirty="0"/>
              <a:t>is whether they do it correctly or not. </a:t>
            </a:r>
            <a:r>
              <a:rPr lang="en-US" dirty="0" smtClean="0"/>
              <a:t>The </a:t>
            </a:r>
            <a:r>
              <a:rPr lang="en-US" dirty="0"/>
              <a:t>classification rule changes every 10 </a:t>
            </a:r>
            <a:r>
              <a:rPr lang="en-US" dirty="0" smtClean="0"/>
              <a:t>cards. Participant </a:t>
            </a:r>
            <a:r>
              <a:rPr lang="en-US" dirty="0"/>
              <a:t>will start making one or more mistakes when the rule changes. The task measures how well people can adapt to the changing rules</a:t>
            </a:r>
            <a:r>
              <a:rPr lang="en-US" dirty="0" smtClean="0"/>
              <a:t>. Or, do they perseverate (keep applying old rule).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883" y="2697394"/>
            <a:ext cx="3646981" cy="348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6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Stroop Color-Word </a:t>
            </a:r>
            <a:r>
              <a:rPr lang="en-US" dirty="0"/>
              <a:t>T</a:t>
            </a:r>
            <a:r>
              <a:rPr lang="en-US" dirty="0" smtClean="0"/>
              <a:t>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58314"/>
            <a:ext cx="6393423" cy="4231341"/>
          </a:xfrm>
        </p:spPr>
        <p:txBody>
          <a:bodyPr/>
          <a:lstStyle/>
          <a:p>
            <a:r>
              <a:rPr lang="en-US" b="1" dirty="0" smtClean="0"/>
              <a:t>Used for: Directed attention; executive function</a:t>
            </a:r>
          </a:p>
          <a:p>
            <a:r>
              <a:rPr lang="en-US" dirty="0"/>
              <a:t>The Stroop </a:t>
            </a:r>
            <a:r>
              <a:rPr lang="en-US" dirty="0" smtClean="0"/>
              <a:t>consists </a:t>
            </a:r>
            <a:r>
              <a:rPr lang="en-US" dirty="0"/>
              <a:t>of </a:t>
            </a:r>
            <a:r>
              <a:rPr lang="en-US" dirty="0" smtClean="0"/>
              <a:t>3 tests: </a:t>
            </a:r>
          </a:p>
          <a:p>
            <a:pPr marL="457200" lvl="1" indent="0">
              <a:buNone/>
            </a:pPr>
            <a:r>
              <a:rPr lang="en-US" dirty="0" smtClean="0"/>
              <a:t>(1)  </a:t>
            </a:r>
            <a:r>
              <a:rPr lang="en-US" dirty="0"/>
              <a:t>Word Page with color words printed in black </a:t>
            </a:r>
            <a:r>
              <a:rPr lang="en-US" dirty="0" smtClean="0"/>
              <a:t>ink; </a:t>
            </a:r>
          </a:p>
          <a:p>
            <a:pPr marL="457200" lvl="1" indent="0">
              <a:buNone/>
            </a:pPr>
            <a:r>
              <a:rPr lang="en-US" dirty="0" smtClean="0"/>
              <a:t>(2) </a:t>
            </a:r>
            <a:r>
              <a:rPr lang="en-US" dirty="0"/>
              <a:t>Color Page with ‘Xs’ printed in </a:t>
            </a:r>
            <a:r>
              <a:rPr lang="en-US" dirty="0" smtClean="0"/>
              <a:t>color; </a:t>
            </a:r>
          </a:p>
          <a:p>
            <a:pPr marL="457200" lvl="1" indent="0">
              <a:buNone/>
            </a:pPr>
            <a:r>
              <a:rPr lang="en-US" dirty="0" smtClean="0"/>
              <a:t>(3) Color-Word </a:t>
            </a:r>
            <a:r>
              <a:rPr lang="en-US" dirty="0"/>
              <a:t>Page </a:t>
            </a:r>
            <a:r>
              <a:rPr lang="en-US" dirty="0" smtClean="0"/>
              <a:t>–color words printed </a:t>
            </a:r>
            <a:r>
              <a:rPr lang="en-US" dirty="0"/>
              <a:t>in </a:t>
            </a:r>
            <a:r>
              <a:rPr lang="en-US" dirty="0" smtClean="0"/>
              <a:t>colored ink that does not match the word.</a:t>
            </a:r>
          </a:p>
          <a:p>
            <a:r>
              <a:rPr lang="en-US" dirty="0"/>
              <a:t>An Interference score, which is useful in determining the individual’s cognitive flexibility, creativity, </a:t>
            </a:r>
            <a:r>
              <a:rPr lang="en-US" dirty="0" smtClean="0"/>
              <a:t>reaction </a:t>
            </a:r>
            <a:r>
              <a:rPr lang="en-US" dirty="0"/>
              <a:t>to cognitive </a:t>
            </a:r>
            <a:r>
              <a:rPr lang="en-US" dirty="0" smtClean="0"/>
              <a:t>pressure, verbal inhibition ability.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137" y="3447243"/>
            <a:ext cx="2194617" cy="13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09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626263"/>
            <a:ext cx="7866593" cy="3716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Benton, A.L. (1991). Basic approaches to neuropsychological assessment. In S. R. </a:t>
            </a:r>
            <a:r>
              <a:rPr lang="en-US" sz="1600" dirty="0" err="1" smtClean="0"/>
              <a:t>Steinhauer</a:t>
            </a:r>
            <a:r>
              <a:rPr lang="en-US" sz="1600" dirty="0" smtClean="0"/>
              <a:t>, J.H. </a:t>
            </a:r>
            <a:r>
              <a:rPr lang="en-US" sz="1600" dirty="0" err="1" smtClean="0"/>
              <a:t>Gruzelier</a:t>
            </a:r>
            <a:r>
              <a:rPr lang="en-US" sz="1600" dirty="0" smtClean="0"/>
              <a:t> &amp; J. </a:t>
            </a:r>
            <a:r>
              <a:rPr lang="en-US" sz="1600" dirty="0" err="1" smtClean="0"/>
              <a:t>Zubin</a:t>
            </a:r>
            <a:r>
              <a:rPr lang="en-US" sz="1600" dirty="0" smtClean="0"/>
              <a:t> (Eds.), </a:t>
            </a:r>
            <a:r>
              <a:rPr lang="en-US" sz="1600" i="1" dirty="0" smtClean="0"/>
              <a:t>Handbook of schizophrenia</a:t>
            </a:r>
            <a:r>
              <a:rPr lang="en-US" sz="1600" dirty="0" smtClean="0"/>
              <a:t> (Vol. 5). Amsterdam: Elsevier.</a:t>
            </a:r>
          </a:p>
          <a:p>
            <a:pPr marL="0" indent="0">
              <a:buNone/>
            </a:pPr>
            <a:r>
              <a:rPr lang="en-US" sz="1600" dirty="0" err="1" smtClean="0"/>
              <a:t>Tranel</a:t>
            </a:r>
            <a:r>
              <a:rPr lang="en-US" sz="1600" dirty="0" smtClean="0"/>
              <a:t>, D. (2008). Theories of clinical neuropsychology and brain-behavior relationships: Luria and beyond. In J.E. Morgan &amp; J.H. Ricker (Eds.), </a:t>
            </a:r>
            <a:r>
              <a:rPr lang="en-US" sz="1600" i="1" dirty="0" smtClean="0"/>
              <a:t>Textbook of Clinical </a:t>
            </a:r>
            <a:r>
              <a:rPr lang="en-US" sz="1600" dirty="0" smtClean="0"/>
              <a:t>Neuropsychology. New York: Taylor</a:t>
            </a:r>
            <a:r>
              <a:rPr lang="en-US" sz="1600" i="1" dirty="0" smtClean="0"/>
              <a:t> &amp; Francis</a:t>
            </a:r>
            <a:r>
              <a:rPr lang="en-US" sz="1600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>Broshek, </a:t>
            </a:r>
            <a:r>
              <a:rPr lang="en-US" sz="1600" dirty="0" smtClean="0"/>
              <a:t>D.K</a:t>
            </a:r>
            <a:r>
              <a:rPr lang="en-US" sz="1600" dirty="0"/>
              <a:t>. </a:t>
            </a:r>
            <a:r>
              <a:rPr lang="en-US" sz="1600" dirty="0" smtClean="0"/>
              <a:t>&amp;  Barth, J.T. (2000). The </a:t>
            </a:r>
            <a:r>
              <a:rPr lang="en-US" sz="1600" dirty="0"/>
              <a:t>Halstead-Reitan Neuropsychological Test Battery</a:t>
            </a:r>
            <a:r>
              <a:rPr lang="en-US" sz="1600" dirty="0" smtClean="0"/>
              <a:t>. </a:t>
            </a:r>
            <a:r>
              <a:rPr lang="en-US" sz="1600" dirty="0"/>
              <a:t>In </a:t>
            </a:r>
            <a:r>
              <a:rPr lang="en-US" sz="1600" dirty="0" smtClean="0"/>
              <a:t>G. Groth-Marnat (Ed.), </a:t>
            </a:r>
            <a:r>
              <a:rPr lang="en-US" sz="1600" i="1" dirty="0" smtClean="0"/>
              <a:t>Neuropsychological </a:t>
            </a:r>
            <a:r>
              <a:rPr lang="en-US" sz="1600" i="1" dirty="0"/>
              <a:t>Assessment in Clinical Practice: A Guide to Test Interpretation and </a:t>
            </a:r>
            <a:r>
              <a:rPr lang="en-US" sz="1600" i="1" dirty="0" smtClean="0"/>
              <a:t>Integration. </a:t>
            </a:r>
            <a:r>
              <a:rPr lang="en-US" sz="1600" dirty="0" smtClean="0"/>
              <a:t>New York</a:t>
            </a:r>
            <a:r>
              <a:rPr lang="en-US" sz="1600" dirty="0"/>
              <a:t>: John Wiley and </a:t>
            </a:r>
            <a:r>
              <a:rPr lang="en-US" sz="1600" dirty="0" smtClean="0"/>
              <a:t>Sons.</a:t>
            </a:r>
          </a:p>
          <a:p>
            <a:pPr marL="0" indent="0">
              <a:buNone/>
            </a:pPr>
            <a:r>
              <a:rPr lang="en-US" sz="1600" dirty="0" smtClean="0"/>
              <a:t>Karantzoulis, S., Novitski, J., Gold, M., Randolph, C. (2013). Repeatable Battery for the Assessment of Neuropsychology (RBANS): Utility in Detection and Characterization of Mild Cognitive Impairment due to Alzheimer’s Disease. </a:t>
            </a:r>
            <a:r>
              <a:rPr lang="en-US" sz="1600" i="1" dirty="0" smtClean="0"/>
              <a:t>Archives of Clinical Neuropsychology, 28</a:t>
            </a:r>
            <a:r>
              <a:rPr lang="en-US" sz="1600" dirty="0" smtClean="0"/>
              <a:t>, 837-844.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9263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Old paradigm: Lesion method</a:t>
            </a:r>
          </a:p>
          <a:p>
            <a:pPr lvl="1"/>
            <a:r>
              <a:rPr lang="en-US" dirty="0" smtClean="0"/>
              <a:t>Take case history from patient + neuropsychological test data</a:t>
            </a:r>
            <a:r>
              <a:rPr lang="en-US" dirty="0" smtClean="0">
                <a:sym typeface="Wingdings"/>
              </a:rPr>
              <a:t> make an educated guess about lesion location</a:t>
            </a:r>
          </a:p>
          <a:p>
            <a:r>
              <a:rPr lang="en-US" dirty="0" smtClean="0">
                <a:sym typeface="Wingdings"/>
              </a:rPr>
              <a:t>Since the advent of CT scans of the 1970s and MRIs in the 1980s, neuroimaging make it possible to localize structural abnormalities in the brain </a:t>
            </a:r>
            <a:r>
              <a:rPr lang="en-US" dirty="0" smtClean="0"/>
              <a:t>with </a:t>
            </a:r>
            <a:r>
              <a:rPr lang="en-US" dirty="0"/>
              <a:t>far greater reliability and </a:t>
            </a:r>
            <a:r>
              <a:rPr lang="en-US" dirty="0" smtClean="0"/>
              <a:t>precision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291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little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403856"/>
            <a:ext cx="5364283" cy="42199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Brain-behavior relationships are complicated</a:t>
            </a:r>
          </a:p>
          <a:p>
            <a:r>
              <a:rPr lang="en-US" dirty="0" smtClean="0"/>
              <a:t>Presence </a:t>
            </a:r>
            <a:r>
              <a:rPr lang="en-US" dirty="0"/>
              <a:t>of significant brain changes can be associated with nearly normal cognitive functioning, while individuals with no lesions detectable on imaging can have substantial cognitive and functional </a:t>
            </a:r>
            <a:r>
              <a:rPr lang="en-US" dirty="0" smtClean="0"/>
              <a:t>limitations</a:t>
            </a:r>
          </a:p>
          <a:p>
            <a:r>
              <a:rPr lang="en-US" dirty="0"/>
              <a:t>U</a:t>
            </a:r>
            <a:r>
              <a:rPr lang="en-US" dirty="0" smtClean="0"/>
              <a:t>ncertainty </a:t>
            </a:r>
            <a:r>
              <a:rPr lang="en-US" dirty="0"/>
              <a:t>exists about the exact delineation of brain areas involved in specific cognitive processes </a:t>
            </a:r>
            <a:r>
              <a:rPr lang="en-US" dirty="0" smtClean="0"/>
              <a:t>(</a:t>
            </a:r>
            <a:r>
              <a:rPr lang="en-US" dirty="0"/>
              <a:t>h</a:t>
            </a:r>
            <a:r>
              <a:rPr lang="en-US" dirty="0" smtClean="0"/>
              <a:t>ard </a:t>
            </a:r>
            <a:r>
              <a:rPr lang="en-US" dirty="0"/>
              <a:t>to characterize processing stages involved in a particular </a:t>
            </a:r>
            <a:r>
              <a:rPr lang="en-US" dirty="0" smtClean="0"/>
              <a:t>tasks)</a:t>
            </a:r>
          </a:p>
          <a:p>
            <a:r>
              <a:rPr lang="en-US" dirty="0" smtClean="0"/>
              <a:t>Complex </a:t>
            </a:r>
            <a:r>
              <a:rPr lang="en-US" dirty="0"/>
              <a:t>mental processes are made up of functional </a:t>
            </a:r>
            <a:r>
              <a:rPr lang="en-US" i="1" dirty="0"/>
              <a:t>systems</a:t>
            </a:r>
            <a:r>
              <a:rPr lang="en-US" dirty="0"/>
              <a:t> that are, in turn, based on the combined work of a dynamic structure of cortical zones working together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368" y="2779557"/>
            <a:ext cx="2936580" cy="303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2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neuropsychological assessment?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ormatively </a:t>
            </a:r>
            <a:r>
              <a:rPr lang="en-US" dirty="0"/>
              <a:t>informed application of performance-based assessments of various cognitive skills </a:t>
            </a:r>
          </a:p>
          <a:p>
            <a:r>
              <a:rPr lang="en-US" dirty="0" smtClean="0"/>
              <a:t>Integrates multiple data sources such as history, observation, neuroimaging, test and qualitative data to understand individual </a:t>
            </a:r>
            <a:r>
              <a:rPr lang="en-US" dirty="0"/>
              <a:t>patterns of </a:t>
            </a:r>
            <a:r>
              <a:rPr lang="en-US" dirty="0" smtClean="0"/>
              <a:t>performance</a:t>
            </a:r>
          </a:p>
          <a:p>
            <a:pPr defTabSz="914400">
              <a:spcBef>
                <a:spcPts val="0"/>
              </a:spcBef>
              <a:buClrTx/>
            </a:pPr>
            <a:endParaRPr lang="en-US" dirty="0" smtClean="0"/>
          </a:p>
          <a:p>
            <a:pPr defTabSz="914400">
              <a:spcBef>
                <a:spcPts val="0"/>
              </a:spcBef>
              <a:buClrTx/>
            </a:pPr>
            <a:r>
              <a:rPr lang="en-US" dirty="0" smtClean="0"/>
              <a:t>Can be used to understand brain dysfunction, damage, or disease but also a person’s neurocognitive assets and reserve (strengths)</a:t>
            </a:r>
          </a:p>
          <a:p>
            <a:pPr defTabSz="914400">
              <a:spcBef>
                <a:spcPts val="0"/>
              </a:spcBef>
              <a:buClrTx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0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neuropsychological evaluation covers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0" y="2357438"/>
            <a:ext cx="9639299" cy="38676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Typically</a:t>
            </a:r>
            <a:r>
              <a:rPr lang="en-US" dirty="0"/>
              <a:t>, </a:t>
            </a:r>
            <a:r>
              <a:rPr lang="en-US" dirty="0" smtClean="0"/>
              <a:t>use </a:t>
            </a:r>
            <a:r>
              <a:rPr lang="en-US" dirty="0"/>
              <a:t>a battery approach, which involves tests of a variety of cognitive ability areas, with more than one test per ability area. </a:t>
            </a:r>
          </a:p>
          <a:p>
            <a:pPr marL="0" indent="0">
              <a:buNone/>
            </a:pPr>
            <a:r>
              <a:rPr lang="en-US" dirty="0" smtClean="0"/>
              <a:t>Cognitive and psychological domains covered: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Orientation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General intelligence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Attention/Concentration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Memory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Perceptuomotor performance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Language 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Abstract reasoning  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Executive functioning</a:t>
            </a:r>
          </a:p>
          <a:p>
            <a:pPr lvl="1">
              <a:buFont typeface="Wingdings" charset="2"/>
              <a:buChar char="ü"/>
            </a:pPr>
            <a:r>
              <a:rPr lang="en-US" dirty="0" smtClean="0">
                <a:solidFill>
                  <a:schemeClr val="tx1"/>
                </a:solidFill>
              </a:rPr>
              <a:t>Objective personality testing (e.g., MMPI, PAI)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01097" y="6636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0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applications of neuropsychological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1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173481"/>
            <a:ext cx="8687789" cy="46845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Characterize the cognitive capacities of patients</a:t>
            </a:r>
            <a:endParaRPr lang="en-US" b="1" dirty="0" smtClean="0"/>
          </a:p>
          <a:p>
            <a:r>
              <a:rPr lang="en-US" dirty="0" smtClean="0"/>
              <a:t>Determine rehabilitation needs, return to work, recommendations for independent living</a:t>
            </a:r>
          </a:p>
          <a:p>
            <a:r>
              <a:rPr lang="en-US" dirty="0" smtClean="0"/>
              <a:t>Baseline assessment should be performed early in the recovery period when patient is awake and alert enough to engage in testing</a:t>
            </a:r>
          </a:p>
          <a:p>
            <a:pPr marL="0" indent="0">
              <a:buNone/>
            </a:pPr>
            <a:r>
              <a:rPr lang="en-US" b="1" dirty="0" smtClean="0"/>
              <a:t>Use assessment to </a:t>
            </a:r>
            <a:r>
              <a:rPr lang="en-US" b="1" dirty="0"/>
              <a:t>track patients who have undergone medical or surgical treatment for neurological disease.</a:t>
            </a:r>
          </a:p>
          <a:p>
            <a:r>
              <a:rPr lang="en-US" dirty="0" smtClean="0"/>
              <a:t>Help </a:t>
            </a:r>
            <a:r>
              <a:rPr lang="en-US" dirty="0"/>
              <a:t>monitor </a:t>
            </a:r>
            <a:r>
              <a:rPr lang="en-US" dirty="0" smtClean="0"/>
              <a:t>neuropsychological changes that </a:t>
            </a:r>
            <a:r>
              <a:rPr lang="en-US" dirty="0"/>
              <a:t>occur due to a particular </a:t>
            </a:r>
            <a:r>
              <a:rPr lang="en-US" dirty="0" smtClean="0"/>
              <a:t>treatment</a:t>
            </a:r>
          </a:p>
          <a:p>
            <a:r>
              <a:rPr lang="en-US" dirty="0"/>
              <a:t>Examples: Drug therapy for patients with Parkinson’s disease or seizure disorders, surgical interventions in patients with brain tumors, seizure disorders, normal pressure hydrocephalus</a:t>
            </a:r>
          </a:p>
          <a:p>
            <a:pPr marL="0" indent="0">
              <a:buNone/>
            </a:pPr>
            <a:r>
              <a:rPr lang="en-US" b="1" dirty="0" smtClean="0"/>
              <a:t>Distinguishing </a:t>
            </a:r>
            <a:r>
              <a:rPr lang="en-US" b="1" dirty="0"/>
              <a:t>organic from psychiatric disease</a:t>
            </a:r>
          </a:p>
          <a:p>
            <a:r>
              <a:rPr lang="en-US" dirty="0"/>
              <a:t>A common diagnostic dilemma faced by both neurologists and psychiatrists is distinguishing between “true dementia” (e.g., neurocognitive disorder due to Alzheimer’s disease) and “pseudodementia” (e.g., cognitive impairment associated with </a:t>
            </a:r>
            <a:r>
              <a:rPr lang="en-US" dirty="0" smtClean="0"/>
              <a:t>depression)</a:t>
            </a:r>
            <a:endParaRPr lang="en-US" dirty="0"/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150865" y="6492875"/>
            <a:ext cx="7619999" cy="365125"/>
          </a:xfrm>
        </p:spPr>
        <p:txBody>
          <a:bodyPr/>
          <a:lstStyle/>
          <a:p>
            <a:r>
              <a:rPr lang="is-IS" dirty="0" smtClean="0"/>
              <a:t>Tranel, D.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9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of </a:t>
            </a:r>
            <a:r>
              <a:rPr lang="en-US" dirty="0" smtClean="0"/>
              <a:t>Assessment </a:t>
            </a:r>
            <a:r>
              <a:rPr lang="en-US" dirty="0" err="1" smtClean="0"/>
              <a:t>con’d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86713"/>
            <a:ext cx="8033419" cy="43424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Medicolegal situations</a:t>
            </a:r>
          </a:p>
          <a:p>
            <a:r>
              <a:rPr lang="en-US" dirty="0"/>
              <a:t>In some cases, “objective” signs of brain dysfunction are absent (e.g., weakness, sensory loss, impaired balance), </a:t>
            </a:r>
            <a:r>
              <a:rPr lang="en-US" dirty="0" smtClean="0"/>
              <a:t>neuroimaging </a:t>
            </a:r>
            <a:r>
              <a:rPr lang="en-US" dirty="0"/>
              <a:t>are normal, and the entire “case” for </a:t>
            </a:r>
            <a:r>
              <a:rPr lang="en-US" dirty="0" smtClean="0"/>
              <a:t>impairment </a:t>
            </a:r>
            <a:r>
              <a:rPr lang="en-US" dirty="0"/>
              <a:t>rests on claims of cognitive </a:t>
            </a:r>
            <a:r>
              <a:rPr lang="en-US" dirty="0" smtClean="0"/>
              <a:t>deficits.</a:t>
            </a:r>
          </a:p>
          <a:p>
            <a:pPr marL="0" indent="0">
              <a:buNone/>
            </a:pPr>
            <a:r>
              <a:rPr lang="en-US" b="1" dirty="0" smtClean="0"/>
              <a:t>Competence</a:t>
            </a:r>
          </a:p>
          <a:p>
            <a:r>
              <a:rPr lang="en-US" dirty="0" smtClean="0"/>
              <a:t>Is </a:t>
            </a:r>
            <a:r>
              <a:rPr lang="en-US" dirty="0"/>
              <a:t>a patient mentally competent to execute legal decisions, draw up a will, make decisions about their medical care, etc</a:t>
            </a:r>
            <a:r>
              <a:rPr lang="en-US" dirty="0" smtClean="0"/>
              <a:t>.?</a:t>
            </a:r>
          </a:p>
          <a:p>
            <a:pPr marL="0" indent="0">
              <a:buNone/>
            </a:pPr>
            <a:r>
              <a:rPr lang="en-US" b="1" dirty="0"/>
              <a:t>Driving </a:t>
            </a:r>
            <a:r>
              <a:rPr lang="en-US" b="1" dirty="0" smtClean="0"/>
              <a:t>privileges</a:t>
            </a:r>
          </a:p>
          <a:p>
            <a:r>
              <a:rPr lang="en-US" dirty="0" smtClean="0"/>
              <a:t>Is </a:t>
            </a:r>
            <a:r>
              <a:rPr lang="en-US" dirty="0"/>
              <a:t>a patient competent and safe to operate a motor </a:t>
            </a:r>
            <a:r>
              <a:rPr lang="en-US" dirty="0" smtClean="0"/>
              <a:t>vehicle?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Developmental </a:t>
            </a:r>
            <a:r>
              <a:rPr lang="en-US" b="1" dirty="0"/>
              <a:t>disorders</a:t>
            </a:r>
          </a:p>
          <a:p>
            <a:r>
              <a:rPr lang="en-US" dirty="0"/>
              <a:t>Neuropsychological assessment can help to identify developmental learning disorders </a:t>
            </a:r>
          </a:p>
          <a:p>
            <a:r>
              <a:rPr lang="en-US" dirty="0"/>
              <a:t>Examples: dyslexia, ADHD, nonverbal learning </a:t>
            </a:r>
            <a:r>
              <a:rPr lang="en-US" dirty="0" smtClean="0"/>
              <a:t>disorder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241024" y="6124449"/>
            <a:ext cx="7619999" cy="365125"/>
          </a:xfrm>
        </p:spPr>
        <p:txBody>
          <a:bodyPr/>
          <a:lstStyle/>
          <a:p>
            <a:r>
              <a:rPr lang="is-IS" dirty="0" smtClean="0"/>
              <a:t>Tranel, D. (2008)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9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1397</TotalTime>
  <Words>1716</Words>
  <Application>Microsoft Office PowerPoint</Application>
  <PresentationFormat>Widescreen</PresentationFormat>
  <Paragraphs>156</Paragraphs>
  <Slides>22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Wingdings</vt:lpstr>
      <vt:lpstr>Parcel</vt:lpstr>
      <vt:lpstr>Neuropsychological Testing</vt:lpstr>
      <vt:lpstr>Objectives</vt:lpstr>
      <vt:lpstr>A little context</vt:lpstr>
      <vt:lpstr>A little context</vt:lpstr>
      <vt:lpstr>What is neuropsychological assessment?</vt:lpstr>
      <vt:lpstr>What neuropsychological evaluation covers</vt:lpstr>
      <vt:lpstr>Common applications of neuropsychological assessment</vt:lpstr>
      <vt:lpstr>Applications of Assessment</vt:lpstr>
      <vt:lpstr>Applications of Assessment con’d</vt:lpstr>
      <vt:lpstr>Applications of Assessment con’d</vt:lpstr>
      <vt:lpstr>Common Neuropsychological Tests</vt:lpstr>
      <vt:lpstr>Folstein Mini-Mental State Exam</vt:lpstr>
      <vt:lpstr>Glasgow Coma Scale (GCS)</vt:lpstr>
      <vt:lpstr>Repeatable Battery for the Assessment of Neuropsychological Status   </vt:lpstr>
      <vt:lpstr>Halstead-Reitan Battery </vt:lpstr>
      <vt:lpstr>Luria-Nebraska Neuropsychological Battery</vt:lpstr>
      <vt:lpstr>Bender Visual Motor Gestalt</vt:lpstr>
      <vt:lpstr>Digit Symbol Substitution</vt:lpstr>
      <vt:lpstr>Boston Naming Test</vt:lpstr>
      <vt:lpstr>Wisconsin Card Sort</vt:lpstr>
      <vt:lpstr>Stroop Color-Word Test</vt:lpstr>
      <vt:lpstr>References</vt:lpstr>
    </vt:vector>
  </TitlesOfParts>
  <Company>Texas Tech University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Neuropsychological Testing</dc:title>
  <dc:creator>Schwartz, Esther</dc:creator>
  <cp:lastModifiedBy>Brown, Candace</cp:lastModifiedBy>
  <cp:revision>115</cp:revision>
  <dcterms:created xsi:type="dcterms:W3CDTF">2016-11-02T18:31:52Z</dcterms:created>
  <dcterms:modified xsi:type="dcterms:W3CDTF">2018-09-13T13:14:49Z</dcterms:modified>
</cp:coreProperties>
</file>