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642" r:id="rId1"/>
  </p:sldMasterIdLst>
  <p:notesMasterIdLst>
    <p:notesMasterId r:id="rId27"/>
  </p:notesMasterIdLst>
  <p:sldIdLst>
    <p:sldId id="256" r:id="rId2"/>
    <p:sldId id="292" r:id="rId3"/>
    <p:sldId id="291" r:id="rId4"/>
    <p:sldId id="290" r:id="rId5"/>
    <p:sldId id="287" r:id="rId6"/>
    <p:sldId id="293" r:id="rId7"/>
    <p:sldId id="258" r:id="rId8"/>
    <p:sldId id="299" r:id="rId9"/>
    <p:sldId id="279" r:id="rId10"/>
    <p:sldId id="278" r:id="rId11"/>
    <p:sldId id="302" r:id="rId12"/>
    <p:sldId id="281" r:id="rId13"/>
    <p:sldId id="264" r:id="rId14"/>
    <p:sldId id="298" r:id="rId15"/>
    <p:sldId id="297" r:id="rId16"/>
    <p:sldId id="303" r:id="rId17"/>
    <p:sldId id="295" r:id="rId18"/>
    <p:sldId id="301" r:id="rId19"/>
    <p:sldId id="284" r:id="rId20"/>
    <p:sldId id="282" r:id="rId21"/>
    <p:sldId id="268" r:id="rId22"/>
    <p:sldId id="288" r:id="rId23"/>
    <p:sldId id="272" r:id="rId24"/>
    <p:sldId id="289" r:id="rId25"/>
    <p:sldId id="285"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44" autoAdjust="0"/>
    <p:restoredTop sz="94618" autoAdjust="0"/>
  </p:normalViewPr>
  <p:slideViewPr>
    <p:cSldViewPr>
      <p:cViewPr varScale="1">
        <p:scale>
          <a:sx n="73" d="100"/>
          <a:sy n="73" d="100"/>
        </p:scale>
        <p:origin x="31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8398995-D6C1-40DE-A2F7-AFF3394440ED}" type="datetimeFigureOut">
              <a:rPr lang="en-US" smtClean="0"/>
              <a:t>9/13/2018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DBFA69-50CA-48A6-8904-86883C2F519F}" type="slidenum">
              <a:rPr lang="en-US" smtClean="0"/>
              <a:t>‹#›</a:t>
            </a:fld>
            <a:endParaRPr lang="en-US" dirty="0"/>
          </a:p>
        </p:txBody>
      </p:sp>
    </p:spTree>
    <p:extLst>
      <p:ext uri="{BB962C8B-B14F-4D97-AF65-F5344CB8AC3E}">
        <p14:creationId xmlns:p14="http://schemas.microsoft.com/office/powerpoint/2010/main" val="1383576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a:t>
            </a:fld>
            <a:endParaRPr lang="en-US" dirty="0"/>
          </a:p>
        </p:txBody>
      </p:sp>
    </p:spTree>
    <p:extLst>
      <p:ext uri="{BB962C8B-B14F-4D97-AF65-F5344CB8AC3E}">
        <p14:creationId xmlns:p14="http://schemas.microsoft.com/office/powerpoint/2010/main" val="1032582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10</a:t>
            </a:fld>
            <a:endParaRPr lang="en-US" dirty="0"/>
          </a:p>
        </p:txBody>
      </p:sp>
    </p:spTree>
    <p:extLst>
      <p:ext uri="{BB962C8B-B14F-4D97-AF65-F5344CB8AC3E}">
        <p14:creationId xmlns:p14="http://schemas.microsoft.com/office/powerpoint/2010/main" val="4052164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DBFA69-50CA-48A6-8904-86883C2F519F}" type="slidenum">
              <a:rPr lang="en-US" smtClean="0"/>
              <a:t>11</a:t>
            </a:fld>
            <a:endParaRPr lang="en-US" dirty="0"/>
          </a:p>
        </p:txBody>
      </p:sp>
    </p:spTree>
    <p:extLst>
      <p:ext uri="{BB962C8B-B14F-4D97-AF65-F5344CB8AC3E}">
        <p14:creationId xmlns:p14="http://schemas.microsoft.com/office/powerpoint/2010/main" val="100251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12</a:t>
            </a:fld>
            <a:endParaRPr lang="en-US" dirty="0"/>
          </a:p>
        </p:txBody>
      </p:sp>
    </p:spTree>
    <p:extLst>
      <p:ext uri="{BB962C8B-B14F-4D97-AF65-F5344CB8AC3E}">
        <p14:creationId xmlns:p14="http://schemas.microsoft.com/office/powerpoint/2010/main" val="1210281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13</a:t>
            </a:fld>
            <a:endParaRPr lang="en-US" dirty="0"/>
          </a:p>
        </p:txBody>
      </p:sp>
    </p:spTree>
    <p:extLst>
      <p:ext uri="{BB962C8B-B14F-4D97-AF65-F5344CB8AC3E}">
        <p14:creationId xmlns:p14="http://schemas.microsoft.com/office/powerpoint/2010/main" val="3104433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14</a:t>
            </a:fld>
            <a:endParaRPr lang="en-US" dirty="0"/>
          </a:p>
        </p:txBody>
      </p:sp>
    </p:spTree>
    <p:extLst>
      <p:ext uri="{BB962C8B-B14F-4D97-AF65-F5344CB8AC3E}">
        <p14:creationId xmlns:p14="http://schemas.microsoft.com/office/powerpoint/2010/main" val="668423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7DBFA69-50CA-48A6-8904-86883C2F519F}" type="slidenum">
              <a:rPr lang="en-US" smtClean="0"/>
              <a:t>15</a:t>
            </a:fld>
            <a:endParaRPr lang="en-US" dirty="0"/>
          </a:p>
        </p:txBody>
      </p:sp>
    </p:spTree>
    <p:extLst>
      <p:ext uri="{BB962C8B-B14F-4D97-AF65-F5344CB8AC3E}">
        <p14:creationId xmlns:p14="http://schemas.microsoft.com/office/powerpoint/2010/main" val="38616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these tests have adequate standardization samples.</a:t>
            </a:r>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16</a:t>
            </a:fld>
            <a:endParaRPr lang="en-US" dirty="0"/>
          </a:p>
        </p:txBody>
      </p:sp>
    </p:spTree>
    <p:extLst>
      <p:ext uri="{BB962C8B-B14F-4D97-AF65-F5344CB8AC3E}">
        <p14:creationId xmlns:p14="http://schemas.microsoft.com/office/powerpoint/2010/main" val="366507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17</a:t>
            </a:fld>
            <a:endParaRPr lang="en-US" dirty="0"/>
          </a:p>
        </p:txBody>
      </p:sp>
    </p:spTree>
    <p:extLst>
      <p:ext uri="{BB962C8B-B14F-4D97-AF65-F5344CB8AC3E}">
        <p14:creationId xmlns:p14="http://schemas.microsoft.com/office/powerpoint/2010/main" val="1420630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18</a:t>
            </a:fld>
            <a:endParaRPr lang="en-US" dirty="0"/>
          </a:p>
        </p:txBody>
      </p:sp>
    </p:spTree>
    <p:extLst>
      <p:ext uri="{BB962C8B-B14F-4D97-AF65-F5344CB8AC3E}">
        <p14:creationId xmlns:p14="http://schemas.microsoft.com/office/powerpoint/2010/main" val="2793338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20</a:t>
            </a:fld>
            <a:endParaRPr lang="en-US" dirty="0"/>
          </a:p>
        </p:txBody>
      </p:sp>
    </p:spTree>
    <p:extLst>
      <p:ext uri="{BB962C8B-B14F-4D97-AF65-F5344CB8AC3E}">
        <p14:creationId xmlns:p14="http://schemas.microsoft.com/office/powerpoint/2010/main" val="2138902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a:t>
            </a:fld>
            <a:endParaRPr lang="en-US" dirty="0"/>
          </a:p>
        </p:txBody>
      </p:sp>
    </p:spTree>
    <p:extLst>
      <p:ext uri="{BB962C8B-B14F-4D97-AF65-F5344CB8AC3E}">
        <p14:creationId xmlns:p14="http://schemas.microsoft.com/office/powerpoint/2010/main" val="2260487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21</a:t>
            </a:fld>
            <a:endParaRPr lang="en-US" dirty="0"/>
          </a:p>
        </p:txBody>
      </p:sp>
    </p:spTree>
    <p:extLst>
      <p:ext uri="{BB962C8B-B14F-4D97-AF65-F5344CB8AC3E}">
        <p14:creationId xmlns:p14="http://schemas.microsoft.com/office/powerpoint/2010/main" val="517701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22</a:t>
            </a:fld>
            <a:endParaRPr lang="en-US" dirty="0"/>
          </a:p>
        </p:txBody>
      </p:sp>
    </p:spTree>
    <p:extLst>
      <p:ext uri="{BB962C8B-B14F-4D97-AF65-F5344CB8AC3E}">
        <p14:creationId xmlns:p14="http://schemas.microsoft.com/office/powerpoint/2010/main" val="3659846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Most common screening tool to identify severity of depression in</a:t>
            </a:r>
            <a:r>
              <a:rPr lang="en-US" baseline="0" dirty="0" smtClean="0"/>
              <a:t> medical settings.</a:t>
            </a:r>
          </a:p>
          <a:p>
            <a:endParaRPr lang="en-US" baseline="0" dirty="0" smtClean="0"/>
          </a:p>
        </p:txBody>
      </p:sp>
      <p:sp>
        <p:nvSpPr>
          <p:cNvPr id="4" name="Slide Number Placeholder 3"/>
          <p:cNvSpPr>
            <a:spLocks noGrp="1"/>
          </p:cNvSpPr>
          <p:nvPr>
            <p:ph type="sldNum" sz="quarter" idx="10"/>
          </p:nvPr>
        </p:nvSpPr>
        <p:spPr/>
        <p:txBody>
          <a:bodyPr/>
          <a:lstStyle/>
          <a:p>
            <a:fld id="{D7DBFA69-50CA-48A6-8904-86883C2F519F}" type="slidenum">
              <a:rPr lang="en-US" smtClean="0"/>
              <a:t>23</a:t>
            </a:fld>
            <a:endParaRPr lang="en-US" dirty="0"/>
          </a:p>
        </p:txBody>
      </p:sp>
    </p:spTree>
    <p:extLst>
      <p:ext uri="{BB962C8B-B14F-4D97-AF65-F5344CB8AC3E}">
        <p14:creationId xmlns:p14="http://schemas.microsoft.com/office/powerpoint/2010/main" val="4162862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24</a:t>
            </a:fld>
            <a:endParaRPr lang="en-US" dirty="0"/>
          </a:p>
        </p:txBody>
      </p:sp>
    </p:spTree>
    <p:extLst>
      <p:ext uri="{BB962C8B-B14F-4D97-AF65-F5344CB8AC3E}">
        <p14:creationId xmlns:p14="http://schemas.microsoft.com/office/powerpoint/2010/main" val="2592368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25</a:t>
            </a:fld>
            <a:endParaRPr lang="en-US" dirty="0"/>
          </a:p>
        </p:txBody>
      </p:sp>
    </p:spTree>
    <p:extLst>
      <p:ext uri="{BB962C8B-B14F-4D97-AF65-F5344CB8AC3E}">
        <p14:creationId xmlns:p14="http://schemas.microsoft.com/office/powerpoint/2010/main" val="4236601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solidFill>
                <a:schemeClr val="tx1"/>
              </a:solidFill>
            </a:endParaRPr>
          </a:p>
          <a:p>
            <a:endParaRPr lang="en-US"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D7DBFA69-50CA-48A6-8904-86883C2F519F}" type="slidenum">
              <a:rPr lang="en-US" smtClean="0"/>
              <a:t>3</a:t>
            </a:fld>
            <a:endParaRPr lang="en-US" dirty="0"/>
          </a:p>
        </p:txBody>
      </p:sp>
    </p:spTree>
    <p:extLst>
      <p:ext uri="{BB962C8B-B14F-4D97-AF65-F5344CB8AC3E}">
        <p14:creationId xmlns:p14="http://schemas.microsoft.com/office/powerpoint/2010/main" val="3785303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DBFA69-50CA-48A6-8904-86883C2F519F}" type="slidenum">
              <a:rPr lang="en-US" smtClean="0"/>
              <a:t>4</a:t>
            </a:fld>
            <a:endParaRPr lang="en-US" dirty="0"/>
          </a:p>
        </p:txBody>
      </p:sp>
    </p:spTree>
    <p:extLst>
      <p:ext uri="{BB962C8B-B14F-4D97-AF65-F5344CB8AC3E}">
        <p14:creationId xmlns:p14="http://schemas.microsoft.com/office/powerpoint/2010/main" val="3056583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7DBFA69-50CA-48A6-8904-86883C2F519F}" type="slidenum">
              <a:rPr lang="en-US" smtClean="0"/>
              <a:t>5</a:t>
            </a:fld>
            <a:endParaRPr lang="en-US" dirty="0"/>
          </a:p>
        </p:txBody>
      </p:sp>
    </p:spTree>
    <p:extLst>
      <p:ext uri="{BB962C8B-B14F-4D97-AF65-F5344CB8AC3E}">
        <p14:creationId xmlns:p14="http://schemas.microsoft.com/office/powerpoint/2010/main" val="206075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6</a:t>
            </a:fld>
            <a:endParaRPr lang="en-US" dirty="0"/>
          </a:p>
        </p:txBody>
      </p:sp>
    </p:spTree>
    <p:extLst>
      <p:ext uri="{BB962C8B-B14F-4D97-AF65-F5344CB8AC3E}">
        <p14:creationId xmlns:p14="http://schemas.microsoft.com/office/powerpoint/2010/main" val="147373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Intelligence</a:t>
            </a:r>
            <a:r>
              <a:rPr lang="en-US" b="0" baseline="0" dirty="0" smtClean="0"/>
              <a:t> is a set of cognitive characteristics and abilities that cannot be directly observed. </a:t>
            </a:r>
            <a:r>
              <a:rPr lang="en-US" b="0" dirty="0" smtClean="0"/>
              <a:t>Gardner’s multiple intelligences: linguistic, logical-mathematical,</a:t>
            </a:r>
            <a:r>
              <a:rPr lang="en-US" b="0" baseline="0" dirty="0" smtClean="0"/>
              <a:t> spatial, musical, body-kinesthetic, interpersonal, intrapersonal, naturalistic.</a:t>
            </a:r>
            <a:endParaRPr lang="en-US" b="0" dirty="0" smtClean="0"/>
          </a:p>
          <a:p>
            <a:endParaRPr lang="en-US" b="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u="none" dirty="0" smtClean="0"/>
              <a:t>Spearman:</a:t>
            </a:r>
            <a:r>
              <a:rPr lang="en-US" u="none" baseline="0" dirty="0" smtClean="0"/>
              <a:t> g factor is a variable </a:t>
            </a:r>
            <a:r>
              <a:rPr lang="en-US" sz="1200" u="none" kern="1200" dirty="0" smtClean="0">
                <a:solidFill>
                  <a:schemeClr val="tx1"/>
                </a:solidFill>
                <a:latin typeface="+mn-lt"/>
                <a:ea typeface="+mn-ea"/>
                <a:cs typeface="+mn-cs"/>
              </a:rPr>
              <a:t>that summarizes positive correlations</a:t>
            </a:r>
            <a:r>
              <a:rPr lang="en-US" sz="1200" u="none" kern="1200" baseline="0" dirty="0" smtClean="0">
                <a:solidFill>
                  <a:schemeClr val="tx1"/>
                </a:solidFill>
                <a:latin typeface="+mn-lt"/>
                <a:ea typeface="+mn-ea"/>
                <a:cs typeface="+mn-cs"/>
              </a:rPr>
              <a:t> among different cognitive tasks, reflecting the face that an individual’s performance on one type of cognitive task tends to be comparable to that person’s performance on other kinds of cognitive tasks.</a:t>
            </a:r>
            <a:endParaRPr lang="en-US" sz="1200"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err="1" smtClean="0"/>
              <a:t>Cattell</a:t>
            </a:r>
            <a:r>
              <a:rPr lang="en-US" b="0" dirty="0" smtClean="0"/>
              <a:t>: ;</a:t>
            </a:r>
            <a:r>
              <a:rPr lang="en-US" i="1" dirty="0" smtClean="0"/>
              <a:t> g</a:t>
            </a:r>
            <a:r>
              <a:rPr lang="en-US" dirty="0" smtClean="0"/>
              <a:t> factor with two subtypes</a:t>
            </a:r>
          </a:p>
          <a:p>
            <a:endParaRPr lang="en-US" b="0" dirty="0"/>
          </a:p>
        </p:txBody>
      </p:sp>
      <p:sp>
        <p:nvSpPr>
          <p:cNvPr id="4" name="Slide Number Placeholder 3"/>
          <p:cNvSpPr>
            <a:spLocks noGrp="1"/>
          </p:cNvSpPr>
          <p:nvPr>
            <p:ph type="sldNum" sz="quarter" idx="10"/>
          </p:nvPr>
        </p:nvSpPr>
        <p:spPr/>
        <p:txBody>
          <a:bodyPr/>
          <a:lstStyle/>
          <a:p>
            <a:fld id="{D7DBFA69-50CA-48A6-8904-86883C2F519F}" type="slidenum">
              <a:rPr lang="en-US" smtClean="0"/>
              <a:t>7</a:t>
            </a:fld>
            <a:endParaRPr lang="en-US" dirty="0"/>
          </a:p>
        </p:txBody>
      </p:sp>
    </p:spTree>
    <p:extLst>
      <p:ext uri="{BB962C8B-B14F-4D97-AF65-F5344CB8AC3E}">
        <p14:creationId xmlns:p14="http://schemas.microsoft.com/office/powerpoint/2010/main" val="1657626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8</a:t>
            </a:fld>
            <a:endParaRPr lang="en-US" dirty="0"/>
          </a:p>
        </p:txBody>
      </p:sp>
    </p:spTree>
    <p:extLst>
      <p:ext uri="{BB962C8B-B14F-4D97-AF65-F5344CB8AC3E}">
        <p14:creationId xmlns:p14="http://schemas.microsoft.com/office/powerpoint/2010/main" val="4061189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BFA69-50CA-48A6-8904-86883C2F519F}" type="slidenum">
              <a:rPr lang="en-US" smtClean="0"/>
              <a:t>9</a:t>
            </a:fld>
            <a:endParaRPr lang="en-US" dirty="0"/>
          </a:p>
        </p:txBody>
      </p:sp>
    </p:spTree>
    <p:extLst>
      <p:ext uri="{BB962C8B-B14F-4D97-AF65-F5344CB8AC3E}">
        <p14:creationId xmlns:p14="http://schemas.microsoft.com/office/powerpoint/2010/main" val="2678351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E0EF650-5CA5-4220-B76D-E47A40507530}"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7F3D63-A7E5-4736-9CFF-017D94901D22}"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53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347872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7F3D63-A7E5-4736-9CFF-017D94901D22}" type="slidenum">
              <a:rPr lang="en-US" smtClean="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250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1313099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7F3D63-A7E5-4736-9CFF-017D94901D22}"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6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81736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367070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408746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23135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7F3D63-A7E5-4736-9CFF-017D94901D22}" type="slidenum">
              <a:rPr lang="en-US" smtClean="0"/>
              <a:t>‹#›</a:t>
            </a:fld>
            <a:endParaRPr lang="en-US" dirty="0"/>
          </a:p>
        </p:txBody>
      </p:sp>
    </p:spTree>
    <p:extLst>
      <p:ext uri="{BB962C8B-B14F-4D97-AF65-F5344CB8AC3E}">
        <p14:creationId xmlns:p14="http://schemas.microsoft.com/office/powerpoint/2010/main" val="183378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0EF650-5CA5-4220-B76D-E47A40507530}" type="datetimeFigureOut">
              <a:rPr lang="en-US" smtClean="0"/>
              <a:t>9/13/2018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7F3D63-A7E5-4736-9CFF-017D94901D22}" type="slidenum">
              <a:rPr lang="en-US" smtClean="0"/>
              <a:t>‹#›</a:t>
            </a:fld>
            <a:endParaRPr lang="en-US"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1050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6E0EF650-5CA5-4220-B76D-E47A40507530}" type="datetimeFigureOut">
              <a:rPr lang="en-US" smtClean="0"/>
              <a:t>9/13/2018</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EF7F3D63-A7E5-4736-9CFF-017D94901D22}" type="slidenum">
              <a:rPr lang="en-US" smtClean="0"/>
              <a:t>‹#›</a:t>
            </a:fld>
            <a:endParaRPr lang="en-US"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129274"/>
      </p:ext>
    </p:extLst>
  </p:cSld>
  <p:clrMap bg1="lt1" tx1="dk1" bg2="lt2" tx2="dk2" accent1="accent1" accent2="accent2" accent3="accent3" accent4="accent4" accent5="accent5" accent6="accent6" hlink="hlink" folHlink="folHlink"/>
  <p:sldLayoutIdLst>
    <p:sldLayoutId id="2147486643" r:id="rId1"/>
    <p:sldLayoutId id="2147486644" r:id="rId2"/>
    <p:sldLayoutId id="2147486645" r:id="rId3"/>
    <p:sldLayoutId id="2147486646" r:id="rId4"/>
    <p:sldLayoutId id="2147486647" r:id="rId5"/>
    <p:sldLayoutId id="2147486648" r:id="rId6"/>
    <p:sldLayoutId id="2147486649" r:id="rId7"/>
    <p:sldLayoutId id="2147486650" r:id="rId8"/>
    <p:sldLayoutId id="2147486651" r:id="rId9"/>
    <p:sldLayoutId id="2147486652" r:id="rId10"/>
    <p:sldLayoutId id="2147486653"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0"/>
            <a:ext cx="5829300" cy="1463040"/>
          </a:xfrm>
        </p:spPr>
        <p:txBody>
          <a:bodyPr/>
          <a:lstStyle/>
          <a:p>
            <a:r>
              <a:rPr lang="en-US" dirty="0" smtClean="0"/>
              <a:t>Psychological Testing</a:t>
            </a:r>
            <a:endParaRPr lang="en-US" dirty="0"/>
          </a:p>
        </p:txBody>
      </p:sp>
      <p:sp>
        <p:nvSpPr>
          <p:cNvPr id="3" name="Subtitle 2"/>
          <p:cNvSpPr>
            <a:spLocks noGrp="1"/>
          </p:cNvSpPr>
          <p:nvPr>
            <p:ph type="subTitle" idx="1"/>
          </p:nvPr>
        </p:nvSpPr>
        <p:spPr/>
        <p:txBody>
          <a:bodyPr>
            <a:normAutofit/>
          </a:bodyPr>
          <a:lstStyle/>
          <a:p>
            <a:r>
              <a:rPr lang="en-US" dirty="0" smtClean="0"/>
              <a:t>Esther Schwartz, PhD &amp; David Trotter, </a:t>
            </a:r>
            <a:r>
              <a:rPr lang="en-US" dirty="0" smtClean="0"/>
              <a:t>PhD</a:t>
            </a:r>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1" y="6927"/>
            <a:ext cx="3649080" cy="4565073"/>
          </a:xfrm>
          <a:prstGeom prst="rect">
            <a:avLst/>
          </a:prstGeom>
        </p:spPr>
      </p:pic>
    </p:spTree>
    <p:extLst>
      <p:ext uri="{BB962C8B-B14F-4D97-AF65-F5344CB8AC3E}">
        <p14:creationId xmlns:p14="http://schemas.microsoft.com/office/powerpoint/2010/main" val="2486282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child is tested and found to have a mental age of 12 years. The child’s chronological age is 10 years. What is the IQ of this child?</a:t>
            </a:r>
          </a:p>
          <a:p>
            <a:r>
              <a:rPr lang="en-US" dirty="0" smtClean="0"/>
              <a:t>(A) 40</a:t>
            </a:r>
          </a:p>
          <a:p>
            <a:r>
              <a:rPr lang="en-US" dirty="0" smtClean="0"/>
              <a:t>(B) 60</a:t>
            </a:r>
          </a:p>
          <a:p>
            <a:r>
              <a:rPr lang="en-US" dirty="0" smtClean="0"/>
              <a:t>(C) 80</a:t>
            </a:r>
          </a:p>
          <a:p>
            <a:r>
              <a:rPr lang="en-US" dirty="0" smtClean="0"/>
              <a:t>(D) 100</a:t>
            </a:r>
          </a:p>
          <a:p>
            <a:r>
              <a:rPr lang="en-US" dirty="0" smtClean="0"/>
              <a:t>(E) 120</a:t>
            </a:r>
            <a:endParaRPr lang="en-US" dirty="0"/>
          </a:p>
        </p:txBody>
      </p:sp>
      <p:sp>
        <p:nvSpPr>
          <p:cNvPr id="4" name="TextBox 3"/>
          <p:cNvSpPr txBox="1"/>
          <p:nvPr/>
        </p:nvSpPr>
        <p:spPr>
          <a:xfrm>
            <a:off x="5265789" y="4724400"/>
            <a:ext cx="2792361"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Answer:</a:t>
            </a:r>
          </a:p>
          <a:p>
            <a:r>
              <a:rPr lang="en-US" dirty="0" smtClean="0"/>
              <a:t>IQ = </a:t>
            </a:r>
            <a:r>
              <a:rPr lang="en-US" dirty="0"/>
              <a:t>MA/CA x 100 </a:t>
            </a:r>
            <a:endParaRPr lang="en-US" dirty="0" smtClean="0"/>
          </a:p>
          <a:p>
            <a:r>
              <a:rPr lang="en-US" dirty="0" smtClean="0"/>
              <a:t>     =12/10 x 100</a:t>
            </a:r>
          </a:p>
          <a:p>
            <a:r>
              <a:rPr lang="en-US" dirty="0"/>
              <a:t> </a:t>
            </a:r>
            <a:r>
              <a:rPr lang="en-US" dirty="0" smtClean="0"/>
              <a:t>      120</a:t>
            </a:r>
            <a:endParaRPr lang="en-US" dirty="0"/>
          </a:p>
        </p:txBody>
      </p:sp>
    </p:spTree>
    <p:extLst>
      <p:ext uri="{BB962C8B-B14F-4D97-AF65-F5344CB8AC3E}">
        <p14:creationId xmlns:p14="http://schemas.microsoft.com/office/powerpoint/2010/main" val="202712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IQ RANGES</a:t>
            </a:r>
            <a:endParaRPr lang="en-US" dirty="0"/>
          </a:p>
        </p:txBody>
      </p:sp>
      <p:pic>
        <p:nvPicPr>
          <p:cNvPr id="7" name="Content Placeholder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1600200" y="1513236"/>
            <a:ext cx="6335512" cy="2362200"/>
          </a:xfrm>
        </p:spPr>
      </p:pic>
      <p:sp>
        <p:nvSpPr>
          <p:cNvPr id="6" name="Content Placeholder 5"/>
          <p:cNvSpPr>
            <a:spLocks noGrp="1"/>
          </p:cNvSpPr>
          <p:nvPr>
            <p:ph sz="quarter" idx="4"/>
          </p:nvPr>
        </p:nvSpPr>
        <p:spPr>
          <a:xfrm>
            <a:off x="5105400" y="4023401"/>
            <a:ext cx="3331083" cy="2797272"/>
          </a:xfrm>
        </p:spPr>
        <p:txBody>
          <a:bodyPr>
            <a:normAutofit fontScale="92500" lnSpcReduction="10000"/>
          </a:bodyPr>
          <a:lstStyle/>
          <a:p>
            <a:pPr algn="ctr" fontAlgn="t"/>
            <a:r>
              <a:rPr lang="en-US" b="1" dirty="0"/>
              <a:t>IQ </a:t>
            </a:r>
            <a:r>
              <a:rPr lang="en-US" b="1" dirty="0" smtClean="0"/>
              <a:t>RANGES</a:t>
            </a:r>
          </a:p>
          <a:p>
            <a:pPr algn="ctr" fontAlgn="t"/>
            <a:r>
              <a:rPr lang="en-US" sz="1900" dirty="0" smtClean="0"/>
              <a:t>Normal/Average (IQ 90-109)</a:t>
            </a:r>
            <a:endParaRPr lang="en-US" sz="1900" dirty="0"/>
          </a:p>
          <a:p>
            <a:pPr algn="ctr" fontAlgn="t"/>
            <a:r>
              <a:rPr lang="en-US" sz="1900" dirty="0"/>
              <a:t>Borderline (IQ 71-84)</a:t>
            </a:r>
          </a:p>
          <a:p>
            <a:pPr algn="ctr"/>
            <a:r>
              <a:rPr lang="en-US" sz="1900" dirty="0"/>
              <a:t>Mild (IQ 50-70)</a:t>
            </a:r>
          </a:p>
          <a:p>
            <a:pPr algn="ctr"/>
            <a:r>
              <a:rPr lang="en-US" sz="1900" dirty="0"/>
              <a:t>Moderate (IQ 35-55)</a:t>
            </a:r>
          </a:p>
          <a:p>
            <a:pPr algn="ctr"/>
            <a:r>
              <a:rPr lang="en-US" sz="1900" dirty="0"/>
              <a:t>Severe (IQ 20-40)</a:t>
            </a:r>
          </a:p>
          <a:p>
            <a:pPr algn="ctr"/>
            <a:r>
              <a:rPr lang="en-US" sz="1900" dirty="0"/>
              <a:t>Profound (IQ &lt; 20)</a:t>
            </a:r>
          </a:p>
          <a:p>
            <a:endParaRPr lang="en-US" dirty="0"/>
          </a:p>
        </p:txBody>
      </p:sp>
      <p:sp>
        <p:nvSpPr>
          <p:cNvPr id="8" name="Rectangle 7"/>
          <p:cNvSpPr/>
          <p:nvPr/>
        </p:nvSpPr>
        <p:spPr>
          <a:xfrm>
            <a:off x="533400" y="3958351"/>
            <a:ext cx="4038600" cy="2862322"/>
          </a:xfrm>
          <a:prstGeom prst="rect">
            <a:avLst/>
          </a:prstGeom>
        </p:spPr>
        <p:txBody>
          <a:bodyPr wrap="square">
            <a:spAutoFit/>
          </a:bodyPr>
          <a:lstStyle/>
          <a:p>
            <a:pPr marL="285750" indent="-285750">
              <a:buFont typeface="Arial" panose="020B0604020202020204" pitchFamily="34" charset="0"/>
              <a:buChar char="•"/>
            </a:pPr>
            <a:r>
              <a:rPr lang="en-US" dirty="0"/>
              <a:t>The standard deviation in IQ scores is 15. </a:t>
            </a:r>
          </a:p>
          <a:p>
            <a:pPr marL="285750" indent="-285750">
              <a:buFont typeface="Arial" panose="020B0604020202020204" pitchFamily="34" charset="0"/>
              <a:buChar char="•"/>
            </a:pPr>
            <a:r>
              <a:rPr lang="en-US" dirty="0"/>
              <a:t>Normal or average IQ is in the range of 90-109.</a:t>
            </a:r>
          </a:p>
          <a:p>
            <a:pPr marL="285750" indent="-285750">
              <a:buFont typeface="Arial" panose="020B0604020202020204" pitchFamily="34" charset="0"/>
              <a:buChar char="•"/>
            </a:pPr>
            <a:r>
              <a:rPr lang="en-US" dirty="0" smtClean="0"/>
              <a:t>Intellectual disability = IQ </a:t>
            </a:r>
            <a:r>
              <a:rPr lang="en-US" dirty="0"/>
              <a:t>that is more than 2 standard deviations below the mean (IQ </a:t>
            </a:r>
            <a:r>
              <a:rPr lang="en-US" dirty="0" smtClean="0"/>
              <a:t>&lt;70</a:t>
            </a:r>
            <a:r>
              <a:rPr lang="en-US" dirty="0"/>
              <a:t>) </a:t>
            </a:r>
            <a:endParaRPr lang="en-US" dirty="0" smtClean="0"/>
          </a:p>
          <a:p>
            <a:pPr marL="285750" indent="-285750">
              <a:buFont typeface="Arial" panose="020B0604020202020204" pitchFamily="34" charset="0"/>
              <a:buChar char="•"/>
            </a:pPr>
            <a:r>
              <a:rPr lang="en-US" dirty="0" smtClean="0"/>
              <a:t>Superior intelligence= IQ </a:t>
            </a:r>
            <a:r>
              <a:rPr lang="en-US" dirty="0"/>
              <a:t>more than two standard deviations above the mean (IQ&gt;130</a:t>
            </a:r>
            <a:r>
              <a:rPr lang="en-US" dirty="0" smtClean="0"/>
              <a:t>)</a:t>
            </a:r>
            <a:endParaRPr lang="en-US" dirty="0"/>
          </a:p>
        </p:txBody>
      </p:sp>
    </p:spTree>
    <p:extLst>
      <p:ext uri="{BB962C8B-B14F-4D97-AF65-F5344CB8AC3E}">
        <p14:creationId xmlns:p14="http://schemas.microsoft.com/office/powerpoint/2010/main" val="3005683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a:xfrm>
            <a:off x="685800" y="1773765"/>
            <a:ext cx="6554867" cy="3920070"/>
          </a:xfrm>
        </p:spPr>
        <p:txBody>
          <a:bodyPr>
            <a:normAutofit/>
          </a:bodyPr>
          <a:lstStyle/>
          <a:p>
            <a:pPr marL="0" indent="0">
              <a:buNone/>
            </a:pPr>
            <a:r>
              <a:rPr lang="en-US" dirty="0" smtClean="0"/>
              <a:t>A 12-year old child who is having difficulty in school is given an intelligence test. The test determines that the child is functioning mentally at the level of an 8-year old child. What category of intellectual function bests describes this child?</a:t>
            </a:r>
          </a:p>
          <a:p>
            <a:pPr marL="514350" indent="-514350">
              <a:buAutoNum type="alphaUcParenBoth"/>
            </a:pPr>
            <a:r>
              <a:rPr lang="en-US" dirty="0"/>
              <a:t>Severely intellectually disabled</a:t>
            </a:r>
          </a:p>
          <a:p>
            <a:pPr marL="514350" indent="-514350">
              <a:buAutoNum type="alphaUcParenBoth"/>
            </a:pPr>
            <a:r>
              <a:rPr lang="en-US" dirty="0"/>
              <a:t>Moderately intellectually disabled</a:t>
            </a:r>
          </a:p>
          <a:p>
            <a:pPr marL="514350" indent="-514350">
              <a:buAutoNum type="alphaUcParenBoth"/>
            </a:pPr>
            <a:r>
              <a:rPr lang="en-US" dirty="0"/>
              <a:t>Mildly intellectually disabled</a:t>
            </a:r>
          </a:p>
          <a:p>
            <a:pPr marL="514350" indent="-514350">
              <a:buAutoNum type="alphaUcParenBoth"/>
            </a:pPr>
            <a:r>
              <a:rPr lang="en-US" dirty="0"/>
              <a:t>Borderline</a:t>
            </a:r>
          </a:p>
          <a:p>
            <a:pPr marL="514350" indent="-514350">
              <a:buAutoNum type="alphaUcParenBoth"/>
            </a:pPr>
            <a:r>
              <a:rPr lang="en-US" dirty="0"/>
              <a:t>Normal or average</a:t>
            </a:r>
          </a:p>
          <a:p>
            <a:pPr marL="0" indent="0">
              <a:buNone/>
            </a:pPr>
            <a:endParaRPr lang="en-US" dirty="0" smtClean="0"/>
          </a:p>
          <a:p>
            <a:pPr marL="0" indent="0">
              <a:buNone/>
            </a:pPr>
            <a:endParaRPr lang="en-US" dirty="0"/>
          </a:p>
        </p:txBody>
      </p:sp>
      <p:sp>
        <p:nvSpPr>
          <p:cNvPr id="5" name="TextBox 4"/>
          <p:cNvSpPr txBox="1"/>
          <p:nvPr/>
        </p:nvSpPr>
        <p:spPr>
          <a:xfrm>
            <a:off x="5867400" y="3733800"/>
            <a:ext cx="2438400"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Answer:</a:t>
            </a:r>
          </a:p>
          <a:p>
            <a:r>
              <a:rPr lang="en-US" dirty="0" smtClean="0"/>
              <a:t>IQ= </a:t>
            </a:r>
            <a:r>
              <a:rPr lang="en-US" dirty="0"/>
              <a:t>MA/CA x 100</a:t>
            </a:r>
          </a:p>
          <a:p>
            <a:r>
              <a:rPr lang="en-US" dirty="0"/>
              <a:t>=8/12 x 100</a:t>
            </a:r>
          </a:p>
          <a:p>
            <a:r>
              <a:rPr lang="en-US" dirty="0"/>
              <a:t>=66</a:t>
            </a:r>
          </a:p>
          <a:p>
            <a:endParaRPr lang="en-US" dirty="0"/>
          </a:p>
          <a:p>
            <a:r>
              <a:rPr lang="en-US" dirty="0" smtClean="0"/>
              <a:t>Mild Intellectual disability (IQ 50-70)</a:t>
            </a:r>
          </a:p>
          <a:p>
            <a:endParaRPr lang="en-US" dirty="0"/>
          </a:p>
        </p:txBody>
      </p:sp>
    </p:spTree>
    <p:extLst>
      <p:ext uri="{BB962C8B-B14F-4D97-AF65-F5344CB8AC3E}">
        <p14:creationId xmlns:p14="http://schemas.microsoft.com/office/powerpoint/2010/main" val="21915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intelligence tests</a:t>
            </a:r>
            <a:endParaRPr lang="en-US" dirty="0"/>
          </a:p>
        </p:txBody>
      </p:sp>
      <p:sp>
        <p:nvSpPr>
          <p:cNvPr id="3" name="Content Placeholder 2"/>
          <p:cNvSpPr>
            <a:spLocks noGrp="1"/>
          </p:cNvSpPr>
          <p:nvPr>
            <p:ph idx="1"/>
          </p:nvPr>
        </p:nvSpPr>
        <p:spPr>
          <a:xfrm>
            <a:off x="1295400" y="2084832"/>
            <a:ext cx="6762750" cy="4267200"/>
          </a:xfrm>
        </p:spPr>
        <p:txBody>
          <a:bodyPr>
            <a:normAutofit fontScale="70000" lnSpcReduction="20000"/>
          </a:bodyPr>
          <a:lstStyle/>
          <a:p>
            <a:r>
              <a:rPr lang="en-US" sz="2900" dirty="0" smtClean="0"/>
              <a:t>The Wechsler Adult Intelligence Scale-Fourth Edition (WAIS-IV) is the most commonly used intelligence test for adults and older adolescents (16-90 years of age).</a:t>
            </a:r>
          </a:p>
          <a:p>
            <a:pPr lvl="1"/>
            <a:r>
              <a:rPr lang="en-US" sz="2600" dirty="0" smtClean="0"/>
              <a:t>Standardization sample for WAIS-IV (N=2,200) was selected according to 2005 U.S. Census Data and was stratified according to age, sex, race/ethnicity, geographic region, and educational level.</a:t>
            </a:r>
          </a:p>
          <a:p>
            <a:pPr lvl="1"/>
            <a:r>
              <a:rPr lang="en-US" sz="2600" dirty="0"/>
              <a:t>The Wechsler Intelligence Scale for Children (WISC) is used to test intelligence in children 6-16 ½ years of age</a:t>
            </a:r>
            <a:r>
              <a:rPr lang="en-US" sz="2600" dirty="0" smtClean="0"/>
              <a:t>.</a:t>
            </a:r>
          </a:p>
          <a:p>
            <a:pPr lvl="1"/>
            <a:r>
              <a:rPr lang="en-US" sz="2600" dirty="0" smtClean="0"/>
              <a:t>The </a:t>
            </a:r>
            <a:r>
              <a:rPr lang="en-US" sz="2600" dirty="0"/>
              <a:t>Wechsler Preschool and Primary Scale of Intelligence (WPPSI) is used to test intelligence in children 4-6 ½ years of age</a:t>
            </a:r>
            <a:r>
              <a:rPr lang="en-US" sz="2600" dirty="0" smtClean="0"/>
              <a:t>.</a:t>
            </a:r>
          </a:p>
          <a:p>
            <a:r>
              <a:rPr lang="en-US" sz="2900" dirty="0"/>
              <a:t>Stanford-</a:t>
            </a:r>
            <a:r>
              <a:rPr lang="en-US" sz="2900" dirty="0" err="1"/>
              <a:t>Binet</a:t>
            </a:r>
            <a:r>
              <a:rPr lang="en-US" sz="2900" dirty="0"/>
              <a:t> Intelligence Scales</a:t>
            </a:r>
          </a:p>
          <a:p>
            <a:r>
              <a:rPr lang="en-US" sz="2900" u="sng" dirty="0" smtClean="0"/>
              <a:t>Non-verbal tests include</a:t>
            </a:r>
            <a:r>
              <a:rPr lang="en-US" sz="2900" dirty="0" smtClean="0"/>
              <a:t>: </a:t>
            </a:r>
            <a:r>
              <a:rPr lang="en-US" sz="2900" dirty="0" err="1"/>
              <a:t>Leiter</a:t>
            </a:r>
            <a:r>
              <a:rPr lang="en-US" sz="2900" dirty="0"/>
              <a:t> International </a:t>
            </a:r>
            <a:r>
              <a:rPr lang="en-US" sz="2900" dirty="0" smtClean="0"/>
              <a:t>Performance, Universal </a:t>
            </a:r>
            <a:r>
              <a:rPr lang="en-US" sz="2900" dirty="0"/>
              <a:t>Nonverbal Intelligence </a:t>
            </a:r>
            <a:r>
              <a:rPr lang="en-US" sz="2900" dirty="0" smtClean="0"/>
              <a:t>Test, </a:t>
            </a:r>
            <a:r>
              <a:rPr lang="en-US" sz="2900" dirty="0" err="1" smtClean="0"/>
              <a:t>Naglieri</a:t>
            </a:r>
            <a:r>
              <a:rPr lang="en-US" sz="2900" dirty="0" smtClean="0"/>
              <a:t> </a:t>
            </a:r>
            <a:r>
              <a:rPr lang="en-US" sz="2900" dirty="0"/>
              <a:t>Nonverbal </a:t>
            </a:r>
            <a:r>
              <a:rPr lang="en-US" sz="2900" dirty="0" smtClean="0"/>
              <a:t>Ability Test</a:t>
            </a:r>
          </a:p>
          <a:p>
            <a:r>
              <a:rPr lang="en-US" sz="2900" dirty="0"/>
              <a:t>IQ </a:t>
            </a:r>
            <a:r>
              <a:rPr lang="en-US" sz="2900" dirty="0" smtClean="0"/>
              <a:t>test scores </a:t>
            </a:r>
            <a:r>
              <a:rPr lang="en-US" sz="2900" dirty="0"/>
              <a:t>are less reliable for populations that </a:t>
            </a:r>
            <a:r>
              <a:rPr lang="en-US" sz="2900" dirty="0" smtClean="0"/>
              <a:t>approach the </a:t>
            </a:r>
            <a:r>
              <a:rPr lang="en-US" sz="2900" dirty="0"/>
              <a:t>extreme ends of the spectrum of ability.</a:t>
            </a:r>
            <a:endParaRPr lang="en-US" sz="2900" dirty="0" smtClean="0"/>
          </a:p>
          <a:p>
            <a:pPr lvl="1"/>
            <a:endParaRPr lang="en-US" dirty="0" smtClean="0"/>
          </a:p>
        </p:txBody>
      </p:sp>
    </p:spTree>
    <p:extLst>
      <p:ext uri="{BB962C8B-B14F-4D97-AF65-F5344CB8AC3E}">
        <p14:creationId xmlns:p14="http://schemas.microsoft.com/office/powerpoint/2010/main" val="181885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WAIS-IV</a:t>
            </a:r>
            <a:endParaRPr lang="en-US" dirty="0"/>
          </a:p>
        </p:txBody>
      </p:sp>
      <p:sp>
        <p:nvSpPr>
          <p:cNvPr id="3" name="Content Placeholder 2"/>
          <p:cNvSpPr>
            <a:spLocks noGrp="1"/>
          </p:cNvSpPr>
          <p:nvPr>
            <p:ph idx="1"/>
          </p:nvPr>
        </p:nvSpPr>
        <p:spPr>
          <a:xfrm>
            <a:off x="2971800" y="3276600"/>
            <a:ext cx="4116467" cy="1024470"/>
          </a:xfrm>
        </p:spPr>
        <p:txBody>
          <a:bodyPr>
            <a:normAutofit/>
          </a:bodyPr>
          <a:lstStyle/>
          <a:p>
            <a:endParaRPr lang="en-US" dirty="0" smtClean="0"/>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78338264"/>
              </p:ext>
            </p:extLst>
          </p:nvPr>
        </p:nvGraphicFramePr>
        <p:xfrm>
          <a:off x="768096" y="1910079"/>
          <a:ext cx="7910236" cy="4781981"/>
        </p:xfrm>
        <a:graphic>
          <a:graphicData uri="http://schemas.openxmlformats.org/drawingml/2006/table">
            <a:tbl>
              <a:tblPr firstRow="1" bandRow="1">
                <a:effectLst>
                  <a:innerShdw blurRad="63500" dist="50800" dir="10800000">
                    <a:prstClr val="black">
                      <a:alpha val="50000"/>
                    </a:prstClr>
                  </a:innerShdw>
                </a:effectLst>
                <a:tableStyleId>{073A0DAA-6AF3-43AB-8588-CEC1D06C72B9}</a:tableStyleId>
              </a:tblPr>
              <a:tblGrid>
                <a:gridCol w="1468423">
                  <a:extLst>
                    <a:ext uri="{9D8B030D-6E8A-4147-A177-3AD203B41FA5}">
                      <a16:colId xmlns:a16="http://schemas.microsoft.com/office/drawing/2014/main" val="20000"/>
                    </a:ext>
                  </a:extLst>
                </a:gridCol>
                <a:gridCol w="1695672">
                  <a:extLst>
                    <a:ext uri="{9D8B030D-6E8A-4147-A177-3AD203B41FA5}">
                      <a16:colId xmlns:a16="http://schemas.microsoft.com/office/drawing/2014/main" val="20001"/>
                    </a:ext>
                  </a:extLst>
                </a:gridCol>
                <a:gridCol w="1582047">
                  <a:extLst>
                    <a:ext uri="{9D8B030D-6E8A-4147-A177-3AD203B41FA5}">
                      <a16:colId xmlns:a16="http://schemas.microsoft.com/office/drawing/2014/main" val="20002"/>
                    </a:ext>
                  </a:extLst>
                </a:gridCol>
                <a:gridCol w="1582047">
                  <a:extLst>
                    <a:ext uri="{9D8B030D-6E8A-4147-A177-3AD203B41FA5}">
                      <a16:colId xmlns:a16="http://schemas.microsoft.com/office/drawing/2014/main" val="20003"/>
                    </a:ext>
                  </a:extLst>
                </a:gridCol>
                <a:gridCol w="1582047">
                  <a:extLst>
                    <a:ext uri="{9D8B030D-6E8A-4147-A177-3AD203B41FA5}">
                      <a16:colId xmlns:a16="http://schemas.microsoft.com/office/drawing/2014/main" val="20004"/>
                    </a:ext>
                  </a:extLst>
                </a:gridCol>
              </a:tblGrid>
              <a:tr h="634277">
                <a:tc>
                  <a:txBody>
                    <a:bodyPr/>
                    <a:lstStyle/>
                    <a:p>
                      <a:pPr algn="ctr"/>
                      <a:r>
                        <a:rPr lang="en-US" sz="1600" dirty="0" smtClean="0"/>
                        <a:t>INDEXES </a:t>
                      </a:r>
                      <a:endParaRPr lang="en-US" sz="1600" dirty="0"/>
                    </a:p>
                  </a:txBody>
                  <a:tcPr>
                    <a:solidFill>
                      <a:schemeClr val="accent1"/>
                    </a:solidFill>
                  </a:tcPr>
                </a:tc>
                <a:tc>
                  <a:txBody>
                    <a:bodyPr/>
                    <a:lstStyle/>
                    <a:p>
                      <a:pPr algn="ctr"/>
                      <a:r>
                        <a:rPr lang="en-US" sz="1600" dirty="0" smtClean="0"/>
                        <a:t>Verbal</a:t>
                      </a:r>
                      <a:r>
                        <a:rPr lang="en-US" sz="1600" baseline="0" dirty="0" smtClean="0"/>
                        <a:t> Comprehension</a:t>
                      </a:r>
                      <a:endParaRPr lang="en-US" sz="1600" dirty="0"/>
                    </a:p>
                  </a:txBody>
                  <a:tcPr>
                    <a:solidFill>
                      <a:schemeClr val="accent1"/>
                    </a:solidFill>
                  </a:tcPr>
                </a:tc>
                <a:tc>
                  <a:txBody>
                    <a:bodyPr/>
                    <a:lstStyle/>
                    <a:p>
                      <a:pPr algn="ctr"/>
                      <a:r>
                        <a:rPr lang="en-US" sz="1600" dirty="0" smtClean="0"/>
                        <a:t>Perceptual Reasoning</a:t>
                      </a:r>
                      <a:endParaRPr lang="en-US" sz="1600" dirty="0"/>
                    </a:p>
                  </a:txBody>
                  <a:tcPr>
                    <a:solidFill>
                      <a:schemeClr val="accent1"/>
                    </a:solidFill>
                  </a:tcPr>
                </a:tc>
                <a:tc>
                  <a:txBody>
                    <a:bodyPr/>
                    <a:lstStyle/>
                    <a:p>
                      <a:pPr algn="ctr"/>
                      <a:r>
                        <a:rPr lang="en-US" sz="1600" dirty="0" smtClean="0"/>
                        <a:t>Working Memory</a:t>
                      </a:r>
                      <a:endParaRPr lang="en-US" sz="1600" dirty="0"/>
                    </a:p>
                  </a:txBody>
                  <a:tcPr>
                    <a:solidFill>
                      <a:schemeClr val="accent1"/>
                    </a:solidFill>
                  </a:tcPr>
                </a:tc>
                <a:tc>
                  <a:txBody>
                    <a:bodyPr/>
                    <a:lstStyle/>
                    <a:p>
                      <a:pPr algn="ctr"/>
                      <a:r>
                        <a:rPr lang="en-US" sz="1600" dirty="0" smtClean="0"/>
                        <a:t>Processing Speed</a:t>
                      </a:r>
                      <a:endParaRPr lang="en-US" sz="1600" dirty="0"/>
                    </a:p>
                  </a:txBody>
                  <a:tcPr>
                    <a:solidFill>
                      <a:schemeClr val="accent1"/>
                    </a:solidFill>
                  </a:tcPr>
                </a:tc>
                <a:extLst>
                  <a:ext uri="{0D108BD9-81ED-4DB2-BD59-A6C34878D82A}">
                    <a16:rowId xmlns:a16="http://schemas.microsoft.com/office/drawing/2014/main" val="10000"/>
                  </a:ext>
                </a:extLst>
              </a:tr>
              <a:tr h="410496">
                <a:tc rowSpan="3">
                  <a:txBody>
                    <a:bodyPr/>
                    <a:lstStyle/>
                    <a:p>
                      <a:pPr algn="ctr"/>
                      <a:r>
                        <a:rPr lang="en-US" sz="1600" dirty="0" smtClean="0"/>
                        <a:t>SUBTESTS </a:t>
                      </a:r>
                      <a:endParaRPr lang="en-US" sz="1600" dirty="0"/>
                    </a:p>
                  </a:txBody>
                  <a:tcPr>
                    <a:solidFill>
                      <a:schemeClr val="accent1"/>
                    </a:solidFill>
                  </a:tcPr>
                </a:tc>
                <a:tc>
                  <a:txBody>
                    <a:bodyPr/>
                    <a:lstStyle/>
                    <a:p>
                      <a:pPr algn="ctr"/>
                      <a:r>
                        <a:rPr lang="en-US" sz="1600" dirty="0" smtClean="0"/>
                        <a:t>Vocabulary</a:t>
                      </a:r>
                      <a:endParaRPr lang="en-US" sz="1600" dirty="0"/>
                    </a:p>
                  </a:txBody>
                  <a:tcPr>
                    <a:solidFill>
                      <a:schemeClr val="accent1"/>
                    </a:solidFill>
                  </a:tcPr>
                </a:tc>
                <a:tc>
                  <a:txBody>
                    <a:bodyPr/>
                    <a:lstStyle/>
                    <a:p>
                      <a:pPr algn="ctr"/>
                      <a:r>
                        <a:rPr lang="en-US" sz="1600" dirty="0" smtClean="0"/>
                        <a:t>Block</a:t>
                      </a:r>
                      <a:r>
                        <a:rPr lang="en-US" sz="1600" baseline="0" dirty="0" smtClean="0"/>
                        <a:t> Design</a:t>
                      </a:r>
                      <a:endParaRPr lang="en-US" sz="1600" dirty="0"/>
                    </a:p>
                  </a:txBody>
                  <a:tcPr>
                    <a:solidFill>
                      <a:schemeClr val="accent1"/>
                    </a:solidFill>
                  </a:tcPr>
                </a:tc>
                <a:tc>
                  <a:txBody>
                    <a:bodyPr/>
                    <a:lstStyle/>
                    <a:p>
                      <a:pPr algn="ctr"/>
                      <a:r>
                        <a:rPr lang="en-US" sz="1600" dirty="0" smtClean="0"/>
                        <a:t>Digit Span</a:t>
                      </a:r>
                      <a:endParaRPr lang="en-US" sz="1600" dirty="0"/>
                    </a:p>
                  </a:txBody>
                  <a:tcPr>
                    <a:solidFill>
                      <a:schemeClr val="accent1"/>
                    </a:solidFill>
                  </a:tcPr>
                </a:tc>
                <a:tc>
                  <a:txBody>
                    <a:bodyPr/>
                    <a:lstStyle/>
                    <a:p>
                      <a:pPr algn="ctr"/>
                      <a:r>
                        <a:rPr lang="en-US" sz="1600" dirty="0" smtClean="0"/>
                        <a:t>Coding</a:t>
                      </a:r>
                      <a:endParaRPr lang="en-US" sz="1600" dirty="0"/>
                    </a:p>
                  </a:txBody>
                  <a:tcPr>
                    <a:solidFill>
                      <a:schemeClr val="accent1"/>
                    </a:solidFill>
                  </a:tcPr>
                </a:tc>
                <a:extLst>
                  <a:ext uri="{0D108BD9-81ED-4DB2-BD59-A6C34878D82A}">
                    <a16:rowId xmlns:a16="http://schemas.microsoft.com/office/drawing/2014/main" val="10001"/>
                  </a:ext>
                </a:extLst>
              </a:tr>
              <a:tr h="478321">
                <a:tc vMerge="1">
                  <a:txBody>
                    <a:bodyPr/>
                    <a:lstStyle/>
                    <a:p>
                      <a:pPr algn="ctr"/>
                      <a:endParaRPr lang="en-US" sz="1600" dirty="0"/>
                    </a:p>
                  </a:txBody>
                  <a:tcPr>
                    <a:solidFill>
                      <a:schemeClr val="accent1"/>
                    </a:solidFill>
                  </a:tcPr>
                </a:tc>
                <a:tc>
                  <a:txBody>
                    <a:bodyPr/>
                    <a:lstStyle/>
                    <a:p>
                      <a:pPr algn="ctr"/>
                      <a:r>
                        <a:rPr lang="en-US" sz="1600" dirty="0" smtClean="0"/>
                        <a:t>Similarities</a:t>
                      </a:r>
                      <a:endParaRPr lang="en-US" sz="1600" dirty="0"/>
                    </a:p>
                  </a:txBody>
                  <a:tcPr>
                    <a:solidFill>
                      <a:schemeClr val="accent1"/>
                    </a:solidFill>
                  </a:tcPr>
                </a:tc>
                <a:tc>
                  <a:txBody>
                    <a:bodyPr/>
                    <a:lstStyle/>
                    <a:p>
                      <a:pPr algn="ctr"/>
                      <a:r>
                        <a:rPr lang="en-US" sz="1600" dirty="0" smtClean="0"/>
                        <a:t>Matrix Reasoning</a:t>
                      </a:r>
                      <a:endParaRPr lang="en-US" sz="1600" dirty="0"/>
                    </a:p>
                  </a:txBody>
                  <a:tcPr>
                    <a:solidFill>
                      <a:schemeClr val="accent1"/>
                    </a:solidFill>
                  </a:tcPr>
                </a:tc>
                <a:tc>
                  <a:txBody>
                    <a:bodyPr/>
                    <a:lstStyle/>
                    <a:p>
                      <a:pPr algn="ctr"/>
                      <a:r>
                        <a:rPr lang="en-US" sz="1600" dirty="0" smtClean="0"/>
                        <a:t>Arithmetic</a:t>
                      </a:r>
                      <a:endParaRPr lang="en-US" sz="1600" dirty="0"/>
                    </a:p>
                  </a:txBody>
                  <a:tcPr>
                    <a:solidFill>
                      <a:schemeClr val="accent1"/>
                    </a:solidFill>
                  </a:tcPr>
                </a:tc>
                <a:tc>
                  <a:txBody>
                    <a:bodyPr/>
                    <a:lstStyle/>
                    <a:p>
                      <a:pPr algn="ctr"/>
                      <a:r>
                        <a:rPr lang="en-US" sz="1600" dirty="0" smtClean="0"/>
                        <a:t>Symbol</a:t>
                      </a:r>
                      <a:r>
                        <a:rPr lang="en-US" sz="1600" baseline="0" dirty="0" smtClean="0"/>
                        <a:t> Search</a:t>
                      </a:r>
                      <a:endParaRPr lang="en-US" sz="1600" dirty="0"/>
                    </a:p>
                  </a:txBody>
                  <a:tcPr>
                    <a:solidFill>
                      <a:schemeClr val="accent1"/>
                    </a:solidFill>
                  </a:tcPr>
                </a:tc>
                <a:extLst>
                  <a:ext uri="{0D108BD9-81ED-4DB2-BD59-A6C34878D82A}">
                    <a16:rowId xmlns:a16="http://schemas.microsoft.com/office/drawing/2014/main" val="10002"/>
                  </a:ext>
                </a:extLst>
              </a:tr>
              <a:tr h="461780">
                <a:tc vMerge="1">
                  <a:txBody>
                    <a:bodyPr/>
                    <a:lstStyle/>
                    <a:p>
                      <a:pPr algn="ctr"/>
                      <a:endParaRPr lang="en-US" sz="1600" dirty="0"/>
                    </a:p>
                  </a:txBody>
                  <a:tcPr>
                    <a:solidFill>
                      <a:schemeClr val="accent1"/>
                    </a:solidFill>
                  </a:tcPr>
                </a:tc>
                <a:tc>
                  <a:txBody>
                    <a:bodyPr/>
                    <a:lstStyle/>
                    <a:p>
                      <a:pPr algn="ctr"/>
                      <a:r>
                        <a:rPr lang="en-US" sz="1600" dirty="0" smtClean="0"/>
                        <a:t>Information</a:t>
                      </a:r>
                      <a:endParaRPr lang="en-US" sz="1600" dirty="0"/>
                    </a:p>
                  </a:txBody>
                  <a:tcPr>
                    <a:solidFill>
                      <a:schemeClr val="accent1"/>
                    </a:solidFill>
                  </a:tcPr>
                </a:tc>
                <a:tc>
                  <a:txBody>
                    <a:bodyPr/>
                    <a:lstStyle/>
                    <a:p>
                      <a:pPr algn="ctr"/>
                      <a:r>
                        <a:rPr lang="en-US" sz="1600" dirty="0" smtClean="0"/>
                        <a:t>Visual</a:t>
                      </a:r>
                      <a:r>
                        <a:rPr lang="en-US" sz="1600" baseline="0" dirty="0" smtClean="0"/>
                        <a:t> Puzzles</a:t>
                      </a:r>
                      <a:endParaRPr lang="en-US" sz="1600" dirty="0"/>
                    </a:p>
                  </a:txBody>
                  <a:tcPr>
                    <a:solidFill>
                      <a:schemeClr val="accent1"/>
                    </a:solidFill>
                  </a:tcPr>
                </a:tc>
                <a:tc>
                  <a:txBody>
                    <a:bodyPr/>
                    <a:lstStyle/>
                    <a:p>
                      <a:pPr algn="ctr"/>
                      <a:endParaRPr lang="en-US" sz="1600" dirty="0"/>
                    </a:p>
                  </a:txBody>
                  <a:tcPr>
                    <a:solidFill>
                      <a:schemeClr val="accent1"/>
                    </a:solidFill>
                  </a:tcPr>
                </a:tc>
                <a:tc>
                  <a:txBody>
                    <a:bodyPr/>
                    <a:lstStyle/>
                    <a:p>
                      <a:pPr algn="ctr"/>
                      <a:endParaRPr lang="en-US" sz="1600" dirty="0"/>
                    </a:p>
                  </a:txBody>
                  <a:tcPr>
                    <a:solidFill>
                      <a:schemeClr val="accent1"/>
                    </a:solidFill>
                  </a:tcPr>
                </a:tc>
                <a:extLst>
                  <a:ext uri="{0D108BD9-81ED-4DB2-BD59-A6C34878D82A}">
                    <a16:rowId xmlns:a16="http://schemas.microsoft.com/office/drawing/2014/main" val="10003"/>
                  </a:ext>
                </a:extLst>
              </a:tr>
              <a:tr h="2696308">
                <a:tc>
                  <a:txBody>
                    <a:bodyPr/>
                    <a:lstStyle/>
                    <a:p>
                      <a:pPr algn="ctr"/>
                      <a:r>
                        <a:rPr lang="en-US" sz="1600" dirty="0" smtClean="0">
                          <a:solidFill>
                            <a:schemeClr val="bg1"/>
                          </a:solidFill>
                        </a:rPr>
                        <a:t>INDEX DESCRIPTIONS</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Verbal knowledge and understanding obtained through informal and formal education</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Ability to interpret and organize visually perceived material and to generate and test</a:t>
                      </a:r>
                      <a:r>
                        <a:rPr lang="en-US" sz="1600" baseline="0" dirty="0" smtClean="0">
                          <a:solidFill>
                            <a:schemeClr val="bg1"/>
                          </a:solidFill>
                        </a:rPr>
                        <a:t> hypotheses related to problem solutions</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Immediate</a:t>
                      </a:r>
                      <a:r>
                        <a:rPr lang="en-US" sz="1600" baseline="0" dirty="0" smtClean="0">
                          <a:solidFill>
                            <a:schemeClr val="bg1"/>
                          </a:solidFill>
                        </a:rPr>
                        <a:t> memory and ability to sustain attention, concentrate, and exert mental control</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Ability to process visually and perceived nonverbal information quickly with concentration and rapid eye-and coordination</a:t>
                      </a:r>
                      <a:endParaRPr lang="en-US" sz="1600" dirty="0">
                        <a:solidFill>
                          <a:schemeClr val="bg1"/>
                        </a:solidFill>
                      </a:endParaRPr>
                    </a:p>
                  </a:txBody>
                  <a:tcPr>
                    <a:solidFill>
                      <a:schemeClr val="accent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4121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Disability</a:t>
            </a:r>
            <a:endParaRPr lang="en-US" dirty="0"/>
          </a:p>
        </p:txBody>
      </p:sp>
      <p:sp>
        <p:nvSpPr>
          <p:cNvPr id="3" name="Content Placeholder 2"/>
          <p:cNvSpPr>
            <a:spLocks noGrp="1"/>
          </p:cNvSpPr>
          <p:nvPr>
            <p:ph idx="1"/>
          </p:nvPr>
        </p:nvSpPr>
        <p:spPr>
          <a:xfrm>
            <a:off x="533400" y="1828800"/>
            <a:ext cx="8458200" cy="5029200"/>
          </a:xfrm>
        </p:spPr>
        <p:txBody>
          <a:bodyPr>
            <a:normAutofit/>
          </a:bodyPr>
          <a:lstStyle/>
          <a:p>
            <a:pPr marL="128016" lvl="1" indent="0">
              <a:buNone/>
            </a:pPr>
            <a:r>
              <a:rPr lang="en-US" sz="2000" dirty="0"/>
              <a:t>Intellectual Disability (Intellectual Disability </a:t>
            </a:r>
            <a:r>
              <a:rPr lang="en-US" sz="2000" dirty="0" smtClean="0"/>
              <a:t>Disorder)</a:t>
            </a:r>
            <a:endParaRPr lang="en-US" sz="2000" baseline="30000" dirty="0" smtClean="0"/>
          </a:p>
          <a:p>
            <a:pPr marL="128016" lvl="1" indent="0">
              <a:buNone/>
            </a:pPr>
            <a:r>
              <a:rPr lang="en-US" sz="2000" dirty="0" smtClean="0"/>
              <a:t>3 </a:t>
            </a:r>
            <a:r>
              <a:rPr lang="en-US" sz="2000" dirty="0"/>
              <a:t>criteria:</a:t>
            </a:r>
          </a:p>
          <a:p>
            <a:pPr lvl="1"/>
            <a:r>
              <a:rPr lang="en-US" dirty="0"/>
              <a:t>Deficits in intellectual functions (e.g., reasoning, planning, judgment) confirmed by clinical assessment and standardized intelligence testing.</a:t>
            </a:r>
          </a:p>
          <a:p>
            <a:pPr lvl="1"/>
            <a:r>
              <a:rPr lang="en-US" dirty="0"/>
              <a:t>Deficits in adaptive </a:t>
            </a:r>
            <a:r>
              <a:rPr lang="en-US" dirty="0" smtClean="0"/>
              <a:t>functioning (e.g., communication, social participating, independent living)</a:t>
            </a:r>
            <a:endParaRPr lang="en-US" dirty="0"/>
          </a:p>
          <a:p>
            <a:pPr lvl="1"/>
            <a:r>
              <a:rPr lang="en-US" dirty="0"/>
              <a:t>Onset of intellectual and adaptive deficits during the developmental period</a:t>
            </a:r>
            <a:r>
              <a:rPr lang="en-US" dirty="0" smtClean="0"/>
              <a:t>.</a:t>
            </a:r>
          </a:p>
          <a:p>
            <a:r>
              <a:rPr lang="en-US" dirty="0" smtClean="0"/>
              <a:t>Specify Mild, Moderate, Severe, Profound</a:t>
            </a:r>
          </a:p>
          <a:p>
            <a:pPr lvl="1"/>
            <a:r>
              <a:rPr lang="en-US" dirty="0" smtClean="0"/>
              <a:t>Specifiers of severity are based on adaptive functioning NOT IQ scores, because it is adaptive functioning that determines the level of supports required.</a:t>
            </a:r>
          </a:p>
          <a:p>
            <a:pPr lvl="1"/>
            <a:r>
              <a:rPr lang="en-US" dirty="0" smtClean="0"/>
              <a:t>Of those with ID, 85% have mild impairment, 10% have moderate, and 5% have severe to profound impairments.</a:t>
            </a:r>
          </a:p>
          <a:p>
            <a:r>
              <a:rPr lang="en-US" dirty="0" smtClean="0"/>
              <a:t>Prevalence of ID</a:t>
            </a:r>
          </a:p>
          <a:p>
            <a:pPr lvl="1"/>
            <a:r>
              <a:rPr lang="en-US" dirty="0" smtClean="0"/>
              <a:t>Worldwide prevalence: ~1% (estimates vary between countries, income levels, </a:t>
            </a:r>
            <a:r>
              <a:rPr lang="en-US" dirty="0" err="1" smtClean="0"/>
              <a:t>etc</a:t>
            </a:r>
            <a:r>
              <a:rPr lang="en-US" dirty="0" smtClean="0"/>
              <a:t>)</a:t>
            </a:r>
          </a:p>
          <a:p>
            <a:pPr lvl="1"/>
            <a:r>
              <a:rPr lang="en-US" dirty="0" smtClean="0"/>
              <a:t>ID is approximately 5 times higher for males than for females.</a:t>
            </a:r>
          </a:p>
          <a:p>
            <a:pPr lvl="1"/>
            <a:endParaRPr lang="en-US" dirty="0" smtClean="0"/>
          </a:p>
          <a:p>
            <a:endParaRPr lang="en-US" dirty="0"/>
          </a:p>
        </p:txBody>
      </p:sp>
    </p:spTree>
    <p:extLst>
      <p:ext uri="{BB962C8B-B14F-4D97-AF65-F5344CB8AC3E}">
        <p14:creationId xmlns:p14="http://schemas.microsoft.com/office/powerpoint/2010/main" val="3068403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behavior assessment</a:t>
            </a:r>
            <a:endParaRPr lang="en-US" dirty="0"/>
          </a:p>
        </p:txBody>
      </p:sp>
      <p:sp>
        <p:nvSpPr>
          <p:cNvPr id="3" name="Content Placeholder 2"/>
          <p:cNvSpPr>
            <a:spLocks noGrp="1"/>
          </p:cNvSpPr>
          <p:nvPr>
            <p:ph idx="1"/>
          </p:nvPr>
        </p:nvSpPr>
        <p:spPr>
          <a:xfrm>
            <a:off x="990600" y="2286000"/>
            <a:ext cx="7290055" cy="4023360"/>
          </a:xfrm>
        </p:spPr>
        <p:txBody>
          <a:bodyPr>
            <a:normAutofit/>
          </a:bodyPr>
          <a:lstStyle/>
          <a:p>
            <a:r>
              <a:rPr lang="en-US" dirty="0"/>
              <a:t>Assessment of adaptive behavior is necessary </a:t>
            </a:r>
            <a:r>
              <a:rPr lang="en-US" dirty="0" smtClean="0"/>
              <a:t>for diagnosis </a:t>
            </a:r>
            <a:r>
              <a:rPr lang="en-US" dirty="0"/>
              <a:t>of </a:t>
            </a:r>
            <a:r>
              <a:rPr lang="en-US" dirty="0" smtClean="0"/>
              <a:t>intellectual disability.</a:t>
            </a:r>
          </a:p>
          <a:p>
            <a:r>
              <a:rPr lang="en-US" dirty="0" smtClean="0"/>
              <a:t>Provides information </a:t>
            </a:r>
            <a:r>
              <a:rPr lang="en-US" dirty="0"/>
              <a:t>about </a:t>
            </a:r>
            <a:r>
              <a:rPr lang="en-US" dirty="0" smtClean="0"/>
              <a:t>a person’s </a:t>
            </a:r>
            <a:r>
              <a:rPr lang="en-US" dirty="0"/>
              <a:t>strengths and weaknesses that can </a:t>
            </a:r>
            <a:r>
              <a:rPr lang="en-US" dirty="0" smtClean="0"/>
              <a:t>inform educational and </a:t>
            </a:r>
            <a:r>
              <a:rPr lang="en-US" dirty="0"/>
              <a:t>intervention efforts</a:t>
            </a:r>
            <a:r>
              <a:rPr lang="en-US" dirty="0" smtClean="0"/>
              <a:t>.</a:t>
            </a:r>
          </a:p>
          <a:p>
            <a:r>
              <a:rPr lang="en-US" dirty="0"/>
              <a:t>Among the very large number of adaptive behavior scales on the market, very few have adequate norms and reliability to diagnose </a:t>
            </a:r>
            <a:r>
              <a:rPr lang="en-US" dirty="0" smtClean="0"/>
              <a:t>intellectual disability in </a:t>
            </a:r>
            <a:r>
              <a:rPr lang="en-US" dirty="0"/>
              <a:t>people with IQs in the </a:t>
            </a:r>
            <a:r>
              <a:rPr lang="en-US" dirty="0" smtClean="0"/>
              <a:t>&lt;70 range.</a:t>
            </a:r>
          </a:p>
          <a:p>
            <a:pPr lvl="2"/>
            <a:r>
              <a:rPr lang="en-US" sz="1800" dirty="0" smtClean="0"/>
              <a:t>Vineland </a:t>
            </a:r>
            <a:r>
              <a:rPr lang="en-US" sz="1800" dirty="0"/>
              <a:t>Adaptive Behavior Scales-Survey Form </a:t>
            </a:r>
            <a:endParaRPr lang="en-US" sz="1800" dirty="0" smtClean="0"/>
          </a:p>
          <a:p>
            <a:pPr lvl="2"/>
            <a:r>
              <a:rPr lang="en-US" sz="1800" dirty="0" smtClean="0"/>
              <a:t>Scales </a:t>
            </a:r>
            <a:r>
              <a:rPr lang="en-US" sz="1800" dirty="0"/>
              <a:t>of Independent </a:t>
            </a:r>
            <a:r>
              <a:rPr lang="en-US" sz="1800" dirty="0" smtClean="0"/>
              <a:t>Behavior </a:t>
            </a:r>
            <a:r>
              <a:rPr lang="en-US" sz="1800" dirty="0"/>
              <a:t> </a:t>
            </a:r>
          </a:p>
        </p:txBody>
      </p:sp>
    </p:spTree>
    <p:extLst>
      <p:ext uri="{BB962C8B-B14F-4D97-AF65-F5344CB8AC3E}">
        <p14:creationId xmlns:p14="http://schemas.microsoft.com/office/powerpoint/2010/main" val="7261488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Vineland Adaptive Behavior Scales</a:t>
            </a:r>
            <a:endParaRPr lang="en-US" dirty="0"/>
          </a:p>
        </p:txBody>
      </p:sp>
      <p:sp>
        <p:nvSpPr>
          <p:cNvPr id="3" name="Content Placeholder 2"/>
          <p:cNvSpPr>
            <a:spLocks noGrp="1"/>
          </p:cNvSpPr>
          <p:nvPr>
            <p:ph sz="half" idx="1"/>
          </p:nvPr>
        </p:nvSpPr>
        <p:spPr>
          <a:xfrm>
            <a:off x="4625567" y="2286000"/>
            <a:ext cx="3948238" cy="3759200"/>
          </a:xfrm>
        </p:spPr>
        <p:txBody>
          <a:bodyPr>
            <a:normAutofit fontScale="85000" lnSpcReduction="10000"/>
          </a:bodyPr>
          <a:lstStyle/>
          <a:p>
            <a:r>
              <a:rPr lang="en-US" dirty="0"/>
              <a:t>The Vineland Adaptive Behavior Scales is a test of adaptive functioning often used in assessments of intellectual and developmental disabilities</a:t>
            </a:r>
            <a:r>
              <a:rPr lang="en-US" dirty="0" smtClean="0"/>
              <a:t>.</a:t>
            </a:r>
          </a:p>
          <a:p>
            <a:r>
              <a:rPr lang="en-US" dirty="0" smtClean="0"/>
              <a:t>Age range: Birth-90; Interview, Parent/Caregiver, Teacher forms</a:t>
            </a:r>
            <a:endParaRPr lang="en-US" dirty="0"/>
          </a:p>
          <a:p>
            <a:r>
              <a:rPr lang="en-US" dirty="0" smtClean="0"/>
              <a:t>Vineland-3 </a:t>
            </a:r>
            <a:r>
              <a:rPr lang="en-US" dirty="0"/>
              <a:t>examines 3 domains: Communication, Daily Living, and Socialization.</a:t>
            </a:r>
          </a:p>
          <a:p>
            <a:r>
              <a:rPr lang="en-US" dirty="0"/>
              <a:t>A diagnosis of </a:t>
            </a:r>
            <a:r>
              <a:rPr lang="en-US" dirty="0" smtClean="0"/>
              <a:t>intellectual disability requires </a:t>
            </a:r>
            <a:r>
              <a:rPr lang="en-US" dirty="0"/>
              <a:t>a both an IQ score of 70 or below and significant deficits in adaptive functioning (scores two or more standard deviations below the mean).</a:t>
            </a:r>
          </a:p>
          <a:p>
            <a:endParaRPr lang="en-US"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9644" y="2286000"/>
            <a:ext cx="4125216" cy="3276600"/>
          </a:xfrm>
        </p:spPr>
      </p:pic>
    </p:spTree>
    <p:extLst>
      <p:ext uri="{BB962C8B-B14F-4D97-AF65-F5344CB8AC3E}">
        <p14:creationId xmlns:p14="http://schemas.microsoft.com/office/powerpoint/2010/main" val="2583877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a:t>
            </a:r>
            <a:endParaRPr lang="en-US" dirty="0"/>
          </a:p>
        </p:txBody>
      </p:sp>
      <p:pic>
        <p:nvPicPr>
          <p:cNvPr id="2048" name="Picture 20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6905" y="1981200"/>
            <a:ext cx="4633495" cy="3419519"/>
          </a:xfrm>
          <a:prstGeom prst="rect">
            <a:avLst/>
          </a:prstGeom>
        </p:spPr>
      </p:pic>
      <p:sp>
        <p:nvSpPr>
          <p:cNvPr id="2049" name="TextBox 2048"/>
          <p:cNvSpPr txBox="1"/>
          <p:nvPr/>
        </p:nvSpPr>
        <p:spPr>
          <a:xfrm>
            <a:off x="1752600" y="5400719"/>
            <a:ext cx="6024406" cy="369332"/>
          </a:xfrm>
          <a:prstGeom prst="rect">
            <a:avLst/>
          </a:prstGeom>
          <a:noFill/>
        </p:spPr>
        <p:txBody>
          <a:bodyPr wrap="none" rtlCol="0">
            <a:spAutoFit/>
          </a:bodyPr>
          <a:lstStyle/>
          <a:p>
            <a:r>
              <a:rPr lang="en-US" dirty="0" smtClean="0">
                <a:latin typeface="Calisto MT" panose="02040603050505030304" pitchFamily="18" charset="0"/>
              </a:rPr>
              <a:t>“I dreamed I was being chased by a giant standardized test.”</a:t>
            </a:r>
            <a:endParaRPr lang="en-US" dirty="0">
              <a:latin typeface="Calisto MT" panose="02040603050505030304" pitchFamily="18" charset="0"/>
            </a:endParaRPr>
          </a:p>
        </p:txBody>
      </p:sp>
    </p:spTree>
    <p:extLst>
      <p:ext uri="{BB962C8B-B14F-4D97-AF65-F5344CB8AC3E}">
        <p14:creationId xmlns:p14="http://schemas.microsoft.com/office/powerpoint/2010/main" val="3031033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tests</a:t>
            </a:r>
            <a:endParaRPr lang="en-US" dirty="0"/>
          </a:p>
        </p:txBody>
      </p:sp>
      <p:sp>
        <p:nvSpPr>
          <p:cNvPr id="3" name="Content Placeholder 2"/>
          <p:cNvSpPr>
            <a:spLocks noGrp="1"/>
          </p:cNvSpPr>
          <p:nvPr>
            <p:ph idx="1"/>
          </p:nvPr>
        </p:nvSpPr>
        <p:spPr>
          <a:xfrm>
            <a:off x="822959" y="1905000"/>
            <a:ext cx="7543801" cy="4023360"/>
          </a:xfrm>
        </p:spPr>
        <p:txBody>
          <a:bodyPr>
            <a:normAutofit/>
          </a:bodyPr>
          <a:lstStyle/>
          <a:p>
            <a:pPr marL="0" indent="0">
              <a:buNone/>
            </a:pPr>
            <a:r>
              <a:rPr lang="en-US" dirty="0" smtClean="0"/>
              <a:t>Achievement tests are used to assess academic achievement</a:t>
            </a:r>
            <a:r>
              <a:rPr lang="en-US" dirty="0"/>
              <a:t> </a:t>
            </a:r>
            <a:r>
              <a:rPr lang="en-US" dirty="0" smtClean="0"/>
              <a:t>(e.g., </a:t>
            </a:r>
            <a:r>
              <a:rPr lang="en-US" dirty="0"/>
              <a:t>evaluate how well an individual has mastered specific subject areas, such as reading and </a:t>
            </a:r>
            <a:r>
              <a:rPr lang="en-US" dirty="0" smtClean="0"/>
              <a:t>mathematics).</a:t>
            </a:r>
          </a:p>
          <a:p>
            <a:r>
              <a:rPr lang="en-US" dirty="0"/>
              <a:t>Achievement tests include the Scholastic Aptitude Test (SAT), Medical College Admission Test (MCAT), and the United States Licensing Examination (USMLE).</a:t>
            </a:r>
          </a:p>
          <a:p>
            <a:r>
              <a:rPr lang="en-US" dirty="0"/>
              <a:t>The Wide Range Achievement Test (WRAT), which is often used clinically, evaluates arithmetic, reading, and spelling skills.</a:t>
            </a:r>
          </a:p>
          <a:p>
            <a:r>
              <a:rPr lang="en-US" dirty="0"/>
              <a:t>Achievement tests often used by school systems include the California, Iowa, Stanford, and Peabody Achievement Tests.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063875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Provide essential background information on psychological assessment domains and common instruments </a:t>
            </a:r>
          </a:p>
          <a:p>
            <a:pPr marL="457200" indent="-457200">
              <a:buFont typeface="+mj-lt"/>
              <a:buAutoNum type="arabicPeriod"/>
            </a:pPr>
            <a:r>
              <a:rPr lang="en-US" dirty="0" smtClean="0"/>
              <a:t>Help you be informed consumers of psychological data in your future medical practice </a:t>
            </a:r>
          </a:p>
          <a:p>
            <a:pPr marL="457200" indent="-457200">
              <a:buFont typeface="+mj-lt"/>
              <a:buAutoNum type="arabicPeriod"/>
            </a:pPr>
            <a:r>
              <a:rPr lang="en-US" dirty="0" smtClean="0"/>
              <a:t>Present material that will be covered in the USMLE </a:t>
            </a:r>
            <a:r>
              <a:rPr lang="en-US" dirty="0"/>
              <a:t>Step </a:t>
            </a:r>
            <a:r>
              <a:rPr lang="en-US" dirty="0" smtClean="0"/>
              <a:t>1</a:t>
            </a: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345764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Disorders</a:t>
            </a:r>
            <a:endParaRPr lang="en-US" dirty="0"/>
          </a:p>
        </p:txBody>
      </p:sp>
      <p:sp>
        <p:nvSpPr>
          <p:cNvPr id="3" name="Content Placeholder 2"/>
          <p:cNvSpPr>
            <a:spLocks noGrp="1"/>
          </p:cNvSpPr>
          <p:nvPr>
            <p:ph idx="1"/>
          </p:nvPr>
        </p:nvSpPr>
        <p:spPr>
          <a:xfrm>
            <a:off x="609600" y="1905000"/>
            <a:ext cx="7467600" cy="4114800"/>
          </a:xfrm>
        </p:spPr>
        <p:txBody>
          <a:bodyPr>
            <a:normAutofit/>
          </a:bodyPr>
          <a:lstStyle/>
          <a:p>
            <a:r>
              <a:rPr lang="en-US" dirty="0"/>
              <a:t>Ability-achievement </a:t>
            </a:r>
            <a:r>
              <a:rPr lang="en-US" dirty="0" smtClean="0"/>
              <a:t>Discrepancy</a:t>
            </a:r>
          </a:p>
          <a:p>
            <a:pPr lvl="1"/>
            <a:r>
              <a:rPr lang="en-US" sz="1800" dirty="0" smtClean="0"/>
              <a:t>Traditionally, learning disability was defined as significantly lower academic achievement relative to one’s measured intellectual ability.</a:t>
            </a:r>
            <a:r>
              <a:rPr lang="en-US" sz="1800" baseline="30000" dirty="0"/>
              <a:t>6</a:t>
            </a:r>
            <a:endParaRPr lang="en-US" sz="1800" baseline="30000" dirty="0" smtClean="0"/>
          </a:p>
          <a:p>
            <a:pPr lvl="1"/>
            <a:r>
              <a:rPr lang="en-US" sz="1800" dirty="0" smtClean="0"/>
              <a:t>But, this assumes that factors that negatively affect academic achievement scores do not influence scores on IQ tests.</a:t>
            </a:r>
          </a:p>
          <a:p>
            <a:r>
              <a:rPr lang="en-US" dirty="0" smtClean="0"/>
              <a:t>Specific learning disorders</a:t>
            </a:r>
          </a:p>
          <a:p>
            <a:pPr lvl="1"/>
            <a:r>
              <a:rPr lang="en-US" sz="1800" dirty="0" smtClean="0"/>
              <a:t>Difficulties of learning and using specific academic skills in certain learning domains (i.e., word reading, reading comprehension, spelling, written expression, number sense, mathematical reasoning) that are substantially below individual's chronological age, and cause significant interference with academic or occupational performance.</a:t>
            </a:r>
          </a:p>
          <a:p>
            <a:pPr lvl="1"/>
            <a:r>
              <a:rPr lang="en-US" sz="1800" dirty="0" smtClean="0"/>
              <a:t>Although intellectual </a:t>
            </a:r>
            <a:r>
              <a:rPr lang="en-US" sz="1800" dirty="0"/>
              <a:t>assessment has been the core of psychological assessment for LD for decades, it is no longer </a:t>
            </a:r>
            <a:r>
              <a:rPr lang="en-US" sz="1800" dirty="0" smtClean="0"/>
              <a:t>required </a:t>
            </a:r>
            <a:r>
              <a:rPr lang="en-US" sz="1800" dirty="0"/>
              <a:t>for a DSM-­5 diagnosis of SLD, except when Intellectual Disabilities are suspected.</a:t>
            </a:r>
          </a:p>
          <a:p>
            <a:endParaRPr lang="en-US" dirty="0" smtClean="0"/>
          </a:p>
          <a:p>
            <a:endParaRPr lang="en-US" dirty="0" smtClean="0"/>
          </a:p>
        </p:txBody>
      </p:sp>
      <p:sp>
        <p:nvSpPr>
          <p:cNvPr id="4" name="Footer Placeholder 3"/>
          <p:cNvSpPr>
            <a:spLocks noGrp="1"/>
          </p:cNvSpPr>
          <p:nvPr>
            <p:ph type="ftr" sz="quarter" idx="11"/>
          </p:nvPr>
        </p:nvSpPr>
        <p:spPr>
          <a:xfrm>
            <a:off x="3962400" y="6019800"/>
            <a:ext cx="4445000" cy="420424"/>
          </a:xfrm>
        </p:spPr>
        <p:txBody>
          <a:bodyPr/>
          <a:lstStyle/>
          <a:p>
            <a:r>
              <a:rPr lang="en-US" sz="1400" dirty="0" smtClean="0"/>
              <a:t>APA, 2000</a:t>
            </a:r>
            <a:endParaRPr lang="en-US" sz="1400" dirty="0"/>
          </a:p>
        </p:txBody>
      </p:sp>
    </p:spTree>
    <p:extLst>
      <p:ext uri="{BB962C8B-B14F-4D97-AF65-F5344CB8AC3E}">
        <p14:creationId xmlns:p14="http://schemas.microsoft.com/office/powerpoint/2010/main" val="29678015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7" y="533400"/>
            <a:ext cx="7290054" cy="1499616"/>
          </a:xfrm>
        </p:spPr>
        <p:txBody>
          <a:bodyPr>
            <a:normAutofit/>
          </a:bodyPr>
          <a:lstStyle/>
          <a:p>
            <a:r>
              <a:rPr lang="en-US" dirty="0" smtClean="0"/>
              <a:t>Psychopathology</a:t>
            </a:r>
            <a:endParaRPr lang="en-US" dirty="0"/>
          </a:p>
        </p:txBody>
      </p:sp>
      <p:sp>
        <p:nvSpPr>
          <p:cNvPr id="3" name="Content Placeholder 2"/>
          <p:cNvSpPr>
            <a:spLocks noGrp="1"/>
          </p:cNvSpPr>
          <p:nvPr>
            <p:ph idx="1"/>
          </p:nvPr>
        </p:nvSpPr>
        <p:spPr>
          <a:xfrm>
            <a:off x="768097" y="2362200"/>
            <a:ext cx="7766303" cy="3657600"/>
          </a:xfrm>
        </p:spPr>
        <p:txBody>
          <a:bodyPr>
            <a:noAutofit/>
          </a:bodyPr>
          <a:lstStyle/>
          <a:p>
            <a:pPr lvl="1"/>
            <a:r>
              <a:rPr lang="en-US" sz="2000" dirty="0" smtClean="0"/>
              <a:t>In medical </a:t>
            </a:r>
            <a:r>
              <a:rPr lang="en-US" sz="2000" dirty="0"/>
              <a:t>settings </a:t>
            </a:r>
            <a:r>
              <a:rPr lang="en-US" sz="2000" dirty="0" smtClean="0"/>
              <a:t>the most common psychopathology you will encounter will relate </a:t>
            </a:r>
            <a:r>
              <a:rPr lang="en-US" sz="2000" dirty="0"/>
              <a:t>to symptoms of depression, anxiety, and substance </a:t>
            </a:r>
            <a:r>
              <a:rPr lang="en-US" sz="2000" dirty="0" smtClean="0"/>
              <a:t>abuse.</a:t>
            </a:r>
          </a:p>
          <a:p>
            <a:pPr lvl="1"/>
            <a:r>
              <a:rPr lang="en-US" sz="2000" dirty="0"/>
              <a:t>Evaluation of patients with emotional </a:t>
            </a:r>
            <a:r>
              <a:rPr lang="en-US" sz="2000" dirty="0" smtClean="0"/>
              <a:t>symptoms involves:</a:t>
            </a:r>
          </a:p>
          <a:p>
            <a:pPr lvl="2"/>
            <a:r>
              <a:rPr lang="en-US" sz="2000" dirty="0" smtClean="0"/>
              <a:t>Psychiatric history</a:t>
            </a:r>
          </a:p>
          <a:p>
            <a:pPr lvl="2"/>
            <a:r>
              <a:rPr lang="en-US" sz="2000" dirty="0" smtClean="0"/>
              <a:t>Includes mental illness, drug and alcohol use, sexual activity, current living situation, and sources of stress.</a:t>
            </a:r>
          </a:p>
          <a:p>
            <a:pPr lvl="2"/>
            <a:r>
              <a:rPr lang="en-US" sz="2000" dirty="0" smtClean="0"/>
              <a:t>Mental Status Exam</a:t>
            </a:r>
          </a:p>
          <a:p>
            <a:pPr lvl="2"/>
            <a:r>
              <a:rPr lang="en-US" sz="2000" dirty="0" smtClean="0"/>
              <a:t>Data from personality testing and symptom inventories </a:t>
            </a:r>
            <a:endParaRPr lang="en-US" sz="2000" dirty="0"/>
          </a:p>
        </p:txBody>
      </p:sp>
    </p:spTree>
    <p:extLst>
      <p:ext uri="{BB962C8B-B14F-4D97-AF65-F5344CB8AC3E}">
        <p14:creationId xmlns:p14="http://schemas.microsoft.com/office/powerpoint/2010/main" val="2345076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 scales</a:t>
            </a:r>
            <a:endParaRPr lang="en-US" dirty="0"/>
          </a:p>
        </p:txBody>
      </p:sp>
      <p:sp>
        <p:nvSpPr>
          <p:cNvPr id="3" name="Content Placeholder 2"/>
          <p:cNvSpPr>
            <a:spLocks noGrp="1"/>
          </p:cNvSpPr>
          <p:nvPr>
            <p:ph idx="1"/>
          </p:nvPr>
        </p:nvSpPr>
        <p:spPr>
          <a:xfrm>
            <a:off x="854805" y="1905000"/>
            <a:ext cx="7162800" cy="41148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Major depression and symptoms of depression are common among patients presenting in medical settings. </a:t>
            </a:r>
          </a:p>
          <a:p>
            <a:pPr marL="459486" lvl="1" indent="-285750" defTabSz="914400">
              <a:lnSpc>
                <a:spcPct val="100000"/>
              </a:lnSpc>
              <a:spcBef>
                <a:spcPts val="0"/>
              </a:spcBef>
              <a:spcAft>
                <a:spcPts val="0"/>
              </a:spcAft>
              <a:buClrTx/>
              <a:defRPr/>
            </a:pPr>
            <a:r>
              <a:rPr lang="en-US" sz="1800" dirty="0" smtClean="0"/>
              <a:t>Pearson et al. (1999) demonstrated that 20% of patients identified as high utilizers of medical care experienced major depression or major depression in partial remission.</a:t>
            </a:r>
          </a:p>
          <a:p>
            <a:pPr marL="0" indent="0">
              <a:buNone/>
            </a:pPr>
            <a:r>
              <a:rPr lang="en-US" dirty="0" smtClean="0"/>
              <a:t>Objective </a:t>
            </a:r>
            <a:r>
              <a:rPr lang="en-US" dirty="0"/>
              <a:t>rating scales of depression that are commonly used include the Hamilton, Raskin, Zung, and </a:t>
            </a:r>
            <a:r>
              <a:rPr lang="en-US" dirty="0" smtClean="0"/>
              <a:t>Beck.</a:t>
            </a:r>
          </a:p>
          <a:p>
            <a:pPr lvl="2"/>
            <a:r>
              <a:rPr lang="en-US" sz="1800" dirty="0" smtClean="0"/>
              <a:t>In </a:t>
            </a:r>
            <a:r>
              <a:rPr lang="en-US" sz="1800" dirty="0"/>
              <a:t>the Hamilton and Raskin scales, an examiner rates the </a:t>
            </a:r>
            <a:r>
              <a:rPr lang="en-US" sz="1800" dirty="0" smtClean="0"/>
              <a:t>patient.</a:t>
            </a:r>
          </a:p>
          <a:p>
            <a:pPr lvl="2"/>
            <a:r>
              <a:rPr lang="en-US" sz="1800" dirty="0" smtClean="0"/>
              <a:t>In </a:t>
            </a:r>
            <a:r>
              <a:rPr lang="en-US" sz="1800" dirty="0"/>
              <a:t>the Zung and Beck scales the patient rates </a:t>
            </a:r>
            <a:r>
              <a:rPr lang="en-US" sz="1800" dirty="0" smtClean="0"/>
              <a:t>self.</a:t>
            </a:r>
          </a:p>
          <a:p>
            <a:pPr marL="685800" lvl="1" indent="-285750"/>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22117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Items in the Beck Depression Inventory-II</a:t>
            </a:r>
            <a:endParaRPr lang="en-US" dirty="0"/>
          </a:p>
        </p:txBody>
      </p:sp>
      <p:sp>
        <p:nvSpPr>
          <p:cNvPr id="3" name="Content Placeholder 2"/>
          <p:cNvSpPr>
            <a:spLocks noGrp="1"/>
          </p:cNvSpPr>
          <p:nvPr>
            <p:ph idx="1"/>
          </p:nvPr>
        </p:nvSpPr>
        <p:spPr>
          <a:xfrm>
            <a:off x="1295400" y="4060475"/>
            <a:ext cx="6019801" cy="2438400"/>
          </a:xfrm>
        </p:spPr>
        <p:style>
          <a:lnRef idx="2">
            <a:schemeClr val="accent1">
              <a:shade val="50000"/>
            </a:schemeClr>
          </a:lnRef>
          <a:fillRef idx="1">
            <a:schemeClr val="accent1"/>
          </a:fillRef>
          <a:effectRef idx="0">
            <a:schemeClr val="accent1"/>
          </a:effectRef>
          <a:fontRef idx="minor">
            <a:schemeClr val="lt1"/>
          </a:fontRef>
        </p:style>
        <p:txBody>
          <a:bodyPr numCol="4">
            <a:normAutofit/>
          </a:bodyPr>
          <a:lstStyle/>
          <a:p>
            <a:r>
              <a:rPr lang="en-US" sz="1400" i="1" dirty="0" smtClean="0">
                <a:solidFill>
                  <a:srgbClr val="002060"/>
                </a:solidFill>
              </a:rPr>
              <a:t>Sadness</a:t>
            </a:r>
          </a:p>
          <a:p>
            <a:r>
              <a:rPr lang="en-US" sz="1400" i="1" dirty="0" smtClean="0">
                <a:solidFill>
                  <a:srgbClr val="002060"/>
                </a:solidFill>
              </a:rPr>
              <a:t>Pessimism</a:t>
            </a:r>
          </a:p>
          <a:p>
            <a:r>
              <a:rPr lang="en-US" sz="1400" i="1" dirty="0" smtClean="0">
                <a:solidFill>
                  <a:srgbClr val="002060"/>
                </a:solidFill>
              </a:rPr>
              <a:t>Sense of failure</a:t>
            </a:r>
          </a:p>
          <a:p>
            <a:r>
              <a:rPr lang="en-US" sz="1400" i="1" dirty="0" smtClean="0">
                <a:solidFill>
                  <a:srgbClr val="002060"/>
                </a:solidFill>
              </a:rPr>
              <a:t>Loss of pleasure</a:t>
            </a:r>
          </a:p>
          <a:p>
            <a:r>
              <a:rPr lang="en-US" sz="1400" i="1" dirty="0" smtClean="0">
                <a:solidFill>
                  <a:srgbClr val="002060"/>
                </a:solidFill>
              </a:rPr>
              <a:t>Guilt</a:t>
            </a:r>
          </a:p>
          <a:p>
            <a:r>
              <a:rPr lang="en-US" sz="1400" i="1" dirty="0" smtClean="0">
                <a:solidFill>
                  <a:srgbClr val="002060"/>
                </a:solidFill>
              </a:rPr>
              <a:t>Expectation of punishment</a:t>
            </a:r>
          </a:p>
          <a:p>
            <a:r>
              <a:rPr lang="en-US" sz="1400" i="1" dirty="0" smtClean="0">
                <a:solidFill>
                  <a:srgbClr val="002060"/>
                </a:solidFill>
              </a:rPr>
              <a:t>Dislike of self</a:t>
            </a:r>
          </a:p>
          <a:p>
            <a:r>
              <a:rPr lang="en-US" sz="1400" i="1" dirty="0" smtClean="0">
                <a:solidFill>
                  <a:srgbClr val="002060"/>
                </a:solidFill>
              </a:rPr>
              <a:t>Self-blame</a:t>
            </a:r>
          </a:p>
          <a:p>
            <a:r>
              <a:rPr lang="en-US" sz="1400" i="1" dirty="0" smtClean="0">
                <a:solidFill>
                  <a:srgbClr val="002060"/>
                </a:solidFill>
              </a:rPr>
              <a:t>Self-criticalness</a:t>
            </a:r>
          </a:p>
          <a:p>
            <a:r>
              <a:rPr lang="en-US" sz="1400" i="1" dirty="0" smtClean="0">
                <a:solidFill>
                  <a:srgbClr val="002060"/>
                </a:solidFill>
              </a:rPr>
              <a:t>Suicidal ideation</a:t>
            </a:r>
          </a:p>
          <a:p>
            <a:r>
              <a:rPr lang="en-US" sz="1400" i="1" dirty="0" smtClean="0">
                <a:solidFill>
                  <a:srgbClr val="002060"/>
                </a:solidFill>
              </a:rPr>
              <a:t>Episodes of crying</a:t>
            </a:r>
          </a:p>
          <a:p>
            <a:r>
              <a:rPr lang="en-US" sz="1400" i="1" dirty="0" smtClean="0">
                <a:solidFill>
                  <a:srgbClr val="002060"/>
                </a:solidFill>
              </a:rPr>
              <a:t>Agitation</a:t>
            </a:r>
          </a:p>
          <a:p>
            <a:r>
              <a:rPr lang="en-US" sz="1400" i="1" dirty="0" smtClean="0">
                <a:solidFill>
                  <a:srgbClr val="002060"/>
                </a:solidFill>
              </a:rPr>
              <a:t>Loss of interest</a:t>
            </a:r>
          </a:p>
          <a:p>
            <a:r>
              <a:rPr lang="en-US" sz="1400" i="1" dirty="0">
                <a:solidFill>
                  <a:srgbClr val="002060"/>
                </a:solidFill>
              </a:rPr>
              <a:t>Indecisiveness</a:t>
            </a:r>
            <a:endParaRPr lang="en-US" sz="1400" i="1" dirty="0" smtClean="0">
              <a:solidFill>
                <a:srgbClr val="002060"/>
              </a:solidFill>
            </a:endParaRPr>
          </a:p>
          <a:p>
            <a:r>
              <a:rPr lang="en-US" sz="1400" i="1" dirty="0" smtClean="0">
                <a:solidFill>
                  <a:srgbClr val="002060"/>
                </a:solidFill>
              </a:rPr>
              <a:t>Worthlessness</a:t>
            </a:r>
          </a:p>
          <a:p>
            <a:r>
              <a:rPr lang="en-US" sz="1400" i="1" dirty="0" smtClean="0">
                <a:solidFill>
                  <a:srgbClr val="002060"/>
                </a:solidFill>
              </a:rPr>
              <a:t>Loss of energy</a:t>
            </a:r>
          </a:p>
          <a:p>
            <a:r>
              <a:rPr lang="en-US" sz="1400" i="1" dirty="0" smtClean="0">
                <a:solidFill>
                  <a:srgbClr val="002060"/>
                </a:solidFill>
              </a:rPr>
              <a:t>Sleep changes</a:t>
            </a:r>
          </a:p>
          <a:p>
            <a:r>
              <a:rPr lang="en-US" sz="1400" i="1" dirty="0" smtClean="0">
                <a:solidFill>
                  <a:srgbClr val="002060"/>
                </a:solidFill>
              </a:rPr>
              <a:t>Irritability</a:t>
            </a:r>
          </a:p>
          <a:p>
            <a:r>
              <a:rPr lang="en-US" sz="1400" i="1" dirty="0" smtClean="0">
                <a:solidFill>
                  <a:srgbClr val="002060"/>
                </a:solidFill>
              </a:rPr>
              <a:t>Appetite changes</a:t>
            </a:r>
          </a:p>
          <a:p>
            <a:r>
              <a:rPr lang="en-US" sz="1400" i="1" dirty="0" smtClean="0">
                <a:solidFill>
                  <a:srgbClr val="002060"/>
                </a:solidFill>
              </a:rPr>
              <a:t>Concentration problems</a:t>
            </a:r>
          </a:p>
          <a:p>
            <a:r>
              <a:rPr lang="en-US" sz="1400" i="1" dirty="0" smtClean="0">
                <a:solidFill>
                  <a:srgbClr val="002060"/>
                </a:solidFill>
              </a:rPr>
              <a:t>Fatigue</a:t>
            </a:r>
          </a:p>
          <a:p>
            <a:r>
              <a:rPr lang="en-US" sz="1400" i="1" dirty="0" smtClean="0">
                <a:solidFill>
                  <a:srgbClr val="002060"/>
                </a:solidFill>
              </a:rPr>
              <a:t>Low level of sexual interest</a:t>
            </a:r>
          </a:p>
        </p:txBody>
      </p:sp>
      <p:sp>
        <p:nvSpPr>
          <p:cNvPr id="4" name="TextBox 3"/>
          <p:cNvSpPr txBox="1"/>
          <p:nvPr/>
        </p:nvSpPr>
        <p:spPr>
          <a:xfrm>
            <a:off x="852985" y="1916783"/>
            <a:ext cx="7620000" cy="2031325"/>
          </a:xfrm>
          <a:prstGeom prst="rect">
            <a:avLst/>
          </a:prstGeom>
          <a:noFill/>
        </p:spPr>
        <p:txBody>
          <a:bodyPr wrap="square" rtlCol="0">
            <a:spAutoFit/>
          </a:bodyPr>
          <a:lstStyle/>
          <a:p>
            <a:r>
              <a:rPr lang="en-US" dirty="0" smtClean="0"/>
              <a:t>BDI-II </a:t>
            </a:r>
          </a:p>
          <a:p>
            <a:pPr marL="285750" indent="-285750">
              <a:buFont typeface="Arial" panose="020B0604020202020204" pitchFamily="34" charset="0"/>
              <a:buChar char="•"/>
            </a:pPr>
            <a:r>
              <a:rPr lang="en-US" dirty="0" smtClean="0"/>
              <a:t>Most common screening tool to identify severity of depression in medical settings.</a:t>
            </a:r>
          </a:p>
          <a:p>
            <a:pPr marL="285750" indent="-285750">
              <a:buFont typeface="Arial" panose="020B0604020202020204" pitchFamily="34" charset="0"/>
              <a:buChar char="•"/>
            </a:pPr>
            <a:r>
              <a:rPr lang="en-US" dirty="0" smtClean="0"/>
              <a:t>21-item self-report scale of depressive symptoms.</a:t>
            </a:r>
          </a:p>
          <a:p>
            <a:pPr marL="285750" indent="-285750">
              <a:buFont typeface="Arial" panose="020B0604020202020204" pitchFamily="34" charset="0"/>
              <a:buChar char="•"/>
            </a:pPr>
            <a:r>
              <a:rPr lang="en-US" dirty="0" smtClean="0"/>
              <a:t>Acceptable </a:t>
            </a:r>
            <a:r>
              <a:rPr lang="en-US" dirty="0"/>
              <a:t>psychometric qualities among medical populations and minority </a:t>
            </a:r>
            <a:r>
              <a:rPr lang="en-US" dirty="0" smtClean="0"/>
              <a:t>populations</a:t>
            </a:r>
          </a:p>
          <a:p>
            <a:pPr marL="285750" indent="-285750">
              <a:buFont typeface="Arial" panose="020B0604020202020204" pitchFamily="34" charset="0"/>
              <a:buChar char="•"/>
            </a:pPr>
            <a:r>
              <a:rPr lang="en-US" dirty="0" smtClean="0"/>
              <a:t>BDI-II assesses:</a:t>
            </a:r>
            <a:endParaRPr lang="en-US" dirty="0"/>
          </a:p>
        </p:txBody>
      </p:sp>
    </p:spTree>
    <p:extLst>
      <p:ext uri="{BB962C8B-B14F-4D97-AF65-F5344CB8AC3E}">
        <p14:creationId xmlns:p14="http://schemas.microsoft.com/office/powerpoint/2010/main" val="3264357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Anxiety scales</a:t>
            </a:r>
            <a:endParaRPr lang="en-US" dirty="0"/>
          </a:p>
        </p:txBody>
      </p:sp>
      <p:sp>
        <p:nvSpPr>
          <p:cNvPr id="3" name="Content Placeholder 2"/>
          <p:cNvSpPr>
            <a:spLocks noGrp="1"/>
          </p:cNvSpPr>
          <p:nvPr>
            <p:ph idx="1"/>
          </p:nvPr>
        </p:nvSpPr>
        <p:spPr/>
        <p:txBody>
          <a:bodyPr/>
          <a:lstStyle/>
          <a:p>
            <a:pPr lvl="0"/>
            <a:r>
              <a:rPr lang="en-US" dirty="0"/>
              <a:t>Anxiety disorders are also highly prevalent in medial settings</a:t>
            </a:r>
            <a:r>
              <a:rPr lang="en-US" dirty="0" smtClean="0"/>
              <a:t>.</a:t>
            </a:r>
          </a:p>
          <a:p>
            <a:pPr lvl="0"/>
            <a:r>
              <a:rPr lang="en-US" dirty="0" smtClean="0"/>
              <a:t>Several assessment methods detect symptoms of anxiety. </a:t>
            </a:r>
          </a:p>
          <a:p>
            <a:pPr lvl="1"/>
            <a:r>
              <a:rPr lang="en-US" dirty="0" smtClean="0"/>
              <a:t>Generalized Anxiety Disorder Scale (GAD-7)</a:t>
            </a:r>
          </a:p>
          <a:p>
            <a:pPr lvl="1"/>
            <a:r>
              <a:rPr lang="en-US" dirty="0" smtClean="0"/>
              <a:t>Patient Health Questionnaire (PHQ-9)</a:t>
            </a:r>
          </a:p>
          <a:p>
            <a:endParaRPr lang="en-US" dirty="0"/>
          </a:p>
        </p:txBody>
      </p:sp>
    </p:spTree>
    <p:extLst>
      <p:ext uri="{BB962C8B-B14F-4D97-AF65-F5344CB8AC3E}">
        <p14:creationId xmlns:p14="http://schemas.microsoft.com/office/powerpoint/2010/main" val="1480194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808175" y="2133600"/>
            <a:ext cx="7162800" cy="3767670"/>
          </a:xfrm>
        </p:spPr>
        <p:txBody>
          <a:bodyPr>
            <a:normAutofit fontScale="70000" lnSpcReduction="20000"/>
          </a:bodyPr>
          <a:lstStyle/>
          <a:p>
            <a:pPr marL="0" indent="0">
              <a:buNone/>
            </a:pPr>
            <a:r>
              <a:rPr lang="en-US" dirty="0" smtClean="0"/>
              <a:t>Altmaier, E.M., &amp; Tallman, B.A. (2013). Psychological assessment in medical </a:t>
            </a:r>
            <a:r>
              <a:rPr lang="en-US" dirty="0"/>
              <a:t>settings. In </a:t>
            </a:r>
            <a:r>
              <a:rPr lang="en-US" i="1" dirty="0"/>
              <a:t>APA Handbook of Testing and Assessment in Psychology: Volume 2. Testing and Assessment in Clinical and Counseling Psychology</a:t>
            </a:r>
            <a:r>
              <a:rPr lang="en-US" dirty="0"/>
              <a:t>, </a:t>
            </a:r>
            <a:r>
              <a:rPr lang="en-US" dirty="0" smtClean="0"/>
              <a:t>285-302).</a:t>
            </a:r>
          </a:p>
          <a:p>
            <a:pPr marL="0" indent="0">
              <a:buNone/>
            </a:pPr>
            <a:r>
              <a:rPr lang="en-US" dirty="0"/>
              <a:t>B</a:t>
            </a:r>
            <a:r>
              <a:rPr lang="en-US" dirty="0" smtClean="0"/>
              <a:t>ouchard</a:t>
            </a:r>
            <a:r>
              <a:rPr lang="en-US" dirty="0"/>
              <a:t>, T.J. and McGue, M.J. (1981) Familial studies of intelligence: A review. Science, 1055-1059. </a:t>
            </a:r>
          </a:p>
          <a:p>
            <a:pPr marL="0" indent="0">
              <a:buNone/>
            </a:pPr>
            <a:r>
              <a:rPr lang="en-US" dirty="0" smtClean="0"/>
              <a:t>Froehlich, L., Martiny, S.E., Keaux, K., Goetz, T., Mok, S.Y. (2016). Being smart of getting smarter. Implicit theory of intelligence moderates stereotype threat and stereotype lift effects. </a:t>
            </a:r>
            <a:r>
              <a:rPr lang="en-US" i="1" dirty="0" smtClean="0"/>
              <a:t>British Journal of Social Psychology, 55, </a:t>
            </a:r>
            <a:r>
              <a:rPr lang="en-US" dirty="0" smtClean="0"/>
              <a:t> 564-587.</a:t>
            </a:r>
          </a:p>
          <a:p>
            <a:pPr marL="0" indent="0">
              <a:buNone/>
            </a:pPr>
            <a:r>
              <a:rPr lang="en-US" dirty="0"/>
              <a:t>Haworth, C. M. A., Wright, M. J., Luciano, M., Martin, N. G., de </a:t>
            </a:r>
            <a:r>
              <a:rPr lang="en-US" dirty="0" smtClean="0"/>
              <a:t>Geus, </a:t>
            </a:r>
            <a:r>
              <a:rPr lang="nl-NL" dirty="0" smtClean="0"/>
              <a:t>E</a:t>
            </a:r>
            <a:r>
              <a:rPr lang="nl-NL" dirty="0"/>
              <a:t>. J. C., van Beijsterveldt, C. E. M., . . . Plomin, R. (2010). </a:t>
            </a:r>
            <a:r>
              <a:rPr lang="nl-NL" dirty="0" smtClean="0"/>
              <a:t>The </a:t>
            </a:r>
            <a:r>
              <a:rPr lang="en-US" dirty="0" smtClean="0"/>
              <a:t>heritability </a:t>
            </a:r>
            <a:r>
              <a:rPr lang="en-US" dirty="0"/>
              <a:t>of general cognitive ability increases linearly from </a:t>
            </a:r>
            <a:r>
              <a:rPr lang="en-US" dirty="0" smtClean="0"/>
              <a:t>childhood to </a:t>
            </a:r>
            <a:r>
              <a:rPr lang="en-US" dirty="0"/>
              <a:t>young adulthood. </a:t>
            </a:r>
            <a:r>
              <a:rPr lang="en-US" i="1" dirty="0"/>
              <a:t>Molecular Psychiatry, 15, </a:t>
            </a:r>
            <a:r>
              <a:rPr lang="en-US" dirty="0" smtClean="0"/>
              <a:t>1112–1120.</a:t>
            </a:r>
          </a:p>
          <a:p>
            <a:pPr marL="0" indent="0">
              <a:buNone/>
            </a:pPr>
            <a:r>
              <a:rPr lang="en-US" dirty="0" smtClean="0"/>
              <a:t>Maltzman, S. (2013). The assessment process. In </a:t>
            </a:r>
            <a:r>
              <a:rPr lang="en-US" i="1" dirty="0" smtClean="0"/>
              <a:t>APA Handbook of Testing and Assessment in Psychology: Volume 2. Testing and Assessment in Clinical and Counseling Psychology</a:t>
            </a:r>
            <a:r>
              <a:rPr lang="en-US" dirty="0" smtClean="0"/>
              <a:t>, 19-34).</a:t>
            </a:r>
          </a:p>
          <a:p>
            <a:pPr marL="0" indent="0">
              <a:buNone/>
            </a:pPr>
            <a:r>
              <a:rPr lang="en-US" dirty="0" smtClean="0"/>
              <a:t>Steele, C.M., &amp; Aronson, J. (1995). Stereotype threat and the intellectual test performance of African Americans. </a:t>
            </a:r>
            <a:r>
              <a:rPr lang="en-US" i="1" dirty="0" smtClean="0"/>
              <a:t>Journal of Personality and Social Psychology, 69</a:t>
            </a:r>
            <a:r>
              <a:rPr lang="en-US" dirty="0" smtClean="0"/>
              <a:t>, 797-811.</a:t>
            </a:r>
            <a:endParaRPr lang="en-US" dirty="0"/>
          </a:p>
        </p:txBody>
      </p:sp>
    </p:spTree>
    <p:extLst>
      <p:ext uri="{BB962C8B-B14F-4D97-AF65-F5344CB8AC3E}">
        <p14:creationId xmlns:p14="http://schemas.microsoft.com/office/powerpoint/2010/main" val="3398837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verview</a:t>
            </a:r>
            <a:endParaRPr lang="en-US" dirty="0"/>
          </a:p>
        </p:txBody>
      </p:sp>
      <p:sp>
        <p:nvSpPr>
          <p:cNvPr id="3" name="Content Placeholder 2"/>
          <p:cNvSpPr>
            <a:spLocks noGrp="1"/>
          </p:cNvSpPr>
          <p:nvPr>
            <p:ph idx="1"/>
          </p:nvPr>
        </p:nvSpPr>
        <p:spPr>
          <a:xfrm>
            <a:off x="914400" y="2040113"/>
            <a:ext cx="7086600" cy="3962400"/>
          </a:xfrm>
        </p:spPr>
        <p:txBody>
          <a:bodyPr>
            <a:normAutofit lnSpcReduction="10000"/>
          </a:bodyPr>
          <a:lstStyle/>
          <a:p>
            <a:r>
              <a:rPr lang="en-US" dirty="0" smtClean="0"/>
              <a:t>Psychological tests are used to assess </a:t>
            </a:r>
            <a:r>
              <a:rPr lang="en-US" b="1" dirty="0" smtClean="0"/>
              <a:t>intelligence</a:t>
            </a:r>
            <a:r>
              <a:rPr lang="en-US" dirty="0" smtClean="0"/>
              <a:t>, </a:t>
            </a:r>
            <a:r>
              <a:rPr lang="en-US" b="1" dirty="0" smtClean="0"/>
              <a:t>achievement</a:t>
            </a:r>
            <a:r>
              <a:rPr lang="en-US" dirty="0" smtClean="0"/>
              <a:t>, </a:t>
            </a:r>
            <a:r>
              <a:rPr lang="en-US" b="1" dirty="0" smtClean="0"/>
              <a:t>personality</a:t>
            </a:r>
            <a:r>
              <a:rPr lang="en-US" dirty="0" smtClean="0"/>
              <a:t>, and </a:t>
            </a:r>
            <a:r>
              <a:rPr lang="en-US" b="1" dirty="0" smtClean="0"/>
              <a:t>psychopathology</a:t>
            </a:r>
            <a:r>
              <a:rPr lang="en-US" dirty="0" smtClean="0"/>
              <a:t>.</a:t>
            </a:r>
          </a:p>
          <a:p>
            <a:r>
              <a:rPr lang="en-US" dirty="0" smtClean="0"/>
              <a:t>Psychological assessment is typically driven by a particular problem or referral question.</a:t>
            </a:r>
          </a:p>
          <a:p>
            <a:r>
              <a:rPr lang="en-US" dirty="0"/>
              <a:t>The purpose of assessment is to </a:t>
            </a:r>
            <a:r>
              <a:rPr lang="en-US" i="1" dirty="0"/>
              <a:t>answer</a:t>
            </a:r>
            <a:r>
              <a:rPr lang="en-US" dirty="0"/>
              <a:t> particular questions related to an individual’s intellectual, psychological, emotional-behavioral, or psychosocial functioning, or some combination of these domains.</a:t>
            </a:r>
          </a:p>
          <a:p>
            <a:r>
              <a:rPr lang="en-US" dirty="0" smtClean="0"/>
              <a:t>Referrals generated in the medical setting may include</a:t>
            </a:r>
            <a:r>
              <a:rPr lang="en-US" baseline="30000" dirty="0" smtClean="0"/>
              <a:t>1</a:t>
            </a:r>
            <a:r>
              <a:rPr lang="en-US" dirty="0" smtClean="0"/>
              <a:t>:</a:t>
            </a:r>
          </a:p>
          <a:p>
            <a:pPr lvl="1"/>
            <a:r>
              <a:rPr lang="en-US" dirty="0"/>
              <a:t>Evaluate child’s defiant behavior and poor academic performance.</a:t>
            </a:r>
          </a:p>
          <a:p>
            <a:pPr lvl="1"/>
            <a:r>
              <a:rPr lang="en-US" dirty="0" smtClean="0"/>
              <a:t>Patient’s </a:t>
            </a:r>
            <a:r>
              <a:rPr lang="en-US" dirty="0"/>
              <a:t>depression screen is positive. Patient has a complicated psychiatric history.  Evaluate.</a:t>
            </a:r>
          </a:p>
          <a:p>
            <a:pPr lvl="1"/>
            <a:r>
              <a:rPr lang="en-US" dirty="0" smtClean="0"/>
              <a:t>Determine psychological </a:t>
            </a:r>
            <a:r>
              <a:rPr lang="en-US" dirty="0"/>
              <a:t>readiness to undergo surgical procedure (e.g., organ transplants, bariatric, amputation</a:t>
            </a:r>
            <a:r>
              <a:rPr lang="en-US" dirty="0" smtClean="0"/>
              <a:t>)</a:t>
            </a:r>
            <a:endParaRPr lang="en-US" dirty="0"/>
          </a:p>
        </p:txBody>
      </p:sp>
      <p:sp>
        <p:nvSpPr>
          <p:cNvPr id="4" name="Footer Placeholder 3"/>
          <p:cNvSpPr>
            <a:spLocks noGrp="1"/>
          </p:cNvSpPr>
          <p:nvPr>
            <p:ph type="ftr" sz="quarter" idx="11"/>
          </p:nvPr>
        </p:nvSpPr>
        <p:spPr>
          <a:xfrm>
            <a:off x="3048000" y="6492875"/>
            <a:ext cx="5811724" cy="365125"/>
          </a:xfrm>
        </p:spPr>
        <p:txBody>
          <a:bodyPr/>
          <a:lstStyle/>
          <a:p>
            <a:pPr algn="r"/>
            <a:r>
              <a:rPr lang="en-US" dirty="0" smtClean="0"/>
              <a:t>Altmaier &amp; Tallman, 2013</a:t>
            </a:r>
            <a:endParaRPr lang="en-US" dirty="0"/>
          </a:p>
        </p:txBody>
      </p:sp>
    </p:spTree>
    <p:extLst>
      <p:ext uri="{BB962C8B-B14F-4D97-AF65-F5344CB8AC3E}">
        <p14:creationId xmlns:p14="http://schemas.microsoft.com/office/powerpoint/2010/main" val="258544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in context</a:t>
            </a:r>
            <a:endParaRPr lang="en-US" dirty="0"/>
          </a:p>
        </p:txBody>
      </p:sp>
      <p:sp>
        <p:nvSpPr>
          <p:cNvPr id="3" name="Content Placeholder 2"/>
          <p:cNvSpPr>
            <a:spLocks noGrp="1"/>
          </p:cNvSpPr>
          <p:nvPr>
            <p:ph idx="1"/>
          </p:nvPr>
        </p:nvSpPr>
        <p:spPr>
          <a:xfrm>
            <a:off x="1143000" y="2026020"/>
            <a:ext cx="7239000" cy="4527180"/>
          </a:xfrm>
        </p:spPr>
        <p:txBody>
          <a:bodyPr>
            <a:normAutofit fontScale="70000" lnSpcReduction="20000"/>
          </a:bodyPr>
          <a:lstStyle/>
          <a:p>
            <a:r>
              <a:rPr lang="en-US" sz="2900" dirty="0" smtClean="0"/>
              <a:t>Psychological </a:t>
            </a:r>
            <a:r>
              <a:rPr lang="en-US" sz="2900" dirty="0"/>
              <a:t>testing </a:t>
            </a:r>
            <a:r>
              <a:rPr lang="en-US" sz="2900" dirty="0" smtClean="0"/>
              <a:t>is </a:t>
            </a:r>
            <a:r>
              <a:rPr lang="en-US" sz="2900" i="1" dirty="0" smtClean="0"/>
              <a:t>one</a:t>
            </a:r>
            <a:r>
              <a:rPr lang="en-US" sz="2900" dirty="0" smtClean="0"/>
              <a:t> component of psychological assessment</a:t>
            </a:r>
            <a:endParaRPr lang="en-US" sz="2900" dirty="0"/>
          </a:p>
          <a:p>
            <a:pPr marL="445770" lvl="1" indent="-171450">
              <a:buFont typeface="Arial" panose="020B0604020202020204" pitchFamily="34" charset="0"/>
              <a:buChar char="•"/>
            </a:pPr>
            <a:r>
              <a:rPr lang="en-US" sz="2900" dirty="0"/>
              <a:t>Gather information from the </a:t>
            </a:r>
            <a:r>
              <a:rPr lang="en-US" sz="2900" dirty="0" smtClean="0"/>
              <a:t>patient </a:t>
            </a:r>
            <a:r>
              <a:rPr lang="en-US" sz="2900" dirty="0"/>
              <a:t>(clinical interview/behavioral observations)</a:t>
            </a:r>
          </a:p>
          <a:p>
            <a:pPr marL="445770" lvl="1" indent="-171450">
              <a:buFont typeface="Arial" panose="020B0604020202020204" pitchFamily="34" charset="0"/>
              <a:buChar char="•"/>
            </a:pPr>
            <a:r>
              <a:rPr lang="en-US" sz="2900" dirty="0"/>
              <a:t>Obtain collateral </a:t>
            </a:r>
            <a:r>
              <a:rPr lang="en-US" sz="2900" dirty="0" smtClean="0"/>
              <a:t>information (parent, school)</a:t>
            </a:r>
            <a:endParaRPr lang="en-US" sz="2900" dirty="0"/>
          </a:p>
          <a:p>
            <a:pPr marL="445770" lvl="1" indent="-171450">
              <a:buFont typeface="Arial" panose="020B0604020202020204" pitchFamily="34" charset="0"/>
              <a:buChar char="•"/>
            </a:pPr>
            <a:r>
              <a:rPr lang="en-US" sz="2900" dirty="0"/>
              <a:t>Administer </a:t>
            </a:r>
            <a:r>
              <a:rPr lang="en-US" sz="2900" dirty="0" smtClean="0"/>
              <a:t>psychological </a:t>
            </a:r>
            <a:r>
              <a:rPr lang="en-US" sz="2900" dirty="0"/>
              <a:t>test </a:t>
            </a:r>
            <a:r>
              <a:rPr lang="en-US" sz="2900" dirty="0" smtClean="0"/>
              <a:t>instruments</a:t>
            </a:r>
          </a:p>
          <a:p>
            <a:pPr marL="628650" lvl="2" indent="-171450">
              <a:buFont typeface="Arial" panose="020B0604020202020204" pitchFamily="34" charset="0"/>
              <a:buChar char="•"/>
            </a:pPr>
            <a:r>
              <a:rPr lang="en-US" sz="2900" dirty="0" smtClean="0"/>
              <a:t>Test battery will look at </a:t>
            </a:r>
            <a:r>
              <a:rPr lang="en-US" sz="2900" dirty="0"/>
              <a:t>functioning </a:t>
            </a:r>
            <a:r>
              <a:rPr lang="en-US" sz="2900" dirty="0" smtClean="0"/>
              <a:t>in a number </a:t>
            </a:r>
            <a:r>
              <a:rPr lang="en-US" sz="2900" dirty="0"/>
              <a:t>of different functional </a:t>
            </a:r>
            <a:r>
              <a:rPr lang="en-US" sz="2900" dirty="0" smtClean="0"/>
              <a:t>areas.</a:t>
            </a:r>
          </a:p>
          <a:p>
            <a:pPr marL="628650" lvl="2" indent="-171450">
              <a:buFont typeface="Arial" panose="020B0604020202020204" pitchFamily="34" charset="0"/>
              <a:buChar char="•"/>
            </a:pPr>
            <a:r>
              <a:rPr lang="en-US" sz="2900" dirty="0" smtClean="0"/>
              <a:t>Use tests that have been standardized for a specific population within a specific context so scores are reliable and valid in describing abilities.</a:t>
            </a:r>
          </a:p>
          <a:p>
            <a:pPr marL="445770" lvl="1" indent="-171450">
              <a:buFont typeface="Arial" panose="020B0604020202020204" pitchFamily="34" charset="0"/>
              <a:buChar char="•"/>
            </a:pPr>
            <a:r>
              <a:rPr lang="en-US" sz="2900" dirty="0" smtClean="0"/>
              <a:t>Interpret </a:t>
            </a:r>
            <a:r>
              <a:rPr lang="en-US" sz="2900" dirty="0"/>
              <a:t>the results</a:t>
            </a:r>
          </a:p>
          <a:p>
            <a:pPr marL="445770" lvl="1" indent="-171450">
              <a:buFont typeface="Arial" panose="020B0604020202020204" pitchFamily="34" charset="0"/>
              <a:buChar char="•"/>
            </a:pPr>
            <a:r>
              <a:rPr lang="en-US" sz="2900" dirty="0" smtClean="0"/>
              <a:t>Report will test combine data </a:t>
            </a:r>
            <a:r>
              <a:rPr lang="en-US" sz="2900" dirty="0"/>
              <a:t>with the collateral and interview </a:t>
            </a:r>
            <a:r>
              <a:rPr lang="en-US" sz="2900" dirty="0" smtClean="0"/>
              <a:t>data</a:t>
            </a:r>
            <a:endParaRPr lang="en-US" sz="2900" dirty="0"/>
          </a:p>
          <a:p>
            <a:pPr marL="445770" lvl="1" indent="-171450">
              <a:buFont typeface="Arial" panose="020B0604020202020204" pitchFamily="34" charset="0"/>
              <a:buChar char="•"/>
            </a:pPr>
            <a:r>
              <a:rPr lang="en-US" sz="2900" dirty="0"/>
              <a:t>This conceptualization is summarized, a diagnosis or a diagnostic rule-out is offered </a:t>
            </a:r>
          </a:p>
          <a:p>
            <a:pPr marL="445770" lvl="1" indent="-171450">
              <a:buFont typeface="Arial" panose="020B0604020202020204" pitchFamily="34" charset="0"/>
              <a:buChar char="•"/>
            </a:pPr>
            <a:r>
              <a:rPr lang="en-US" sz="2900" dirty="0"/>
              <a:t>Recommendations are </a:t>
            </a:r>
            <a:r>
              <a:rPr lang="en-US" sz="2900" dirty="0" smtClean="0"/>
              <a:t>made</a:t>
            </a:r>
            <a:endParaRPr lang="en-US" sz="2900" dirty="0"/>
          </a:p>
          <a:p>
            <a:pPr marL="171450" indent="-171450">
              <a:lnSpc>
                <a:spcPct val="100000"/>
              </a:lnSpc>
              <a:spcBef>
                <a:spcPts val="0"/>
              </a:spcBef>
              <a:buClrTx/>
              <a:buSzTx/>
              <a:buFont typeface="Arial" panose="020B0604020202020204" pitchFamily="34" charset="0"/>
              <a:buChar char="•"/>
              <a:defRPr/>
            </a:pPr>
            <a:endParaRPr lang="en-US" dirty="0"/>
          </a:p>
          <a:p>
            <a:endParaRPr lang="en-US" dirty="0"/>
          </a:p>
        </p:txBody>
      </p:sp>
    </p:spTree>
    <p:extLst>
      <p:ext uri="{BB962C8B-B14F-4D97-AF65-F5344CB8AC3E}">
        <p14:creationId xmlns:p14="http://schemas.microsoft.com/office/powerpoint/2010/main" val="1462330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imitations</a:t>
            </a:r>
            <a:endParaRPr lang="en-US" dirty="0"/>
          </a:p>
        </p:txBody>
      </p:sp>
      <p:sp>
        <p:nvSpPr>
          <p:cNvPr id="3" name="Content Placeholder 2"/>
          <p:cNvSpPr>
            <a:spLocks noGrp="1"/>
          </p:cNvSpPr>
          <p:nvPr>
            <p:ph idx="1"/>
          </p:nvPr>
        </p:nvSpPr>
        <p:spPr>
          <a:xfrm>
            <a:off x="768096" y="1676400"/>
            <a:ext cx="8015428" cy="4754267"/>
          </a:xfrm>
        </p:spPr>
        <p:txBody>
          <a:bodyPr>
            <a:normAutofit/>
          </a:bodyPr>
          <a:lstStyle/>
          <a:p>
            <a:r>
              <a:rPr lang="en-US" dirty="0" smtClean="0"/>
              <a:t>Bias</a:t>
            </a:r>
          </a:p>
          <a:p>
            <a:pPr lvl="1"/>
            <a:r>
              <a:rPr lang="en-US" dirty="0" smtClean="0"/>
              <a:t>Psychologist may selectively attend to behaviors that are consistent with their expectations or theoretical orientation (confirmatory bias)</a:t>
            </a:r>
          </a:p>
          <a:p>
            <a:pPr lvl="1"/>
            <a:r>
              <a:rPr lang="en-US" dirty="0" smtClean="0"/>
              <a:t>Preference and availability of certain instruments</a:t>
            </a:r>
          </a:p>
          <a:p>
            <a:r>
              <a:rPr lang="en-US" dirty="0" smtClean="0"/>
              <a:t>Patient factors</a:t>
            </a:r>
          </a:p>
          <a:p>
            <a:pPr marL="459486" lvl="1" indent="-285750"/>
            <a:r>
              <a:rPr lang="en-US" dirty="0" smtClean="0"/>
              <a:t>Motivation </a:t>
            </a:r>
            <a:endParaRPr lang="en-US" dirty="0"/>
          </a:p>
          <a:p>
            <a:pPr marL="459486" lvl="1" indent="-285750"/>
            <a:r>
              <a:rPr lang="en-US" dirty="0" smtClean="0"/>
              <a:t>Effort on a continuum (positive impression management, optimal effort, passively cooperative, suboptimal effort, negative impression management, malingering)</a:t>
            </a:r>
            <a:endParaRPr lang="en-US" dirty="0"/>
          </a:p>
          <a:p>
            <a:pPr marL="459486" lvl="1" indent="-285750"/>
            <a:r>
              <a:rPr lang="en-US" dirty="0" smtClean="0"/>
              <a:t>Comfort with the testing situation </a:t>
            </a:r>
          </a:p>
          <a:p>
            <a:r>
              <a:rPr lang="en-US" dirty="0" smtClean="0"/>
              <a:t>Assessment of diverse populations</a:t>
            </a:r>
          </a:p>
          <a:p>
            <a:pPr lvl="1"/>
            <a:r>
              <a:rPr lang="en-US" dirty="0" smtClean="0"/>
              <a:t>Culture, ethnicity, race, primary language, SES, level of education are variables that that influence test results.</a:t>
            </a:r>
          </a:p>
          <a:p>
            <a:pPr lvl="1"/>
            <a:r>
              <a:rPr lang="en-US" dirty="0" smtClean="0"/>
              <a:t>Validity of test results may be attenuated when instruments are used inappropriately cross-culturally.</a:t>
            </a:r>
          </a:p>
          <a:p>
            <a:pPr lvl="1"/>
            <a:r>
              <a:rPr lang="en-US" dirty="0" smtClean="0"/>
              <a:t>Stereotype threat</a:t>
            </a:r>
            <a:r>
              <a:rPr lang="en-US" baseline="30000" dirty="0"/>
              <a:t>2</a:t>
            </a:r>
            <a:endParaRPr lang="en-US" baseline="30000" dirty="0" smtClean="0"/>
          </a:p>
          <a:p>
            <a:pPr marL="0" indent="0" defTabSz="914400">
              <a:lnSpc>
                <a:spcPct val="100000"/>
              </a:lnSpc>
              <a:spcBef>
                <a:spcPts val="0"/>
              </a:spcBef>
              <a:spcAft>
                <a:spcPts val="0"/>
              </a:spcAft>
              <a:buClrTx/>
              <a:buSzTx/>
              <a:buNone/>
              <a:defRPr/>
            </a:pPr>
            <a:endParaRPr lang="en-US" dirty="0"/>
          </a:p>
          <a:p>
            <a:pPr marL="0" indent="0" defTabSz="914400">
              <a:lnSpc>
                <a:spcPct val="100000"/>
              </a:lnSpc>
              <a:spcBef>
                <a:spcPts val="0"/>
              </a:spcBef>
              <a:spcAft>
                <a:spcPts val="0"/>
              </a:spcAft>
              <a:buClrTx/>
              <a:buSzTx/>
              <a:buNone/>
              <a:defRPr/>
            </a:pPr>
            <a:endParaRPr lang="en-US" dirty="0" smtClean="0"/>
          </a:p>
          <a:p>
            <a:pPr marL="0" indent="0" defTabSz="914400">
              <a:lnSpc>
                <a:spcPct val="100000"/>
              </a:lnSpc>
              <a:spcBef>
                <a:spcPts val="0"/>
              </a:spcBef>
              <a:spcAft>
                <a:spcPts val="0"/>
              </a:spcAft>
              <a:buClrTx/>
              <a:buSzTx/>
              <a:buNone/>
              <a:defRPr/>
            </a:pPr>
            <a:endParaRPr lang="en-US" dirty="0"/>
          </a:p>
          <a:p>
            <a:endParaRPr lang="en-US" dirty="0"/>
          </a:p>
        </p:txBody>
      </p:sp>
      <p:sp>
        <p:nvSpPr>
          <p:cNvPr id="4" name="Footer Placeholder 3"/>
          <p:cNvSpPr>
            <a:spLocks noGrp="1"/>
          </p:cNvSpPr>
          <p:nvPr>
            <p:ph type="ftr" sz="quarter" idx="11"/>
          </p:nvPr>
        </p:nvSpPr>
        <p:spPr>
          <a:xfrm>
            <a:off x="2743200" y="6065542"/>
            <a:ext cx="6040324" cy="563858"/>
          </a:xfrm>
        </p:spPr>
        <p:txBody>
          <a:bodyPr/>
          <a:lstStyle/>
          <a:p>
            <a:pPr algn="r"/>
            <a:r>
              <a:rPr lang="en-US" sz="1400" dirty="0" smtClean="0"/>
              <a:t>Steele &amp; Aronson, 1995</a:t>
            </a:r>
            <a:endParaRPr lang="en-US" sz="1400" dirty="0"/>
          </a:p>
        </p:txBody>
      </p:sp>
    </p:spTree>
    <p:extLst>
      <p:ext uri="{BB962C8B-B14F-4D97-AF65-F5344CB8AC3E}">
        <p14:creationId xmlns:p14="http://schemas.microsoft.com/office/powerpoint/2010/main" val="343542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ntelligence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76400" y="1905000"/>
            <a:ext cx="5962768" cy="4475411"/>
          </a:xfrm>
          <a:prstGeom prst="rect">
            <a:avLst/>
          </a:prstGeom>
        </p:spPr>
      </p:pic>
    </p:spTree>
    <p:extLst>
      <p:ext uri="{BB962C8B-B14F-4D97-AF65-F5344CB8AC3E}">
        <p14:creationId xmlns:p14="http://schemas.microsoft.com/office/powerpoint/2010/main" val="4139946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a:t>
            </a:r>
            <a:endParaRPr lang="en-US" dirty="0"/>
          </a:p>
        </p:txBody>
      </p:sp>
      <p:sp>
        <p:nvSpPr>
          <p:cNvPr id="3" name="Content Placeholder 2"/>
          <p:cNvSpPr>
            <a:spLocks noGrp="1"/>
          </p:cNvSpPr>
          <p:nvPr>
            <p:ph idx="1"/>
          </p:nvPr>
        </p:nvSpPr>
        <p:spPr>
          <a:xfrm>
            <a:off x="949832" y="1865117"/>
            <a:ext cx="7290055" cy="4480560"/>
          </a:xfrm>
        </p:spPr>
        <p:txBody>
          <a:bodyPr>
            <a:normAutofit/>
          </a:bodyPr>
          <a:lstStyle/>
          <a:p>
            <a:pPr marL="0" indent="0">
              <a:buNone/>
            </a:pPr>
            <a:r>
              <a:rPr lang="en-US" dirty="0"/>
              <a:t>Intelligence is defined as the ability to understand abstract concepts; reason; assimilate, recall, analyze, and organize information; and meet the special needs of new </a:t>
            </a:r>
            <a:r>
              <a:rPr lang="en-US" dirty="0" smtClean="0"/>
              <a:t>situations.</a:t>
            </a:r>
          </a:p>
          <a:p>
            <a:pPr marL="0" indent="0">
              <a:buNone/>
            </a:pPr>
            <a:r>
              <a:rPr lang="en-US" dirty="0" smtClean="0"/>
              <a:t>Is intelligence a single general ability or are there several distinct kinds of intelligence?</a:t>
            </a:r>
          </a:p>
          <a:p>
            <a:r>
              <a:rPr lang="en-US" dirty="0" smtClean="0"/>
              <a:t>Spearman: General cognitive ability (</a:t>
            </a:r>
            <a:r>
              <a:rPr lang="en-US" i="1" dirty="0" smtClean="0"/>
              <a:t>g </a:t>
            </a:r>
            <a:r>
              <a:rPr lang="en-US" dirty="0" smtClean="0"/>
              <a:t>factor)</a:t>
            </a:r>
          </a:p>
          <a:p>
            <a:r>
              <a:rPr lang="en-US" dirty="0" smtClean="0"/>
              <a:t>Cattell</a:t>
            </a:r>
          </a:p>
          <a:p>
            <a:pPr marL="578358" lvl="1" indent="-285750"/>
            <a:r>
              <a:rPr lang="en-US" b="1" dirty="0" smtClean="0"/>
              <a:t>Fluid Intelligence</a:t>
            </a:r>
            <a:r>
              <a:rPr lang="en-US" dirty="0"/>
              <a:t>: capacity to acquire new knowledge and solve new problems, and is partially determined by biological and genetic factors.</a:t>
            </a:r>
          </a:p>
          <a:p>
            <a:pPr marL="578358" lvl="1" indent="-285750"/>
            <a:r>
              <a:rPr lang="en-US" b="1" dirty="0" smtClean="0"/>
              <a:t>Crystallized </a:t>
            </a:r>
            <a:r>
              <a:rPr lang="en-US" b="1" dirty="0"/>
              <a:t>intelligence</a:t>
            </a:r>
            <a:r>
              <a:rPr lang="en-US" dirty="0"/>
              <a:t>: knowledge and learning gained over one’s lifetime through an interaction between fluid intelligence and environment (i.e., culture, education)</a:t>
            </a:r>
          </a:p>
          <a:p>
            <a:pPr marL="0" indent="0">
              <a:buNone/>
            </a:pPr>
            <a:endParaRPr lang="en-US" dirty="0" smtClean="0"/>
          </a:p>
        </p:txBody>
      </p:sp>
    </p:spTree>
    <p:extLst>
      <p:ext uri="{BB962C8B-B14F-4D97-AF65-F5344CB8AC3E}">
        <p14:creationId xmlns:p14="http://schemas.microsoft.com/office/powerpoint/2010/main" val="2554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a:t>
            </a:r>
            <a:endParaRPr lang="en-US" dirty="0"/>
          </a:p>
        </p:txBody>
      </p:sp>
      <p:sp>
        <p:nvSpPr>
          <p:cNvPr id="3" name="Content Placeholder 2"/>
          <p:cNvSpPr>
            <a:spLocks noGrp="1"/>
          </p:cNvSpPr>
          <p:nvPr>
            <p:ph idx="1"/>
          </p:nvPr>
        </p:nvSpPr>
        <p:spPr>
          <a:xfrm>
            <a:off x="768096" y="1905000"/>
            <a:ext cx="7918704" cy="4385481"/>
          </a:xfrm>
        </p:spPr>
        <p:txBody>
          <a:bodyPr>
            <a:normAutofit lnSpcReduction="10000"/>
          </a:bodyPr>
          <a:lstStyle/>
          <a:p>
            <a:pPr marL="0" indent="0">
              <a:buNone/>
            </a:pPr>
            <a:r>
              <a:rPr lang="en-US" dirty="0"/>
              <a:t>IQ is determined to a large extent by genetics.</a:t>
            </a:r>
          </a:p>
          <a:p>
            <a:pPr lvl="1"/>
            <a:r>
              <a:rPr lang="en-US" dirty="0"/>
              <a:t>Substantial heritability of </a:t>
            </a:r>
            <a:r>
              <a:rPr lang="en-US" i="1" dirty="0"/>
              <a:t>g</a:t>
            </a:r>
            <a:r>
              <a:rPr lang="en-US" dirty="0"/>
              <a:t> has been documented in dozens of family, twin, and adoption studies, with estimates varying from 40 to 80%.</a:t>
            </a:r>
          </a:p>
          <a:p>
            <a:pPr lvl="1"/>
            <a:r>
              <a:rPr lang="en-US" dirty="0"/>
              <a:t>In 34 twin studies with a total of 4672 pairs of MZ twins, the average MZ correlation is 0.86, indicating that the identical twins are nearly as similar as the same person tested twice (test-retest correlation for g is about 0.90). In contrast, the average DZ correlation is 0.60 in 41 studies, with a total of 5546 pairs of DZ </a:t>
            </a:r>
            <a:r>
              <a:rPr lang="en-US" dirty="0" smtClean="0"/>
              <a:t>twins.</a:t>
            </a:r>
            <a:r>
              <a:rPr lang="en-US" baseline="30000" dirty="0"/>
              <a:t>3</a:t>
            </a:r>
          </a:p>
          <a:p>
            <a:pPr lvl="1"/>
            <a:r>
              <a:rPr lang="en-US" dirty="0"/>
              <a:t>Heritability of </a:t>
            </a:r>
            <a:r>
              <a:rPr lang="en-US" i="1" dirty="0"/>
              <a:t>g</a:t>
            </a:r>
            <a:r>
              <a:rPr lang="en-US" dirty="0"/>
              <a:t> </a:t>
            </a:r>
            <a:r>
              <a:rPr lang="en-US" dirty="0" smtClean="0"/>
              <a:t>seems to increase </a:t>
            </a:r>
            <a:r>
              <a:rPr lang="en-US" dirty="0"/>
              <a:t>with age. Genetic factors account for approximately 50% of population–level variation in intelligence by the end of the first decade of life. This proportion increases to 70% by late </a:t>
            </a:r>
            <a:r>
              <a:rPr lang="en-US" dirty="0" smtClean="0"/>
              <a:t>adolescence.</a:t>
            </a:r>
            <a:r>
              <a:rPr lang="en-US" baseline="30000" dirty="0"/>
              <a:t>4</a:t>
            </a:r>
          </a:p>
          <a:p>
            <a:r>
              <a:rPr lang="en-US" dirty="0"/>
              <a:t>However, poor nutrition and illness during development can negatively affect IQ.</a:t>
            </a:r>
          </a:p>
          <a:p>
            <a:r>
              <a:rPr lang="en-US" dirty="0"/>
              <a:t>IQ is relatively stable throughout life. </a:t>
            </a:r>
          </a:p>
          <a:p>
            <a:pPr lvl="1"/>
            <a:r>
              <a:rPr lang="en-US" i="1" dirty="0"/>
              <a:t>G</a:t>
            </a:r>
            <a:r>
              <a:rPr lang="en-US" dirty="0"/>
              <a:t> is one of the most reliable, valid, and stable behavioral traits.</a:t>
            </a:r>
            <a:endParaRPr lang="en-US" i="1" dirty="0"/>
          </a:p>
          <a:p>
            <a:pPr lvl="1"/>
            <a:r>
              <a:rPr lang="en-US" dirty="0"/>
              <a:t>In the absence of brain pathology, an individual’s IQ is essentially the same in old age as in childhood.</a:t>
            </a:r>
          </a:p>
          <a:p>
            <a:pPr marL="0" indent="0">
              <a:buNone/>
            </a:pPr>
            <a:endParaRPr lang="en-US" dirty="0"/>
          </a:p>
          <a:p>
            <a:endParaRPr lang="en-US" dirty="0"/>
          </a:p>
        </p:txBody>
      </p:sp>
      <p:sp>
        <p:nvSpPr>
          <p:cNvPr id="4" name="Footer Placeholder 3"/>
          <p:cNvSpPr>
            <a:spLocks noGrp="1"/>
          </p:cNvSpPr>
          <p:nvPr>
            <p:ph type="ftr" sz="quarter" idx="11"/>
          </p:nvPr>
        </p:nvSpPr>
        <p:spPr>
          <a:xfrm>
            <a:off x="3632200" y="6290481"/>
            <a:ext cx="4826000" cy="454543"/>
          </a:xfrm>
        </p:spPr>
        <p:txBody>
          <a:bodyPr/>
          <a:lstStyle/>
          <a:p>
            <a:r>
              <a:rPr lang="en-US" sz="1400" dirty="0" smtClean="0"/>
              <a:t>Bouchard &amp; McGue, 1981; Haworth, 2010</a:t>
            </a:r>
            <a:endParaRPr lang="en-US" sz="1400" dirty="0"/>
          </a:p>
        </p:txBody>
      </p:sp>
    </p:spTree>
    <p:extLst>
      <p:ext uri="{BB962C8B-B14F-4D97-AF65-F5344CB8AC3E}">
        <p14:creationId xmlns:p14="http://schemas.microsoft.com/office/powerpoint/2010/main" val="366856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Intelligence and Mental Age</a:t>
            </a:r>
          </a:p>
        </p:txBody>
      </p:sp>
      <p:sp>
        <p:nvSpPr>
          <p:cNvPr id="3" name="Content Placeholder 2"/>
          <p:cNvSpPr>
            <a:spLocks noGrp="1"/>
          </p:cNvSpPr>
          <p:nvPr>
            <p:ph idx="1"/>
          </p:nvPr>
        </p:nvSpPr>
        <p:spPr>
          <a:xfrm>
            <a:off x="782610" y="2035629"/>
            <a:ext cx="7994904" cy="4800600"/>
          </a:xfrm>
        </p:spPr>
        <p:txBody>
          <a:bodyPr>
            <a:normAutofit/>
          </a:bodyPr>
          <a:lstStyle/>
          <a:p>
            <a:r>
              <a:rPr lang="en-US" dirty="0" smtClean="0"/>
              <a:t>Seminal work by Binet and colleagues (Simon) in the early 1900s.</a:t>
            </a:r>
          </a:p>
          <a:p>
            <a:pPr lvl="1"/>
            <a:r>
              <a:rPr lang="en-US" dirty="0" smtClean="0"/>
              <a:t>Binet’s </a:t>
            </a:r>
            <a:r>
              <a:rPr lang="en-US" dirty="0"/>
              <a:t>fundamental assumption was that intellectual capacities in children increased with age on average, so that older children were expected to perform better than younger children on the same items.</a:t>
            </a:r>
          </a:p>
          <a:p>
            <a:r>
              <a:rPr lang="en-US" dirty="0"/>
              <a:t>Chronological Age (CA) is the person’s actual age in years.</a:t>
            </a:r>
          </a:p>
          <a:p>
            <a:r>
              <a:rPr lang="en-US" dirty="0"/>
              <a:t>Mental Age (MA), as defined by Alfred Binet, reflects a person’s level of intellectual </a:t>
            </a:r>
            <a:r>
              <a:rPr lang="en-US" dirty="0" smtClean="0"/>
              <a:t>functioning.</a:t>
            </a:r>
          </a:p>
          <a:p>
            <a:pPr lvl="1"/>
            <a:r>
              <a:rPr lang="en-US" dirty="0"/>
              <a:t>A student with a mental age of 10 performed as well as the average 10-year old in the normative sample.</a:t>
            </a:r>
          </a:p>
          <a:p>
            <a:r>
              <a:rPr lang="en-US" dirty="0" smtClean="0"/>
              <a:t>IQ </a:t>
            </a:r>
            <a:r>
              <a:rPr lang="en-US" dirty="0"/>
              <a:t>is the ratio of MA to CA multiplied by </a:t>
            </a:r>
            <a:r>
              <a:rPr lang="en-US" dirty="0" smtClean="0"/>
              <a:t>100 (i.e., IQ = MA/CA </a:t>
            </a:r>
            <a:r>
              <a:rPr lang="en-US" dirty="0"/>
              <a:t>x </a:t>
            </a:r>
            <a:r>
              <a:rPr lang="en-US" dirty="0" smtClean="0"/>
              <a:t>100)</a:t>
            </a:r>
          </a:p>
          <a:p>
            <a:r>
              <a:rPr lang="en-US" dirty="0" smtClean="0"/>
              <a:t>An </a:t>
            </a:r>
            <a:r>
              <a:rPr lang="en-US" dirty="0"/>
              <a:t>IQ of 100 means that the person’s mental and chronological ages are equivalent.</a:t>
            </a:r>
          </a:p>
          <a:p>
            <a:r>
              <a:rPr lang="en-US" dirty="0"/>
              <a:t>The highest CA used to determine IQ is 15 years.</a:t>
            </a:r>
          </a:p>
          <a:p>
            <a:endParaRPr lang="en-US" dirty="0" smtClean="0"/>
          </a:p>
          <a:p>
            <a:endParaRPr lang="en-US" dirty="0"/>
          </a:p>
        </p:txBody>
      </p:sp>
    </p:spTree>
    <p:extLst>
      <p:ext uri="{BB962C8B-B14F-4D97-AF65-F5344CB8AC3E}">
        <p14:creationId xmlns:p14="http://schemas.microsoft.com/office/powerpoint/2010/main" val="2827798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2205</TotalTime>
  <Words>2515</Words>
  <Application>Microsoft Office PowerPoint</Application>
  <PresentationFormat>On-screen Show (4:3)</PresentationFormat>
  <Paragraphs>259</Paragraphs>
  <Slides>25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Calisto MT</vt:lpstr>
      <vt:lpstr>Tw Cen MT</vt:lpstr>
      <vt:lpstr>Tw Cen MT Condensed</vt:lpstr>
      <vt:lpstr>Wingdings 3</vt:lpstr>
      <vt:lpstr>Integral</vt:lpstr>
      <vt:lpstr>Psychological Testing</vt:lpstr>
      <vt:lpstr>Objectives</vt:lpstr>
      <vt:lpstr>Overview</vt:lpstr>
      <vt:lpstr>Testing in context</vt:lpstr>
      <vt:lpstr>Limitations</vt:lpstr>
      <vt:lpstr>Intelligence</vt:lpstr>
      <vt:lpstr>Intelligence</vt:lpstr>
      <vt:lpstr>Intelligence</vt:lpstr>
      <vt:lpstr>Intelligence and Mental Age</vt:lpstr>
      <vt:lpstr>Question</vt:lpstr>
      <vt:lpstr>IQ RANGES</vt:lpstr>
      <vt:lpstr>Question</vt:lpstr>
      <vt:lpstr>Common intelligence tests</vt:lpstr>
      <vt:lpstr>WAIS-IV</vt:lpstr>
      <vt:lpstr>Intellectual Disability</vt:lpstr>
      <vt:lpstr>Adaptive behavior assessment</vt:lpstr>
      <vt:lpstr>Vineland Adaptive Behavior Scales</vt:lpstr>
      <vt:lpstr>Achievement</vt:lpstr>
      <vt:lpstr>Achievement tests</vt:lpstr>
      <vt:lpstr>Learning Disorders</vt:lpstr>
      <vt:lpstr>Psychopathology</vt:lpstr>
      <vt:lpstr>Depression scales</vt:lpstr>
      <vt:lpstr>Items in the Beck Depression Inventory-II</vt:lpstr>
      <vt:lpstr>Anxiety scales</vt:lpstr>
      <vt:lpstr>References</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Schwartz, Esther</dc:creator>
  <cp:lastModifiedBy>Brown, Candace</cp:lastModifiedBy>
  <cp:revision>196</cp:revision>
  <cp:lastPrinted>2016-11-10T15:05:44Z</cp:lastPrinted>
  <dcterms:created xsi:type="dcterms:W3CDTF">2016-11-02T14:19:36Z</dcterms:created>
  <dcterms:modified xsi:type="dcterms:W3CDTF">2018-09-13T13:16:15Z</dcterms:modified>
</cp:coreProperties>
</file>