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2"/>
  </p:notesMasterIdLst>
  <p:handoutMasterIdLst>
    <p:handoutMasterId r:id="rId43"/>
  </p:handoutMasterIdLst>
  <p:sldIdLst>
    <p:sldId id="256" r:id="rId2"/>
    <p:sldId id="408" r:id="rId3"/>
    <p:sldId id="363" r:id="rId4"/>
    <p:sldId id="340" r:id="rId5"/>
    <p:sldId id="375" r:id="rId6"/>
    <p:sldId id="376" r:id="rId7"/>
    <p:sldId id="377" r:id="rId8"/>
    <p:sldId id="381" r:id="rId9"/>
    <p:sldId id="378" r:id="rId10"/>
    <p:sldId id="261" r:id="rId11"/>
    <p:sldId id="382" r:id="rId12"/>
    <p:sldId id="307" r:id="rId13"/>
    <p:sldId id="308" r:id="rId14"/>
    <p:sldId id="338" r:id="rId15"/>
    <p:sldId id="379" r:id="rId16"/>
    <p:sldId id="380" r:id="rId17"/>
    <p:sldId id="385" r:id="rId18"/>
    <p:sldId id="343" r:id="rId19"/>
    <p:sldId id="384" r:id="rId20"/>
    <p:sldId id="403" r:id="rId21"/>
    <p:sldId id="386" r:id="rId22"/>
    <p:sldId id="368" r:id="rId23"/>
    <p:sldId id="407" r:id="rId24"/>
    <p:sldId id="344" r:id="rId25"/>
    <p:sldId id="404" r:id="rId26"/>
    <p:sldId id="383" r:id="rId27"/>
    <p:sldId id="387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8" r:id="rId37"/>
    <p:sldId id="399" r:id="rId38"/>
    <p:sldId id="405" r:id="rId39"/>
    <p:sldId id="397" r:id="rId40"/>
    <p:sldId id="40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6835" autoAdjust="0"/>
  </p:normalViewPr>
  <p:slideViewPr>
    <p:cSldViewPr>
      <p:cViewPr varScale="1">
        <p:scale>
          <a:sx n="73" d="100"/>
          <a:sy n="73" d="100"/>
        </p:scale>
        <p:origin x="4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FCAE333-CBE5-4A0E-8583-CE78D90F2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F22CA99-2305-4170-B40B-3F2508EF28E1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759C0B5-32B8-4826-8B05-74FB5F55E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32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9C0B5-32B8-4826-8B05-74FB5F55EF8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4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EF8D-86DB-4A39-AC8B-EA13AC67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25EB4-5132-4676-9D2E-919AC91C2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EF4F-7176-4059-B27F-A2B2225BF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0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D3C180E7-0676-4DBB-8C3A-F017C4B86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2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524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6000" dirty="0" smtClean="0">
                <a:latin typeface="Arial" charset="0"/>
                <a:cs typeface="Arial" charset="0"/>
              </a:rPr>
              <a:t>Disorders of Consciousness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John W. Culberson, MD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Associate Professor of Family and Community Medicine</a:t>
            </a:r>
          </a:p>
          <a:p>
            <a:pPr marL="0" indent="0" algn="ctr">
              <a:buNone/>
            </a:pPr>
            <a:r>
              <a:rPr lang="en-US" dirty="0" smtClean="0"/>
              <a:t>Program Director, Geriatric Fellowship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charset="0"/>
                <a:cs typeface="Arial" charset="0"/>
              </a:rPr>
              <a:t>Assessment of the Comatose patient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Arial" charset="0"/>
                <a:cs typeface="Arial" charset="0"/>
              </a:rPr>
              <a:t>History is ALWAYS most important!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Neck injury 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Airway, Circulation, Breathing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Assess levels of consciousness - GCS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pupillary responses, eye movements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motor patterns, deep tendon reflexes</a:t>
            </a:r>
          </a:p>
          <a:p>
            <a:pPr lvl="1"/>
            <a:r>
              <a:rPr lang="en-US" dirty="0" err="1" smtClean="0">
                <a:latin typeface="Arial" charset="0"/>
                <a:cs typeface="Arial" charset="0"/>
              </a:rPr>
              <a:t>Fundoscopic</a:t>
            </a:r>
            <a:r>
              <a:rPr lang="en-US" dirty="0" smtClean="0">
                <a:latin typeface="Arial" charset="0"/>
                <a:cs typeface="Arial" charset="0"/>
              </a:rPr>
              <a:t> exam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661988" y="1295400"/>
            <a:ext cx="78470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charset="0"/>
                <a:cs typeface="Arial" charset="0"/>
              </a:rPr>
              <a:t>Assessment of the Comatose patient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Unconscious in the 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Differential Diagnosis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“Horses and Zebras”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Time to treatment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Imaging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Laboratories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661988" y="1295400"/>
            <a:ext cx="78470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Glasgow Scoring</a:t>
            </a:r>
          </a:p>
        </p:txBody>
      </p:sp>
      <p:graphicFrame>
        <p:nvGraphicFramePr>
          <p:cNvPr id="11330" name="Group 6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/>
              <a:tblGrid>
                <a:gridCol w="1874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Category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 opening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Spontaneous, open with blinking at baseline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Opens to verbal command, speech, or shout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Opens to pain, not applied to face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erbal response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Oriented conversation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Disoriented, confused conversation, able to answer questions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Inappropriate responses, words discernible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Incomprehensible speech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Intubated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1+T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525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otor response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Obeys commands for movement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Purposeful movement to painful stimulus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Withdraws from pain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Abnormal (spastic) flexion, decorticate posture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Extensor (rigid) response, decerebrate posture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328" name="Line 5"/>
          <p:cNvSpPr>
            <a:spLocks noChangeShapeType="1"/>
          </p:cNvSpPr>
          <p:nvPr/>
        </p:nvSpPr>
        <p:spPr bwMode="auto">
          <a:xfrm>
            <a:off x="661988" y="1047750"/>
            <a:ext cx="78470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GCS: Prognosis</a:t>
            </a:r>
          </a:p>
        </p:txBody>
      </p:sp>
      <p:graphicFrame>
        <p:nvGraphicFramePr>
          <p:cNvPr id="11554" name="Group 2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783212"/>
              </p:ext>
            </p:extLst>
          </p:nvPr>
        </p:nvGraphicFramePr>
        <p:xfrm>
          <a:off x="457200" y="1600200"/>
          <a:ext cx="8229600" cy="27432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43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Highest score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observed during 1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hours after injury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 recovery or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 disability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Vegetative or Dead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8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5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8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8-10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5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11-15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41" name="Line 5"/>
          <p:cNvSpPr>
            <a:spLocks noChangeShapeType="1"/>
          </p:cNvSpPr>
          <p:nvPr/>
        </p:nvSpPr>
        <p:spPr bwMode="auto">
          <a:xfrm>
            <a:off x="661988" y="1447800"/>
            <a:ext cx="78470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Major causes of coma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1. Structural lesions: 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supra-</a:t>
            </a:r>
            <a:r>
              <a:rPr lang="en-US" dirty="0" err="1" smtClean="0">
                <a:latin typeface="Arial" charset="0"/>
                <a:cs typeface="Arial" charset="0"/>
              </a:rPr>
              <a:t>tentorial</a:t>
            </a:r>
            <a:r>
              <a:rPr lang="en-US" dirty="0" smtClean="0">
                <a:latin typeface="Arial" charset="0"/>
                <a:cs typeface="Arial" charset="0"/>
              </a:rPr>
              <a:t>: usually focal signs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Trauma, hemorrhage 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Rostral to caudal progression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infra-</a:t>
            </a:r>
            <a:r>
              <a:rPr lang="en-US" dirty="0" err="1" smtClean="0">
                <a:latin typeface="Arial" charset="0"/>
                <a:cs typeface="Arial" charset="0"/>
              </a:rPr>
              <a:t>tentorial</a:t>
            </a:r>
            <a:endParaRPr lang="en-US" dirty="0" smtClean="0">
              <a:latin typeface="Arial" charset="0"/>
              <a:cs typeface="Arial" charset="0"/>
            </a:endParaRP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Vascular, CVA  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2. Metabolic and Toxic causes 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often non-focal signs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3. Psychogenic unresponsiveness</a:t>
            </a:r>
          </a:p>
          <a:p>
            <a:pPr>
              <a:buFontTx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Traumatic Brain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 Contact</a:t>
            </a:r>
          </a:p>
          <a:p>
            <a:pPr lvl="1"/>
            <a:r>
              <a:rPr lang="en-US" dirty="0" smtClean="0"/>
              <a:t>Cerebral contusion swelling/hemorrhage</a:t>
            </a:r>
          </a:p>
          <a:p>
            <a:pPr lvl="1"/>
            <a:r>
              <a:rPr lang="en-US" dirty="0" smtClean="0"/>
              <a:t>Hypoxia</a:t>
            </a:r>
          </a:p>
          <a:p>
            <a:r>
              <a:rPr lang="en-US" dirty="0" smtClean="0"/>
              <a:t>Acceleration/Deceleration</a:t>
            </a:r>
          </a:p>
          <a:p>
            <a:pPr lvl="1"/>
            <a:r>
              <a:rPr lang="en-US" dirty="0" smtClean="0"/>
              <a:t>Contra Coup lesions opposite of contact</a:t>
            </a:r>
          </a:p>
          <a:p>
            <a:pPr lvl="1"/>
            <a:r>
              <a:rPr lang="en-US" dirty="0" smtClean="0"/>
              <a:t>Diffuse axonal injury and sheering</a:t>
            </a:r>
          </a:p>
          <a:p>
            <a:pPr lvl="1"/>
            <a:r>
              <a:rPr lang="en-US" dirty="0" smtClean="0"/>
              <a:t>Bridging Veins vulnerable due to atrophy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6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Intracranial Hemorrhage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 smtClean="0"/>
              <a:t>Subdural Hematoma</a:t>
            </a:r>
          </a:p>
          <a:p>
            <a:pPr lvl="1"/>
            <a:r>
              <a:rPr lang="en-US" dirty="0" smtClean="0"/>
              <a:t>Bridging veins vulnerable with brain atrophy in the elderly (anticoagulation risk)</a:t>
            </a:r>
          </a:p>
          <a:p>
            <a:r>
              <a:rPr lang="en-US" dirty="0" smtClean="0"/>
              <a:t>Subarachnoid hemorrhage</a:t>
            </a:r>
          </a:p>
          <a:p>
            <a:pPr lvl="1"/>
            <a:r>
              <a:rPr lang="en-US" dirty="0" smtClean="0"/>
              <a:t>Spontaneous, Hypertensive Emergency</a:t>
            </a:r>
          </a:p>
          <a:p>
            <a:pPr lvl="1"/>
            <a:r>
              <a:rPr lang="en-US" dirty="0" smtClean="0"/>
              <a:t>Worst Headache of Life</a:t>
            </a:r>
          </a:p>
          <a:p>
            <a:pPr lvl="1"/>
            <a:r>
              <a:rPr lang="en-US" dirty="0" smtClean="0"/>
              <a:t>Congenital “Berry” Aneurysm</a:t>
            </a:r>
          </a:p>
          <a:p>
            <a:pPr lvl="1"/>
            <a:r>
              <a:rPr lang="en-US" dirty="0" smtClean="0"/>
              <a:t>Rapid progression</a:t>
            </a:r>
          </a:p>
          <a:p>
            <a:pPr lvl="2"/>
            <a:r>
              <a:rPr lang="en-US" dirty="0" smtClean="0"/>
              <a:t>Image before Lumbar Puncture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91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89 </a:t>
            </a:r>
            <a:r>
              <a:rPr lang="en-US" dirty="0" err="1" smtClean="0"/>
              <a:t>yo</a:t>
            </a:r>
            <a:r>
              <a:rPr lang="en-US" dirty="0" smtClean="0"/>
              <a:t> man with Atrial fibrillation on anticoagulation brought to ED “confused.”  No history available.</a:t>
            </a:r>
          </a:p>
          <a:p>
            <a:r>
              <a:rPr lang="en-US" dirty="0" smtClean="0"/>
              <a:t>GCS: 13</a:t>
            </a:r>
            <a:r>
              <a:rPr lang="en-US" dirty="0" smtClean="0">
                <a:sym typeface="Wingdings" panose="05000000000000000000" pitchFamily="2" charset="2"/>
              </a:rPr>
              <a:t>repeat 9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Purposeful movement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 pupil &gt; L pupil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EOM conjugate on </a:t>
            </a:r>
            <a:r>
              <a:rPr lang="en-US" dirty="0" err="1" smtClean="0">
                <a:sym typeface="Wingdings" panose="05000000000000000000" pitchFamily="2" charset="2"/>
              </a:rPr>
              <a:t>calorics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8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ern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7086600" cy="68135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55732" y="0"/>
            <a:ext cx="71500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Herniation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syndromes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Rostral to Caudal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 smtClean="0"/>
              <a:t>Third Nerve Phase</a:t>
            </a:r>
          </a:p>
          <a:p>
            <a:pPr lvl="1"/>
            <a:r>
              <a:rPr lang="en-US" dirty="0" err="1" smtClean="0"/>
              <a:t>Ipsilateral</a:t>
            </a:r>
            <a:r>
              <a:rPr lang="en-US" dirty="0" smtClean="0"/>
              <a:t> pupil fixed and dilated (Blown)</a:t>
            </a:r>
          </a:p>
          <a:p>
            <a:r>
              <a:rPr lang="en-US" dirty="0" smtClean="0"/>
              <a:t>Mid-Brain/Upper Pons Phase</a:t>
            </a:r>
          </a:p>
          <a:p>
            <a:pPr lvl="1"/>
            <a:r>
              <a:rPr lang="en-US" dirty="0" smtClean="0"/>
              <a:t>EOMs </a:t>
            </a:r>
            <a:r>
              <a:rPr lang="en-US" dirty="0" err="1" smtClean="0"/>
              <a:t>dysconjugate</a:t>
            </a:r>
            <a:r>
              <a:rPr lang="en-US" dirty="0" smtClean="0"/>
              <a:t> on </a:t>
            </a:r>
            <a:r>
              <a:rPr lang="en-US" dirty="0" err="1" smtClean="0"/>
              <a:t>calorics</a:t>
            </a:r>
            <a:endParaRPr lang="en-US" dirty="0" smtClean="0"/>
          </a:p>
          <a:p>
            <a:pPr lvl="1"/>
            <a:r>
              <a:rPr lang="en-US" dirty="0" smtClean="0"/>
              <a:t>Decorticate to </a:t>
            </a:r>
            <a:r>
              <a:rPr lang="en-US" dirty="0" err="1" smtClean="0"/>
              <a:t>decerebrate</a:t>
            </a:r>
            <a:r>
              <a:rPr lang="en-US" dirty="0" smtClean="0"/>
              <a:t> posturing</a:t>
            </a:r>
          </a:p>
          <a:p>
            <a:r>
              <a:rPr lang="en-US" dirty="0" smtClean="0"/>
              <a:t>Lower Pons/Medulla Stage (irreversible)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oth pupils fixed</a:t>
            </a:r>
          </a:p>
          <a:p>
            <a:pPr lvl="1"/>
            <a:r>
              <a:rPr lang="en-US" dirty="0"/>
              <a:t>Minimal motor </a:t>
            </a:r>
            <a:r>
              <a:rPr lang="en-US" dirty="0" smtClean="0"/>
              <a:t>response, no EOMs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1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Blumenfeld</a:t>
            </a:r>
            <a:r>
              <a:rPr lang="en-US" dirty="0" smtClean="0"/>
              <a:t> Pages 625-648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85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Intracranial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Decompression</a:t>
            </a:r>
          </a:p>
          <a:p>
            <a:r>
              <a:rPr lang="en-US" dirty="0" smtClean="0"/>
              <a:t>Steroids</a:t>
            </a:r>
          </a:p>
          <a:p>
            <a:r>
              <a:rPr lang="en-US" dirty="0" smtClean="0"/>
              <a:t>Intracranial Pressure Monitoring</a:t>
            </a:r>
          </a:p>
          <a:p>
            <a:r>
              <a:rPr lang="en-US" dirty="0" err="1" smtClean="0"/>
              <a:t>Mannitol</a:t>
            </a:r>
            <a:endParaRPr lang="en-US" dirty="0" smtClean="0"/>
          </a:p>
          <a:p>
            <a:r>
              <a:rPr lang="en-US" dirty="0" smtClean="0"/>
              <a:t>Induced Coma</a:t>
            </a:r>
          </a:p>
          <a:p>
            <a:r>
              <a:rPr lang="en-US" dirty="0" smtClean="0"/>
              <a:t>Serial Neurological exams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47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 smtClean="0"/>
              <a:t>42yo man with Diabetes found “down”</a:t>
            </a:r>
          </a:p>
          <a:p>
            <a:pPr lvl="1"/>
            <a:r>
              <a:rPr lang="en-US" dirty="0" smtClean="0"/>
              <a:t>To ED in cervical collar; GCS: 6</a:t>
            </a:r>
          </a:p>
          <a:p>
            <a:pPr lvl="1"/>
            <a:r>
              <a:rPr lang="en-US" dirty="0" smtClean="0"/>
              <a:t>Non-focal CN exam; withdraws to pain</a:t>
            </a:r>
          </a:p>
          <a:p>
            <a:pPr lvl="1"/>
            <a:r>
              <a:rPr lang="en-US" dirty="0" smtClean="0"/>
              <a:t>Differential:</a:t>
            </a:r>
          </a:p>
          <a:p>
            <a:pPr lvl="2"/>
            <a:r>
              <a:rPr lang="en-US" dirty="0" smtClean="0"/>
              <a:t>Trauma</a:t>
            </a:r>
          </a:p>
          <a:p>
            <a:pPr lvl="2"/>
            <a:r>
              <a:rPr lang="en-US" dirty="0" smtClean="0"/>
              <a:t>Intracranial Bleed</a:t>
            </a:r>
          </a:p>
          <a:p>
            <a:pPr lvl="2"/>
            <a:r>
              <a:rPr lang="en-US" dirty="0" smtClean="0"/>
              <a:t>Drugs</a:t>
            </a:r>
          </a:p>
          <a:p>
            <a:pPr lvl="2"/>
            <a:r>
              <a:rPr lang="en-US" dirty="0" smtClean="0"/>
              <a:t>Seizure</a:t>
            </a:r>
          </a:p>
          <a:p>
            <a:pPr lvl="2"/>
            <a:r>
              <a:rPr lang="en-US" dirty="0" smtClean="0"/>
              <a:t>Diabetic Ketoacidosis or Hypoglycemia (meds)</a:t>
            </a:r>
          </a:p>
          <a:p>
            <a:pPr lvl="2"/>
            <a:r>
              <a:rPr lang="en-US" dirty="0" smtClean="0"/>
              <a:t>Infection, Cardiopulmonary insult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62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 Metabolic Causes of Coma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257800"/>
          </a:xfrm>
        </p:spPr>
        <p:txBody>
          <a:bodyPr/>
          <a:lstStyle/>
          <a:p>
            <a:r>
              <a:rPr lang="en-US" dirty="0" smtClean="0"/>
              <a:t>Drug Overdose (Opiate antagonist)</a:t>
            </a:r>
          </a:p>
          <a:p>
            <a:r>
              <a:rPr lang="en-US" dirty="0" smtClean="0"/>
              <a:t>Global ischemia (Cardiopulmonary)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Hypothermia/Hyperthermia</a:t>
            </a:r>
          </a:p>
          <a:p>
            <a:r>
              <a:rPr lang="en-US" dirty="0" smtClean="0"/>
              <a:t>Electrolyte imbalance</a:t>
            </a:r>
          </a:p>
          <a:p>
            <a:r>
              <a:rPr lang="en-US" dirty="0" smtClean="0"/>
              <a:t>Diabetic Ketoacidosis, Hyperosmolar</a:t>
            </a:r>
          </a:p>
          <a:p>
            <a:r>
              <a:rPr lang="en-US" dirty="0" smtClean="0"/>
              <a:t>Hypoxia (Co2 Narcosis)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Extensive work-up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Vegetative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Progression for Coma in &lt;4 weeks</a:t>
            </a:r>
          </a:p>
          <a:p>
            <a:pPr lvl="1"/>
            <a:r>
              <a:rPr lang="en-US" dirty="0" smtClean="0"/>
              <a:t>Neurodegenerative/Congenital disorders</a:t>
            </a:r>
          </a:p>
          <a:p>
            <a:pPr lvl="1"/>
            <a:r>
              <a:rPr lang="en-US" dirty="0" smtClean="0"/>
              <a:t>Diffuse cortical dysfunction </a:t>
            </a:r>
          </a:p>
          <a:p>
            <a:pPr lvl="1"/>
            <a:r>
              <a:rPr lang="en-US" dirty="0" smtClean="0"/>
              <a:t>Regain sleep-wake cycles</a:t>
            </a:r>
          </a:p>
          <a:p>
            <a:pPr lvl="1"/>
            <a:r>
              <a:rPr lang="en-US" dirty="0" smtClean="0"/>
              <a:t>Open eyes to stimuli with reflexive movement (no tracking)</a:t>
            </a:r>
          </a:p>
          <a:p>
            <a:pPr lvl="1"/>
            <a:r>
              <a:rPr lang="en-US" dirty="0" smtClean="0"/>
              <a:t>Movement, speech is not purposeful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58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 smtClean="0"/>
              <a:t>Minimally Conscious State (2002)</a:t>
            </a:r>
            <a:br>
              <a:rPr lang="en-US" dirty="0" smtClean="0"/>
            </a:br>
            <a:r>
              <a:rPr lang="en-US" dirty="0" smtClean="0"/>
              <a:t>Minimally Responsive State (1995)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Ethical dilemma</a:t>
            </a:r>
          </a:p>
          <a:p>
            <a:r>
              <a:rPr lang="en-US" dirty="0" smtClean="0"/>
              <a:t>A condition of severely altered consciousness that is distinguished from the vegetative state by the presence of minimal but clearly discernible behavioral evidence of self or environmental awareness.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No evidence of cortical or brainstem function (spinal cord reflexes may persist)</a:t>
            </a:r>
          </a:p>
          <a:p>
            <a:r>
              <a:rPr lang="en-US" dirty="0" smtClean="0"/>
              <a:t>Protocol typically involves EEG (flat pattern) and nuclear imaging demonstrates no cerebral metabolism</a:t>
            </a:r>
          </a:p>
          <a:p>
            <a:r>
              <a:rPr lang="en-US" dirty="0" smtClean="0"/>
              <a:t>Withdrawal of “life-support”</a:t>
            </a:r>
          </a:p>
          <a:p>
            <a:r>
              <a:rPr lang="en-US" dirty="0" smtClean="0"/>
              <a:t>Organ donation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71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Traumatic Brain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encephalopathy</a:t>
            </a:r>
          </a:p>
          <a:p>
            <a:pPr lvl="1"/>
            <a:r>
              <a:rPr lang="en-US" dirty="0" smtClean="0"/>
              <a:t>Decision-making Capacity?</a:t>
            </a:r>
          </a:p>
          <a:p>
            <a:r>
              <a:rPr lang="en-US" dirty="0" smtClean="0"/>
              <a:t>Full spectrum of awareness deficits</a:t>
            </a:r>
          </a:p>
          <a:p>
            <a:pPr lvl="1"/>
            <a:r>
              <a:rPr lang="en-US" dirty="0" smtClean="0"/>
              <a:t>Sensory</a:t>
            </a:r>
          </a:p>
          <a:p>
            <a:pPr lvl="1"/>
            <a:r>
              <a:rPr lang="en-US" dirty="0" smtClean="0"/>
              <a:t>Motor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Emotions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89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Delirium and </a:t>
            </a:r>
            <a:r>
              <a:rPr lang="en-US" dirty="0" err="1" smtClean="0"/>
              <a:t>Confusional</a:t>
            </a:r>
            <a:r>
              <a:rPr lang="en-US" dirty="0" smtClean="0"/>
              <a:t>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encountered in patients with medical illness</a:t>
            </a:r>
          </a:p>
          <a:p>
            <a:pPr lvl="1"/>
            <a:r>
              <a:rPr lang="en-US" dirty="0" smtClean="0"/>
              <a:t>Hospitalized, elderly</a:t>
            </a:r>
          </a:p>
          <a:p>
            <a:r>
              <a:rPr lang="en-US" dirty="0" smtClean="0"/>
              <a:t>Key Features:</a:t>
            </a:r>
          </a:p>
          <a:p>
            <a:pPr lvl="1"/>
            <a:r>
              <a:rPr lang="en-US" dirty="0" smtClean="0"/>
              <a:t>Acute onset, initial fluctuating course</a:t>
            </a:r>
          </a:p>
          <a:p>
            <a:pPr lvl="1"/>
            <a:r>
              <a:rPr lang="en-US" dirty="0" smtClean="0"/>
              <a:t>Disturbance in attention</a:t>
            </a:r>
          </a:p>
          <a:p>
            <a:pPr lvl="1"/>
            <a:r>
              <a:rPr lang="en-US" dirty="0" smtClean="0"/>
              <a:t>Change in cognition (not due to dementia)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36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Delirium and </a:t>
            </a:r>
            <a:r>
              <a:rPr lang="en-US" dirty="0" err="1" smtClean="0"/>
              <a:t>Confusional</a:t>
            </a:r>
            <a:r>
              <a:rPr lang="en-US" dirty="0" smtClean="0"/>
              <a:t>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Most often reversible (variable time)</a:t>
            </a:r>
          </a:p>
          <a:p>
            <a:r>
              <a:rPr lang="en-US" dirty="0" smtClean="0"/>
              <a:t>Etiology poorly understood</a:t>
            </a:r>
          </a:p>
          <a:p>
            <a:r>
              <a:rPr lang="en-US" dirty="0" smtClean="0"/>
              <a:t>May be hyperactive or hypoactive</a:t>
            </a:r>
          </a:p>
          <a:p>
            <a:r>
              <a:rPr lang="en-US" dirty="0" smtClean="0"/>
              <a:t>Must be treated urgently:</a:t>
            </a:r>
          </a:p>
          <a:p>
            <a:pPr lvl="1"/>
            <a:r>
              <a:rPr lang="en-US" dirty="0" smtClean="0"/>
              <a:t>Toxic metabolic</a:t>
            </a:r>
          </a:p>
          <a:p>
            <a:pPr lvl="1"/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Brain injury</a:t>
            </a:r>
          </a:p>
          <a:p>
            <a:pPr lvl="1"/>
            <a:r>
              <a:rPr lang="en-US" dirty="0" smtClean="0"/>
              <a:t>Cardiopulmonary (hypoxia) </a:t>
            </a:r>
          </a:p>
          <a:p>
            <a:pPr lvl="1"/>
            <a:r>
              <a:rPr lang="en-US" dirty="0" smtClean="0"/>
              <a:t>Seizure (EEG: Delta slow wave activity)</a:t>
            </a:r>
          </a:p>
        </p:txBody>
      </p:sp>
    </p:spTree>
    <p:extLst>
      <p:ext uri="{BB962C8B-B14F-4D97-AF65-F5344CB8AC3E}">
        <p14:creationId xmlns:p14="http://schemas.microsoft.com/office/powerpoint/2010/main" val="2207666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Delirium and </a:t>
            </a:r>
            <a:r>
              <a:rPr lang="en-US" dirty="0" err="1" smtClean="0"/>
              <a:t>Confusional</a:t>
            </a:r>
            <a:r>
              <a:rPr lang="en-US" dirty="0" smtClean="0"/>
              <a:t>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dirty="0" smtClean="0"/>
              <a:t>Risk factors:</a:t>
            </a:r>
          </a:p>
          <a:p>
            <a:pPr lvl="1"/>
            <a:r>
              <a:rPr lang="en-US" dirty="0" smtClean="0"/>
              <a:t>Age (Blood brain barrier, inflammation)</a:t>
            </a:r>
          </a:p>
          <a:p>
            <a:pPr lvl="1"/>
            <a:r>
              <a:rPr lang="en-US" dirty="0" smtClean="0"/>
              <a:t>Dementia (</a:t>
            </a:r>
            <a:r>
              <a:rPr lang="en-US" dirty="0" err="1" smtClean="0"/>
              <a:t>Sundowning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Polypharmacy</a:t>
            </a:r>
            <a:r>
              <a:rPr lang="en-US" dirty="0" smtClean="0"/>
              <a:t> (anticholinergic)</a:t>
            </a:r>
          </a:p>
          <a:p>
            <a:pPr lvl="1"/>
            <a:r>
              <a:rPr lang="en-US" dirty="0" smtClean="0"/>
              <a:t>Vision impairment</a:t>
            </a:r>
          </a:p>
          <a:p>
            <a:pPr lvl="1"/>
            <a:r>
              <a:rPr lang="en-US" dirty="0" smtClean="0"/>
              <a:t>Severe illness (sympathetic drive) </a:t>
            </a:r>
          </a:p>
          <a:p>
            <a:pPr lvl="1"/>
            <a:r>
              <a:rPr lang="en-US" dirty="0" smtClean="0"/>
              <a:t>Post-operative (General anesthesia)</a:t>
            </a:r>
          </a:p>
          <a:p>
            <a:pPr lvl="1"/>
            <a:r>
              <a:rPr lang="en-US" dirty="0" smtClean="0"/>
              <a:t>ICU</a:t>
            </a:r>
          </a:p>
          <a:p>
            <a:pPr lvl="1"/>
            <a:r>
              <a:rPr lang="en-US" dirty="0" smtClean="0"/>
              <a:t>Pain (Sleep deprivation)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7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CNS structures crucial for normal consciousness</a:t>
            </a:r>
          </a:p>
          <a:p>
            <a:r>
              <a:rPr lang="en-US" dirty="0" smtClean="0"/>
              <a:t>Describe </a:t>
            </a:r>
            <a:r>
              <a:rPr lang="en-US" dirty="0"/>
              <a:t>the role of neurotransmitters in the </a:t>
            </a:r>
            <a:r>
              <a:rPr lang="en-US" dirty="0" smtClean="0"/>
              <a:t>CNS</a:t>
            </a:r>
          </a:p>
          <a:p>
            <a:r>
              <a:rPr lang="en-US" dirty="0" smtClean="0"/>
              <a:t>Discuss the clinical approach to disorders of consciousness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Delirium Tremens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Alcohol withdrawal</a:t>
            </a:r>
          </a:p>
          <a:p>
            <a:pPr lvl="1"/>
            <a:r>
              <a:rPr lang="en-US" dirty="0" smtClean="0"/>
              <a:t>3-5 days after last drink</a:t>
            </a:r>
          </a:p>
          <a:p>
            <a:pPr lvl="1"/>
            <a:r>
              <a:rPr lang="en-US" dirty="0" smtClean="0"/>
              <a:t>Sympathetic hyperactivity</a:t>
            </a:r>
          </a:p>
          <a:p>
            <a:pPr lvl="1"/>
            <a:r>
              <a:rPr lang="en-US" dirty="0" smtClean="0"/>
              <a:t>Delirium with hallucinations</a:t>
            </a:r>
          </a:p>
          <a:p>
            <a:pPr lvl="1"/>
            <a:r>
              <a:rPr lang="en-US" dirty="0" smtClean="0"/>
              <a:t>Relatively high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90 </a:t>
            </a:r>
            <a:r>
              <a:rPr lang="en-US" dirty="0" err="1" smtClean="0"/>
              <a:t>yo</a:t>
            </a:r>
            <a:r>
              <a:rPr lang="en-US" dirty="0" smtClean="0"/>
              <a:t> female nursing home patient is admitted for a urinary infection. Nurse calls to report “agitation.”</a:t>
            </a:r>
          </a:p>
          <a:p>
            <a:r>
              <a:rPr lang="en-US" dirty="0" smtClean="0"/>
              <a:t>Complete work-up is negative</a:t>
            </a:r>
          </a:p>
          <a:p>
            <a:r>
              <a:rPr lang="en-US" dirty="0" smtClean="0"/>
              <a:t>Physician gives a sedative-hypnotic </a:t>
            </a:r>
          </a:p>
          <a:p>
            <a:r>
              <a:rPr lang="en-US" dirty="0" smtClean="0"/>
              <a:t>Length of hospitalization is prolonged with numerous complications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63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Delirium and </a:t>
            </a:r>
            <a:r>
              <a:rPr lang="en-US" dirty="0" err="1" smtClean="0"/>
              <a:t>Confusional</a:t>
            </a:r>
            <a:r>
              <a:rPr lang="en-US" dirty="0" smtClean="0"/>
              <a:t>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lang="en-US" dirty="0" smtClean="0"/>
              <a:t>Prevention is difficult in current system</a:t>
            </a:r>
          </a:p>
          <a:p>
            <a:pPr lvl="1"/>
            <a:r>
              <a:rPr lang="en-US" dirty="0" smtClean="0"/>
              <a:t>Decrease risk, particularly medications</a:t>
            </a:r>
          </a:p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Identify underlying cause</a:t>
            </a:r>
          </a:p>
          <a:p>
            <a:pPr lvl="1"/>
            <a:r>
              <a:rPr lang="en-US" dirty="0" smtClean="0"/>
              <a:t>Familiarize the environment</a:t>
            </a:r>
          </a:p>
          <a:p>
            <a:pPr lvl="1"/>
            <a:r>
              <a:rPr lang="en-US" dirty="0" smtClean="0"/>
              <a:t>Limit sleep disruption</a:t>
            </a:r>
          </a:p>
          <a:p>
            <a:pPr lvl="1"/>
            <a:r>
              <a:rPr lang="en-US" dirty="0" smtClean="0"/>
              <a:t>Mobilization (avoid restraints)</a:t>
            </a:r>
          </a:p>
          <a:p>
            <a:pPr lvl="1"/>
            <a:r>
              <a:rPr lang="en-US" dirty="0" smtClean="0"/>
              <a:t>Antipsychotic: Dopaminergic antagonist</a:t>
            </a:r>
          </a:p>
          <a:p>
            <a:pPr lvl="2"/>
            <a:r>
              <a:rPr lang="en-US" dirty="0" smtClean="0"/>
              <a:t>Haldol 0.5mg (low dose titration)</a:t>
            </a:r>
          </a:p>
          <a:p>
            <a:pPr lvl="2"/>
            <a:r>
              <a:rPr lang="en-US" dirty="0" smtClean="0"/>
              <a:t>Increased risk of death in dementia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37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 and Consciousness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Acetylcholine</a:t>
            </a:r>
          </a:p>
          <a:p>
            <a:pPr lvl="1"/>
            <a:r>
              <a:rPr lang="en-US" dirty="0" smtClean="0"/>
              <a:t>Efferent PNS, neuromuscular junction</a:t>
            </a:r>
          </a:p>
          <a:p>
            <a:pPr lvl="1"/>
            <a:r>
              <a:rPr lang="en-US" dirty="0" err="1" smtClean="0"/>
              <a:t>Neuromodulatory</a:t>
            </a:r>
            <a:r>
              <a:rPr lang="en-US" dirty="0" smtClean="0"/>
              <a:t> in CNS (</a:t>
            </a:r>
            <a:r>
              <a:rPr lang="en-US" dirty="0" err="1" smtClean="0"/>
              <a:t>facilitatory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Brainstem-&gt;thalamus</a:t>
            </a:r>
          </a:p>
          <a:p>
            <a:pPr lvl="2"/>
            <a:r>
              <a:rPr lang="en-US" dirty="0" smtClean="0"/>
              <a:t>Basal forebrain-&gt;wide cortex</a:t>
            </a:r>
          </a:p>
          <a:p>
            <a:pPr lvl="2"/>
            <a:r>
              <a:rPr lang="en-US" dirty="0" smtClean="0"/>
              <a:t>Anticholinergic medications: sedation</a:t>
            </a:r>
          </a:p>
          <a:p>
            <a:pPr lvl="2"/>
            <a:r>
              <a:rPr lang="en-US" dirty="0" err="1" smtClean="0"/>
              <a:t>Acetylcholinesterase</a:t>
            </a:r>
            <a:r>
              <a:rPr lang="en-US" dirty="0" smtClean="0"/>
              <a:t> Inhibitors: activating</a:t>
            </a:r>
          </a:p>
          <a:p>
            <a:pPr lvl="3"/>
            <a:r>
              <a:rPr lang="en-US" dirty="0" smtClean="0"/>
              <a:t>Decrease sympathetic outflow led to increase mortality in ICU delirium prevention trial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1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 and Consciousness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Dopamine</a:t>
            </a:r>
          </a:p>
          <a:p>
            <a:pPr lvl="1"/>
            <a:r>
              <a:rPr lang="en-US" dirty="0" err="1" smtClean="0"/>
              <a:t>Nigrostriatal</a:t>
            </a:r>
            <a:r>
              <a:rPr lang="en-US" dirty="0" smtClean="0"/>
              <a:t>: deficit = movement disorder</a:t>
            </a:r>
            <a:endParaRPr lang="en-US" dirty="0"/>
          </a:p>
          <a:p>
            <a:pPr lvl="1"/>
            <a:r>
              <a:rPr lang="en-US" dirty="0" smtClean="0"/>
              <a:t>Mesolimbic: excess = delusions</a:t>
            </a:r>
          </a:p>
          <a:p>
            <a:pPr lvl="1"/>
            <a:r>
              <a:rPr lang="en-US" dirty="0" err="1" smtClean="0"/>
              <a:t>Mesocortical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Deficit = cognitive disorder of </a:t>
            </a:r>
            <a:r>
              <a:rPr lang="en-US" dirty="0" err="1" smtClean="0"/>
              <a:t>Parkinsons</a:t>
            </a:r>
            <a:endParaRPr lang="en-US" dirty="0" smtClean="0"/>
          </a:p>
          <a:p>
            <a:r>
              <a:rPr lang="en-US" dirty="0" smtClean="0"/>
              <a:t>Dopaminergic antagonists to treat behavioral symptoms of dementia cause considerable side-effect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8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 and Consciousness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 smtClean="0"/>
              <a:t>Serotonin</a:t>
            </a:r>
          </a:p>
          <a:p>
            <a:pPr lvl="1"/>
            <a:r>
              <a:rPr lang="en-US" dirty="0" smtClean="0"/>
              <a:t>Raphe nuclei of midbrain, pons, medulla</a:t>
            </a:r>
          </a:p>
          <a:p>
            <a:pPr lvl="1"/>
            <a:r>
              <a:rPr lang="en-US" dirty="0" smtClean="0"/>
              <a:t>Widespread inhibitory and excitatory projections</a:t>
            </a:r>
          </a:p>
          <a:p>
            <a:pPr lvl="2"/>
            <a:r>
              <a:rPr lang="en-US" dirty="0"/>
              <a:t>Complex behavior (Depression, Anxiety)</a:t>
            </a:r>
          </a:p>
          <a:p>
            <a:pPr lvl="2"/>
            <a:r>
              <a:rPr lang="en-US" dirty="0"/>
              <a:t>Pain modulation</a:t>
            </a:r>
          </a:p>
          <a:p>
            <a:pPr lvl="2"/>
            <a:r>
              <a:rPr lang="en-US" dirty="0" smtClean="0"/>
              <a:t>Sleep/Wake Cycle</a:t>
            </a:r>
          </a:p>
          <a:p>
            <a:pPr lvl="1"/>
            <a:r>
              <a:rPr lang="en-US" dirty="0" smtClean="0"/>
              <a:t>SSRI (Serotonin Reuptake Inhibitors)</a:t>
            </a:r>
          </a:p>
        </p:txBody>
      </p:sp>
    </p:spTree>
    <p:extLst>
      <p:ext uri="{BB962C8B-B14F-4D97-AF65-F5344CB8AC3E}">
        <p14:creationId xmlns:p14="http://schemas.microsoft.com/office/powerpoint/2010/main" val="3472836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 and Consciousness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Histamine</a:t>
            </a:r>
          </a:p>
          <a:p>
            <a:pPr lvl="1"/>
            <a:r>
              <a:rPr lang="en-US" dirty="0" smtClean="0"/>
              <a:t>Mostly in mast cells, allergic response</a:t>
            </a:r>
          </a:p>
          <a:p>
            <a:pPr lvl="1"/>
            <a:r>
              <a:rPr lang="en-US" dirty="0" smtClean="0"/>
              <a:t>CNS activity may increase alertness</a:t>
            </a:r>
          </a:p>
          <a:p>
            <a:pPr lvl="1"/>
            <a:r>
              <a:rPr lang="en-US" dirty="0" smtClean="0"/>
              <a:t>Antihistamines cause significant sedation in the CNS</a:t>
            </a:r>
          </a:p>
          <a:p>
            <a:pPr lvl="2"/>
            <a:r>
              <a:rPr lang="en-US" dirty="0" smtClean="0"/>
              <a:t>Over-the-Counter for insomnia</a:t>
            </a:r>
          </a:p>
          <a:p>
            <a:pPr lvl="2"/>
            <a:r>
              <a:rPr lang="en-US" dirty="0" smtClean="0"/>
              <a:t>Do not use in the elderly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04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 and Consciousness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GABA</a:t>
            </a:r>
          </a:p>
          <a:p>
            <a:pPr lvl="1"/>
            <a:r>
              <a:rPr lang="en-US" dirty="0"/>
              <a:t>Numerous inhibitory projections</a:t>
            </a:r>
          </a:p>
          <a:p>
            <a:pPr lvl="1"/>
            <a:r>
              <a:rPr lang="en-US" dirty="0"/>
              <a:t>Benzodiazepines cause </a:t>
            </a:r>
            <a:r>
              <a:rPr lang="en-US" dirty="0" smtClean="0"/>
              <a:t>sedation</a:t>
            </a:r>
          </a:p>
          <a:p>
            <a:pPr lvl="2"/>
            <a:r>
              <a:rPr lang="en-US" dirty="0" smtClean="0"/>
              <a:t>Often used for insomnia</a:t>
            </a:r>
            <a:endParaRPr lang="en-US" dirty="0"/>
          </a:p>
          <a:p>
            <a:pPr lvl="1"/>
            <a:r>
              <a:rPr lang="en-US" dirty="0"/>
              <a:t>CNS tolerance (motor/sedation) incomplete</a:t>
            </a:r>
          </a:p>
          <a:p>
            <a:pPr lvl="2"/>
            <a:r>
              <a:rPr lang="en-US" dirty="0"/>
              <a:t>High fall </a:t>
            </a:r>
            <a:r>
              <a:rPr lang="en-US" dirty="0" smtClean="0"/>
              <a:t>risk</a:t>
            </a:r>
          </a:p>
          <a:p>
            <a:pPr lvl="2"/>
            <a:r>
              <a:rPr lang="en-US" smtClean="0"/>
              <a:t>Use carefully in the elderly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58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Neuromodulation</a:t>
            </a:r>
            <a:r>
              <a:rPr lang="en-US" dirty="0" smtClean="0"/>
              <a:t> of arousal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err="1" smtClean="0"/>
              <a:t>Orexin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hypocretin</a:t>
            </a:r>
            <a:r>
              <a:rPr lang="en-US" dirty="0" smtClean="0"/>
              <a:t>): posterior lateral hypothalamus projecting to brainstem arousal systems promoting “awake state.” </a:t>
            </a:r>
            <a:r>
              <a:rPr lang="en-US" dirty="0" err="1" smtClean="0"/>
              <a:t>Orexinergic</a:t>
            </a:r>
            <a:r>
              <a:rPr lang="en-US" dirty="0" smtClean="0"/>
              <a:t> agonists new treatment for narcolepsy.</a:t>
            </a:r>
          </a:p>
          <a:p>
            <a:r>
              <a:rPr lang="en-US" dirty="0" smtClean="0"/>
              <a:t>Caffeine may block inhibitory activity at adenosine receptors in the thalamus and cortex.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86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 and Consciousness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Pharmacology principle 1.</a:t>
            </a:r>
          </a:p>
          <a:p>
            <a:pPr lvl="1"/>
            <a:r>
              <a:rPr lang="en-US" dirty="0" smtClean="0"/>
              <a:t>All drugs have activity at a variety of receptor types.</a:t>
            </a:r>
          </a:p>
          <a:p>
            <a:r>
              <a:rPr lang="en-US" dirty="0" smtClean="0"/>
              <a:t>Pharmacology Principle 2.</a:t>
            </a:r>
          </a:p>
          <a:p>
            <a:pPr lvl="1"/>
            <a:r>
              <a:rPr lang="en-US" dirty="0" err="1" smtClean="0"/>
              <a:t>Pharmacodynamic</a:t>
            </a:r>
            <a:r>
              <a:rPr lang="en-US" dirty="0" smtClean="0"/>
              <a:t> and pharmacokinetic interactions increase with number</a:t>
            </a:r>
          </a:p>
          <a:p>
            <a:r>
              <a:rPr lang="en-US" dirty="0" smtClean="0"/>
              <a:t>Pharmacology Principle 3.</a:t>
            </a:r>
          </a:p>
          <a:p>
            <a:pPr lvl="1"/>
            <a:r>
              <a:rPr lang="en-US" dirty="0" smtClean="0"/>
              <a:t>Volume of distribution changes with age</a:t>
            </a:r>
          </a:p>
        </p:txBody>
      </p:sp>
    </p:spTree>
    <p:extLst>
      <p:ext uri="{BB962C8B-B14F-4D97-AF65-F5344CB8AC3E}">
        <p14:creationId xmlns:p14="http://schemas.microsoft.com/office/powerpoint/2010/main" val="133227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25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and content of consciousness are complex CNS functions that involve a combination of anatomical and neurochemical variables, and are subject to a variety of clinical conditions that confront the physician on a regular basis.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5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Consciousness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Medial and lateral  </a:t>
            </a:r>
            <a:r>
              <a:rPr lang="en-US" dirty="0" err="1" smtClean="0"/>
              <a:t>frontoparietal</a:t>
            </a:r>
            <a:r>
              <a:rPr lang="en-US" dirty="0" smtClean="0"/>
              <a:t> cortex</a:t>
            </a:r>
          </a:p>
          <a:p>
            <a:r>
              <a:rPr lang="en-US" dirty="0" smtClean="0"/>
              <a:t>Arousal circuits in the upper brainstem and diencephalon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Ascending Reticular Activating System </a:t>
            </a:r>
            <a:r>
              <a:rPr lang="en-US" dirty="0">
                <a:latin typeface="Arial" charset="0"/>
                <a:cs typeface="Arial" charset="0"/>
              </a:rPr>
              <a:t>(</a:t>
            </a:r>
            <a:r>
              <a:rPr lang="en-US" dirty="0" smtClean="0">
                <a:latin typeface="Arial" charset="0"/>
                <a:cs typeface="Arial" charset="0"/>
              </a:rPr>
              <a:t>ARAS)</a:t>
            </a:r>
            <a:r>
              <a:rPr lang="en-US" dirty="0" smtClean="0"/>
              <a:t>: </a:t>
            </a:r>
            <a:r>
              <a:rPr lang="en-US" dirty="0" smtClean="0">
                <a:latin typeface="Arial" charset="0"/>
                <a:cs typeface="Arial" charset="0"/>
              </a:rPr>
              <a:t>rostral </a:t>
            </a:r>
            <a:r>
              <a:rPr lang="en-US" dirty="0">
                <a:latin typeface="Arial" charset="0"/>
                <a:cs typeface="Arial" charset="0"/>
              </a:rPr>
              <a:t>projection into thalamus and </a:t>
            </a:r>
            <a:r>
              <a:rPr lang="en-US" dirty="0" smtClean="0">
                <a:latin typeface="Arial" charset="0"/>
                <a:cs typeface="Arial" charset="0"/>
              </a:rPr>
              <a:t>hypothalamus</a:t>
            </a:r>
            <a:endParaRPr lang="en-US" dirty="0" smtClean="0"/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Alertness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Sleep/Wake Cycle</a:t>
            </a:r>
          </a:p>
        </p:txBody>
      </p:sp>
    </p:spTree>
    <p:extLst>
      <p:ext uri="{BB962C8B-B14F-4D97-AF65-F5344CB8AC3E}">
        <p14:creationId xmlns:p14="http://schemas.microsoft.com/office/powerpoint/2010/main" val="173897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Consciousness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of Consciousness</a:t>
            </a:r>
          </a:p>
          <a:p>
            <a:pPr lvl="1"/>
            <a:r>
              <a:rPr lang="en-US" dirty="0" smtClean="0"/>
              <a:t>Alertness</a:t>
            </a:r>
          </a:p>
          <a:p>
            <a:pPr lvl="2"/>
            <a:r>
              <a:rPr lang="en-US" dirty="0" smtClean="0"/>
              <a:t>Brainstem-&gt;Diencephalon</a:t>
            </a:r>
          </a:p>
          <a:p>
            <a:pPr lvl="1"/>
            <a:r>
              <a:rPr lang="en-US" dirty="0" smtClean="0"/>
              <a:t>Attention</a:t>
            </a:r>
          </a:p>
          <a:p>
            <a:pPr lvl="2"/>
            <a:r>
              <a:rPr lang="en-US" dirty="0" smtClean="0"/>
              <a:t>Brainstem--&gt;</a:t>
            </a:r>
            <a:r>
              <a:rPr lang="en-US" dirty="0" err="1" smtClean="0"/>
              <a:t>Frontoparietal</a:t>
            </a:r>
            <a:r>
              <a:rPr lang="en-US" dirty="0" smtClean="0"/>
              <a:t> Cortex</a:t>
            </a:r>
          </a:p>
          <a:p>
            <a:pPr lvl="1"/>
            <a:r>
              <a:rPr lang="en-US" dirty="0" smtClean="0"/>
              <a:t>Awareness</a:t>
            </a:r>
          </a:p>
          <a:p>
            <a:pPr lvl="2"/>
            <a:r>
              <a:rPr lang="en-US" dirty="0" smtClean="0"/>
              <a:t>Brainstem-&gt; Complex Cortex</a:t>
            </a:r>
          </a:p>
          <a:p>
            <a:pPr lvl="2"/>
            <a:r>
              <a:rPr lang="en-US" dirty="0" smtClean="0"/>
              <a:t>Sensory, Motor, Emotional, Memory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2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53 </a:t>
            </a:r>
            <a:r>
              <a:rPr lang="en-US" dirty="0" err="1" smtClean="0"/>
              <a:t>yo</a:t>
            </a:r>
            <a:r>
              <a:rPr lang="en-US" dirty="0" smtClean="0"/>
              <a:t> woman with h/o of HTN and DM</a:t>
            </a:r>
          </a:p>
          <a:p>
            <a:pPr lvl="1"/>
            <a:r>
              <a:rPr lang="en-US" dirty="0" smtClean="0"/>
              <a:t>Shopping, felt “funny,” left eye crossed</a:t>
            </a:r>
          </a:p>
          <a:p>
            <a:pPr lvl="1"/>
            <a:r>
              <a:rPr lang="en-US" dirty="0" smtClean="0"/>
              <a:t>Slurred speech, normal comprehension</a:t>
            </a:r>
          </a:p>
          <a:p>
            <a:pPr lvl="1"/>
            <a:r>
              <a:rPr lang="en-US" dirty="0" smtClean="0"/>
              <a:t>Numbness, left arm and leg, Ataxic gait</a:t>
            </a:r>
          </a:p>
          <a:p>
            <a:pPr lvl="1"/>
            <a:r>
              <a:rPr lang="en-US" dirty="0" smtClean="0"/>
              <a:t>CT Head normal</a:t>
            </a:r>
          </a:p>
          <a:p>
            <a:pPr lvl="1"/>
            <a:r>
              <a:rPr lang="en-US" dirty="0" smtClean="0"/>
              <a:t>Progressive respiratory arrest</a:t>
            </a:r>
          </a:p>
          <a:p>
            <a:pPr lvl="1"/>
            <a:r>
              <a:rPr lang="en-US" dirty="0" smtClean="0"/>
              <a:t>Pupils: Small, responsive</a:t>
            </a:r>
          </a:p>
          <a:p>
            <a:pPr lvl="1"/>
            <a:r>
              <a:rPr lang="en-US" dirty="0" smtClean="0"/>
              <a:t>Unresponsive with </a:t>
            </a:r>
            <a:r>
              <a:rPr lang="en-US" dirty="0" err="1" smtClean="0"/>
              <a:t>Decerebrate</a:t>
            </a:r>
            <a:r>
              <a:rPr lang="en-US" dirty="0" smtClean="0"/>
              <a:t> posturing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3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Locked-In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Awake and Aware</a:t>
            </a:r>
          </a:p>
          <a:p>
            <a:r>
              <a:rPr lang="en-US" dirty="0" err="1" smtClean="0"/>
              <a:t>Corticospinal</a:t>
            </a:r>
            <a:r>
              <a:rPr lang="en-US" dirty="0" smtClean="0"/>
              <a:t> and </a:t>
            </a:r>
            <a:r>
              <a:rPr lang="en-US" dirty="0" err="1" smtClean="0"/>
              <a:t>Corticobulbar</a:t>
            </a:r>
            <a:r>
              <a:rPr lang="en-US" dirty="0" smtClean="0"/>
              <a:t> tracts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disrupted by brainstem infarct at 	 	</a:t>
            </a:r>
            <a:r>
              <a:rPr lang="en-US" dirty="0" err="1" smtClean="0"/>
              <a:t>tegmentum</a:t>
            </a:r>
            <a:r>
              <a:rPr lang="en-US" dirty="0" smtClean="0"/>
              <a:t> of </a:t>
            </a:r>
            <a:r>
              <a:rPr lang="en-US" dirty="0" err="1" smtClean="0"/>
              <a:t>midpons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(posterior circulation)</a:t>
            </a:r>
          </a:p>
          <a:p>
            <a:r>
              <a:rPr lang="en-US" dirty="0" smtClean="0"/>
              <a:t>Aphonic, Quadriplegic, eye-movement 	limited to vertical tracking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5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 of </a:t>
            </a:r>
            <a:r>
              <a:rPr lang="en-US" dirty="0" err="1" smtClean="0"/>
              <a:t>Consiousness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sz="2800" dirty="0" smtClean="0"/>
              <a:t>Coma</a:t>
            </a:r>
          </a:p>
          <a:p>
            <a:pPr lvl="1"/>
            <a:r>
              <a:rPr lang="en-US" sz="2400" dirty="0" err="1" smtClean="0"/>
              <a:t>unarousable</a:t>
            </a:r>
            <a:r>
              <a:rPr lang="en-US" sz="2400" dirty="0" smtClean="0"/>
              <a:t> unresponsiveness </a:t>
            </a:r>
          </a:p>
          <a:p>
            <a:pPr lvl="1"/>
            <a:r>
              <a:rPr lang="en-US" sz="2400" dirty="0" smtClean="0"/>
              <a:t>no evidence of awareness</a:t>
            </a:r>
          </a:p>
          <a:p>
            <a:pPr lvl="1"/>
            <a:r>
              <a:rPr lang="en-US" dirty="0" smtClean="0"/>
              <a:t>Vegetative State </a:t>
            </a:r>
          </a:p>
          <a:p>
            <a:pPr lvl="2"/>
            <a:r>
              <a:rPr lang="en-US" dirty="0" smtClean="0"/>
              <a:t>sleep-wake cycles, eye-opening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 awareness to environment</a:t>
            </a:r>
          </a:p>
          <a:p>
            <a:pPr lvl="1"/>
            <a:r>
              <a:rPr lang="en-US" dirty="0" smtClean="0"/>
              <a:t>Minimally Conscious State </a:t>
            </a:r>
          </a:p>
          <a:p>
            <a:pPr lvl="2"/>
            <a:r>
              <a:rPr lang="en-US" dirty="0" smtClean="0"/>
              <a:t>variable awareness to environment</a:t>
            </a:r>
          </a:p>
          <a:p>
            <a:pPr lvl="2"/>
            <a:r>
              <a:rPr lang="en-US" dirty="0" smtClean="0"/>
              <a:t>delirium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5396812"/>
      </p:ext>
    </p:extLst>
  </p:cSld>
  <p:clrMapOvr>
    <a:masterClrMapping/>
  </p:clrMapOvr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2431</TotalTime>
  <Words>1302</Words>
  <Application>Microsoft Office PowerPoint</Application>
  <PresentationFormat>On-screen Show (4:3)</PresentationFormat>
  <Paragraphs>326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Pulse</vt:lpstr>
      <vt:lpstr> Disorders of Consciousness</vt:lpstr>
      <vt:lpstr>Reading</vt:lpstr>
      <vt:lpstr>Objectives</vt:lpstr>
      <vt:lpstr>PowerPoint Presentation</vt:lpstr>
      <vt:lpstr>Consciousness System</vt:lpstr>
      <vt:lpstr>Consciousness System</vt:lpstr>
      <vt:lpstr>Clinical Case</vt:lpstr>
      <vt:lpstr>Locked-In Syndrome</vt:lpstr>
      <vt:lpstr>Disorders of Consiousness</vt:lpstr>
      <vt:lpstr>Assessment of the Comatose patient</vt:lpstr>
      <vt:lpstr>Assessment of the Comatose patient</vt:lpstr>
      <vt:lpstr>Glasgow Scoring</vt:lpstr>
      <vt:lpstr>GCS: Prognosis</vt:lpstr>
      <vt:lpstr>Major causes of coma</vt:lpstr>
      <vt:lpstr>Traumatic Brain Injury</vt:lpstr>
      <vt:lpstr>Intracranial Hemorrhage</vt:lpstr>
      <vt:lpstr>Clinical Case</vt:lpstr>
      <vt:lpstr>PowerPoint Presentation</vt:lpstr>
      <vt:lpstr>Rostral to Caudal Progression</vt:lpstr>
      <vt:lpstr>Increased Intracranial Pressure</vt:lpstr>
      <vt:lpstr>Clinical Case</vt:lpstr>
      <vt:lpstr>Toxic Metabolic Causes of Coma </vt:lpstr>
      <vt:lpstr>Vegetative State</vt:lpstr>
      <vt:lpstr>Minimally Conscious State (2002) Minimally Responsive State (1995)</vt:lpstr>
      <vt:lpstr>Brain Death</vt:lpstr>
      <vt:lpstr>Traumatic Brain Injury</vt:lpstr>
      <vt:lpstr>Delirium and Confusional States</vt:lpstr>
      <vt:lpstr>Delirium and Confusional States</vt:lpstr>
      <vt:lpstr>Delirium and Confusional States</vt:lpstr>
      <vt:lpstr>Delirium Tremens</vt:lpstr>
      <vt:lpstr>Clinical Case</vt:lpstr>
      <vt:lpstr>Delirium and Confusional States</vt:lpstr>
      <vt:lpstr>Neurotransmitters and Consciousness</vt:lpstr>
      <vt:lpstr>Neurotransmitters and Consciousness</vt:lpstr>
      <vt:lpstr>Neurotransmitters and Consciousness</vt:lpstr>
      <vt:lpstr>Neurotransmitters and Consciousness</vt:lpstr>
      <vt:lpstr>Neurotransmitters and Consciousness</vt:lpstr>
      <vt:lpstr>Neuromodulation of arousal</vt:lpstr>
      <vt:lpstr>Neurotransmitters and Consciousness</vt:lpstr>
      <vt:lpstr>Summary</vt:lpstr>
    </vt:vector>
  </TitlesOfParts>
  <Company>The Alfred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Neurophysiological assessment of coma</dc:title>
  <dc:creator>template</dc:creator>
  <cp:lastModifiedBy>Brown, Candace</cp:lastModifiedBy>
  <cp:revision>158</cp:revision>
  <cp:lastPrinted>2000-08-22T06:22:15Z</cp:lastPrinted>
  <dcterms:created xsi:type="dcterms:W3CDTF">2000-08-22T05:12:47Z</dcterms:created>
  <dcterms:modified xsi:type="dcterms:W3CDTF">2018-10-25T13:32:27Z</dcterms:modified>
</cp:coreProperties>
</file>