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71"/>
  </p:notesMasterIdLst>
  <p:handoutMasterIdLst>
    <p:handoutMasterId r:id="rId72"/>
  </p:handoutMasterIdLst>
  <p:sldIdLst>
    <p:sldId id="256" r:id="rId2"/>
    <p:sldId id="354" r:id="rId3"/>
    <p:sldId id="257" r:id="rId4"/>
    <p:sldId id="258" r:id="rId5"/>
    <p:sldId id="260" r:id="rId6"/>
    <p:sldId id="259" r:id="rId7"/>
    <p:sldId id="261" r:id="rId8"/>
    <p:sldId id="262" r:id="rId9"/>
    <p:sldId id="332" r:id="rId10"/>
    <p:sldId id="263" r:id="rId11"/>
    <p:sldId id="275" r:id="rId12"/>
    <p:sldId id="277" r:id="rId13"/>
    <p:sldId id="279" r:id="rId14"/>
    <p:sldId id="280" r:id="rId15"/>
    <p:sldId id="270" r:id="rId16"/>
    <p:sldId id="273" r:id="rId17"/>
    <p:sldId id="303" r:id="rId18"/>
    <p:sldId id="300" r:id="rId19"/>
    <p:sldId id="272" r:id="rId20"/>
    <p:sldId id="286" r:id="rId21"/>
    <p:sldId id="288" r:id="rId22"/>
    <p:sldId id="325" r:id="rId23"/>
    <p:sldId id="290" r:id="rId24"/>
    <p:sldId id="337" r:id="rId25"/>
    <p:sldId id="292" r:id="rId26"/>
    <p:sldId id="340" r:id="rId27"/>
    <p:sldId id="342" r:id="rId28"/>
    <p:sldId id="343" r:id="rId29"/>
    <p:sldId id="347" r:id="rId30"/>
    <p:sldId id="302" r:id="rId31"/>
    <p:sldId id="348" r:id="rId32"/>
    <p:sldId id="281" r:id="rId33"/>
    <p:sldId id="330" r:id="rId34"/>
    <p:sldId id="295" r:id="rId35"/>
    <p:sldId id="326" r:id="rId36"/>
    <p:sldId id="331" r:id="rId37"/>
    <p:sldId id="353" r:id="rId38"/>
    <p:sldId id="296" r:id="rId39"/>
    <p:sldId id="339" r:id="rId40"/>
    <p:sldId id="341" r:id="rId41"/>
    <p:sldId id="328" r:id="rId42"/>
    <p:sldId id="335" r:id="rId43"/>
    <p:sldId id="336" r:id="rId44"/>
    <p:sldId id="294" r:id="rId45"/>
    <p:sldId id="301" r:id="rId46"/>
    <p:sldId id="283" r:id="rId47"/>
    <p:sldId id="314" r:id="rId48"/>
    <p:sldId id="284" r:id="rId49"/>
    <p:sldId id="298" r:id="rId50"/>
    <p:sldId id="345" r:id="rId51"/>
    <p:sldId id="350" r:id="rId52"/>
    <p:sldId id="351" r:id="rId53"/>
    <p:sldId id="266" r:id="rId54"/>
    <p:sldId id="264" r:id="rId55"/>
    <p:sldId id="265" r:id="rId56"/>
    <p:sldId id="327" r:id="rId57"/>
    <p:sldId id="329" r:id="rId58"/>
    <p:sldId id="267" r:id="rId59"/>
    <p:sldId id="268" r:id="rId60"/>
    <p:sldId id="352" r:id="rId61"/>
    <p:sldId id="344" r:id="rId62"/>
    <p:sldId id="346" r:id="rId63"/>
    <p:sldId id="308" r:id="rId64"/>
    <p:sldId id="312" r:id="rId65"/>
    <p:sldId id="316" r:id="rId66"/>
    <p:sldId id="318" r:id="rId67"/>
    <p:sldId id="320" r:id="rId68"/>
    <p:sldId id="322" r:id="rId69"/>
    <p:sldId id="324" r:id="rId7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6835" autoAdjust="0"/>
  </p:normalViewPr>
  <p:slideViewPr>
    <p:cSldViewPr>
      <p:cViewPr varScale="1">
        <p:scale>
          <a:sx n="73" d="100"/>
          <a:sy n="73" d="100"/>
        </p:scale>
        <p:origin x="4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eaLnBrk="0" hangingPunct="0">
              <a:defRPr sz="1200">
                <a:latin typeface="Times New Roman" charset="0"/>
                <a:cs typeface="+mn-cs"/>
              </a:defRPr>
            </a:lvl1pPr>
          </a:lstStyle>
          <a:p>
            <a:pPr>
              <a:defRPr/>
            </a:pPr>
            <a:endParaRPr lang="en-US"/>
          </a:p>
        </p:txBody>
      </p:sp>
      <p:sp>
        <p:nvSpPr>
          <p:cNvPr id="63491" name="Rectangle 3"/>
          <p:cNvSpPr>
            <a:spLocks noGrp="1" noChangeArrowheads="1"/>
          </p:cNvSpPr>
          <p:nvPr>
            <p:ph type="dt" sz="quarter" idx="1"/>
          </p:nvPr>
        </p:nvSpPr>
        <p:spPr bwMode="auto">
          <a:xfrm>
            <a:off x="397256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63492" name="Rectangle 4"/>
          <p:cNvSpPr>
            <a:spLocks noGrp="1" noChangeArrowheads="1"/>
          </p:cNvSpPr>
          <p:nvPr>
            <p:ph type="ftr" sz="quarter" idx="2"/>
          </p:nvPr>
        </p:nvSpPr>
        <p:spPr bwMode="auto">
          <a:xfrm>
            <a:off x="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eaLnBrk="0" hangingPunct="0">
              <a:defRPr sz="1200">
                <a:latin typeface="Times New Roman" charset="0"/>
                <a:cs typeface="+mn-cs"/>
              </a:defRPr>
            </a:lvl1pPr>
          </a:lstStyle>
          <a:p>
            <a:pPr>
              <a:defRPr/>
            </a:pPr>
            <a:endParaRPr lang="en-US"/>
          </a:p>
        </p:txBody>
      </p:sp>
      <p:sp>
        <p:nvSpPr>
          <p:cNvPr id="63493" name="Rectangle 5"/>
          <p:cNvSpPr>
            <a:spLocks noGrp="1" noChangeArrowheads="1"/>
          </p:cNvSpPr>
          <p:nvPr>
            <p:ph type="sldNum" sz="quarter" idx="3"/>
          </p:nvPr>
        </p:nvSpPr>
        <p:spPr bwMode="auto">
          <a:xfrm>
            <a:off x="397256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eaLnBrk="0" hangingPunct="0">
              <a:defRPr sz="1200">
                <a:latin typeface="Times New Roman" charset="0"/>
                <a:cs typeface="+mn-cs"/>
              </a:defRPr>
            </a:lvl1pPr>
          </a:lstStyle>
          <a:p>
            <a:pPr>
              <a:defRPr/>
            </a:pPr>
            <a:fld id="{7FCAE333-CBE5-4A0E-8583-CE78D90F2819}" type="slidenum">
              <a:rPr lang="en-US"/>
              <a:pPr>
                <a:defRPr/>
              </a:pPr>
              <a:t>‹#›</a:t>
            </a:fld>
            <a:endParaRPr lang="en-US"/>
          </a:p>
        </p:txBody>
      </p:sp>
    </p:spTree>
    <p:extLst>
      <p:ext uri="{BB962C8B-B14F-4D97-AF65-F5344CB8AC3E}">
        <p14:creationId xmlns:p14="http://schemas.microsoft.com/office/powerpoint/2010/main" val="39376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0" hangingPunct="0">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0" hangingPunct="0">
              <a:defRPr sz="1200">
                <a:latin typeface="Times New Roman" charset="0"/>
                <a:cs typeface="+mn-cs"/>
              </a:defRPr>
            </a:lvl1pPr>
          </a:lstStyle>
          <a:p>
            <a:pPr>
              <a:defRPr/>
            </a:pPr>
            <a:fld id="{FF22CA99-2305-4170-B40B-3F2508EF28E1}" type="datetimeFigureOut">
              <a:rPr lang="en-US"/>
              <a:pPr>
                <a:defRPr/>
              </a:pPr>
              <a:t>10/25/2018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0" hangingPunct="0">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0" hangingPunct="0">
              <a:defRPr sz="1200">
                <a:latin typeface="Times New Roman" charset="0"/>
                <a:cs typeface="+mn-cs"/>
              </a:defRPr>
            </a:lvl1pPr>
          </a:lstStyle>
          <a:p>
            <a:pPr>
              <a:defRPr/>
            </a:pPr>
            <a:fld id="{5759C0B5-32B8-4826-8B05-74FB5F55EF89}" type="slidenum">
              <a:rPr lang="en-US"/>
              <a:pPr>
                <a:defRPr/>
              </a:pPr>
              <a:t>‹#›</a:t>
            </a:fld>
            <a:endParaRPr lang="en-US"/>
          </a:p>
        </p:txBody>
      </p:sp>
    </p:spTree>
    <p:extLst>
      <p:ext uri="{BB962C8B-B14F-4D97-AF65-F5344CB8AC3E}">
        <p14:creationId xmlns:p14="http://schemas.microsoft.com/office/powerpoint/2010/main" val="3831032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59C0B5-32B8-4826-8B05-74FB5F55EF89}" type="slidenum">
              <a:rPr lang="en-US" smtClean="0"/>
              <a:pPr>
                <a:defRPr/>
              </a:pPr>
              <a:t>1</a:t>
            </a:fld>
            <a:endParaRPr lang="en-US"/>
          </a:p>
        </p:txBody>
      </p:sp>
    </p:spTree>
    <p:extLst>
      <p:ext uri="{BB962C8B-B14F-4D97-AF65-F5344CB8AC3E}">
        <p14:creationId xmlns:p14="http://schemas.microsoft.com/office/powerpoint/2010/main" val="20902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4DB74-BE29-4263-BA99-F98C1C9C3105}" type="slidenum">
              <a:rPr lang="en-GB" altLang="en-US"/>
              <a:pPr/>
              <a:t>18</a:t>
            </a:fld>
            <a:endParaRPr lang="en-GB" alt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44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C4D9EF8D-86DB-4A39-AC8B-EA13AC67E2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5C025EB4-5132-4676-9D2E-919AC91C28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75" y="549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6250" y="1700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38650" y="1700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5018C7C-FE17-408E-A63A-9494CBD87406}" type="slidenum">
              <a:rPr lang="en-US" altLang="en-US"/>
              <a:pPr/>
              <a:t>‹#›</a:t>
            </a:fld>
            <a:endParaRPr lang="en-US" altLang="en-US"/>
          </a:p>
        </p:txBody>
      </p:sp>
    </p:spTree>
    <p:extLst>
      <p:ext uri="{BB962C8B-B14F-4D97-AF65-F5344CB8AC3E}">
        <p14:creationId xmlns:p14="http://schemas.microsoft.com/office/powerpoint/2010/main" val="2955893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charset="0"/>
                <a:cs typeface="+mn-cs"/>
              </a:defRPr>
            </a:lvl1pPr>
          </a:lstStyle>
          <a:p>
            <a:pPr>
              <a:defRPr/>
            </a:pPr>
            <a:endParaRPr lang="en-US"/>
          </a:p>
        </p:txBody>
      </p:sp>
      <p:sp>
        <p:nvSpPr>
          <p:cNvPr id="85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charset="0"/>
                <a:cs typeface="+mn-cs"/>
              </a:defRPr>
            </a:lvl1pPr>
          </a:lstStyle>
          <a:p>
            <a:pPr>
              <a:defRPr/>
            </a:pPr>
            <a:fld id="{D3C180E7-0676-4DBB-8C3A-F017C4B86F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4000">
          <a:solidFill>
            <a:srgbClr val="FFFF00"/>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FFFF00"/>
          </a:solidFill>
          <a:latin typeface="Arial" charset="0"/>
          <a:cs typeface="Arial" charset="0"/>
        </a:defRPr>
      </a:lvl2pPr>
      <a:lvl3pPr algn="ctr" rtl="0" eaLnBrk="0" fontAlgn="base" hangingPunct="0">
        <a:spcBef>
          <a:spcPct val="0"/>
        </a:spcBef>
        <a:spcAft>
          <a:spcPct val="0"/>
        </a:spcAft>
        <a:defRPr sz="4000">
          <a:solidFill>
            <a:srgbClr val="FFFF00"/>
          </a:solidFill>
          <a:latin typeface="Arial" charset="0"/>
          <a:cs typeface="Arial" charset="0"/>
        </a:defRPr>
      </a:lvl3pPr>
      <a:lvl4pPr algn="ctr" rtl="0" eaLnBrk="0" fontAlgn="base" hangingPunct="0">
        <a:spcBef>
          <a:spcPct val="0"/>
        </a:spcBef>
        <a:spcAft>
          <a:spcPct val="0"/>
        </a:spcAft>
        <a:defRPr sz="4000">
          <a:solidFill>
            <a:srgbClr val="FFFF00"/>
          </a:solidFill>
          <a:latin typeface="Arial" charset="0"/>
          <a:cs typeface="Arial" charset="0"/>
        </a:defRPr>
      </a:lvl4pPr>
      <a:lvl5pPr algn="ctr" rtl="0" eaLnBrk="0" fontAlgn="base" hangingPunct="0">
        <a:spcBef>
          <a:spcPct val="0"/>
        </a:spcBef>
        <a:spcAft>
          <a:spcPct val="0"/>
        </a:spcAft>
        <a:defRPr sz="4000">
          <a:solidFill>
            <a:srgbClr val="FFFF00"/>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152400"/>
          </a:xfrm>
        </p:spPr>
        <p:txBody>
          <a:bodyPr/>
          <a:lstStyle/>
          <a:p>
            <a:r>
              <a:rPr lang="en-US" dirty="0" smtClean="0">
                <a:latin typeface="Arial" charset="0"/>
                <a:cs typeface="Arial" charset="0"/>
              </a:rPr>
              <a:t/>
            </a:r>
            <a:br>
              <a:rPr lang="en-US" dirty="0" smtClean="0">
                <a:latin typeface="Arial" charset="0"/>
                <a:cs typeface="Arial" charset="0"/>
              </a:rPr>
            </a:br>
            <a:r>
              <a:rPr lang="en-US" sz="6000" smtClean="0">
                <a:latin typeface="Arial" charset="0"/>
                <a:cs typeface="Arial" charset="0"/>
              </a:rPr>
              <a:t>Dementia Disorders</a:t>
            </a:r>
            <a:endParaRPr lang="en-US" sz="6000" dirty="0" smtClean="0">
              <a:latin typeface="Arial" charset="0"/>
              <a:cs typeface="Arial" charset="0"/>
            </a:endParaRPr>
          </a:p>
        </p:txBody>
      </p:sp>
      <p:sp>
        <p:nvSpPr>
          <p:cNvPr id="2" name="Content Placeholder 1"/>
          <p:cNvSpPr>
            <a:spLocks noGrp="1"/>
          </p:cNvSpPr>
          <p:nvPr>
            <p:ph idx="1"/>
          </p:nvPr>
        </p:nvSpPr>
        <p:spPr>
          <a:xfrm>
            <a:off x="685800" y="2819400"/>
            <a:ext cx="7772400" cy="3276600"/>
          </a:xfrm>
        </p:spPr>
        <p:txBody>
          <a:bodyPr/>
          <a:lstStyle/>
          <a:p>
            <a:pPr marL="0" indent="0" algn="ctr">
              <a:buNone/>
            </a:pPr>
            <a:r>
              <a:rPr lang="en-US" sz="4000" dirty="0" smtClean="0"/>
              <a:t>John W. Culberson, MD</a:t>
            </a:r>
          </a:p>
          <a:p>
            <a:pPr marL="0" indent="0" algn="ctr">
              <a:buNone/>
            </a:pPr>
            <a:endParaRPr lang="en-US" dirty="0" smtClean="0"/>
          </a:p>
          <a:p>
            <a:pPr marL="0" indent="0" algn="ctr">
              <a:buNone/>
            </a:pPr>
            <a:r>
              <a:rPr lang="en-US" dirty="0" smtClean="0"/>
              <a:t>Associate Professor of Family and Community Medicine</a:t>
            </a:r>
          </a:p>
          <a:p>
            <a:pPr marL="0" indent="0" algn="ctr">
              <a:buNone/>
            </a:pPr>
            <a:r>
              <a:rPr lang="en-US" dirty="0" smtClean="0"/>
              <a:t>Program Director, Geriatric Fellowship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Mild Cognitive Impairment (MCA)</a:t>
            </a:r>
            <a:endParaRPr lang="en-US" dirty="0"/>
          </a:p>
        </p:txBody>
      </p:sp>
      <p:sp>
        <p:nvSpPr>
          <p:cNvPr id="3" name="Content Placeholder 2"/>
          <p:cNvSpPr>
            <a:spLocks noGrp="1"/>
          </p:cNvSpPr>
          <p:nvPr>
            <p:ph idx="1"/>
          </p:nvPr>
        </p:nvSpPr>
        <p:spPr>
          <a:xfrm>
            <a:off x="685800" y="1600200"/>
            <a:ext cx="7772400" cy="4495800"/>
          </a:xfrm>
        </p:spPr>
        <p:txBody>
          <a:bodyPr/>
          <a:lstStyle/>
          <a:p>
            <a:r>
              <a:rPr lang="en-US" dirty="0" smtClean="0"/>
              <a:t>Cognitive Impairment in aging that does not meet the criteria for dementia</a:t>
            </a:r>
          </a:p>
          <a:p>
            <a:pPr lvl="1"/>
            <a:r>
              <a:rPr lang="en-US" dirty="0" smtClean="0"/>
              <a:t>Memory impairment w/o functional loss</a:t>
            </a:r>
          </a:p>
          <a:p>
            <a:r>
              <a:rPr lang="en-US" dirty="0" smtClean="0"/>
              <a:t>Seen in 15-20% of adults &gt;65 years</a:t>
            </a:r>
          </a:p>
          <a:p>
            <a:pPr lvl="1"/>
            <a:r>
              <a:rPr lang="en-US" dirty="0" smtClean="0"/>
              <a:t>80% diagnosed with dementia in 8 years</a:t>
            </a:r>
          </a:p>
          <a:p>
            <a:pPr lvl="1"/>
            <a:r>
              <a:rPr lang="en-US" dirty="0" smtClean="0"/>
              <a:t>Is this “Pre-dementia”</a:t>
            </a:r>
          </a:p>
          <a:p>
            <a:pPr lvl="1"/>
            <a:r>
              <a:rPr lang="en-US" dirty="0" smtClean="0"/>
              <a:t>Treatment based on clinical condition AND</a:t>
            </a:r>
          </a:p>
          <a:p>
            <a:pPr lvl="1"/>
            <a:r>
              <a:rPr lang="en-US" dirty="0" smtClean="0"/>
              <a:t>Patient-Centered Discussion</a:t>
            </a:r>
            <a:endParaRPr lang="en-US" dirty="0"/>
          </a:p>
        </p:txBody>
      </p:sp>
    </p:spTree>
    <p:extLst>
      <p:ext uri="{BB962C8B-B14F-4D97-AF65-F5344CB8AC3E}">
        <p14:creationId xmlns:p14="http://schemas.microsoft.com/office/powerpoint/2010/main" val="317620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altLang="en-US" dirty="0" smtClean="0"/>
              <a:t>Dementia</a:t>
            </a:r>
          </a:p>
        </p:txBody>
      </p:sp>
      <p:sp>
        <p:nvSpPr>
          <p:cNvPr id="4099" name="Rectangle 3"/>
          <p:cNvSpPr>
            <a:spLocks noGrp="1" noChangeArrowheads="1"/>
          </p:cNvSpPr>
          <p:nvPr>
            <p:ph type="body" idx="1"/>
          </p:nvPr>
        </p:nvSpPr>
        <p:spPr/>
        <p:txBody>
          <a:bodyPr/>
          <a:lstStyle/>
          <a:p>
            <a:pPr eaLnBrk="1" hangingPunct="1">
              <a:defRPr/>
            </a:pPr>
            <a:r>
              <a:rPr lang="en-US" altLang="en-US" dirty="0" smtClean="0"/>
              <a:t>Memory impairment</a:t>
            </a:r>
          </a:p>
          <a:p>
            <a:pPr eaLnBrk="1" hangingPunct="1">
              <a:buFont typeface="Wingdings" pitchFamily="2" charset="2"/>
              <a:buNone/>
              <a:defRPr/>
            </a:pPr>
            <a:r>
              <a:rPr lang="en-US" altLang="en-US" dirty="0" smtClean="0"/>
              <a:t>             </a:t>
            </a:r>
            <a:r>
              <a:rPr lang="en-US" altLang="en-US" b="1" dirty="0" smtClean="0"/>
              <a:t>AND</a:t>
            </a:r>
            <a:endParaRPr lang="en-US" altLang="en-US" dirty="0" smtClean="0"/>
          </a:p>
          <a:p>
            <a:pPr eaLnBrk="1" hangingPunct="1">
              <a:defRPr/>
            </a:pPr>
            <a:r>
              <a:rPr lang="en-US" altLang="en-US" dirty="0" smtClean="0"/>
              <a:t>Aphasia, Apraxia, </a:t>
            </a:r>
            <a:r>
              <a:rPr lang="en-US" altLang="en-US" dirty="0" err="1" smtClean="0"/>
              <a:t>Agnosia</a:t>
            </a:r>
            <a:r>
              <a:rPr lang="en-US" altLang="en-US" dirty="0" smtClean="0"/>
              <a:t>, or Impaired Executive Function</a:t>
            </a:r>
          </a:p>
          <a:p>
            <a:pPr eaLnBrk="1" hangingPunct="1">
              <a:defRPr/>
            </a:pPr>
            <a:r>
              <a:rPr lang="en-US" altLang="en-US" dirty="0" smtClean="0"/>
              <a:t>Significant Impairment in social or occupational functioning </a:t>
            </a:r>
          </a:p>
        </p:txBody>
      </p:sp>
    </p:spTree>
    <p:extLst>
      <p:ext uri="{BB962C8B-B14F-4D97-AF65-F5344CB8AC3E}">
        <p14:creationId xmlns:p14="http://schemas.microsoft.com/office/powerpoint/2010/main" val="4145643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altLang="en-US" smtClean="0"/>
              <a:t>Cognitive Terminology</a:t>
            </a:r>
          </a:p>
        </p:txBody>
      </p:sp>
      <p:sp>
        <p:nvSpPr>
          <p:cNvPr id="5123" name="Rectangle 3"/>
          <p:cNvSpPr>
            <a:spLocks noGrp="1" noChangeArrowheads="1"/>
          </p:cNvSpPr>
          <p:nvPr>
            <p:ph type="body" idx="1"/>
          </p:nvPr>
        </p:nvSpPr>
        <p:spPr>
          <a:xfrm>
            <a:off x="685800" y="1371600"/>
            <a:ext cx="7772400" cy="4724400"/>
          </a:xfrm>
        </p:spPr>
        <p:txBody>
          <a:bodyPr/>
          <a:lstStyle/>
          <a:p>
            <a:pPr eaLnBrk="1" hangingPunct="1">
              <a:defRPr/>
            </a:pPr>
            <a:r>
              <a:rPr lang="en-US" altLang="en-US" dirty="0" smtClean="0"/>
              <a:t>Aphasia – inability to understand what is being said, naming items, reading and/or writing</a:t>
            </a:r>
          </a:p>
          <a:p>
            <a:pPr eaLnBrk="1" hangingPunct="1">
              <a:defRPr/>
            </a:pPr>
            <a:r>
              <a:rPr lang="en-US" altLang="en-US" dirty="0" smtClean="0"/>
              <a:t>Apraxia – inability to plan or follow certain movements (Motor processing error)</a:t>
            </a:r>
          </a:p>
          <a:p>
            <a:pPr eaLnBrk="1" hangingPunct="1">
              <a:defRPr/>
            </a:pPr>
            <a:r>
              <a:rPr lang="en-US" altLang="en-US" dirty="0" err="1" smtClean="0"/>
              <a:t>Agnosia</a:t>
            </a:r>
            <a:r>
              <a:rPr lang="en-US" altLang="en-US" dirty="0" smtClean="0"/>
              <a:t> – inability to recognize familiar</a:t>
            </a:r>
          </a:p>
          <a:p>
            <a:pPr eaLnBrk="1" hangingPunct="1">
              <a:buFont typeface="Wingdings" pitchFamily="2" charset="2"/>
              <a:buNone/>
              <a:defRPr/>
            </a:pPr>
            <a:r>
              <a:rPr lang="en-US" altLang="en-US" dirty="0" smtClean="0"/>
              <a:t>   objects or people (Sensory processing error)</a:t>
            </a:r>
          </a:p>
        </p:txBody>
      </p:sp>
    </p:spTree>
    <p:extLst>
      <p:ext uri="{BB962C8B-B14F-4D97-AF65-F5344CB8AC3E}">
        <p14:creationId xmlns:p14="http://schemas.microsoft.com/office/powerpoint/2010/main" val="3795275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altLang="en-US" smtClean="0"/>
              <a:t>Executive Function</a:t>
            </a:r>
          </a:p>
        </p:txBody>
      </p:sp>
      <p:sp>
        <p:nvSpPr>
          <p:cNvPr id="6147" name="Rectangle 3"/>
          <p:cNvSpPr>
            <a:spLocks noGrp="1" noChangeArrowheads="1"/>
          </p:cNvSpPr>
          <p:nvPr>
            <p:ph type="body" idx="1"/>
          </p:nvPr>
        </p:nvSpPr>
        <p:spPr/>
        <p:txBody>
          <a:bodyPr/>
          <a:lstStyle/>
          <a:p>
            <a:pPr eaLnBrk="1" hangingPunct="1">
              <a:defRPr/>
            </a:pPr>
            <a:r>
              <a:rPr lang="en-US" altLang="en-US" dirty="0" smtClean="0"/>
              <a:t>Ability to plan, initiate, sequence, and monitor complex behaviors</a:t>
            </a:r>
          </a:p>
          <a:p>
            <a:pPr eaLnBrk="1" hangingPunct="1">
              <a:defRPr/>
            </a:pPr>
            <a:endParaRPr lang="en-US" altLang="en-US" dirty="0" smtClean="0"/>
          </a:p>
          <a:p>
            <a:pPr eaLnBrk="1" hangingPunct="1">
              <a:buFont typeface="Wingdings" pitchFamily="2" charset="2"/>
              <a:buNone/>
              <a:defRPr/>
            </a:pPr>
            <a:r>
              <a:rPr lang="en-US" altLang="en-US" dirty="0" smtClean="0"/>
              <a:t>“He can cook an egg, but he can’t make breakfast”</a:t>
            </a:r>
          </a:p>
          <a:p>
            <a:pPr eaLnBrk="1" hangingPunct="1">
              <a:buFont typeface="Wingdings" pitchFamily="2" charset="2"/>
              <a:buNone/>
              <a:defRPr/>
            </a:pPr>
            <a:endParaRPr lang="en-US" altLang="en-US" dirty="0" smtClean="0"/>
          </a:p>
          <a:p>
            <a:pPr eaLnBrk="1" hangingPunct="1">
              <a:buFont typeface="Wingdings" pitchFamily="2" charset="2"/>
              <a:buNone/>
              <a:defRPr/>
            </a:pPr>
            <a:endParaRPr lang="en-US" altLang="en-US" dirty="0" smtClean="0"/>
          </a:p>
        </p:txBody>
      </p:sp>
    </p:spTree>
    <p:extLst>
      <p:ext uri="{BB962C8B-B14F-4D97-AF65-F5344CB8AC3E}">
        <p14:creationId xmlns:p14="http://schemas.microsoft.com/office/powerpoint/2010/main" val="4292051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altLang="en-US" smtClean="0"/>
              <a:t>Dementia vs Delerium</a:t>
            </a:r>
          </a:p>
        </p:txBody>
      </p:sp>
      <p:sp>
        <p:nvSpPr>
          <p:cNvPr id="7171" name="Rectangle 3"/>
          <p:cNvSpPr>
            <a:spLocks noGrp="1" noChangeArrowheads="1"/>
          </p:cNvSpPr>
          <p:nvPr>
            <p:ph type="body" idx="1"/>
          </p:nvPr>
        </p:nvSpPr>
        <p:spPr>
          <a:xfrm>
            <a:off x="685800" y="1371600"/>
            <a:ext cx="7772400" cy="4724400"/>
          </a:xfrm>
        </p:spPr>
        <p:txBody>
          <a:bodyPr/>
          <a:lstStyle/>
          <a:p>
            <a:pPr eaLnBrk="1" hangingPunct="1">
              <a:defRPr/>
            </a:pPr>
            <a:r>
              <a:rPr lang="en-US" altLang="en-US" dirty="0" smtClean="0"/>
              <a:t>Dementia:</a:t>
            </a:r>
          </a:p>
          <a:p>
            <a:pPr lvl="1" eaLnBrk="1" hangingPunct="1">
              <a:defRPr/>
            </a:pPr>
            <a:r>
              <a:rPr lang="en-US" altLang="en-US" dirty="0" smtClean="0"/>
              <a:t>Insideous onset</a:t>
            </a:r>
          </a:p>
          <a:p>
            <a:pPr lvl="1" eaLnBrk="1" hangingPunct="1">
              <a:defRPr/>
            </a:pPr>
            <a:r>
              <a:rPr lang="en-US" altLang="en-US" dirty="0" smtClean="0"/>
              <a:t>Not fluctuating</a:t>
            </a:r>
          </a:p>
          <a:p>
            <a:pPr lvl="1" eaLnBrk="1" hangingPunct="1">
              <a:defRPr/>
            </a:pPr>
            <a:r>
              <a:rPr lang="en-US" altLang="en-US" dirty="0" smtClean="0"/>
              <a:t>No lack of attention</a:t>
            </a:r>
          </a:p>
          <a:p>
            <a:pPr eaLnBrk="1" hangingPunct="1">
              <a:defRPr/>
            </a:pPr>
            <a:r>
              <a:rPr lang="en-US" altLang="en-US" dirty="0" smtClean="0"/>
              <a:t>Difficult differential when neuropsychiatric symptoms are present</a:t>
            </a:r>
          </a:p>
          <a:p>
            <a:pPr eaLnBrk="1" hangingPunct="1">
              <a:defRPr/>
            </a:pPr>
            <a:r>
              <a:rPr lang="en-US" altLang="en-US" dirty="0" smtClean="0"/>
              <a:t>Dementia is a significant risk factor for delirium (including </a:t>
            </a:r>
            <a:r>
              <a:rPr lang="en-US" altLang="en-US" dirty="0" err="1" smtClean="0"/>
              <a:t>sundowning</a:t>
            </a:r>
            <a:r>
              <a:rPr lang="en-US" altLang="en-US" dirty="0" smtClean="0"/>
              <a:t>)</a:t>
            </a:r>
          </a:p>
        </p:txBody>
      </p:sp>
    </p:spTree>
    <p:extLst>
      <p:ext uri="{BB962C8B-B14F-4D97-AF65-F5344CB8AC3E}">
        <p14:creationId xmlns:p14="http://schemas.microsoft.com/office/powerpoint/2010/main" val="312172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Dementia</a:t>
            </a:r>
            <a:endParaRPr lang="en-US" dirty="0"/>
          </a:p>
        </p:txBody>
      </p:sp>
      <p:sp>
        <p:nvSpPr>
          <p:cNvPr id="3" name="Content Placeholder 2"/>
          <p:cNvSpPr>
            <a:spLocks noGrp="1"/>
          </p:cNvSpPr>
          <p:nvPr>
            <p:ph idx="1"/>
          </p:nvPr>
        </p:nvSpPr>
        <p:spPr>
          <a:xfrm>
            <a:off x="685800" y="1371600"/>
            <a:ext cx="7772400" cy="4724400"/>
          </a:xfrm>
        </p:spPr>
        <p:txBody>
          <a:bodyPr/>
          <a:lstStyle/>
          <a:p>
            <a:r>
              <a:rPr lang="en-US" dirty="0" smtClean="0"/>
              <a:t>Sensitive and Specific</a:t>
            </a:r>
          </a:p>
          <a:p>
            <a:pPr lvl="1"/>
            <a:r>
              <a:rPr lang="en-US" dirty="0" smtClean="0"/>
              <a:t>Harm of false positive</a:t>
            </a:r>
          </a:p>
          <a:p>
            <a:r>
              <a:rPr lang="en-US" dirty="0" smtClean="0"/>
              <a:t>Reliable </a:t>
            </a:r>
          </a:p>
          <a:p>
            <a:pPr lvl="1"/>
            <a:r>
              <a:rPr lang="en-US" dirty="0" smtClean="0"/>
              <a:t>Administration and interpretation</a:t>
            </a:r>
          </a:p>
          <a:p>
            <a:r>
              <a:rPr lang="en-US" dirty="0" smtClean="0"/>
              <a:t>Validated in population</a:t>
            </a:r>
          </a:p>
          <a:p>
            <a:pPr lvl="1"/>
            <a:r>
              <a:rPr lang="en-US" dirty="0"/>
              <a:t>Race, Language, Education, </a:t>
            </a:r>
            <a:r>
              <a:rPr lang="en-US" dirty="0" err="1" smtClean="0"/>
              <a:t>etc</a:t>
            </a:r>
            <a:endParaRPr lang="en-US" dirty="0" smtClean="0"/>
          </a:p>
          <a:p>
            <a:r>
              <a:rPr lang="en-US" dirty="0" smtClean="0"/>
              <a:t>Efficiency</a:t>
            </a:r>
          </a:p>
          <a:p>
            <a:pPr marL="742950" lvl="2" indent="-342900"/>
            <a:r>
              <a:rPr lang="en-US" dirty="0"/>
              <a:t>Primary Care </a:t>
            </a:r>
            <a:r>
              <a:rPr lang="en-US" dirty="0" err="1"/>
              <a:t>vs</a:t>
            </a:r>
            <a:r>
              <a:rPr lang="en-US" dirty="0"/>
              <a:t> Specialty </a:t>
            </a:r>
            <a:r>
              <a:rPr lang="en-US" dirty="0" smtClean="0"/>
              <a:t>Care</a:t>
            </a:r>
          </a:p>
          <a:p>
            <a:r>
              <a:rPr lang="en-US" dirty="0" smtClean="0"/>
              <a:t>Screening Tests ARE NOT diagnostic</a:t>
            </a:r>
          </a:p>
          <a:p>
            <a:pPr marL="457200" lvl="1" indent="0">
              <a:buNone/>
            </a:pPr>
            <a:r>
              <a:rPr lang="en-US" dirty="0" smtClean="0"/>
              <a:t> </a:t>
            </a:r>
          </a:p>
          <a:p>
            <a:endParaRPr lang="en-US" dirty="0" smtClean="0"/>
          </a:p>
        </p:txBody>
      </p:sp>
    </p:spTree>
    <p:extLst>
      <p:ext uri="{BB962C8B-B14F-4D97-AF65-F5344CB8AC3E}">
        <p14:creationId xmlns:p14="http://schemas.microsoft.com/office/powerpoint/2010/main" val="255546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altLang="en-US" dirty="0" smtClean="0"/>
              <a:t>Mini-Mental Status Exam</a:t>
            </a:r>
          </a:p>
        </p:txBody>
      </p:sp>
      <p:sp>
        <p:nvSpPr>
          <p:cNvPr id="15363" name="Rectangle 3"/>
          <p:cNvSpPr>
            <a:spLocks noGrp="1" noChangeArrowheads="1"/>
          </p:cNvSpPr>
          <p:nvPr>
            <p:ph type="body" idx="1"/>
          </p:nvPr>
        </p:nvSpPr>
        <p:spPr>
          <a:xfrm>
            <a:off x="685800" y="1371600"/>
            <a:ext cx="7772400" cy="4724400"/>
          </a:xfrm>
        </p:spPr>
        <p:txBody>
          <a:bodyPr/>
          <a:lstStyle/>
          <a:p>
            <a:pPr eaLnBrk="1" hangingPunct="1">
              <a:defRPr/>
            </a:pPr>
            <a:r>
              <a:rPr lang="en-US" altLang="en-US" dirty="0" smtClean="0"/>
              <a:t>MMMS: </a:t>
            </a:r>
            <a:r>
              <a:rPr lang="en-US" altLang="en-US" dirty="0" err="1" smtClean="0"/>
              <a:t>Folstein</a:t>
            </a:r>
            <a:r>
              <a:rPr lang="en-US" altLang="en-US" dirty="0" smtClean="0"/>
              <a:t>, 1987</a:t>
            </a:r>
          </a:p>
          <a:p>
            <a:pPr lvl="1" eaLnBrk="1" hangingPunct="1">
              <a:defRPr/>
            </a:pPr>
            <a:r>
              <a:rPr lang="en-US" altLang="en-US" dirty="0" smtClean="0"/>
              <a:t>30 items (memory, language, </a:t>
            </a:r>
            <a:r>
              <a:rPr lang="en-US" altLang="en-US" dirty="0" err="1" smtClean="0"/>
              <a:t>visuospatial</a:t>
            </a:r>
            <a:r>
              <a:rPr lang="en-US" altLang="en-US" dirty="0" smtClean="0"/>
              <a:t>)</a:t>
            </a:r>
          </a:p>
          <a:p>
            <a:pPr lvl="1" eaLnBrk="1" hangingPunct="1">
              <a:defRPr/>
            </a:pPr>
            <a:r>
              <a:rPr lang="en-US" altLang="en-US" dirty="0" smtClean="0"/>
              <a:t>Pros</a:t>
            </a:r>
          </a:p>
          <a:p>
            <a:pPr lvl="2" eaLnBrk="1" hangingPunct="1">
              <a:defRPr/>
            </a:pPr>
            <a:r>
              <a:rPr lang="en-US" altLang="en-US" dirty="0" smtClean="0"/>
              <a:t>Widely used, 5-10 min</a:t>
            </a:r>
          </a:p>
          <a:p>
            <a:pPr lvl="1" eaLnBrk="1" hangingPunct="1">
              <a:defRPr/>
            </a:pPr>
            <a:r>
              <a:rPr lang="en-US" altLang="en-US" dirty="0" smtClean="0"/>
              <a:t>Cons</a:t>
            </a:r>
          </a:p>
          <a:p>
            <a:pPr lvl="2" eaLnBrk="1" hangingPunct="1">
              <a:defRPr/>
            </a:pPr>
            <a:r>
              <a:rPr lang="en-US" altLang="en-US" dirty="0" smtClean="0"/>
              <a:t>Normative scoring (+ at 24-26/30)</a:t>
            </a:r>
          </a:p>
          <a:p>
            <a:pPr lvl="2" eaLnBrk="1" hangingPunct="1">
              <a:defRPr/>
            </a:pPr>
            <a:r>
              <a:rPr lang="en-US" altLang="en-US" dirty="0" smtClean="0"/>
              <a:t>Sensitivity 18% for MCI, 78% for Dementia</a:t>
            </a:r>
          </a:p>
          <a:p>
            <a:pPr lvl="3" eaLnBrk="1" hangingPunct="1">
              <a:defRPr/>
            </a:pPr>
            <a:r>
              <a:rPr lang="en-US" altLang="en-US" dirty="0" smtClean="0"/>
              <a:t>Using Cut&lt;26 score</a:t>
            </a:r>
          </a:p>
          <a:p>
            <a:pPr lvl="2" eaLnBrk="1" hangingPunct="1">
              <a:defRPr/>
            </a:pPr>
            <a:r>
              <a:rPr lang="en-US" altLang="en-US" dirty="0" smtClean="0"/>
              <a:t>Requires patient cooperation</a:t>
            </a:r>
          </a:p>
          <a:p>
            <a:pPr lvl="2" eaLnBrk="1" hangingPunct="1">
              <a:defRPr/>
            </a:pPr>
            <a:r>
              <a:rPr lang="en-US" altLang="en-US" dirty="0" err="1" smtClean="0"/>
              <a:t>Copywrite</a:t>
            </a:r>
            <a:r>
              <a:rPr lang="en-US" altLang="en-US" dirty="0" smtClean="0"/>
              <a:t> </a:t>
            </a:r>
          </a:p>
          <a:p>
            <a:pPr marL="914400" lvl="2" indent="0" eaLnBrk="1" hangingPunct="1">
              <a:buNone/>
              <a:defRPr/>
            </a:pPr>
            <a:endParaRPr lang="en-US" altLang="en-US" dirty="0" smtClean="0"/>
          </a:p>
        </p:txBody>
      </p:sp>
    </p:spTree>
    <p:extLst>
      <p:ext uri="{BB962C8B-B14F-4D97-AF65-F5344CB8AC3E}">
        <p14:creationId xmlns:p14="http://schemas.microsoft.com/office/powerpoint/2010/main" val="220356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Montreal </a:t>
            </a:r>
            <a:r>
              <a:rPr lang="en-US" dirty="0" err="1" smtClean="0"/>
              <a:t>Cogitive</a:t>
            </a:r>
            <a:r>
              <a:rPr lang="en-US" dirty="0" smtClean="0"/>
              <a:t> Assessment</a:t>
            </a:r>
            <a:endParaRPr lang="en-US" dirty="0"/>
          </a:p>
        </p:txBody>
      </p:sp>
      <p:sp>
        <p:nvSpPr>
          <p:cNvPr id="3" name="Content Placeholder 2"/>
          <p:cNvSpPr>
            <a:spLocks noGrp="1"/>
          </p:cNvSpPr>
          <p:nvPr>
            <p:ph idx="1"/>
          </p:nvPr>
        </p:nvSpPr>
        <p:spPr>
          <a:xfrm>
            <a:off x="685800" y="1295400"/>
            <a:ext cx="7772400" cy="4800600"/>
          </a:xfrm>
        </p:spPr>
        <p:txBody>
          <a:bodyPr/>
          <a:lstStyle/>
          <a:p>
            <a:r>
              <a:rPr lang="en-US" dirty="0" smtClean="0"/>
              <a:t>“</a:t>
            </a:r>
            <a:r>
              <a:rPr lang="en-US" dirty="0" err="1" smtClean="0"/>
              <a:t>MoCHA</a:t>
            </a:r>
            <a:r>
              <a:rPr lang="en-US" dirty="0" smtClean="0"/>
              <a:t>” 30-items</a:t>
            </a:r>
          </a:p>
          <a:p>
            <a:pPr lvl="4"/>
            <a:r>
              <a:rPr lang="en-US" dirty="0" err="1" smtClean="0"/>
              <a:t>Nasreddine</a:t>
            </a:r>
            <a:r>
              <a:rPr lang="en-US" dirty="0" smtClean="0"/>
              <a:t>, 2005</a:t>
            </a:r>
          </a:p>
          <a:p>
            <a:r>
              <a:rPr lang="en-US" dirty="0" smtClean="0"/>
              <a:t>Less verbal, Higher sensitivity</a:t>
            </a:r>
          </a:p>
          <a:p>
            <a:r>
              <a:rPr lang="en-US" dirty="0" smtClean="0"/>
              <a:t>Detects Mild Cognitive Impairment</a:t>
            </a:r>
          </a:p>
          <a:p>
            <a:pPr lvl="1"/>
            <a:r>
              <a:rPr lang="en-US" dirty="0" smtClean="0"/>
              <a:t>When MMSE&gt;27</a:t>
            </a:r>
          </a:p>
          <a:p>
            <a:r>
              <a:rPr lang="en-US" dirty="0" smtClean="0"/>
              <a:t>Specificity is diminished</a:t>
            </a:r>
          </a:p>
          <a:p>
            <a:r>
              <a:rPr lang="en-US" dirty="0" smtClean="0"/>
              <a:t>More Time Consuming</a:t>
            </a:r>
          </a:p>
          <a:p>
            <a:endParaRPr lang="en-US" dirty="0"/>
          </a:p>
        </p:txBody>
      </p:sp>
    </p:spTree>
    <p:extLst>
      <p:ext uri="{BB962C8B-B14F-4D97-AF65-F5344CB8AC3E}">
        <p14:creationId xmlns:p14="http://schemas.microsoft.com/office/powerpoint/2010/main" val="34776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1" name="Picture 5" descr="MOCA-Test-Englis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92960" y="228600"/>
            <a:ext cx="5298440" cy="6444049"/>
          </a:xfrm>
        </p:spPr>
      </p:pic>
      <p:sp>
        <p:nvSpPr>
          <p:cNvPr id="2" name="Text Placeholder 1"/>
          <p:cNvSpPr>
            <a:spLocks noGrp="1"/>
          </p:cNvSpPr>
          <p:nvPr>
            <p:ph type="body" sz="half" idx="1"/>
          </p:nvPr>
        </p:nvSpPr>
        <p:spPr/>
        <p:txBody>
          <a:bodyPr/>
          <a:lstStyle/>
          <a:p>
            <a:endParaRPr lang="en-US" dirty="0"/>
          </a:p>
        </p:txBody>
      </p:sp>
    </p:spTree>
    <p:extLst>
      <p:ext uri="{BB962C8B-B14F-4D97-AF65-F5344CB8AC3E}">
        <p14:creationId xmlns:p14="http://schemas.microsoft.com/office/powerpoint/2010/main" val="880706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altLang="en-US" dirty="0" smtClean="0"/>
              <a:t>Clock-Drawing/Mini-Cog</a:t>
            </a:r>
          </a:p>
        </p:txBody>
      </p:sp>
      <p:sp>
        <p:nvSpPr>
          <p:cNvPr id="16387" name="Rectangle 3"/>
          <p:cNvSpPr>
            <a:spLocks noGrp="1" noChangeArrowheads="1"/>
          </p:cNvSpPr>
          <p:nvPr>
            <p:ph type="body" idx="1"/>
          </p:nvPr>
        </p:nvSpPr>
        <p:spPr>
          <a:xfrm>
            <a:off x="685800" y="1447800"/>
            <a:ext cx="7772400" cy="4648200"/>
          </a:xfrm>
        </p:spPr>
        <p:txBody>
          <a:bodyPr/>
          <a:lstStyle/>
          <a:p>
            <a:pPr eaLnBrk="1" hangingPunct="1">
              <a:defRPr/>
            </a:pPr>
            <a:r>
              <a:rPr lang="en-US" altLang="en-US" dirty="0" smtClean="0"/>
              <a:t>Rapid clinic tool</a:t>
            </a:r>
          </a:p>
          <a:p>
            <a:pPr lvl="1" eaLnBrk="1" hangingPunct="1">
              <a:defRPr/>
            </a:pPr>
            <a:r>
              <a:rPr lang="en-US" altLang="en-US" dirty="0" smtClean="0"/>
              <a:t>Low sensitivity, not diagnostic</a:t>
            </a:r>
          </a:p>
          <a:p>
            <a:pPr eaLnBrk="1" hangingPunct="1">
              <a:defRPr/>
            </a:pPr>
            <a:r>
              <a:rPr lang="en-US" altLang="en-US" dirty="0" smtClean="0"/>
              <a:t>“Draw a clock face showing the time is 10 minutes after 11 o’clock.”</a:t>
            </a:r>
          </a:p>
          <a:p>
            <a:pPr lvl="1" eaLnBrk="1" hangingPunct="1">
              <a:defRPr/>
            </a:pPr>
            <a:r>
              <a:rPr lang="en-US" altLang="en-US" dirty="0" smtClean="0"/>
              <a:t>Mini-Cog addition of 3-item recall </a:t>
            </a:r>
          </a:p>
          <a:p>
            <a:pPr lvl="2" eaLnBrk="1" hangingPunct="1">
              <a:defRPr/>
            </a:pPr>
            <a:r>
              <a:rPr lang="en-US" altLang="en-US" dirty="0" smtClean="0"/>
              <a:t>Clock score either “0 or 2”</a:t>
            </a:r>
          </a:p>
          <a:p>
            <a:pPr lvl="2" eaLnBrk="1" hangingPunct="1">
              <a:defRPr/>
            </a:pPr>
            <a:r>
              <a:rPr lang="en-US" altLang="en-US" dirty="0" smtClean="0"/>
              <a:t>One point for each object recalled</a:t>
            </a:r>
          </a:p>
          <a:p>
            <a:pPr lvl="2" eaLnBrk="1" hangingPunct="1">
              <a:defRPr/>
            </a:pPr>
            <a:r>
              <a:rPr lang="en-US" altLang="en-US" dirty="0" smtClean="0"/>
              <a:t>&lt;3/5 points possible impairment</a:t>
            </a:r>
          </a:p>
        </p:txBody>
      </p:sp>
    </p:spTree>
    <p:extLst>
      <p:ext uri="{BB962C8B-B14F-4D97-AF65-F5344CB8AC3E}">
        <p14:creationId xmlns:p14="http://schemas.microsoft.com/office/powerpoint/2010/main" val="314504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lstStyle/>
          <a:p>
            <a:r>
              <a:rPr lang="en-US" dirty="0" smtClean="0"/>
              <a:t>Blumenthal:  </a:t>
            </a:r>
          </a:p>
          <a:p>
            <a:pPr lvl="1"/>
            <a:r>
              <a:rPr lang="en-US" dirty="0" smtClean="0"/>
              <a:t>Pages 838-844</a:t>
            </a:r>
          </a:p>
          <a:p>
            <a:pPr lvl="1"/>
            <a:r>
              <a:rPr lang="en-US" smtClean="0"/>
              <a:t>Pages 926-936</a:t>
            </a:r>
            <a:endParaRPr lang="en-US" dirty="0" smtClean="0"/>
          </a:p>
        </p:txBody>
      </p:sp>
    </p:spTree>
    <p:extLst>
      <p:ext uri="{BB962C8B-B14F-4D97-AF65-F5344CB8AC3E}">
        <p14:creationId xmlns:p14="http://schemas.microsoft.com/office/powerpoint/2010/main" val="22363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altLang="en-US" smtClean="0"/>
              <a:t>Evaluation</a:t>
            </a:r>
          </a:p>
        </p:txBody>
      </p:sp>
      <p:sp>
        <p:nvSpPr>
          <p:cNvPr id="9219" name="Rectangle 3"/>
          <p:cNvSpPr>
            <a:spLocks noGrp="1" noChangeArrowheads="1"/>
          </p:cNvSpPr>
          <p:nvPr>
            <p:ph type="body" idx="1"/>
          </p:nvPr>
        </p:nvSpPr>
        <p:spPr/>
        <p:txBody>
          <a:bodyPr/>
          <a:lstStyle/>
          <a:p>
            <a:pPr eaLnBrk="1" hangingPunct="1">
              <a:defRPr/>
            </a:pPr>
            <a:r>
              <a:rPr lang="en-US" altLang="en-US" dirty="0" smtClean="0"/>
              <a:t>History and Physical</a:t>
            </a:r>
          </a:p>
          <a:p>
            <a:pPr eaLnBrk="1" hangingPunct="1">
              <a:defRPr/>
            </a:pPr>
            <a:r>
              <a:rPr lang="en-US" altLang="en-US" dirty="0" smtClean="0"/>
              <a:t>Cognitive Screening Test</a:t>
            </a:r>
          </a:p>
          <a:p>
            <a:pPr eaLnBrk="1" hangingPunct="1">
              <a:defRPr/>
            </a:pPr>
            <a:r>
              <a:rPr lang="en-US" altLang="en-US" dirty="0" smtClean="0"/>
              <a:t>Reversible Causes</a:t>
            </a:r>
          </a:p>
          <a:p>
            <a:pPr eaLnBrk="1" hangingPunct="1">
              <a:defRPr/>
            </a:pPr>
            <a:r>
              <a:rPr lang="en-US" altLang="en-US" dirty="0" smtClean="0"/>
              <a:t>Neuroimaging</a:t>
            </a:r>
          </a:p>
          <a:p>
            <a:pPr eaLnBrk="1" hangingPunct="1">
              <a:defRPr/>
            </a:pPr>
            <a:r>
              <a:rPr lang="en-US" altLang="en-US" dirty="0" smtClean="0"/>
              <a:t>History!</a:t>
            </a:r>
          </a:p>
          <a:p>
            <a:pPr lvl="1" eaLnBrk="1" hangingPunct="1">
              <a:defRPr/>
            </a:pPr>
            <a:r>
              <a:rPr lang="en-US" altLang="en-US" dirty="0" smtClean="0"/>
              <a:t>Include family, others who know over time</a:t>
            </a:r>
          </a:p>
          <a:p>
            <a:pPr eaLnBrk="1" hangingPunct="1">
              <a:defRPr/>
            </a:pPr>
            <a:endParaRPr lang="en-US" altLang="en-US" dirty="0" smtClean="0"/>
          </a:p>
        </p:txBody>
      </p:sp>
    </p:spTree>
    <p:extLst>
      <p:ext uri="{BB962C8B-B14F-4D97-AF65-F5344CB8AC3E}">
        <p14:creationId xmlns:p14="http://schemas.microsoft.com/office/powerpoint/2010/main" val="206443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altLang="en-US" smtClean="0"/>
              <a:t>History</a:t>
            </a:r>
          </a:p>
        </p:txBody>
      </p:sp>
      <p:sp>
        <p:nvSpPr>
          <p:cNvPr id="10243" name="Rectangle 3"/>
          <p:cNvSpPr>
            <a:spLocks noGrp="1" noChangeArrowheads="1"/>
          </p:cNvSpPr>
          <p:nvPr>
            <p:ph type="body" idx="1"/>
          </p:nvPr>
        </p:nvSpPr>
        <p:spPr>
          <a:xfrm>
            <a:off x="685800" y="1143000"/>
            <a:ext cx="7772400" cy="4953000"/>
          </a:xfrm>
        </p:spPr>
        <p:txBody>
          <a:bodyPr/>
          <a:lstStyle/>
          <a:p>
            <a:pPr eaLnBrk="1" hangingPunct="1">
              <a:lnSpc>
                <a:spcPct val="80000"/>
              </a:lnSpc>
              <a:defRPr/>
            </a:pPr>
            <a:endParaRPr lang="en-US" altLang="en-US" sz="2800" dirty="0" smtClean="0"/>
          </a:p>
          <a:p>
            <a:pPr eaLnBrk="1" hangingPunct="1">
              <a:lnSpc>
                <a:spcPct val="80000"/>
              </a:lnSpc>
              <a:defRPr/>
            </a:pPr>
            <a:r>
              <a:rPr lang="en-US" altLang="en-US" sz="2800" dirty="0" smtClean="0"/>
              <a:t>Time course</a:t>
            </a:r>
          </a:p>
          <a:p>
            <a:pPr lvl="1" eaLnBrk="1" hangingPunct="1">
              <a:lnSpc>
                <a:spcPct val="80000"/>
              </a:lnSpc>
              <a:defRPr/>
            </a:pPr>
            <a:r>
              <a:rPr lang="en-US" altLang="en-US" sz="2400" dirty="0" smtClean="0"/>
              <a:t>Initial onset, pattern</a:t>
            </a:r>
          </a:p>
          <a:p>
            <a:pPr eaLnBrk="1" hangingPunct="1">
              <a:lnSpc>
                <a:spcPct val="80000"/>
              </a:lnSpc>
              <a:defRPr/>
            </a:pPr>
            <a:r>
              <a:rPr lang="en-US" altLang="en-US" sz="2800" dirty="0" smtClean="0"/>
              <a:t>Function (ADL’s, IADL’s)</a:t>
            </a:r>
          </a:p>
          <a:p>
            <a:pPr lvl="1" eaLnBrk="1" hangingPunct="1">
              <a:lnSpc>
                <a:spcPct val="80000"/>
              </a:lnSpc>
              <a:defRPr/>
            </a:pPr>
            <a:r>
              <a:rPr lang="en-US" altLang="en-US" sz="2400" dirty="0" smtClean="0"/>
              <a:t>IADL’s </a:t>
            </a:r>
          </a:p>
          <a:p>
            <a:pPr lvl="2" eaLnBrk="1" hangingPunct="1">
              <a:lnSpc>
                <a:spcPct val="80000"/>
              </a:lnSpc>
              <a:defRPr/>
            </a:pPr>
            <a:r>
              <a:rPr lang="en-US" altLang="en-US" sz="2000" dirty="0" smtClean="0"/>
              <a:t>Medication management, Bill Paying, Shopping, Cooking, Driving</a:t>
            </a:r>
          </a:p>
          <a:p>
            <a:pPr lvl="1" eaLnBrk="1" hangingPunct="1">
              <a:lnSpc>
                <a:spcPct val="80000"/>
              </a:lnSpc>
              <a:defRPr/>
            </a:pPr>
            <a:r>
              <a:rPr lang="en-US" altLang="en-US" sz="2400" dirty="0" smtClean="0"/>
              <a:t>ADL’s</a:t>
            </a:r>
          </a:p>
          <a:p>
            <a:pPr lvl="2" eaLnBrk="1" hangingPunct="1">
              <a:lnSpc>
                <a:spcPct val="80000"/>
              </a:lnSpc>
              <a:defRPr/>
            </a:pPr>
            <a:r>
              <a:rPr lang="en-US" altLang="en-US" sz="2000" dirty="0" smtClean="0"/>
              <a:t>Dressing,  Bathing, Toileting, Eating, Transfers</a:t>
            </a:r>
          </a:p>
          <a:p>
            <a:pPr eaLnBrk="1" hangingPunct="1">
              <a:lnSpc>
                <a:spcPct val="80000"/>
              </a:lnSpc>
              <a:defRPr/>
            </a:pPr>
            <a:r>
              <a:rPr lang="en-US" altLang="en-US" sz="2800" dirty="0" smtClean="0"/>
              <a:t>Behavioral/Social Function</a:t>
            </a:r>
          </a:p>
          <a:p>
            <a:pPr eaLnBrk="1" hangingPunct="1">
              <a:lnSpc>
                <a:spcPct val="80000"/>
              </a:lnSpc>
              <a:defRPr/>
            </a:pPr>
            <a:r>
              <a:rPr lang="en-US" altLang="en-US" sz="2800" dirty="0" smtClean="0"/>
              <a:t>Depression (Geri Depression Scale, PHQ-2)</a:t>
            </a:r>
          </a:p>
          <a:p>
            <a:pPr eaLnBrk="1" hangingPunct="1">
              <a:lnSpc>
                <a:spcPct val="80000"/>
              </a:lnSpc>
              <a:defRPr/>
            </a:pPr>
            <a:r>
              <a:rPr lang="en-US" altLang="en-US" sz="2800" dirty="0" smtClean="0"/>
              <a:t>Obstructive Sleep </a:t>
            </a:r>
            <a:r>
              <a:rPr lang="en-US" altLang="en-US" sz="2800" smtClean="0"/>
              <a:t>Apnea symptoms</a:t>
            </a:r>
            <a:endParaRPr lang="en-US" altLang="en-US" sz="2800" dirty="0" smtClean="0"/>
          </a:p>
          <a:p>
            <a:pPr eaLnBrk="1" hangingPunct="1">
              <a:lnSpc>
                <a:spcPct val="80000"/>
              </a:lnSpc>
              <a:defRPr/>
            </a:pPr>
            <a:endParaRPr lang="en-US" altLang="en-US" sz="2800" dirty="0"/>
          </a:p>
          <a:p>
            <a:pPr marL="0" indent="0" eaLnBrk="1" hangingPunct="1">
              <a:lnSpc>
                <a:spcPct val="80000"/>
              </a:lnSpc>
              <a:buFont typeface="Wingdings" pitchFamily="2" charset="2"/>
              <a:buNone/>
              <a:defRPr/>
            </a:pPr>
            <a:endParaRPr lang="en-US" altLang="en-US" sz="2800" dirty="0" smtClean="0"/>
          </a:p>
          <a:p>
            <a:pPr eaLnBrk="1" hangingPunct="1">
              <a:lnSpc>
                <a:spcPct val="80000"/>
              </a:lnSpc>
              <a:defRPr/>
            </a:pPr>
            <a:endParaRPr lang="en-US" altLang="en-US" sz="2800" dirty="0" smtClean="0"/>
          </a:p>
        </p:txBody>
      </p:sp>
    </p:spTree>
    <p:extLst>
      <p:ext uri="{BB962C8B-B14F-4D97-AF65-F5344CB8AC3E}">
        <p14:creationId xmlns:p14="http://schemas.microsoft.com/office/powerpoint/2010/main" val="2372189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pPr eaLnBrk="1" hangingPunct="1">
              <a:lnSpc>
                <a:spcPct val="80000"/>
              </a:lnSpc>
              <a:defRPr/>
            </a:pPr>
            <a:r>
              <a:rPr lang="en-US" altLang="en-US" dirty="0"/>
              <a:t>Confounding factors</a:t>
            </a:r>
          </a:p>
          <a:p>
            <a:pPr lvl="1" eaLnBrk="1" hangingPunct="1">
              <a:lnSpc>
                <a:spcPct val="80000"/>
              </a:lnSpc>
              <a:defRPr/>
            </a:pPr>
            <a:r>
              <a:rPr lang="en-US" altLang="en-US" sz="2400" dirty="0" smtClean="0"/>
              <a:t>Hearing</a:t>
            </a:r>
            <a:endParaRPr lang="en-US" altLang="en-US" sz="2400" dirty="0"/>
          </a:p>
          <a:p>
            <a:pPr lvl="1" eaLnBrk="1" hangingPunct="1">
              <a:lnSpc>
                <a:spcPct val="80000"/>
              </a:lnSpc>
              <a:defRPr/>
            </a:pPr>
            <a:r>
              <a:rPr lang="en-US" altLang="en-US" sz="2400" dirty="0"/>
              <a:t>Anxiety</a:t>
            </a:r>
          </a:p>
          <a:p>
            <a:pPr lvl="1" eaLnBrk="1" hangingPunct="1">
              <a:lnSpc>
                <a:spcPct val="80000"/>
              </a:lnSpc>
              <a:defRPr/>
            </a:pPr>
            <a:r>
              <a:rPr lang="en-US" altLang="en-US" sz="2400" dirty="0"/>
              <a:t>Medications</a:t>
            </a:r>
          </a:p>
          <a:p>
            <a:pPr lvl="1" eaLnBrk="1" hangingPunct="1">
              <a:lnSpc>
                <a:spcPct val="80000"/>
              </a:lnSpc>
              <a:defRPr/>
            </a:pPr>
            <a:r>
              <a:rPr lang="en-US" altLang="en-US" sz="2400" dirty="0"/>
              <a:t>Sleep</a:t>
            </a:r>
          </a:p>
          <a:p>
            <a:pPr lvl="1" eaLnBrk="1" hangingPunct="1">
              <a:lnSpc>
                <a:spcPct val="80000"/>
              </a:lnSpc>
              <a:defRPr/>
            </a:pPr>
            <a:r>
              <a:rPr lang="en-US" altLang="en-US" sz="2400" dirty="0"/>
              <a:t>Delirium</a:t>
            </a:r>
          </a:p>
          <a:p>
            <a:pPr lvl="1" eaLnBrk="1" hangingPunct="1">
              <a:lnSpc>
                <a:spcPct val="80000"/>
              </a:lnSpc>
              <a:defRPr/>
            </a:pPr>
            <a:r>
              <a:rPr lang="en-US" altLang="en-US" sz="2400" dirty="0"/>
              <a:t>Family </a:t>
            </a:r>
            <a:r>
              <a:rPr lang="en-US" altLang="en-US" sz="2400" dirty="0" smtClean="0"/>
              <a:t>denial/concern</a:t>
            </a:r>
          </a:p>
          <a:p>
            <a:pPr lvl="1" eaLnBrk="1" hangingPunct="1">
              <a:lnSpc>
                <a:spcPct val="80000"/>
              </a:lnSpc>
              <a:defRPr/>
            </a:pPr>
            <a:r>
              <a:rPr lang="en-US" altLang="en-US" sz="2400" dirty="0" smtClean="0"/>
              <a:t>Medical conditions</a:t>
            </a:r>
          </a:p>
          <a:p>
            <a:pPr lvl="2" eaLnBrk="1" hangingPunct="1">
              <a:lnSpc>
                <a:spcPct val="80000"/>
              </a:lnSpc>
              <a:defRPr/>
            </a:pPr>
            <a:r>
              <a:rPr lang="en-US" altLang="en-US" sz="2000" dirty="0" smtClean="0"/>
              <a:t>Mobility impairment, incontinence, Vision</a:t>
            </a:r>
          </a:p>
          <a:p>
            <a:pPr lvl="2" eaLnBrk="1" hangingPunct="1">
              <a:lnSpc>
                <a:spcPct val="80000"/>
              </a:lnSpc>
              <a:defRPr/>
            </a:pPr>
            <a:r>
              <a:rPr lang="en-US" altLang="en-US" sz="2000" dirty="0" smtClean="0"/>
              <a:t>Undiagnosed psychiatric conditions</a:t>
            </a:r>
            <a:endParaRPr lang="en-US" altLang="en-US" sz="2000" dirty="0"/>
          </a:p>
          <a:p>
            <a:endParaRPr lang="en-US" dirty="0"/>
          </a:p>
        </p:txBody>
      </p:sp>
    </p:spTree>
    <p:extLst>
      <p:ext uri="{BB962C8B-B14F-4D97-AF65-F5344CB8AC3E}">
        <p14:creationId xmlns:p14="http://schemas.microsoft.com/office/powerpoint/2010/main" val="283275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altLang="en-US" dirty="0" smtClean="0"/>
              <a:t>Reversible Causes</a:t>
            </a:r>
          </a:p>
        </p:txBody>
      </p:sp>
      <p:sp>
        <p:nvSpPr>
          <p:cNvPr id="17411" name="Rectangle 3"/>
          <p:cNvSpPr>
            <a:spLocks noGrp="1" noChangeArrowheads="1"/>
          </p:cNvSpPr>
          <p:nvPr>
            <p:ph type="body" idx="1"/>
          </p:nvPr>
        </p:nvSpPr>
        <p:spPr>
          <a:xfrm>
            <a:off x="685800" y="1371600"/>
            <a:ext cx="7772400" cy="4724400"/>
          </a:xfrm>
        </p:spPr>
        <p:txBody>
          <a:bodyPr/>
          <a:lstStyle/>
          <a:p>
            <a:pPr eaLnBrk="1" hangingPunct="1">
              <a:defRPr/>
            </a:pPr>
            <a:r>
              <a:rPr lang="en-US" altLang="en-US" dirty="0" smtClean="0"/>
              <a:t>Drug toxicity</a:t>
            </a:r>
          </a:p>
          <a:p>
            <a:pPr eaLnBrk="1" hangingPunct="1">
              <a:defRPr/>
            </a:pPr>
            <a:r>
              <a:rPr lang="en-US" altLang="en-US" dirty="0" smtClean="0"/>
              <a:t>Metabolic </a:t>
            </a:r>
          </a:p>
          <a:p>
            <a:pPr eaLnBrk="1" hangingPunct="1">
              <a:defRPr/>
            </a:pPr>
            <a:r>
              <a:rPr lang="en-US" altLang="en-US" dirty="0" smtClean="0"/>
              <a:t>Normal Pressure Hydrocephalus</a:t>
            </a:r>
          </a:p>
          <a:p>
            <a:pPr eaLnBrk="1" hangingPunct="1">
              <a:defRPr/>
            </a:pPr>
            <a:r>
              <a:rPr lang="en-US" altLang="en-US" dirty="0" smtClean="0"/>
              <a:t>Mass lesion (Subdural)</a:t>
            </a:r>
          </a:p>
          <a:p>
            <a:pPr eaLnBrk="1" hangingPunct="1">
              <a:defRPr/>
            </a:pPr>
            <a:r>
              <a:rPr lang="en-US" altLang="en-US" dirty="0" smtClean="0"/>
              <a:t>Infectious</a:t>
            </a:r>
          </a:p>
          <a:p>
            <a:pPr eaLnBrk="1" hangingPunct="1">
              <a:defRPr/>
            </a:pPr>
            <a:r>
              <a:rPr lang="en-US" altLang="en-US" dirty="0" smtClean="0"/>
              <a:t>Endocrine </a:t>
            </a:r>
          </a:p>
          <a:p>
            <a:pPr eaLnBrk="1" hangingPunct="1">
              <a:defRPr/>
            </a:pPr>
            <a:r>
              <a:rPr lang="en-US" altLang="en-US" dirty="0" smtClean="0"/>
              <a:t>Collagen-Vascular</a:t>
            </a:r>
          </a:p>
          <a:p>
            <a:pPr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4004263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Reversible Causes </a:t>
            </a:r>
            <a:endParaRPr lang="en-US" dirty="0"/>
          </a:p>
        </p:txBody>
      </p:sp>
      <p:sp>
        <p:nvSpPr>
          <p:cNvPr id="3" name="Content Placeholder 2"/>
          <p:cNvSpPr>
            <a:spLocks noGrp="1"/>
          </p:cNvSpPr>
          <p:nvPr>
            <p:ph idx="1"/>
          </p:nvPr>
        </p:nvSpPr>
        <p:spPr/>
        <p:txBody>
          <a:bodyPr/>
          <a:lstStyle/>
          <a:p>
            <a:r>
              <a:rPr lang="en-US" dirty="0" smtClean="0"/>
              <a:t>Lab:</a:t>
            </a:r>
          </a:p>
          <a:p>
            <a:pPr lvl="1"/>
            <a:r>
              <a:rPr lang="en-US" dirty="0" smtClean="0"/>
              <a:t>CBC, Electrolytes, Liver function</a:t>
            </a:r>
          </a:p>
          <a:p>
            <a:pPr lvl="1"/>
            <a:r>
              <a:rPr lang="en-US" dirty="0" smtClean="0"/>
              <a:t>Thyroid Stimulating Hormone (TSH)</a:t>
            </a:r>
          </a:p>
          <a:p>
            <a:pPr lvl="1"/>
            <a:r>
              <a:rPr lang="en-US" dirty="0" smtClean="0"/>
              <a:t>B12, </a:t>
            </a:r>
            <a:r>
              <a:rPr lang="en-US" dirty="0" err="1" smtClean="0"/>
              <a:t>Folate</a:t>
            </a:r>
            <a:endParaRPr lang="en-US" dirty="0" smtClean="0"/>
          </a:p>
          <a:p>
            <a:pPr lvl="1"/>
            <a:r>
              <a:rPr lang="en-US" dirty="0" smtClean="0"/>
              <a:t>HIV</a:t>
            </a:r>
          </a:p>
          <a:p>
            <a:pPr lvl="1"/>
            <a:r>
              <a:rPr lang="en-US" dirty="0" smtClean="0"/>
              <a:t>Syphilis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2320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altLang="en-US" dirty="0" smtClean="0"/>
              <a:t>Neuroimaging</a:t>
            </a:r>
          </a:p>
        </p:txBody>
      </p:sp>
      <p:sp>
        <p:nvSpPr>
          <p:cNvPr id="18435" name="Rectangle 3"/>
          <p:cNvSpPr>
            <a:spLocks noGrp="1" noChangeArrowheads="1"/>
          </p:cNvSpPr>
          <p:nvPr>
            <p:ph type="body" idx="1"/>
          </p:nvPr>
        </p:nvSpPr>
        <p:spPr>
          <a:xfrm>
            <a:off x="685800" y="1143000"/>
            <a:ext cx="7772400" cy="4953000"/>
          </a:xfrm>
        </p:spPr>
        <p:txBody>
          <a:bodyPr/>
          <a:lstStyle/>
          <a:p>
            <a:pPr eaLnBrk="1" hangingPunct="1">
              <a:defRPr/>
            </a:pPr>
            <a:r>
              <a:rPr lang="en-US" altLang="en-US" dirty="0" smtClean="0"/>
              <a:t>CT usually adequate</a:t>
            </a:r>
          </a:p>
          <a:p>
            <a:pPr lvl="1" eaLnBrk="1" hangingPunct="1">
              <a:defRPr/>
            </a:pPr>
            <a:r>
              <a:rPr lang="en-US" altLang="en-US" dirty="0" smtClean="0"/>
              <a:t>Rule out reversible causes (bleeding)</a:t>
            </a:r>
          </a:p>
          <a:p>
            <a:pPr lvl="1" eaLnBrk="1" hangingPunct="1">
              <a:defRPr/>
            </a:pPr>
            <a:r>
              <a:rPr lang="en-US" altLang="en-US" dirty="0" smtClean="0"/>
              <a:t>Regional/global atrophy late finding</a:t>
            </a:r>
          </a:p>
          <a:p>
            <a:pPr eaLnBrk="1" hangingPunct="1">
              <a:defRPr/>
            </a:pPr>
            <a:r>
              <a:rPr lang="en-US" altLang="en-US" dirty="0" smtClean="0"/>
              <a:t>MRI if vascular dementia suspected</a:t>
            </a:r>
          </a:p>
          <a:p>
            <a:pPr lvl="1" eaLnBrk="1" hangingPunct="1">
              <a:defRPr/>
            </a:pPr>
            <a:r>
              <a:rPr lang="en-US" altLang="en-US" dirty="0" smtClean="0"/>
              <a:t>Will minimize cardiovascular risk anyway</a:t>
            </a:r>
          </a:p>
          <a:p>
            <a:pPr lvl="1" eaLnBrk="1" hangingPunct="1">
              <a:defRPr/>
            </a:pPr>
            <a:r>
              <a:rPr lang="en-US" altLang="en-US" dirty="0" smtClean="0"/>
              <a:t>Diagnosis of midbrain (lacunar) stroke</a:t>
            </a:r>
          </a:p>
          <a:p>
            <a:pPr lvl="1" eaLnBrk="1" hangingPunct="1">
              <a:defRPr/>
            </a:pPr>
            <a:r>
              <a:rPr lang="en-US" altLang="en-US" dirty="0" smtClean="0"/>
              <a:t>May change management (Risk/Benefit)</a:t>
            </a:r>
          </a:p>
          <a:p>
            <a:pPr eaLnBrk="1" hangingPunct="1">
              <a:defRPr/>
            </a:pPr>
            <a:r>
              <a:rPr lang="en-US" altLang="en-US" dirty="0" smtClean="0"/>
              <a:t>PET/fMRI </a:t>
            </a:r>
          </a:p>
          <a:p>
            <a:pPr lvl="1" eaLnBrk="1" hangingPunct="1">
              <a:defRPr/>
            </a:pPr>
            <a:r>
              <a:rPr lang="en-US" altLang="en-US" dirty="0" smtClean="0"/>
              <a:t>Highly sensitive for early dementia</a:t>
            </a:r>
          </a:p>
          <a:p>
            <a:pPr lvl="1" eaLnBrk="1" hangingPunct="1">
              <a:defRPr/>
            </a:pPr>
            <a:r>
              <a:rPr lang="en-US" altLang="en-US" dirty="0" smtClean="0"/>
              <a:t>Cost inhibiting, area of research</a:t>
            </a:r>
          </a:p>
        </p:txBody>
      </p:sp>
    </p:spTree>
    <p:extLst>
      <p:ext uri="{BB962C8B-B14F-4D97-AF65-F5344CB8AC3E}">
        <p14:creationId xmlns:p14="http://schemas.microsoft.com/office/powerpoint/2010/main" val="3807837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Puncture</a:t>
            </a:r>
            <a:endParaRPr lang="en-US" dirty="0"/>
          </a:p>
        </p:txBody>
      </p:sp>
      <p:sp>
        <p:nvSpPr>
          <p:cNvPr id="3" name="Content Placeholder 2"/>
          <p:cNvSpPr>
            <a:spLocks noGrp="1"/>
          </p:cNvSpPr>
          <p:nvPr>
            <p:ph idx="1"/>
          </p:nvPr>
        </p:nvSpPr>
        <p:spPr>
          <a:xfrm>
            <a:off x="685800" y="1676400"/>
            <a:ext cx="7772400" cy="4419600"/>
          </a:xfrm>
        </p:spPr>
        <p:txBody>
          <a:bodyPr/>
          <a:lstStyle/>
          <a:p>
            <a:r>
              <a:rPr lang="en-US" dirty="0" smtClean="0"/>
              <a:t>B amyloid, tau protein levels</a:t>
            </a:r>
          </a:p>
          <a:p>
            <a:pPr lvl="1"/>
            <a:r>
              <a:rPr lang="en-US" dirty="0" smtClean="0"/>
              <a:t>Invasive, inadequate specificity</a:t>
            </a:r>
          </a:p>
          <a:p>
            <a:pPr lvl="1"/>
            <a:r>
              <a:rPr lang="en-US" dirty="0" smtClean="0"/>
              <a:t>Area of research (minimum invasive LP)</a:t>
            </a:r>
          </a:p>
          <a:p>
            <a:pPr lvl="2"/>
            <a:r>
              <a:rPr lang="en-US" dirty="0" smtClean="0"/>
              <a:t>Blood, saliva B amyloid, tau levels</a:t>
            </a:r>
          </a:p>
          <a:p>
            <a:r>
              <a:rPr lang="en-US" dirty="0" smtClean="0"/>
              <a:t>Normal Pressure Hydrocephalus</a:t>
            </a:r>
          </a:p>
          <a:p>
            <a:r>
              <a:rPr lang="en-US" dirty="0" err="1" smtClean="0"/>
              <a:t>Neurosyphilis</a:t>
            </a:r>
            <a:r>
              <a:rPr lang="en-US" dirty="0" smtClean="0"/>
              <a:t>, Creutzfeldt-Jakob rare</a:t>
            </a:r>
            <a:endParaRPr lang="en-US" dirty="0"/>
          </a:p>
          <a:p>
            <a:r>
              <a:rPr lang="en-US" dirty="0" smtClean="0"/>
              <a:t>EEG may be considered</a:t>
            </a:r>
          </a:p>
          <a:p>
            <a:pPr lvl="1"/>
            <a:r>
              <a:rPr lang="en-US" dirty="0" smtClean="0"/>
              <a:t>Seizure disorders rare cause</a:t>
            </a:r>
            <a:endParaRPr lang="en-US" dirty="0"/>
          </a:p>
        </p:txBody>
      </p:sp>
    </p:spTree>
    <p:extLst>
      <p:ext uri="{BB962C8B-B14F-4D97-AF65-F5344CB8AC3E}">
        <p14:creationId xmlns:p14="http://schemas.microsoft.com/office/powerpoint/2010/main" val="3786505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Neuropsychological Testing</a:t>
            </a:r>
            <a:endParaRPr lang="en-US" dirty="0"/>
          </a:p>
        </p:txBody>
      </p:sp>
      <p:sp>
        <p:nvSpPr>
          <p:cNvPr id="3" name="Content Placeholder 2"/>
          <p:cNvSpPr>
            <a:spLocks noGrp="1"/>
          </p:cNvSpPr>
          <p:nvPr>
            <p:ph idx="1"/>
          </p:nvPr>
        </p:nvSpPr>
        <p:spPr/>
        <p:txBody>
          <a:bodyPr/>
          <a:lstStyle/>
          <a:p>
            <a:r>
              <a:rPr lang="en-US" dirty="0" smtClean="0"/>
              <a:t>The “Gold Standard”</a:t>
            </a:r>
          </a:p>
          <a:p>
            <a:r>
              <a:rPr lang="en-US" dirty="0" smtClean="0"/>
              <a:t>Psychometric specialist consultation </a:t>
            </a:r>
          </a:p>
          <a:p>
            <a:pPr lvl="1"/>
            <a:r>
              <a:rPr lang="en-US" dirty="0" smtClean="0"/>
              <a:t>Time consuming</a:t>
            </a:r>
          </a:p>
          <a:p>
            <a:pPr lvl="1"/>
            <a:r>
              <a:rPr lang="en-US" dirty="0" smtClean="0"/>
              <a:t>Expensive</a:t>
            </a:r>
          </a:p>
          <a:p>
            <a:pPr lvl="2"/>
            <a:r>
              <a:rPr lang="en-US" dirty="0" smtClean="0"/>
              <a:t>Court contested cases</a:t>
            </a:r>
          </a:p>
          <a:p>
            <a:pPr lvl="2"/>
            <a:r>
              <a:rPr lang="en-US" dirty="0" smtClean="0"/>
              <a:t>Early stage</a:t>
            </a:r>
          </a:p>
          <a:p>
            <a:pPr lvl="2"/>
            <a:r>
              <a:rPr lang="en-US" dirty="0" smtClean="0"/>
              <a:t>Diagnostic </a:t>
            </a:r>
          </a:p>
          <a:p>
            <a:pPr lvl="2"/>
            <a:r>
              <a:rPr lang="en-US" dirty="0" smtClean="0"/>
              <a:t>Guides treatment</a:t>
            </a:r>
          </a:p>
        </p:txBody>
      </p:sp>
    </p:spTree>
    <p:extLst>
      <p:ext uri="{BB962C8B-B14F-4D97-AF65-F5344CB8AC3E}">
        <p14:creationId xmlns:p14="http://schemas.microsoft.com/office/powerpoint/2010/main" val="1183378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ecision-Making Capacity</a:t>
            </a:r>
            <a:endParaRPr lang="en-US" dirty="0"/>
          </a:p>
        </p:txBody>
      </p:sp>
      <p:sp>
        <p:nvSpPr>
          <p:cNvPr id="3" name="Content Placeholder 2"/>
          <p:cNvSpPr>
            <a:spLocks noGrp="1"/>
          </p:cNvSpPr>
          <p:nvPr>
            <p:ph idx="1"/>
          </p:nvPr>
        </p:nvSpPr>
        <p:spPr>
          <a:xfrm>
            <a:off x="685800" y="1447800"/>
            <a:ext cx="7772400" cy="4648200"/>
          </a:xfrm>
        </p:spPr>
        <p:txBody>
          <a:bodyPr/>
          <a:lstStyle/>
          <a:p>
            <a:r>
              <a:rPr lang="en-US" dirty="0" smtClean="0"/>
              <a:t>Licensed Physician in Texas certifies capacity in deposition to court</a:t>
            </a:r>
          </a:p>
          <a:p>
            <a:pPr lvl="1"/>
            <a:r>
              <a:rPr lang="en-US" dirty="0" smtClean="0"/>
              <a:t>Probate judge determines “Competency”</a:t>
            </a:r>
          </a:p>
          <a:p>
            <a:r>
              <a:rPr lang="en-US" dirty="0" smtClean="0"/>
              <a:t>Evolution of “Partial Competency”</a:t>
            </a:r>
          </a:p>
          <a:p>
            <a:pPr lvl="1"/>
            <a:r>
              <a:rPr lang="en-US" dirty="0" smtClean="0"/>
              <a:t>“How much money can be managed?”</a:t>
            </a:r>
          </a:p>
          <a:p>
            <a:pPr lvl="1"/>
            <a:r>
              <a:rPr lang="en-US" dirty="0" smtClean="0"/>
              <a:t>Capable of Independent living? </a:t>
            </a:r>
          </a:p>
          <a:p>
            <a:pPr lvl="1"/>
            <a:r>
              <a:rPr lang="en-US" dirty="0" smtClean="0"/>
              <a:t>Ability to Consent for Medical Treatment?</a:t>
            </a:r>
          </a:p>
          <a:p>
            <a:pPr lvl="2"/>
            <a:r>
              <a:rPr lang="en-US" dirty="0" smtClean="0"/>
              <a:t>Guardian assigned by court</a:t>
            </a:r>
          </a:p>
          <a:p>
            <a:pPr lvl="2"/>
            <a:r>
              <a:rPr lang="en-US" dirty="0" smtClean="0"/>
              <a:t>Power of Attorney designated by individual</a:t>
            </a:r>
            <a:endParaRPr lang="en-US" dirty="0"/>
          </a:p>
        </p:txBody>
      </p:sp>
    </p:spTree>
    <p:extLst>
      <p:ext uri="{BB962C8B-B14F-4D97-AF65-F5344CB8AC3E}">
        <p14:creationId xmlns:p14="http://schemas.microsoft.com/office/powerpoint/2010/main" val="623789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The Ultimate ADL</a:t>
            </a:r>
            <a:endParaRPr lang="en-US" dirty="0"/>
          </a:p>
        </p:txBody>
      </p:sp>
      <p:sp>
        <p:nvSpPr>
          <p:cNvPr id="3" name="Content Placeholder 2"/>
          <p:cNvSpPr>
            <a:spLocks noGrp="1"/>
          </p:cNvSpPr>
          <p:nvPr>
            <p:ph idx="1"/>
          </p:nvPr>
        </p:nvSpPr>
        <p:spPr>
          <a:xfrm>
            <a:off x="685800" y="1219200"/>
            <a:ext cx="7772400" cy="4876800"/>
          </a:xfrm>
        </p:spPr>
        <p:txBody>
          <a:bodyPr/>
          <a:lstStyle/>
          <a:p>
            <a:r>
              <a:rPr lang="en-US" dirty="0" smtClean="0"/>
              <a:t>Laws variable by State (Texas)</a:t>
            </a:r>
          </a:p>
          <a:p>
            <a:pPr lvl="1"/>
            <a:r>
              <a:rPr lang="en-US" dirty="0" smtClean="0"/>
              <a:t>Age 79+, renew in-person every 6 years</a:t>
            </a:r>
          </a:p>
          <a:p>
            <a:pPr lvl="2"/>
            <a:r>
              <a:rPr lang="en-US" dirty="0" smtClean="0"/>
              <a:t>May require vision test, medical evaluation</a:t>
            </a:r>
          </a:p>
          <a:p>
            <a:pPr lvl="1"/>
            <a:r>
              <a:rPr lang="en-US" dirty="0" smtClean="0"/>
              <a:t>Citizen report to DPS: Panel evaluation</a:t>
            </a:r>
          </a:p>
          <a:p>
            <a:pPr lvl="2"/>
            <a:r>
              <a:rPr lang="en-US" dirty="0" smtClean="0"/>
              <a:t>Family responsibility </a:t>
            </a:r>
          </a:p>
          <a:p>
            <a:r>
              <a:rPr lang="en-US" dirty="0" smtClean="0"/>
              <a:t>Driving Skills largely preserved</a:t>
            </a:r>
          </a:p>
          <a:p>
            <a:pPr lvl="1"/>
            <a:r>
              <a:rPr lang="en-US" dirty="0" smtClean="0"/>
              <a:t>Multiple fender benders</a:t>
            </a:r>
          </a:p>
          <a:p>
            <a:pPr lvl="1"/>
            <a:r>
              <a:rPr lang="en-US" dirty="0" smtClean="0"/>
              <a:t>Difficulty navigating new places</a:t>
            </a:r>
          </a:p>
          <a:p>
            <a:pPr lvl="1"/>
            <a:r>
              <a:rPr lang="en-US" dirty="0"/>
              <a:t>Limiting one’s driving is a major risk factor</a:t>
            </a:r>
          </a:p>
          <a:p>
            <a:pPr marL="0" indent="0">
              <a:buNone/>
            </a:pPr>
            <a:r>
              <a:rPr lang="en-US" dirty="0" smtClean="0"/>
              <a:t>Limiting one’s driving is a major risk factor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3316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85800" y="1295400"/>
            <a:ext cx="7772400" cy="4800600"/>
          </a:xfrm>
        </p:spPr>
        <p:txBody>
          <a:bodyPr/>
          <a:lstStyle/>
          <a:p>
            <a:r>
              <a:rPr lang="en-US" dirty="0" smtClean="0"/>
              <a:t>Describe clinical presentation and diagnostic criteria of the common dementia disorders</a:t>
            </a:r>
          </a:p>
          <a:p>
            <a:r>
              <a:rPr lang="en-US" dirty="0" smtClean="0"/>
              <a:t>Discuss the pathophysiology, including genetic </a:t>
            </a:r>
            <a:r>
              <a:rPr lang="en-US" dirty="0"/>
              <a:t>and clinical risk factors for specific dementia disorders </a:t>
            </a:r>
            <a:endParaRPr lang="en-US" dirty="0" smtClean="0"/>
          </a:p>
          <a:p>
            <a:r>
              <a:rPr lang="en-US" dirty="0" smtClean="0"/>
              <a:t>Describe treatment strategies and emerging research in diagnosis and treatment of </a:t>
            </a:r>
            <a:r>
              <a:rPr lang="en-US" dirty="0" err="1" smtClean="0"/>
              <a:t>Alzheimers</a:t>
            </a:r>
            <a:r>
              <a:rPr lang="en-US" dirty="0" smtClean="0"/>
              <a:t> Disease </a:t>
            </a:r>
            <a:endParaRPr lang="en-US" dirty="0"/>
          </a:p>
        </p:txBody>
      </p:sp>
    </p:spTree>
    <p:extLst>
      <p:ext uri="{BB962C8B-B14F-4D97-AF65-F5344CB8AC3E}">
        <p14:creationId xmlns:p14="http://schemas.microsoft.com/office/powerpoint/2010/main" val="2508273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“Evaluation”</a:t>
            </a:r>
            <a:endParaRPr lang="en-US" dirty="0"/>
          </a:p>
        </p:txBody>
      </p:sp>
      <p:sp>
        <p:nvSpPr>
          <p:cNvPr id="3" name="Content Placeholder 2"/>
          <p:cNvSpPr>
            <a:spLocks noGrp="1"/>
          </p:cNvSpPr>
          <p:nvPr>
            <p:ph idx="1"/>
          </p:nvPr>
        </p:nvSpPr>
        <p:spPr>
          <a:xfrm>
            <a:off x="685800" y="1219200"/>
            <a:ext cx="7772400" cy="4876800"/>
          </a:xfrm>
        </p:spPr>
        <p:txBody>
          <a:bodyPr/>
          <a:lstStyle/>
          <a:p>
            <a:r>
              <a:rPr lang="en-US" dirty="0" smtClean="0"/>
              <a:t>Screening</a:t>
            </a:r>
          </a:p>
          <a:p>
            <a:r>
              <a:rPr lang="en-US" dirty="0" smtClean="0"/>
              <a:t>Differential Diagnosis</a:t>
            </a:r>
          </a:p>
          <a:p>
            <a:r>
              <a:rPr lang="en-US" dirty="0" smtClean="0"/>
              <a:t>Treatment: A patient-Centered Decision</a:t>
            </a:r>
          </a:p>
          <a:p>
            <a:r>
              <a:rPr lang="en-US" dirty="0" smtClean="0"/>
              <a:t>Management: </a:t>
            </a:r>
            <a:r>
              <a:rPr lang="en-US" dirty="0"/>
              <a:t>F</a:t>
            </a:r>
            <a:r>
              <a:rPr lang="en-US" dirty="0" smtClean="0"/>
              <a:t>amily-centered decision</a:t>
            </a:r>
          </a:p>
          <a:p>
            <a:pPr lvl="1"/>
            <a:r>
              <a:rPr lang="en-US" dirty="0" smtClean="0"/>
              <a:t>Home safety evaluation</a:t>
            </a:r>
          </a:p>
          <a:p>
            <a:pPr lvl="1"/>
            <a:r>
              <a:rPr lang="en-US" dirty="0" smtClean="0"/>
              <a:t>Independent living, driving, Capacity</a:t>
            </a:r>
          </a:p>
          <a:p>
            <a:r>
              <a:rPr lang="en-US" dirty="0" smtClean="0"/>
              <a:t>Reimbursement? Society-centered</a:t>
            </a:r>
          </a:p>
          <a:p>
            <a:pPr lvl="1"/>
            <a:r>
              <a:rPr lang="en-US" dirty="0" smtClean="0"/>
              <a:t>Long-Term Care</a:t>
            </a:r>
          </a:p>
          <a:p>
            <a:pPr lvl="1"/>
            <a:r>
              <a:rPr lang="en-US" dirty="0" smtClean="0"/>
              <a:t>Memory Unit</a:t>
            </a:r>
            <a:endParaRPr lang="en-US" dirty="0"/>
          </a:p>
        </p:txBody>
      </p:sp>
    </p:spTree>
    <p:extLst>
      <p:ext uri="{BB962C8B-B14F-4D97-AF65-F5344CB8AC3E}">
        <p14:creationId xmlns:p14="http://schemas.microsoft.com/office/powerpoint/2010/main" val="3836975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685800" y="1295400"/>
            <a:ext cx="7772400" cy="4800600"/>
          </a:xfrm>
        </p:spPr>
        <p:txBody>
          <a:bodyPr/>
          <a:lstStyle/>
          <a:p>
            <a:r>
              <a:rPr lang="en-US" dirty="0" smtClean="0"/>
              <a:t>89 year old woman seen with her daughter visiting from out-of-state, who notes malnourishment and “lots of trouble with her memory.” Her daughter is concerned because she never wants to leave the house. She notes that “things have been getting worse” lately.</a:t>
            </a:r>
          </a:p>
          <a:p>
            <a:r>
              <a:rPr lang="en-US" dirty="0" smtClean="0"/>
              <a:t>She takes no medications and hasn’t seen a doctor in several years.</a:t>
            </a:r>
          </a:p>
        </p:txBody>
      </p:sp>
    </p:spTree>
    <p:extLst>
      <p:ext uri="{BB962C8B-B14F-4D97-AF65-F5344CB8AC3E}">
        <p14:creationId xmlns:p14="http://schemas.microsoft.com/office/powerpoint/2010/main" val="3164345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Dementia (AD)</a:t>
            </a:r>
            <a:endParaRPr lang="en-US" dirty="0"/>
          </a:p>
        </p:txBody>
      </p:sp>
      <p:sp>
        <p:nvSpPr>
          <p:cNvPr id="3" name="Content Placeholder 2"/>
          <p:cNvSpPr>
            <a:spLocks noGrp="1"/>
          </p:cNvSpPr>
          <p:nvPr>
            <p:ph idx="1"/>
          </p:nvPr>
        </p:nvSpPr>
        <p:spPr>
          <a:xfrm>
            <a:off x="685800" y="1905000"/>
            <a:ext cx="7772400" cy="4191000"/>
          </a:xfrm>
        </p:spPr>
        <p:txBody>
          <a:bodyPr/>
          <a:lstStyle/>
          <a:p>
            <a:pPr marL="0" indent="0">
              <a:buNone/>
            </a:pPr>
            <a:r>
              <a:rPr lang="en-US" dirty="0" smtClean="0"/>
              <a:t>Most prevalent form of dementia</a:t>
            </a:r>
          </a:p>
          <a:p>
            <a:pPr lvl="1" eaLnBrk="1" hangingPunct="1">
              <a:defRPr/>
            </a:pPr>
            <a:r>
              <a:rPr lang="en-US" altLang="en-US" dirty="0"/>
              <a:t>Age 65: 5-8%</a:t>
            </a:r>
          </a:p>
          <a:p>
            <a:pPr lvl="1" eaLnBrk="1" hangingPunct="1">
              <a:defRPr/>
            </a:pPr>
            <a:r>
              <a:rPr lang="en-US" altLang="en-US" dirty="0"/>
              <a:t>Age 75: 15-25%</a:t>
            </a:r>
          </a:p>
          <a:p>
            <a:pPr lvl="1" eaLnBrk="1" hangingPunct="1">
              <a:defRPr/>
            </a:pPr>
            <a:r>
              <a:rPr lang="en-US" altLang="en-US" dirty="0"/>
              <a:t>Age 85: 25-50%</a:t>
            </a:r>
          </a:p>
          <a:p>
            <a:pPr eaLnBrk="1" hangingPunct="1">
              <a:defRPr/>
            </a:pPr>
            <a:endParaRPr lang="en-US" altLang="en-US" dirty="0" smtClean="0"/>
          </a:p>
          <a:p>
            <a:pPr eaLnBrk="1" hangingPunct="1">
              <a:defRPr/>
            </a:pPr>
            <a:r>
              <a:rPr lang="en-US" altLang="en-US" dirty="0"/>
              <a:t>Doubles every 5 years after age 60</a:t>
            </a:r>
          </a:p>
          <a:p>
            <a:pPr marL="0" indent="0">
              <a:buNone/>
            </a:pPr>
            <a:endParaRPr lang="en-US" dirty="0"/>
          </a:p>
        </p:txBody>
      </p:sp>
    </p:spTree>
    <p:extLst>
      <p:ext uri="{BB962C8B-B14F-4D97-AF65-F5344CB8AC3E}">
        <p14:creationId xmlns:p14="http://schemas.microsoft.com/office/powerpoint/2010/main" val="246610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AD</a:t>
            </a:r>
            <a:endParaRPr lang="en-US" dirty="0"/>
          </a:p>
        </p:txBody>
      </p:sp>
      <p:sp>
        <p:nvSpPr>
          <p:cNvPr id="3" name="Content Placeholder 2"/>
          <p:cNvSpPr>
            <a:spLocks noGrp="1"/>
          </p:cNvSpPr>
          <p:nvPr>
            <p:ph idx="1"/>
          </p:nvPr>
        </p:nvSpPr>
        <p:spPr>
          <a:xfrm>
            <a:off x="685800" y="762000"/>
            <a:ext cx="7772400" cy="5334000"/>
          </a:xfrm>
        </p:spPr>
        <p:txBody>
          <a:bodyPr/>
          <a:lstStyle/>
          <a:p>
            <a:pPr marL="0" indent="0">
              <a:buNone/>
            </a:pPr>
            <a:endParaRPr lang="en-US" dirty="0" smtClean="0"/>
          </a:p>
          <a:p>
            <a:r>
              <a:rPr lang="en-US" dirty="0" smtClean="0"/>
              <a:t>Age!</a:t>
            </a:r>
          </a:p>
          <a:p>
            <a:r>
              <a:rPr lang="en-US" dirty="0" smtClean="0"/>
              <a:t>Family history (Early onset only)</a:t>
            </a:r>
          </a:p>
          <a:p>
            <a:r>
              <a:rPr lang="en-US" dirty="0" smtClean="0"/>
              <a:t>Gender (female?)</a:t>
            </a:r>
          </a:p>
          <a:p>
            <a:r>
              <a:rPr lang="en-US" dirty="0" smtClean="0"/>
              <a:t>Vascular Risk Factors </a:t>
            </a:r>
          </a:p>
          <a:p>
            <a:pPr lvl="1"/>
            <a:r>
              <a:rPr lang="en-US" dirty="0" smtClean="0"/>
              <a:t>Hyperlipidemia</a:t>
            </a:r>
          </a:p>
          <a:p>
            <a:r>
              <a:rPr lang="en-US" dirty="0" smtClean="0"/>
              <a:t>Head Trauma</a:t>
            </a:r>
          </a:p>
          <a:p>
            <a:pPr marL="342900" lvl="1" indent="-342900">
              <a:buFontTx/>
              <a:buChar char="•"/>
            </a:pPr>
            <a:r>
              <a:rPr lang="en-US" altLang="en-US" dirty="0" smtClean="0"/>
              <a:t>Genetic: AD </a:t>
            </a:r>
            <a:r>
              <a:rPr lang="en-US" altLang="en-US" dirty="0"/>
              <a:t>in relative = four-fold increase   </a:t>
            </a:r>
            <a:endParaRPr lang="en-US" dirty="0"/>
          </a:p>
          <a:p>
            <a:r>
              <a:rPr lang="en-US" dirty="0"/>
              <a:t>E</a:t>
            </a:r>
            <a:r>
              <a:rPr lang="en-US" dirty="0" smtClean="0"/>
              <a:t>thnicity or education</a:t>
            </a:r>
          </a:p>
          <a:p>
            <a:pPr lvl="1"/>
            <a:r>
              <a:rPr lang="en-US" dirty="0" smtClean="0"/>
              <a:t>No clear evidence</a:t>
            </a:r>
          </a:p>
          <a:p>
            <a:endParaRPr lang="en-US" dirty="0"/>
          </a:p>
        </p:txBody>
      </p:sp>
    </p:spTree>
    <p:extLst>
      <p:ext uri="{BB962C8B-B14F-4D97-AF65-F5344CB8AC3E}">
        <p14:creationId xmlns:p14="http://schemas.microsoft.com/office/powerpoint/2010/main" val="35272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Disease (AD)</a:t>
            </a:r>
            <a:endParaRPr lang="en-US" dirty="0"/>
          </a:p>
        </p:txBody>
      </p:sp>
      <p:sp>
        <p:nvSpPr>
          <p:cNvPr id="3" name="Content Placeholder 2"/>
          <p:cNvSpPr>
            <a:spLocks noGrp="1"/>
          </p:cNvSpPr>
          <p:nvPr>
            <p:ph idx="1"/>
          </p:nvPr>
        </p:nvSpPr>
        <p:spPr/>
        <p:txBody>
          <a:bodyPr/>
          <a:lstStyle/>
          <a:p>
            <a:r>
              <a:rPr lang="en-US" dirty="0" smtClean="0"/>
              <a:t>Extreme Cost including Disease Burden</a:t>
            </a:r>
          </a:p>
          <a:p>
            <a:pPr lvl="1"/>
            <a:r>
              <a:rPr lang="en-US" dirty="0" smtClean="0"/>
              <a:t>“The Aging Baby Boomers”</a:t>
            </a:r>
          </a:p>
          <a:p>
            <a:r>
              <a:rPr lang="en-US" dirty="0" smtClean="0"/>
              <a:t>Ethical considerations</a:t>
            </a:r>
          </a:p>
          <a:p>
            <a:pPr lvl="1"/>
            <a:r>
              <a:rPr lang="en-US" dirty="0" smtClean="0"/>
              <a:t>Decision-Making Capacity</a:t>
            </a:r>
          </a:p>
          <a:p>
            <a:pPr lvl="1"/>
            <a:r>
              <a:rPr lang="en-US" dirty="0" smtClean="0"/>
              <a:t>Long-Term Care Financing</a:t>
            </a:r>
          </a:p>
          <a:p>
            <a:pPr lvl="1"/>
            <a:r>
              <a:rPr lang="en-US" dirty="0" smtClean="0"/>
              <a:t>Cure </a:t>
            </a:r>
            <a:r>
              <a:rPr lang="en-US" dirty="0" err="1" smtClean="0"/>
              <a:t>vs</a:t>
            </a:r>
            <a:r>
              <a:rPr lang="en-US" dirty="0" smtClean="0"/>
              <a:t> Care</a:t>
            </a:r>
            <a:endParaRPr lang="en-US" dirty="0"/>
          </a:p>
        </p:txBody>
      </p:sp>
    </p:spTree>
    <p:extLst>
      <p:ext uri="{BB962C8B-B14F-4D97-AF65-F5344CB8AC3E}">
        <p14:creationId xmlns:p14="http://schemas.microsoft.com/office/powerpoint/2010/main" val="228953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Culbers\Desktop\boom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536" y="0"/>
            <a:ext cx="29429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13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and </a:t>
            </a:r>
            <a:r>
              <a:rPr lang="en-US" dirty="0" err="1" smtClean="0"/>
              <a:t>Alzheimers</a:t>
            </a:r>
            <a:r>
              <a:rPr lang="en-US" dirty="0" smtClean="0"/>
              <a:t> Disease</a:t>
            </a:r>
            <a:endParaRPr lang="en-US" dirty="0"/>
          </a:p>
        </p:txBody>
      </p:sp>
      <p:sp>
        <p:nvSpPr>
          <p:cNvPr id="3" name="Content Placeholder 2"/>
          <p:cNvSpPr>
            <a:spLocks noGrp="1"/>
          </p:cNvSpPr>
          <p:nvPr>
            <p:ph idx="1"/>
          </p:nvPr>
        </p:nvSpPr>
        <p:spPr>
          <a:xfrm>
            <a:off x="685800" y="1295400"/>
            <a:ext cx="7772400" cy="4800600"/>
          </a:xfrm>
        </p:spPr>
        <p:txBody>
          <a:bodyPr/>
          <a:lstStyle/>
          <a:p>
            <a:r>
              <a:rPr lang="en-US" dirty="0" smtClean="0"/>
              <a:t>Insulin-Like Growth Factor Receptor</a:t>
            </a:r>
          </a:p>
          <a:p>
            <a:pPr lvl="1"/>
            <a:r>
              <a:rPr lang="en-US" dirty="0" smtClean="0"/>
              <a:t>IGF1R Activation accelerates aging</a:t>
            </a:r>
          </a:p>
          <a:p>
            <a:pPr lvl="2"/>
            <a:r>
              <a:rPr lang="en-US" dirty="0" smtClean="0"/>
              <a:t>Cerebrovascular dysfunction</a:t>
            </a:r>
          </a:p>
          <a:p>
            <a:pPr lvl="3"/>
            <a:r>
              <a:rPr lang="en-US" dirty="0" smtClean="0"/>
              <a:t>Does hypoxic stress result in AD?</a:t>
            </a:r>
          </a:p>
          <a:p>
            <a:pPr lvl="1"/>
            <a:r>
              <a:rPr lang="en-US" dirty="0" smtClean="0"/>
              <a:t>Inhibition delays AD and Diabetes</a:t>
            </a:r>
          </a:p>
          <a:p>
            <a:r>
              <a:rPr lang="en-US" dirty="0" smtClean="0"/>
              <a:t>Frailty and </a:t>
            </a:r>
            <a:r>
              <a:rPr lang="en-US" dirty="0" err="1" smtClean="0"/>
              <a:t>Sarcopenia</a:t>
            </a:r>
            <a:r>
              <a:rPr lang="en-US" dirty="0" smtClean="0"/>
              <a:t> (loss of muscle)</a:t>
            </a:r>
          </a:p>
          <a:p>
            <a:pPr lvl="1"/>
            <a:r>
              <a:rPr lang="en-US" dirty="0" smtClean="0"/>
              <a:t>Inflammatory chronic disease burden</a:t>
            </a:r>
          </a:p>
          <a:p>
            <a:pPr lvl="1"/>
            <a:r>
              <a:rPr lang="en-US" dirty="0" smtClean="0"/>
              <a:t>Exercise maintains muscle mass</a:t>
            </a:r>
          </a:p>
          <a:p>
            <a:pPr lvl="2"/>
            <a:r>
              <a:rPr lang="en-US" dirty="0" smtClean="0"/>
              <a:t>Potent anti-inflammatory</a:t>
            </a:r>
          </a:p>
          <a:p>
            <a:pPr lvl="2"/>
            <a:r>
              <a:rPr lang="en-US" dirty="0" smtClean="0"/>
              <a:t>Delays progression of AD</a:t>
            </a:r>
          </a:p>
          <a:p>
            <a:pPr marL="457200" lvl="1" indent="0">
              <a:buNone/>
            </a:pPr>
            <a:endParaRPr lang="en-US" dirty="0" smtClean="0"/>
          </a:p>
          <a:p>
            <a:pPr lvl="1"/>
            <a:endParaRPr lang="en-US" dirty="0" smtClean="0"/>
          </a:p>
          <a:p>
            <a:pPr marL="457200" lvl="1" indent="0">
              <a:buNone/>
            </a:pPr>
            <a:endParaRPr lang="en-US" dirty="0"/>
          </a:p>
        </p:txBody>
      </p:sp>
    </p:spTree>
    <p:extLst>
      <p:ext uri="{BB962C8B-B14F-4D97-AF65-F5344CB8AC3E}">
        <p14:creationId xmlns:p14="http://schemas.microsoft.com/office/powerpoint/2010/main" val="284190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 Metabolism in the CNS</a:t>
            </a:r>
            <a:endParaRPr lang="en-US" dirty="0"/>
          </a:p>
        </p:txBody>
      </p:sp>
      <p:sp>
        <p:nvSpPr>
          <p:cNvPr id="3" name="Content Placeholder 2"/>
          <p:cNvSpPr>
            <a:spLocks noGrp="1"/>
          </p:cNvSpPr>
          <p:nvPr>
            <p:ph idx="1"/>
          </p:nvPr>
        </p:nvSpPr>
        <p:spPr>
          <a:xfrm>
            <a:off x="685800" y="1371600"/>
            <a:ext cx="7772400" cy="4724400"/>
          </a:xfrm>
        </p:spPr>
        <p:txBody>
          <a:bodyPr/>
          <a:lstStyle/>
          <a:p>
            <a:r>
              <a:rPr lang="en-US" dirty="0" smtClean="0"/>
              <a:t>Possible role of impaired glucose metabolism in pathophysiology of </a:t>
            </a:r>
            <a:r>
              <a:rPr lang="en-US" dirty="0" err="1" smtClean="0"/>
              <a:t>Alzheimers</a:t>
            </a:r>
            <a:r>
              <a:rPr lang="en-US" smtClean="0"/>
              <a:t> Dementia </a:t>
            </a:r>
            <a:r>
              <a:rPr lang="en-US" dirty="0" smtClean="0"/>
              <a:t>(Type 3 Diabetes)</a:t>
            </a:r>
          </a:p>
          <a:p>
            <a:pPr lvl="1"/>
            <a:r>
              <a:rPr lang="en-US" dirty="0" smtClean="0"/>
              <a:t>Neuronal dependence on glucose </a:t>
            </a:r>
          </a:p>
          <a:p>
            <a:pPr lvl="1"/>
            <a:r>
              <a:rPr lang="en-US" dirty="0" smtClean="0"/>
              <a:t>Glucose uptake mechanisms</a:t>
            </a:r>
          </a:p>
          <a:p>
            <a:pPr lvl="1"/>
            <a:r>
              <a:rPr lang="en-US" dirty="0" smtClean="0"/>
              <a:t>Axonal transport</a:t>
            </a:r>
          </a:p>
          <a:p>
            <a:pPr lvl="1"/>
            <a:r>
              <a:rPr lang="en-US" dirty="0" smtClean="0"/>
              <a:t>Glial cell factors</a:t>
            </a:r>
          </a:p>
          <a:p>
            <a:pPr lvl="1"/>
            <a:r>
              <a:rPr lang="en-US" dirty="0" smtClean="0"/>
              <a:t>Mitochondrial DNA and products</a:t>
            </a:r>
          </a:p>
          <a:p>
            <a:endParaRPr lang="en-US" dirty="0"/>
          </a:p>
        </p:txBody>
      </p:sp>
    </p:spTree>
    <p:extLst>
      <p:ext uri="{BB962C8B-B14F-4D97-AF65-F5344CB8AC3E}">
        <p14:creationId xmlns:p14="http://schemas.microsoft.com/office/powerpoint/2010/main" val="4178947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altLang="en-US" dirty="0" err="1" smtClean="0"/>
              <a:t>Alzheimers</a:t>
            </a:r>
            <a:r>
              <a:rPr lang="en-US" altLang="en-US" dirty="0" smtClean="0"/>
              <a:t> Disease (AD)</a:t>
            </a:r>
          </a:p>
        </p:txBody>
      </p:sp>
      <p:sp>
        <p:nvSpPr>
          <p:cNvPr id="21507" name="Rectangle 3"/>
          <p:cNvSpPr>
            <a:spLocks noGrp="1" noChangeArrowheads="1"/>
          </p:cNvSpPr>
          <p:nvPr>
            <p:ph type="body" idx="1"/>
          </p:nvPr>
        </p:nvSpPr>
        <p:spPr>
          <a:xfrm>
            <a:off x="685800" y="1524000"/>
            <a:ext cx="7772400" cy="4572000"/>
          </a:xfrm>
        </p:spPr>
        <p:txBody>
          <a:bodyPr/>
          <a:lstStyle/>
          <a:p>
            <a:pPr eaLnBrk="1" hangingPunct="1">
              <a:defRPr/>
            </a:pPr>
            <a:r>
              <a:rPr lang="en-US" altLang="en-US" dirty="0" smtClean="0"/>
              <a:t>Senile Plaques (Beta-Amyloid Peptide)</a:t>
            </a:r>
          </a:p>
          <a:p>
            <a:pPr lvl="1" eaLnBrk="1" hangingPunct="1">
              <a:defRPr/>
            </a:pPr>
            <a:r>
              <a:rPr lang="en-US" altLang="en-US" dirty="0" smtClean="0"/>
              <a:t>Most common in </a:t>
            </a:r>
            <a:r>
              <a:rPr lang="en-US" altLang="en-US" dirty="0" err="1" smtClean="0"/>
              <a:t>neocortex</a:t>
            </a:r>
            <a:endParaRPr lang="en-US" altLang="en-US" dirty="0" smtClean="0"/>
          </a:p>
          <a:p>
            <a:pPr lvl="1" eaLnBrk="1" hangingPunct="1">
              <a:defRPr/>
            </a:pPr>
            <a:r>
              <a:rPr lang="en-US" altLang="en-US" dirty="0" smtClean="0"/>
              <a:t>Genetics related to </a:t>
            </a:r>
            <a:r>
              <a:rPr lang="en-US" altLang="en-US" dirty="0" err="1" smtClean="0"/>
              <a:t>Apolipoprotein</a:t>
            </a:r>
            <a:r>
              <a:rPr lang="en-US" altLang="en-US" dirty="0" smtClean="0"/>
              <a:t> E4</a:t>
            </a:r>
          </a:p>
          <a:p>
            <a:pPr lvl="1" eaLnBrk="1" hangingPunct="1">
              <a:defRPr/>
            </a:pPr>
            <a:r>
              <a:rPr lang="en-US" altLang="en-US" dirty="0" smtClean="0"/>
              <a:t>Amyloid Precursor Protein (APP)</a:t>
            </a:r>
            <a:endParaRPr lang="en-US" altLang="en-US" dirty="0"/>
          </a:p>
          <a:p>
            <a:pPr lvl="2" eaLnBrk="1" hangingPunct="1">
              <a:defRPr/>
            </a:pPr>
            <a:r>
              <a:rPr lang="en-US" altLang="en-US" dirty="0" smtClean="0"/>
              <a:t>APP-&gt;</a:t>
            </a:r>
            <a:r>
              <a:rPr lang="en-US" altLang="en-US" dirty="0" err="1" smtClean="0"/>
              <a:t>Secretase</a:t>
            </a:r>
            <a:r>
              <a:rPr lang="en-US" altLang="en-US" dirty="0" smtClean="0"/>
              <a:t>-&gt; B Amyloid</a:t>
            </a:r>
          </a:p>
          <a:p>
            <a:pPr lvl="2" eaLnBrk="1" hangingPunct="1">
              <a:defRPr/>
            </a:pPr>
            <a:r>
              <a:rPr lang="en-US" altLang="en-US" dirty="0" smtClean="0"/>
              <a:t>Potential pharmacologic intervention</a:t>
            </a:r>
          </a:p>
          <a:p>
            <a:pPr lvl="1" eaLnBrk="1" hangingPunct="1">
              <a:defRPr/>
            </a:pPr>
            <a:r>
              <a:rPr lang="en-US" altLang="en-US" dirty="0" smtClean="0"/>
              <a:t>Chromosome 1,4,21; </a:t>
            </a:r>
          </a:p>
          <a:p>
            <a:pPr lvl="2" eaLnBrk="1" hangingPunct="1">
              <a:defRPr/>
            </a:pPr>
            <a:r>
              <a:rPr lang="en-US" altLang="en-US" dirty="0" smtClean="0"/>
              <a:t>Early onset AD in Trisomy 21</a:t>
            </a:r>
          </a:p>
          <a:p>
            <a:pPr lvl="2" eaLnBrk="1" hangingPunct="1">
              <a:defRPr/>
            </a:pPr>
            <a:r>
              <a:rPr lang="en-US" altLang="en-US" dirty="0" smtClean="0"/>
              <a:t>Mutation on APP gene</a:t>
            </a:r>
          </a:p>
          <a:p>
            <a:pPr marL="0" indent="0" eaLnBrk="1" hangingPunct="1">
              <a:buNone/>
              <a:defRPr/>
            </a:pPr>
            <a:endParaRPr lang="en-US" altLang="en-US" dirty="0" smtClean="0"/>
          </a:p>
        </p:txBody>
      </p:sp>
    </p:spTree>
    <p:extLst>
      <p:ext uri="{BB962C8B-B14F-4D97-AF65-F5344CB8AC3E}">
        <p14:creationId xmlns:p14="http://schemas.microsoft.com/office/powerpoint/2010/main" val="322973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Disease (AD)</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APO-E – </a:t>
            </a:r>
            <a:r>
              <a:rPr lang="en-US" dirty="0" err="1" smtClean="0"/>
              <a:t>Apolipoprotein</a:t>
            </a:r>
            <a:r>
              <a:rPr lang="en-US" dirty="0" smtClean="0"/>
              <a:t> E </a:t>
            </a:r>
          </a:p>
          <a:p>
            <a:pPr lvl="1"/>
            <a:r>
              <a:rPr lang="en-US" dirty="0" smtClean="0"/>
              <a:t>Chromosome 19</a:t>
            </a:r>
          </a:p>
          <a:p>
            <a:pPr lvl="1"/>
            <a:r>
              <a:rPr lang="en-US" dirty="0" smtClean="0"/>
              <a:t>Allele variants: APO-E4, APO-E3, APO-E2</a:t>
            </a:r>
          </a:p>
          <a:p>
            <a:pPr lvl="1"/>
            <a:r>
              <a:rPr lang="en-US" dirty="0" smtClean="0"/>
              <a:t>APO-E4 carriers </a:t>
            </a:r>
          </a:p>
          <a:p>
            <a:pPr lvl="2"/>
            <a:r>
              <a:rPr lang="en-US" dirty="0" smtClean="0"/>
              <a:t>4 fold increased risk of Early Onset AD</a:t>
            </a:r>
          </a:p>
          <a:p>
            <a:pPr lvl="1"/>
            <a:r>
              <a:rPr lang="en-US" dirty="0" smtClean="0"/>
              <a:t>APO-E 2 and APO-E3 </a:t>
            </a:r>
          </a:p>
          <a:p>
            <a:pPr lvl="2"/>
            <a:r>
              <a:rPr lang="en-US" dirty="0" smtClean="0"/>
              <a:t>Increase risk of Late Onset AD</a:t>
            </a:r>
            <a:r>
              <a:rPr lang="en-US" dirty="0"/>
              <a:t>	</a:t>
            </a:r>
            <a:endParaRPr lang="en-US" dirty="0" smtClean="0"/>
          </a:p>
        </p:txBody>
      </p:sp>
    </p:spTree>
    <p:extLst>
      <p:ext uri="{BB962C8B-B14F-4D97-AF65-F5344CB8AC3E}">
        <p14:creationId xmlns:p14="http://schemas.microsoft.com/office/powerpoint/2010/main" val="244028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Cognition</a:t>
            </a:r>
            <a:endParaRPr lang="en-US" dirty="0"/>
          </a:p>
        </p:txBody>
      </p:sp>
      <p:sp>
        <p:nvSpPr>
          <p:cNvPr id="3" name="Content Placeholder 2"/>
          <p:cNvSpPr>
            <a:spLocks noGrp="1"/>
          </p:cNvSpPr>
          <p:nvPr>
            <p:ph idx="1"/>
          </p:nvPr>
        </p:nvSpPr>
        <p:spPr>
          <a:xfrm>
            <a:off x="685800" y="1447800"/>
            <a:ext cx="7772400" cy="4648200"/>
          </a:xfrm>
        </p:spPr>
        <p:txBody>
          <a:bodyPr/>
          <a:lstStyle/>
          <a:p>
            <a:r>
              <a:rPr lang="en-US" dirty="0" smtClean="0"/>
              <a:t>Working memory</a:t>
            </a:r>
          </a:p>
          <a:p>
            <a:pPr lvl="1"/>
            <a:r>
              <a:rPr lang="en-US" dirty="0" smtClean="0"/>
              <a:t>Prefrontal association cortex</a:t>
            </a:r>
          </a:p>
          <a:p>
            <a:pPr lvl="1"/>
            <a:r>
              <a:rPr lang="en-US" dirty="0" smtClean="0"/>
              <a:t>Digit sequence (5-7)</a:t>
            </a:r>
          </a:p>
          <a:p>
            <a:r>
              <a:rPr lang="en-US" dirty="0" smtClean="0"/>
              <a:t>Recent memory</a:t>
            </a:r>
          </a:p>
          <a:p>
            <a:pPr lvl="1"/>
            <a:r>
              <a:rPr lang="en-US" dirty="0" smtClean="0"/>
              <a:t>Medial temporal/</a:t>
            </a:r>
            <a:r>
              <a:rPr lang="en-US" dirty="0" err="1" smtClean="0"/>
              <a:t>diencephalic</a:t>
            </a:r>
            <a:r>
              <a:rPr lang="en-US" dirty="0" smtClean="0"/>
              <a:t> structures</a:t>
            </a:r>
          </a:p>
          <a:p>
            <a:pPr lvl="1"/>
            <a:r>
              <a:rPr lang="en-US" dirty="0" smtClean="0"/>
              <a:t>Hippocampus</a:t>
            </a:r>
          </a:p>
          <a:p>
            <a:pPr lvl="1"/>
            <a:r>
              <a:rPr lang="en-US" dirty="0" smtClean="0"/>
              <a:t>5 min recall</a:t>
            </a:r>
          </a:p>
          <a:p>
            <a:r>
              <a:rPr lang="en-US" dirty="0" smtClean="0"/>
              <a:t>Remote memory</a:t>
            </a:r>
          </a:p>
          <a:p>
            <a:pPr lvl="1"/>
            <a:r>
              <a:rPr lang="en-US" dirty="0" smtClean="0"/>
              <a:t>Cortical structures</a:t>
            </a:r>
          </a:p>
        </p:txBody>
      </p:sp>
    </p:spTree>
    <p:extLst>
      <p:ext uri="{BB962C8B-B14F-4D97-AF65-F5344CB8AC3E}">
        <p14:creationId xmlns:p14="http://schemas.microsoft.com/office/powerpoint/2010/main" val="2900887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Disease (AD)</a:t>
            </a:r>
            <a:endParaRPr lang="en-US" dirty="0"/>
          </a:p>
        </p:txBody>
      </p:sp>
      <p:sp>
        <p:nvSpPr>
          <p:cNvPr id="3" name="Content Placeholder 2"/>
          <p:cNvSpPr>
            <a:spLocks noGrp="1"/>
          </p:cNvSpPr>
          <p:nvPr>
            <p:ph idx="1"/>
          </p:nvPr>
        </p:nvSpPr>
        <p:spPr>
          <a:xfrm>
            <a:off x="685800" y="1219200"/>
            <a:ext cx="7772400" cy="4876800"/>
          </a:xfrm>
        </p:spPr>
        <p:txBody>
          <a:bodyPr/>
          <a:lstStyle/>
          <a:p>
            <a:pPr eaLnBrk="1" hangingPunct="1">
              <a:defRPr/>
            </a:pPr>
            <a:r>
              <a:rPr lang="en-US" altLang="en-US" dirty="0"/>
              <a:t>Neurofibrillary Tangles </a:t>
            </a:r>
            <a:endParaRPr lang="en-US" altLang="en-US" dirty="0" smtClean="0"/>
          </a:p>
          <a:p>
            <a:pPr lvl="1" eaLnBrk="1" hangingPunct="1">
              <a:defRPr/>
            </a:pPr>
            <a:r>
              <a:rPr lang="en-US" altLang="en-US" dirty="0" smtClean="0"/>
              <a:t>Highly phosphorylated Tau proteins</a:t>
            </a:r>
          </a:p>
          <a:p>
            <a:pPr lvl="1" eaLnBrk="1" hangingPunct="1">
              <a:defRPr/>
            </a:pPr>
            <a:r>
              <a:rPr lang="en-US" altLang="en-US" dirty="0" smtClean="0"/>
              <a:t>Found in neuronal cytoplasm</a:t>
            </a:r>
          </a:p>
          <a:p>
            <a:pPr lvl="1" eaLnBrk="1" hangingPunct="1">
              <a:defRPr/>
            </a:pPr>
            <a:r>
              <a:rPr lang="en-US" altLang="en-US" dirty="0" smtClean="0"/>
              <a:t>Phosphorylation = Potential pharmacologic intervention</a:t>
            </a:r>
          </a:p>
          <a:p>
            <a:pPr eaLnBrk="1" hangingPunct="1">
              <a:defRPr/>
            </a:pPr>
            <a:r>
              <a:rPr lang="en-US" altLang="en-US" dirty="0" smtClean="0"/>
              <a:t>Neuronal and synaptic loss</a:t>
            </a:r>
          </a:p>
          <a:p>
            <a:pPr lvl="1" eaLnBrk="1" hangingPunct="1">
              <a:defRPr/>
            </a:pPr>
            <a:r>
              <a:rPr lang="en-US" altLang="en-US" dirty="0" smtClean="0"/>
              <a:t>Direct cause of dementia</a:t>
            </a:r>
          </a:p>
          <a:p>
            <a:pPr lvl="1" eaLnBrk="1" hangingPunct="1">
              <a:defRPr/>
            </a:pPr>
            <a:r>
              <a:rPr lang="en-US" altLang="en-US" dirty="0" smtClean="0"/>
              <a:t>Hippocampus, Posterior cingulate, corpus callosum</a:t>
            </a:r>
          </a:p>
          <a:p>
            <a:pPr lvl="2" eaLnBrk="1" hangingPunct="1">
              <a:defRPr/>
            </a:pPr>
            <a:r>
              <a:rPr lang="en-US" altLang="en-US" dirty="0" smtClean="0"/>
              <a:t>Acetylcholine Deficiency</a:t>
            </a:r>
          </a:p>
          <a:p>
            <a:pPr lvl="2" eaLnBrk="1" hangingPunct="1">
              <a:defRPr/>
            </a:pPr>
            <a:r>
              <a:rPr lang="en-US" altLang="en-US" dirty="0" smtClean="0"/>
              <a:t>Pharmacologic intervention</a:t>
            </a:r>
            <a:endParaRPr lang="en-US" altLang="en-US" dirty="0"/>
          </a:p>
          <a:p>
            <a:endParaRPr lang="en-US" dirty="0"/>
          </a:p>
        </p:txBody>
      </p:sp>
    </p:spTree>
    <p:extLst>
      <p:ext uri="{BB962C8B-B14F-4D97-AF65-F5344CB8AC3E}">
        <p14:creationId xmlns:p14="http://schemas.microsoft.com/office/powerpoint/2010/main" val="113562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Dementia</a:t>
            </a:r>
            <a:endParaRPr lang="en-US" dirty="0"/>
          </a:p>
        </p:txBody>
      </p:sp>
      <p:sp>
        <p:nvSpPr>
          <p:cNvPr id="3" name="Content Placeholder 2"/>
          <p:cNvSpPr>
            <a:spLocks noGrp="1"/>
          </p:cNvSpPr>
          <p:nvPr>
            <p:ph idx="1"/>
          </p:nvPr>
        </p:nvSpPr>
        <p:spPr>
          <a:xfrm>
            <a:off x="685800" y="1905000"/>
            <a:ext cx="7772400" cy="4191000"/>
          </a:xfrm>
        </p:spPr>
        <p:txBody>
          <a:bodyPr/>
          <a:lstStyle/>
          <a:p>
            <a:r>
              <a:rPr lang="en-US" dirty="0" smtClean="0"/>
              <a:t>Predictable Loss of Function over Time</a:t>
            </a:r>
          </a:p>
          <a:p>
            <a:r>
              <a:rPr lang="en-US" dirty="0" smtClean="0"/>
              <a:t>Early Stages</a:t>
            </a:r>
          </a:p>
          <a:p>
            <a:pPr lvl="1"/>
            <a:r>
              <a:rPr lang="en-US" dirty="0" smtClean="0"/>
              <a:t>Progressive Memory Loss</a:t>
            </a:r>
          </a:p>
          <a:p>
            <a:pPr lvl="1"/>
            <a:r>
              <a:rPr lang="en-US" dirty="0" smtClean="0"/>
              <a:t>Impairment in language in 40-50%</a:t>
            </a:r>
          </a:p>
          <a:p>
            <a:pPr lvl="1"/>
            <a:r>
              <a:rPr lang="en-US" dirty="0" smtClean="0"/>
              <a:t>Impaired executive dysfunction</a:t>
            </a:r>
          </a:p>
        </p:txBody>
      </p:sp>
    </p:spTree>
    <p:extLst>
      <p:ext uri="{BB962C8B-B14F-4D97-AF65-F5344CB8AC3E}">
        <p14:creationId xmlns:p14="http://schemas.microsoft.com/office/powerpoint/2010/main" val="2228723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Dementia</a:t>
            </a:r>
            <a:endParaRPr lang="en-US" dirty="0"/>
          </a:p>
        </p:txBody>
      </p:sp>
      <p:sp>
        <p:nvSpPr>
          <p:cNvPr id="3" name="Content Placeholder 2"/>
          <p:cNvSpPr>
            <a:spLocks noGrp="1"/>
          </p:cNvSpPr>
          <p:nvPr>
            <p:ph idx="1"/>
          </p:nvPr>
        </p:nvSpPr>
        <p:spPr/>
        <p:txBody>
          <a:bodyPr/>
          <a:lstStyle/>
          <a:p>
            <a:r>
              <a:rPr lang="en-US" dirty="0" smtClean="0"/>
              <a:t>Typical Disease Progression</a:t>
            </a:r>
          </a:p>
          <a:p>
            <a:r>
              <a:rPr lang="en-US" dirty="0" smtClean="0"/>
              <a:t>Moderate</a:t>
            </a:r>
          </a:p>
          <a:p>
            <a:pPr lvl="1"/>
            <a:r>
              <a:rPr lang="en-US" dirty="0" smtClean="0"/>
              <a:t>Decline in </a:t>
            </a:r>
            <a:r>
              <a:rPr lang="en-US" dirty="0" err="1" smtClean="0"/>
              <a:t>fuction</a:t>
            </a:r>
            <a:endParaRPr lang="en-US" dirty="0" smtClean="0"/>
          </a:p>
          <a:p>
            <a:pPr lvl="1"/>
            <a:r>
              <a:rPr lang="en-US" dirty="0" smtClean="0"/>
              <a:t>Personality changes</a:t>
            </a:r>
          </a:p>
          <a:p>
            <a:pPr lvl="1"/>
            <a:r>
              <a:rPr lang="en-US" dirty="0" smtClean="0"/>
              <a:t>Increasing passivity</a:t>
            </a:r>
          </a:p>
          <a:p>
            <a:pPr lvl="1"/>
            <a:r>
              <a:rPr lang="en-US" dirty="0" smtClean="0"/>
              <a:t>Apathy</a:t>
            </a:r>
          </a:p>
          <a:p>
            <a:pPr lvl="1"/>
            <a:r>
              <a:rPr lang="en-US" dirty="0" smtClean="0"/>
              <a:t>Restlessness/</a:t>
            </a:r>
            <a:r>
              <a:rPr lang="en-US" dirty="0" err="1" smtClean="0"/>
              <a:t>Hyperativity</a:t>
            </a:r>
            <a:endParaRPr lang="en-US" dirty="0" smtClean="0"/>
          </a:p>
          <a:p>
            <a:endParaRPr lang="en-US" dirty="0"/>
          </a:p>
        </p:txBody>
      </p:sp>
    </p:spTree>
    <p:extLst>
      <p:ext uri="{BB962C8B-B14F-4D97-AF65-F5344CB8AC3E}">
        <p14:creationId xmlns:p14="http://schemas.microsoft.com/office/powerpoint/2010/main" val="3284792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Alzheimers</a:t>
            </a:r>
            <a:r>
              <a:rPr lang="en-US" dirty="0" smtClean="0"/>
              <a:t> Disease</a:t>
            </a:r>
            <a:endParaRPr lang="en-US" dirty="0"/>
          </a:p>
        </p:txBody>
      </p:sp>
      <p:sp>
        <p:nvSpPr>
          <p:cNvPr id="3" name="Content Placeholder 2"/>
          <p:cNvSpPr>
            <a:spLocks noGrp="1"/>
          </p:cNvSpPr>
          <p:nvPr>
            <p:ph idx="1"/>
          </p:nvPr>
        </p:nvSpPr>
        <p:spPr/>
        <p:txBody>
          <a:bodyPr/>
          <a:lstStyle/>
          <a:p>
            <a:r>
              <a:rPr lang="en-US" dirty="0" smtClean="0"/>
              <a:t>“Severe” or “Late Stage”</a:t>
            </a:r>
          </a:p>
          <a:p>
            <a:pPr lvl="1"/>
            <a:r>
              <a:rPr lang="en-US" dirty="0" smtClean="0"/>
              <a:t>Loss of language function</a:t>
            </a:r>
          </a:p>
          <a:p>
            <a:pPr lvl="1"/>
            <a:r>
              <a:rPr lang="en-US" dirty="0" smtClean="0"/>
              <a:t>Increased behavioral symptoms</a:t>
            </a:r>
          </a:p>
          <a:p>
            <a:pPr lvl="1"/>
            <a:r>
              <a:rPr lang="en-US" dirty="0" smtClean="0"/>
              <a:t>Poor gait (Falls)</a:t>
            </a:r>
          </a:p>
          <a:p>
            <a:pPr marL="0" indent="0">
              <a:buNone/>
            </a:pPr>
            <a:endParaRPr lang="en-US" dirty="0"/>
          </a:p>
          <a:p>
            <a:r>
              <a:rPr lang="en-US" dirty="0"/>
              <a:t>Diagnosis is often late</a:t>
            </a:r>
          </a:p>
          <a:p>
            <a:pPr lvl="1"/>
            <a:r>
              <a:rPr lang="en-US" dirty="0"/>
              <a:t>Difficult to differentiate type of Dementia</a:t>
            </a:r>
          </a:p>
          <a:p>
            <a:endParaRPr lang="en-US" dirty="0"/>
          </a:p>
        </p:txBody>
      </p:sp>
    </p:spTree>
    <p:extLst>
      <p:ext uri="{BB962C8B-B14F-4D97-AF65-F5344CB8AC3E}">
        <p14:creationId xmlns:p14="http://schemas.microsoft.com/office/powerpoint/2010/main" val="1283148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altLang="en-US" dirty="0" err="1" smtClean="0"/>
              <a:t>Alzheimers</a:t>
            </a:r>
            <a:r>
              <a:rPr lang="en-US" altLang="en-US" dirty="0" smtClean="0"/>
              <a:t> Dementia</a:t>
            </a:r>
          </a:p>
        </p:txBody>
      </p:sp>
      <p:sp>
        <p:nvSpPr>
          <p:cNvPr id="20483" name="Rectangle 3"/>
          <p:cNvSpPr>
            <a:spLocks noGrp="1" noChangeArrowheads="1"/>
          </p:cNvSpPr>
          <p:nvPr>
            <p:ph type="body" idx="1"/>
          </p:nvPr>
        </p:nvSpPr>
        <p:spPr>
          <a:xfrm>
            <a:off x="685800" y="1447800"/>
            <a:ext cx="7772400" cy="4648200"/>
          </a:xfrm>
        </p:spPr>
        <p:txBody>
          <a:bodyPr/>
          <a:lstStyle/>
          <a:p>
            <a:pPr eaLnBrk="1" hangingPunct="1">
              <a:defRPr/>
            </a:pPr>
            <a:r>
              <a:rPr lang="en-US" altLang="en-US" dirty="0" smtClean="0"/>
              <a:t>Functional Assessment Screening Test</a:t>
            </a:r>
          </a:p>
          <a:p>
            <a:pPr lvl="8" eaLnBrk="1" hangingPunct="1">
              <a:defRPr/>
            </a:pPr>
            <a:r>
              <a:rPr lang="en-US" dirty="0" smtClean="0"/>
              <a:t>Reisberg,1988</a:t>
            </a:r>
            <a:endParaRPr lang="en-US" altLang="en-US" dirty="0" smtClean="0"/>
          </a:p>
          <a:p>
            <a:pPr eaLnBrk="1" hangingPunct="1">
              <a:defRPr/>
            </a:pPr>
            <a:endParaRPr lang="en-US" altLang="en-US" dirty="0" smtClean="0"/>
          </a:p>
          <a:p>
            <a:pPr eaLnBrk="1" hangingPunct="1">
              <a:defRPr/>
            </a:pPr>
            <a:r>
              <a:rPr lang="en-US" altLang="en-US" dirty="0" smtClean="0"/>
              <a:t>FAST 1-5, 6a-e, 7a-f                     </a:t>
            </a:r>
            <a:r>
              <a:rPr lang="en-US" altLang="en-US" u="sng" dirty="0" smtClean="0"/>
              <a:t>Years</a:t>
            </a:r>
            <a:endParaRPr lang="en-US" altLang="en-US" dirty="0" smtClean="0"/>
          </a:p>
          <a:p>
            <a:pPr lvl="1" eaLnBrk="1" hangingPunct="1">
              <a:defRPr/>
            </a:pPr>
            <a:r>
              <a:rPr lang="en-US" altLang="en-US" dirty="0" smtClean="0"/>
              <a:t>Stage 3 (- executive function)           10-13 Stage 4 (</a:t>
            </a:r>
            <a:r>
              <a:rPr lang="en-US" altLang="en-US" dirty="0" err="1" smtClean="0"/>
              <a:t>iADL’s</a:t>
            </a:r>
            <a:r>
              <a:rPr lang="en-US" altLang="en-US" dirty="0" smtClean="0"/>
              <a:t>)</a:t>
            </a:r>
          </a:p>
          <a:p>
            <a:pPr lvl="1" eaLnBrk="1" hangingPunct="1">
              <a:defRPr/>
            </a:pPr>
            <a:r>
              <a:rPr lang="en-US" altLang="en-US" dirty="0" smtClean="0"/>
              <a:t>Stage 5 (supervision with ADL’s)       3-5 Stage 6 (dependent for ADL’s)</a:t>
            </a:r>
          </a:p>
          <a:p>
            <a:pPr lvl="1" eaLnBrk="1" hangingPunct="1">
              <a:defRPr/>
            </a:pPr>
            <a:r>
              <a:rPr lang="en-US" altLang="en-US" dirty="0" smtClean="0"/>
              <a:t>Stage 7a (speaks 6 words)                </a:t>
            </a:r>
            <a:r>
              <a:rPr lang="en-US" altLang="en-US" dirty="0"/>
              <a:t> </a:t>
            </a:r>
            <a:r>
              <a:rPr lang="en-US" altLang="en-US" dirty="0" smtClean="0"/>
              <a:t>1-3 </a:t>
            </a:r>
          </a:p>
          <a:p>
            <a:pPr lvl="1" eaLnBrk="1" hangingPunct="1">
              <a:defRPr/>
            </a:pPr>
            <a:endParaRPr lang="en-US" altLang="en-US" dirty="0" smtClean="0"/>
          </a:p>
        </p:txBody>
      </p:sp>
    </p:spTree>
    <p:extLst>
      <p:ext uri="{BB962C8B-B14F-4D97-AF65-F5344CB8AC3E}">
        <p14:creationId xmlns:p14="http://schemas.microsoft.com/office/powerpoint/2010/main" val="1171028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228811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888" y="-228601"/>
            <a:ext cx="7882506" cy="1051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55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altLang="en-US" smtClean="0"/>
              <a:t>Neuropsychiatric Symptoms</a:t>
            </a:r>
          </a:p>
        </p:txBody>
      </p:sp>
      <p:sp>
        <p:nvSpPr>
          <p:cNvPr id="8195"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altLang="en-US" dirty="0" smtClean="0"/>
              <a:t>Occur Late in the Disease Progression</a:t>
            </a:r>
          </a:p>
          <a:p>
            <a:pPr eaLnBrk="1" hangingPunct="1">
              <a:lnSpc>
                <a:spcPct val="90000"/>
              </a:lnSpc>
              <a:defRPr/>
            </a:pPr>
            <a:r>
              <a:rPr lang="en-US" altLang="en-US" dirty="0" smtClean="0"/>
              <a:t>MMSE score of &lt;20/30</a:t>
            </a:r>
          </a:p>
          <a:p>
            <a:pPr lvl="1" eaLnBrk="1" hangingPunct="1">
              <a:lnSpc>
                <a:spcPct val="90000"/>
              </a:lnSpc>
              <a:defRPr/>
            </a:pPr>
            <a:r>
              <a:rPr lang="en-US" altLang="en-US" dirty="0" smtClean="0"/>
              <a:t>Agitation</a:t>
            </a:r>
          </a:p>
          <a:p>
            <a:pPr lvl="1" eaLnBrk="1" hangingPunct="1">
              <a:lnSpc>
                <a:spcPct val="90000"/>
              </a:lnSpc>
              <a:defRPr/>
            </a:pPr>
            <a:r>
              <a:rPr lang="en-US" altLang="en-US" dirty="0" smtClean="0"/>
              <a:t>Aggression</a:t>
            </a:r>
          </a:p>
          <a:p>
            <a:pPr lvl="1" eaLnBrk="1" hangingPunct="1">
              <a:lnSpc>
                <a:spcPct val="90000"/>
              </a:lnSpc>
              <a:defRPr/>
            </a:pPr>
            <a:r>
              <a:rPr lang="en-US" altLang="en-US" dirty="0" smtClean="0"/>
              <a:t>Sleep disturbance</a:t>
            </a:r>
          </a:p>
          <a:p>
            <a:pPr lvl="1" eaLnBrk="1" hangingPunct="1">
              <a:lnSpc>
                <a:spcPct val="90000"/>
              </a:lnSpc>
              <a:defRPr/>
            </a:pPr>
            <a:r>
              <a:rPr lang="en-US" altLang="en-US" dirty="0" smtClean="0"/>
              <a:t>Apathy</a:t>
            </a:r>
          </a:p>
          <a:p>
            <a:pPr lvl="1" eaLnBrk="1" hangingPunct="1">
              <a:lnSpc>
                <a:spcPct val="90000"/>
              </a:lnSpc>
              <a:defRPr/>
            </a:pPr>
            <a:r>
              <a:rPr lang="en-US" altLang="en-US" dirty="0" smtClean="0"/>
              <a:t>Anxiety</a:t>
            </a:r>
          </a:p>
          <a:p>
            <a:pPr lvl="1" eaLnBrk="1" hangingPunct="1">
              <a:lnSpc>
                <a:spcPct val="90000"/>
              </a:lnSpc>
              <a:defRPr/>
            </a:pPr>
            <a:r>
              <a:rPr lang="en-US" altLang="en-US" dirty="0" err="1" smtClean="0"/>
              <a:t>Disinhibition</a:t>
            </a:r>
            <a:endParaRPr lang="en-US" altLang="en-US" dirty="0" smtClean="0"/>
          </a:p>
          <a:p>
            <a:pPr lvl="1" eaLnBrk="1" hangingPunct="1">
              <a:lnSpc>
                <a:spcPct val="90000"/>
              </a:lnSpc>
              <a:defRPr/>
            </a:pPr>
            <a:r>
              <a:rPr lang="en-US" altLang="en-US" dirty="0" smtClean="0"/>
              <a:t>Hallucinations</a:t>
            </a:r>
          </a:p>
          <a:p>
            <a:pPr lvl="1" eaLnBrk="1" hangingPunct="1">
              <a:lnSpc>
                <a:spcPct val="90000"/>
              </a:lnSpc>
              <a:defRPr/>
            </a:pPr>
            <a:r>
              <a:rPr lang="en-US" altLang="en-US" dirty="0" smtClean="0"/>
              <a:t>Delusions</a:t>
            </a:r>
          </a:p>
        </p:txBody>
      </p:sp>
    </p:spTree>
    <p:extLst>
      <p:ext uri="{BB962C8B-B14F-4D97-AF65-F5344CB8AC3E}">
        <p14:creationId xmlns:p14="http://schemas.microsoft.com/office/powerpoint/2010/main" val="2439063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altLang="en-US" smtClean="0"/>
              <a:t>Environmental Causes</a:t>
            </a:r>
          </a:p>
        </p:txBody>
      </p:sp>
      <p:sp>
        <p:nvSpPr>
          <p:cNvPr id="28675" name="Rectangle 3"/>
          <p:cNvSpPr>
            <a:spLocks noGrp="1" noChangeArrowheads="1"/>
          </p:cNvSpPr>
          <p:nvPr>
            <p:ph type="body" idx="1"/>
          </p:nvPr>
        </p:nvSpPr>
        <p:spPr/>
        <p:txBody>
          <a:bodyPr/>
          <a:lstStyle/>
          <a:p>
            <a:pPr eaLnBrk="1" hangingPunct="1">
              <a:lnSpc>
                <a:spcPct val="90000"/>
              </a:lnSpc>
              <a:defRPr/>
            </a:pPr>
            <a:r>
              <a:rPr lang="en-US" altLang="en-US" smtClean="0"/>
              <a:t>Poor sensory function</a:t>
            </a:r>
          </a:p>
          <a:p>
            <a:pPr eaLnBrk="1" hangingPunct="1">
              <a:lnSpc>
                <a:spcPct val="90000"/>
              </a:lnSpc>
              <a:defRPr/>
            </a:pPr>
            <a:r>
              <a:rPr lang="en-US" altLang="en-US" smtClean="0"/>
              <a:t>Unfamiliar environment</a:t>
            </a:r>
          </a:p>
          <a:p>
            <a:pPr eaLnBrk="1" hangingPunct="1">
              <a:lnSpc>
                <a:spcPct val="90000"/>
              </a:lnSpc>
              <a:defRPr/>
            </a:pPr>
            <a:r>
              <a:rPr lang="en-US" altLang="en-US" smtClean="0"/>
              <a:t>High noise and activity</a:t>
            </a:r>
          </a:p>
          <a:p>
            <a:pPr eaLnBrk="1" hangingPunct="1">
              <a:lnSpc>
                <a:spcPct val="90000"/>
              </a:lnSpc>
              <a:defRPr/>
            </a:pPr>
            <a:r>
              <a:rPr lang="en-US" altLang="en-US" smtClean="0"/>
              <a:t>Comorbid illness</a:t>
            </a:r>
          </a:p>
          <a:p>
            <a:pPr eaLnBrk="1" hangingPunct="1">
              <a:lnSpc>
                <a:spcPct val="90000"/>
              </a:lnSpc>
              <a:defRPr/>
            </a:pPr>
            <a:r>
              <a:rPr lang="en-US" altLang="en-US" smtClean="0"/>
              <a:t>Medications</a:t>
            </a:r>
          </a:p>
          <a:p>
            <a:pPr eaLnBrk="1" hangingPunct="1">
              <a:lnSpc>
                <a:spcPct val="90000"/>
              </a:lnSpc>
              <a:defRPr/>
            </a:pPr>
            <a:endParaRPr lang="en-US" altLang="en-US" smtClean="0"/>
          </a:p>
          <a:p>
            <a:pPr eaLnBrk="1" hangingPunct="1">
              <a:lnSpc>
                <a:spcPct val="90000"/>
              </a:lnSpc>
              <a:defRPr/>
            </a:pPr>
            <a:r>
              <a:rPr lang="en-US" altLang="en-US" smtClean="0"/>
              <a:t>Behavioral management, environmental changes are always first-line</a:t>
            </a:r>
          </a:p>
        </p:txBody>
      </p:sp>
    </p:spTree>
    <p:extLst>
      <p:ext uri="{BB962C8B-B14F-4D97-AF65-F5344CB8AC3E}">
        <p14:creationId xmlns:p14="http://schemas.microsoft.com/office/powerpoint/2010/main" val="2454338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Pseudodementia</a:t>
            </a:r>
            <a:endParaRPr lang="en-US" dirty="0"/>
          </a:p>
        </p:txBody>
      </p:sp>
      <p:sp>
        <p:nvSpPr>
          <p:cNvPr id="3" name="Content Placeholder 2"/>
          <p:cNvSpPr>
            <a:spLocks noGrp="1"/>
          </p:cNvSpPr>
          <p:nvPr>
            <p:ph idx="1"/>
          </p:nvPr>
        </p:nvSpPr>
        <p:spPr>
          <a:xfrm>
            <a:off x="685800" y="1219200"/>
            <a:ext cx="7772400" cy="4876800"/>
          </a:xfrm>
        </p:spPr>
        <p:txBody>
          <a:bodyPr/>
          <a:lstStyle/>
          <a:p>
            <a:r>
              <a:rPr lang="en-US" dirty="0" smtClean="0"/>
              <a:t>Depression is common (10-15%) in the elderly</a:t>
            </a:r>
            <a:endParaRPr lang="en-US" dirty="0"/>
          </a:p>
          <a:p>
            <a:r>
              <a:rPr lang="en-US" dirty="0" smtClean="0"/>
              <a:t>Symptoms of apathy, memory impairment, disrupted sleep may mimic dementia</a:t>
            </a:r>
          </a:p>
          <a:p>
            <a:r>
              <a:rPr lang="en-US" dirty="0" smtClean="0"/>
              <a:t>“Rule out” depression before diagnosing dementia </a:t>
            </a:r>
          </a:p>
          <a:p>
            <a:pPr lvl="1"/>
            <a:r>
              <a:rPr lang="en-US" dirty="0" smtClean="0"/>
              <a:t>Validated Geriatric Depression Scale)</a:t>
            </a:r>
          </a:p>
          <a:p>
            <a:pPr lvl="1"/>
            <a:r>
              <a:rPr lang="en-US" dirty="0"/>
              <a:t>More than 30% of patients with AD develop depression</a:t>
            </a:r>
          </a:p>
          <a:p>
            <a:pPr lvl="1"/>
            <a:endParaRPr lang="en-US" dirty="0"/>
          </a:p>
        </p:txBody>
      </p:sp>
    </p:spTree>
    <p:extLst>
      <p:ext uri="{BB962C8B-B14F-4D97-AF65-F5344CB8AC3E}">
        <p14:creationId xmlns:p14="http://schemas.microsoft.com/office/powerpoint/2010/main" val="2954640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altLang="en-US" dirty="0" smtClean="0"/>
              <a:t>Vascular Dementia (</a:t>
            </a:r>
            <a:r>
              <a:rPr lang="en-US" altLang="en-US" dirty="0" err="1" smtClean="0"/>
              <a:t>VaD</a:t>
            </a:r>
            <a:r>
              <a:rPr lang="en-US" altLang="en-US" dirty="0" smtClean="0"/>
              <a:t>)</a:t>
            </a:r>
          </a:p>
        </p:txBody>
      </p:sp>
      <p:sp>
        <p:nvSpPr>
          <p:cNvPr id="25603" name="Rectangle 3"/>
          <p:cNvSpPr>
            <a:spLocks noGrp="1" noChangeArrowheads="1"/>
          </p:cNvSpPr>
          <p:nvPr>
            <p:ph type="body" idx="1"/>
          </p:nvPr>
        </p:nvSpPr>
        <p:spPr>
          <a:xfrm>
            <a:off x="685800" y="1219200"/>
            <a:ext cx="7772400" cy="4876800"/>
          </a:xfrm>
        </p:spPr>
        <p:txBody>
          <a:bodyPr/>
          <a:lstStyle/>
          <a:p>
            <a:pPr eaLnBrk="1" hangingPunct="1">
              <a:defRPr/>
            </a:pPr>
            <a:r>
              <a:rPr lang="en-US" altLang="en-US" dirty="0" smtClean="0"/>
              <a:t>Step-wise progression</a:t>
            </a:r>
          </a:p>
          <a:p>
            <a:pPr eaLnBrk="1" hangingPunct="1">
              <a:defRPr/>
            </a:pPr>
            <a:r>
              <a:rPr lang="en-US" altLang="en-US" dirty="0" smtClean="0"/>
              <a:t>Risk factors, sub-cortical changes</a:t>
            </a:r>
          </a:p>
          <a:p>
            <a:pPr eaLnBrk="1" hangingPunct="1">
              <a:defRPr/>
            </a:pPr>
            <a:r>
              <a:rPr lang="en-US" altLang="en-US" dirty="0" smtClean="0"/>
              <a:t>Motor/constructive and Attention/concentration deficits</a:t>
            </a:r>
          </a:p>
          <a:p>
            <a:pPr lvl="1" eaLnBrk="1" hangingPunct="1">
              <a:defRPr/>
            </a:pPr>
            <a:r>
              <a:rPr lang="en-US" altLang="en-US" dirty="0"/>
              <a:t>Constructional apraxia of intersecting </a:t>
            </a:r>
            <a:r>
              <a:rPr lang="en-US" altLang="en-US" dirty="0" smtClean="0"/>
              <a:t>polygons on MMSE</a:t>
            </a:r>
          </a:p>
          <a:p>
            <a:pPr eaLnBrk="1" hangingPunct="1">
              <a:defRPr/>
            </a:pPr>
            <a:r>
              <a:rPr lang="en-US" altLang="en-US" dirty="0" smtClean="0"/>
              <a:t>Verbal skills relatively preserved </a:t>
            </a:r>
          </a:p>
          <a:p>
            <a:pPr lvl="1" eaLnBrk="1" hangingPunct="1">
              <a:defRPr/>
            </a:pPr>
            <a:r>
              <a:rPr lang="en-US" altLang="en-US" dirty="0" smtClean="0"/>
              <a:t>Word-list generation screen: “Name animals at the zoo” in 1 minute.  (&gt;20) </a:t>
            </a:r>
          </a:p>
          <a:p>
            <a:pPr lvl="1" eaLnBrk="1" hangingPunct="1">
              <a:defRPr/>
            </a:pPr>
            <a:r>
              <a:rPr lang="en-US" altLang="en-US" dirty="0" smtClean="0"/>
              <a:t>VD cluster animals (language) </a:t>
            </a:r>
          </a:p>
        </p:txBody>
      </p:sp>
    </p:spTree>
    <p:extLst>
      <p:ext uri="{BB962C8B-B14F-4D97-AF65-F5344CB8AC3E}">
        <p14:creationId xmlns:p14="http://schemas.microsoft.com/office/powerpoint/2010/main" val="1184262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a:t>
            </a:r>
            <a:endParaRPr lang="en-US" dirty="0"/>
          </a:p>
        </p:txBody>
      </p:sp>
      <p:sp>
        <p:nvSpPr>
          <p:cNvPr id="3" name="Content Placeholder 2"/>
          <p:cNvSpPr>
            <a:spLocks noGrp="1"/>
          </p:cNvSpPr>
          <p:nvPr>
            <p:ph idx="1"/>
          </p:nvPr>
        </p:nvSpPr>
        <p:spPr>
          <a:xfrm>
            <a:off x="685800" y="1371600"/>
            <a:ext cx="7772400" cy="4724400"/>
          </a:xfrm>
        </p:spPr>
        <p:txBody>
          <a:bodyPr/>
          <a:lstStyle/>
          <a:p>
            <a:r>
              <a:rPr lang="en-US" dirty="0" smtClean="0"/>
              <a:t>Decline in cognitive abilities to impaired functional status</a:t>
            </a:r>
          </a:p>
          <a:p>
            <a:pPr lvl="1"/>
            <a:r>
              <a:rPr lang="en-US" dirty="0" smtClean="0"/>
              <a:t>Abrupt or step-wise (not fluctuating)</a:t>
            </a:r>
          </a:p>
          <a:p>
            <a:pPr lvl="2"/>
            <a:r>
              <a:rPr lang="en-US" dirty="0" smtClean="0"/>
              <a:t>Trauma/Toxic Metabolic</a:t>
            </a:r>
          </a:p>
          <a:p>
            <a:pPr lvl="2"/>
            <a:r>
              <a:rPr lang="en-US" dirty="0" smtClean="0"/>
              <a:t>Vascular</a:t>
            </a:r>
          </a:p>
          <a:p>
            <a:pPr lvl="2"/>
            <a:r>
              <a:rPr lang="en-US" dirty="0"/>
              <a:t>Normal Pressure </a:t>
            </a:r>
            <a:r>
              <a:rPr lang="en-US" dirty="0" smtClean="0"/>
              <a:t>Hydrocephalus</a:t>
            </a:r>
          </a:p>
          <a:p>
            <a:pPr lvl="1"/>
            <a:r>
              <a:rPr lang="en-US" dirty="0" smtClean="0"/>
              <a:t>Insideous and Progressive</a:t>
            </a:r>
          </a:p>
          <a:p>
            <a:pPr lvl="2"/>
            <a:r>
              <a:rPr lang="en-US" dirty="0" err="1" smtClean="0"/>
              <a:t>Alzheimers</a:t>
            </a:r>
            <a:endParaRPr lang="en-US" dirty="0" smtClean="0"/>
          </a:p>
          <a:p>
            <a:pPr lvl="2"/>
            <a:r>
              <a:rPr lang="en-US" dirty="0" err="1" smtClean="0"/>
              <a:t>Lewy</a:t>
            </a:r>
            <a:r>
              <a:rPr lang="en-US" dirty="0" smtClean="0"/>
              <a:t> Body/Parkinson</a:t>
            </a:r>
          </a:p>
          <a:p>
            <a:pPr lvl="2"/>
            <a:r>
              <a:rPr lang="en-US" dirty="0" smtClean="0"/>
              <a:t>Alcohol Related</a:t>
            </a:r>
          </a:p>
          <a:p>
            <a:pPr marL="914400" lvl="2" indent="0">
              <a:buNone/>
            </a:pPr>
            <a:endParaRPr lang="en-US" dirty="0" smtClean="0"/>
          </a:p>
        </p:txBody>
      </p:sp>
    </p:spTree>
    <p:extLst>
      <p:ext uri="{BB962C8B-B14F-4D97-AF65-F5344CB8AC3E}">
        <p14:creationId xmlns:p14="http://schemas.microsoft.com/office/powerpoint/2010/main" val="1291895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Dementia</a:t>
            </a:r>
            <a:endParaRPr lang="en-US" dirty="0"/>
          </a:p>
        </p:txBody>
      </p:sp>
      <p:sp>
        <p:nvSpPr>
          <p:cNvPr id="3" name="Content Placeholder 2"/>
          <p:cNvSpPr>
            <a:spLocks noGrp="1"/>
          </p:cNvSpPr>
          <p:nvPr>
            <p:ph idx="1"/>
          </p:nvPr>
        </p:nvSpPr>
        <p:spPr>
          <a:xfrm>
            <a:off x="685800" y="1295400"/>
            <a:ext cx="7772400" cy="4800600"/>
          </a:xfrm>
        </p:spPr>
        <p:txBody>
          <a:bodyPr/>
          <a:lstStyle/>
          <a:p>
            <a:r>
              <a:rPr lang="en-US" dirty="0" smtClean="0"/>
              <a:t>Minimize cardiovascular risk factors</a:t>
            </a:r>
          </a:p>
          <a:p>
            <a:pPr lvl="1"/>
            <a:r>
              <a:rPr lang="en-US" dirty="0" smtClean="0"/>
              <a:t>Hypertension</a:t>
            </a:r>
          </a:p>
          <a:p>
            <a:pPr lvl="1"/>
            <a:r>
              <a:rPr lang="en-US" dirty="0" smtClean="0"/>
              <a:t>Diabetes</a:t>
            </a:r>
          </a:p>
          <a:p>
            <a:pPr lvl="1"/>
            <a:r>
              <a:rPr lang="en-US" dirty="0" smtClean="0"/>
              <a:t>Smoking</a:t>
            </a:r>
          </a:p>
          <a:p>
            <a:pPr lvl="1"/>
            <a:r>
              <a:rPr lang="en-US" dirty="0" smtClean="0"/>
              <a:t>Hyperlipidemia</a:t>
            </a:r>
          </a:p>
          <a:p>
            <a:r>
              <a:rPr lang="en-US" dirty="0" smtClean="0"/>
              <a:t>Aspirin</a:t>
            </a:r>
          </a:p>
          <a:p>
            <a:r>
              <a:rPr lang="en-US" dirty="0" smtClean="0"/>
              <a:t>Evaluate for Atrial </a:t>
            </a:r>
            <a:r>
              <a:rPr lang="en-US" dirty="0" err="1" smtClean="0"/>
              <a:t>Fibillation</a:t>
            </a:r>
            <a:r>
              <a:rPr lang="en-US" dirty="0" smtClean="0"/>
              <a:t> and carotid stenosis</a:t>
            </a:r>
          </a:p>
          <a:p>
            <a:pPr lvl="1"/>
            <a:r>
              <a:rPr lang="en-US" dirty="0" smtClean="0"/>
              <a:t>Anticoagulation to reduce risk of  thromboembolic disease</a:t>
            </a:r>
            <a:endParaRPr lang="en-US" dirty="0"/>
          </a:p>
        </p:txBody>
      </p:sp>
    </p:spTree>
    <p:extLst>
      <p:ext uri="{BB962C8B-B14F-4D97-AF65-F5344CB8AC3E}">
        <p14:creationId xmlns:p14="http://schemas.microsoft.com/office/powerpoint/2010/main" val="1811769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dirty="0" smtClean="0"/>
              <a:t>74 year old man with difficulty concentrating for 3 months, now requiring assistance with dressing. Wife also reports 3 falls in the past month and increasing urinary incontinence.</a:t>
            </a:r>
            <a:endParaRPr lang="en-US" dirty="0"/>
          </a:p>
        </p:txBody>
      </p:sp>
    </p:spTree>
    <p:extLst>
      <p:ext uri="{BB962C8B-B14F-4D97-AF65-F5344CB8AC3E}">
        <p14:creationId xmlns:p14="http://schemas.microsoft.com/office/powerpoint/2010/main" val="1923235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Pressure Hydrocephalus</a:t>
            </a:r>
            <a:endParaRPr lang="en-US" dirty="0"/>
          </a:p>
        </p:txBody>
      </p:sp>
      <p:sp>
        <p:nvSpPr>
          <p:cNvPr id="3" name="Content Placeholder 2"/>
          <p:cNvSpPr>
            <a:spLocks noGrp="1"/>
          </p:cNvSpPr>
          <p:nvPr>
            <p:ph idx="1"/>
          </p:nvPr>
        </p:nvSpPr>
        <p:spPr>
          <a:xfrm>
            <a:off x="685800" y="1447800"/>
            <a:ext cx="7772400" cy="4724400"/>
          </a:xfrm>
        </p:spPr>
        <p:txBody>
          <a:bodyPr/>
          <a:lstStyle/>
          <a:p>
            <a:r>
              <a:rPr lang="en-US" dirty="0" smtClean="0"/>
              <a:t>Abnormality of production, absorption, or flow of cerebrospinal fluid resulting in ventricular </a:t>
            </a:r>
            <a:r>
              <a:rPr lang="en-US" dirty="0" err="1" smtClean="0"/>
              <a:t>dilitation</a:t>
            </a:r>
            <a:endParaRPr lang="en-US" dirty="0" smtClean="0"/>
          </a:p>
          <a:p>
            <a:r>
              <a:rPr lang="en-US" dirty="0" smtClean="0"/>
              <a:t>Classic triad of gait or balance disturbance, urinary incontinence, and cognitive deficits</a:t>
            </a:r>
          </a:p>
          <a:p>
            <a:r>
              <a:rPr lang="en-US" dirty="0" smtClean="0"/>
              <a:t>Potentially reversible with </a:t>
            </a:r>
            <a:r>
              <a:rPr lang="en-US" dirty="0" err="1" smtClean="0"/>
              <a:t>intraventricular</a:t>
            </a:r>
            <a:r>
              <a:rPr lang="en-US" dirty="0" smtClean="0"/>
              <a:t> shunt</a:t>
            </a:r>
            <a:endParaRPr lang="en-US" dirty="0"/>
          </a:p>
        </p:txBody>
      </p:sp>
    </p:spTree>
    <p:extLst>
      <p:ext uri="{BB962C8B-B14F-4D97-AF65-F5344CB8AC3E}">
        <p14:creationId xmlns:p14="http://schemas.microsoft.com/office/powerpoint/2010/main" val="3806976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Parkinson’s Disease Dementia</a:t>
            </a:r>
            <a:endParaRPr lang="en-US" dirty="0"/>
          </a:p>
        </p:txBody>
      </p:sp>
      <p:sp>
        <p:nvSpPr>
          <p:cNvPr id="3" name="Content Placeholder 2"/>
          <p:cNvSpPr>
            <a:spLocks noGrp="1"/>
          </p:cNvSpPr>
          <p:nvPr>
            <p:ph idx="1"/>
          </p:nvPr>
        </p:nvSpPr>
        <p:spPr>
          <a:xfrm>
            <a:off x="685800" y="1447800"/>
            <a:ext cx="7772400" cy="4648200"/>
          </a:xfrm>
        </p:spPr>
        <p:txBody>
          <a:bodyPr/>
          <a:lstStyle/>
          <a:p>
            <a:r>
              <a:rPr lang="en-US" dirty="0" smtClean="0"/>
              <a:t>Cognitive decline one decade after motor symptoms</a:t>
            </a:r>
          </a:p>
          <a:p>
            <a:r>
              <a:rPr lang="en-US" dirty="0" smtClean="0"/>
              <a:t>Occurs in 33% of Parkinson’s patients</a:t>
            </a:r>
          </a:p>
          <a:p>
            <a:pPr lvl="1"/>
            <a:r>
              <a:rPr lang="en-US" dirty="0" smtClean="0"/>
              <a:t>Predictors:</a:t>
            </a:r>
          </a:p>
          <a:p>
            <a:pPr lvl="2"/>
            <a:r>
              <a:rPr lang="en-US" dirty="0" smtClean="0"/>
              <a:t>Older onset, non-tremor or bilateral prominent </a:t>
            </a:r>
          </a:p>
          <a:p>
            <a:r>
              <a:rPr lang="en-US" dirty="0" smtClean="0"/>
              <a:t>Diagnostic challenge:</a:t>
            </a:r>
          </a:p>
          <a:p>
            <a:pPr lvl="1"/>
            <a:r>
              <a:rPr lang="en-US" dirty="0" smtClean="0"/>
              <a:t>Parkinson’s Medications affect cognition</a:t>
            </a:r>
          </a:p>
          <a:p>
            <a:pPr lvl="1"/>
            <a:r>
              <a:rPr lang="en-US" dirty="0" smtClean="0"/>
              <a:t>Substantial coexisting Alzheimer’s Disease</a:t>
            </a:r>
            <a:endParaRPr lang="en-US" dirty="0"/>
          </a:p>
        </p:txBody>
      </p:sp>
    </p:spTree>
    <p:extLst>
      <p:ext uri="{BB962C8B-B14F-4D97-AF65-F5344CB8AC3E}">
        <p14:creationId xmlns:p14="http://schemas.microsoft.com/office/powerpoint/2010/main" val="4092245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with </a:t>
            </a:r>
            <a:r>
              <a:rPr lang="en-US" dirty="0" err="1" smtClean="0"/>
              <a:t>Lewy</a:t>
            </a:r>
            <a:r>
              <a:rPr lang="en-US" dirty="0" smtClean="0"/>
              <a:t> Bodies</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M&gt;F; onset 50-80 years</a:t>
            </a:r>
          </a:p>
          <a:p>
            <a:pPr lvl="1"/>
            <a:r>
              <a:rPr lang="en-US" dirty="0" smtClean="0"/>
              <a:t>Early visual hallucinations (delusions)</a:t>
            </a:r>
          </a:p>
          <a:p>
            <a:pPr lvl="1"/>
            <a:r>
              <a:rPr lang="en-US" dirty="0" smtClean="0"/>
              <a:t>Fluctuating cognitive impairment</a:t>
            </a:r>
          </a:p>
          <a:p>
            <a:pPr lvl="1"/>
            <a:r>
              <a:rPr lang="en-US" dirty="0" smtClean="0"/>
              <a:t>Early </a:t>
            </a:r>
            <a:r>
              <a:rPr lang="en-US" dirty="0" err="1" smtClean="0"/>
              <a:t>visuospatial</a:t>
            </a:r>
            <a:r>
              <a:rPr lang="en-US" dirty="0" smtClean="0"/>
              <a:t> and attention deficits</a:t>
            </a:r>
          </a:p>
          <a:p>
            <a:pPr lvl="1"/>
            <a:r>
              <a:rPr lang="en-US" dirty="0" smtClean="0"/>
              <a:t>REM sleep behavior disorder</a:t>
            </a:r>
          </a:p>
          <a:p>
            <a:pPr lvl="1"/>
            <a:r>
              <a:rPr lang="en-US" dirty="0" err="1" smtClean="0"/>
              <a:t>Parkinsonian</a:t>
            </a:r>
            <a:r>
              <a:rPr lang="en-US" dirty="0" smtClean="0"/>
              <a:t> symptoms (70%)</a:t>
            </a:r>
          </a:p>
          <a:p>
            <a:pPr lvl="2"/>
            <a:r>
              <a:rPr lang="en-US" dirty="0" smtClean="0"/>
              <a:t>Bilateral often no tremor, falls</a:t>
            </a:r>
          </a:p>
          <a:p>
            <a:pPr lvl="2"/>
            <a:r>
              <a:rPr lang="en-US" dirty="0" smtClean="0"/>
              <a:t>Depression, autonomic dysfunction</a:t>
            </a:r>
          </a:p>
        </p:txBody>
      </p:sp>
    </p:spTree>
    <p:extLst>
      <p:ext uri="{BB962C8B-B14F-4D97-AF65-F5344CB8AC3E}">
        <p14:creationId xmlns:p14="http://schemas.microsoft.com/office/powerpoint/2010/main" val="2863782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a:t>
            </a:r>
            <a:r>
              <a:rPr lang="en-US" dirty="0"/>
              <a:t>w</a:t>
            </a:r>
            <a:r>
              <a:rPr lang="en-US" dirty="0" smtClean="0"/>
              <a:t>ith </a:t>
            </a:r>
            <a:r>
              <a:rPr lang="en-US" dirty="0" err="1" smtClean="0"/>
              <a:t>Lewy</a:t>
            </a:r>
            <a:r>
              <a:rPr lang="en-US" dirty="0" smtClean="0"/>
              <a:t> Bodies</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Neuronal spherical </a:t>
            </a:r>
            <a:r>
              <a:rPr lang="en-US" dirty="0" err="1" smtClean="0"/>
              <a:t>intracytoplasmic</a:t>
            </a:r>
            <a:r>
              <a:rPr lang="en-US" dirty="0" smtClean="0"/>
              <a:t> inclusions of alpha </a:t>
            </a:r>
            <a:r>
              <a:rPr lang="en-US" dirty="0" err="1" smtClean="0"/>
              <a:t>synuclein</a:t>
            </a:r>
            <a:endParaRPr lang="en-US" dirty="0" smtClean="0"/>
          </a:p>
          <a:p>
            <a:r>
              <a:rPr lang="en-US" dirty="0" err="1" smtClean="0"/>
              <a:t>Apolipoprotein</a:t>
            </a:r>
            <a:r>
              <a:rPr lang="en-US" dirty="0" smtClean="0"/>
              <a:t> E4 at autopsy</a:t>
            </a:r>
          </a:p>
          <a:p>
            <a:pPr lvl="1"/>
            <a:r>
              <a:rPr lang="en-US" dirty="0"/>
              <a:t>50% show </a:t>
            </a:r>
            <a:r>
              <a:rPr lang="en-US" dirty="0" err="1"/>
              <a:t>Lewy</a:t>
            </a:r>
            <a:r>
              <a:rPr lang="en-US" dirty="0"/>
              <a:t> Bodies</a:t>
            </a:r>
          </a:p>
          <a:p>
            <a:pPr lvl="1"/>
            <a:r>
              <a:rPr lang="en-US" dirty="0"/>
              <a:t>Widely </a:t>
            </a:r>
            <a:r>
              <a:rPr lang="en-US" dirty="0" smtClean="0"/>
              <a:t>underdiagnosed</a:t>
            </a:r>
          </a:p>
          <a:p>
            <a:r>
              <a:rPr lang="en-US" dirty="0" smtClean="0"/>
              <a:t>Often misdiagnosed as psychiatric illness</a:t>
            </a:r>
          </a:p>
          <a:p>
            <a:pPr lvl="1"/>
            <a:r>
              <a:rPr lang="en-US" sz="2800" dirty="0" smtClean="0"/>
              <a:t>Hypersensitivity </a:t>
            </a:r>
            <a:r>
              <a:rPr lang="en-US" sz="2800" dirty="0"/>
              <a:t>to antipsychotic medications</a:t>
            </a:r>
          </a:p>
          <a:p>
            <a:pPr marL="0" indent="0">
              <a:buNone/>
            </a:pPr>
            <a:endParaRPr lang="en-US" dirty="0" smtClean="0"/>
          </a:p>
          <a:p>
            <a:endParaRPr lang="en-US" dirty="0" smtClean="0"/>
          </a:p>
        </p:txBody>
      </p:sp>
    </p:spTree>
    <p:extLst>
      <p:ext uri="{BB962C8B-B14F-4D97-AF65-F5344CB8AC3E}">
        <p14:creationId xmlns:p14="http://schemas.microsoft.com/office/powerpoint/2010/main" val="3216287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Impairment in </a:t>
            </a:r>
            <a:r>
              <a:rPr lang="en-US" dirty="0" err="1" smtClean="0"/>
              <a:t>Alzheimers</a:t>
            </a:r>
            <a:r>
              <a:rPr lang="en-US" dirty="0" smtClean="0"/>
              <a:t> Dementia(AD)</a:t>
            </a:r>
            <a:endParaRPr lang="en-US" dirty="0"/>
          </a:p>
        </p:txBody>
      </p:sp>
      <p:sp>
        <p:nvSpPr>
          <p:cNvPr id="3" name="Content Placeholder 2"/>
          <p:cNvSpPr>
            <a:spLocks noGrp="1"/>
          </p:cNvSpPr>
          <p:nvPr>
            <p:ph idx="1"/>
          </p:nvPr>
        </p:nvSpPr>
        <p:spPr>
          <a:xfrm>
            <a:off x="685800" y="1905000"/>
            <a:ext cx="7772400" cy="4191000"/>
          </a:xfrm>
        </p:spPr>
        <p:txBody>
          <a:bodyPr/>
          <a:lstStyle/>
          <a:p>
            <a:r>
              <a:rPr lang="en-US" dirty="0" smtClean="0"/>
              <a:t>Motor symptoms</a:t>
            </a:r>
          </a:p>
          <a:p>
            <a:pPr lvl="1"/>
            <a:r>
              <a:rPr lang="en-US" dirty="0" smtClean="0"/>
              <a:t>Gait, motor speed, balance, activity level</a:t>
            </a:r>
          </a:p>
          <a:p>
            <a:pPr lvl="1"/>
            <a:r>
              <a:rPr lang="en-US" dirty="0" smtClean="0"/>
              <a:t>Occurs even in mild stages</a:t>
            </a:r>
          </a:p>
          <a:p>
            <a:r>
              <a:rPr lang="en-US" dirty="0" smtClean="0"/>
              <a:t>Supports over-lap between AD and </a:t>
            </a:r>
            <a:r>
              <a:rPr lang="en-US" dirty="0" err="1" smtClean="0"/>
              <a:t>Lewy</a:t>
            </a:r>
            <a:r>
              <a:rPr lang="en-US" dirty="0" smtClean="0"/>
              <a:t> body dementia</a:t>
            </a:r>
            <a:endParaRPr lang="en-US" dirty="0"/>
          </a:p>
        </p:txBody>
      </p:sp>
    </p:spTree>
    <p:extLst>
      <p:ext uri="{BB962C8B-B14F-4D97-AF65-F5344CB8AC3E}">
        <p14:creationId xmlns:p14="http://schemas.microsoft.com/office/powerpoint/2010/main" val="3301105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Trauma</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Head trauma is a risk factor for both </a:t>
            </a:r>
            <a:r>
              <a:rPr lang="en-US" dirty="0" err="1" smtClean="0"/>
              <a:t>Alzheimers</a:t>
            </a:r>
            <a:r>
              <a:rPr lang="en-US" dirty="0" smtClean="0"/>
              <a:t> Dementia and </a:t>
            </a:r>
            <a:r>
              <a:rPr lang="en-US" dirty="0" err="1" smtClean="0"/>
              <a:t>Parkinsons</a:t>
            </a:r>
            <a:r>
              <a:rPr lang="en-US" dirty="0" smtClean="0"/>
              <a:t> Disease</a:t>
            </a:r>
          </a:p>
          <a:p>
            <a:r>
              <a:rPr lang="en-US" dirty="0" smtClean="0"/>
              <a:t>Damage to </a:t>
            </a:r>
            <a:r>
              <a:rPr lang="en-US" dirty="0" err="1" smtClean="0"/>
              <a:t>Substantia</a:t>
            </a:r>
            <a:r>
              <a:rPr lang="en-US" dirty="0" smtClean="0"/>
              <a:t> </a:t>
            </a:r>
            <a:r>
              <a:rPr lang="en-US" dirty="0" err="1" smtClean="0"/>
              <a:t>nigra</a:t>
            </a:r>
            <a:endParaRPr lang="en-US" dirty="0" smtClean="0"/>
          </a:p>
          <a:p>
            <a:r>
              <a:rPr lang="en-US" dirty="0" smtClean="0"/>
              <a:t>Accelerated </a:t>
            </a:r>
            <a:r>
              <a:rPr lang="en-US" dirty="0" err="1" smtClean="0"/>
              <a:t>Neurodegeneration</a:t>
            </a:r>
            <a:endParaRPr lang="en-US" dirty="0" smtClean="0"/>
          </a:p>
          <a:p>
            <a:pPr lvl="1"/>
            <a:r>
              <a:rPr lang="en-US" dirty="0" err="1" smtClean="0"/>
              <a:t>Upregulation</a:t>
            </a:r>
            <a:r>
              <a:rPr lang="en-US" dirty="0" smtClean="0"/>
              <a:t> of Amyloid genes</a:t>
            </a:r>
          </a:p>
          <a:p>
            <a:pPr lvl="1"/>
            <a:r>
              <a:rPr lang="en-US" dirty="0" smtClean="0"/>
              <a:t>Increased Tau phosphorylation</a:t>
            </a:r>
            <a:endParaRPr lang="en-US" dirty="0"/>
          </a:p>
        </p:txBody>
      </p:sp>
    </p:spTree>
    <p:extLst>
      <p:ext uri="{BB962C8B-B14F-4D97-AF65-F5344CB8AC3E}">
        <p14:creationId xmlns:p14="http://schemas.microsoft.com/office/powerpoint/2010/main" val="2286008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Frontotemporal</a:t>
            </a:r>
            <a:r>
              <a:rPr lang="en-US" dirty="0" smtClean="0"/>
              <a:t> Dementia</a:t>
            </a:r>
            <a:endParaRPr lang="en-US" dirty="0"/>
          </a:p>
        </p:txBody>
      </p:sp>
      <p:sp>
        <p:nvSpPr>
          <p:cNvPr id="3" name="Content Placeholder 2"/>
          <p:cNvSpPr>
            <a:spLocks noGrp="1"/>
          </p:cNvSpPr>
          <p:nvPr>
            <p:ph idx="1"/>
          </p:nvPr>
        </p:nvSpPr>
        <p:spPr>
          <a:xfrm>
            <a:off x="685800" y="1371600"/>
            <a:ext cx="7772400" cy="4724400"/>
          </a:xfrm>
        </p:spPr>
        <p:txBody>
          <a:bodyPr/>
          <a:lstStyle/>
          <a:p>
            <a:r>
              <a:rPr lang="en-US" dirty="0" smtClean="0"/>
              <a:t>Mean onset mid-fifties</a:t>
            </a:r>
          </a:p>
          <a:p>
            <a:r>
              <a:rPr lang="en-US" dirty="0" smtClean="0"/>
              <a:t>Insidious change in personality or inappropriate behavior</a:t>
            </a:r>
          </a:p>
          <a:p>
            <a:r>
              <a:rPr lang="en-US" dirty="0" smtClean="0"/>
              <a:t>Sparing of: </a:t>
            </a:r>
          </a:p>
          <a:p>
            <a:pPr lvl="1"/>
            <a:r>
              <a:rPr lang="en-US" dirty="0" err="1" smtClean="0"/>
              <a:t>Visuospatial</a:t>
            </a:r>
            <a:r>
              <a:rPr lang="en-US" dirty="0" smtClean="0"/>
              <a:t> skills and verbal memory </a:t>
            </a:r>
          </a:p>
          <a:p>
            <a:r>
              <a:rPr lang="en-US" dirty="0" smtClean="0"/>
              <a:t>Profound, bilateral frontal lobe atrophy and </a:t>
            </a:r>
            <a:r>
              <a:rPr lang="en-US" dirty="0" err="1" smtClean="0"/>
              <a:t>hypometabolism</a:t>
            </a:r>
            <a:r>
              <a:rPr lang="en-US" dirty="0" smtClean="0"/>
              <a:t> on PET scan</a:t>
            </a:r>
          </a:p>
          <a:p>
            <a:pPr lvl="1"/>
            <a:r>
              <a:rPr lang="en-US" dirty="0" smtClean="0"/>
              <a:t>Tau and non-tau pathology progressive to temporal cortices and basal ganglia</a:t>
            </a:r>
            <a:endParaRPr lang="en-US" dirty="0"/>
          </a:p>
        </p:txBody>
      </p:sp>
    </p:spTree>
    <p:extLst>
      <p:ext uri="{BB962C8B-B14F-4D97-AF65-F5344CB8AC3E}">
        <p14:creationId xmlns:p14="http://schemas.microsoft.com/office/powerpoint/2010/main" val="1196511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Frontotemporal</a:t>
            </a:r>
            <a:r>
              <a:rPr lang="en-US" dirty="0" smtClean="0"/>
              <a:t> Dementia</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Pick’s Disease – relatively rare</a:t>
            </a:r>
          </a:p>
          <a:p>
            <a:pPr lvl="1"/>
            <a:r>
              <a:rPr lang="en-US" dirty="0" smtClean="0"/>
              <a:t>Spongiform atrophy of Pyramidal neurons</a:t>
            </a:r>
          </a:p>
          <a:p>
            <a:pPr lvl="1"/>
            <a:r>
              <a:rPr lang="en-US" dirty="0" smtClean="0"/>
              <a:t>Tau pathology of dentate </a:t>
            </a:r>
            <a:r>
              <a:rPr lang="en-US" dirty="0" err="1" smtClean="0"/>
              <a:t>gyrus</a:t>
            </a:r>
            <a:r>
              <a:rPr lang="en-US" dirty="0" smtClean="0"/>
              <a:t> </a:t>
            </a:r>
          </a:p>
          <a:p>
            <a:pPr lvl="2"/>
            <a:r>
              <a:rPr lang="en-US" dirty="0" smtClean="0"/>
              <a:t>Spared in </a:t>
            </a:r>
            <a:r>
              <a:rPr lang="en-US" dirty="0" err="1" smtClean="0"/>
              <a:t>Alzheimers</a:t>
            </a:r>
            <a:r>
              <a:rPr lang="en-US" dirty="0" smtClean="0"/>
              <a:t> Disease</a:t>
            </a:r>
          </a:p>
          <a:p>
            <a:r>
              <a:rPr lang="en-US" dirty="0" smtClean="0"/>
              <a:t>Progressive </a:t>
            </a:r>
            <a:r>
              <a:rPr lang="en-US" dirty="0" err="1" smtClean="0"/>
              <a:t>Supranuclear</a:t>
            </a:r>
            <a:r>
              <a:rPr lang="en-US" dirty="0" smtClean="0"/>
              <a:t> palsy</a:t>
            </a:r>
          </a:p>
          <a:p>
            <a:pPr lvl="1"/>
            <a:r>
              <a:rPr lang="en-US" dirty="0" smtClean="0"/>
              <a:t>Vertical gaze palsy, increased axial tone, dysphagia, spastic dysarthria</a:t>
            </a:r>
          </a:p>
          <a:p>
            <a:pPr lvl="1"/>
            <a:r>
              <a:rPr lang="en-US" dirty="0" smtClean="0"/>
              <a:t>60% present with falls</a:t>
            </a:r>
          </a:p>
          <a:p>
            <a:pPr lvl="1"/>
            <a:r>
              <a:rPr lang="en-US" dirty="0" smtClean="0"/>
              <a:t>Apathy, compulsions, perseveration</a:t>
            </a:r>
          </a:p>
          <a:p>
            <a:pPr lvl="1"/>
            <a:r>
              <a:rPr lang="en-US" dirty="0" smtClean="0"/>
              <a:t>Slowing cognitive performance</a:t>
            </a:r>
            <a:endParaRPr lang="en-US" dirty="0"/>
          </a:p>
        </p:txBody>
      </p:sp>
    </p:spTree>
    <p:extLst>
      <p:ext uri="{BB962C8B-B14F-4D97-AF65-F5344CB8AC3E}">
        <p14:creationId xmlns:p14="http://schemas.microsoft.com/office/powerpoint/2010/main" val="260904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a:t>
            </a:r>
            <a:endParaRPr lang="en-US" dirty="0"/>
          </a:p>
        </p:txBody>
      </p:sp>
      <p:sp>
        <p:nvSpPr>
          <p:cNvPr id="3" name="Content Placeholder 2"/>
          <p:cNvSpPr>
            <a:spLocks noGrp="1"/>
          </p:cNvSpPr>
          <p:nvPr>
            <p:ph idx="1"/>
          </p:nvPr>
        </p:nvSpPr>
        <p:spPr/>
        <p:txBody>
          <a:bodyPr/>
          <a:lstStyle/>
          <a:p>
            <a:r>
              <a:rPr lang="en-US" dirty="0" err="1" smtClean="0"/>
              <a:t>Alzheimers</a:t>
            </a:r>
            <a:r>
              <a:rPr lang="en-US" dirty="0" smtClean="0"/>
              <a:t> Disease 60%</a:t>
            </a:r>
          </a:p>
          <a:p>
            <a:r>
              <a:rPr lang="en-US" dirty="0" smtClean="0"/>
              <a:t>Vascular Dementia 10-15%</a:t>
            </a:r>
          </a:p>
          <a:p>
            <a:pPr lvl="1"/>
            <a:r>
              <a:rPr lang="en-US" dirty="0" smtClean="0"/>
              <a:t>Mixed with AD 40%</a:t>
            </a:r>
          </a:p>
          <a:p>
            <a:r>
              <a:rPr lang="en-US" dirty="0" err="1" smtClean="0"/>
              <a:t>Lewy</a:t>
            </a:r>
            <a:r>
              <a:rPr lang="en-US" dirty="0" smtClean="0"/>
              <a:t> Body /</a:t>
            </a:r>
            <a:r>
              <a:rPr lang="en-US" dirty="0" err="1" smtClean="0"/>
              <a:t>Parkinsons</a:t>
            </a:r>
            <a:r>
              <a:rPr lang="en-US" dirty="0" smtClean="0"/>
              <a:t> Disease 25%</a:t>
            </a:r>
            <a:br>
              <a:rPr lang="en-US" dirty="0" smtClean="0"/>
            </a:br>
            <a:r>
              <a:rPr lang="en-US" dirty="0" smtClean="0"/>
              <a:t>Normal Pressure Hydrocephalus 6%</a:t>
            </a:r>
          </a:p>
          <a:p>
            <a:r>
              <a:rPr lang="en-US" dirty="0" smtClean="0"/>
              <a:t>Alcohol Induced Dementias 4 - 20%</a:t>
            </a:r>
          </a:p>
          <a:p>
            <a:r>
              <a:rPr lang="en-US" dirty="0" err="1" smtClean="0"/>
              <a:t>Frontotemporal</a:t>
            </a:r>
            <a:r>
              <a:rPr lang="en-US" dirty="0" smtClean="0"/>
              <a:t> Dementia 3 - 20%</a:t>
            </a:r>
          </a:p>
          <a:p>
            <a:endParaRPr lang="en-US" dirty="0"/>
          </a:p>
        </p:txBody>
      </p:sp>
    </p:spTree>
    <p:extLst>
      <p:ext uri="{BB962C8B-B14F-4D97-AF65-F5344CB8AC3E}">
        <p14:creationId xmlns:p14="http://schemas.microsoft.com/office/powerpoint/2010/main" val="158020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a:t>
            </a:r>
            <a:r>
              <a:rPr lang="en-US" dirty="0" smtClean="0"/>
              <a:t>4</a:t>
            </a:r>
            <a:endParaRPr lang="en-US" dirty="0"/>
          </a:p>
        </p:txBody>
      </p:sp>
      <p:sp>
        <p:nvSpPr>
          <p:cNvPr id="3" name="Content Placeholder 2"/>
          <p:cNvSpPr>
            <a:spLocks noGrp="1"/>
          </p:cNvSpPr>
          <p:nvPr>
            <p:ph idx="1"/>
          </p:nvPr>
        </p:nvSpPr>
        <p:spPr/>
        <p:txBody>
          <a:bodyPr/>
          <a:lstStyle/>
          <a:p>
            <a:r>
              <a:rPr lang="en-US" dirty="0" smtClean="0"/>
              <a:t>A medical student performs a history and physical on a 68 year old man. He notes that dementia is listed on the problem list, however, noted no cognitive impairment during </a:t>
            </a:r>
            <a:r>
              <a:rPr lang="en-US" smtClean="0"/>
              <a:t>the encounter.</a:t>
            </a:r>
            <a:endParaRPr lang="en-US" dirty="0"/>
          </a:p>
        </p:txBody>
      </p:sp>
    </p:spTree>
    <p:extLst>
      <p:ext uri="{BB962C8B-B14F-4D97-AF65-F5344CB8AC3E}">
        <p14:creationId xmlns:p14="http://schemas.microsoft.com/office/powerpoint/2010/main" val="3839204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Related Dementia</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Mild to moderate alcohol (&lt;3 drinks/day) use reduces risk of AD and </a:t>
            </a:r>
            <a:r>
              <a:rPr lang="en-US" dirty="0" err="1" smtClean="0"/>
              <a:t>VaD</a:t>
            </a:r>
            <a:endParaRPr lang="en-US" dirty="0" smtClean="0"/>
          </a:p>
          <a:p>
            <a:r>
              <a:rPr lang="en-US" dirty="0" smtClean="0"/>
              <a:t>Prolonged excess alcohol consumption:</a:t>
            </a:r>
          </a:p>
          <a:p>
            <a:pPr lvl="1"/>
            <a:r>
              <a:rPr lang="en-US" dirty="0" smtClean="0"/>
              <a:t>Prominent Features: </a:t>
            </a:r>
            <a:r>
              <a:rPr lang="en-US" dirty="0" err="1" smtClean="0"/>
              <a:t>Visuospatial</a:t>
            </a:r>
            <a:r>
              <a:rPr lang="en-US" dirty="0"/>
              <a:t> </a:t>
            </a:r>
            <a:r>
              <a:rPr lang="en-US" dirty="0" smtClean="0"/>
              <a:t>deficiencies, Apathy, Loss of Executive function, attention; Self-neglect</a:t>
            </a:r>
          </a:p>
          <a:p>
            <a:pPr lvl="1"/>
            <a:r>
              <a:rPr lang="en-US" dirty="0" smtClean="0"/>
              <a:t>Confabulation: perseveration and denial of impairment</a:t>
            </a:r>
          </a:p>
          <a:p>
            <a:endParaRPr lang="en-US" dirty="0"/>
          </a:p>
        </p:txBody>
      </p:sp>
    </p:spTree>
    <p:extLst>
      <p:ext uri="{BB962C8B-B14F-4D97-AF65-F5344CB8AC3E}">
        <p14:creationId xmlns:p14="http://schemas.microsoft.com/office/powerpoint/2010/main" val="3307814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Related Dementia</a:t>
            </a:r>
            <a:endParaRPr lang="en-US" dirty="0"/>
          </a:p>
        </p:txBody>
      </p:sp>
      <p:sp>
        <p:nvSpPr>
          <p:cNvPr id="3" name="Content Placeholder 2"/>
          <p:cNvSpPr>
            <a:spLocks noGrp="1"/>
          </p:cNvSpPr>
          <p:nvPr>
            <p:ph idx="1"/>
          </p:nvPr>
        </p:nvSpPr>
        <p:spPr>
          <a:xfrm>
            <a:off x="685800" y="1295400"/>
            <a:ext cx="7772400" cy="4800600"/>
          </a:xfrm>
        </p:spPr>
        <p:txBody>
          <a:bodyPr/>
          <a:lstStyle/>
          <a:p>
            <a:r>
              <a:rPr lang="en-US" dirty="0" smtClean="0"/>
              <a:t>Wernicke-</a:t>
            </a:r>
            <a:r>
              <a:rPr lang="en-US" dirty="0" err="1" smtClean="0"/>
              <a:t>Korsakoff</a:t>
            </a:r>
            <a:r>
              <a:rPr lang="en-US" dirty="0" smtClean="0"/>
              <a:t> Syndrome</a:t>
            </a:r>
          </a:p>
          <a:p>
            <a:pPr lvl="1"/>
            <a:r>
              <a:rPr lang="en-US" dirty="0" smtClean="0"/>
              <a:t>Acute onset followed by chronic progressive phase</a:t>
            </a:r>
          </a:p>
          <a:p>
            <a:pPr lvl="1"/>
            <a:r>
              <a:rPr lang="en-US" dirty="0" smtClean="0"/>
              <a:t>Impaired Frontal and Cerebellar function</a:t>
            </a:r>
          </a:p>
          <a:p>
            <a:pPr lvl="1"/>
            <a:r>
              <a:rPr lang="en-US" dirty="0"/>
              <a:t>M</a:t>
            </a:r>
            <a:r>
              <a:rPr lang="en-US" dirty="0" smtClean="0"/>
              <a:t>emory impairment, including remote</a:t>
            </a:r>
          </a:p>
          <a:p>
            <a:pPr lvl="1"/>
            <a:r>
              <a:rPr lang="en-US" dirty="0" smtClean="0"/>
              <a:t>Acute deficiency in thiamine</a:t>
            </a:r>
          </a:p>
          <a:p>
            <a:pPr lvl="1"/>
            <a:r>
              <a:rPr lang="en-US" dirty="0" smtClean="0"/>
              <a:t>“Yellow Bag”: Emergency Room</a:t>
            </a:r>
          </a:p>
          <a:p>
            <a:pPr lvl="2"/>
            <a:r>
              <a:rPr lang="en-US" dirty="0" smtClean="0"/>
              <a:t>Thiamine, </a:t>
            </a:r>
            <a:r>
              <a:rPr lang="en-US" dirty="0" err="1" smtClean="0"/>
              <a:t>Folate</a:t>
            </a:r>
            <a:r>
              <a:rPr lang="en-US" dirty="0" smtClean="0"/>
              <a:t>, Glucose</a:t>
            </a:r>
          </a:p>
          <a:p>
            <a:pPr lvl="1"/>
            <a:endParaRPr lang="en-US" dirty="0"/>
          </a:p>
        </p:txBody>
      </p:sp>
    </p:spTree>
    <p:extLst>
      <p:ext uri="{BB962C8B-B14F-4D97-AF65-F5344CB8AC3E}">
        <p14:creationId xmlns:p14="http://schemas.microsoft.com/office/powerpoint/2010/main" val="2988914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altLang="en-US" smtClean="0"/>
              <a:t>Treatment</a:t>
            </a:r>
          </a:p>
        </p:txBody>
      </p:sp>
      <p:sp>
        <p:nvSpPr>
          <p:cNvPr id="19459" name="Rectangle 3"/>
          <p:cNvSpPr>
            <a:spLocks noGrp="1" noChangeArrowheads="1"/>
          </p:cNvSpPr>
          <p:nvPr>
            <p:ph type="body" idx="1"/>
          </p:nvPr>
        </p:nvSpPr>
        <p:spPr>
          <a:xfrm>
            <a:off x="685800" y="1066800"/>
            <a:ext cx="7772400" cy="5029200"/>
          </a:xfrm>
        </p:spPr>
        <p:txBody>
          <a:bodyPr/>
          <a:lstStyle/>
          <a:p>
            <a:pPr eaLnBrk="1" hangingPunct="1">
              <a:defRPr/>
            </a:pPr>
            <a:r>
              <a:rPr lang="en-US" altLang="en-US" dirty="0" smtClean="0"/>
              <a:t>Cognitive Enhancement</a:t>
            </a:r>
          </a:p>
          <a:p>
            <a:pPr lvl="1" eaLnBrk="1" hangingPunct="1">
              <a:defRPr/>
            </a:pPr>
            <a:r>
              <a:rPr lang="en-US" altLang="en-US" dirty="0" err="1" smtClean="0"/>
              <a:t>Acetylcholinesterase</a:t>
            </a:r>
            <a:r>
              <a:rPr lang="en-US" altLang="en-US" dirty="0" smtClean="0"/>
              <a:t> inhibitors (</a:t>
            </a:r>
            <a:r>
              <a:rPr lang="en-US" altLang="en-US" dirty="0" err="1" smtClean="0"/>
              <a:t>AChEI</a:t>
            </a:r>
            <a:r>
              <a:rPr lang="en-US" altLang="en-US" dirty="0" smtClean="0"/>
              <a:t>)</a:t>
            </a:r>
          </a:p>
          <a:p>
            <a:pPr lvl="1" eaLnBrk="1" hangingPunct="1">
              <a:defRPr/>
            </a:pPr>
            <a:r>
              <a:rPr lang="en-US" altLang="en-US" dirty="0" smtClean="0"/>
              <a:t>Decrease rate of cognitive decline</a:t>
            </a:r>
          </a:p>
          <a:p>
            <a:pPr lvl="2" eaLnBrk="1" hangingPunct="1">
              <a:defRPr/>
            </a:pPr>
            <a:r>
              <a:rPr lang="en-US" altLang="en-US" dirty="0" smtClean="0"/>
              <a:t>Clinical efficacy</a:t>
            </a:r>
            <a:r>
              <a:rPr lang="en-US" altLang="en-US" dirty="0"/>
              <a:t>? Activating = Placebo </a:t>
            </a:r>
            <a:r>
              <a:rPr lang="en-US" altLang="en-US" dirty="0" smtClean="0"/>
              <a:t>effect</a:t>
            </a:r>
          </a:p>
          <a:p>
            <a:pPr lvl="2" eaLnBrk="1" hangingPunct="1">
              <a:defRPr/>
            </a:pPr>
            <a:r>
              <a:rPr lang="en-US" altLang="en-US" dirty="0" smtClean="0"/>
              <a:t>Benefit outweighs cost</a:t>
            </a:r>
          </a:p>
          <a:p>
            <a:pPr lvl="2" eaLnBrk="1" hangingPunct="1">
              <a:defRPr/>
            </a:pPr>
            <a:r>
              <a:rPr lang="en-US" altLang="en-US" dirty="0" smtClean="0"/>
              <a:t>Decrease agitation?</a:t>
            </a:r>
          </a:p>
          <a:p>
            <a:pPr lvl="1" eaLnBrk="1" hangingPunct="1">
              <a:defRPr/>
            </a:pPr>
            <a:r>
              <a:rPr lang="en-US" altLang="en-US" dirty="0" smtClean="0"/>
              <a:t>FDA approved for AD and VD</a:t>
            </a:r>
          </a:p>
          <a:p>
            <a:pPr lvl="2" eaLnBrk="1" hangingPunct="1">
              <a:defRPr/>
            </a:pPr>
            <a:r>
              <a:rPr lang="en-US" altLang="en-US" dirty="0" smtClean="0"/>
              <a:t>Well-tolerated, GI side-effects</a:t>
            </a:r>
          </a:p>
          <a:p>
            <a:pPr lvl="2" eaLnBrk="1" hangingPunct="1">
              <a:defRPr/>
            </a:pPr>
            <a:r>
              <a:rPr lang="en-US" altLang="en-US" dirty="0" smtClean="0"/>
              <a:t>Dose titration and compliance challenges</a:t>
            </a:r>
          </a:p>
          <a:p>
            <a:pPr lvl="2" eaLnBrk="1" hangingPunct="1">
              <a:defRPr/>
            </a:pPr>
            <a:r>
              <a:rPr lang="en-US" altLang="en-US" dirty="0" smtClean="0"/>
              <a:t>Transdermal preparation available</a:t>
            </a:r>
          </a:p>
        </p:txBody>
      </p:sp>
    </p:spTree>
    <p:extLst>
      <p:ext uri="{BB962C8B-B14F-4D97-AF65-F5344CB8AC3E}">
        <p14:creationId xmlns:p14="http://schemas.microsoft.com/office/powerpoint/2010/main" val="39056870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altLang="en-US" dirty="0" smtClean="0"/>
              <a:t>Treatment</a:t>
            </a:r>
          </a:p>
        </p:txBody>
      </p:sp>
      <p:sp>
        <p:nvSpPr>
          <p:cNvPr id="14339" name="Rectangle 3"/>
          <p:cNvSpPr>
            <a:spLocks noGrp="1" noChangeArrowheads="1"/>
          </p:cNvSpPr>
          <p:nvPr>
            <p:ph type="body" idx="1"/>
          </p:nvPr>
        </p:nvSpPr>
        <p:spPr>
          <a:xfrm>
            <a:off x="685800" y="1371600"/>
            <a:ext cx="7772400" cy="4724400"/>
          </a:xfrm>
        </p:spPr>
        <p:txBody>
          <a:bodyPr/>
          <a:lstStyle/>
          <a:p>
            <a:pPr eaLnBrk="1" hangingPunct="1">
              <a:defRPr/>
            </a:pPr>
            <a:r>
              <a:rPr lang="en-US" altLang="en-US" dirty="0" err="1" smtClean="0"/>
              <a:t>Memanttine</a:t>
            </a:r>
            <a:r>
              <a:rPr lang="en-US" altLang="en-US" dirty="0" smtClean="0"/>
              <a:t>: NMDA Antagonist</a:t>
            </a:r>
          </a:p>
          <a:p>
            <a:pPr eaLnBrk="1" hangingPunct="1">
              <a:defRPr/>
            </a:pPr>
            <a:r>
              <a:rPr lang="en-US" altLang="en-US" dirty="0" smtClean="0"/>
              <a:t>Moderate Dementia (</a:t>
            </a:r>
            <a:r>
              <a:rPr lang="en-US" altLang="en-US" dirty="0" err="1" smtClean="0"/>
              <a:t>Alzheimers</a:t>
            </a:r>
            <a:r>
              <a:rPr lang="en-US" altLang="en-US" dirty="0" smtClean="0"/>
              <a:t>)</a:t>
            </a:r>
          </a:p>
          <a:p>
            <a:pPr lvl="1" eaLnBrk="1" hangingPunct="1">
              <a:defRPr/>
            </a:pPr>
            <a:r>
              <a:rPr lang="en-US" altLang="en-US" dirty="0" smtClean="0"/>
              <a:t>May inhibit Glutamate </a:t>
            </a:r>
            <a:r>
              <a:rPr lang="en-US" altLang="en-US" dirty="0" err="1" smtClean="0"/>
              <a:t>excitotoxic</a:t>
            </a:r>
            <a:r>
              <a:rPr lang="en-US" altLang="en-US" dirty="0" smtClean="0"/>
              <a:t> destruction of cholinergic neurons and B Amyloid production</a:t>
            </a:r>
          </a:p>
          <a:p>
            <a:pPr lvl="1" eaLnBrk="1" hangingPunct="1">
              <a:defRPr/>
            </a:pPr>
            <a:r>
              <a:rPr lang="en-US" altLang="en-US" dirty="0" smtClean="0"/>
              <a:t>Preserves memory in animal models</a:t>
            </a:r>
          </a:p>
          <a:p>
            <a:pPr lvl="1" eaLnBrk="1" hangingPunct="1">
              <a:defRPr/>
            </a:pPr>
            <a:r>
              <a:rPr lang="en-US" altLang="en-US" dirty="0" smtClean="0"/>
              <a:t>? Efficacy with neuropsychiatric symptoms</a:t>
            </a:r>
          </a:p>
          <a:p>
            <a:pPr lvl="1" eaLnBrk="1" hangingPunct="1">
              <a:defRPr/>
            </a:pPr>
            <a:r>
              <a:rPr lang="en-US" altLang="en-US" dirty="0" smtClean="0"/>
              <a:t>Extended Release Preparation</a:t>
            </a:r>
          </a:p>
        </p:txBody>
      </p:sp>
    </p:spTree>
    <p:extLst>
      <p:ext uri="{BB962C8B-B14F-4D97-AF65-F5344CB8AC3E}">
        <p14:creationId xmlns:p14="http://schemas.microsoft.com/office/powerpoint/2010/main" val="3491988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altLang="en-US" smtClean="0"/>
              <a:t>Environment</a:t>
            </a:r>
          </a:p>
        </p:txBody>
      </p:sp>
      <p:sp>
        <p:nvSpPr>
          <p:cNvPr id="29699" name="Rectangle 3"/>
          <p:cNvSpPr>
            <a:spLocks noGrp="1" noChangeArrowheads="1"/>
          </p:cNvSpPr>
          <p:nvPr>
            <p:ph type="body" idx="1"/>
          </p:nvPr>
        </p:nvSpPr>
        <p:spPr>
          <a:xfrm>
            <a:off x="685800" y="1371600"/>
            <a:ext cx="7772400" cy="4724400"/>
          </a:xfrm>
        </p:spPr>
        <p:txBody>
          <a:bodyPr/>
          <a:lstStyle/>
          <a:p>
            <a:pPr eaLnBrk="1" hangingPunct="1">
              <a:lnSpc>
                <a:spcPct val="90000"/>
              </a:lnSpc>
              <a:defRPr/>
            </a:pPr>
            <a:r>
              <a:rPr lang="en-US" altLang="en-US" dirty="0" smtClean="0"/>
              <a:t>Home </a:t>
            </a:r>
          </a:p>
          <a:p>
            <a:pPr lvl="1" eaLnBrk="1" hangingPunct="1">
              <a:lnSpc>
                <a:spcPct val="90000"/>
              </a:lnSpc>
              <a:defRPr/>
            </a:pPr>
            <a:r>
              <a:rPr lang="en-US" altLang="en-US" dirty="0" smtClean="0"/>
              <a:t>Education and caregiver support</a:t>
            </a:r>
          </a:p>
          <a:p>
            <a:pPr lvl="1" eaLnBrk="1" hangingPunct="1">
              <a:lnSpc>
                <a:spcPct val="90000"/>
              </a:lnSpc>
              <a:defRPr/>
            </a:pPr>
            <a:r>
              <a:rPr lang="en-US" altLang="en-US" dirty="0" smtClean="0"/>
              <a:t>Respite or placement</a:t>
            </a:r>
          </a:p>
          <a:p>
            <a:pPr lvl="1" eaLnBrk="1" hangingPunct="1">
              <a:lnSpc>
                <a:spcPct val="90000"/>
              </a:lnSpc>
              <a:defRPr/>
            </a:pPr>
            <a:r>
              <a:rPr lang="en-US" altLang="en-US" dirty="0" smtClean="0"/>
              <a:t>Pharmacology</a:t>
            </a:r>
          </a:p>
          <a:p>
            <a:pPr eaLnBrk="1" hangingPunct="1">
              <a:lnSpc>
                <a:spcPct val="90000"/>
              </a:lnSpc>
              <a:defRPr/>
            </a:pPr>
            <a:r>
              <a:rPr lang="en-US" altLang="en-US" dirty="0" smtClean="0"/>
              <a:t>Hospital</a:t>
            </a:r>
          </a:p>
          <a:p>
            <a:pPr lvl="1" eaLnBrk="1" hangingPunct="1">
              <a:lnSpc>
                <a:spcPct val="90000"/>
              </a:lnSpc>
              <a:defRPr/>
            </a:pPr>
            <a:r>
              <a:rPr lang="en-US" altLang="en-US" dirty="0" smtClean="0"/>
              <a:t>Avoid restraints of all types</a:t>
            </a:r>
          </a:p>
          <a:p>
            <a:pPr lvl="1" eaLnBrk="1" hangingPunct="1">
              <a:lnSpc>
                <a:spcPct val="90000"/>
              </a:lnSpc>
              <a:defRPr/>
            </a:pPr>
            <a:r>
              <a:rPr lang="en-US" altLang="en-US" dirty="0" smtClean="0"/>
              <a:t>Look for a cause (pain, </a:t>
            </a:r>
            <a:r>
              <a:rPr lang="en-US" altLang="en-US" dirty="0" err="1" smtClean="0"/>
              <a:t>delerium</a:t>
            </a:r>
            <a:r>
              <a:rPr lang="en-US" altLang="en-US" dirty="0" smtClean="0"/>
              <a:t>) </a:t>
            </a:r>
          </a:p>
          <a:p>
            <a:pPr lvl="1" eaLnBrk="1" hangingPunct="1">
              <a:lnSpc>
                <a:spcPct val="90000"/>
              </a:lnSpc>
              <a:defRPr/>
            </a:pPr>
            <a:r>
              <a:rPr lang="en-US" altLang="en-US" dirty="0" smtClean="0"/>
              <a:t>Antipsychotics: Atypical </a:t>
            </a:r>
            <a:r>
              <a:rPr lang="en-US" altLang="en-US" dirty="0" err="1" smtClean="0"/>
              <a:t>vs</a:t>
            </a:r>
            <a:r>
              <a:rPr lang="en-US" altLang="en-US" dirty="0" smtClean="0"/>
              <a:t> typical</a:t>
            </a:r>
          </a:p>
          <a:p>
            <a:pPr lvl="1" eaLnBrk="1" hangingPunct="1">
              <a:lnSpc>
                <a:spcPct val="90000"/>
              </a:lnSpc>
              <a:defRPr/>
            </a:pPr>
            <a:r>
              <a:rPr lang="en-US" altLang="en-US" dirty="0" smtClean="0"/>
              <a:t>Benzodiazepines, Antihistamines only if necessary</a:t>
            </a:r>
          </a:p>
          <a:p>
            <a:pPr lvl="1" eaLnBrk="1" hangingPunct="1">
              <a:lnSpc>
                <a:spcPct val="90000"/>
              </a:lnSpc>
              <a:defRPr/>
            </a:pPr>
            <a:endParaRPr lang="en-US" altLang="en-US" dirty="0" smtClean="0"/>
          </a:p>
          <a:p>
            <a:pPr lvl="1" eaLnBrk="1" hangingPunct="1">
              <a:lnSpc>
                <a:spcPct val="90000"/>
              </a:lnSpc>
              <a:defRPr/>
            </a:pPr>
            <a:endParaRPr lang="en-US" altLang="en-US" dirty="0" smtClean="0"/>
          </a:p>
          <a:p>
            <a:pPr eaLnBrk="1" hangingPunct="1">
              <a:lnSpc>
                <a:spcPct val="90000"/>
              </a:lnSpc>
              <a:defRPr/>
            </a:pPr>
            <a:endParaRPr lang="en-US" altLang="en-US" dirty="0" smtClean="0"/>
          </a:p>
        </p:txBody>
      </p:sp>
    </p:spTree>
    <p:extLst>
      <p:ext uri="{BB962C8B-B14F-4D97-AF65-F5344CB8AC3E}">
        <p14:creationId xmlns:p14="http://schemas.microsoft.com/office/powerpoint/2010/main" val="4044365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altLang="en-US" smtClean="0"/>
              <a:t>Treat  Symptoms not Dementia</a:t>
            </a:r>
          </a:p>
        </p:txBody>
      </p:sp>
      <p:sp>
        <p:nvSpPr>
          <p:cNvPr id="30723" name="Rectangle 3"/>
          <p:cNvSpPr>
            <a:spLocks noGrp="1" noChangeArrowheads="1"/>
          </p:cNvSpPr>
          <p:nvPr>
            <p:ph type="body" idx="1"/>
          </p:nvPr>
        </p:nvSpPr>
        <p:spPr/>
        <p:txBody>
          <a:bodyPr/>
          <a:lstStyle/>
          <a:p>
            <a:pPr eaLnBrk="1" hangingPunct="1">
              <a:defRPr/>
            </a:pPr>
            <a:r>
              <a:rPr lang="en-US" altLang="en-US" smtClean="0"/>
              <a:t>Psychosis = Antipsychotic</a:t>
            </a:r>
          </a:p>
          <a:p>
            <a:pPr lvl="1" eaLnBrk="1" hangingPunct="1">
              <a:defRPr/>
            </a:pPr>
            <a:r>
              <a:rPr lang="en-US" altLang="en-US" smtClean="0"/>
              <a:t>Document behavior</a:t>
            </a:r>
          </a:p>
          <a:p>
            <a:pPr lvl="1" eaLnBrk="1" hangingPunct="1">
              <a:defRPr/>
            </a:pPr>
            <a:r>
              <a:rPr lang="en-US" altLang="en-US" smtClean="0"/>
              <a:t>Atypicals  - Black box warning for stroke</a:t>
            </a:r>
          </a:p>
          <a:p>
            <a:pPr lvl="1" eaLnBrk="1" hangingPunct="1">
              <a:buFont typeface="Wingdings" pitchFamily="2" charset="2"/>
              <a:buNone/>
              <a:defRPr/>
            </a:pPr>
            <a:r>
              <a:rPr lang="en-US" altLang="en-US" smtClean="0"/>
              <a:t>                    -Recent study questions efficacy</a:t>
            </a:r>
          </a:p>
          <a:p>
            <a:pPr lvl="1" eaLnBrk="1" hangingPunct="1">
              <a:buFont typeface="Wingdings" pitchFamily="2" charset="2"/>
              <a:buNone/>
              <a:defRPr/>
            </a:pPr>
            <a:endParaRPr lang="en-US" altLang="en-US" smtClean="0"/>
          </a:p>
          <a:p>
            <a:pPr lvl="1" eaLnBrk="1" hangingPunct="1">
              <a:buFont typeface="Wingdings" pitchFamily="2" charset="2"/>
              <a:buNone/>
              <a:defRPr/>
            </a:pPr>
            <a:r>
              <a:rPr lang="en-US" altLang="en-US" smtClean="0"/>
              <a:t>Haldol 0.5mg repeat dose if necessary</a:t>
            </a:r>
          </a:p>
          <a:p>
            <a:pPr lvl="1" eaLnBrk="1" hangingPunct="1">
              <a:buFont typeface="Wingdings" pitchFamily="2" charset="2"/>
              <a:buNone/>
              <a:defRPr/>
            </a:pPr>
            <a:r>
              <a:rPr lang="en-US" altLang="en-US" smtClean="0"/>
              <a:t>Atypicals with discussion of risk vs benefit</a:t>
            </a:r>
          </a:p>
        </p:txBody>
      </p:sp>
    </p:spTree>
    <p:extLst>
      <p:ext uri="{BB962C8B-B14F-4D97-AF65-F5344CB8AC3E}">
        <p14:creationId xmlns:p14="http://schemas.microsoft.com/office/powerpoint/2010/main" val="2880586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altLang="en-US" dirty="0" smtClean="0"/>
              <a:t>Atypical Antipsychotics</a:t>
            </a:r>
          </a:p>
        </p:txBody>
      </p:sp>
      <p:sp>
        <p:nvSpPr>
          <p:cNvPr id="31747" name="Rectangle 3"/>
          <p:cNvSpPr>
            <a:spLocks noGrp="1" noChangeArrowheads="1"/>
          </p:cNvSpPr>
          <p:nvPr>
            <p:ph type="body" idx="1"/>
          </p:nvPr>
        </p:nvSpPr>
        <p:spPr>
          <a:xfrm>
            <a:off x="685800" y="1295400"/>
            <a:ext cx="7772400" cy="4800600"/>
          </a:xfrm>
        </p:spPr>
        <p:txBody>
          <a:bodyPr/>
          <a:lstStyle/>
          <a:p>
            <a:pPr eaLnBrk="1" hangingPunct="1">
              <a:defRPr/>
            </a:pPr>
            <a:r>
              <a:rPr lang="en-US" altLang="en-US" dirty="0" err="1" smtClean="0"/>
              <a:t>Risperidone</a:t>
            </a:r>
            <a:endParaRPr lang="en-US" altLang="en-US" dirty="0"/>
          </a:p>
          <a:p>
            <a:pPr lvl="1" eaLnBrk="1" hangingPunct="1">
              <a:defRPr/>
            </a:pPr>
            <a:r>
              <a:rPr lang="en-US" altLang="en-US" dirty="0" smtClean="0"/>
              <a:t>May cause Extrapyramidal Symptoms</a:t>
            </a:r>
          </a:p>
          <a:p>
            <a:pPr eaLnBrk="1" hangingPunct="1">
              <a:defRPr/>
            </a:pPr>
            <a:r>
              <a:rPr lang="en-US" altLang="en-US" dirty="0" smtClean="0"/>
              <a:t>Olanzapine </a:t>
            </a:r>
          </a:p>
          <a:p>
            <a:pPr lvl="1" eaLnBrk="1" hangingPunct="1">
              <a:defRPr/>
            </a:pPr>
            <a:r>
              <a:rPr lang="en-US" altLang="en-US" dirty="0" err="1" smtClean="0"/>
              <a:t>Incresed</a:t>
            </a:r>
            <a:r>
              <a:rPr lang="en-US" altLang="en-US" dirty="0" smtClean="0"/>
              <a:t> fall risk</a:t>
            </a:r>
          </a:p>
          <a:p>
            <a:pPr eaLnBrk="1" hangingPunct="1">
              <a:defRPr/>
            </a:pPr>
            <a:r>
              <a:rPr lang="en-US" altLang="en-US" dirty="0" err="1" smtClean="0"/>
              <a:t>Quetiapine</a:t>
            </a:r>
            <a:r>
              <a:rPr lang="en-US" altLang="en-US" dirty="0" smtClean="0"/>
              <a:t> </a:t>
            </a:r>
          </a:p>
          <a:p>
            <a:pPr lvl="1" eaLnBrk="1" hangingPunct="1">
              <a:defRPr/>
            </a:pPr>
            <a:r>
              <a:rPr lang="en-US" altLang="en-US" dirty="0" smtClean="0"/>
              <a:t>May cause Hyperglycemia</a:t>
            </a:r>
          </a:p>
          <a:p>
            <a:pPr marL="0" indent="0" eaLnBrk="1" hangingPunct="1">
              <a:buNone/>
              <a:defRPr/>
            </a:pPr>
            <a:endParaRPr lang="en-US" altLang="en-US" dirty="0" smtClean="0"/>
          </a:p>
          <a:p>
            <a:pPr eaLnBrk="1" hangingPunct="1">
              <a:defRPr/>
            </a:pPr>
            <a:r>
              <a:rPr lang="en-US" altLang="en-US" dirty="0" smtClean="0"/>
              <a:t>All can also cause </a:t>
            </a:r>
            <a:r>
              <a:rPr lang="en-US" altLang="en-US" dirty="0" err="1" smtClean="0"/>
              <a:t>orthostasis</a:t>
            </a:r>
            <a:endParaRPr lang="en-US" altLang="en-US" dirty="0" smtClean="0"/>
          </a:p>
          <a:p>
            <a:pPr lvl="1" eaLnBrk="1" hangingPunct="1">
              <a:defRPr/>
            </a:pPr>
            <a:r>
              <a:rPr lang="en-US" altLang="en-US" dirty="0" smtClean="0"/>
              <a:t>Postural autonomic dysfunction and falls</a:t>
            </a:r>
          </a:p>
        </p:txBody>
      </p:sp>
    </p:spTree>
    <p:extLst>
      <p:ext uri="{BB962C8B-B14F-4D97-AF65-F5344CB8AC3E}">
        <p14:creationId xmlns:p14="http://schemas.microsoft.com/office/powerpoint/2010/main" val="4294488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altLang="en-US" dirty="0" smtClean="0"/>
              <a:t>Other Medication Options</a:t>
            </a:r>
          </a:p>
        </p:txBody>
      </p:sp>
      <p:sp>
        <p:nvSpPr>
          <p:cNvPr id="32771" name="Rectangle 3"/>
          <p:cNvSpPr>
            <a:spLocks noGrp="1" noChangeArrowheads="1"/>
          </p:cNvSpPr>
          <p:nvPr>
            <p:ph type="body" idx="1"/>
          </p:nvPr>
        </p:nvSpPr>
        <p:spPr>
          <a:xfrm>
            <a:off x="685800" y="1219200"/>
            <a:ext cx="7772400" cy="4876800"/>
          </a:xfrm>
        </p:spPr>
        <p:txBody>
          <a:bodyPr/>
          <a:lstStyle/>
          <a:p>
            <a:pPr eaLnBrk="1" hangingPunct="1">
              <a:defRPr/>
            </a:pPr>
            <a:r>
              <a:rPr lang="en-US" altLang="en-US" dirty="0" smtClean="0"/>
              <a:t>Insomnia</a:t>
            </a:r>
          </a:p>
          <a:p>
            <a:pPr lvl="1" eaLnBrk="1" hangingPunct="1">
              <a:defRPr/>
            </a:pPr>
            <a:r>
              <a:rPr lang="en-US" altLang="en-US" dirty="0" smtClean="0"/>
              <a:t>Increase daytime activity, treat pain/</a:t>
            </a:r>
            <a:r>
              <a:rPr lang="en-US" altLang="en-US" dirty="0" err="1" smtClean="0"/>
              <a:t>nocturia</a:t>
            </a:r>
            <a:endParaRPr lang="en-US" altLang="en-US" dirty="0" smtClean="0"/>
          </a:p>
          <a:p>
            <a:pPr lvl="1" eaLnBrk="1" hangingPunct="1">
              <a:defRPr/>
            </a:pPr>
            <a:r>
              <a:rPr lang="en-US" altLang="en-US" dirty="0" err="1"/>
              <a:t>Trazadone</a:t>
            </a:r>
            <a:r>
              <a:rPr lang="en-US" altLang="en-US" dirty="0"/>
              <a:t> (Older antidepressant)</a:t>
            </a:r>
          </a:p>
          <a:p>
            <a:pPr lvl="1" eaLnBrk="1" hangingPunct="1">
              <a:defRPr/>
            </a:pPr>
            <a:r>
              <a:rPr lang="en-US" altLang="en-US" dirty="0" smtClean="0"/>
              <a:t>Melatonin: Increase daytime activity</a:t>
            </a:r>
          </a:p>
          <a:p>
            <a:pPr lvl="1" eaLnBrk="1" hangingPunct="1">
              <a:defRPr/>
            </a:pPr>
            <a:r>
              <a:rPr lang="en-US" altLang="en-US" dirty="0" smtClean="0"/>
              <a:t>AVOID benzodiazepines, antihistamines</a:t>
            </a:r>
          </a:p>
          <a:p>
            <a:pPr eaLnBrk="1" hangingPunct="1">
              <a:defRPr/>
            </a:pPr>
            <a:r>
              <a:rPr lang="en-US" altLang="en-US" dirty="0" smtClean="0"/>
              <a:t>Mood stabilizers - agitation</a:t>
            </a:r>
          </a:p>
          <a:p>
            <a:pPr lvl="1" eaLnBrk="1" hangingPunct="1">
              <a:defRPr/>
            </a:pPr>
            <a:r>
              <a:rPr lang="en-US" altLang="en-US" dirty="0" err="1" smtClean="0"/>
              <a:t>Valproic</a:t>
            </a:r>
            <a:r>
              <a:rPr lang="en-US" altLang="en-US" dirty="0" smtClean="0"/>
              <a:t> Acid – low dose</a:t>
            </a:r>
          </a:p>
          <a:p>
            <a:pPr eaLnBrk="1" hangingPunct="1">
              <a:defRPr/>
            </a:pPr>
            <a:r>
              <a:rPr lang="en-US" altLang="en-US" dirty="0" smtClean="0"/>
              <a:t>Serotonin Reuptake Inhibitors</a:t>
            </a:r>
          </a:p>
          <a:p>
            <a:pPr lvl="1" eaLnBrk="1" hangingPunct="1">
              <a:defRPr/>
            </a:pPr>
            <a:r>
              <a:rPr lang="en-US" altLang="en-US" dirty="0" smtClean="0"/>
              <a:t>Depressive AND behavioral symptoms</a:t>
            </a:r>
          </a:p>
          <a:p>
            <a:pPr lvl="1" eaLnBrk="1" hangingPunct="1">
              <a:defRPr/>
            </a:pPr>
            <a:endParaRPr lang="en-US" altLang="en-US" dirty="0" smtClean="0"/>
          </a:p>
          <a:p>
            <a:pPr lvl="1" eaLnBrk="1" hangingPunct="1">
              <a:buFont typeface="Wingdings" pitchFamily="2" charset="2"/>
              <a:buNone/>
              <a:defRPr/>
            </a:pPr>
            <a:endParaRPr lang="en-US" altLang="en-US" dirty="0" smtClean="0"/>
          </a:p>
        </p:txBody>
      </p:sp>
    </p:spTree>
    <p:extLst>
      <p:ext uri="{BB962C8B-B14F-4D97-AF65-F5344CB8AC3E}">
        <p14:creationId xmlns:p14="http://schemas.microsoft.com/office/powerpoint/2010/main" val="1133671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altLang="en-US" smtClean="0"/>
              <a:t>Summary</a:t>
            </a:r>
          </a:p>
        </p:txBody>
      </p:sp>
      <p:sp>
        <p:nvSpPr>
          <p:cNvPr id="33795" name="Rectangle 3"/>
          <p:cNvSpPr>
            <a:spLocks noGrp="1" noChangeArrowheads="1"/>
          </p:cNvSpPr>
          <p:nvPr>
            <p:ph type="body" idx="1"/>
          </p:nvPr>
        </p:nvSpPr>
        <p:spPr/>
        <p:txBody>
          <a:bodyPr/>
          <a:lstStyle/>
          <a:p>
            <a:pPr eaLnBrk="1" hangingPunct="1">
              <a:defRPr/>
            </a:pPr>
            <a:r>
              <a:rPr lang="en-US" altLang="en-US" smtClean="0"/>
              <a:t>The burden of disease for Dementia is extremely high, and while current diagnostic and treatment challenges exist, specialized interdisciplinary management can improve quality of life and delay or prevent institutionalization</a:t>
            </a:r>
          </a:p>
        </p:txBody>
      </p:sp>
    </p:spTree>
    <p:extLst>
      <p:ext uri="{BB962C8B-B14F-4D97-AF65-F5344CB8AC3E}">
        <p14:creationId xmlns:p14="http://schemas.microsoft.com/office/powerpoint/2010/main" val="2194463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Detection</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Essential to proper diagnosis</a:t>
            </a:r>
          </a:p>
          <a:p>
            <a:pPr lvl="1"/>
            <a:r>
              <a:rPr lang="en-US" dirty="0" smtClean="0"/>
              <a:t>Onset, Qualities, Progression</a:t>
            </a:r>
          </a:p>
          <a:p>
            <a:pPr lvl="1"/>
            <a:r>
              <a:rPr lang="en-US" dirty="0" smtClean="0"/>
              <a:t>Overlapping clinical presentation over time </a:t>
            </a:r>
          </a:p>
          <a:p>
            <a:r>
              <a:rPr lang="en-US" dirty="0" smtClean="0"/>
              <a:t>History</a:t>
            </a:r>
          </a:p>
          <a:p>
            <a:pPr lvl="1"/>
            <a:r>
              <a:rPr lang="en-US" dirty="0" smtClean="0"/>
              <a:t>Patient, family, employer</a:t>
            </a:r>
          </a:p>
          <a:p>
            <a:pPr lvl="1"/>
            <a:r>
              <a:rPr lang="en-US" dirty="0" smtClean="0"/>
              <a:t>Forgetfulness </a:t>
            </a:r>
            <a:r>
              <a:rPr lang="en-US" dirty="0" err="1" smtClean="0"/>
              <a:t>vs</a:t>
            </a:r>
            <a:r>
              <a:rPr lang="en-US" dirty="0" smtClean="0"/>
              <a:t> Functional decline</a:t>
            </a:r>
          </a:p>
          <a:p>
            <a:r>
              <a:rPr lang="en-US" dirty="0" smtClean="0"/>
              <a:t>Screening</a:t>
            </a:r>
          </a:p>
          <a:p>
            <a:pPr lvl="1"/>
            <a:r>
              <a:rPr lang="en-US" dirty="0" err="1" smtClean="0"/>
              <a:t>Assymptomatic</a:t>
            </a:r>
            <a:r>
              <a:rPr lang="en-US" dirty="0" smtClean="0"/>
              <a:t>: not recommended </a:t>
            </a:r>
          </a:p>
        </p:txBody>
      </p:sp>
    </p:spTree>
    <p:extLst>
      <p:ext uri="{BB962C8B-B14F-4D97-AF65-F5344CB8AC3E}">
        <p14:creationId xmlns:p14="http://schemas.microsoft.com/office/powerpoint/2010/main" val="322229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72 </a:t>
            </a:r>
            <a:r>
              <a:rPr lang="en-US" dirty="0" err="1" smtClean="0"/>
              <a:t>yo</a:t>
            </a:r>
            <a:r>
              <a:rPr lang="en-US" dirty="0" smtClean="0"/>
              <a:t> former schoolteacher frequently “losing her keys”</a:t>
            </a:r>
          </a:p>
          <a:p>
            <a:pPr lvl="1"/>
            <a:r>
              <a:rPr lang="en-US" dirty="0" smtClean="0"/>
              <a:t>Lives alone, pays bills, manages medications</a:t>
            </a:r>
          </a:p>
          <a:p>
            <a:pPr lvl="1"/>
            <a:r>
              <a:rPr lang="en-US" dirty="0" smtClean="0"/>
              <a:t>Normal physical and labs</a:t>
            </a:r>
          </a:p>
          <a:p>
            <a:pPr lvl="1"/>
            <a:r>
              <a:rPr lang="en-US" dirty="0" smtClean="0"/>
              <a:t>Mental status exam score: Low normal</a:t>
            </a:r>
            <a:endParaRPr lang="en-US" dirty="0"/>
          </a:p>
        </p:txBody>
      </p:sp>
    </p:spTree>
    <p:extLst>
      <p:ext uri="{BB962C8B-B14F-4D97-AF65-F5344CB8AC3E}">
        <p14:creationId xmlns:p14="http://schemas.microsoft.com/office/powerpoint/2010/main" val="360653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(Typical) Memory Loss</a:t>
            </a:r>
            <a:endParaRPr lang="en-US" dirty="0"/>
          </a:p>
        </p:txBody>
      </p:sp>
      <p:sp>
        <p:nvSpPr>
          <p:cNvPr id="3" name="Content Placeholder 2"/>
          <p:cNvSpPr>
            <a:spLocks noGrp="1"/>
          </p:cNvSpPr>
          <p:nvPr>
            <p:ph idx="1"/>
          </p:nvPr>
        </p:nvSpPr>
        <p:spPr/>
        <p:txBody>
          <a:bodyPr/>
          <a:lstStyle/>
          <a:p>
            <a:r>
              <a:rPr lang="en-US" dirty="0" smtClean="0"/>
              <a:t>Decline in mental Processing Speed</a:t>
            </a:r>
          </a:p>
          <a:p>
            <a:r>
              <a:rPr lang="en-US" dirty="0" smtClean="0"/>
              <a:t>Difficulty learning new material</a:t>
            </a:r>
          </a:p>
          <a:p>
            <a:endParaRPr lang="en-US" dirty="0"/>
          </a:p>
          <a:p>
            <a:pPr marL="0" indent="0">
              <a:buNone/>
            </a:pPr>
            <a:r>
              <a:rPr lang="en-US" dirty="0" smtClean="0"/>
              <a:t>“Dementia” is NOT normal, and </a:t>
            </a:r>
          </a:p>
          <a:p>
            <a:pPr marL="0" indent="0">
              <a:buNone/>
            </a:pPr>
            <a:r>
              <a:rPr lang="en-US" dirty="0"/>
              <a:t>	</a:t>
            </a:r>
            <a:r>
              <a:rPr lang="en-US" dirty="0" smtClean="0"/>
              <a:t>Aging is NOT a disease</a:t>
            </a:r>
          </a:p>
          <a:p>
            <a:pPr marL="0" indent="0">
              <a:buNone/>
            </a:pPr>
            <a:r>
              <a:rPr lang="en-US" dirty="0"/>
              <a:t>	</a:t>
            </a:r>
          </a:p>
        </p:txBody>
      </p:sp>
    </p:spTree>
    <p:extLst>
      <p:ext uri="{BB962C8B-B14F-4D97-AF65-F5344CB8AC3E}">
        <p14:creationId xmlns:p14="http://schemas.microsoft.com/office/powerpoint/2010/main" val="2907399825"/>
      </p:ext>
    </p:extLst>
  </p:cSld>
  <p:clrMapOvr>
    <a:masterClrMapping/>
  </p:clrMapOvr>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2960</TotalTime>
  <Words>2312</Words>
  <Application>Microsoft Office PowerPoint</Application>
  <PresentationFormat>On-screen Show (4:3)</PresentationFormat>
  <Paragraphs>514</Paragraphs>
  <Slides>69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Times New Roman</vt:lpstr>
      <vt:lpstr>Wingdings</vt:lpstr>
      <vt:lpstr>Pulse</vt:lpstr>
      <vt:lpstr> Dementia Disorders</vt:lpstr>
      <vt:lpstr>Readings</vt:lpstr>
      <vt:lpstr>Objectives</vt:lpstr>
      <vt:lpstr>Cognition</vt:lpstr>
      <vt:lpstr>Dementia</vt:lpstr>
      <vt:lpstr>Dementia</vt:lpstr>
      <vt:lpstr>Early Detection</vt:lpstr>
      <vt:lpstr>Case #1</vt:lpstr>
      <vt:lpstr>“Normal” (Typical) Memory Loss</vt:lpstr>
      <vt:lpstr>Mild Cognitive Impairment (MCA)</vt:lpstr>
      <vt:lpstr>Dementia</vt:lpstr>
      <vt:lpstr>Cognitive Terminology</vt:lpstr>
      <vt:lpstr>Executive Function</vt:lpstr>
      <vt:lpstr>Dementia vs Delerium</vt:lpstr>
      <vt:lpstr>Screening for Dementia</vt:lpstr>
      <vt:lpstr>Mini-Mental Status Exam</vt:lpstr>
      <vt:lpstr>Montreal Cogitive Assessment</vt:lpstr>
      <vt:lpstr>PowerPoint Presentation</vt:lpstr>
      <vt:lpstr>Clock-Drawing/Mini-Cog</vt:lpstr>
      <vt:lpstr>Evaluation</vt:lpstr>
      <vt:lpstr>History</vt:lpstr>
      <vt:lpstr>History</vt:lpstr>
      <vt:lpstr>Reversible Causes</vt:lpstr>
      <vt:lpstr>Reversible Causes </vt:lpstr>
      <vt:lpstr>Neuroimaging</vt:lpstr>
      <vt:lpstr>Lumbar Puncture</vt:lpstr>
      <vt:lpstr>Neuropsychological Testing</vt:lpstr>
      <vt:lpstr>Decision-Making Capacity</vt:lpstr>
      <vt:lpstr>Driving: The Ultimate ADL</vt:lpstr>
      <vt:lpstr>Dementia “Evaluation”</vt:lpstr>
      <vt:lpstr>Case #2</vt:lpstr>
      <vt:lpstr>Alzheimers Dementia (AD)</vt:lpstr>
      <vt:lpstr>Risk Factors for AD</vt:lpstr>
      <vt:lpstr>Alzheimers Disease (AD)</vt:lpstr>
      <vt:lpstr>PowerPoint Presentation</vt:lpstr>
      <vt:lpstr>Aging and Alzheimers Disease</vt:lpstr>
      <vt:lpstr>Glucose Metabolism in the CNS</vt:lpstr>
      <vt:lpstr>Alzheimers Disease (AD)</vt:lpstr>
      <vt:lpstr>Alzheimers Disease (AD)</vt:lpstr>
      <vt:lpstr>Alzheimers Disease (AD)</vt:lpstr>
      <vt:lpstr>Alzheimers Dementia</vt:lpstr>
      <vt:lpstr>Alzheimers Dementia</vt:lpstr>
      <vt:lpstr>Alzheimers Disease</vt:lpstr>
      <vt:lpstr>Alzheimers Dementia</vt:lpstr>
      <vt:lpstr>PowerPoint Presentation</vt:lpstr>
      <vt:lpstr>Neuropsychiatric Symptoms</vt:lpstr>
      <vt:lpstr>Environmental Causes</vt:lpstr>
      <vt:lpstr>Pseudodementia</vt:lpstr>
      <vt:lpstr>Vascular Dementia (VaD)</vt:lpstr>
      <vt:lpstr>Vascular Dementia</vt:lpstr>
      <vt:lpstr>Case #3</vt:lpstr>
      <vt:lpstr>Normal Pressure Hydrocephalus</vt:lpstr>
      <vt:lpstr>Parkinson’s Disease Dementia</vt:lpstr>
      <vt:lpstr>Dementia with Lewy Bodies</vt:lpstr>
      <vt:lpstr>Dementia with Lewy Bodies</vt:lpstr>
      <vt:lpstr>Motor Impairment in Alzheimers Dementia(AD)</vt:lpstr>
      <vt:lpstr>Head Trauma</vt:lpstr>
      <vt:lpstr>Frontotemporal Dementia</vt:lpstr>
      <vt:lpstr>Frontotemporal Dementia</vt:lpstr>
      <vt:lpstr>Case #4</vt:lpstr>
      <vt:lpstr>Alcohol Related Dementia</vt:lpstr>
      <vt:lpstr>Alcohol Related Dementia</vt:lpstr>
      <vt:lpstr>Treatment</vt:lpstr>
      <vt:lpstr>Treatment</vt:lpstr>
      <vt:lpstr>Environment</vt:lpstr>
      <vt:lpstr>Treat  Symptoms not Dementia</vt:lpstr>
      <vt:lpstr>Atypical Antipsychotics</vt:lpstr>
      <vt:lpstr>Other Medication Options</vt:lpstr>
      <vt:lpstr>Summary</vt:lpstr>
    </vt:vector>
  </TitlesOfParts>
  <Company>The Alfred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Neurophysiological assessment of coma</dc:title>
  <dc:creator>template</dc:creator>
  <cp:lastModifiedBy>Brown, Candace</cp:lastModifiedBy>
  <cp:revision>212</cp:revision>
  <cp:lastPrinted>2015-11-30T18:31:16Z</cp:lastPrinted>
  <dcterms:created xsi:type="dcterms:W3CDTF">2000-08-22T05:12:47Z</dcterms:created>
  <dcterms:modified xsi:type="dcterms:W3CDTF">2018-10-25T13:32:52Z</dcterms:modified>
</cp:coreProperties>
</file>