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9" r:id="rId36"/>
    <p:sldId id="298" r:id="rId37"/>
    <p:sldId id="297" r:id="rId38"/>
    <p:sldId id="290" r:id="rId39"/>
  </p:sldIdLst>
  <p:sldSz cx="9144000" cy="6858000" type="screen4x3"/>
  <p:notesSz cx="7023100" cy="9309100"/>
  <p:custDataLst>
    <p:tags r:id="rId4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767774C-7DD8-42D3-AF6C-7DE3BDE9DF2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681A912-7722-4AA6-81CD-4BCF670A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51FAF-E46F-49C5-9405-3310AAA40EDE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32EE4-791B-4F5D-9F15-0CBF34724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0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5BC1-9B1F-4C71-919F-17C8B5C4FCC1}" type="datetime1">
              <a:rPr lang="en-US" smtClean="0"/>
              <a:t>9/13/2018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0864-0BDE-434C-B82B-4FD0D2608638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866C-E3E5-47EE-B8DE-ABA669D8340E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B412-FCBF-4D2D-A621-45C5B0C94EAA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3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7AC8-1E91-49C2-8BC9-E38AA404C3F9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D9EC-0F33-45EC-A7FE-8B8DFFF3465E}" type="datetime1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EDEA1-335A-4A3D-AA0D-8DD29E5B1022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782-9EE2-47B6-BE9C-EE04AD1441E0}" type="datetime1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1A00-7F94-43BB-A151-B9E6725D9668}" type="datetime1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2071-19C3-476B-8E51-F2507A0A1C58}" type="datetime1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F417-D46C-4998-A94F-CD6180DF9C3A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2A6D-E67F-4136-A60A-AE9BE218B4B1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CA1A271-605B-4447-8B5E-49CD0A9B8936}" type="datetime1">
              <a:rPr lang="en-US" smtClean="0"/>
              <a:t>9/13/2018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A6C073-B153-46D1-BD04-1B11C604446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4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533400"/>
            <a:ext cx="7406640" cy="1600200"/>
          </a:xfrm>
        </p:spPr>
        <p:txBody>
          <a:bodyPr>
            <a:noAutofit/>
          </a:bodyPr>
          <a:lstStyle/>
          <a:p>
            <a:r>
              <a:rPr lang="en-US" sz="4400" dirty="0" smtClean="0"/>
              <a:t>Somatic Symptom </a:t>
            </a:r>
            <a:br>
              <a:rPr lang="en-US" sz="4400" dirty="0" smtClean="0"/>
            </a:br>
            <a:r>
              <a:rPr lang="en-US" sz="4400" dirty="0" smtClean="0"/>
              <a:t>and </a:t>
            </a:r>
            <a:br>
              <a:rPr lang="en-US" sz="4400" dirty="0" smtClean="0"/>
            </a:br>
            <a:r>
              <a:rPr lang="en-US" sz="4400" dirty="0" smtClean="0"/>
              <a:t>Related Disorders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7406640" cy="30480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Terry McMahon, M.D.</a:t>
            </a:r>
          </a:p>
          <a:p>
            <a:endParaRPr lang="en-US" sz="3600" dirty="0" smtClean="0"/>
          </a:p>
          <a:p>
            <a:endParaRPr lang="en-US" sz="3600" dirty="0"/>
          </a:p>
          <a:p>
            <a:r>
              <a:rPr lang="en-US" sz="3600" b="1" dirty="0" smtClean="0"/>
              <a:t>Sources:</a:t>
            </a:r>
            <a:endParaRPr lang="en-US" sz="3600" b="1" dirty="0"/>
          </a:p>
          <a:p>
            <a:pPr marL="653796" indent="-571500">
              <a:buFont typeface="Arial" panose="020B0604020202020204" pitchFamily="34" charset="0"/>
              <a:buChar char="•"/>
            </a:pPr>
            <a:r>
              <a:rPr lang="en-US" sz="3600" i="1" dirty="0"/>
              <a:t>Diagnostic and Statistical Manual, 5</a:t>
            </a:r>
            <a:r>
              <a:rPr lang="en-US" sz="3600" i="1" baseline="30000" dirty="0"/>
              <a:t>th</a:t>
            </a:r>
            <a:r>
              <a:rPr lang="en-US" sz="3600" i="1" dirty="0"/>
              <a:t> edition</a:t>
            </a:r>
            <a:r>
              <a:rPr lang="en-US" sz="3600" dirty="0"/>
              <a:t>. (2014). American Psychiatric </a:t>
            </a:r>
            <a:r>
              <a:rPr lang="en-US" sz="3600" dirty="0" smtClean="0"/>
              <a:t>Publishing. </a:t>
            </a:r>
          </a:p>
          <a:p>
            <a:pPr marL="82296"/>
            <a:endParaRPr lang="en-US" sz="3600" dirty="0"/>
          </a:p>
          <a:p>
            <a:pPr marL="653796" indent="-571500">
              <a:buFont typeface="Arial" panose="020B0604020202020204" pitchFamily="34" charset="0"/>
              <a:buChar char="•"/>
            </a:pPr>
            <a:r>
              <a:rPr lang="en-US" sz="3600" dirty="0"/>
              <a:t>Black, D.,  and </a:t>
            </a:r>
            <a:r>
              <a:rPr lang="en-US" sz="3600" dirty="0" err="1"/>
              <a:t>Andreasen</a:t>
            </a:r>
            <a:r>
              <a:rPr lang="en-US" sz="3600" dirty="0"/>
              <a:t>, N., (2014). </a:t>
            </a:r>
            <a:r>
              <a:rPr lang="en-US" sz="3600" i="1" dirty="0"/>
              <a:t>Introductory Textbook of Psychiatry, 6</a:t>
            </a:r>
            <a:r>
              <a:rPr lang="en-US" sz="3600" i="1" baseline="30000" dirty="0"/>
              <a:t>th</a:t>
            </a:r>
            <a:r>
              <a:rPr lang="en-US" sz="3600" i="1" dirty="0"/>
              <a:t> edition</a:t>
            </a:r>
            <a:r>
              <a:rPr lang="en-US" sz="3600" dirty="0"/>
              <a:t>. American Psychiatric Publishing. </a:t>
            </a:r>
          </a:p>
          <a:p>
            <a:endParaRPr lang="en-US" sz="3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09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D6A6-9228-482B-8AB0-710BE54DDA1A}" type="slidenum">
              <a:rPr lang="en-US" sz="1600" b="1" smtClean="0">
                <a:solidFill>
                  <a:schemeClr val="tx1"/>
                </a:solidFill>
              </a:rPr>
              <a:t>1</a:t>
            </a:fld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Conversion Disorder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>Functional Neurological </a:t>
            </a:r>
            <a:r>
              <a:rPr lang="en-US" sz="3100" dirty="0" smtClean="0"/>
              <a:t>Symptom </a:t>
            </a:r>
            <a:r>
              <a:rPr lang="en-US" sz="3100" dirty="0"/>
              <a:t>Disorder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2700" dirty="0"/>
              <a:t>Diagnostic </a:t>
            </a:r>
            <a:r>
              <a:rPr lang="en-US" sz="2700" dirty="0" smtClean="0"/>
              <a:t>Criteria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Specify symptom type:</a:t>
            </a:r>
          </a:p>
          <a:p>
            <a:pPr marL="603504" lvl="2" indent="0">
              <a:buNone/>
            </a:pPr>
            <a:r>
              <a:rPr lang="en-US" b="1" dirty="0" smtClean="0"/>
              <a:t>With weakness or paralysis</a:t>
            </a:r>
          </a:p>
          <a:p>
            <a:pPr marL="603504" lvl="2" indent="0">
              <a:buNone/>
            </a:pPr>
            <a:r>
              <a:rPr lang="en-US" b="1" dirty="0" smtClean="0"/>
              <a:t>With abnormal movement </a:t>
            </a:r>
            <a:r>
              <a:rPr lang="en-US" dirty="0" smtClean="0"/>
              <a:t>( tremor, dystonic movement, myoclonus, gait disorder)</a:t>
            </a:r>
          </a:p>
          <a:p>
            <a:pPr marL="603504" lvl="2" indent="0">
              <a:buNone/>
            </a:pPr>
            <a:r>
              <a:rPr lang="en-US" b="1" dirty="0" smtClean="0"/>
              <a:t>With swallowing symptoms</a:t>
            </a:r>
          </a:p>
          <a:p>
            <a:pPr marL="603504" lvl="2" indent="0">
              <a:buNone/>
            </a:pPr>
            <a:r>
              <a:rPr lang="en-US" b="1" dirty="0" smtClean="0"/>
              <a:t>With speech symptom </a:t>
            </a:r>
            <a:r>
              <a:rPr lang="en-US" dirty="0" smtClean="0"/>
              <a:t>(i.e., dysphonia, slurred speech)</a:t>
            </a:r>
          </a:p>
          <a:p>
            <a:pPr marL="603504" lvl="2" indent="0">
              <a:buNone/>
            </a:pPr>
            <a:r>
              <a:rPr lang="en-US" b="1" dirty="0" smtClean="0"/>
              <a:t>With attacks or seizures</a:t>
            </a:r>
          </a:p>
          <a:p>
            <a:pPr marL="603504" lvl="2" indent="0">
              <a:buNone/>
            </a:pPr>
            <a:r>
              <a:rPr lang="en-US" b="1" dirty="0" smtClean="0"/>
              <a:t>With anesthesia or sensory loss</a:t>
            </a:r>
          </a:p>
          <a:p>
            <a:pPr marL="603504" lvl="2" indent="0">
              <a:buNone/>
            </a:pPr>
            <a:r>
              <a:rPr lang="en-US" b="1" dirty="0" smtClean="0"/>
              <a:t>With special sensory symptom </a:t>
            </a:r>
            <a:r>
              <a:rPr lang="en-US" dirty="0" smtClean="0"/>
              <a:t>(i.e., visual, olfactory, or hearing disturbance)</a:t>
            </a:r>
          </a:p>
          <a:p>
            <a:pPr marL="603504" lvl="2" indent="0">
              <a:buNone/>
            </a:pPr>
            <a:r>
              <a:rPr lang="en-US" b="1" dirty="0" smtClean="0"/>
              <a:t>With mixed symptoms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10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5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Conversion Disorder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>Functional Neurological </a:t>
            </a:r>
            <a:r>
              <a:rPr lang="en-US" sz="3100" dirty="0" smtClean="0"/>
              <a:t>Symptom </a:t>
            </a:r>
            <a:r>
              <a:rPr lang="en-US" sz="3100" dirty="0"/>
              <a:t>Disorder</a:t>
            </a:r>
            <a:br>
              <a:rPr lang="en-US" sz="3100" dirty="0"/>
            </a:br>
            <a:r>
              <a:rPr lang="en-US" sz="2700" dirty="0"/>
              <a:t>Diagnostic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/>
          <a:lstStyle/>
          <a:p>
            <a:r>
              <a:rPr lang="en-US" dirty="0"/>
              <a:t>Specify if:</a:t>
            </a:r>
          </a:p>
          <a:p>
            <a:pPr marL="603504" lvl="2" indent="0">
              <a:buNone/>
            </a:pPr>
            <a:r>
              <a:rPr lang="en-US" b="1" dirty="0"/>
              <a:t>Acute episode: </a:t>
            </a:r>
            <a:r>
              <a:rPr lang="en-US" dirty="0"/>
              <a:t>Symptoms present for less than 6 months.</a:t>
            </a:r>
          </a:p>
          <a:p>
            <a:pPr marL="603504" lvl="2" indent="0">
              <a:buNone/>
            </a:pPr>
            <a:r>
              <a:rPr lang="en-US" b="1" dirty="0"/>
              <a:t>Persistent:</a:t>
            </a:r>
            <a:r>
              <a:rPr lang="en-US" dirty="0"/>
              <a:t> Symptoms occurring for 6 months or more.</a:t>
            </a:r>
          </a:p>
          <a:p>
            <a:r>
              <a:rPr lang="en-US" dirty="0"/>
              <a:t>Specify if:</a:t>
            </a:r>
          </a:p>
          <a:p>
            <a:pPr marL="603504" lvl="2" indent="0">
              <a:buNone/>
            </a:pPr>
            <a:r>
              <a:rPr lang="en-US" b="1" dirty="0"/>
              <a:t>With psychological stressor </a:t>
            </a:r>
            <a:r>
              <a:rPr lang="en-US" dirty="0"/>
              <a:t>(specify stressor)</a:t>
            </a:r>
          </a:p>
          <a:p>
            <a:pPr marL="603504" lvl="2" indent="0">
              <a:buNone/>
            </a:pPr>
            <a:r>
              <a:rPr lang="en-US" b="1" dirty="0"/>
              <a:t>Without psychological stressor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002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11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2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Conversion Disorder</a:t>
            </a:r>
            <a:br>
              <a:rPr lang="en-US" dirty="0" smtClean="0"/>
            </a:br>
            <a:r>
              <a:rPr lang="en-US" sz="3600" dirty="0" smtClean="0"/>
              <a:t>Additional Features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in up to 20-30% of patients admitted for neurological symptoms.</a:t>
            </a:r>
          </a:p>
          <a:p>
            <a:r>
              <a:rPr lang="en-US" dirty="0" smtClean="0"/>
              <a:t>More frequent in females.</a:t>
            </a:r>
          </a:p>
          <a:p>
            <a:r>
              <a:rPr lang="en-US" dirty="0" smtClean="0"/>
              <a:t>Associated with decreased levels of education and income.</a:t>
            </a:r>
          </a:p>
          <a:p>
            <a:r>
              <a:rPr lang="en-US" dirty="0" smtClean="0"/>
              <a:t>Usual onset is late childhood and early adulthood.</a:t>
            </a:r>
          </a:p>
          <a:p>
            <a:r>
              <a:rPr lang="en-US" dirty="0" smtClean="0"/>
              <a:t>Symptoms conform to patient’s concept of disease.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12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9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96962"/>
          </a:xfrm>
        </p:spPr>
        <p:txBody>
          <a:bodyPr>
            <a:normAutofit fontScale="90000"/>
          </a:bodyPr>
          <a:lstStyle/>
          <a:p>
            <a:r>
              <a:rPr lang="en-US" dirty="0"/>
              <a:t>Conversion </a:t>
            </a:r>
            <a:r>
              <a:rPr lang="en-US" dirty="0" smtClean="0"/>
              <a:t>Disorder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Additional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Can coexist with other physical d/o; i.e. later dx of neurologic d/o not uncommon (20-60%).</a:t>
            </a:r>
          </a:p>
          <a:p>
            <a:r>
              <a:rPr lang="en-US" dirty="0" smtClean="0"/>
              <a:t>Problem with “classical findings’-(i.e., secondary gain, histrionic personality, la belle indifference).</a:t>
            </a:r>
          </a:p>
          <a:p>
            <a:r>
              <a:rPr lang="en-US" dirty="0" smtClean="0"/>
              <a:t>“Conversion V” on MMPI</a:t>
            </a:r>
          </a:p>
          <a:p>
            <a:r>
              <a:rPr lang="en-US" dirty="0" smtClean="0"/>
              <a:t>Better prognosis—acute onset, clear precipitant, good pre-morbid adjustment, absence of medical/neurological co-morbidity.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13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1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Illness Anxiety Disorder</a:t>
            </a:r>
            <a:br>
              <a:rPr lang="en-US" dirty="0" smtClean="0"/>
            </a:br>
            <a:r>
              <a:rPr lang="en-US" sz="3600" dirty="0" smtClean="0"/>
              <a:t>Diagnostic Criteria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Preoccupation with having or acquiring a serious illness.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Somatic symptoms are not present or, if present, are only mild in intensity. If another medical condition is present or there is a high risk for developing a medical condition (i.e., strong family history is present), the preoccupation is clearly excessive or disproportionate. 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There is a high level of anxiety about health, and the individual is easily alarmed about personal health status.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14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Illness Anxiety Disorder</a:t>
            </a:r>
            <a:br>
              <a:rPr lang="en-US" dirty="0"/>
            </a:br>
            <a:r>
              <a:rPr lang="en-US" sz="3600" dirty="0"/>
              <a:t>Diagnostic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498080" cy="4800600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lphaUcPeriod" startAt="4"/>
            </a:pPr>
            <a:r>
              <a:rPr lang="en-US" dirty="0" smtClean="0"/>
              <a:t>The individual performs excessive health-related behaviors (i.e., repeatedly checks his or her body for signs of illness)or exhibits maladaptive avoidance (i.e., avoids doctor appointments and hospitals).</a:t>
            </a:r>
          </a:p>
          <a:p>
            <a:pPr marL="596646" indent="-514350">
              <a:buFont typeface="+mj-lt"/>
              <a:buAutoNum type="alphaUcPeriod" startAt="4"/>
            </a:pPr>
            <a:r>
              <a:rPr lang="en-US" dirty="0" smtClean="0"/>
              <a:t>Illness preoccupation has been present for at least 6 months, but the specific illness that is feared may change over that period of time.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15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0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3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Illness Anxiety Disorder</a:t>
            </a:r>
            <a:br>
              <a:rPr lang="en-US" dirty="0"/>
            </a:br>
            <a:r>
              <a:rPr lang="en-US" sz="3600" dirty="0"/>
              <a:t>Diagnostic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343" y="1600200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lphaUcPeriod" startAt="6"/>
            </a:pPr>
            <a:r>
              <a:rPr lang="en-US" dirty="0"/>
              <a:t>The illness-related preoccupation is not better explained by another mental disorder, such as somatic symptom disorder, panic disorder, generalized anxiety disorder, body dysmorphic disorder, obsessive-compulsive disorder, or delusional disorder, somatic type. </a:t>
            </a:r>
          </a:p>
          <a:p>
            <a:r>
              <a:rPr lang="en-US" dirty="0" smtClean="0"/>
              <a:t>Specify whether:</a:t>
            </a:r>
          </a:p>
          <a:p>
            <a:pPr marL="603504" lvl="2" indent="0">
              <a:buNone/>
            </a:pPr>
            <a:r>
              <a:rPr lang="en-US" b="1" dirty="0" smtClean="0"/>
              <a:t>Care-seeking type: </a:t>
            </a:r>
            <a:r>
              <a:rPr lang="en-US" dirty="0" smtClean="0"/>
              <a:t>Medical care, including physician visits or undergoing tests and procedures, is frequently used.</a:t>
            </a:r>
          </a:p>
          <a:p>
            <a:pPr marL="603504" lvl="2" indent="0">
              <a:buNone/>
            </a:pPr>
            <a:r>
              <a:rPr lang="en-US" b="1" dirty="0" smtClean="0"/>
              <a:t>Care-avoidant type: </a:t>
            </a:r>
            <a:r>
              <a:rPr lang="en-US" dirty="0" smtClean="0"/>
              <a:t>Medical care is rarely used.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16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Illness Anxiety Disorder</a:t>
            </a:r>
            <a:br>
              <a:rPr lang="en-US" dirty="0" smtClean="0"/>
            </a:br>
            <a:r>
              <a:rPr lang="en-US" sz="3600" dirty="0" smtClean="0"/>
              <a:t>Additional Features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Amplification/misinterpretation of “normal” function.</a:t>
            </a:r>
          </a:p>
          <a:p>
            <a:r>
              <a:rPr lang="en-US" dirty="0" smtClean="0"/>
              <a:t>Preoccupation with illness undermining socio-occupational function and relationships.</a:t>
            </a:r>
          </a:p>
          <a:p>
            <a:r>
              <a:rPr lang="en-US" dirty="0" smtClean="0"/>
              <a:t>Prevalent in 3-10% of general population</a:t>
            </a:r>
          </a:p>
          <a:p>
            <a:r>
              <a:rPr lang="en-US" dirty="0" smtClean="0"/>
              <a:t>Onset early to middle adulthood.</a:t>
            </a:r>
          </a:p>
          <a:p>
            <a:r>
              <a:rPr lang="en-US" dirty="0" smtClean="0"/>
              <a:t>“Doctor shopping”, frequent medical visits, excessive medical procedures.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17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9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Psychological Factors Affecting Other Medical Conditions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Diagnostic Criteria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229" y="1600200"/>
            <a:ext cx="7498080" cy="4800600"/>
          </a:xfrm>
        </p:spPr>
        <p:txBody>
          <a:bodyPr>
            <a:normAutofit fontScale="77500" lnSpcReduction="20000"/>
          </a:bodyPr>
          <a:lstStyle/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A medical symptom or condition (other than a mental disorder) is present.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Psychological or behavioral factors adversely affect the medical condition in one of the following ways:</a:t>
            </a:r>
          </a:p>
          <a:p>
            <a:pPr marL="1060704" lvl="2" indent="-457200">
              <a:buFont typeface="+mj-lt"/>
              <a:buAutoNum type="arabicPeriod"/>
            </a:pPr>
            <a:r>
              <a:rPr lang="en-US" dirty="0" smtClean="0"/>
              <a:t>The factors have influenced the course of the medical condition as shown by a close temporal association between the psychological factors and the development of, exacerbation of, or delayed recovery from, the medical condition.</a:t>
            </a:r>
          </a:p>
          <a:p>
            <a:pPr marL="1060704" lvl="2" indent="-457200">
              <a:buFont typeface="+mj-lt"/>
              <a:buAutoNum type="arabicPeriod"/>
            </a:pPr>
            <a:r>
              <a:rPr lang="en-US" dirty="0" smtClean="0"/>
              <a:t>The factors interfere with the treatment of the medical condition (i.e., poor adherence).</a:t>
            </a:r>
          </a:p>
          <a:p>
            <a:pPr marL="1060704" lvl="2" indent="-457200">
              <a:buFont typeface="+mj-lt"/>
              <a:buAutoNum type="arabicPeriod"/>
            </a:pPr>
            <a:r>
              <a:rPr lang="en-US" dirty="0" smtClean="0"/>
              <a:t>The factors constitute additional well-established health risks for the individual.</a:t>
            </a:r>
          </a:p>
          <a:p>
            <a:pPr marL="1060704" lvl="2" indent="-457200">
              <a:buFont typeface="+mj-lt"/>
              <a:buAutoNum type="arabicPeriod"/>
            </a:pPr>
            <a:r>
              <a:rPr lang="en-US" dirty="0" smtClean="0"/>
              <a:t>The factors influence the underlying pathophysiology, precipitating or exacerbating symptoms or necessitates medical attention.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5240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18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52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Psychological Factors Affecting Other Medical Conditions</a:t>
            </a:r>
            <a:br>
              <a:rPr lang="en-US" sz="3600" dirty="0"/>
            </a:br>
            <a:r>
              <a:rPr lang="en-US" sz="2700" dirty="0"/>
              <a:t>Diagnostic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marL="596646" indent="-514350">
              <a:buFont typeface="+mj-lt"/>
              <a:buAutoNum type="alphaUcPeriod" startAt="3"/>
            </a:pPr>
            <a:r>
              <a:rPr lang="en-US" dirty="0" smtClean="0"/>
              <a:t>The psychological and behavioral factors in Criterion B are not better explained by another mental disorder (i.e., panic disorder, major depressive disorder, posttraumatic stress disorder). </a:t>
            </a:r>
          </a:p>
          <a:p>
            <a:r>
              <a:rPr lang="en-US" dirty="0" smtClean="0"/>
              <a:t>Specify current severity:</a:t>
            </a:r>
          </a:p>
          <a:p>
            <a:pPr marL="603504" lvl="2" indent="0">
              <a:buNone/>
            </a:pPr>
            <a:r>
              <a:rPr lang="en-US" b="1" dirty="0" smtClean="0"/>
              <a:t>Mild:</a:t>
            </a:r>
            <a:r>
              <a:rPr lang="en-US" dirty="0" smtClean="0"/>
              <a:t> Increased medical risk (i.e., inconsistent adherence with antihypertension treatment). </a:t>
            </a:r>
          </a:p>
          <a:p>
            <a:pPr marL="603504" lvl="2" indent="0">
              <a:buNone/>
            </a:pPr>
            <a:r>
              <a:rPr lang="en-US" b="1" dirty="0" smtClean="0"/>
              <a:t>Moderate:</a:t>
            </a:r>
            <a:r>
              <a:rPr lang="en-US" dirty="0" smtClean="0"/>
              <a:t> Aggravates underlying medical condition (i.e., anxiety aggravating asthma).</a:t>
            </a:r>
          </a:p>
          <a:p>
            <a:pPr marL="603504" lvl="2" indent="0">
              <a:buNone/>
            </a:pPr>
            <a:r>
              <a:rPr lang="en-US" b="1" dirty="0" smtClean="0"/>
              <a:t>Severe: </a:t>
            </a:r>
            <a:r>
              <a:rPr lang="en-US" dirty="0" smtClean="0"/>
              <a:t>Results in medical hospitalization or ER visit</a:t>
            </a:r>
          </a:p>
          <a:p>
            <a:pPr marL="603504" lvl="2" indent="0">
              <a:buNone/>
            </a:pPr>
            <a:r>
              <a:rPr lang="en-US" b="1" dirty="0" smtClean="0"/>
              <a:t>Extreme: </a:t>
            </a:r>
            <a:r>
              <a:rPr lang="en-US" dirty="0" smtClean="0"/>
              <a:t>Results in severe, life-threatening risk (i.e., ignoring heart attach symptoms.)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6002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19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8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Explain the key features, natural history, clinical manifestations and epidemiology of Somatic Symptom and Related Disorders.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Describe the relevant psychiatric co-morbidity associated with Somatic Symptom and Related Disorders.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Describe the general principles in managing patients with a Somatic Symptom and Related Disorders.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Differentiate Factitious Disorders and malingering from each other and other Somatic Symptom Disorders.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Describe the clinical manifestations of Factitious Disorders and a psychotherapeutic approach to treatment of these patients.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2954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2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Psychological Factors Affecting Other Medical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include:</a:t>
            </a:r>
          </a:p>
          <a:p>
            <a:pPr lvl="1"/>
            <a:r>
              <a:rPr lang="en-US" dirty="0" smtClean="0"/>
              <a:t>Denial/minimization of disease</a:t>
            </a:r>
          </a:p>
          <a:p>
            <a:pPr lvl="1"/>
            <a:r>
              <a:rPr lang="en-US" dirty="0" smtClean="0"/>
              <a:t>Poor compliance/adherence </a:t>
            </a:r>
          </a:p>
          <a:p>
            <a:pPr lvl="1"/>
            <a:r>
              <a:rPr lang="en-US" dirty="0" smtClean="0"/>
              <a:t>Symptom increase due to anxiety (i.e. asthma)</a:t>
            </a:r>
          </a:p>
          <a:p>
            <a:pPr lvl="1"/>
            <a:r>
              <a:rPr lang="en-US" dirty="0" smtClean="0"/>
              <a:t>Inappropriate medication use (manipulation of insulin to achieve weight loss)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20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0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Differential Diagnosis of Somatic Symptom and Related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7498080" cy="4800600"/>
          </a:xfrm>
        </p:spPr>
        <p:txBody>
          <a:bodyPr>
            <a:normAutofit fontScale="92500"/>
          </a:bodyPr>
          <a:lstStyle/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Importance of:</a:t>
            </a:r>
          </a:p>
          <a:p>
            <a:pPr marL="1060704" lvl="2" indent="-457200">
              <a:buFont typeface="+mj-lt"/>
              <a:buAutoNum type="arabicPeriod"/>
            </a:pPr>
            <a:r>
              <a:rPr lang="en-US" dirty="0" smtClean="0"/>
              <a:t>Understanding “natural history” of the disorders</a:t>
            </a:r>
          </a:p>
          <a:p>
            <a:pPr marL="1060704" lvl="2" indent="-457200">
              <a:buFont typeface="+mj-lt"/>
              <a:buAutoNum type="arabicPeriod"/>
            </a:pPr>
            <a:r>
              <a:rPr lang="en-US" dirty="0" smtClean="0"/>
              <a:t>Good psychosocial history</a:t>
            </a:r>
          </a:p>
          <a:p>
            <a:pPr marL="539496" indent="-457200">
              <a:buFont typeface="+mj-lt"/>
              <a:buAutoNum type="alphaUcPeriod"/>
            </a:pPr>
            <a:r>
              <a:rPr lang="en-US" dirty="0" smtClean="0"/>
              <a:t>Frequent Co-Morbid Psychiatric Disorders-Major depression, Anxiety D/O, Substance use disorder, Adjustment disorder (grief reaction), Personality traits/disorders-(histrionic, antisocial, dependent/avoidant, obsessive compulsive), Schizophrenia, Delusional disorder.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5240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21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Differential Diagnosis of Somatic Symptom and Related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7498080" cy="4800600"/>
          </a:xfrm>
        </p:spPr>
        <p:txBody>
          <a:bodyPr/>
          <a:lstStyle/>
          <a:p>
            <a:pPr marL="596646" indent="-514350">
              <a:buFont typeface="+mj-lt"/>
              <a:buAutoNum type="alphaUcPeriod" startAt="3"/>
            </a:pPr>
            <a:r>
              <a:rPr lang="en-US" dirty="0" smtClean="0"/>
              <a:t>Physical Disorders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A mixture of physical/psychiatric disorders not uncommon.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Problems with secondary gain, diagnosis by exclusion, either/or approach.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Especially look for endocrine, neurologic, collagen/vascular, and occult neoplastic disease.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5240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22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0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Management of Somatic Symptom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clinical presentation is considered in the context of psychosocial factors, both current and past.</a:t>
            </a:r>
          </a:p>
          <a:p>
            <a:r>
              <a:rPr lang="en-US" dirty="0" smtClean="0"/>
              <a:t>The diagnostic procedures and therapeutic interventions are based on objective findings. (i.e., </a:t>
            </a:r>
            <a:r>
              <a:rPr lang="en-US" dirty="0" err="1" smtClean="0"/>
              <a:t>primum</a:t>
            </a:r>
            <a:r>
              <a:rPr lang="en-US" dirty="0" smtClean="0"/>
              <a:t> non </a:t>
            </a:r>
            <a:r>
              <a:rPr lang="en-US" dirty="0" err="1" smtClean="0"/>
              <a:t>nocere</a:t>
            </a:r>
            <a:r>
              <a:rPr lang="en-US" dirty="0" smtClean="0"/>
              <a:t>—”first, do no harm”)</a:t>
            </a:r>
          </a:p>
          <a:p>
            <a:r>
              <a:rPr lang="en-US" dirty="0" smtClean="0"/>
              <a:t>A therapeutic alliance is fostered and maintained involving the primary care and/or psychiatric physician.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23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56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Clinical Management of Somatic Symptom and Related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social support system is carefully reviewed during each patient contact. </a:t>
            </a:r>
          </a:p>
          <a:p>
            <a:r>
              <a:rPr lang="en-US" dirty="0" smtClean="0"/>
              <a:t>A regular appointment schedule is maintained for outpatients, irrespective of clinical course. </a:t>
            </a:r>
          </a:p>
          <a:p>
            <a:r>
              <a:rPr lang="en-US" dirty="0" smtClean="0"/>
              <a:t>This facilitates development of a therapeutic alliance and safer, cost-effective care.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24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43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Clinical Management of Somatic Symptom and Related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498080" cy="4800600"/>
          </a:xfrm>
        </p:spPr>
        <p:txBody>
          <a:bodyPr/>
          <a:lstStyle/>
          <a:p>
            <a:r>
              <a:rPr lang="en-US" dirty="0" smtClean="0"/>
              <a:t>The significance of personality features, addictive potential, and self-destructive risk is determined and addressed.</a:t>
            </a:r>
          </a:p>
          <a:p>
            <a:r>
              <a:rPr lang="en-US" dirty="0" smtClean="0"/>
              <a:t>The patient’s care is redefined in such a way that management rather than cure is the goal of treatment.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25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65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Psychiatric Referral and Psychotherapeutic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In-addition-to rather than instead of follow-up by primary physician.</a:t>
            </a:r>
          </a:p>
          <a:p>
            <a:r>
              <a:rPr lang="en-US" dirty="0" smtClean="0"/>
              <a:t>More supportive with emphasis on “coping” rather than “insight”, i.e. identification and management of “stress”. </a:t>
            </a:r>
          </a:p>
          <a:p>
            <a:r>
              <a:rPr lang="en-US" dirty="0" smtClean="0"/>
              <a:t>Medications—identify specific target symptoms.</a:t>
            </a:r>
          </a:p>
          <a:p>
            <a:r>
              <a:rPr lang="en-US" dirty="0" smtClean="0"/>
              <a:t>Attend to family dynamics/behavior.</a:t>
            </a:r>
          </a:p>
          <a:p>
            <a:r>
              <a:rPr lang="en-US" dirty="0" smtClean="0"/>
              <a:t>Monitoring risk for iatrogenic illness.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26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94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Factitious Disorders and Malingering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Diagnostic Distinctions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 production “voluntary” (i.e., conscious) and deceptive in both.</a:t>
            </a:r>
          </a:p>
          <a:p>
            <a:r>
              <a:rPr lang="en-US" dirty="0" smtClean="0"/>
              <a:t>Difference in goals—clear external incentives (money, avoidance of work/duty, etc.)in Malingering v. achievement of “patient role” in Factitious D/O.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27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8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Factitious Disorder</a:t>
            </a:r>
            <a:br>
              <a:rPr lang="en-US" dirty="0" smtClean="0"/>
            </a:br>
            <a:r>
              <a:rPr lang="en-US" sz="3600" dirty="0" smtClean="0"/>
              <a:t>Diagnostic Criteria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b="1" dirty="0" smtClean="0"/>
              <a:t>Factitious Disorder Imposed on Self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Falsification of physical or psychological signs or symptoms, or induction of injury or disease, associated with identified deception. 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The individual presents himself/herself to others as ill, impaired or injured.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The deceptive behavior is evident even in the absence of obvious external rewards.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28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3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Factitious Disorder</a:t>
            </a:r>
            <a:br>
              <a:rPr lang="en-US" dirty="0"/>
            </a:br>
            <a:r>
              <a:rPr lang="en-US" sz="3600" dirty="0"/>
              <a:t>Diagnostic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3114" y="1524000"/>
            <a:ext cx="7498080" cy="4800600"/>
          </a:xfrm>
        </p:spPr>
        <p:txBody>
          <a:bodyPr/>
          <a:lstStyle/>
          <a:p>
            <a:pPr marL="596646" indent="-514350">
              <a:buFont typeface="+mj-lt"/>
              <a:buAutoNum type="alphaUcPeriod" startAt="4"/>
            </a:pPr>
            <a:r>
              <a:rPr lang="en-US" dirty="0"/>
              <a:t>The behavior is not better explained by another mental disorder, such as delusional disorder or another psychotic disorder. </a:t>
            </a:r>
            <a:endParaRPr lang="en-US" dirty="0" smtClean="0"/>
          </a:p>
          <a:p>
            <a:r>
              <a:rPr lang="en-US" dirty="0" smtClean="0"/>
              <a:t>Specify:</a:t>
            </a:r>
          </a:p>
          <a:p>
            <a:pPr marL="603504" lvl="2" indent="0">
              <a:buNone/>
            </a:pPr>
            <a:r>
              <a:rPr lang="en-US" dirty="0" smtClean="0"/>
              <a:t>Single episode</a:t>
            </a:r>
          </a:p>
          <a:p>
            <a:pPr marL="603504" lvl="2" indent="0">
              <a:buNone/>
            </a:pPr>
            <a:r>
              <a:rPr lang="en-US" dirty="0" smtClean="0"/>
              <a:t>Recurrent episodes (two or more events of falsification of illness and/or induction of injury). 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29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1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Prominence of somatic symptoms associated with significant distress and impairment.</a:t>
            </a:r>
          </a:p>
          <a:p>
            <a:r>
              <a:rPr lang="en-US" dirty="0" smtClean="0"/>
              <a:t>Diagnosis based on positive symptoms and signs, rather than the absence of medical explanation for symptoms.</a:t>
            </a:r>
          </a:p>
          <a:p>
            <a:r>
              <a:rPr lang="en-US" dirty="0" smtClean="0"/>
              <a:t>“Either-or” vs “Both-and” approach.</a:t>
            </a:r>
          </a:p>
          <a:p>
            <a:r>
              <a:rPr lang="en-US" dirty="0" smtClean="0"/>
              <a:t>Medical and Psychiatric co-morbidity.</a:t>
            </a:r>
          </a:p>
          <a:p>
            <a:r>
              <a:rPr lang="en-US" dirty="0" smtClean="0"/>
              <a:t>Initial presentation mainly in medical setting.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2192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3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Factitious Disorder</a:t>
            </a:r>
            <a:br>
              <a:rPr lang="en-US" dirty="0"/>
            </a:br>
            <a:r>
              <a:rPr lang="en-US" sz="3600" dirty="0"/>
              <a:t>Diagnostic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Factitious Disorder Imposed on Another</a:t>
            </a:r>
          </a:p>
          <a:p>
            <a:pPr marL="356616" lvl="1" indent="0">
              <a:buNone/>
            </a:pPr>
            <a:r>
              <a:rPr lang="en-US" sz="2400" dirty="0" smtClean="0"/>
              <a:t>(Previously Factitious Disorder by Proxy)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Falsification of physical or psychological signs or symptoms, or induction of injury or disease, in another, associated with identified deception. 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The individual presents another individual (victim) to others as ill, impaired, or injured.</a:t>
            </a:r>
          </a:p>
          <a:p>
            <a:pPr marL="82296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30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3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 fontScale="90000"/>
          </a:bodyPr>
          <a:lstStyle/>
          <a:p>
            <a:r>
              <a:rPr lang="en-US" dirty="0"/>
              <a:t>Factitious Disorder</a:t>
            </a:r>
            <a:br>
              <a:rPr lang="en-US" dirty="0"/>
            </a:br>
            <a:r>
              <a:rPr lang="en-US" sz="3600" dirty="0"/>
              <a:t>Diagnostic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98080" cy="4800600"/>
          </a:xfrm>
        </p:spPr>
        <p:txBody>
          <a:bodyPr>
            <a:normAutofit fontScale="92500"/>
          </a:bodyPr>
          <a:lstStyle/>
          <a:p>
            <a:pPr marL="596646" indent="-514350">
              <a:buFont typeface="+mj-lt"/>
              <a:buAutoNum type="alphaUcPeriod" startAt="3"/>
            </a:pPr>
            <a:r>
              <a:rPr lang="en-US" dirty="0" smtClean="0"/>
              <a:t>The deceptive behavior is evident in the absence of obvious external rewards.</a:t>
            </a:r>
          </a:p>
          <a:p>
            <a:pPr marL="596646" indent="-514350">
              <a:buFont typeface="+mj-lt"/>
              <a:buAutoNum type="alphaUcPeriod" startAt="3"/>
            </a:pPr>
            <a:r>
              <a:rPr lang="en-US" dirty="0" smtClean="0"/>
              <a:t>The behavior is not better explained by another mental disorder, such as delusional disorder or another psychotic disorder. </a:t>
            </a:r>
          </a:p>
          <a:p>
            <a:pPr marL="82296" indent="0">
              <a:buNone/>
            </a:pPr>
            <a:r>
              <a:rPr lang="en-US" sz="2600" i="1" dirty="0" smtClean="0"/>
              <a:t>Note: The perpetrator, not the victim, receives this diagnosis.</a:t>
            </a:r>
          </a:p>
          <a:p>
            <a:r>
              <a:rPr lang="en-US" dirty="0" smtClean="0"/>
              <a:t>Specify:</a:t>
            </a:r>
          </a:p>
          <a:p>
            <a:pPr marL="603504" lvl="2" indent="0">
              <a:buNone/>
            </a:pPr>
            <a:r>
              <a:rPr lang="en-US" b="1" dirty="0" smtClean="0"/>
              <a:t>Single episode</a:t>
            </a:r>
          </a:p>
          <a:p>
            <a:pPr marL="603504" lvl="2" indent="0">
              <a:buNone/>
            </a:pPr>
            <a:r>
              <a:rPr lang="en-US" b="1" dirty="0" smtClean="0"/>
              <a:t>Recurrent episodes </a:t>
            </a:r>
            <a:r>
              <a:rPr lang="en-US" dirty="0" smtClean="0"/>
              <a:t>(two or more events of falsification of illness and/or induction of injury).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31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30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Factitious </a:t>
            </a:r>
            <a:r>
              <a:rPr lang="en-US" dirty="0" smtClean="0"/>
              <a:t>Disorder</a:t>
            </a:r>
            <a:br>
              <a:rPr lang="en-US" dirty="0" smtClean="0"/>
            </a:br>
            <a:r>
              <a:rPr lang="en-US" sz="3600" dirty="0" smtClean="0"/>
              <a:t>Additional Features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Onset—early adulthood.</a:t>
            </a:r>
          </a:p>
          <a:p>
            <a:r>
              <a:rPr lang="en-US" dirty="0" smtClean="0"/>
              <a:t>May become chronic—(i.e., “Munchausen males”)</a:t>
            </a:r>
          </a:p>
          <a:p>
            <a:r>
              <a:rPr lang="en-US" dirty="0" smtClean="0"/>
              <a:t>Often associated with Personality Disorders</a:t>
            </a:r>
          </a:p>
          <a:p>
            <a:r>
              <a:rPr lang="en-US" dirty="0" smtClean="0"/>
              <a:t>Possible association with healthcare occupations</a:t>
            </a:r>
            <a:r>
              <a:rPr lang="en-US" dirty="0"/>
              <a:t> </a:t>
            </a:r>
            <a:r>
              <a:rPr lang="en-US" dirty="0" smtClean="0"/>
              <a:t>(i.e., episodic pattern).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32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0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Developmental/Psychodynamic Theories in Factitious Patients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deprivation/insecurity.</a:t>
            </a:r>
          </a:p>
          <a:p>
            <a:r>
              <a:rPr lang="en-US" dirty="0" smtClean="0"/>
              <a:t>Delays in psychosexual development, antisocial/delinquent behavior.</a:t>
            </a:r>
          </a:p>
          <a:p>
            <a:r>
              <a:rPr lang="en-US" dirty="0" smtClean="0"/>
              <a:t>Core conflicts related to self-esteem, dependency, mastery, masochism.</a:t>
            </a:r>
          </a:p>
          <a:p>
            <a:r>
              <a:rPr lang="en-US" dirty="0" smtClean="0"/>
              <a:t>Behavior as “repetition-compulsion”, (i.e., attempt to recreate/resolve above conflicts).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33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Factitious Disorder</a:t>
            </a:r>
            <a:br>
              <a:rPr lang="en-US" dirty="0" smtClean="0"/>
            </a:br>
            <a:r>
              <a:rPr lang="en-US" sz="3600" dirty="0" smtClean="0"/>
              <a:t>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Behavior as “cry for help”.</a:t>
            </a:r>
          </a:p>
          <a:p>
            <a:r>
              <a:rPr lang="en-US" dirty="0" smtClean="0"/>
              <a:t>Coping with counter transference.</a:t>
            </a:r>
          </a:p>
          <a:p>
            <a:r>
              <a:rPr lang="en-US" dirty="0" smtClean="0"/>
              <a:t>Positive prognostic features—other Axis I D/O, some social supports, ability to cope with confrontation, establish rapport.</a:t>
            </a:r>
          </a:p>
          <a:p>
            <a:r>
              <a:rPr lang="en-US" dirty="0" smtClean="0"/>
              <a:t>Non-punitive confrontation; importance of timing. </a:t>
            </a:r>
          </a:p>
          <a:p>
            <a:r>
              <a:rPr lang="en-US" dirty="0" smtClean="0"/>
              <a:t>Attempts to redirect patient to more appropriate interventions, sources of assistance.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34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4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138520" y="203812"/>
            <a:ext cx="7498080" cy="1143000"/>
          </a:xfrm>
        </p:spPr>
        <p:txBody>
          <a:bodyPr>
            <a:noAutofit/>
          </a:bodyPr>
          <a:lstStyle/>
          <a:p>
            <a:r>
              <a:rPr lang="en-US" sz="2800" dirty="0"/>
              <a:t>When considering a diagnosis of Somatic Symptom Disorder, which of the following is most important regarding a diagnosis?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66800" y="1600200"/>
            <a:ext cx="3505200" cy="4800600"/>
          </a:xfrm>
        </p:spPr>
        <p:txBody>
          <a:bodyPr>
            <a:normAutofit fontScale="70000" lnSpcReduction="20000"/>
          </a:bodyPr>
          <a:lstStyle/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Absence of a pathologic or pathophysiologic explanation for the symptoms.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Demonstrated pursuit of secondary gain by the patient.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A high level of anxiety and recurrent visits to physicians as a result of the symptoms.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Onset  of symptoms in the fifth decade of life (40’s).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Male gender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21780947"/>
              </p:ext>
            </p:extLst>
          </p:nvPr>
        </p:nvGraphicFramePr>
        <p:xfrm>
          <a:off x="4508500" y="1600200"/>
          <a:ext cx="45720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495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50204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086190" y="3048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Patients with Conversion Disorder: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90600" y="1600200"/>
            <a:ext cx="3581400" cy="4800600"/>
          </a:xfrm>
        </p:spPr>
        <p:txBody>
          <a:bodyPr>
            <a:normAutofit fontScale="70000" lnSpcReduction="20000"/>
          </a:bodyPr>
          <a:lstStyle/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Will not have subsequent medical or neurologic disease.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Have symptoms that conform to the patient’s concept of disease.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Are associated with increased levels of education and income.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Usually have onset of symptoms in late adulthood.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Rarely have symptoms related to voluntary motor or sensory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36565041"/>
              </p:ext>
            </p:extLst>
          </p:nvPr>
        </p:nvGraphicFramePr>
        <p:xfrm>
          <a:off x="4508500" y="1600200"/>
          <a:ext cx="45720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02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36668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219200" y="211157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Among patients with Factitious Disorder: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66800" y="1600200"/>
            <a:ext cx="3505200" cy="4800600"/>
          </a:xfrm>
        </p:spPr>
        <p:txBody>
          <a:bodyPr>
            <a:normAutofit fontScale="70000" lnSpcReduction="20000"/>
          </a:bodyPr>
          <a:lstStyle/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Patients knowingly and intentionally feign signs and/or symptoms of disease.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Financial reward or similar material gain is the motivating factor.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Patients are generally well adjusted, socially conforming males.</a:t>
            </a:r>
          </a:p>
          <a:p>
            <a:pPr marL="596646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/>
              <a:t>Patients seek to avoid medical investigation of symptoms.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45117463"/>
              </p:ext>
            </p:extLst>
          </p:nvPr>
        </p:nvGraphicFramePr>
        <p:xfrm>
          <a:off x="4508500" y="1600200"/>
          <a:ext cx="45720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02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125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Somatic Symptom and Related Disorders—though not “disease” per se, these are “illnesses” which warrant intervention and treatment. </a:t>
            </a:r>
          </a:p>
          <a:p>
            <a:r>
              <a:rPr lang="en-US" dirty="0" smtClean="0"/>
              <a:t>Goal—make interactions with health care system more beneficial, therapeutic and safer for the patient and less ambiguous and frustrating for the physician.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38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83029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Contributing Factors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Genetic/Biological vulnerability (i.e. pain threshold)</a:t>
            </a:r>
          </a:p>
          <a:p>
            <a:r>
              <a:rPr lang="en-US" dirty="0" smtClean="0"/>
              <a:t>Early traumatic experiences (violence, abuse, deprivation).</a:t>
            </a:r>
          </a:p>
          <a:p>
            <a:r>
              <a:rPr lang="en-US" dirty="0" smtClean="0"/>
              <a:t>Somatization as a defense mechanism-conflict/anxiety reduction (primary gain).</a:t>
            </a:r>
          </a:p>
          <a:p>
            <a:r>
              <a:rPr lang="en-US" dirty="0" smtClean="0"/>
              <a:t>Sociocultural-sanctioned dependency. </a:t>
            </a:r>
          </a:p>
          <a:p>
            <a:r>
              <a:rPr lang="en-US" dirty="0" smtClean="0"/>
              <a:t>Interpersonal-manipulation/control of relationships, means of managing conflicts.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4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Additional </a:t>
            </a:r>
            <a:r>
              <a:rPr lang="en-US" sz="4000" dirty="0"/>
              <a:t>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Material gain-disability status, money (secondary gain). </a:t>
            </a:r>
          </a:p>
          <a:p>
            <a:r>
              <a:rPr lang="en-US" sz="3600" dirty="0" smtClean="0"/>
              <a:t>Frequent visits &amp; “doctor shopping”.</a:t>
            </a:r>
          </a:p>
          <a:p>
            <a:r>
              <a:rPr lang="en-US" sz="3600" dirty="0" smtClean="0"/>
              <a:t>Frequent medical procedures—issue of iatrogenic illness.</a:t>
            </a:r>
          </a:p>
          <a:p>
            <a:r>
              <a:rPr lang="en-US" sz="3600" dirty="0" smtClean="0"/>
              <a:t>Prevalence in 5-7% of general population</a:t>
            </a:r>
          </a:p>
          <a:p>
            <a:r>
              <a:rPr lang="en-US" sz="3600" dirty="0" smtClean="0"/>
              <a:t>Prevalence higher in females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5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Somatic Symptom Disorder</a:t>
            </a:r>
            <a:br>
              <a:rPr lang="en-US" dirty="0" smtClean="0"/>
            </a:br>
            <a:r>
              <a:rPr lang="en-US" sz="3100" dirty="0" smtClean="0"/>
              <a:t>Diagnostic Criteria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96646" indent="-514350">
              <a:buFont typeface="+mj-lt"/>
              <a:buAutoNum type="alphaUcPeriod"/>
            </a:pPr>
            <a:r>
              <a:rPr lang="en-US" sz="2400" dirty="0" smtClean="0"/>
              <a:t>One or more somatic symptoms that are distressing or result in significant disruption of daily life.</a:t>
            </a:r>
          </a:p>
          <a:p>
            <a:pPr marL="596646" indent="-514350">
              <a:buFont typeface="+mj-lt"/>
              <a:buAutoNum type="alphaUcPeriod"/>
            </a:pPr>
            <a:r>
              <a:rPr lang="en-US" sz="2400" dirty="0" smtClean="0"/>
              <a:t>Excessive thoughts, feelings, or behaviors related to the somatic symptoms or associated health concerns as manifested by at least one of the following: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sz="1800" dirty="0" smtClean="0"/>
              <a:t>Disproportionate and persistent thoughts about the seriousness of one’s symptoms.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sz="1800" dirty="0" smtClean="0"/>
              <a:t>Persistently high level of anxiety about health or symptoms. 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sz="1800" dirty="0" smtClean="0"/>
              <a:t>Excessive time and energy devoted to these symptoms or health concerns. </a:t>
            </a:r>
          </a:p>
          <a:p>
            <a:pPr marL="596646" indent="-514350">
              <a:buFont typeface="+mj-lt"/>
              <a:buAutoNum type="alphaUcPeriod"/>
            </a:pPr>
            <a:r>
              <a:rPr lang="en-US" sz="2400" dirty="0" smtClean="0"/>
              <a:t>Although any one somatic symptom may not be continuously present, the state of being symptomatic is persistent (typically more than 6 months)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6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Somatic Symptom Disorder</a:t>
            </a:r>
            <a:br>
              <a:rPr lang="en-US" dirty="0"/>
            </a:br>
            <a:r>
              <a:rPr lang="en-US" sz="3100" dirty="0"/>
              <a:t>Diagnostic </a:t>
            </a:r>
            <a:r>
              <a:rPr lang="en-US" sz="3100" dirty="0" smtClean="0"/>
              <a:t>Criteria-continued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Specify if:</a:t>
            </a:r>
          </a:p>
          <a:p>
            <a:pPr marL="649224" lvl="2" indent="0">
              <a:buNone/>
            </a:pPr>
            <a:r>
              <a:rPr lang="en-US" b="1" dirty="0" smtClean="0"/>
              <a:t>With predominant pain </a:t>
            </a:r>
            <a:r>
              <a:rPr lang="en-US" dirty="0" smtClean="0"/>
              <a:t>(previously pain disorder): This </a:t>
            </a:r>
            <a:r>
              <a:rPr lang="en-US" dirty="0" err="1" smtClean="0"/>
              <a:t>specifier</a:t>
            </a:r>
            <a:r>
              <a:rPr lang="en-US" dirty="0" smtClean="0"/>
              <a:t> is for individuals whose somatic symptoms predominantly involve pain.</a:t>
            </a:r>
          </a:p>
          <a:p>
            <a:pPr marL="585216" indent="-457200"/>
            <a:r>
              <a:rPr lang="en-US" dirty="0" smtClean="0"/>
              <a:t>Specify if:</a:t>
            </a:r>
          </a:p>
          <a:p>
            <a:pPr marL="649224" lvl="2" indent="0">
              <a:buNone/>
            </a:pPr>
            <a:r>
              <a:rPr lang="en-US" b="1" dirty="0" smtClean="0"/>
              <a:t>Persistent:</a:t>
            </a:r>
            <a:r>
              <a:rPr lang="en-US" dirty="0" smtClean="0"/>
              <a:t> A persistent course is characterized by severe symptoms, marked impairment, and long duration (more than 6 months). </a:t>
            </a:r>
          </a:p>
          <a:p>
            <a:pPr marL="585216" indent="-457200"/>
            <a:r>
              <a:rPr lang="en-US" dirty="0" smtClean="0"/>
              <a:t>Specify current severity:</a:t>
            </a:r>
          </a:p>
          <a:p>
            <a:pPr marL="649224" lvl="2" indent="0">
              <a:buNone/>
            </a:pPr>
            <a:r>
              <a:rPr lang="en-US" b="1" dirty="0" smtClean="0"/>
              <a:t>Mild:</a:t>
            </a:r>
            <a:r>
              <a:rPr lang="en-US" dirty="0" smtClean="0"/>
              <a:t> Only one of the symptoms specified in Criterion B is fulfilled. </a:t>
            </a:r>
          </a:p>
          <a:p>
            <a:pPr marL="649224" lvl="2" indent="0">
              <a:buNone/>
            </a:pPr>
            <a:r>
              <a:rPr lang="en-US" b="1" dirty="0" smtClean="0"/>
              <a:t>Moderate: </a:t>
            </a:r>
            <a:r>
              <a:rPr lang="en-US" dirty="0" smtClean="0"/>
              <a:t>Two or more of the symptoms specified in Criterion B are fulfilled.</a:t>
            </a:r>
          </a:p>
          <a:p>
            <a:pPr marL="649224" lvl="2" indent="0">
              <a:buNone/>
            </a:pPr>
            <a:r>
              <a:rPr lang="en-US" b="1" dirty="0" smtClean="0"/>
              <a:t>Severe: </a:t>
            </a:r>
            <a:r>
              <a:rPr lang="en-US" dirty="0" smtClean="0"/>
              <a:t>Two or more of the symptoms specified in Criterion B are fulfilled, plus there are multiple somatic complaints (or one very severe somatic symptom).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7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6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Somatic Symptom Disorder</a:t>
            </a:r>
            <a:br>
              <a:rPr lang="en-US" dirty="0"/>
            </a:br>
            <a:r>
              <a:rPr lang="en-US" sz="3600" dirty="0"/>
              <a:t>Additional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Onset in 20’s</a:t>
            </a:r>
          </a:p>
          <a:p>
            <a:r>
              <a:rPr lang="en-US" sz="3600" dirty="0"/>
              <a:t>Low levels of </a:t>
            </a:r>
            <a:r>
              <a:rPr lang="en-US" sz="3600" dirty="0" smtClean="0"/>
              <a:t>education/income</a:t>
            </a:r>
          </a:p>
          <a:p>
            <a:r>
              <a:rPr lang="en-US" sz="3600" dirty="0" smtClean="0"/>
              <a:t>Often history of childhood sexual abuse.</a:t>
            </a:r>
          </a:p>
          <a:p>
            <a:r>
              <a:rPr lang="en-US" sz="3600" dirty="0" smtClean="0"/>
              <a:t>Familial association— First degree female v. male relatives—question of genetic factors.</a:t>
            </a:r>
            <a:endParaRPr lang="en-US" sz="3600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4478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8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91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Conversion Disorder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Functional Neurological Symptom Disorder</a:t>
            </a:r>
            <a:br>
              <a:rPr lang="en-US" sz="3100" dirty="0" smtClean="0"/>
            </a:br>
            <a:r>
              <a:rPr lang="en-US" sz="2700" dirty="0" smtClean="0"/>
              <a:t>Diagnostic Criteria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3114" y="1600200"/>
            <a:ext cx="7498080" cy="4800600"/>
          </a:xfrm>
        </p:spPr>
        <p:txBody>
          <a:bodyPr>
            <a:normAutofit fontScale="85000" lnSpcReduction="10000"/>
          </a:bodyPr>
          <a:lstStyle/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One or more symptoms of altered voluntary motor or sensory function.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Clinical findings provide evidence of incompatibility between the symptom and recognized neurological or medical conditions. 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The symptom or deficit is not better explained by another medical or mental disorder.</a:t>
            </a:r>
          </a:p>
          <a:p>
            <a:pPr marL="596646" indent="-514350">
              <a:buFont typeface="+mj-lt"/>
              <a:buAutoNum type="alphaUcPeriod"/>
            </a:pPr>
            <a:r>
              <a:rPr lang="en-US" dirty="0" smtClean="0"/>
              <a:t>The symptom of deficit causes clinically significant distress or impairment in social, occupational, or other important areas of functioning or warrants medical evaluation.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524000"/>
            <a:ext cx="5105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C073-B153-46D1-BD04-1B11C604446F}" type="slidenum">
              <a:rPr lang="en-US" b="1" smtClean="0">
                <a:solidFill>
                  <a:schemeClr val="tx1"/>
                </a:solidFill>
              </a:rPr>
              <a:t>9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3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22601B51D124A988FA7C97BA54E5921"/>
  <p:tag name="TPVERSION" val="5"/>
  <p:tag name="TPFULLVERSION" val="5.3.1.3337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1"/>
  <p:tag name="COLORTYPE" val="CORRECTINCORREC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When considering a diagnosis of Somatic Symptom Disorder, which of the following is most important regarding a diagnosis?[;crlf;]30[;]30[;]30[;]False[;]7[;][;crlf;]3.23333333333333[;]3[;]1.38283123417944[;]1.91222222222222[;crlf;]4[;]-1[;]Absence of a pathologic or pathophysiologic explanation for the symptoms.1[;]Absence of a pathologic or pathophysiologic explanation for the symptoms.[;][;crlf;]6[;]-1[;]Demonstrated pursuit of secondary gain by the patient.2[;]Demonstrated pursuit of secondary gain by the patient.[;][;crlf;]7[;]1[;]A high level of anxiety and recurrent visits to physicians as a result of the symptoms.3[;]A high level of anxiety and recurrent visits to physicians as a result of the symptoms.[;][;crlf;]5[;]-1[;]Onset  of symptoms in the fifth decade of life (40’s).4[;]Onset  of symptoms in the fifth decade of life (40’s).[;][;crlf;]8[;]-1[;]Male gender5[;]Male gender[;]"/>
  <p:tag name="LIVECHARTING" val="False"/>
  <p:tag name="TPQUESTIONXML" val="﻿&lt;?xml version=&quot;1.0&quot; encoding=&quot;utf-8&quot;?&gt;&#10;&lt;questionlist&gt;&#10;    &lt;properties&gt;&#10;        &lt;guid&gt;B73E32AB08E945A1A42048C3284AF1FD&lt;/guid&gt;&#10;        &lt;description /&gt;&#10;        &lt;date&gt;11/10/2014 3:28:4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54DC6D894943B3BC53E701B6C02E2C&lt;/guid&gt;&#10;            &lt;repollguid&gt;D25A3A6884124BB1970D3E2648FA2A29&lt;/repollguid&gt;&#10;            &lt;sourceid&gt;79E6AC091FE244F4A8BD29091EEE042A&lt;/sourceid&gt;&#10;            &lt;questiontext&gt;When considering a diagnosis of Somatic Symptom Disorder, which of the following is most important regarding a diagnosi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C07CF57FA9D452FAE216CE5FBA66712&lt;/guid&gt;&#10;                    &lt;answertext&gt;Absence of a pathologic or pathophysiologic explanation for the symptoms.&lt;/answertext&gt;&#10;                    &lt;valuetype&gt;-1&lt;/valuetype&gt;&#10;                &lt;/answer&gt;&#10;                &lt;answer&gt;&#10;                    &lt;guid&gt;2B0147B258E74D23BBE8A24B7005567B&lt;/guid&gt;&#10;                    &lt;answertext&gt;Demonstrated pursuit of secondary gain by the patient.&lt;/answertext&gt;&#10;                    &lt;valuetype&gt;-1&lt;/valuetype&gt;&#10;                &lt;/answer&gt;&#10;                &lt;answer&gt;&#10;                    &lt;guid&gt;7C89422009264AC3A8E657D23352A81F&lt;/guid&gt;&#10;                    &lt;answertext&gt;A high level of anxiety and recurrent visits to physicians as a result of the symptoms.&lt;/answertext&gt;&#10;                    &lt;valuetype&gt;1&lt;/valuetype&gt;&#10;                &lt;/answer&gt;&#10;                &lt;answer&gt;&#10;                    &lt;guid&gt;8760EECB79BF4D8C9DEC762FBA640171&lt;/guid&gt;&#10;                    &lt;answertext&gt;Onset  of symptoms in the fifth decade of life (40’s).&lt;/answertext&gt;&#10;                    &lt;valuetype&gt;-1&lt;/valuetype&gt;&#10;                &lt;/answer&gt;&#10;                &lt;answer&gt;&#10;                    &lt;guid&gt;727BD6379AC240AA8DB02676F930DFB1&lt;/guid&gt;&#10;                    &lt;answertext&gt;Male gender&lt;/answertext&gt;&#10;                    &lt;valuetype&gt;-1&lt;/valuetype&gt;&#10;                &lt;/answer&gt;&#10;            &lt;/answers&gt;&#10;        &lt;/multichoice&gt;&#10;    &lt;/questions&gt;&#10;&lt;/questionlist&gt;"/>
  <p:tag name="AUTOOPENPOLL" val="True"/>
  <p:tag name="AUTOFORMATCHART" val="True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1"/>
  <p:tag name="COLORTYPE" val="CORRECT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Patients with Conversion Disorder:[;crlf;]30[;]30[;]30[;]False[;]5[;][;crlf;]2.76666666666667[;]3[;]1.52059929706094[;]2.31222222222222[;crlf;]9[;]-1[;]Will not have subsequent medical or neurologic disease.1[;]Will not have subsequent medical or neurologic disease.[;][;crlf;]5[;]1[;]Have symptoms that conform to the patient’s concept of disease.2[;]Have symptoms that conform to the patient’s concept of disease.[;][;crlf;]7[;]-1[;]Are associated with increased levels of education and income.3[;]Are associated with increased levels of education and income.[;][;crlf;]2[;]-1[;]Usually have onset of symptoms in late adulthood.4[;]Usually have onset of symptoms in late adulthood.[;][;crlf;]7[;]-1[;]Rarely have symptoms related to voluntary motor or sensory functions5[;]Rarely have symptoms related to voluntary motor or sensory functions[;]"/>
  <p:tag name="LIVECHARTING" val="False"/>
  <p:tag name="TPQUESTIONXML" val="﻿&lt;?xml version=&quot;1.0&quot; encoding=&quot;utf-8&quot;?&gt;&#10;&lt;questionlist&gt;&#10;    &lt;properties&gt;&#10;        &lt;guid&gt;F2C67F28AF2947608F096708FD85E3DD&lt;/guid&gt;&#10;        &lt;description /&gt;&#10;        &lt;date&gt;11/10/2014 3:26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06697E71FFF4D80830E901194EC8B9F&lt;/guid&gt;&#10;            &lt;repollguid&gt;266A15B908CC452DAB80D4E998412670&lt;/repollguid&gt;&#10;            &lt;sourceid&gt;3557D6D4889D4969B0E88AEEEBEEA4E0&lt;/sourceid&gt;&#10;            &lt;questiontext&gt;Patients with Conversion Disorde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DDD7037F2BD4990BD87A91D711C1C4B&lt;/guid&gt;&#10;                    &lt;answertext&gt;Will not have subsequent medical or neurologic disease.&lt;/answertext&gt;&#10;                    &lt;valuetype&gt;-1&lt;/valuetype&gt;&#10;                &lt;/answer&gt;&#10;                &lt;answer&gt;&#10;                    &lt;guid&gt;2289A85EFB3949B8AF643BF3A597E280&lt;/guid&gt;&#10;                    &lt;answertext&gt;Have symptoms that conform to the patient’s concept of disease.&lt;/answertext&gt;&#10;                    &lt;valuetype&gt;1&lt;/valuetype&gt;&#10;                &lt;/answer&gt;&#10;                &lt;answer&gt;&#10;                    &lt;guid&gt;A66B10EF592347E89686E9976FEA9364&lt;/guid&gt;&#10;                    &lt;answertext&gt;Are associated with increased levels of education and income.&lt;/answertext&gt;&#10;                    &lt;valuetype&gt;-1&lt;/valuetype&gt;&#10;                &lt;/answer&gt;&#10;                &lt;answer&gt;&#10;                    &lt;guid&gt;3911AED0819540309509262D50268676&lt;/guid&gt;&#10;                    &lt;answertext&gt;Usually have onset of symptoms in late adulthood.&lt;/answertext&gt;&#10;                    &lt;valuetype&gt;-1&lt;/valuetype&gt;&#10;                &lt;/answer&gt;&#10;                &lt;answer&gt;&#10;                    &lt;guid&gt;F63BA79254AD4C0D8CD1FE5682DDD71C&lt;/guid&gt;&#10;                    &lt;answertext&gt;Rarely have symptoms related to voluntary motor or sensory functions&lt;/answertext&gt;&#10;                    &lt;valuetype&gt;-1&lt;/valuetype&gt;&#10;                &lt;/answer&gt;&#10;            &lt;/answers&gt;&#10;        &lt;/multichoice&gt;&#10;    &lt;/questions&gt;&#10;&lt;/questionlist&gt;"/>
  <p:tag name="AUTOOPENPOLL" val="True"/>
  <p:tag name="AUTOFORMATCHART" val="True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1"/>
  <p:tag name="COLORTYPE" val="CORRECTINCORREC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Among patients with Factitious Disorder:[;crlf;]10[;]30[;]10[;]False[;]2[;][;crlf;]2.7[;]2.5[;]1.18743420870379[;]1.41[;crlf;]2[;]1[;]Patients knowingly and intentionally feign signs and/or symptoms of disease.1[;]Patients knowingly and intentionally feign signs and/or symptoms of disease.[;][;crlf;]3[;]-1[;]Financial reward or similar material gain is the motivating factor.2[;]Financial reward or similar material gain is the motivating factor.[;][;crlf;]1[;]-1[;]Patients are generally well adjusted, socially conforming males.3[;]Patients are generally well adjusted, socially conforming males.[;][;crlf;]4[;]-1[;]Patients seek to avoid medical investigation of symptoms. 4[;]Patients seek to avoid medical investigation of symptoms. [;]"/>
  <p:tag name="LIVECHARTING" val="False"/>
  <p:tag name="TPQUESTIONXML" val="﻿&lt;?xml version=&quot;1.0&quot; encoding=&quot;utf-8&quot;?&gt;&#10;&lt;questionlist&gt;&#10;    &lt;properties&gt;&#10;        &lt;guid&gt;78BC91D9E3A44F6F898FBDEE9D914BAD&lt;/guid&gt;&#10;        &lt;description /&gt;&#10;        &lt;date&gt;11/10/2014 3:10:3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6687AD7BD794A528ECED61D05EDEB93&lt;/guid&gt;&#10;            &lt;repollguid&gt;C3CD129478CB4B3CB07D06310334F01C&lt;/repollguid&gt;&#10;            &lt;sourceid&gt;0D893F4281514DEC81191C4A8D006792&lt;/sourceid&gt;&#10;            &lt;questiontext&gt;Among patients with Factitious Disorde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3E2242BA48C47BC8F95983F5BAB3D51&lt;/guid&gt;&#10;                    &lt;answertext&gt;Patients knowingly and intentionally feign signs and/or symptoms of disease.&lt;/answertext&gt;&#10;                    &lt;valuetype&gt;1&lt;/valuetype&gt;&#10;                &lt;/answer&gt;&#10;                &lt;answer&gt;&#10;                    &lt;guid&gt;2D1CC14AC7404D43B38384F674DBA36F&lt;/guid&gt;&#10;                    &lt;answertext&gt;Financial reward or similar material gain is the motivating factor.&lt;/answertext&gt;&#10;                    &lt;valuetype&gt;-1&lt;/valuetype&gt;&#10;                &lt;/answer&gt;&#10;                &lt;answer&gt;&#10;                    &lt;guid&gt;785D8D7612BD42BA9ACD3636E0D0F035&lt;/guid&gt;&#10;                    &lt;answertext&gt;Patients are generally well adjusted, socially conforming males.&lt;/answertext&gt;&#10;                    &lt;valuetype&gt;-1&lt;/valuetype&gt;&#10;                &lt;/answer&gt;&#10;                &lt;answer&gt;&#10;                    &lt;guid&gt;5A6160DB401F40A99C2616708383662A&lt;/guid&gt;&#10;                    &lt;answertext&gt;Patients seek to avoid medical investigation of symptoms. &lt;/answertext&gt;&#10;                    &lt;valuetype&gt;-1&lt;/valuetype&gt;&#10;                &lt;/answer&gt;&#10;            &lt;/answers&gt;&#10;        &lt;/multichoice&gt;&#10;    &lt;/questions&gt;&#10;&lt;/questionlist&gt;"/>
  <p:tag name="AUTOOPENPOLL" val="True"/>
  <p:tag name="AUTOFORMATCHART" val="True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513</TotalTime>
  <Words>2258</Words>
  <Application>Microsoft Office PowerPoint</Application>
  <PresentationFormat>On-screen Show (4:3)</PresentationFormat>
  <Paragraphs>250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Gill Sans MT</vt:lpstr>
      <vt:lpstr>Verdana</vt:lpstr>
      <vt:lpstr>Wingdings 2</vt:lpstr>
      <vt:lpstr>Solstice</vt:lpstr>
      <vt:lpstr>Chart</vt:lpstr>
      <vt:lpstr>Somatic Symptom  and  Related Disorders</vt:lpstr>
      <vt:lpstr>Learning Objectives</vt:lpstr>
      <vt:lpstr>Key Features</vt:lpstr>
      <vt:lpstr>Contributing Factors</vt:lpstr>
      <vt:lpstr>Additional Features</vt:lpstr>
      <vt:lpstr>Somatic Symptom Disorder Diagnostic Criteria</vt:lpstr>
      <vt:lpstr>Somatic Symptom Disorder Diagnostic Criteria-continued</vt:lpstr>
      <vt:lpstr>Somatic Symptom Disorder Additional Features</vt:lpstr>
      <vt:lpstr>Conversion Disorder Functional Neurological Symptom Disorder Diagnostic Criteria</vt:lpstr>
      <vt:lpstr>Conversion Disorder Functional Neurological Symptom Disorder Diagnostic Criteria</vt:lpstr>
      <vt:lpstr>Conversion Disorder Functional Neurological Symptom Disorder Diagnostic Criteria</vt:lpstr>
      <vt:lpstr>Conversion Disorder Additional Features</vt:lpstr>
      <vt:lpstr>Conversion Disorder Additional Features</vt:lpstr>
      <vt:lpstr>Illness Anxiety Disorder Diagnostic Criteria</vt:lpstr>
      <vt:lpstr>Illness Anxiety Disorder Diagnostic Criteria</vt:lpstr>
      <vt:lpstr>Illness Anxiety Disorder Diagnostic Criteria</vt:lpstr>
      <vt:lpstr>Illness Anxiety Disorder Additional Features</vt:lpstr>
      <vt:lpstr>Psychological Factors Affecting Other Medical Conditions Diagnostic Criteria</vt:lpstr>
      <vt:lpstr>Psychological Factors Affecting Other Medical Conditions Diagnostic Criteria</vt:lpstr>
      <vt:lpstr>Psychological Factors Affecting Other Medical Conditions</vt:lpstr>
      <vt:lpstr>Differential Diagnosis of Somatic Symptom and Related Disorders</vt:lpstr>
      <vt:lpstr>Differential Diagnosis of Somatic Symptom and Related Disorders</vt:lpstr>
      <vt:lpstr>Clinical Management of Somatic Symptom Disorders</vt:lpstr>
      <vt:lpstr>Clinical Management of Somatic Symptom and Related Disorders</vt:lpstr>
      <vt:lpstr>Clinical Management of Somatic Symptom and Related Disorders</vt:lpstr>
      <vt:lpstr>Psychiatric Referral and Psychotherapeutic Management</vt:lpstr>
      <vt:lpstr>Factitious Disorders and Malingering Diagnostic Distinctions</vt:lpstr>
      <vt:lpstr>Factitious Disorder Diagnostic Criteria</vt:lpstr>
      <vt:lpstr>Factitious Disorder Diagnostic Criteria</vt:lpstr>
      <vt:lpstr>Factitious Disorder Diagnostic Criteria</vt:lpstr>
      <vt:lpstr>Factitious Disorder Diagnostic Criteria</vt:lpstr>
      <vt:lpstr>Factitious Disorder Additional Features</vt:lpstr>
      <vt:lpstr>Developmental/Psychodynamic Theories in Factitious Patients</vt:lpstr>
      <vt:lpstr>Factitious Disorder Management</vt:lpstr>
      <vt:lpstr>When considering a diagnosis of Somatic Symptom Disorder, which of the following is most important regarding a diagnosis?</vt:lpstr>
      <vt:lpstr>Patients with Conversion Disorder:</vt:lpstr>
      <vt:lpstr>Among patients with Factitious Disorder:</vt:lpstr>
      <vt:lpstr>Conclusions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Somatic Symptom  and  related disorders</dc:title>
  <dc:creator>Forbes, Rachel</dc:creator>
  <cp:lastModifiedBy>Brown, Candace</cp:lastModifiedBy>
  <cp:revision>55</cp:revision>
  <cp:lastPrinted>2014-11-05T15:39:48Z</cp:lastPrinted>
  <dcterms:created xsi:type="dcterms:W3CDTF">2014-10-28T15:33:05Z</dcterms:created>
  <dcterms:modified xsi:type="dcterms:W3CDTF">2018-09-13T15:19:49Z</dcterms:modified>
</cp:coreProperties>
</file>