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1" r:id="rId1"/>
  </p:sldMasterIdLst>
  <p:notesMasterIdLst>
    <p:notesMasterId r:id="rId109"/>
  </p:notesMasterIdLst>
  <p:sldIdLst>
    <p:sldId id="256" r:id="rId2"/>
    <p:sldId id="362" r:id="rId3"/>
    <p:sldId id="363" r:id="rId4"/>
    <p:sldId id="257" r:id="rId5"/>
    <p:sldId id="258" r:id="rId6"/>
    <p:sldId id="259" r:id="rId7"/>
    <p:sldId id="260" r:id="rId8"/>
    <p:sldId id="261" r:id="rId9"/>
    <p:sldId id="262" r:id="rId10"/>
    <p:sldId id="263" r:id="rId11"/>
    <p:sldId id="264" r:id="rId12"/>
    <p:sldId id="265" r:id="rId13"/>
    <p:sldId id="266" r:id="rId14"/>
    <p:sldId id="267" r:id="rId15"/>
    <p:sldId id="268" r:id="rId16"/>
    <p:sldId id="364" r:id="rId17"/>
    <p:sldId id="269" r:id="rId18"/>
    <p:sldId id="379" r:id="rId19"/>
    <p:sldId id="270" r:id="rId20"/>
    <p:sldId id="271" r:id="rId21"/>
    <p:sldId id="272" r:id="rId22"/>
    <p:sldId id="273" r:id="rId23"/>
    <p:sldId id="274" r:id="rId24"/>
    <p:sldId id="275" r:id="rId25"/>
    <p:sldId id="276" r:id="rId26"/>
    <p:sldId id="365" r:id="rId27"/>
    <p:sldId id="277" r:id="rId28"/>
    <p:sldId id="366"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380" r:id="rId42"/>
    <p:sldId id="290" r:id="rId43"/>
    <p:sldId id="291" r:id="rId44"/>
    <p:sldId id="292" r:id="rId45"/>
    <p:sldId id="301" r:id="rId46"/>
    <p:sldId id="302" r:id="rId47"/>
    <p:sldId id="303" r:id="rId48"/>
    <p:sldId id="304" r:id="rId49"/>
    <p:sldId id="305" r:id="rId50"/>
    <p:sldId id="306" r:id="rId51"/>
    <p:sldId id="307" r:id="rId52"/>
    <p:sldId id="367" r:id="rId53"/>
    <p:sldId id="308" r:id="rId54"/>
    <p:sldId id="309" r:id="rId55"/>
    <p:sldId id="310" r:id="rId56"/>
    <p:sldId id="311" r:id="rId57"/>
    <p:sldId id="312" r:id="rId58"/>
    <p:sldId id="368" r:id="rId59"/>
    <p:sldId id="313" r:id="rId60"/>
    <p:sldId id="314" r:id="rId61"/>
    <p:sldId id="315" r:id="rId62"/>
    <p:sldId id="316" r:id="rId63"/>
    <p:sldId id="317" r:id="rId64"/>
    <p:sldId id="369" r:id="rId65"/>
    <p:sldId id="320" r:id="rId66"/>
    <p:sldId id="370" r:id="rId67"/>
    <p:sldId id="321" r:id="rId68"/>
    <p:sldId id="322" r:id="rId69"/>
    <p:sldId id="371" r:id="rId70"/>
    <p:sldId id="323" r:id="rId71"/>
    <p:sldId id="325" r:id="rId72"/>
    <p:sldId id="326" r:id="rId73"/>
    <p:sldId id="327" r:id="rId74"/>
    <p:sldId id="328" r:id="rId75"/>
    <p:sldId id="329" r:id="rId76"/>
    <p:sldId id="330" r:id="rId77"/>
    <p:sldId id="331" r:id="rId78"/>
    <p:sldId id="332" r:id="rId79"/>
    <p:sldId id="381" r:id="rId80"/>
    <p:sldId id="333" r:id="rId81"/>
    <p:sldId id="334" r:id="rId82"/>
    <p:sldId id="335" r:id="rId83"/>
    <p:sldId id="336" r:id="rId84"/>
    <p:sldId id="337" r:id="rId85"/>
    <p:sldId id="339" r:id="rId86"/>
    <p:sldId id="340" r:id="rId87"/>
    <p:sldId id="382"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72" r:id="rId106"/>
    <p:sldId id="373" r:id="rId107"/>
    <p:sldId id="378" r:id="rId108"/>
  </p:sldIdLst>
  <p:sldSz cx="9144000" cy="6858000" type="screen4x3"/>
  <p:notesSz cx="6858000" cy="9144000"/>
  <p:custDataLst>
    <p:tags r:id="rId110"/>
  </p:custDataLst>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595"/>
  </p:normalViewPr>
  <p:slideViewPr>
    <p:cSldViewPr>
      <p:cViewPr varScale="1">
        <p:scale>
          <a:sx n="73" d="100"/>
          <a:sy n="73" d="100"/>
        </p:scale>
        <p:origin x="498"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gs" Target="tags/tag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Garamond" pitchFamily="18"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Garamond" pitchFamily="18" charset="0"/>
              </a:defRPr>
            </a:lvl1pPr>
          </a:lstStyle>
          <a:p>
            <a:pPr>
              <a:defRPr/>
            </a:pPr>
            <a:fld id="{9F9ECC0F-BBEC-49F6-A20E-C3A0A60271A6}" type="datetimeFigureOut">
              <a:rPr lang="en-US"/>
              <a:pPr>
                <a:defRPr/>
              </a:pPr>
              <a:t>10/25/2018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Garamond" pitchFamily="18"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Garamond" charset="0"/>
              </a:defRPr>
            </a:lvl1pPr>
          </a:lstStyle>
          <a:p>
            <a:pPr>
              <a:defRPr/>
            </a:pPr>
            <a:fld id="{1A7FB45E-FA52-42F6-A10A-C9ED764E012A}" type="slidenum">
              <a:rPr lang="en-US" altLang="en-US"/>
              <a:pPr>
                <a:defRPr/>
              </a:pPr>
              <a:t>‹#›</a:t>
            </a:fld>
            <a:endParaRPr lang="en-US" altLang="en-US"/>
          </a:p>
        </p:txBody>
      </p:sp>
    </p:spTree>
    <p:extLst>
      <p:ext uri="{BB962C8B-B14F-4D97-AF65-F5344CB8AC3E}">
        <p14:creationId xmlns:p14="http://schemas.microsoft.com/office/powerpoint/2010/main" val="17149721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smtClean="0"/>
            </a:lvl1pPr>
          </a:lstStyle>
          <a:p>
            <a:pPr>
              <a:defRPr/>
            </a:pPr>
            <a:fld id="{5975F97C-7C01-4F55-BCA2-1CA4C4007344}" type="slidenum">
              <a:rPr lang="en-US" altLang="en-US"/>
              <a:pPr>
                <a:defRPr/>
              </a:pPr>
              <a:t>‹#›</a:t>
            </a:fld>
            <a:endParaRPr lang="en-US" altLang="en-US"/>
          </a:p>
        </p:txBody>
      </p:sp>
    </p:spTree>
    <p:extLst>
      <p:ext uri="{BB962C8B-B14F-4D97-AF65-F5344CB8AC3E}">
        <p14:creationId xmlns:p14="http://schemas.microsoft.com/office/powerpoint/2010/main" val="408204345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5F2B7BF-1E26-49AF-99CB-B424B92866B6}" type="slidenum">
              <a:rPr lang="en-US" altLang="en-US"/>
              <a:pPr>
                <a:defRPr/>
              </a:pPr>
              <a:t>‹#›</a:t>
            </a:fld>
            <a:endParaRPr lang="en-US" altLang="en-US"/>
          </a:p>
        </p:txBody>
      </p:sp>
    </p:spTree>
    <p:extLst>
      <p:ext uri="{BB962C8B-B14F-4D97-AF65-F5344CB8AC3E}">
        <p14:creationId xmlns:p14="http://schemas.microsoft.com/office/powerpoint/2010/main" val="2705288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BCE0F6E-D16F-4215-BA05-AD6319F3659B}" type="slidenum">
              <a:rPr lang="en-US" altLang="en-US"/>
              <a:pPr>
                <a:defRPr/>
              </a:pPr>
              <a:t>‹#›</a:t>
            </a:fld>
            <a:endParaRPr lang="en-US" altLang="en-US"/>
          </a:p>
        </p:txBody>
      </p:sp>
    </p:spTree>
    <p:extLst>
      <p:ext uri="{BB962C8B-B14F-4D97-AF65-F5344CB8AC3E}">
        <p14:creationId xmlns:p14="http://schemas.microsoft.com/office/powerpoint/2010/main" val="2267791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197C024-6052-4EAC-A396-4ECDFC047D16}" type="slidenum">
              <a:rPr lang="en-US" altLang="en-US"/>
              <a:pPr>
                <a:defRPr/>
              </a:pPr>
              <a:t>‹#›</a:t>
            </a:fld>
            <a:endParaRPr lang="en-US" altLang="en-US"/>
          </a:p>
        </p:txBody>
      </p:sp>
    </p:spTree>
    <p:extLst>
      <p:ext uri="{BB962C8B-B14F-4D97-AF65-F5344CB8AC3E}">
        <p14:creationId xmlns:p14="http://schemas.microsoft.com/office/powerpoint/2010/main" val="203360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endParaRPr lang="en-US"/>
          </a:p>
        </p:txBody>
      </p:sp>
      <p:sp>
        <p:nvSpPr>
          <p:cNvPr id="5" name="Slide Number Placeholder 8"/>
          <p:cNvSpPr>
            <a:spLocks noGrp="1"/>
          </p:cNvSpPr>
          <p:nvPr>
            <p:ph type="sldNum" sz="quarter" idx="11"/>
          </p:nvPr>
        </p:nvSpPr>
        <p:spPr/>
        <p:txBody>
          <a:bodyPr/>
          <a:lstStyle>
            <a:lvl1pPr>
              <a:defRPr smtClean="0"/>
            </a:lvl1pPr>
          </a:lstStyle>
          <a:p>
            <a:pPr>
              <a:defRPr/>
            </a:pPr>
            <a:fld id="{08B51AD1-31AB-4D30-9D64-C8DB759C1452}" type="slidenum">
              <a:rPr lang="en-US" altLang="en-US"/>
              <a:pPr>
                <a:defRPr/>
              </a:pPr>
              <a:t>‹#›</a:t>
            </a:fld>
            <a:endParaRPr lang="en-US" alt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938556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smtClean="0"/>
            </a:lvl1pPr>
          </a:lstStyle>
          <a:p>
            <a:pPr>
              <a:defRPr/>
            </a:pPr>
            <a:fld id="{855D973F-F7A0-4C5C-8D1C-824FDA49A5F9}" type="slidenum">
              <a:rPr lang="en-US" altLang="en-US"/>
              <a:pPr>
                <a:defRPr/>
              </a:pPr>
              <a:t>‹#›</a:t>
            </a:fld>
            <a:endParaRPr lang="en-US" altLang="en-US"/>
          </a:p>
        </p:txBody>
      </p:sp>
    </p:spTree>
    <p:extLst>
      <p:ext uri="{BB962C8B-B14F-4D97-AF65-F5344CB8AC3E}">
        <p14:creationId xmlns:p14="http://schemas.microsoft.com/office/powerpoint/2010/main" val="41029354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519F824-FDBD-4DAF-95FF-B006DC52172C}" type="slidenum">
              <a:rPr lang="en-US" altLang="en-US"/>
              <a:pPr>
                <a:defRPr/>
              </a:pPr>
              <a:t>‹#›</a:t>
            </a:fld>
            <a:endParaRPr lang="en-US" altLang="en-US"/>
          </a:p>
        </p:txBody>
      </p:sp>
    </p:spTree>
    <p:extLst>
      <p:ext uri="{BB962C8B-B14F-4D97-AF65-F5344CB8AC3E}">
        <p14:creationId xmlns:p14="http://schemas.microsoft.com/office/powerpoint/2010/main" val="2686421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051FEC1D-FAAA-43CF-B041-5BFC2A45854D}" type="slidenum">
              <a:rPr lang="en-US" altLang="en-US"/>
              <a:pPr>
                <a:defRPr/>
              </a:pPr>
              <a:t>‹#›</a:t>
            </a:fld>
            <a:endParaRPr lang="en-US" altLang="en-US"/>
          </a:p>
        </p:txBody>
      </p:sp>
    </p:spTree>
    <p:extLst>
      <p:ext uri="{BB962C8B-B14F-4D97-AF65-F5344CB8AC3E}">
        <p14:creationId xmlns:p14="http://schemas.microsoft.com/office/powerpoint/2010/main" val="213063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endParaRPr lang="en-US"/>
          </a:p>
        </p:txBody>
      </p:sp>
      <p:sp>
        <p:nvSpPr>
          <p:cNvPr id="4" name="Slide Number Placeholder 6"/>
          <p:cNvSpPr>
            <a:spLocks noGrp="1"/>
          </p:cNvSpPr>
          <p:nvPr>
            <p:ph type="sldNum" sz="quarter" idx="11"/>
          </p:nvPr>
        </p:nvSpPr>
        <p:spPr/>
        <p:txBody>
          <a:bodyPr/>
          <a:lstStyle>
            <a:lvl1pPr>
              <a:defRPr smtClean="0"/>
            </a:lvl1pPr>
          </a:lstStyle>
          <a:p>
            <a:pPr>
              <a:defRPr/>
            </a:pPr>
            <a:fld id="{69DFAA8D-8AAC-4D30-AE8A-BFBFF15E77F7}" type="slidenum">
              <a:rPr lang="en-US" altLang="en-US"/>
              <a:pPr>
                <a:defRPr/>
              </a:pPr>
              <a:t>‹#›</a:t>
            </a:fld>
            <a:endParaRPr lang="en-US" alt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713376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66AC0290-F011-41F1-944D-2D229F787763}" type="slidenum">
              <a:rPr lang="en-US" altLang="en-US"/>
              <a:pPr>
                <a:defRPr/>
              </a:pPr>
              <a:t>‹#›</a:t>
            </a:fld>
            <a:endParaRPr lang="en-US" altLang="en-US"/>
          </a:p>
        </p:txBody>
      </p:sp>
    </p:spTree>
    <p:extLst>
      <p:ext uri="{BB962C8B-B14F-4D97-AF65-F5344CB8AC3E}">
        <p14:creationId xmlns:p14="http://schemas.microsoft.com/office/powerpoint/2010/main" val="3321084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17"/>
          <p:cNvSpPr>
            <a:spLocks noChangeShapeType="1"/>
          </p:cNvSpPr>
          <p:nvPr/>
        </p:nvSpPr>
        <p:spPr bwMode="auto">
          <a:xfrm>
            <a:off x="6192838" y="0"/>
            <a:ext cx="0" cy="685800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8"/>
          <p:cNvSpPr>
            <a:spLocks noChangeShapeType="1"/>
          </p:cNvSpPr>
          <p:nvPr/>
        </p:nvSpPr>
        <p:spPr bwMode="auto">
          <a:xfrm>
            <a:off x="8991600" y="0"/>
            <a:ext cx="0" cy="6858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20"/>
          <p:cNvSpPr>
            <a:spLocks noChangeShapeType="1"/>
          </p:cNvSpPr>
          <p:nvPr/>
        </p:nvSpPr>
        <p:spPr bwMode="auto">
          <a:xfrm>
            <a:off x="8915400" y="0"/>
            <a:ext cx="0" cy="68580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endParaRPr lang="en-US"/>
          </a:p>
        </p:txBody>
      </p:sp>
      <p:sp>
        <p:nvSpPr>
          <p:cNvPr id="13" name="Slide Number Placeholder 21"/>
          <p:cNvSpPr>
            <a:spLocks noGrp="1"/>
          </p:cNvSpPr>
          <p:nvPr>
            <p:ph type="sldNum" sz="quarter" idx="11"/>
          </p:nvPr>
        </p:nvSpPr>
        <p:spPr/>
        <p:txBody>
          <a:bodyPr/>
          <a:lstStyle>
            <a:lvl1pPr>
              <a:defRPr smtClean="0"/>
            </a:lvl1pPr>
          </a:lstStyle>
          <a:p>
            <a:pPr>
              <a:defRPr/>
            </a:pPr>
            <a:fld id="{DE63037F-06D4-4208-9374-A4EB69F5D640}" type="slidenum">
              <a:rPr lang="en-US" altLang="en-US"/>
              <a:pPr>
                <a:defRPr/>
              </a:pPr>
              <a:t>‹#›</a:t>
            </a:fld>
            <a:endParaRPr lang="en-US" alt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89134492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Straight Connector 17"/>
          <p:cNvSpPr>
            <a:spLocks noChangeShapeType="1"/>
          </p:cNvSpPr>
          <p:nvPr/>
        </p:nvSpPr>
        <p:spPr bwMode="auto">
          <a:xfrm>
            <a:off x="8991600" y="0"/>
            <a:ext cx="0" cy="6858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traight Connector 19"/>
          <p:cNvSpPr>
            <a:spLocks noChangeShapeType="1"/>
          </p:cNvSpPr>
          <p:nvPr/>
        </p:nvSpPr>
        <p:spPr bwMode="auto">
          <a:xfrm>
            <a:off x="8915400" y="0"/>
            <a:ext cx="0" cy="68580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23"/>
          <p:cNvSpPr>
            <a:spLocks noChangeShapeType="1"/>
          </p:cNvSpPr>
          <p:nvPr/>
        </p:nvSpPr>
        <p:spPr bwMode="auto">
          <a:xfrm>
            <a:off x="6192838" y="0"/>
            <a:ext cx="0" cy="685800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p>
        </p:txBody>
      </p:sp>
      <p:sp>
        <p:nvSpPr>
          <p:cNvPr id="13" name="Slide Number Placeholder 17"/>
          <p:cNvSpPr>
            <a:spLocks noGrp="1"/>
          </p:cNvSpPr>
          <p:nvPr>
            <p:ph type="sldNum" sz="quarter" idx="11"/>
          </p:nvPr>
        </p:nvSpPr>
        <p:spPr/>
        <p:txBody>
          <a:bodyPr/>
          <a:lstStyle>
            <a:lvl1pPr>
              <a:defRPr smtClean="0"/>
            </a:lvl1pPr>
          </a:lstStyle>
          <a:p>
            <a:pPr>
              <a:defRPr/>
            </a:pPr>
            <a:fld id="{A506D071-C465-45CB-B2E1-85532D48DE4F}" type="slidenum">
              <a:rPr lang="en-US" altLang="en-US"/>
              <a:pPr>
                <a:defRPr/>
              </a:pPr>
              <a:t>‹#›</a:t>
            </a:fld>
            <a:endParaRPr lang="en-US" alt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68961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Garamond" pitchFamily="18" charset="0"/>
              </a:defRPr>
            </a:lvl1pPr>
          </a:lstStyle>
          <a:p>
            <a:pPr>
              <a:defRPr/>
            </a:pPr>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Garamond" pitchFamily="18" charset="0"/>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032" name="Straight Connector 8"/>
          <p:cNvSpPr>
            <a:spLocks noChangeShapeType="1"/>
          </p:cNvSpPr>
          <p:nvPr/>
        </p:nvSpPr>
        <p:spPr bwMode="auto">
          <a:xfrm>
            <a:off x="8991600" y="0"/>
            <a:ext cx="0" cy="6858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smtClean="0">
                <a:solidFill>
                  <a:srgbClr val="FFFFFF"/>
                </a:solidFill>
                <a:latin typeface="Garamond" charset="0"/>
              </a:defRPr>
            </a:lvl1pPr>
          </a:lstStyle>
          <a:p>
            <a:pPr>
              <a:defRPr/>
            </a:pPr>
            <a:fld id="{8DD22F34-A55B-4CF8-8870-C7177642466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31" r:id="rId4"/>
    <p:sldLayoutId id="2147483932" r:id="rId5"/>
    <p:sldLayoutId id="2147483940" r:id="rId6"/>
    <p:sldLayoutId id="2147483933" r:id="rId7"/>
    <p:sldLayoutId id="2147483941" r:id="rId8"/>
    <p:sldLayoutId id="2147483942" r:id="rId9"/>
    <p:sldLayoutId id="2147483934" r:id="rId10"/>
    <p:sldLayoutId id="2147483935" r:id="rId11"/>
    <p:sldLayoutId id="2147483936" r:id="rId12"/>
  </p:sldLayoutIdLst>
  <p:hf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2.emf"/><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2.xml"/><Relationship Id="rId4" Type="http://schemas.openxmlformats.org/officeDocument/2006/relationships/tags" Target="../tags/tag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3.emf"/><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Layout" Target="../slideLayouts/slideLayout12.xml"/><Relationship Id="rId4" Type="http://schemas.openxmlformats.org/officeDocument/2006/relationships/tags" Target="../tags/tag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4.emf"/><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Layout" Target="../slideLayouts/slideLayout12.xml"/><Relationship Id="rId4" Type="http://schemas.openxmlformats.org/officeDocument/2006/relationships/tags" Target="../tags/tag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5.emf"/><Relationship Id="rId2" Type="http://schemas.openxmlformats.org/officeDocument/2006/relationships/tags" Target="../tags/tag11.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Layout" Target="../slideLayouts/slideLayout12.xml"/><Relationship Id="rId4" Type="http://schemas.openxmlformats.org/officeDocument/2006/relationships/tags" Target="../tags/tag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600200"/>
            <a:ext cx="9144000" cy="1920875"/>
          </a:xfrm>
        </p:spPr>
        <p:txBody>
          <a:bodyPr/>
          <a:lstStyle/>
          <a:p>
            <a:pPr eaLnBrk="1" fontAlgn="auto" hangingPunct="1">
              <a:spcAft>
                <a:spcPts val="0"/>
              </a:spcAft>
              <a:defRPr/>
            </a:pPr>
            <a:r>
              <a:rPr lang="en-US" b="0" dirty="0" smtClean="0"/>
              <a:t>PSYCHOTIC DISORDERS</a:t>
            </a:r>
          </a:p>
        </p:txBody>
      </p:sp>
      <p:sp>
        <p:nvSpPr>
          <p:cNvPr id="2051" name="Rectangle 3"/>
          <p:cNvSpPr>
            <a:spLocks noGrp="1" noChangeArrowheads="1"/>
          </p:cNvSpPr>
          <p:nvPr>
            <p:ph type="subTitle" idx="1"/>
          </p:nvPr>
        </p:nvSpPr>
        <p:spPr>
          <a:xfrm>
            <a:off x="1905000" y="3886200"/>
            <a:ext cx="5410200" cy="1524000"/>
          </a:xfrm>
        </p:spPr>
        <p:txBody>
          <a:bodyPr>
            <a:normAutofit fontScale="92500" lnSpcReduction="20000"/>
          </a:bodyPr>
          <a:lstStyle/>
          <a:p>
            <a:pPr eaLnBrk="1" fontAlgn="auto" hangingPunct="1">
              <a:spcAft>
                <a:spcPts val="0"/>
              </a:spcAft>
              <a:buFont typeface="Wingdings"/>
              <a:buNone/>
              <a:defRPr/>
            </a:pPr>
            <a:r>
              <a:rPr lang="en-US" sz="3600" dirty="0" smtClean="0"/>
              <a:t>Jessica Nelson, M.D.</a:t>
            </a:r>
          </a:p>
          <a:p>
            <a:pPr eaLnBrk="1" fontAlgn="auto" hangingPunct="1">
              <a:spcAft>
                <a:spcPts val="0"/>
              </a:spcAft>
              <a:buFont typeface="Wingdings"/>
              <a:buNone/>
              <a:defRPr/>
            </a:pPr>
            <a:r>
              <a:rPr lang="en-US" sz="3600" dirty="0" smtClean="0"/>
              <a:t>Assistant Professor of Psychiatry</a:t>
            </a:r>
          </a:p>
          <a:p>
            <a:pPr eaLnBrk="1" fontAlgn="auto" hangingPunct="1">
              <a:spcAft>
                <a:spcPts val="0"/>
              </a:spcAft>
              <a:buFont typeface="Wingdings"/>
              <a:buNone/>
              <a:defRPr/>
            </a:pP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fontAlgn="auto" hangingPunct="1">
              <a:spcAft>
                <a:spcPts val="0"/>
              </a:spcAft>
              <a:defRPr/>
            </a:pPr>
            <a:r>
              <a:rPr lang="en-US" smtClean="0"/>
              <a:t>Schizophrenia-Epidemiology</a:t>
            </a:r>
          </a:p>
        </p:txBody>
      </p:sp>
      <p:sp>
        <p:nvSpPr>
          <p:cNvPr id="24578" name="Rectangle 3"/>
          <p:cNvSpPr>
            <a:spLocks noGrp="1" noChangeArrowheads="1"/>
          </p:cNvSpPr>
          <p:nvPr>
            <p:ph sz="quarter" idx="1"/>
          </p:nvPr>
        </p:nvSpPr>
        <p:spPr>
          <a:xfrm>
            <a:off x="457200" y="1752600"/>
            <a:ext cx="8229600" cy="4525963"/>
          </a:xfrm>
        </p:spPr>
        <p:txBody>
          <a:bodyPr/>
          <a:lstStyle/>
          <a:p>
            <a:pPr eaLnBrk="1" hangingPunct="1"/>
            <a:r>
              <a:rPr lang="en-US" altLang="en-US" smtClean="0"/>
              <a:t>Suicide:</a:t>
            </a:r>
          </a:p>
          <a:p>
            <a:pPr lvl="1" eaLnBrk="1" hangingPunct="1"/>
            <a:r>
              <a:rPr lang="en-US" altLang="en-US" smtClean="0"/>
              <a:t>10-15% of patients with schizophrenia commit suicide</a:t>
            </a:r>
          </a:p>
          <a:p>
            <a:pPr lvl="1" eaLnBrk="1" hangingPunct="1"/>
            <a:r>
              <a:rPr lang="en-US" altLang="en-US" smtClean="0"/>
              <a:t>50% attempt suicide</a:t>
            </a:r>
          </a:p>
          <a:p>
            <a:pPr lvl="1" eaLnBrk="1" hangingPunct="1"/>
            <a:r>
              <a:rPr lang="en-US" altLang="en-US" smtClean="0"/>
              <a:t>Risk factors: male, young, post-psychotic depression, realistic assessment of deterioration due to illness</a:t>
            </a:r>
          </a:p>
        </p:txBody>
      </p:sp>
      <p:sp>
        <p:nvSpPr>
          <p:cNvPr id="2457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F080E5A-2ED9-4AE9-9065-4FC4E8776D51}" type="slidenum">
              <a:rPr lang="en-US" altLang="en-US">
                <a:solidFill>
                  <a:srgbClr val="FFFFFF"/>
                </a:solidFill>
              </a:rPr>
              <a:pPr/>
              <a:t>10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rrowheads="1"/>
          </p:cNvSpPr>
          <p:nvPr>
            <p:ph type="title"/>
          </p:nvPr>
        </p:nvSpPr>
        <p:spPr/>
        <p:txBody>
          <a:bodyPr/>
          <a:lstStyle/>
          <a:p>
            <a:pPr eaLnBrk="1" fontAlgn="auto" hangingPunct="1">
              <a:spcAft>
                <a:spcPts val="0"/>
              </a:spcAft>
              <a:defRPr/>
            </a:pPr>
            <a:r>
              <a:rPr lang="en-US" dirty="0" smtClean="0"/>
              <a:t>Secondary Psychotic Disorders</a:t>
            </a:r>
          </a:p>
        </p:txBody>
      </p:sp>
      <p:sp>
        <p:nvSpPr>
          <p:cNvPr id="102403" name="Rectangle 3"/>
          <p:cNvSpPr>
            <a:spLocks noGrp="1" noChangeArrowheads="1"/>
          </p:cNvSpPr>
          <p:nvPr>
            <p:ph sz="quarter" idx="1"/>
          </p:nvPr>
        </p:nvSpPr>
        <p:spPr>
          <a:xfrm>
            <a:off x="457200" y="1676400"/>
            <a:ext cx="8229600" cy="4525963"/>
          </a:xfrm>
        </p:spPr>
        <p:txBody>
          <a:bodyPr>
            <a:normAutofit lnSpcReduction="10000"/>
          </a:bodyPr>
          <a:lstStyle/>
          <a:p>
            <a:pPr marL="274320" indent="-274320" eaLnBrk="1" fontAlgn="auto" hangingPunct="1">
              <a:lnSpc>
                <a:spcPct val="90000"/>
              </a:lnSpc>
              <a:spcAft>
                <a:spcPts val="0"/>
              </a:spcAft>
              <a:buFont typeface="Wingdings"/>
              <a:buChar char=""/>
              <a:defRPr/>
            </a:pPr>
            <a:r>
              <a:rPr lang="en-US" sz="2800" dirty="0" smtClean="0"/>
              <a:t>Substance-Induced Psychotic Disorder</a:t>
            </a:r>
          </a:p>
          <a:p>
            <a:pPr marL="274320" indent="-274320" eaLnBrk="1" fontAlgn="auto" hangingPunct="1">
              <a:lnSpc>
                <a:spcPct val="90000"/>
              </a:lnSpc>
              <a:spcAft>
                <a:spcPts val="0"/>
              </a:spcAft>
              <a:buFont typeface="Wingdings"/>
              <a:buChar char=""/>
              <a:defRPr/>
            </a:pPr>
            <a:r>
              <a:rPr lang="en-US" sz="2800" dirty="0" smtClean="0"/>
              <a:t>This category only applies to people with impaired reality testing.  If a patient has hallucinations or delusions but realizes they are due to a substance, then he is diagnosed as having a substance-related disorder, not a psychotic disorder.</a:t>
            </a:r>
          </a:p>
          <a:p>
            <a:pPr marL="274320" indent="-274320" eaLnBrk="1" fontAlgn="auto" hangingPunct="1">
              <a:lnSpc>
                <a:spcPct val="90000"/>
              </a:lnSpc>
              <a:spcAft>
                <a:spcPts val="0"/>
              </a:spcAft>
              <a:buFont typeface="Wingdings"/>
              <a:buChar char=""/>
              <a:defRPr/>
            </a:pPr>
            <a:r>
              <a:rPr lang="en-US" sz="2800" dirty="0" smtClean="0"/>
              <a:t>Diagnostic Criteria</a:t>
            </a:r>
          </a:p>
          <a:p>
            <a:pPr marL="640080" lvl="1" indent="-274320" eaLnBrk="1" fontAlgn="auto" hangingPunct="1">
              <a:lnSpc>
                <a:spcPct val="90000"/>
              </a:lnSpc>
              <a:spcAft>
                <a:spcPts val="0"/>
              </a:spcAft>
              <a:buFont typeface="Wingdings 2"/>
              <a:buChar char=""/>
              <a:defRPr/>
            </a:pPr>
            <a:r>
              <a:rPr lang="en-US" sz="2400" dirty="0" smtClean="0"/>
              <a:t>A. Prominent hallucinations or delusions</a:t>
            </a:r>
          </a:p>
          <a:p>
            <a:pPr marL="640080" lvl="1" indent="-274320" eaLnBrk="1" fontAlgn="auto" hangingPunct="1">
              <a:lnSpc>
                <a:spcPct val="90000"/>
              </a:lnSpc>
              <a:spcAft>
                <a:spcPts val="0"/>
              </a:spcAft>
              <a:buFont typeface="Wingdings 2"/>
              <a:buChar char=""/>
              <a:defRPr/>
            </a:pPr>
            <a:r>
              <a:rPr lang="en-US" sz="2400" dirty="0" smtClean="0"/>
              <a:t>B. There is evidence from the history, physical examination, or laboratory findings of either (1) or (2):</a:t>
            </a:r>
          </a:p>
        </p:txBody>
      </p:sp>
      <p:sp>
        <p:nvSpPr>
          <p:cNvPr id="11673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CD33324F-50E3-4F59-BFC4-D5C1EC6D20AB}" type="slidenum">
              <a:rPr lang="en-US" altLang="en-US">
                <a:solidFill>
                  <a:srgbClr val="FFFFFF"/>
                </a:solidFill>
              </a:rPr>
              <a:pPr/>
              <a:t>100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rrowheads="1"/>
          </p:cNvSpPr>
          <p:nvPr>
            <p:ph type="title"/>
          </p:nvPr>
        </p:nvSpPr>
        <p:spPr/>
        <p:txBody>
          <a:bodyPr/>
          <a:lstStyle/>
          <a:p>
            <a:pPr eaLnBrk="1" fontAlgn="auto" hangingPunct="1">
              <a:spcAft>
                <a:spcPts val="0"/>
              </a:spcAft>
              <a:defRPr/>
            </a:pPr>
            <a:r>
              <a:rPr lang="en-US" smtClean="0"/>
              <a:t>Secondary Psychotic Disorders</a:t>
            </a:r>
          </a:p>
        </p:txBody>
      </p:sp>
      <p:sp>
        <p:nvSpPr>
          <p:cNvPr id="117762" name="Rectangle 3"/>
          <p:cNvSpPr>
            <a:spLocks noGrp="1" noChangeArrowheads="1"/>
          </p:cNvSpPr>
          <p:nvPr>
            <p:ph sz="quarter" idx="1"/>
          </p:nvPr>
        </p:nvSpPr>
        <p:spPr>
          <a:xfrm>
            <a:off x="457200" y="1752600"/>
            <a:ext cx="8229600" cy="4525963"/>
          </a:xfrm>
        </p:spPr>
        <p:txBody>
          <a:bodyPr/>
          <a:lstStyle/>
          <a:p>
            <a:pPr eaLnBrk="1" hangingPunct="1">
              <a:lnSpc>
                <a:spcPct val="80000"/>
              </a:lnSpc>
            </a:pPr>
            <a:r>
              <a:rPr lang="en-US" altLang="en-US" sz="2800" smtClean="0"/>
              <a:t>Substance Induced Psychotic Disorder</a:t>
            </a:r>
          </a:p>
          <a:p>
            <a:pPr lvl="1" eaLnBrk="1" hangingPunct="1">
              <a:lnSpc>
                <a:spcPct val="80000"/>
              </a:lnSpc>
            </a:pPr>
            <a:r>
              <a:rPr lang="en-US" altLang="en-US" sz="2400" smtClean="0"/>
              <a:t>(1) the symptoms in Criterion A developed during, or within a month, of substance intoxication or withdrawal</a:t>
            </a:r>
          </a:p>
          <a:p>
            <a:pPr lvl="1" eaLnBrk="1" hangingPunct="1">
              <a:lnSpc>
                <a:spcPct val="80000"/>
              </a:lnSpc>
            </a:pPr>
            <a:r>
              <a:rPr lang="en-US" altLang="en-US" sz="2400" smtClean="0"/>
              <a:t>(2) medication use is etiologically related to the disturbance</a:t>
            </a:r>
          </a:p>
          <a:p>
            <a:pPr lvl="1" eaLnBrk="1" hangingPunct="1">
              <a:lnSpc>
                <a:spcPct val="80000"/>
              </a:lnSpc>
            </a:pPr>
            <a:r>
              <a:rPr lang="en-US" altLang="en-US" sz="2400" smtClean="0"/>
              <a:t>C. The disturbance is not better accounted for by a psychotic disorder that is not substance induced.  Evidence that the symptoms are better accounted for by a psychotic disorder that is not substance induced might include the following: the symptoms precede the onset of the substance use (or medication use); the symptoms persist for a substantial period </a:t>
            </a:r>
          </a:p>
          <a:p>
            <a:pPr lvl="1" eaLnBrk="1" hangingPunct="1">
              <a:lnSpc>
                <a:spcPct val="80000"/>
              </a:lnSpc>
            </a:pPr>
            <a:endParaRPr lang="en-US" altLang="en-US" sz="2400" smtClean="0"/>
          </a:p>
        </p:txBody>
      </p:sp>
      <p:sp>
        <p:nvSpPr>
          <p:cNvPr id="11776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CF0887A1-F375-4662-B5F9-69105BCA49A7}" type="slidenum">
              <a:rPr lang="en-US" altLang="en-US">
                <a:solidFill>
                  <a:srgbClr val="FFFFFF"/>
                </a:solidFill>
              </a:rPr>
              <a:pPr/>
              <a:t>101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p:txBody>
          <a:bodyPr/>
          <a:lstStyle/>
          <a:p>
            <a:pPr eaLnBrk="1" fontAlgn="auto" hangingPunct="1">
              <a:spcAft>
                <a:spcPts val="0"/>
              </a:spcAft>
              <a:defRPr/>
            </a:pPr>
            <a:r>
              <a:rPr lang="en-US" smtClean="0"/>
              <a:t>Secondary Psychotic Disorders</a:t>
            </a:r>
          </a:p>
        </p:txBody>
      </p:sp>
      <p:sp>
        <p:nvSpPr>
          <p:cNvPr id="118786" name="Rectangle 3"/>
          <p:cNvSpPr>
            <a:spLocks noGrp="1" noChangeArrowheads="1"/>
          </p:cNvSpPr>
          <p:nvPr>
            <p:ph sz="quarter" idx="1"/>
          </p:nvPr>
        </p:nvSpPr>
        <p:spPr>
          <a:xfrm>
            <a:off x="457200" y="1447800"/>
            <a:ext cx="8229600" cy="5105400"/>
          </a:xfrm>
        </p:spPr>
        <p:txBody>
          <a:bodyPr/>
          <a:lstStyle/>
          <a:p>
            <a:pPr eaLnBrk="1" hangingPunct="1">
              <a:lnSpc>
                <a:spcPct val="80000"/>
              </a:lnSpc>
              <a:buFont typeface="Wingdings" panose="05000000000000000000" pitchFamily="2" charset="2"/>
              <a:buNone/>
            </a:pPr>
            <a:endParaRPr lang="en-US" altLang="en-US" sz="2200" smtClean="0"/>
          </a:p>
          <a:p>
            <a:pPr eaLnBrk="1" hangingPunct="1">
              <a:lnSpc>
                <a:spcPct val="80000"/>
              </a:lnSpc>
            </a:pPr>
            <a:endParaRPr lang="en-US" altLang="en-US" sz="2200" smtClean="0"/>
          </a:p>
          <a:p>
            <a:pPr eaLnBrk="1" hangingPunct="1">
              <a:lnSpc>
                <a:spcPct val="80000"/>
              </a:lnSpc>
              <a:buFont typeface="Wingdings" panose="05000000000000000000" pitchFamily="2" charset="2"/>
              <a:buNone/>
            </a:pPr>
            <a:r>
              <a:rPr lang="en-US" altLang="en-US" sz="2200" smtClean="0"/>
              <a:t>    of time (e.g. about a month) after the cessation of acute withdrawal or severe intoxication, or are substantially in excess of what would be expected given the type or amount of the substance used or the duration of use; or there is other evidence that suggests the existence of an independent non-substance-related psychotic disorder (e.g. a history of recurrent non-substance-related episodes)</a:t>
            </a:r>
          </a:p>
          <a:p>
            <a:pPr lvl="1" eaLnBrk="1" hangingPunct="1">
              <a:lnSpc>
                <a:spcPct val="80000"/>
              </a:lnSpc>
            </a:pPr>
            <a:r>
              <a:rPr lang="en-US" altLang="en-US" sz="1900" smtClean="0"/>
              <a:t>D. The disturbance does not occur exclusively during the course of a delirium</a:t>
            </a:r>
            <a:endParaRPr lang="en-US" altLang="en-US" sz="2200" smtClean="0"/>
          </a:p>
          <a:p>
            <a:pPr eaLnBrk="1" hangingPunct="1">
              <a:lnSpc>
                <a:spcPct val="80000"/>
              </a:lnSpc>
            </a:pPr>
            <a:r>
              <a:rPr lang="en-US" altLang="en-US" sz="2200" smtClean="0"/>
              <a:t>Note: This diagnosis should be made instead of a diagnosis of substance intoxication or substance withdrawal only when the symptoms are in excess of those usually associated with the intoxication or withdrawal syndrome and when the symptoms are sufficiently severe to warrant independent clinical attention.</a:t>
            </a:r>
          </a:p>
        </p:txBody>
      </p:sp>
      <p:sp>
        <p:nvSpPr>
          <p:cNvPr id="11878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F47059EC-C921-4415-B053-0357EA656660}" type="slidenum">
              <a:rPr lang="en-US" altLang="en-US">
                <a:solidFill>
                  <a:srgbClr val="FFFFFF"/>
                </a:solidFill>
              </a:rPr>
              <a:pPr/>
              <a:t>102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p:txBody>
          <a:bodyPr/>
          <a:lstStyle/>
          <a:p>
            <a:pPr eaLnBrk="1" fontAlgn="auto" hangingPunct="1">
              <a:spcAft>
                <a:spcPts val="0"/>
              </a:spcAft>
              <a:defRPr/>
            </a:pPr>
            <a:r>
              <a:rPr lang="en-US" smtClean="0"/>
              <a:t>Secondary Psychotic Disorders</a:t>
            </a:r>
          </a:p>
        </p:txBody>
      </p:sp>
      <p:sp>
        <p:nvSpPr>
          <p:cNvPr id="119810" name="Rectangle 3"/>
          <p:cNvSpPr>
            <a:spLocks noGrp="1" noChangeArrowheads="1"/>
          </p:cNvSpPr>
          <p:nvPr>
            <p:ph sz="quarter" idx="1"/>
          </p:nvPr>
        </p:nvSpPr>
        <p:spPr>
          <a:xfrm>
            <a:off x="457200" y="1828800"/>
            <a:ext cx="8229600" cy="4525963"/>
          </a:xfrm>
        </p:spPr>
        <p:txBody>
          <a:bodyPr/>
          <a:lstStyle/>
          <a:p>
            <a:pPr eaLnBrk="1" hangingPunct="1"/>
            <a:r>
              <a:rPr lang="en-US" altLang="en-US" sz="2800" smtClean="0"/>
              <a:t>Differential Diagnosis:</a:t>
            </a:r>
          </a:p>
          <a:p>
            <a:pPr eaLnBrk="1" hangingPunct="1"/>
            <a:r>
              <a:rPr lang="en-US" altLang="en-US" sz="2800" smtClean="0"/>
              <a:t>Psychotic disorder due to a another medical condition and Substance-induced psychotic disorder must be distinguished from:</a:t>
            </a:r>
          </a:p>
          <a:p>
            <a:pPr lvl="1" eaLnBrk="1" hangingPunct="1"/>
            <a:r>
              <a:rPr lang="en-US" altLang="en-US" sz="2400" smtClean="0"/>
              <a:t>Delirium: clouding of consciousness and change in cognition which develops over a short period of time</a:t>
            </a:r>
          </a:p>
          <a:p>
            <a:pPr lvl="1" eaLnBrk="1" hangingPunct="1"/>
            <a:r>
              <a:rPr lang="en-US" altLang="en-US" sz="2400" smtClean="0"/>
              <a:t>Dementia: multiple cognitive deficits with stable sensorium</a:t>
            </a:r>
          </a:p>
          <a:p>
            <a:pPr lvl="1" eaLnBrk="1" hangingPunct="1"/>
            <a:r>
              <a:rPr lang="en-US" altLang="en-US" sz="2400" smtClean="0"/>
              <a:t>Other Psychotic Disorders</a:t>
            </a:r>
          </a:p>
        </p:txBody>
      </p:sp>
      <p:sp>
        <p:nvSpPr>
          <p:cNvPr id="11981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188B0A4-FF0D-4888-86BC-7834F3118A28}" type="slidenum">
              <a:rPr lang="en-US" altLang="en-US">
                <a:solidFill>
                  <a:srgbClr val="FFFFFF"/>
                </a:solidFill>
              </a:rPr>
              <a:pPr/>
              <a:t>103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rrowheads="1"/>
          </p:cNvSpPr>
          <p:nvPr>
            <p:ph type="title"/>
          </p:nvPr>
        </p:nvSpPr>
        <p:spPr/>
        <p:txBody>
          <a:bodyPr/>
          <a:lstStyle/>
          <a:p>
            <a:pPr eaLnBrk="1" fontAlgn="auto" hangingPunct="1">
              <a:spcAft>
                <a:spcPts val="0"/>
              </a:spcAft>
              <a:defRPr/>
            </a:pPr>
            <a:r>
              <a:rPr lang="en-US" smtClean="0"/>
              <a:t>Secondary Psychotic Disorders</a:t>
            </a:r>
          </a:p>
        </p:txBody>
      </p:sp>
      <p:sp>
        <p:nvSpPr>
          <p:cNvPr id="120834" name="Rectangle 3"/>
          <p:cNvSpPr>
            <a:spLocks noGrp="1" noChangeArrowheads="1"/>
          </p:cNvSpPr>
          <p:nvPr>
            <p:ph sz="quarter" idx="1"/>
          </p:nvPr>
        </p:nvSpPr>
        <p:spPr>
          <a:xfrm>
            <a:off x="457200" y="1828800"/>
            <a:ext cx="8229600" cy="4525963"/>
          </a:xfrm>
        </p:spPr>
        <p:txBody>
          <a:bodyPr/>
          <a:lstStyle/>
          <a:p>
            <a:pPr eaLnBrk="1" hangingPunct="1"/>
            <a:r>
              <a:rPr lang="en-US" altLang="en-US" smtClean="0"/>
              <a:t>Treatment</a:t>
            </a:r>
          </a:p>
          <a:p>
            <a:pPr lvl="1" eaLnBrk="1" hangingPunct="1"/>
            <a:r>
              <a:rPr lang="en-US" altLang="en-US" smtClean="0"/>
              <a:t>Treat the underlying medical or substance condition.  Use antipsychotics and/or anxiolytics as needed to manage behavior</a:t>
            </a:r>
          </a:p>
        </p:txBody>
      </p:sp>
      <p:sp>
        <p:nvSpPr>
          <p:cNvPr id="12083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14758BA-430A-45C5-BA27-D0A5B3E397CE}" type="slidenum">
              <a:rPr lang="en-US" altLang="en-US">
                <a:solidFill>
                  <a:srgbClr val="FFFFFF"/>
                </a:solidFill>
              </a:rPr>
              <a:pPr/>
              <a:t>104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Catatonia</a:t>
            </a:r>
            <a:endParaRPr lang="en-US" dirty="0"/>
          </a:p>
        </p:txBody>
      </p:sp>
      <p:sp>
        <p:nvSpPr>
          <p:cNvPr id="3" name="Content Placeholder 2"/>
          <p:cNvSpPr>
            <a:spLocks noGrp="1"/>
          </p:cNvSpPr>
          <p:nvPr>
            <p:ph sz="quarter" idx="1"/>
          </p:nvPr>
        </p:nvSpPr>
        <p:spPr>
          <a:xfrm>
            <a:off x="457200" y="1600200"/>
            <a:ext cx="7467600" cy="4873625"/>
          </a:xfrm>
        </p:spPr>
        <p:txBody>
          <a:bodyPr>
            <a:normAutofit fontScale="92500" lnSpcReduction="10000"/>
          </a:bodyPr>
          <a:lstStyle/>
          <a:p>
            <a:pPr marL="274320" indent="-274320" eaLnBrk="1" fontAlgn="auto" hangingPunct="1">
              <a:spcAft>
                <a:spcPts val="0"/>
              </a:spcAft>
              <a:buFont typeface="Wingdings"/>
              <a:buChar char=""/>
              <a:defRPr/>
            </a:pPr>
            <a:r>
              <a:rPr lang="en-US" dirty="0" smtClean="0"/>
              <a:t>Clinical picture dominated by three (or more) of the following symptoms:</a:t>
            </a:r>
          </a:p>
          <a:p>
            <a:pPr marL="640080" lvl="1" indent="-274320" eaLnBrk="1" fontAlgn="auto" hangingPunct="1">
              <a:spcAft>
                <a:spcPts val="0"/>
              </a:spcAft>
              <a:buFont typeface="Wingdings 2"/>
              <a:buChar char=""/>
              <a:defRPr/>
            </a:pPr>
            <a:r>
              <a:rPr lang="en-US" dirty="0" smtClean="0"/>
              <a:t>Stupor</a:t>
            </a:r>
          </a:p>
          <a:p>
            <a:pPr marL="640080" lvl="1" indent="-274320" eaLnBrk="1" fontAlgn="auto" hangingPunct="1">
              <a:spcAft>
                <a:spcPts val="0"/>
              </a:spcAft>
              <a:buFont typeface="Wingdings 2"/>
              <a:buChar char=""/>
              <a:defRPr/>
            </a:pPr>
            <a:r>
              <a:rPr lang="en-US" dirty="0" smtClean="0"/>
              <a:t>Catalepsy</a:t>
            </a:r>
          </a:p>
          <a:p>
            <a:pPr marL="640080" lvl="1" indent="-274320" eaLnBrk="1" fontAlgn="auto" hangingPunct="1">
              <a:spcAft>
                <a:spcPts val="0"/>
              </a:spcAft>
              <a:buFont typeface="Wingdings 2"/>
              <a:buChar char=""/>
              <a:defRPr/>
            </a:pPr>
            <a:r>
              <a:rPr lang="en-US" dirty="0" smtClean="0"/>
              <a:t>Waxy flexibility</a:t>
            </a:r>
          </a:p>
          <a:p>
            <a:pPr marL="640080" lvl="1" indent="-274320" eaLnBrk="1" fontAlgn="auto" hangingPunct="1">
              <a:spcAft>
                <a:spcPts val="0"/>
              </a:spcAft>
              <a:buFont typeface="Wingdings 2"/>
              <a:buChar char=""/>
              <a:defRPr/>
            </a:pPr>
            <a:r>
              <a:rPr lang="en-US" dirty="0" err="1" smtClean="0"/>
              <a:t>Mutism</a:t>
            </a:r>
            <a:endParaRPr lang="en-US" dirty="0" smtClean="0"/>
          </a:p>
          <a:p>
            <a:pPr marL="640080" lvl="1" indent="-274320" eaLnBrk="1" fontAlgn="auto" hangingPunct="1">
              <a:spcAft>
                <a:spcPts val="0"/>
              </a:spcAft>
              <a:buFont typeface="Wingdings 2"/>
              <a:buChar char=""/>
              <a:defRPr/>
            </a:pPr>
            <a:r>
              <a:rPr lang="en-US" dirty="0" smtClean="0"/>
              <a:t>Negativism</a:t>
            </a:r>
          </a:p>
          <a:p>
            <a:pPr marL="640080" lvl="1" indent="-274320" eaLnBrk="1" fontAlgn="auto" hangingPunct="1">
              <a:spcAft>
                <a:spcPts val="0"/>
              </a:spcAft>
              <a:buFont typeface="Wingdings 2"/>
              <a:buChar char=""/>
              <a:defRPr/>
            </a:pPr>
            <a:r>
              <a:rPr lang="en-US" dirty="0" smtClean="0"/>
              <a:t>Posturing</a:t>
            </a:r>
          </a:p>
          <a:p>
            <a:pPr marL="640080" lvl="1" indent="-274320" eaLnBrk="1" fontAlgn="auto" hangingPunct="1">
              <a:spcAft>
                <a:spcPts val="0"/>
              </a:spcAft>
              <a:buFont typeface="Wingdings 2"/>
              <a:buChar char=""/>
              <a:defRPr/>
            </a:pPr>
            <a:r>
              <a:rPr lang="en-US" dirty="0" smtClean="0"/>
              <a:t>Mannerisms</a:t>
            </a:r>
          </a:p>
          <a:p>
            <a:pPr marL="640080" lvl="1" indent="-274320" eaLnBrk="1" fontAlgn="auto" hangingPunct="1">
              <a:spcAft>
                <a:spcPts val="0"/>
              </a:spcAft>
              <a:buFont typeface="Wingdings 2"/>
              <a:buChar char=""/>
              <a:defRPr/>
            </a:pPr>
            <a:r>
              <a:rPr lang="en-US" dirty="0" smtClean="0"/>
              <a:t>Stereotypy</a:t>
            </a:r>
          </a:p>
          <a:p>
            <a:pPr marL="640080" lvl="1" indent="-274320" eaLnBrk="1" fontAlgn="auto" hangingPunct="1">
              <a:spcAft>
                <a:spcPts val="0"/>
              </a:spcAft>
              <a:buFont typeface="Wingdings 2"/>
              <a:buChar char=""/>
              <a:defRPr/>
            </a:pPr>
            <a:r>
              <a:rPr lang="en-US" dirty="0" smtClean="0"/>
              <a:t>Agitation not influenced by external stimuli</a:t>
            </a:r>
          </a:p>
          <a:p>
            <a:pPr marL="640080" lvl="1" indent="-274320" eaLnBrk="1" fontAlgn="auto" hangingPunct="1">
              <a:spcAft>
                <a:spcPts val="0"/>
              </a:spcAft>
              <a:buFont typeface="Wingdings 2"/>
              <a:buChar char=""/>
              <a:defRPr/>
            </a:pPr>
            <a:r>
              <a:rPr lang="en-US" dirty="0" smtClean="0"/>
              <a:t>Grimacing</a:t>
            </a:r>
          </a:p>
          <a:p>
            <a:pPr marL="640080" lvl="1" indent="-274320" eaLnBrk="1" fontAlgn="auto" hangingPunct="1">
              <a:spcAft>
                <a:spcPts val="0"/>
              </a:spcAft>
              <a:buFont typeface="Wingdings 2"/>
              <a:buChar char=""/>
              <a:defRPr/>
            </a:pPr>
            <a:r>
              <a:rPr lang="en-US" dirty="0" smtClean="0"/>
              <a:t>Echolalia</a:t>
            </a:r>
          </a:p>
          <a:p>
            <a:pPr marL="640080" lvl="1" indent="-274320" eaLnBrk="1" fontAlgn="auto" hangingPunct="1">
              <a:spcAft>
                <a:spcPts val="0"/>
              </a:spcAft>
              <a:buFont typeface="Wingdings 2"/>
              <a:buChar char=""/>
              <a:defRPr/>
            </a:pPr>
            <a:r>
              <a:rPr lang="en-US" dirty="0" err="1" smtClean="0"/>
              <a:t>Echopraxia</a:t>
            </a:r>
            <a:endParaRPr lang="en-US" dirty="0"/>
          </a:p>
        </p:txBody>
      </p:sp>
      <p:sp>
        <p:nvSpPr>
          <p:cNvPr id="12185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7E81AC1-7122-432D-A6E9-0A00AC5DAD00}" type="slidenum">
              <a:rPr lang="en-US" altLang="en-US">
                <a:solidFill>
                  <a:srgbClr val="FFFFFF"/>
                </a:solidFill>
              </a:rPr>
              <a:pPr/>
              <a:t>105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Catatonia</a:t>
            </a:r>
            <a:endParaRPr lang="en-US" dirty="0"/>
          </a:p>
        </p:txBody>
      </p:sp>
      <p:sp>
        <p:nvSpPr>
          <p:cNvPr id="122882" name="Content Placeholder 2"/>
          <p:cNvSpPr>
            <a:spLocks noGrp="1"/>
          </p:cNvSpPr>
          <p:nvPr>
            <p:ph sz="quarter" idx="1"/>
          </p:nvPr>
        </p:nvSpPr>
        <p:spPr>
          <a:xfrm>
            <a:off x="457200" y="1600200"/>
            <a:ext cx="7467600" cy="4873625"/>
          </a:xfrm>
        </p:spPr>
        <p:txBody>
          <a:bodyPr/>
          <a:lstStyle/>
          <a:p>
            <a:pPr eaLnBrk="1" hangingPunct="1"/>
            <a:r>
              <a:rPr lang="en-US" altLang="en-US" smtClean="0"/>
              <a:t>May occur in the context of a mental or medical disorder</a:t>
            </a:r>
          </a:p>
          <a:p>
            <a:pPr eaLnBrk="1" hangingPunct="1"/>
            <a:r>
              <a:rPr lang="en-US" altLang="en-US" smtClean="0"/>
              <a:t>May be a medical emergency secondary to dehydration, hyperpyrexia, exhaustion, and muscle breakdown</a:t>
            </a:r>
          </a:p>
          <a:p>
            <a:pPr lvl="1" eaLnBrk="1" hangingPunct="1"/>
            <a:r>
              <a:rPr lang="en-US" altLang="en-US" smtClean="0"/>
              <a:t>Aggressive hydration</a:t>
            </a:r>
          </a:p>
          <a:p>
            <a:pPr lvl="1" eaLnBrk="1" hangingPunct="1"/>
            <a:r>
              <a:rPr lang="en-US" altLang="en-US" smtClean="0"/>
              <a:t>Administer benzodiazepines</a:t>
            </a:r>
          </a:p>
          <a:p>
            <a:pPr lvl="1" eaLnBrk="1" hangingPunct="1"/>
            <a:r>
              <a:rPr lang="en-US" altLang="en-US" smtClean="0"/>
              <a:t>Treat underlying mental or medical conditions</a:t>
            </a:r>
          </a:p>
        </p:txBody>
      </p:sp>
      <p:sp>
        <p:nvSpPr>
          <p:cNvPr id="12288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E3FB97A-DCDD-4050-8898-5EFF13D47238}" type="slidenum">
              <a:rPr lang="en-US" altLang="en-US">
                <a:solidFill>
                  <a:srgbClr val="FFFFFF"/>
                </a:solidFill>
              </a:rPr>
              <a:pPr/>
              <a:t>106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1893888"/>
          </a:xfrm>
        </p:spPr>
        <p:txBody>
          <a:bodyPr/>
          <a:lstStyle/>
          <a:p>
            <a:pPr eaLnBrk="1" fontAlgn="auto" hangingPunct="1">
              <a:spcAft>
                <a:spcPts val="0"/>
              </a:spcAft>
              <a:defRPr/>
            </a:pPr>
            <a:r>
              <a:rPr lang="en-US" dirty="0" smtClean="0"/>
              <a:t>Thank You!</a:t>
            </a:r>
            <a:endParaRPr lang="en-US" dirty="0"/>
          </a:p>
        </p:txBody>
      </p:sp>
      <p:sp>
        <p:nvSpPr>
          <p:cNvPr id="123906" name="Subtitle 2"/>
          <p:cNvSpPr>
            <a:spLocks noGrp="1"/>
          </p:cNvSpPr>
          <p:nvPr>
            <p:ph type="subTitle" idx="1"/>
          </p:nvPr>
        </p:nvSpPr>
        <p:spPr>
          <a:xfrm>
            <a:off x="2286000" y="5003800"/>
            <a:ext cx="6172200" cy="1371600"/>
          </a:xfrm>
        </p:spPr>
        <p:txBody>
          <a:bodyPr/>
          <a:lstStyle/>
          <a:p>
            <a:pPr eaLnBrk="1" hangingPunct="1"/>
            <a:r>
              <a:rPr lang="en-US" altLang="en-US" smtClean="0"/>
              <a:t>Questions?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fontAlgn="auto" hangingPunct="1">
              <a:spcAft>
                <a:spcPts val="0"/>
              </a:spcAft>
              <a:defRPr/>
            </a:pPr>
            <a:r>
              <a:rPr lang="en-US" dirty="0" smtClean="0"/>
              <a:t>Schizophrenia-Epidemiology</a:t>
            </a:r>
          </a:p>
        </p:txBody>
      </p:sp>
      <p:sp>
        <p:nvSpPr>
          <p:cNvPr id="25602" name="Rectangle 3"/>
          <p:cNvSpPr>
            <a:spLocks noGrp="1" noChangeArrowheads="1"/>
          </p:cNvSpPr>
          <p:nvPr>
            <p:ph sz="quarter" idx="1"/>
          </p:nvPr>
        </p:nvSpPr>
        <p:spPr>
          <a:xfrm>
            <a:off x="457200" y="1752600"/>
            <a:ext cx="8229600" cy="4525963"/>
          </a:xfrm>
        </p:spPr>
        <p:txBody>
          <a:bodyPr/>
          <a:lstStyle/>
          <a:p>
            <a:pPr eaLnBrk="1" hangingPunct="1"/>
            <a:r>
              <a:rPr lang="en-US" altLang="en-US" smtClean="0"/>
              <a:t>Substance Use:</a:t>
            </a:r>
          </a:p>
          <a:p>
            <a:pPr lvl="1" eaLnBrk="1" hangingPunct="1"/>
            <a:r>
              <a:rPr lang="en-US" altLang="en-US" smtClean="0"/>
              <a:t>Cigarette Smoking</a:t>
            </a:r>
          </a:p>
          <a:p>
            <a:pPr lvl="2" eaLnBrk="1" hangingPunct="1"/>
            <a:r>
              <a:rPr lang="en-US" altLang="en-US" smtClean="0"/>
              <a:t>75-90% of patients smoke (there may be brain abnormalities in nicotinic receptors in schizophrenia)</a:t>
            </a:r>
          </a:p>
          <a:p>
            <a:pPr lvl="2" eaLnBrk="1" hangingPunct="1"/>
            <a:r>
              <a:rPr lang="en-US" altLang="en-US" smtClean="0"/>
              <a:t>Increases the metabolism of some antipsychotics</a:t>
            </a:r>
          </a:p>
          <a:p>
            <a:pPr lvl="2" eaLnBrk="1" hangingPunct="1"/>
            <a:r>
              <a:rPr lang="en-US" altLang="en-US" smtClean="0"/>
              <a:t>Nicotine appears to improve some cognitive impairments (may decrease positive symptoms)</a:t>
            </a:r>
          </a:p>
        </p:txBody>
      </p:sp>
      <p:sp>
        <p:nvSpPr>
          <p:cNvPr id="2560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271F775-75B9-402E-AD06-2668D0EC3B66}" type="slidenum">
              <a:rPr lang="en-US" altLang="en-US">
                <a:solidFill>
                  <a:srgbClr val="FFFFFF"/>
                </a:solidFill>
              </a:rPr>
              <a:pPr/>
              <a:t>11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fontAlgn="auto" hangingPunct="1">
              <a:spcAft>
                <a:spcPts val="0"/>
              </a:spcAft>
              <a:defRPr/>
            </a:pPr>
            <a:r>
              <a:rPr lang="en-US" smtClean="0"/>
              <a:t>Schizophrenia-Epidemiology</a:t>
            </a:r>
          </a:p>
        </p:txBody>
      </p:sp>
      <p:sp>
        <p:nvSpPr>
          <p:cNvPr id="26626" name="Rectangle 3"/>
          <p:cNvSpPr>
            <a:spLocks noGrp="1" noChangeArrowheads="1"/>
          </p:cNvSpPr>
          <p:nvPr>
            <p:ph sz="quarter" idx="1"/>
          </p:nvPr>
        </p:nvSpPr>
        <p:spPr>
          <a:xfrm>
            <a:off x="457200" y="1752600"/>
            <a:ext cx="8229600" cy="4525963"/>
          </a:xfrm>
        </p:spPr>
        <p:txBody>
          <a:bodyPr/>
          <a:lstStyle/>
          <a:p>
            <a:pPr eaLnBrk="1" hangingPunct="1"/>
            <a:r>
              <a:rPr lang="en-US" altLang="en-US" smtClean="0"/>
              <a:t>Substance Use:</a:t>
            </a:r>
          </a:p>
          <a:p>
            <a:pPr lvl="1" eaLnBrk="1" hangingPunct="1"/>
            <a:r>
              <a:rPr lang="en-US" altLang="en-US" smtClean="0"/>
              <a:t>Alcohol</a:t>
            </a:r>
          </a:p>
          <a:p>
            <a:pPr lvl="2" eaLnBrk="1" hangingPunct="1"/>
            <a:r>
              <a:rPr lang="en-US" altLang="en-US" smtClean="0"/>
              <a:t>30-50% meet criteria for abuse or dependence</a:t>
            </a:r>
          </a:p>
          <a:p>
            <a:pPr lvl="1" eaLnBrk="1" hangingPunct="1"/>
            <a:r>
              <a:rPr lang="en-US" altLang="en-US" smtClean="0"/>
              <a:t>Cannabis and cocaine are the two other commonly used drugs.  High cannabis use increases risk of developing schizophrenia by 6x</a:t>
            </a:r>
          </a:p>
          <a:p>
            <a:pPr lvl="1" eaLnBrk="1" hangingPunct="1"/>
            <a:r>
              <a:rPr lang="en-US" altLang="en-US" smtClean="0"/>
              <a:t>Alcohol and drug use are associated with a poor prognosis</a:t>
            </a:r>
          </a:p>
        </p:txBody>
      </p:sp>
      <p:sp>
        <p:nvSpPr>
          <p:cNvPr id="2662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8D16312-ADD7-4852-A769-8E02B8F21B1B}" type="slidenum">
              <a:rPr lang="en-US" altLang="en-US">
                <a:solidFill>
                  <a:srgbClr val="FFFFFF"/>
                </a:solidFill>
              </a:rPr>
              <a:pPr/>
              <a:t>12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fontAlgn="auto" hangingPunct="1">
              <a:spcAft>
                <a:spcPts val="0"/>
              </a:spcAft>
              <a:defRPr/>
            </a:pPr>
            <a:r>
              <a:rPr lang="en-US" smtClean="0"/>
              <a:t>Schizophrenia-Epidemiology</a:t>
            </a:r>
          </a:p>
        </p:txBody>
      </p:sp>
      <p:sp>
        <p:nvSpPr>
          <p:cNvPr id="27650" name="Rectangle 3"/>
          <p:cNvSpPr>
            <a:spLocks noGrp="1" noChangeArrowheads="1"/>
          </p:cNvSpPr>
          <p:nvPr>
            <p:ph sz="quarter" idx="1"/>
          </p:nvPr>
        </p:nvSpPr>
        <p:spPr>
          <a:xfrm>
            <a:off x="457200" y="1905000"/>
            <a:ext cx="8229600" cy="4525963"/>
          </a:xfrm>
        </p:spPr>
        <p:txBody>
          <a:bodyPr/>
          <a:lstStyle/>
          <a:p>
            <a:pPr eaLnBrk="1" hangingPunct="1">
              <a:lnSpc>
                <a:spcPct val="90000"/>
              </a:lnSpc>
            </a:pPr>
            <a:r>
              <a:rPr lang="en-US" altLang="en-US" smtClean="0"/>
              <a:t>Socioeconomic and Cultural Factors:</a:t>
            </a:r>
          </a:p>
          <a:p>
            <a:pPr lvl="1" eaLnBrk="1" hangingPunct="1">
              <a:lnSpc>
                <a:spcPct val="90000"/>
              </a:lnSpc>
            </a:pPr>
            <a:r>
              <a:rPr lang="en-US" altLang="en-US" smtClean="0"/>
              <a:t>In industrialized nations a disproportionate number of patients are in the low SE groups: downward drift hypothesis vs. social causation hypothesis</a:t>
            </a:r>
          </a:p>
          <a:p>
            <a:pPr lvl="1" eaLnBrk="1" hangingPunct="1">
              <a:lnSpc>
                <a:spcPct val="90000"/>
              </a:lnSpc>
            </a:pPr>
            <a:r>
              <a:rPr lang="en-US" altLang="en-US" smtClean="0"/>
              <a:t>Recent immigrants have a higher rate, suggesting the stress of abrupt cultural change as a risk</a:t>
            </a:r>
          </a:p>
          <a:p>
            <a:pPr lvl="1" eaLnBrk="1" hangingPunct="1">
              <a:lnSpc>
                <a:spcPct val="90000"/>
              </a:lnSpc>
            </a:pPr>
            <a:r>
              <a:rPr lang="en-US" altLang="en-US" smtClean="0"/>
              <a:t>Population density-prevalence rises with increasing density in cities of &gt; 1 million</a:t>
            </a:r>
          </a:p>
        </p:txBody>
      </p:sp>
      <p:sp>
        <p:nvSpPr>
          <p:cNvPr id="2765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EBA2BD0-C029-4A83-A8FA-FA5211D7460D}" type="slidenum">
              <a:rPr lang="en-US" altLang="en-US">
                <a:solidFill>
                  <a:srgbClr val="FFFFFF"/>
                </a:solidFill>
              </a:rPr>
              <a:pPr/>
              <a:t>13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fontAlgn="auto" hangingPunct="1">
              <a:spcAft>
                <a:spcPts val="0"/>
              </a:spcAft>
              <a:defRPr/>
            </a:pPr>
            <a:r>
              <a:rPr lang="en-US" smtClean="0"/>
              <a:t>Schizophrenia-Epidemiology</a:t>
            </a:r>
          </a:p>
        </p:txBody>
      </p:sp>
      <p:sp>
        <p:nvSpPr>
          <p:cNvPr id="28674" name="Rectangle 3"/>
          <p:cNvSpPr>
            <a:spLocks noGrp="1" noChangeArrowheads="1"/>
          </p:cNvSpPr>
          <p:nvPr>
            <p:ph sz="quarter" idx="1"/>
          </p:nvPr>
        </p:nvSpPr>
        <p:spPr>
          <a:xfrm>
            <a:off x="457200" y="1828800"/>
            <a:ext cx="8229600" cy="4876800"/>
          </a:xfrm>
        </p:spPr>
        <p:txBody>
          <a:bodyPr/>
          <a:lstStyle/>
          <a:p>
            <a:pPr eaLnBrk="1" hangingPunct="1">
              <a:lnSpc>
                <a:spcPct val="90000"/>
              </a:lnSpc>
            </a:pPr>
            <a:r>
              <a:rPr lang="en-US" altLang="en-US" sz="2800" smtClean="0"/>
              <a:t>Economics:</a:t>
            </a:r>
          </a:p>
          <a:p>
            <a:pPr lvl="1" eaLnBrk="1" hangingPunct="1">
              <a:lnSpc>
                <a:spcPct val="90000"/>
              </a:lnSpc>
            </a:pPr>
            <a:r>
              <a:rPr lang="en-US" altLang="en-US" sz="2500" smtClean="0"/>
              <a:t>Onset at a young age, requires life-long care</a:t>
            </a:r>
          </a:p>
          <a:p>
            <a:pPr lvl="1" eaLnBrk="1" hangingPunct="1">
              <a:lnSpc>
                <a:spcPct val="90000"/>
              </a:lnSpc>
            </a:pPr>
            <a:r>
              <a:rPr lang="en-US" altLang="en-US" sz="2500" smtClean="0"/>
              <a:t>Accounts for 2.5% of all health care expenditures</a:t>
            </a:r>
          </a:p>
          <a:p>
            <a:pPr lvl="1" eaLnBrk="1" hangingPunct="1">
              <a:lnSpc>
                <a:spcPct val="90000"/>
              </a:lnSpc>
            </a:pPr>
            <a:r>
              <a:rPr lang="en-US" altLang="en-US" sz="2500" smtClean="0"/>
              <a:t>75% of patients are unemployed</a:t>
            </a:r>
          </a:p>
          <a:p>
            <a:pPr lvl="1" eaLnBrk="1" hangingPunct="1">
              <a:lnSpc>
                <a:spcPct val="90000"/>
              </a:lnSpc>
            </a:pPr>
            <a:r>
              <a:rPr lang="en-US" altLang="en-US" sz="2500" smtClean="0"/>
              <a:t>Direct and indirect costs &gt;$50 billion annually</a:t>
            </a:r>
          </a:p>
          <a:p>
            <a:pPr lvl="1" eaLnBrk="1" hangingPunct="1">
              <a:lnSpc>
                <a:spcPct val="90000"/>
              </a:lnSpc>
            </a:pPr>
            <a:r>
              <a:rPr lang="en-US" altLang="en-US" sz="2500" smtClean="0"/>
              <a:t>Half of psychiatric beds occupied by these patients</a:t>
            </a:r>
          </a:p>
          <a:p>
            <a:pPr lvl="1" eaLnBrk="1" hangingPunct="1">
              <a:lnSpc>
                <a:spcPct val="90000"/>
              </a:lnSpc>
            </a:pPr>
            <a:r>
              <a:rPr lang="en-US" altLang="en-US" sz="2500" smtClean="0"/>
              <a:t>40-60% are re-admitted within 2 years of their first hospitalization</a:t>
            </a:r>
          </a:p>
          <a:p>
            <a:pPr lvl="1" eaLnBrk="1" hangingPunct="1">
              <a:lnSpc>
                <a:spcPct val="90000"/>
              </a:lnSpc>
            </a:pPr>
            <a:r>
              <a:rPr lang="en-US" altLang="en-US" sz="2500" smtClean="0"/>
              <a:t>1/3-2/3 of the homeless have schizophrenia</a:t>
            </a:r>
          </a:p>
        </p:txBody>
      </p:sp>
      <p:sp>
        <p:nvSpPr>
          <p:cNvPr id="2867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B96F689-ABC1-4725-99CD-FD788FAE5C60}" type="slidenum">
              <a:rPr lang="en-US" altLang="en-US">
                <a:solidFill>
                  <a:srgbClr val="FFFFFF"/>
                </a:solidFill>
              </a:rPr>
              <a:pPr/>
              <a:t>14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eaLnBrk="1" fontAlgn="auto" hangingPunct="1">
              <a:spcAft>
                <a:spcPts val="0"/>
              </a:spcAft>
              <a:defRPr/>
            </a:pPr>
            <a:r>
              <a:rPr lang="en-US" smtClean="0"/>
              <a:t>Schizophrenia-Etiology</a:t>
            </a:r>
          </a:p>
        </p:txBody>
      </p:sp>
      <p:sp>
        <p:nvSpPr>
          <p:cNvPr id="29698" name="Rectangle 3"/>
          <p:cNvSpPr>
            <a:spLocks noGrp="1" noChangeArrowheads="1"/>
          </p:cNvSpPr>
          <p:nvPr>
            <p:ph sz="quarter" idx="1"/>
          </p:nvPr>
        </p:nvSpPr>
        <p:spPr>
          <a:xfrm>
            <a:off x="457200" y="1752600"/>
            <a:ext cx="8229600" cy="3962400"/>
          </a:xfrm>
        </p:spPr>
        <p:txBody>
          <a:bodyPr/>
          <a:lstStyle/>
          <a:p>
            <a:pPr eaLnBrk="1" hangingPunct="1"/>
            <a:r>
              <a:rPr lang="en-US" altLang="en-US" smtClean="0"/>
              <a:t>Schizophrenia is not a single disease, but a group of disorders with heterogeneous causes </a:t>
            </a:r>
          </a:p>
          <a:p>
            <a:pPr eaLnBrk="1" hangingPunct="1"/>
            <a:r>
              <a:rPr lang="en-US" altLang="en-US" smtClean="0"/>
              <a:t>Stress-Diathesis Model:  The person has a specific vulnerability (diathesis) that when acted on by a stress leads to the development of schizophrenia.  The stress can be environmental or biological or both.</a:t>
            </a:r>
          </a:p>
        </p:txBody>
      </p:sp>
      <p:sp>
        <p:nvSpPr>
          <p:cNvPr id="2969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7E1BFE8D-BBEE-460D-BB2F-05CD02D5F6B1}" type="slidenum">
              <a:rPr lang="en-US" altLang="en-US">
                <a:solidFill>
                  <a:srgbClr val="FFFFFF"/>
                </a:solidFill>
              </a:rPr>
              <a:pPr/>
              <a:t>15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Schizophrenia-Etiology</a:t>
            </a:r>
            <a:endParaRPr lang="en-US" dirty="0"/>
          </a:p>
        </p:txBody>
      </p:sp>
      <p:sp>
        <p:nvSpPr>
          <p:cNvPr id="30722" name="Content Placeholder 2"/>
          <p:cNvSpPr>
            <a:spLocks noGrp="1"/>
          </p:cNvSpPr>
          <p:nvPr>
            <p:ph sz="quarter" idx="1"/>
          </p:nvPr>
        </p:nvSpPr>
        <p:spPr>
          <a:xfrm>
            <a:off x="457200" y="1600200"/>
            <a:ext cx="7467600" cy="4873625"/>
          </a:xfrm>
        </p:spPr>
        <p:txBody>
          <a:bodyPr/>
          <a:lstStyle/>
          <a:p>
            <a:pPr eaLnBrk="1" hangingPunct="1"/>
            <a:r>
              <a:rPr lang="en-US" altLang="en-US" smtClean="0"/>
              <a:t>Genetic Factors:</a:t>
            </a:r>
          </a:p>
          <a:p>
            <a:pPr lvl="1" eaLnBrk="1" hangingPunct="1"/>
            <a:r>
              <a:rPr lang="en-US" altLang="en-US" smtClean="0"/>
              <a:t>Significant genetic contribution to some, perhaps all, forms of schizophrenia, involving multiple genes</a:t>
            </a:r>
          </a:p>
          <a:p>
            <a:pPr lvl="1" eaLnBrk="1" hangingPunct="1"/>
            <a:r>
              <a:rPr lang="en-US" altLang="en-US" smtClean="0"/>
              <a:t>Paternal age:  direct correlation of increased risk with advancing paternal age (perhaps spermatogenesis in older men is subject to greater epigenetic damage)</a:t>
            </a:r>
          </a:p>
          <a:p>
            <a:pPr eaLnBrk="1" hangingPunct="1"/>
            <a:endParaRPr lang="en-US" altLang="en-US" smtClean="0"/>
          </a:p>
        </p:txBody>
      </p:sp>
      <p:sp>
        <p:nvSpPr>
          <p:cNvPr id="3072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1D52349-C551-42C5-ACCD-747233BE545B}" type="slidenum">
              <a:rPr lang="en-US" altLang="en-US">
                <a:solidFill>
                  <a:srgbClr val="FFFFFF"/>
                </a:solidFill>
              </a:rPr>
              <a:pPr/>
              <a:t>16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0" y="274638"/>
            <a:ext cx="9144000" cy="1143000"/>
          </a:xfrm>
        </p:spPr>
        <p:txBody>
          <a:bodyPr/>
          <a:lstStyle/>
          <a:p>
            <a:pPr eaLnBrk="1" fontAlgn="auto" hangingPunct="1">
              <a:spcAft>
                <a:spcPts val="0"/>
              </a:spcAft>
              <a:defRPr/>
            </a:pPr>
            <a:r>
              <a:rPr lang="en-US" dirty="0" smtClean="0"/>
              <a:t>Schizophrenia-Etiology-Neurobiology</a:t>
            </a:r>
          </a:p>
        </p:txBody>
      </p:sp>
      <p:sp>
        <p:nvSpPr>
          <p:cNvPr id="31746" name="Rectangle 3"/>
          <p:cNvSpPr>
            <a:spLocks noGrp="1" noChangeArrowheads="1"/>
          </p:cNvSpPr>
          <p:nvPr>
            <p:ph sz="quarter" idx="1"/>
          </p:nvPr>
        </p:nvSpPr>
        <p:spPr>
          <a:xfrm>
            <a:off x="304800" y="1447800"/>
            <a:ext cx="8229600" cy="4525963"/>
          </a:xfrm>
        </p:spPr>
        <p:txBody>
          <a:bodyPr/>
          <a:lstStyle/>
          <a:p>
            <a:pPr eaLnBrk="1" hangingPunct="1">
              <a:buFont typeface="Wingdings" panose="05000000000000000000" pitchFamily="2" charset="2"/>
              <a:buNone/>
            </a:pPr>
            <a:endParaRPr lang="en-US" altLang="en-US" sz="2800" smtClean="0"/>
          </a:p>
          <a:p>
            <a:pPr eaLnBrk="1" hangingPunct="1"/>
            <a:r>
              <a:rPr lang="en-US" altLang="en-US" smtClean="0"/>
              <a:t>Schizophrenia is a complex neurodevelopmental disorder without one cause, defect or manifestation. Research implicates dysfunction in certain areas of the brain, primarily in the limbic system and basal ganglia, including the cerebral cortex, thalamus and brainstem.  Some patients have loss of brain volume believed to be due to reduced density of axons, dendrites, and synapses.</a:t>
            </a:r>
          </a:p>
        </p:txBody>
      </p:sp>
      <p:sp>
        <p:nvSpPr>
          <p:cNvPr id="3174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6D1684C0-8A2E-412E-BADF-F4DE3620FF83}" type="slidenum">
              <a:rPr lang="en-US" altLang="en-US">
                <a:solidFill>
                  <a:srgbClr val="FFFFFF"/>
                </a:solidFill>
              </a:rPr>
              <a:pPr/>
              <a:t>17</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304800"/>
            <a:ext cx="5562600" cy="3886200"/>
          </a:xfrm>
        </p:spPr>
        <p:txBody>
          <a:bodyPr>
            <a:noAutofit/>
          </a:bodyPr>
          <a:lstStyle/>
          <a:p>
            <a:pPr eaLnBrk="1" hangingPunct="1">
              <a:defRPr/>
            </a:pPr>
            <a:r>
              <a:rPr lang="en-US" altLang="en-US" sz="2400" dirty="0" smtClean="0"/>
              <a:t>We now have evidence that multiple neurotransmitters are involved in the pathophysiology of schizophrenia, but for years hypotheses focused on a single one, and that is what early antipsychotics targeted.  Newer drugs also affect this neurotransmitter, as well as others.  Which one has its own hypothesis?</a:t>
            </a:r>
          </a:p>
        </p:txBody>
      </p:sp>
      <p:sp>
        <p:nvSpPr>
          <p:cNvPr id="32770" name="TPAnswers"/>
          <p:cNvSpPr>
            <a:spLocks noGrp="1"/>
          </p:cNvSpPr>
          <p:nvPr>
            <p:ph type="body" idx="1"/>
            <p:custDataLst>
              <p:tags r:id="rId3"/>
            </p:custDataLst>
          </p:nvPr>
        </p:nvSpPr>
        <p:spPr>
          <a:xfrm>
            <a:off x="457200" y="4495800"/>
            <a:ext cx="4114800" cy="2057400"/>
          </a:xfrm>
        </p:spPr>
        <p:txBody>
          <a:bodyPr/>
          <a:lstStyle/>
          <a:p>
            <a:pPr marL="514350" indent="-514350" eaLnBrk="1" hangingPunct="1">
              <a:spcBef>
                <a:spcPct val="20000"/>
              </a:spcBef>
              <a:buFont typeface="Wingdings" panose="05000000000000000000" pitchFamily="2" charset="2"/>
              <a:buAutoNum type="alphaUcPeriod"/>
            </a:pPr>
            <a:r>
              <a:rPr lang="en-US" altLang="en-US" smtClean="0"/>
              <a:t>Serotonin</a:t>
            </a:r>
          </a:p>
          <a:p>
            <a:pPr marL="514350" indent="-514350" eaLnBrk="1" hangingPunct="1">
              <a:spcBef>
                <a:spcPct val="20000"/>
              </a:spcBef>
              <a:buFont typeface="Wingdings" panose="05000000000000000000" pitchFamily="2" charset="2"/>
              <a:buAutoNum type="alphaUcPeriod"/>
            </a:pPr>
            <a:r>
              <a:rPr lang="en-US" altLang="en-US" smtClean="0"/>
              <a:t>GABA</a:t>
            </a:r>
          </a:p>
          <a:p>
            <a:pPr marL="514350" indent="-514350" eaLnBrk="1" hangingPunct="1">
              <a:spcBef>
                <a:spcPct val="20000"/>
              </a:spcBef>
              <a:buFont typeface="Wingdings" panose="05000000000000000000" pitchFamily="2" charset="2"/>
              <a:buAutoNum type="alphaUcPeriod"/>
            </a:pPr>
            <a:r>
              <a:rPr lang="en-US" altLang="en-US" smtClean="0"/>
              <a:t>Dopamine</a:t>
            </a:r>
          </a:p>
          <a:p>
            <a:pPr marL="514350" indent="-514350" eaLnBrk="1" hangingPunct="1">
              <a:spcBef>
                <a:spcPct val="20000"/>
              </a:spcBef>
              <a:buFont typeface="Wingdings" panose="05000000000000000000" pitchFamily="2" charset="2"/>
              <a:buAutoNum type="alphaUcPeriod"/>
            </a:pPr>
            <a:r>
              <a:rPr lang="en-US" altLang="en-US" smtClean="0"/>
              <a:t>Acetylcholine</a:t>
            </a:r>
          </a:p>
        </p:txBody>
      </p:sp>
      <p:sp>
        <p:nvSpPr>
          <p:cNvPr id="3277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78525B98-7099-4735-8B62-0E9E82FDFE0F}" type="slidenum">
              <a:rPr lang="en-US" altLang="en-US">
                <a:solidFill>
                  <a:srgbClr val="FFFFFF"/>
                </a:solidFill>
              </a:rPr>
              <a:pPr/>
              <a:t>18</a:t>
            </a:fld>
            <a:endParaRPr lang="en-US" altLang="en-US">
              <a:solidFill>
                <a:srgbClr val="FFFFFF"/>
              </a:solidFill>
            </a:endParaRPr>
          </a:p>
        </p:txBody>
      </p:sp>
      <p:graphicFrame>
        <p:nvGraphicFramePr>
          <p:cNvPr id="5" name="TPChart"/>
          <p:cNvGraphicFramePr>
            <a:graphicFrameLocks noChangeAspect="1"/>
          </p:cNvGraphicFramePr>
          <p:nvPr>
            <p:custDataLst>
              <p:tags r:id="rId4"/>
            </p:custDataLst>
          </p:nvPr>
        </p:nvGraphicFramePr>
        <p:xfrm>
          <a:off x="4419600" y="1600200"/>
          <a:ext cx="4572000" cy="5143500"/>
        </p:xfrm>
        <a:graphic>
          <a:graphicData uri="http://schemas.openxmlformats.org/presentationml/2006/ole">
            <mc:AlternateContent xmlns:mc="http://schemas.openxmlformats.org/markup-compatibility/2006">
              <mc:Choice xmlns:v="urn:schemas-microsoft-com:vml" Requires="v">
                <p:oleObj spid="_x0000_s32774" name="Chart" r:id="rId6" imgW="4584700" imgH="5156200" progId="MSGraph.Chart.8">
                  <p:embed followColorScheme="full"/>
                </p:oleObj>
              </mc:Choice>
              <mc:Fallback>
                <p:oleObj name="Chart" r:id="rId6" imgW="4584700" imgH="5156200" progId="MSGraph.Chart.8">
                  <p:embed followColorScheme="full"/>
                  <p:pic>
                    <p:nvPicPr>
                      <p:cNvPr id="0" name="TPChar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1600200"/>
                        <a:ext cx="4572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152400" y="274638"/>
            <a:ext cx="8686800" cy="1143000"/>
          </a:xfrm>
        </p:spPr>
        <p:txBody>
          <a:bodyPr/>
          <a:lstStyle/>
          <a:p>
            <a:pPr eaLnBrk="1" fontAlgn="auto" hangingPunct="1">
              <a:spcAft>
                <a:spcPts val="0"/>
              </a:spcAft>
              <a:defRPr/>
            </a:pPr>
            <a:r>
              <a:rPr lang="en-US" dirty="0"/>
              <a:t>Schizophrenia-Etiology-Neurotransmitters</a:t>
            </a:r>
            <a:endParaRPr lang="en-US" dirty="0" smtClean="0"/>
          </a:p>
        </p:txBody>
      </p:sp>
      <p:sp>
        <p:nvSpPr>
          <p:cNvPr id="33794" name="Rectangle 3"/>
          <p:cNvSpPr>
            <a:spLocks noGrp="1" noChangeArrowheads="1"/>
          </p:cNvSpPr>
          <p:nvPr>
            <p:ph sz="quarter" idx="1"/>
          </p:nvPr>
        </p:nvSpPr>
        <p:spPr>
          <a:xfrm>
            <a:off x="457200" y="1600200"/>
            <a:ext cx="8458200" cy="5257800"/>
          </a:xfrm>
        </p:spPr>
        <p:txBody>
          <a:bodyPr/>
          <a:lstStyle/>
          <a:p>
            <a:pPr eaLnBrk="1" hangingPunct="1">
              <a:lnSpc>
                <a:spcPct val="90000"/>
              </a:lnSpc>
            </a:pPr>
            <a:r>
              <a:rPr lang="en-US" altLang="en-US" smtClean="0"/>
              <a:t>The Dopamine Hypothesis of Schizophrenia:  </a:t>
            </a:r>
          </a:p>
          <a:p>
            <a:pPr lvl="1" eaLnBrk="1" hangingPunct="1">
              <a:lnSpc>
                <a:spcPct val="90000"/>
              </a:lnSpc>
            </a:pPr>
            <a:r>
              <a:rPr lang="en-US" altLang="en-US" smtClean="0"/>
              <a:t>Disease results from too much dopaminergic activity as evidenced by:    </a:t>
            </a:r>
          </a:p>
          <a:p>
            <a:pPr lvl="2" eaLnBrk="1" hangingPunct="1">
              <a:lnSpc>
                <a:spcPct val="90000"/>
              </a:lnSpc>
            </a:pPr>
            <a:r>
              <a:rPr lang="en-US" altLang="en-US" smtClean="0"/>
              <a:t>Dopamine receptor antagonists are effective antipsychotics</a:t>
            </a:r>
          </a:p>
          <a:p>
            <a:pPr lvl="2" eaLnBrk="1" hangingPunct="1">
              <a:lnSpc>
                <a:spcPct val="90000"/>
              </a:lnSpc>
            </a:pPr>
            <a:r>
              <a:rPr lang="en-US" altLang="en-US" smtClean="0"/>
              <a:t>Drugs that increase dopamine (amphetamines) are psychotomimetics         </a:t>
            </a:r>
          </a:p>
          <a:p>
            <a:pPr eaLnBrk="1" hangingPunct="1">
              <a:lnSpc>
                <a:spcPct val="90000"/>
              </a:lnSpc>
            </a:pPr>
            <a:r>
              <a:rPr lang="en-US" altLang="en-US" smtClean="0"/>
              <a:t>This basic theory doesn’t speculate on whether the dopaminergic hyperactivity is due to excessive release of dopamine, excessive number of dopamine receptors, hypersensitivity of receptors, or some combination.</a:t>
            </a:r>
          </a:p>
        </p:txBody>
      </p:sp>
      <p:sp>
        <p:nvSpPr>
          <p:cNvPr id="3379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34A61D8-C120-4666-A431-3B5036F2689C}" type="slidenum">
              <a:rPr lang="en-US" altLang="en-US">
                <a:solidFill>
                  <a:srgbClr val="FFFFFF"/>
                </a:solidFill>
              </a:rPr>
              <a:pPr/>
              <a:t>19</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Objectives</a:t>
            </a:r>
            <a:endParaRPr lang="en-US" dirty="0"/>
          </a:p>
        </p:txBody>
      </p:sp>
      <p:sp>
        <p:nvSpPr>
          <p:cNvPr id="16386" name="Content Placeholder 2"/>
          <p:cNvSpPr>
            <a:spLocks noGrp="1"/>
          </p:cNvSpPr>
          <p:nvPr>
            <p:ph sz="quarter" idx="1"/>
          </p:nvPr>
        </p:nvSpPr>
        <p:spPr>
          <a:xfrm>
            <a:off x="457200" y="1600200"/>
            <a:ext cx="7467600" cy="4873625"/>
          </a:xfrm>
        </p:spPr>
        <p:txBody>
          <a:bodyPr/>
          <a:lstStyle/>
          <a:p>
            <a:pPr eaLnBrk="1" hangingPunct="1"/>
            <a:r>
              <a:rPr lang="en-US" altLang="en-US" smtClean="0"/>
              <a:t>1.  Know and understand the diagnostic criteria for schizophrenia, the major psychotic disorder</a:t>
            </a:r>
          </a:p>
          <a:p>
            <a:pPr eaLnBrk="1" hangingPunct="1"/>
            <a:r>
              <a:rPr lang="en-US" altLang="en-US" smtClean="0"/>
              <a:t>2.  Know the neurotransmitters suspected in the pathophysiology of schizophrenia</a:t>
            </a:r>
          </a:p>
          <a:p>
            <a:pPr eaLnBrk="1" hangingPunct="1"/>
            <a:r>
              <a:rPr lang="en-US" altLang="en-US" smtClean="0"/>
              <a:t>3.  Understand the good and poor prognostic factors in psychotic disorders</a:t>
            </a:r>
          </a:p>
          <a:p>
            <a:pPr eaLnBrk="1" hangingPunct="1">
              <a:buFont typeface="Wingdings" panose="05000000000000000000" pitchFamily="2" charset="2"/>
              <a:buNone/>
            </a:pPr>
            <a:endParaRPr lang="en-US" altLang="en-US" smtClean="0"/>
          </a:p>
        </p:txBody>
      </p:sp>
      <p:sp>
        <p:nvSpPr>
          <p:cNvPr id="1638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B06DEE5-7326-4B7E-B4BC-42E1A955A44F}" type="slidenum">
              <a:rPr lang="en-US" altLang="en-US">
                <a:solidFill>
                  <a:srgbClr val="FFFFFF"/>
                </a:solidFill>
              </a:rPr>
              <a:pPr/>
              <a:t>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0" y="274638"/>
            <a:ext cx="9144000" cy="1143000"/>
          </a:xfrm>
        </p:spPr>
        <p:txBody>
          <a:bodyPr/>
          <a:lstStyle/>
          <a:p>
            <a:pPr eaLnBrk="1" fontAlgn="auto" hangingPunct="1">
              <a:spcAft>
                <a:spcPts val="0"/>
              </a:spcAft>
              <a:defRPr/>
            </a:pPr>
            <a:r>
              <a:rPr lang="en-US" dirty="0" smtClean="0"/>
              <a:t>Schizophrenia-Etiology-Neurotransmitters</a:t>
            </a:r>
          </a:p>
        </p:txBody>
      </p:sp>
      <p:sp>
        <p:nvSpPr>
          <p:cNvPr id="34818" name="Rectangle 3"/>
          <p:cNvSpPr>
            <a:spLocks noGrp="1" noChangeArrowheads="1"/>
          </p:cNvSpPr>
          <p:nvPr>
            <p:ph sz="quarter" idx="1"/>
          </p:nvPr>
        </p:nvSpPr>
        <p:spPr>
          <a:xfrm>
            <a:off x="457200" y="1905000"/>
            <a:ext cx="8229600" cy="4525963"/>
          </a:xfrm>
        </p:spPr>
        <p:txBody>
          <a:bodyPr/>
          <a:lstStyle/>
          <a:p>
            <a:pPr eaLnBrk="1" hangingPunct="1"/>
            <a:r>
              <a:rPr lang="en-US" altLang="en-US" smtClean="0"/>
              <a:t>It has become clear in recent years that the dopamine hypothesis is not sufficient:</a:t>
            </a:r>
          </a:p>
          <a:p>
            <a:pPr lvl="1" eaLnBrk="1" hangingPunct="1"/>
            <a:r>
              <a:rPr lang="en-US" altLang="en-US" smtClean="0"/>
              <a:t>Newer theories posit serotonin excess</a:t>
            </a:r>
          </a:p>
          <a:p>
            <a:pPr lvl="2" eaLnBrk="1" hangingPunct="1"/>
            <a:r>
              <a:rPr lang="en-US" altLang="en-US" smtClean="0"/>
              <a:t>The  serotonin antagonist activity of clozapine and other atypical antipsychotics support this, as does the psychotomimetic effect of the serotonin agonist LSD</a:t>
            </a:r>
          </a:p>
          <a:p>
            <a:pPr lvl="1" eaLnBrk="1" hangingPunct="1"/>
            <a:r>
              <a:rPr lang="en-US" altLang="en-US" smtClean="0"/>
              <a:t>A single neuron can contain more than one neurotransmitter and can have receptors for 6 or more neurotransmitters</a:t>
            </a:r>
          </a:p>
        </p:txBody>
      </p:sp>
      <p:sp>
        <p:nvSpPr>
          <p:cNvPr id="3481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3FC9FC1-789E-4492-9B02-DDA817824A9A}" type="slidenum">
              <a:rPr lang="en-US" altLang="en-US">
                <a:solidFill>
                  <a:srgbClr val="FFFFFF"/>
                </a:solidFill>
              </a:rPr>
              <a:pPr/>
              <a:t>20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0" y="274638"/>
            <a:ext cx="9144000" cy="1249362"/>
          </a:xfrm>
        </p:spPr>
        <p:txBody>
          <a:bodyPr/>
          <a:lstStyle/>
          <a:p>
            <a:pPr eaLnBrk="1" fontAlgn="auto" hangingPunct="1">
              <a:spcAft>
                <a:spcPts val="0"/>
              </a:spcAft>
              <a:defRPr/>
            </a:pPr>
            <a:r>
              <a:rPr lang="en-US" dirty="0" smtClean="0"/>
              <a:t>Schizophrenia-Etiology-Neurotransmitters</a:t>
            </a:r>
          </a:p>
        </p:txBody>
      </p:sp>
      <p:sp>
        <p:nvSpPr>
          <p:cNvPr id="35842" name="Rectangle 3"/>
          <p:cNvSpPr>
            <a:spLocks noGrp="1" noChangeArrowheads="1"/>
          </p:cNvSpPr>
          <p:nvPr>
            <p:ph sz="quarter" idx="1"/>
          </p:nvPr>
        </p:nvSpPr>
        <p:spPr>
          <a:xfrm>
            <a:off x="457200" y="1600200"/>
            <a:ext cx="7467600" cy="4873625"/>
          </a:xfrm>
        </p:spPr>
        <p:txBody>
          <a:bodyPr/>
          <a:lstStyle/>
          <a:p>
            <a:pPr eaLnBrk="1" hangingPunct="1">
              <a:buFont typeface="Wingdings" panose="05000000000000000000" pitchFamily="2" charset="2"/>
              <a:buNone/>
            </a:pPr>
            <a:endParaRPr lang="en-US" altLang="en-US" smtClean="0"/>
          </a:p>
          <a:p>
            <a:pPr eaLnBrk="1" hangingPunct="1"/>
            <a:r>
              <a:rPr lang="en-US" altLang="en-US" smtClean="0"/>
              <a:t>Norepinephrine likely modulates the dopaminergic system, and the prominent feature of anhedonia suggests dysfunction in the norepinephrine reward neural system</a:t>
            </a:r>
          </a:p>
          <a:p>
            <a:pPr eaLnBrk="1" hangingPunct="1"/>
            <a:r>
              <a:rPr lang="en-US" altLang="en-US" smtClean="0"/>
              <a:t>GABA has a regulatory effect on dopamine activity, and the loss of GABAergic neurons seen in the hippocampus of some patients could lead to hyperactivity of dopaminergic neurons</a:t>
            </a:r>
          </a:p>
        </p:txBody>
      </p:sp>
      <p:sp>
        <p:nvSpPr>
          <p:cNvPr id="3584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910E54D-19B5-4313-8969-7347D80E156F}" type="slidenum">
              <a:rPr lang="en-US" altLang="en-US">
                <a:solidFill>
                  <a:srgbClr val="FFFFFF"/>
                </a:solidFill>
              </a:rPr>
              <a:pPr/>
              <a:t>21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0" y="274638"/>
            <a:ext cx="9144000" cy="1143000"/>
          </a:xfrm>
        </p:spPr>
        <p:txBody>
          <a:bodyPr/>
          <a:lstStyle/>
          <a:p>
            <a:pPr eaLnBrk="1" fontAlgn="auto" hangingPunct="1">
              <a:spcAft>
                <a:spcPts val="0"/>
              </a:spcAft>
              <a:defRPr/>
            </a:pPr>
            <a:r>
              <a:rPr lang="en-US" dirty="0" smtClean="0"/>
              <a:t>Schizophrenia-Etiology-Neurotransmitters</a:t>
            </a:r>
          </a:p>
        </p:txBody>
      </p:sp>
      <p:sp>
        <p:nvSpPr>
          <p:cNvPr id="36866" name="Rectangle 3"/>
          <p:cNvSpPr>
            <a:spLocks noGrp="1" noChangeArrowheads="1"/>
          </p:cNvSpPr>
          <p:nvPr>
            <p:ph sz="quarter" idx="1"/>
          </p:nvPr>
        </p:nvSpPr>
        <p:spPr>
          <a:xfrm>
            <a:off x="457200" y="1600200"/>
            <a:ext cx="8382000" cy="5029200"/>
          </a:xfrm>
        </p:spPr>
        <p:txBody>
          <a:bodyPr/>
          <a:lstStyle/>
          <a:p>
            <a:pPr eaLnBrk="1" hangingPunct="1">
              <a:lnSpc>
                <a:spcPct val="90000"/>
              </a:lnSpc>
              <a:buFont typeface="Wingdings" panose="05000000000000000000" pitchFamily="2" charset="2"/>
              <a:buNone/>
            </a:pPr>
            <a:endParaRPr lang="en-US" altLang="en-US" sz="2800" smtClean="0"/>
          </a:p>
          <a:p>
            <a:pPr eaLnBrk="1" hangingPunct="1">
              <a:lnSpc>
                <a:spcPct val="90000"/>
              </a:lnSpc>
            </a:pPr>
            <a:r>
              <a:rPr lang="en-US" altLang="en-US" smtClean="0"/>
              <a:t>Glutamate is implicated because phencyclidine (PCP), a glutamate antagonist, causes psychosis.  New drugs are in development that influence glutamate</a:t>
            </a:r>
          </a:p>
          <a:p>
            <a:pPr eaLnBrk="1" hangingPunct="1">
              <a:lnSpc>
                <a:spcPct val="90000"/>
              </a:lnSpc>
            </a:pPr>
            <a:r>
              <a:rPr lang="en-US" altLang="en-US" smtClean="0"/>
              <a:t>Acetylcholine and nicotine are suspected, as postmortem studies show decreased muscarinic and nicotinic receptors (important in cognition) </a:t>
            </a:r>
          </a:p>
          <a:p>
            <a:pPr eaLnBrk="1" hangingPunct="1">
              <a:lnSpc>
                <a:spcPct val="90000"/>
              </a:lnSpc>
            </a:pPr>
            <a:r>
              <a:rPr lang="en-US" altLang="en-US" smtClean="0"/>
              <a:t>Substance P and neurotensin are two neuropeptides with altered concentrations in psychosis</a:t>
            </a:r>
          </a:p>
        </p:txBody>
      </p:sp>
      <p:sp>
        <p:nvSpPr>
          <p:cNvPr id="3686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7AADCC08-A2B9-4A0D-928B-BB557E81CA79}" type="slidenum">
              <a:rPr lang="en-US" altLang="en-US">
                <a:solidFill>
                  <a:srgbClr val="FFFFFF"/>
                </a:solidFill>
              </a:rPr>
              <a:pPr/>
              <a:t>22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0" y="274638"/>
            <a:ext cx="9144000" cy="1143000"/>
          </a:xfrm>
        </p:spPr>
        <p:txBody>
          <a:bodyPr/>
          <a:lstStyle/>
          <a:p>
            <a:pPr eaLnBrk="1" fontAlgn="auto" hangingPunct="1">
              <a:spcAft>
                <a:spcPts val="0"/>
              </a:spcAft>
              <a:defRPr/>
            </a:pPr>
            <a:r>
              <a:rPr lang="en-US" dirty="0" smtClean="0"/>
              <a:t>Schizophrenia-Etiology-Neuropathology</a:t>
            </a:r>
          </a:p>
        </p:txBody>
      </p:sp>
      <p:sp>
        <p:nvSpPr>
          <p:cNvPr id="37890" name="Rectangle 3"/>
          <p:cNvSpPr>
            <a:spLocks noGrp="1" noChangeArrowheads="1"/>
          </p:cNvSpPr>
          <p:nvPr>
            <p:ph sz="quarter" idx="1"/>
          </p:nvPr>
        </p:nvSpPr>
        <p:spPr>
          <a:xfrm>
            <a:off x="457200" y="1905000"/>
            <a:ext cx="8229600" cy="4525963"/>
          </a:xfrm>
        </p:spPr>
        <p:txBody>
          <a:bodyPr/>
          <a:lstStyle/>
          <a:p>
            <a:pPr eaLnBrk="1" hangingPunct="1"/>
            <a:r>
              <a:rPr lang="en-US" altLang="en-US" smtClean="0"/>
              <a:t>Limbic system</a:t>
            </a:r>
          </a:p>
          <a:p>
            <a:pPr lvl="1" eaLnBrk="1" hangingPunct="1"/>
            <a:r>
              <a:rPr lang="en-US" altLang="en-US" smtClean="0"/>
              <a:t>Post-mortem studies show decreased size in this region, including the amygdala, hippocampus, and parahippocampal gyrus</a:t>
            </a:r>
          </a:p>
          <a:p>
            <a:pPr lvl="1" eaLnBrk="1" hangingPunct="1"/>
            <a:r>
              <a:rPr lang="en-US" altLang="en-US" smtClean="0"/>
              <a:t>Disorganization of neurons within the hippocampus has also been reported</a:t>
            </a:r>
          </a:p>
          <a:p>
            <a:pPr lvl="1" eaLnBrk="1" hangingPunct="1"/>
            <a:r>
              <a:rPr lang="en-US" altLang="en-US" smtClean="0"/>
              <a:t>The limbic system is important in controlling emotions</a:t>
            </a:r>
          </a:p>
        </p:txBody>
      </p:sp>
      <p:sp>
        <p:nvSpPr>
          <p:cNvPr id="3789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710453BE-45F0-4012-B475-DB1BEFD07CD5}" type="slidenum">
              <a:rPr lang="en-US" altLang="en-US">
                <a:solidFill>
                  <a:srgbClr val="FFFFFF"/>
                </a:solidFill>
              </a:rPr>
              <a:pPr/>
              <a:t>23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0" y="274638"/>
            <a:ext cx="9144000" cy="1143000"/>
          </a:xfrm>
        </p:spPr>
        <p:txBody>
          <a:bodyPr/>
          <a:lstStyle/>
          <a:p>
            <a:pPr eaLnBrk="1" fontAlgn="auto" hangingPunct="1">
              <a:spcAft>
                <a:spcPts val="0"/>
              </a:spcAft>
              <a:defRPr/>
            </a:pPr>
            <a:r>
              <a:rPr lang="en-US" dirty="0" smtClean="0"/>
              <a:t>Schizophrenia-Etiology-Neuropathology</a:t>
            </a:r>
          </a:p>
        </p:txBody>
      </p:sp>
      <p:sp>
        <p:nvSpPr>
          <p:cNvPr id="38914" name="Rectangle 3"/>
          <p:cNvSpPr>
            <a:spLocks noGrp="1" noChangeArrowheads="1"/>
          </p:cNvSpPr>
          <p:nvPr>
            <p:ph sz="quarter" idx="1"/>
          </p:nvPr>
        </p:nvSpPr>
        <p:spPr>
          <a:xfrm>
            <a:off x="457200" y="1905000"/>
            <a:ext cx="8229600" cy="4525963"/>
          </a:xfrm>
        </p:spPr>
        <p:txBody>
          <a:bodyPr/>
          <a:lstStyle/>
          <a:p>
            <a:pPr eaLnBrk="1" hangingPunct="1">
              <a:lnSpc>
                <a:spcPct val="90000"/>
              </a:lnSpc>
            </a:pPr>
            <a:r>
              <a:rPr lang="en-US" altLang="en-US" smtClean="0"/>
              <a:t>Basal Ganglia and Cerebellum are of theoretical interest for several reasons:</a:t>
            </a:r>
          </a:p>
          <a:p>
            <a:pPr lvl="1" eaLnBrk="1" hangingPunct="1">
              <a:lnSpc>
                <a:spcPct val="90000"/>
              </a:lnSpc>
            </a:pPr>
            <a:r>
              <a:rPr lang="en-US" altLang="en-US" smtClean="0"/>
              <a:t>Many antipsychotic drug-naive schizophrenia patients show odd movements: awkward gait, facial grimacing, and stereotypies</a:t>
            </a:r>
          </a:p>
          <a:p>
            <a:pPr lvl="1" eaLnBrk="1" hangingPunct="1">
              <a:lnSpc>
                <a:spcPct val="90000"/>
              </a:lnSpc>
            </a:pPr>
            <a:r>
              <a:rPr lang="en-US" altLang="en-US" smtClean="0"/>
              <a:t>Movement disorders involving the basal ganglia are more commonly associated with psychosis than are other neurological disorders</a:t>
            </a:r>
          </a:p>
          <a:p>
            <a:pPr eaLnBrk="1" hangingPunct="1">
              <a:lnSpc>
                <a:spcPct val="90000"/>
              </a:lnSpc>
            </a:pPr>
            <a:endParaRPr lang="en-US" altLang="en-US" smtClean="0"/>
          </a:p>
        </p:txBody>
      </p:sp>
      <p:sp>
        <p:nvSpPr>
          <p:cNvPr id="3891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ADFA0DF-7C60-4BC7-A159-767455670BAC}" type="slidenum">
              <a:rPr lang="en-US" altLang="en-US">
                <a:solidFill>
                  <a:srgbClr val="FFFFFF"/>
                </a:solidFill>
              </a:rPr>
              <a:pPr/>
              <a:t>24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0" y="274638"/>
            <a:ext cx="9144000" cy="1143000"/>
          </a:xfrm>
        </p:spPr>
        <p:txBody>
          <a:bodyPr/>
          <a:lstStyle/>
          <a:p>
            <a:pPr eaLnBrk="1" fontAlgn="auto" hangingPunct="1">
              <a:spcAft>
                <a:spcPts val="0"/>
              </a:spcAft>
              <a:defRPr/>
            </a:pPr>
            <a:r>
              <a:rPr lang="en-US" dirty="0" smtClean="0"/>
              <a:t>Schizophrenia-Etiology-Neuropathology</a:t>
            </a:r>
          </a:p>
        </p:txBody>
      </p:sp>
      <p:sp>
        <p:nvSpPr>
          <p:cNvPr id="39938" name="Rectangle 3"/>
          <p:cNvSpPr>
            <a:spLocks noGrp="1" noChangeArrowheads="1"/>
          </p:cNvSpPr>
          <p:nvPr>
            <p:ph sz="quarter" idx="1"/>
          </p:nvPr>
        </p:nvSpPr>
        <p:spPr>
          <a:xfrm>
            <a:off x="457200" y="2133600"/>
            <a:ext cx="8229600" cy="4525963"/>
          </a:xfrm>
        </p:spPr>
        <p:txBody>
          <a:bodyPr/>
          <a:lstStyle/>
          <a:p>
            <a:pPr eaLnBrk="1" hangingPunct="1"/>
            <a:r>
              <a:rPr lang="en-US" altLang="en-US" smtClean="0"/>
              <a:t>Cerebral ventricles: lateral and third ventricle enlargement and some degree of reduction in cortical volume. </a:t>
            </a:r>
          </a:p>
          <a:p>
            <a:pPr eaLnBrk="1" hangingPunct="1"/>
            <a:r>
              <a:rPr lang="en-US" altLang="en-US" smtClean="0"/>
              <a:t>Reduced Symmetry:  present in several brain areas, including temporal, frontal, and occipital lobes </a:t>
            </a:r>
          </a:p>
          <a:p>
            <a:pPr lvl="1" eaLnBrk="1" hangingPunct="1"/>
            <a:r>
              <a:rPr lang="en-US" altLang="en-US" smtClean="0"/>
              <a:t>Believed by some to originate during fetal life and to be indicative of a disruption in brain lateralization during neurodevelopment</a:t>
            </a:r>
          </a:p>
        </p:txBody>
      </p:sp>
      <p:sp>
        <p:nvSpPr>
          <p:cNvPr id="3993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6FC8B99E-8E66-493A-B3EF-653AF178CBF9}" type="slidenum">
              <a:rPr lang="en-US" altLang="en-US">
                <a:solidFill>
                  <a:srgbClr val="FFFFFF"/>
                </a:solidFill>
              </a:rPr>
              <a:pPr/>
              <a:t>25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Schizophrenia-Etiology-Neuropathology</a:t>
            </a:r>
            <a:endParaRPr lang="en-US" dirty="0"/>
          </a:p>
        </p:txBody>
      </p:sp>
      <p:sp>
        <p:nvSpPr>
          <p:cNvPr id="40962" name="Content Placeholder 2"/>
          <p:cNvSpPr>
            <a:spLocks noGrp="1"/>
          </p:cNvSpPr>
          <p:nvPr>
            <p:ph sz="quarter" idx="1"/>
          </p:nvPr>
        </p:nvSpPr>
        <p:spPr>
          <a:xfrm>
            <a:off x="457200" y="1600200"/>
            <a:ext cx="7467600" cy="4873625"/>
          </a:xfrm>
        </p:spPr>
        <p:txBody>
          <a:bodyPr/>
          <a:lstStyle/>
          <a:p>
            <a:pPr eaLnBrk="1" hangingPunct="1"/>
            <a:r>
              <a:rPr lang="en-US" altLang="en-US" smtClean="0"/>
              <a:t>Prefrontal Cortex: postmortem studies show anatomical abnormalities in this region, and imaging has shown functional deficits</a:t>
            </a:r>
          </a:p>
          <a:p>
            <a:pPr lvl="1" eaLnBrk="1" hangingPunct="1"/>
            <a:r>
              <a:rPr lang="en-US" altLang="en-US" smtClean="0"/>
              <a:t>Some symptoms of illness are shared with patients with frontal lobe syndromes and those who underwent prefrontal lobotomies years ago</a:t>
            </a:r>
          </a:p>
          <a:p>
            <a:pPr eaLnBrk="1" hangingPunct="1"/>
            <a:r>
              <a:rPr lang="en-US" altLang="en-US" smtClean="0"/>
              <a:t>Thalamus: some patients (including antipsychotic-naive) have shown volume shrinkage or neuronal loss in particular thalamic subnuclei</a:t>
            </a:r>
          </a:p>
        </p:txBody>
      </p:sp>
      <p:sp>
        <p:nvSpPr>
          <p:cNvPr id="4096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7E7ED57-495D-475D-8E43-E46E1741EC41}" type="slidenum">
              <a:rPr lang="en-US" altLang="en-US">
                <a:solidFill>
                  <a:srgbClr val="FFFFFF"/>
                </a:solidFill>
              </a:rPr>
              <a:pPr/>
              <a:t>26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fontAlgn="auto" hangingPunct="1">
              <a:spcAft>
                <a:spcPts val="0"/>
              </a:spcAft>
              <a:defRPr/>
            </a:pPr>
            <a:r>
              <a:rPr lang="en-US" dirty="0" smtClean="0"/>
              <a:t>Schizophrenia-Etiology-Neuropathology</a:t>
            </a:r>
          </a:p>
        </p:txBody>
      </p:sp>
      <p:sp>
        <p:nvSpPr>
          <p:cNvPr id="41986" name="Rectangle 3"/>
          <p:cNvSpPr>
            <a:spLocks noGrp="1" noChangeArrowheads="1"/>
          </p:cNvSpPr>
          <p:nvPr>
            <p:ph sz="quarter" idx="1"/>
          </p:nvPr>
        </p:nvSpPr>
        <p:spPr>
          <a:xfrm>
            <a:off x="381000" y="1905000"/>
            <a:ext cx="8229600" cy="4525963"/>
          </a:xfrm>
        </p:spPr>
        <p:txBody>
          <a:bodyPr/>
          <a:lstStyle/>
          <a:p>
            <a:pPr eaLnBrk="1" hangingPunct="1"/>
            <a:r>
              <a:rPr lang="en-US" altLang="en-US" smtClean="0"/>
              <a:t>Electroencephalography (EEG):  Many schizophrenic patients have abnormal EEG’s</a:t>
            </a:r>
          </a:p>
          <a:p>
            <a:pPr eaLnBrk="1" hangingPunct="1"/>
            <a:r>
              <a:rPr lang="en-US" altLang="en-US" smtClean="0"/>
              <a:t>They also have an inability to filter out irrelevant sounds and are extremely sensitive to background noise</a:t>
            </a:r>
          </a:p>
          <a:p>
            <a:pPr eaLnBrk="1" hangingPunct="1"/>
            <a:r>
              <a:rPr lang="en-US" altLang="en-US" smtClean="0"/>
              <a:t>Complex partial epilepsy: schizophrenia-like psychoses occur more commonly than expected, particularly with a left-sided seizure focus, medial temporal location of lesion, and early onset of seizures</a:t>
            </a:r>
          </a:p>
        </p:txBody>
      </p:sp>
      <p:sp>
        <p:nvSpPr>
          <p:cNvPr id="4198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3A8532D-18D8-4D70-976A-3FF19A141638}" type="slidenum">
              <a:rPr lang="en-US" altLang="en-US">
                <a:solidFill>
                  <a:srgbClr val="FFFFFF"/>
                </a:solidFill>
              </a:rPr>
              <a:pPr/>
              <a:t>27</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Schizophrenia-Etiology-Neuropathology</a:t>
            </a:r>
            <a:endParaRPr lang="en-US" dirty="0"/>
          </a:p>
        </p:txBody>
      </p:sp>
      <p:sp>
        <p:nvSpPr>
          <p:cNvPr id="43010" name="Content Placeholder 2"/>
          <p:cNvSpPr>
            <a:spLocks noGrp="1"/>
          </p:cNvSpPr>
          <p:nvPr>
            <p:ph sz="quarter" idx="1"/>
          </p:nvPr>
        </p:nvSpPr>
        <p:spPr>
          <a:xfrm>
            <a:off x="457200" y="1600200"/>
            <a:ext cx="7467600" cy="4873625"/>
          </a:xfrm>
        </p:spPr>
        <p:txBody>
          <a:bodyPr/>
          <a:lstStyle/>
          <a:p>
            <a:pPr eaLnBrk="1" hangingPunct="1"/>
            <a:r>
              <a:rPr lang="en-US" altLang="en-US" smtClean="0"/>
              <a:t>Evoked Potentials: a number of abnormalities have been found, both positive and negative.  Most studied is the P300; a large positive EP wave that occurs about 300msec after a sensory stimulus.  The major source of the P300 may be in limbic system structures of the medial temporal lobes</a:t>
            </a:r>
          </a:p>
        </p:txBody>
      </p:sp>
      <p:sp>
        <p:nvSpPr>
          <p:cNvPr id="4301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EBF9954-12B2-41AE-919E-25F3E3A81C5D}" type="slidenum">
              <a:rPr lang="en-US" altLang="en-US">
                <a:solidFill>
                  <a:srgbClr val="FFFFFF"/>
                </a:solidFill>
              </a:rPr>
              <a:pPr/>
              <a:t>28</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fontAlgn="auto" hangingPunct="1">
              <a:spcAft>
                <a:spcPts val="0"/>
              </a:spcAft>
              <a:defRPr/>
            </a:pPr>
            <a:r>
              <a:rPr lang="en-US" dirty="0" smtClean="0"/>
              <a:t>Schizophrenia-Etiology-Neuropathology</a:t>
            </a:r>
          </a:p>
        </p:txBody>
      </p:sp>
      <p:sp>
        <p:nvSpPr>
          <p:cNvPr id="44034" name="Rectangle 3"/>
          <p:cNvSpPr>
            <a:spLocks noGrp="1" noChangeArrowheads="1"/>
          </p:cNvSpPr>
          <p:nvPr>
            <p:ph sz="quarter" idx="1"/>
          </p:nvPr>
        </p:nvSpPr>
        <p:spPr>
          <a:xfrm>
            <a:off x="457200" y="1676400"/>
            <a:ext cx="8458200" cy="4953000"/>
          </a:xfrm>
        </p:spPr>
        <p:txBody>
          <a:bodyPr/>
          <a:lstStyle/>
          <a:p>
            <a:pPr eaLnBrk="1" hangingPunct="1"/>
            <a:r>
              <a:rPr lang="en-US" altLang="en-US" smtClean="0"/>
              <a:t>Eye Movement Dysfunction: 50-85% of pts, 25% of other psych pts, and 10% of controls</a:t>
            </a:r>
          </a:p>
          <a:p>
            <a:pPr lvl="1" eaLnBrk="1" hangingPunct="1"/>
            <a:r>
              <a:rPr lang="en-US" altLang="en-US" smtClean="0"/>
              <a:t>Inability to accurately follow a moving visual target; independent of drug treatment and also found in first degree relatives of patients</a:t>
            </a:r>
          </a:p>
          <a:p>
            <a:pPr lvl="1" eaLnBrk="1" hangingPunct="1"/>
            <a:r>
              <a:rPr lang="en-US" altLang="en-US" smtClean="0"/>
              <a:t>Eye movement is partly controlled by centers in the frontal lobes; a disorder in eye movement is consistent with theories that implicate a frontal lobe pathological process in schizophrenia</a:t>
            </a:r>
          </a:p>
        </p:txBody>
      </p:sp>
      <p:sp>
        <p:nvSpPr>
          <p:cNvPr id="4403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D0854474-671B-4145-9232-B20F216F9A21}" type="slidenum">
              <a:rPr lang="en-US" altLang="en-US">
                <a:solidFill>
                  <a:srgbClr val="FFFFFF"/>
                </a:solidFill>
              </a:rPr>
              <a:pPr/>
              <a:t>29</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Objectives</a:t>
            </a:r>
            <a:br>
              <a:rPr lang="en-US" dirty="0" smtClean="0"/>
            </a:br>
            <a:endParaRPr lang="en-US" dirty="0"/>
          </a:p>
        </p:txBody>
      </p:sp>
      <p:sp>
        <p:nvSpPr>
          <p:cNvPr id="17410" name="Content Placeholder 2"/>
          <p:cNvSpPr>
            <a:spLocks noGrp="1"/>
          </p:cNvSpPr>
          <p:nvPr>
            <p:ph sz="quarter" idx="1"/>
          </p:nvPr>
        </p:nvSpPr>
        <p:spPr>
          <a:xfrm>
            <a:off x="457200" y="1600200"/>
            <a:ext cx="7467600" cy="4873625"/>
          </a:xfrm>
        </p:spPr>
        <p:txBody>
          <a:bodyPr/>
          <a:lstStyle/>
          <a:p>
            <a:pPr eaLnBrk="1" hangingPunct="1"/>
            <a:r>
              <a:rPr lang="en-US" altLang="en-US" smtClean="0"/>
              <a:t>4.  Understand that psychotic symptoms can be due to disorders other than schizophrenia</a:t>
            </a:r>
          </a:p>
          <a:p>
            <a:pPr eaLnBrk="1" hangingPunct="1"/>
            <a:r>
              <a:rPr lang="en-US" altLang="en-US" smtClean="0"/>
              <a:t>5.  Be able to make a reasonable differential diagnosis of a patient with psychotic symptoms</a:t>
            </a:r>
          </a:p>
        </p:txBody>
      </p:sp>
      <p:sp>
        <p:nvSpPr>
          <p:cNvPr id="1741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C44F5BAF-E783-4156-9E70-3D03F52D99D7}" type="slidenum">
              <a:rPr lang="en-US" altLang="en-US">
                <a:solidFill>
                  <a:srgbClr val="FFFFFF"/>
                </a:solidFill>
              </a:rPr>
              <a:pPr/>
              <a:t>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fontAlgn="auto" hangingPunct="1">
              <a:spcAft>
                <a:spcPts val="0"/>
              </a:spcAft>
              <a:defRPr/>
            </a:pPr>
            <a:r>
              <a:rPr lang="en-US" dirty="0" smtClean="0"/>
              <a:t>Schizophrenia-Etiology-Neuropathology</a:t>
            </a:r>
          </a:p>
        </p:txBody>
      </p:sp>
      <p:sp>
        <p:nvSpPr>
          <p:cNvPr id="45058" name="Rectangle 3"/>
          <p:cNvSpPr>
            <a:spLocks noGrp="1" noChangeArrowheads="1"/>
          </p:cNvSpPr>
          <p:nvPr>
            <p:ph sz="quarter" idx="1"/>
          </p:nvPr>
        </p:nvSpPr>
        <p:spPr>
          <a:xfrm>
            <a:off x="457200" y="1676400"/>
            <a:ext cx="8686800" cy="4953000"/>
          </a:xfrm>
        </p:spPr>
        <p:txBody>
          <a:bodyPr/>
          <a:lstStyle/>
          <a:p>
            <a:pPr eaLnBrk="1" hangingPunct="1"/>
            <a:r>
              <a:rPr lang="en-US" altLang="en-US" smtClean="0"/>
              <a:t>Psychoneuroimmunology:</a:t>
            </a:r>
          </a:p>
          <a:p>
            <a:pPr lvl="1" eaLnBrk="1" hangingPunct="1"/>
            <a:r>
              <a:rPr lang="en-US" altLang="en-US" smtClean="0"/>
              <a:t>Decreased T cell interleukin-2 production</a:t>
            </a:r>
          </a:p>
          <a:p>
            <a:pPr lvl="1" eaLnBrk="1" hangingPunct="1"/>
            <a:r>
              <a:rPr lang="en-US" altLang="en-US" smtClean="0"/>
              <a:t>Reduced number and responsiveness of peripheral lymphocytes</a:t>
            </a:r>
          </a:p>
          <a:p>
            <a:pPr lvl="1" eaLnBrk="1" hangingPunct="1"/>
            <a:r>
              <a:rPr lang="en-US" altLang="en-US" smtClean="0"/>
              <a:t>Abnormal cellular and humoral reactivity to neurons</a:t>
            </a:r>
          </a:p>
          <a:p>
            <a:pPr lvl="1" eaLnBrk="1" hangingPunct="1"/>
            <a:r>
              <a:rPr lang="en-US" altLang="en-US" smtClean="0"/>
              <a:t>Presence of brain-directed antibodies</a:t>
            </a:r>
          </a:p>
          <a:p>
            <a:pPr lvl="1" eaLnBrk="1" hangingPunct="1"/>
            <a:r>
              <a:rPr lang="en-US" altLang="en-US" smtClean="0"/>
              <a:t>Relevance of these abnormalities is unclear</a:t>
            </a:r>
          </a:p>
        </p:txBody>
      </p:sp>
      <p:sp>
        <p:nvSpPr>
          <p:cNvPr id="4505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BCECC11-5F69-41AF-9992-0870334ECC9D}" type="slidenum">
              <a:rPr lang="en-US" altLang="en-US">
                <a:solidFill>
                  <a:srgbClr val="FFFFFF"/>
                </a:solidFill>
              </a:rPr>
              <a:pPr/>
              <a:t>30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fontAlgn="auto" hangingPunct="1">
              <a:spcAft>
                <a:spcPts val="0"/>
              </a:spcAft>
              <a:defRPr/>
            </a:pPr>
            <a:r>
              <a:rPr lang="en-US" dirty="0" smtClean="0"/>
              <a:t>Schizophrenia-Etiology-Neuropathology</a:t>
            </a:r>
          </a:p>
        </p:txBody>
      </p:sp>
      <p:sp>
        <p:nvSpPr>
          <p:cNvPr id="46082" name="Rectangle 3"/>
          <p:cNvSpPr>
            <a:spLocks noGrp="1" noChangeArrowheads="1"/>
          </p:cNvSpPr>
          <p:nvPr>
            <p:ph sz="quarter" idx="1"/>
          </p:nvPr>
        </p:nvSpPr>
        <p:spPr>
          <a:xfrm>
            <a:off x="457200" y="1828800"/>
            <a:ext cx="8229600" cy="4525963"/>
          </a:xfrm>
        </p:spPr>
        <p:txBody>
          <a:bodyPr/>
          <a:lstStyle/>
          <a:p>
            <a:pPr eaLnBrk="1" hangingPunct="1"/>
            <a:r>
              <a:rPr lang="en-US" altLang="en-US" smtClean="0"/>
              <a:t>Psychoneuroendocrinology:</a:t>
            </a:r>
          </a:p>
          <a:p>
            <a:pPr lvl="1" eaLnBrk="1" hangingPunct="1"/>
            <a:r>
              <a:rPr lang="en-US" altLang="en-US" smtClean="0"/>
              <a:t>Many studies have shown differences in hormone levels and responses to stimulation and suppression tests between groups of patients with schizophrenia and groups of control subjects</a:t>
            </a:r>
          </a:p>
        </p:txBody>
      </p:sp>
      <p:sp>
        <p:nvSpPr>
          <p:cNvPr id="4608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260122B2-EB03-4D3D-8686-7FEB6B8064AC}" type="slidenum">
              <a:rPr lang="en-US" altLang="en-US">
                <a:solidFill>
                  <a:srgbClr val="FFFFFF"/>
                </a:solidFill>
              </a:rPr>
              <a:pPr/>
              <a:t>31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fontAlgn="auto" hangingPunct="1">
              <a:spcAft>
                <a:spcPts val="0"/>
              </a:spcAft>
              <a:defRPr/>
            </a:pPr>
            <a:r>
              <a:rPr lang="en-US" dirty="0" smtClean="0"/>
              <a:t>Schizophrenia-Etiology-Social</a:t>
            </a:r>
          </a:p>
        </p:txBody>
      </p:sp>
      <p:sp>
        <p:nvSpPr>
          <p:cNvPr id="47106" name="Rectangle 3"/>
          <p:cNvSpPr>
            <a:spLocks noGrp="1" noChangeArrowheads="1"/>
          </p:cNvSpPr>
          <p:nvPr>
            <p:ph sz="quarter" idx="1"/>
          </p:nvPr>
        </p:nvSpPr>
        <p:spPr>
          <a:xfrm>
            <a:off x="457200" y="1828800"/>
            <a:ext cx="8686800" cy="5029200"/>
          </a:xfrm>
        </p:spPr>
        <p:txBody>
          <a:bodyPr/>
          <a:lstStyle/>
          <a:p>
            <a:pPr eaLnBrk="1" hangingPunct="1"/>
            <a:r>
              <a:rPr lang="en-US" altLang="en-US" smtClean="0"/>
              <a:t>Psychosocial Factors:</a:t>
            </a:r>
          </a:p>
          <a:p>
            <a:pPr lvl="1" eaLnBrk="1" hangingPunct="1"/>
            <a:r>
              <a:rPr lang="en-US" altLang="en-US" smtClean="0"/>
              <a:t>Many theories over the years blamed the family, especially the mother, for the development of schizophrenia; these have been largely discredited.</a:t>
            </a:r>
          </a:p>
          <a:p>
            <a:pPr lvl="1" eaLnBrk="1" hangingPunct="1"/>
            <a:r>
              <a:rPr lang="en-US" altLang="en-US" smtClean="0"/>
              <a:t>It has been shown that patients living with parents or other caretakers with high levels of expressed emotion (criticism, hostility, over involvement) have high relapse rates</a:t>
            </a:r>
          </a:p>
        </p:txBody>
      </p:sp>
      <p:sp>
        <p:nvSpPr>
          <p:cNvPr id="4710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575A7F8-8142-4EA4-B412-B2929795FCA2}" type="slidenum">
              <a:rPr lang="en-US" altLang="en-US">
                <a:solidFill>
                  <a:srgbClr val="FFFFFF"/>
                </a:solidFill>
              </a:rPr>
              <a:pPr/>
              <a:t>32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fontAlgn="auto" hangingPunct="1">
              <a:spcAft>
                <a:spcPts val="0"/>
              </a:spcAft>
              <a:defRPr/>
            </a:pPr>
            <a:r>
              <a:rPr lang="en-US" smtClean="0"/>
              <a:t>Schizophrenia-Diagnosis</a:t>
            </a:r>
          </a:p>
        </p:txBody>
      </p:sp>
      <p:sp>
        <p:nvSpPr>
          <p:cNvPr id="48130" name="Rectangle 3"/>
          <p:cNvSpPr>
            <a:spLocks noGrp="1" noChangeArrowheads="1"/>
          </p:cNvSpPr>
          <p:nvPr>
            <p:ph sz="quarter" idx="1"/>
          </p:nvPr>
        </p:nvSpPr>
        <p:spPr>
          <a:xfrm>
            <a:off x="457200" y="1905000"/>
            <a:ext cx="8229600" cy="4525963"/>
          </a:xfrm>
        </p:spPr>
        <p:txBody>
          <a:bodyPr/>
          <a:lstStyle/>
          <a:p>
            <a:pPr eaLnBrk="1" hangingPunct="1">
              <a:lnSpc>
                <a:spcPct val="90000"/>
              </a:lnSpc>
            </a:pPr>
            <a:r>
              <a:rPr lang="en-US" altLang="en-US" smtClean="0"/>
              <a:t>DSM IV-TR and DSM V (Diagnostic and Statistical Manual of Mental Disorders) Diagnostic Criteria for Schizophrenia (criteria A-F must all be met):</a:t>
            </a:r>
          </a:p>
        </p:txBody>
      </p:sp>
      <p:sp>
        <p:nvSpPr>
          <p:cNvPr id="4813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3D73375-BD5C-4D76-A704-C983BD6D5297}" type="slidenum">
              <a:rPr lang="en-US" altLang="en-US">
                <a:solidFill>
                  <a:srgbClr val="FFFFFF"/>
                </a:solidFill>
              </a:rPr>
              <a:pPr/>
              <a:t>33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eaLnBrk="1" fontAlgn="auto" hangingPunct="1">
              <a:spcAft>
                <a:spcPts val="0"/>
              </a:spcAft>
              <a:defRPr/>
            </a:pPr>
            <a:r>
              <a:rPr lang="en-US" smtClean="0"/>
              <a:t>Schizophrenia Diagnosis</a:t>
            </a:r>
          </a:p>
        </p:txBody>
      </p:sp>
      <p:sp>
        <p:nvSpPr>
          <p:cNvPr id="29699" name="Rectangle 3"/>
          <p:cNvSpPr>
            <a:spLocks noGrp="1" noChangeArrowheads="1"/>
          </p:cNvSpPr>
          <p:nvPr>
            <p:ph sz="quarter" idx="1"/>
          </p:nvPr>
        </p:nvSpPr>
        <p:spPr>
          <a:xfrm>
            <a:off x="457200" y="1828800"/>
            <a:ext cx="8229600" cy="4525963"/>
          </a:xfrm>
        </p:spPr>
        <p:txBody>
          <a:bodyPr>
            <a:normAutofit/>
          </a:bodyPr>
          <a:lstStyle/>
          <a:p>
            <a:pPr marL="274320" lvl="1" indent="-274320" eaLnBrk="1" fontAlgn="auto" hangingPunct="1">
              <a:spcBef>
                <a:spcPts val="600"/>
              </a:spcBef>
              <a:spcAft>
                <a:spcPts val="0"/>
              </a:spcAft>
              <a:buSzPct val="70000"/>
              <a:buFont typeface="Wingdings"/>
              <a:buChar char=""/>
              <a:defRPr/>
            </a:pPr>
            <a:r>
              <a:rPr lang="en-US" dirty="0"/>
              <a:t>A. Characteristic symptoms:  Two (or more) of the following, each present for a significant portion of time during a 1 month period (or less if successfully treated</a:t>
            </a:r>
            <a:r>
              <a:rPr lang="en-US" dirty="0" smtClean="0"/>
              <a:t>):</a:t>
            </a:r>
          </a:p>
          <a:p>
            <a:pPr marL="640080" lvl="1" indent="-274320" eaLnBrk="1" fontAlgn="auto" hangingPunct="1">
              <a:spcAft>
                <a:spcPts val="0"/>
              </a:spcAft>
              <a:buFont typeface="Wingdings 2"/>
              <a:buChar char=""/>
              <a:defRPr/>
            </a:pPr>
            <a:r>
              <a:rPr lang="en-US" dirty="0" smtClean="0"/>
              <a:t>1) Delusions</a:t>
            </a:r>
          </a:p>
          <a:p>
            <a:pPr marL="640080" lvl="1" indent="-274320" eaLnBrk="1" fontAlgn="auto" hangingPunct="1">
              <a:spcAft>
                <a:spcPts val="0"/>
              </a:spcAft>
              <a:buFont typeface="Wingdings 2"/>
              <a:buChar char=""/>
              <a:defRPr/>
            </a:pPr>
            <a:r>
              <a:rPr lang="en-US" dirty="0" smtClean="0"/>
              <a:t>2) Hallucinations</a:t>
            </a:r>
          </a:p>
          <a:p>
            <a:pPr marL="640080" lvl="1" indent="-274320" eaLnBrk="1" fontAlgn="auto" hangingPunct="1">
              <a:spcAft>
                <a:spcPts val="0"/>
              </a:spcAft>
              <a:buFont typeface="Wingdings 2"/>
              <a:buChar char=""/>
              <a:defRPr/>
            </a:pPr>
            <a:r>
              <a:rPr lang="en-US" dirty="0" smtClean="0"/>
              <a:t>3) Disorganized speech (i.e. frequent derailment or incoherence)</a:t>
            </a:r>
          </a:p>
          <a:p>
            <a:pPr marL="640080" lvl="1" indent="-274320" eaLnBrk="1" fontAlgn="auto" hangingPunct="1">
              <a:spcAft>
                <a:spcPts val="0"/>
              </a:spcAft>
              <a:buFont typeface="Wingdings 2"/>
              <a:buChar char=""/>
              <a:defRPr/>
            </a:pPr>
            <a:r>
              <a:rPr lang="en-US" dirty="0" smtClean="0"/>
              <a:t>4) Grossly disorganized or catatonic behavior</a:t>
            </a:r>
          </a:p>
          <a:p>
            <a:pPr marL="640080" lvl="1" indent="-274320" eaLnBrk="1" fontAlgn="auto" hangingPunct="1">
              <a:spcAft>
                <a:spcPts val="0"/>
              </a:spcAft>
              <a:buFont typeface="Wingdings 2"/>
              <a:buChar char=""/>
              <a:defRPr/>
            </a:pPr>
            <a:r>
              <a:rPr lang="en-US" dirty="0" smtClean="0"/>
              <a:t>5) Negative symptoms (i.e. affective flattening, </a:t>
            </a:r>
            <a:r>
              <a:rPr lang="en-US" dirty="0" err="1" smtClean="0"/>
              <a:t>alogia</a:t>
            </a:r>
            <a:r>
              <a:rPr lang="en-US" dirty="0" smtClean="0"/>
              <a:t>, or </a:t>
            </a:r>
            <a:r>
              <a:rPr lang="en-US" dirty="0" err="1" smtClean="0"/>
              <a:t>avolition</a:t>
            </a:r>
            <a:r>
              <a:rPr lang="en-US" dirty="0" smtClean="0"/>
              <a:t>)</a:t>
            </a:r>
          </a:p>
        </p:txBody>
      </p:sp>
      <p:sp>
        <p:nvSpPr>
          <p:cNvPr id="4915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FDAD676-6A26-49B1-9F22-2D3F041C0E28}" type="slidenum">
              <a:rPr lang="en-US" altLang="en-US">
                <a:solidFill>
                  <a:srgbClr val="FFFFFF"/>
                </a:solidFill>
              </a:rPr>
              <a:pPr/>
              <a:t>34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eaLnBrk="1" fontAlgn="auto" hangingPunct="1">
              <a:spcAft>
                <a:spcPts val="0"/>
              </a:spcAft>
              <a:defRPr/>
            </a:pPr>
            <a:r>
              <a:rPr lang="en-US" smtClean="0"/>
              <a:t>Schizophrenia-Diagnosis</a:t>
            </a:r>
          </a:p>
        </p:txBody>
      </p:sp>
      <p:sp>
        <p:nvSpPr>
          <p:cNvPr id="50178" name="Rectangle 3"/>
          <p:cNvSpPr>
            <a:spLocks noGrp="1" noChangeArrowheads="1"/>
          </p:cNvSpPr>
          <p:nvPr>
            <p:ph sz="quarter" idx="1"/>
          </p:nvPr>
        </p:nvSpPr>
        <p:spPr>
          <a:xfrm>
            <a:off x="457200" y="1828800"/>
            <a:ext cx="8229600" cy="4525963"/>
          </a:xfrm>
        </p:spPr>
        <p:txBody>
          <a:bodyPr/>
          <a:lstStyle/>
          <a:p>
            <a:pPr eaLnBrk="1" hangingPunct="1"/>
            <a:r>
              <a:rPr lang="en-US" altLang="en-US" smtClean="0"/>
              <a:t>Note:  Only one Criterion A symptom is required if delusions are bizarre or hallucinations consist of a voice keeping up a running commentary on the person’s behavior or thoughts, or two or more voices conversing with each other.</a:t>
            </a:r>
          </a:p>
        </p:txBody>
      </p:sp>
      <p:sp>
        <p:nvSpPr>
          <p:cNvPr id="5017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2BB3D54C-2AED-4587-AFDA-EFA7BE7B7AC3}" type="slidenum">
              <a:rPr lang="en-US" altLang="en-US">
                <a:solidFill>
                  <a:srgbClr val="FFFFFF"/>
                </a:solidFill>
              </a:rPr>
              <a:pPr/>
              <a:t>35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eaLnBrk="1" fontAlgn="auto" hangingPunct="1">
              <a:spcAft>
                <a:spcPts val="0"/>
              </a:spcAft>
              <a:defRPr/>
            </a:pPr>
            <a:r>
              <a:rPr lang="en-US" smtClean="0"/>
              <a:t>Schizophrenia-Diagnosis</a:t>
            </a:r>
          </a:p>
        </p:txBody>
      </p:sp>
      <p:sp>
        <p:nvSpPr>
          <p:cNvPr id="51202"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mtClean="0"/>
              <a:t>B.  Social/occupational dysfunction:  For a significant portion of the time since the onset of the disturbance, one or more major areas of functioning such as work, interpersonal relations, or self-care are markedly below the level achieved prior to the onset (or when the onset is in childhood or adolescence, failure to achieve expected level of interpersonal, academic, or occupational achievement)</a:t>
            </a:r>
          </a:p>
        </p:txBody>
      </p:sp>
      <p:sp>
        <p:nvSpPr>
          <p:cNvPr id="5120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4ACD216-A195-40E7-82A4-7FB3E5127469}" type="slidenum">
              <a:rPr lang="en-US" altLang="en-US">
                <a:solidFill>
                  <a:srgbClr val="FFFFFF"/>
                </a:solidFill>
              </a:rPr>
              <a:pPr/>
              <a:t>36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eaLnBrk="1" fontAlgn="auto" hangingPunct="1">
              <a:spcAft>
                <a:spcPts val="0"/>
              </a:spcAft>
              <a:defRPr/>
            </a:pPr>
            <a:r>
              <a:rPr lang="en-US" smtClean="0"/>
              <a:t>Schizophrenia-Diagnosis</a:t>
            </a:r>
          </a:p>
        </p:txBody>
      </p:sp>
      <p:sp>
        <p:nvSpPr>
          <p:cNvPr id="52226" name="Rectangle 3"/>
          <p:cNvSpPr>
            <a:spLocks noGrp="1" noChangeArrowheads="1"/>
          </p:cNvSpPr>
          <p:nvPr>
            <p:ph sz="quarter" idx="1"/>
          </p:nvPr>
        </p:nvSpPr>
        <p:spPr>
          <a:xfrm>
            <a:off x="457200" y="1828800"/>
            <a:ext cx="8534400" cy="5029200"/>
          </a:xfrm>
        </p:spPr>
        <p:txBody>
          <a:bodyPr/>
          <a:lstStyle/>
          <a:p>
            <a:pPr eaLnBrk="1" hangingPunct="1">
              <a:lnSpc>
                <a:spcPct val="80000"/>
              </a:lnSpc>
            </a:pPr>
            <a:r>
              <a:rPr lang="en-US" altLang="en-US" smtClean="0"/>
              <a:t>C. Duration: Continuous signs of the disturbance persist for at least 6 months.  This 6 month period must include at least 1 month of symptoms (or less if successfully treated) that meet Criterion A (i.e. active phase symptoms) and may include periods of prodromal or residual symptoms.  During these prodromal or residual periods, the signs of the disturbance may be manifested by only negative symptoms or two or more symptoms listed in Criterion A presented in an attenuated form (e.g. odd beliefs, unusual perceptual experiences).</a:t>
            </a:r>
          </a:p>
        </p:txBody>
      </p:sp>
      <p:sp>
        <p:nvSpPr>
          <p:cNvPr id="5222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CE07D86A-7683-4C0F-84E4-E7DFE91C0833}" type="slidenum">
              <a:rPr lang="en-US" altLang="en-US">
                <a:solidFill>
                  <a:srgbClr val="FFFFFF"/>
                </a:solidFill>
              </a:rPr>
              <a:pPr/>
              <a:t>37</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eaLnBrk="1" fontAlgn="auto" hangingPunct="1">
              <a:spcAft>
                <a:spcPts val="0"/>
              </a:spcAft>
              <a:defRPr/>
            </a:pPr>
            <a:r>
              <a:rPr lang="en-US" smtClean="0"/>
              <a:t>Schizophrenia-Diagnosis</a:t>
            </a:r>
          </a:p>
        </p:txBody>
      </p:sp>
      <p:sp>
        <p:nvSpPr>
          <p:cNvPr id="53250" name="Rectangle 3"/>
          <p:cNvSpPr>
            <a:spLocks noGrp="1" noChangeArrowheads="1"/>
          </p:cNvSpPr>
          <p:nvPr>
            <p:ph sz="quarter" idx="1"/>
          </p:nvPr>
        </p:nvSpPr>
        <p:spPr>
          <a:xfrm>
            <a:off x="457200" y="1828800"/>
            <a:ext cx="8534400" cy="5029200"/>
          </a:xfrm>
        </p:spPr>
        <p:txBody>
          <a:bodyPr/>
          <a:lstStyle/>
          <a:p>
            <a:pPr eaLnBrk="1" hangingPunct="1"/>
            <a:r>
              <a:rPr lang="en-US" altLang="en-US" smtClean="0"/>
              <a:t>D.  Schizoaffective and mood disorder exclusion:  Schizoaffective disorder and mood disorder with psychotic features have been ruled out because either (1) no major depressive, manic or mixed episodes have occurred concurrently with the active-phase symptoms; or (2) if mood episodes have occurred during active-phase symptoms, their total duration has been brief relative to the duration of the active and residual periods.</a:t>
            </a:r>
          </a:p>
        </p:txBody>
      </p:sp>
      <p:sp>
        <p:nvSpPr>
          <p:cNvPr id="5325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F091F0C2-684E-4ADB-88FB-0BA237FBA455}" type="slidenum">
              <a:rPr lang="en-US" altLang="en-US">
                <a:solidFill>
                  <a:srgbClr val="FFFFFF"/>
                </a:solidFill>
              </a:rPr>
              <a:pPr/>
              <a:t>38</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eaLnBrk="1" fontAlgn="auto" hangingPunct="1">
              <a:spcAft>
                <a:spcPts val="0"/>
              </a:spcAft>
              <a:defRPr/>
            </a:pPr>
            <a:r>
              <a:rPr lang="en-US" smtClean="0"/>
              <a:t>Schizophrenia-Diagnosis</a:t>
            </a:r>
          </a:p>
        </p:txBody>
      </p:sp>
      <p:sp>
        <p:nvSpPr>
          <p:cNvPr id="54274" name="Rectangle 3"/>
          <p:cNvSpPr>
            <a:spLocks noGrp="1" noChangeArrowheads="1"/>
          </p:cNvSpPr>
          <p:nvPr>
            <p:ph sz="quarter" idx="1"/>
          </p:nvPr>
        </p:nvSpPr>
        <p:spPr>
          <a:xfrm>
            <a:off x="457200" y="1905000"/>
            <a:ext cx="8229600" cy="4525963"/>
          </a:xfrm>
        </p:spPr>
        <p:txBody>
          <a:bodyPr/>
          <a:lstStyle/>
          <a:p>
            <a:pPr eaLnBrk="1" hangingPunct="1"/>
            <a:r>
              <a:rPr lang="en-US" altLang="en-US" smtClean="0"/>
              <a:t>E. Substance/general medical condition exclusion:  The disturbance is not due to the direct physiological effects of a substance (e.g. a drug of abuse, a medication) or a general medical condition</a:t>
            </a:r>
          </a:p>
        </p:txBody>
      </p:sp>
      <p:sp>
        <p:nvSpPr>
          <p:cNvPr id="5427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71070B67-B4BA-4905-8C57-7C067B2A30B4}" type="slidenum">
              <a:rPr lang="en-US" altLang="en-US">
                <a:solidFill>
                  <a:srgbClr val="FFFFFF"/>
                </a:solidFill>
              </a:rPr>
              <a:pPr/>
              <a:t>39</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eaLnBrk="1" fontAlgn="auto" hangingPunct="1">
              <a:spcAft>
                <a:spcPts val="0"/>
              </a:spcAft>
              <a:defRPr/>
            </a:pPr>
            <a:r>
              <a:rPr lang="en-US" smtClean="0"/>
              <a:t>Types of Psychotic Disorders</a:t>
            </a:r>
          </a:p>
        </p:txBody>
      </p:sp>
      <p:sp>
        <p:nvSpPr>
          <p:cNvPr id="18434" name="Rectangle 3"/>
          <p:cNvSpPr>
            <a:spLocks noGrp="1" noChangeArrowheads="1"/>
          </p:cNvSpPr>
          <p:nvPr>
            <p:ph sz="quarter" idx="1"/>
          </p:nvPr>
        </p:nvSpPr>
        <p:spPr>
          <a:xfrm>
            <a:off x="381000" y="1828800"/>
            <a:ext cx="8229600" cy="4525963"/>
          </a:xfrm>
        </p:spPr>
        <p:txBody>
          <a:bodyPr/>
          <a:lstStyle/>
          <a:p>
            <a:pPr eaLnBrk="1" hangingPunct="1"/>
            <a:r>
              <a:rPr lang="en-US" altLang="en-US" sz="2800" smtClean="0"/>
              <a:t>Schizophrenia (DSM IV-TR, V)</a:t>
            </a:r>
          </a:p>
          <a:p>
            <a:pPr eaLnBrk="1" hangingPunct="1"/>
            <a:r>
              <a:rPr lang="en-US" altLang="en-US" sz="2800" smtClean="0"/>
              <a:t>Schizophreniform Disorder (DSM IV-TR, V)</a:t>
            </a:r>
          </a:p>
          <a:p>
            <a:pPr eaLnBrk="1" hangingPunct="1"/>
            <a:r>
              <a:rPr lang="en-US" altLang="en-US" sz="2800" smtClean="0"/>
              <a:t>Schizoaffective Disorder (DSM IV-TR, V)</a:t>
            </a:r>
          </a:p>
          <a:p>
            <a:pPr eaLnBrk="1" hangingPunct="1"/>
            <a:r>
              <a:rPr lang="en-US" altLang="en-US" sz="2800" smtClean="0"/>
              <a:t>Delusional Disorder (DSM IV-TR, V)</a:t>
            </a:r>
          </a:p>
          <a:p>
            <a:pPr eaLnBrk="1" hangingPunct="1"/>
            <a:r>
              <a:rPr lang="en-US" altLang="en-US" sz="2800" smtClean="0"/>
              <a:t>Brief Psychotic Disorder (DSM IV-TR, V)</a:t>
            </a:r>
          </a:p>
          <a:p>
            <a:pPr eaLnBrk="1" hangingPunct="1"/>
            <a:r>
              <a:rPr lang="en-US" altLang="en-US" sz="2800" smtClean="0"/>
              <a:t>Other Psychotic Disorder (DSM V)</a:t>
            </a:r>
          </a:p>
          <a:p>
            <a:pPr eaLnBrk="1" hangingPunct="1"/>
            <a:r>
              <a:rPr lang="en-US" altLang="en-US" sz="2800" smtClean="0"/>
              <a:t>Secondary Psychotic Disorders (DSM IV-TR, V)</a:t>
            </a:r>
          </a:p>
          <a:p>
            <a:pPr eaLnBrk="1" hangingPunct="1"/>
            <a:r>
              <a:rPr lang="en-US" altLang="en-US" sz="2800" smtClean="0"/>
              <a:t>Catatonia (DSM V)</a:t>
            </a:r>
          </a:p>
        </p:txBody>
      </p:sp>
      <p:sp>
        <p:nvSpPr>
          <p:cNvPr id="1843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5D3A51-14D2-415F-9E16-710D3B20A15B}" type="slidenum">
              <a:rPr lang="en-US" altLang="en-US">
                <a:solidFill>
                  <a:srgbClr val="FFFFFF"/>
                </a:solidFill>
              </a:rPr>
              <a:pPr/>
              <a:t>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eaLnBrk="1" fontAlgn="auto" hangingPunct="1">
              <a:spcAft>
                <a:spcPts val="0"/>
              </a:spcAft>
              <a:defRPr/>
            </a:pPr>
            <a:r>
              <a:rPr lang="en-US" smtClean="0"/>
              <a:t>Schizophrenia-Diagnosis</a:t>
            </a:r>
          </a:p>
        </p:txBody>
      </p:sp>
      <p:sp>
        <p:nvSpPr>
          <p:cNvPr id="55298" name="Rectangle 3"/>
          <p:cNvSpPr>
            <a:spLocks noGrp="1" noChangeArrowheads="1"/>
          </p:cNvSpPr>
          <p:nvPr>
            <p:ph sz="quarter" idx="1"/>
          </p:nvPr>
        </p:nvSpPr>
        <p:spPr>
          <a:xfrm>
            <a:off x="457200" y="1905000"/>
            <a:ext cx="8229600" cy="4525963"/>
          </a:xfrm>
        </p:spPr>
        <p:txBody>
          <a:bodyPr/>
          <a:lstStyle/>
          <a:p>
            <a:pPr eaLnBrk="1" hangingPunct="1"/>
            <a:r>
              <a:rPr lang="en-US" altLang="en-US" smtClean="0"/>
              <a:t>F. Relationship to a pervasive developmental disorder:  If there is a history of autistic disorder or another pervasive developmental disorder, the additional diagnosis of schizophrenia is made only if prominent delusions or hallucinations are also present for at least a month (or less if successfully treated).</a:t>
            </a:r>
          </a:p>
        </p:txBody>
      </p:sp>
      <p:sp>
        <p:nvSpPr>
          <p:cNvPr id="5529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33D5FDF-032D-44F7-942F-1013101A2DA8}" type="slidenum">
              <a:rPr lang="en-US" altLang="en-US">
                <a:solidFill>
                  <a:srgbClr val="FFFFFF"/>
                </a:solidFill>
              </a:rPr>
              <a:pPr/>
              <a:t>40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0"/>
            <a:ext cx="7467600" cy="1143000"/>
          </a:xfrm>
        </p:spPr>
        <p:txBody>
          <a:bodyPr>
            <a:noAutofit/>
          </a:bodyPr>
          <a:lstStyle/>
          <a:p>
            <a:pPr marL="274320" indent="-274320" eaLnBrk="1" fontAlgn="auto" hangingPunct="1">
              <a:spcAft>
                <a:spcPts val="0"/>
              </a:spcAft>
              <a:defRPr/>
            </a:pPr>
            <a:r>
              <a:rPr lang="en-US" sz="2400" dirty="0"/>
              <a:t>A 25-year-old married man who is employed at a hardware store develops psychotic symptoms during a two-week period after his father’s sudden death.  He feels sadness and hears his father’s voice telling him to join him.  He has no prior psychiatric history, but family history is notable for a brother with schizophrenia.  Which of the following is the poorest prognostic sign for this patient?</a:t>
            </a:r>
          </a:p>
        </p:txBody>
      </p:sp>
      <p:sp>
        <p:nvSpPr>
          <p:cNvPr id="56322" name="TPAnswers"/>
          <p:cNvSpPr>
            <a:spLocks noGrp="1"/>
          </p:cNvSpPr>
          <p:nvPr>
            <p:ph type="body" idx="1"/>
            <p:custDataLst>
              <p:tags r:id="rId3"/>
            </p:custDataLst>
          </p:nvPr>
        </p:nvSpPr>
        <p:spPr>
          <a:xfrm>
            <a:off x="457200" y="3581400"/>
            <a:ext cx="4114800" cy="2667000"/>
          </a:xfrm>
        </p:spPr>
        <p:txBody>
          <a:bodyPr/>
          <a:lstStyle/>
          <a:p>
            <a:pPr marL="514350" indent="-514350" eaLnBrk="1" hangingPunct="1">
              <a:spcBef>
                <a:spcPct val="20000"/>
              </a:spcBef>
              <a:buFont typeface="Wingdings" panose="05000000000000000000" pitchFamily="2" charset="2"/>
              <a:buAutoNum type="alphaUcPeriod"/>
            </a:pPr>
            <a:r>
              <a:rPr lang="en-US" altLang="en-US" smtClean="0"/>
              <a:t>Depression</a:t>
            </a:r>
          </a:p>
          <a:p>
            <a:pPr marL="514350" indent="-514350" eaLnBrk="1" hangingPunct="1">
              <a:spcBef>
                <a:spcPct val="20000"/>
              </a:spcBef>
              <a:buFont typeface="Wingdings" panose="05000000000000000000" pitchFamily="2" charset="2"/>
              <a:buAutoNum type="alphaUcPeriod"/>
            </a:pPr>
            <a:r>
              <a:rPr lang="en-US" altLang="en-US" smtClean="0"/>
              <a:t>Family History</a:t>
            </a:r>
          </a:p>
          <a:p>
            <a:pPr marL="514350" indent="-514350" eaLnBrk="1" hangingPunct="1">
              <a:spcBef>
                <a:spcPct val="20000"/>
              </a:spcBef>
              <a:buFont typeface="Wingdings" panose="05000000000000000000" pitchFamily="2" charset="2"/>
              <a:buAutoNum type="alphaUcPeriod"/>
            </a:pPr>
            <a:r>
              <a:rPr lang="en-US" altLang="en-US" smtClean="0"/>
              <a:t>Marital Status</a:t>
            </a:r>
          </a:p>
          <a:p>
            <a:pPr marL="514350" indent="-514350" eaLnBrk="1" hangingPunct="1">
              <a:spcBef>
                <a:spcPct val="20000"/>
              </a:spcBef>
              <a:buFont typeface="Wingdings" panose="05000000000000000000" pitchFamily="2" charset="2"/>
              <a:buAutoNum type="alphaUcPeriod"/>
            </a:pPr>
            <a:r>
              <a:rPr lang="en-US" altLang="en-US" smtClean="0"/>
              <a:t>Acute Onset</a:t>
            </a:r>
          </a:p>
        </p:txBody>
      </p:sp>
      <p:sp>
        <p:nvSpPr>
          <p:cNvPr id="5632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5BF70B2-E7C4-4F2E-A1DC-BBFBC5E81DF0}" type="slidenum">
              <a:rPr lang="en-US" altLang="en-US">
                <a:solidFill>
                  <a:srgbClr val="FFFFFF"/>
                </a:solidFill>
              </a:rPr>
              <a:pPr/>
              <a:t>41</a:t>
            </a:fld>
            <a:endParaRPr lang="en-US" altLang="en-US">
              <a:solidFill>
                <a:srgbClr val="FFFFFF"/>
              </a:solidFill>
            </a:endParaRPr>
          </a:p>
        </p:txBody>
      </p:sp>
      <p:graphicFrame>
        <p:nvGraphicFramePr>
          <p:cNvPr id="5" name="TPChart"/>
          <p:cNvGraphicFramePr>
            <a:graphicFrameLocks noChangeAspect="1"/>
          </p:cNvGraphicFramePr>
          <p:nvPr>
            <p:custDataLst>
              <p:tags r:id="rId4"/>
            </p:custData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56326" name="Chart" r:id="rId6" imgW="4584700" imgH="5156200" progId="MSGraph.Chart.8">
                  <p:embed followColorScheme="full"/>
                </p:oleObj>
              </mc:Choice>
              <mc:Fallback>
                <p:oleObj name="Chart" r:id="rId6" imgW="4584700" imgH="5156200" progId="MSGraph.Chart.8">
                  <p:embed followColorScheme="full"/>
                  <p:pic>
                    <p:nvPicPr>
                      <p:cNvPr id="0" name="TPChar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08500" y="1600200"/>
                        <a:ext cx="4572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fontAlgn="auto" hangingPunct="1">
              <a:spcAft>
                <a:spcPts val="0"/>
              </a:spcAft>
              <a:defRPr/>
            </a:pPr>
            <a:r>
              <a:rPr lang="en-US" dirty="0" smtClean="0"/>
              <a:t>Schizophrenia-Good Prognosis</a:t>
            </a:r>
          </a:p>
        </p:txBody>
      </p:sp>
      <p:sp>
        <p:nvSpPr>
          <p:cNvPr id="57346" name="Rectangle 3"/>
          <p:cNvSpPr>
            <a:spLocks noGrp="1" noChangeArrowheads="1"/>
          </p:cNvSpPr>
          <p:nvPr>
            <p:ph sz="quarter" idx="1"/>
          </p:nvPr>
        </p:nvSpPr>
        <p:spPr>
          <a:xfrm>
            <a:off x="381000" y="1600200"/>
            <a:ext cx="8382000" cy="4953000"/>
          </a:xfrm>
        </p:spPr>
        <p:txBody>
          <a:bodyPr/>
          <a:lstStyle/>
          <a:p>
            <a:pPr eaLnBrk="1" hangingPunct="1">
              <a:lnSpc>
                <a:spcPct val="90000"/>
              </a:lnSpc>
            </a:pPr>
            <a:r>
              <a:rPr lang="en-US" altLang="en-US" sz="2600" smtClean="0"/>
              <a:t>Late Onset</a:t>
            </a:r>
          </a:p>
          <a:p>
            <a:pPr eaLnBrk="1" hangingPunct="1">
              <a:lnSpc>
                <a:spcPct val="90000"/>
              </a:lnSpc>
            </a:pPr>
            <a:r>
              <a:rPr lang="en-US" altLang="en-US" sz="2600" smtClean="0"/>
              <a:t>Obvious precipitating factors</a:t>
            </a:r>
          </a:p>
          <a:p>
            <a:pPr eaLnBrk="1" hangingPunct="1">
              <a:lnSpc>
                <a:spcPct val="90000"/>
              </a:lnSpc>
            </a:pPr>
            <a:r>
              <a:rPr lang="en-US" altLang="en-US" sz="2600" smtClean="0"/>
              <a:t>Acute onset</a:t>
            </a:r>
          </a:p>
          <a:p>
            <a:pPr eaLnBrk="1" hangingPunct="1">
              <a:lnSpc>
                <a:spcPct val="90000"/>
              </a:lnSpc>
            </a:pPr>
            <a:r>
              <a:rPr lang="en-US" altLang="en-US" sz="2600" smtClean="0"/>
              <a:t>Good premorbid social, sexual, and work histories</a:t>
            </a:r>
          </a:p>
          <a:p>
            <a:pPr eaLnBrk="1" hangingPunct="1">
              <a:lnSpc>
                <a:spcPct val="90000"/>
              </a:lnSpc>
            </a:pPr>
            <a:r>
              <a:rPr lang="en-US" altLang="en-US" sz="2600" smtClean="0"/>
              <a:t>Mood disorder symptoms (especially depressive symptoms)</a:t>
            </a:r>
          </a:p>
          <a:p>
            <a:pPr eaLnBrk="1" hangingPunct="1">
              <a:lnSpc>
                <a:spcPct val="90000"/>
              </a:lnSpc>
            </a:pPr>
            <a:r>
              <a:rPr lang="en-US" altLang="en-US" sz="2600" smtClean="0"/>
              <a:t>Married</a:t>
            </a:r>
          </a:p>
          <a:p>
            <a:pPr eaLnBrk="1" hangingPunct="1">
              <a:lnSpc>
                <a:spcPct val="90000"/>
              </a:lnSpc>
            </a:pPr>
            <a:r>
              <a:rPr lang="en-US" altLang="en-US" sz="2600" smtClean="0"/>
              <a:t>Family history of mood disorders</a:t>
            </a:r>
          </a:p>
          <a:p>
            <a:pPr eaLnBrk="1" hangingPunct="1">
              <a:lnSpc>
                <a:spcPct val="90000"/>
              </a:lnSpc>
            </a:pPr>
            <a:r>
              <a:rPr lang="en-US" altLang="en-US" sz="2600" smtClean="0"/>
              <a:t>Good support systems</a:t>
            </a:r>
          </a:p>
          <a:p>
            <a:pPr eaLnBrk="1" hangingPunct="1">
              <a:lnSpc>
                <a:spcPct val="90000"/>
              </a:lnSpc>
            </a:pPr>
            <a:r>
              <a:rPr lang="en-US" altLang="en-US" sz="2600" smtClean="0"/>
              <a:t>Positive symptoms</a:t>
            </a:r>
          </a:p>
        </p:txBody>
      </p:sp>
      <p:sp>
        <p:nvSpPr>
          <p:cNvPr id="5734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EB6A1C11-3634-4FCA-8C72-599C9C17022D}" type="slidenum">
              <a:rPr lang="en-US" altLang="en-US">
                <a:solidFill>
                  <a:srgbClr val="FFFFFF"/>
                </a:solidFill>
              </a:rPr>
              <a:pPr/>
              <a:t>42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fontAlgn="auto" hangingPunct="1">
              <a:spcAft>
                <a:spcPts val="0"/>
              </a:spcAft>
              <a:defRPr/>
            </a:pPr>
            <a:r>
              <a:rPr lang="en-US" smtClean="0"/>
              <a:t>Schizophrenia-Poor Prognosis</a:t>
            </a:r>
          </a:p>
        </p:txBody>
      </p:sp>
      <p:sp>
        <p:nvSpPr>
          <p:cNvPr id="58370" name="Rectangle 3"/>
          <p:cNvSpPr>
            <a:spLocks noGrp="1" noChangeArrowheads="1"/>
          </p:cNvSpPr>
          <p:nvPr>
            <p:ph sz="quarter" idx="1"/>
          </p:nvPr>
        </p:nvSpPr>
        <p:spPr>
          <a:xfrm>
            <a:off x="457200" y="1905000"/>
            <a:ext cx="8229600" cy="4525963"/>
          </a:xfrm>
        </p:spPr>
        <p:txBody>
          <a:bodyPr/>
          <a:lstStyle/>
          <a:p>
            <a:pPr eaLnBrk="1" hangingPunct="1">
              <a:lnSpc>
                <a:spcPct val="90000"/>
              </a:lnSpc>
            </a:pPr>
            <a:r>
              <a:rPr lang="en-US" altLang="en-US" sz="2600" smtClean="0"/>
              <a:t>Young onset</a:t>
            </a:r>
          </a:p>
          <a:p>
            <a:pPr eaLnBrk="1" hangingPunct="1">
              <a:lnSpc>
                <a:spcPct val="90000"/>
              </a:lnSpc>
            </a:pPr>
            <a:r>
              <a:rPr lang="en-US" altLang="en-US" sz="2600" smtClean="0"/>
              <a:t>No precipitating factors</a:t>
            </a:r>
          </a:p>
          <a:p>
            <a:pPr eaLnBrk="1" hangingPunct="1">
              <a:lnSpc>
                <a:spcPct val="90000"/>
              </a:lnSpc>
            </a:pPr>
            <a:r>
              <a:rPr lang="en-US" altLang="en-US" sz="2600" smtClean="0"/>
              <a:t>Insidious onset</a:t>
            </a:r>
          </a:p>
          <a:p>
            <a:pPr eaLnBrk="1" hangingPunct="1">
              <a:lnSpc>
                <a:spcPct val="90000"/>
              </a:lnSpc>
            </a:pPr>
            <a:r>
              <a:rPr lang="en-US" altLang="en-US" sz="2600" smtClean="0"/>
              <a:t>Poor premorbid social, sexual, and work histories</a:t>
            </a:r>
          </a:p>
          <a:p>
            <a:pPr eaLnBrk="1" hangingPunct="1">
              <a:lnSpc>
                <a:spcPct val="90000"/>
              </a:lnSpc>
            </a:pPr>
            <a:r>
              <a:rPr lang="en-US" altLang="en-US" sz="2600" smtClean="0"/>
              <a:t>Withdrawn, autistic behavior</a:t>
            </a:r>
          </a:p>
          <a:p>
            <a:pPr eaLnBrk="1" hangingPunct="1">
              <a:lnSpc>
                <a:spcPct val="90000"/>
              </a:lnSpc>
            </a:pPr>
            <a:r>
              <a:rPr lang="en-US" altLang="en-US" sz="2600" smtClean="0"/>
              <a:t>Single, divorced, or widowed</a:t>
            </a:r>
          </a:p>
          <a:p>
            <a:pPr eaLnBrk="1" hangingPunct="1">
              <a:lnSpc>
                <a:spcPct val="90000"/>
              </a:lnSpc>
            </a:pPr>
            <a:r>
              <a:rPr lang="en-US" altLang="en-US" sz="2600" smtClean="0"/>
              <a:t>Poor support systems</a:t>
            </a:r>
          </a:p>
        </p:txBody>
      </p:sp>
      <p:sp>
        <p:nvSpPr>
          <p:cNvPr id="5837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81A7CE8-7443-4F5D-8BFC-C718DE44433D}" type="slidenum">
              <a:rPr lang="en-US" altLang="en-US">
                <a:solidFill>
                  <a:srgbClr val="FFFFFF"/>
                </a:solidFill>
              </a:rPr>
              <a:pPr/>
              <a:t>43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eaLnBrk="1" fontAlgn="auto" hangingPunct="1">
              <a:spcAft>
                <a:spcPts val="0"/>
              </a:spcAft>
              <a:defRPr/>
            </a:pPr>
            <a:r>
              <a:rPr lang="en-US" smtClean="0"/>
              <a:t>Schizophrenia-Poor Prognosis</a:t>
            </a:r>
          </a:p>
        </p:txBody>
      </p:sp>
      <p:sp>
        <p:nvSpPr>
          <p:cNvPr id="59394" name="Rectangle 3"/>
          <p:cNvSpPr>
            <a:spLocks noGrp="1" noChangeArrowheads="1"/>
          </p:cNvSpPr>
          <p:nvPr>
            <p:ph sz="quarter" idx="1"/>
          </p:nvPr>
        </p:nvSpPr>
        <p:spPr>
          <a:xfrm>
            <a:off x="457200" y="1905000"/>
            <a:ext cx="8229600" cy="4525963"/>
          </a:xfrm>
        </p:spPr>
        <p:txBody>
          <a:bodyPr/>
          <a:lstStyle/>
          <a:p>
            <a:pPr eaLnBrk="1" hangingPunct="1"/>
            <a:r>
              <a:rPr lang="en-US" altLang="en-US" smtClean="0"/>
              <a:t>Negative Symptoms</a:t>
            </a:r>
          </a:p>
          <a:p>
            <a:pPr eaLnBrk="1" hangingPunct="1"/>
            <a:r>
              <a:rPr lang="en-US" altLang="en-US" smtClean="0"/>
              <a:t>Neurological signs and symptoms</a:t>
            </a:r>
          </a:p>
          <a:p>
            <a:pPr eaLnBrk="1" hangingPunct="1"/>
            <a:r>
              <a:rPr lang="en-US" altLang="en-US" smtClean="0"/>
              <a:t>History of perinatal trauma</a:t>
            </a:r>
          </a:p>
          <a:p>
            <a:pPr eaLnBrk="1" hangingPunct="1"/>
            <a:r>
              <a:rPr lang="en-US" altLang="en-US" smtClean="0"/>
              <a:t>No remission in 3 years</a:t>
            </a:r>
          </a:p>
          <a:p>
            <a:pPr eaLnBrk="1" hangingPunct="1"/>
            <a:r>
              <a:rPr lang="en-US" altLang="en-US" smtClean="0"/>
              <a:t>Many relapses</a:t>
            </a:r>
          </a:p>
          <a:p>
            <a:pPr eaLnBrk="1" hangingPunct="1"/>
            <a:r>
              <a:rPr lang="en-US" altLang="en-US" smtClean="0"/>
              <a:t>History of assaultiveness</a:t>
            </a:r>
          </a:p>
          <a:p>
            <a:pPr eaLnBrk="1" hangingPunct="1"/>
            <a:r>
              <a:rPr lang="en-US" altLang="en-US" smtClean="0"/>
              <a:t>Family history of schizophrenia</a:t>
            </a:r>
          </a:p>
        </p:txBody>
      </p:sp>
      <p:sp>
        <p:nvSpPr>
          <p:cNvPr id="5939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EA3E514-A749-44AE-8604-70274B4E94DD}" type="slidenum">
              <a:rPr lang="en-US" altLang="en-US">
                <a:solidFill>
                  <a:srgbClr val="FFFFFF"/>
                </a:solidFill>
              </a:rPr>
              <a:pPr/>
              <a:t>44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a:xfrm>
            <a:off x="457200" y="274638"/>
            <a:ext cx="8305800" cy="1143000"/>
          </a:xfrm>
        </p:spPr>
        <p:txBody>
          <a:bodyPr/>
          <a:lstStyle/>
          <a:p>
            <a:pPr eaLnBrk="1" fontAlgn="auto" hangingPunct="1">
              <a:spcAft>
                <a:spcPts val="0"/>
              </a:spcAft>
              <a:defRPr/>
            </a:pPr>
            <a:r>
              <a:rPr lang="en-US" sz="3300" dirty="0" smtClean="0"/>
              <a:t>Schizophrenia-Psychological</a:t>
            </a:r>
            <a:r>
              <a:rPr lang="en-US" sz="4000" dirty="0" smtClean="0"/>
              <a:t> </a:t>
            </a:r>
            <a:r>
              <a:rPr lang="en-US" sz="3300" dirty="0" smtClean="0"/>
              <a:t>Testing</a:t>
            </a:r>
          </a:p>
        </p:txBody>
      </p:sp>
      <p:sp>
        <p:nvSpPr>
          <p:cNvPr id="60418" name="Rectangle 3"/>
          <p:cNvSpPr>
            <a:spLocks noGrp="1" noChangeArrowheads="1"/>
          </p:cNvSpPr>
          <p:nvPr>
            <p:ph sz="quarter" idx="1"/>
          </p:nvPr>
        </p:nvSpPr>
        <p:spPr>
          <a:xfrm>
            <a:off x="304800" y="1524000"/>
            <a:ext cx="8686800" cy="4953000"/>
          </a:xfrm>
        </p:spPr>
        <p:txBody>
          <a:bodyPr/>
          <a:lstStyle/>
          <a:p>
            <a:pPr eaLnBrk="1" hangingPunct="1">
              <a:lnSpc>
                <a:spcPct val="90000"/>
              </a:lnSpc>
            </a:pPr>
            <a:r>
              <a:rPr lang="en-US" altLang="en-US" sz="2600" smtClean="0"/>
              <a:t>Schizophrenia is a brain disease that disrupts the normal functioning of many cognitive abilities</a:t>
            </a:r>
          </a:p>
          <a:p>
            <a:pPr eaLnBrk="1" hangingPunct="1">
              <a:lnSpc>
                <a:spcPct val="90000"/>
              </a:lnSpc>
            </a:pPr>
            <a:r>
              <a:rPr lang="en-US" altLang="en-US" sz="2600" smtClean="0"/>
              <a:t>Vigilance, memory, and concept formation are most affected and consistent with frontotemporal cortical defects</a:t>
            </a:r>
          </a:p>
          <a:p>
            <a:pPr eaLnBrk="1" hangingPunct="1">
              <a:lnSpc>
                <a:spcPct val="90000"/>
              </a:lnSpc>
            </a:pPr>
            <a:r>
              <a:rPr lang="en-US" altLang="en-US" sz="2600" smtClean="0"/>
              <a:t>Frequently there are impairments in attention, retention time, and problem solving ability</a:t>
            </a:r>
          </a:p>
          <a:p>
            <a:pPr eaLnBrk="1" hangingPunct="1">
              <a:lnSpc>
                <a:spcPct val="90000"/>
              </a:lnSpc>
            </a:pPr>
            <a:r>
              <a:rPr lang="en-US" altLang="en-US" sz="2600" smtClean="0"/>
              <a:t>Motor ability is also impaired</a:t>
            </a:r>
          </a:p>
          <a:p>
            <a:pPr eaLnBrk="1" hangingPunct="1">
              <a:lnSpc>
                <a:spcPct val="90000"/>
              </a:lnSpc>
            </a:pPr>
            <a:r>
              <a:rPr lang="en-US" altLang="en-US" sz="2600" smtClean="0"/>
              <a:t>IQ is lower at onset of illness and may deteriorate with progression of the disorder</a:t>
            </a:r>
          </a:p>
          <a:p>
            <a:pPr eaLnBrk="1" hangingPunct="1">
              <a:lnSpc>
                <a:spcPct val="90000"/>
              </a:lnSpc>
            </a:pPr>
            <a:r>
              <a:rPr lang="en-US" altLang="en-US" sz="2600" smtClean="0"/>
              <a:t>Projective tests may indicate bizarre ideation</a:t>
            </a:r>
          </a:p>
        </p:txBody>
      </p:sp>
      <p:sp>
        <p:nvSpPr>
          <p:cNvPr id="6041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24A5C14-2EB0-488C-878A-D275C47E876D}" type="slidenum">
              <a:rPr lang="en-US" altLang="en-US">
                <a:solidFill>
                  <a:srgbClr val="FFFFFF"/>
                </a:solidFill>
              </a:rPr>
              <a:pPr/>
              <a:t>45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pPr eaLnBrk="1" fontAlgn="auto" hangingPunct="1">
              <a:spcAft>
                <a:spcPts val="0"/>
              </a:spcAft>
              <a:defRPr/>
            </a:pPr>
            <a:r>
              <a:rPr lang="en-US" dirty="0" smtClean="0"/>
              <a:t>Schizophrenia-Mental Status Exam</a:t>
            </a:r>
          </a:p>
        </p:txBody>
      </p:sp>
      <p:sp>
        <p:nvSpPr>
          <p:cNvPr id="61442" name="Rectangle 3"/>
          <p:cNvSpPr>
            <a:spLocks noGrp="1" noChangeArrowheads="1"/>
          </p:cNvSpPr>
          <p:nvPr>
            <p:ph sz="quarter" idx="1"/>
          </p:nvPr>
        </p:nvSpPr>
        <p:spPr>
          <a:xfrm>
            <a:off x="457200" y="1828800"/>
            <a:ext cx="8382000" cy="5029200"/>
          </a:xfrm>
        </p:spPr>
        <p:txBody>
          <a:bodyPr/>
          <a:lstStyle/>
          <a:p>
            <a:pPr eaLnBrk="1" hangingPunct="1"/>
            <a:r>
              <a:rPr lang="en-US" altLang="en-US" sz="2800" smtClean="0"/>
              <a:t>Appearance:</a:t>
            </a:r>
          </a:p>
          <a:p>
            <a:pPr lvl="1" eaLnBrk="1" hangingPunct="1"/>
            <a:r>
              <a:rPr lang="en-US" altLang="en-US" smtClean="0"/>
              <a:t>Hygiene may be poor</a:t>
            </a:r>
          </a:p>
          <a:p>
            <a:pPr lvl="1" eaLnBrk="1" hangingPunct="1"/>
            <a:r>
              <a:rPr lang="en-US" altLang="en-US" smtClean="0"/>
              <a:t>Dress may be odd</a:t>
            </a:r>
          </a:p>
          <a:p>
            <a:pPr eaLnBrk="1" hangingPunct="1"/>
            <a:r>
              <a:rPr lang="en-US" altLang="en-US" sz="2800" smtClean="0"/>
              <a:t>Motor Behavior:</a:t>
            </a:r>
          </a:p>
          <a:p>
            <a:pPr lvl="1" eaLnBrk="1" hangingPunct="1"/>
            <a:r>
              <a:rPr lang="en-US" altLang="en-US" smtClean="0"/>
              <a:t>Eye contact may be poor, or patient may stare or look around the room if paranoid</a:t>
            </a:r>
          </a:p>
          <a:p>
            <a:pPr lvl="1" eaLnBrk="1" hangingPunct="1"/>
            <a:r>
              <a:rPr lang="en-US" altLang="en-US" smtClean="0"/>
              <a:t>Psychomotor agitation or retardation may be present</a:t>
            </a:r>
          </a:p>
          <a:p>
            <a:pPr lvl="1" eaLnBrk="1" hangingPunct="1"/>
            <a:r>
              <a:rPr lang="en-US" altLang="en-US" smtClean="0"/>
              <a:t>Evaluate for posturing, grimacing, echopraxia, echolalia</a:t>
            </a:r>
          </a:p>
          <a:p>
            <a:pPr lvl="1" eaLnBrk="1" hangingPunct="1"/>
            <a:r>
              <a:rPr lang="en-US" altLang="en-US" smtClean="0"/>
              <a:t>Look for medication side effects, EPS or TD</a:t>
            </a:r>
          </a:p>
        </p:txBody>
      </p:sp>
      <p:sp>
        <p:nvSpPr>
          <p:cNvPr id="6144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7ABE0748-066A-42EA-9B7C-2778D1AFC3D7}" type="slidenum">
              <a:rPr lang="en-US" altLang="en-US">
                <a:solidFill>
                  <a:srgbClr val="FFFFFF"/>
                </a:solidFill>
              </a:rPr>
              <a:pPr/>
              <a:t>46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pPr eaLnBrk="1" fontAlgn="auto" hangingPunct="1">
              <a:spcAft>
                <a:spcPts val="0"/>
              </a:spcAft>
              <a:defRPr/>
            </a:pPr>
            <a:r>
              <a:rPr lang="en-US" dirty="0" smtClean="0"/>
              <a:t>Schizophrenia-Mental Status Exam</a:t>
            </a:r>
          </a:p>
        </p:txBody>
      </p:sp>
      <p:sp>
        <p:nvSpPr>
          <p:cNvPr id="62466" name="Rectangle 3"/>
          <p:cNvSpPr>
            <a:spLocks noGrp="1" noChangeArrowheads="1"/>
          </p:cNvSpPr>
          <p:nvPr>
            <p:ph sz="quarter" idx="1"/>
          </p:nvPr>
        </p:nvSpPr>
        <p:spPr>
          <a:xfrm>
            <a:off x="457200" y="1905000"/>
            <a:ext cx="8229600" cy="4525963"/>
          </a:xfrm>
        </p:spPr>
        <p:txBody>
          <a:bodyPr/>
          <a:lstStyle/>
          <a:p>
            <a:pPr eaLnBrk="1" hangingPunct="1"/>
            <a:r>
              <a:rPr lang="en-US" altLang="en-US" smtClean="0"/>
              <a:t>Mood:</a:t>
            </a:r>
          </a:p>
          <a:p>
            <a:pPr lvl="1" eaLnBrk="1" hangingPunct="1"/>
            <a:r>
              <a:rPr lang="en-US" altLang="en-US" smtClean="0"/>
              <a:t>Patient report of recent mood</a:t>
            </a:r>
          </a:p>
          <a:p>
            <a:pPr lvl="1" eaLnBrk="1" hangingPunct="1"/>
            <a:r>
              <a:rPr lang="en-US" altLang="en-US" smtClean="0"/>
              <a:t>Affect:  what the examiner sees: sad, tearful, blunted, flat, agitated, reactive, appropriate, inappropriate, congruent (or not) with mood</a:t>
            </a:r>
          </a:p>
          <a:p>
            <a:pPr lvl="1" eaLnBrk="1" hangingPunct="1"/>
            <a:r>
              <a:rPr lang="en-US" altLang="en-US" smtClean="0"/>
              <a:t>Speech:  spontaneous or not, rate, tone, volume, rhythm</a:t>
            </a:r>
          </a:p>
        </p:txBody>
      </p:sp>
      <p:sp>
        <p:nvSpPr>
          <p:cNvPr id="6246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D7D85AA-7BEB-41E2-9EC2-8F3442ED3848}" type="slidenum">
              <a:rPr lang="en-US" altLang="en-US">
                <a:solidFill>
                  <a:srgbClr val="FFFFFF"/>
                </a:solidFill>
              </a:rPr>
              <a:pPr/>
              <a:t>47</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a:xfrm>
            <a:off x="457200" y="533400"/>
            <a:ext cx="7467600" cy="1143000"/>
          </a:xfrm>
        </p:spPr>
        <p:txBody>
          <a:bodyPr>
            <a:normAutofit fontScale="90000"/>
          </a:bodyPr>
          <a:lstStyle/>
          <a:p>
            <a:pPr eaLnBrk="1" fontAlgn="auto" hangingPunct="1">
              <a:spcAft>
                <a:spcPts val="0"/>
              </a:spcAft>
              <a:defRPr/>
            </a:pPr>
            <a:r>
              <a:rPr lang="en-US" sz="3300" dirty="0" smtClean="0"/>
              <a:t>Schizophrenia-Mental Status Exam</a:t>
            </a:r>
            <a:r>
              <a:rPr lang="en-US" sz="4000" dirty="0" smtClean="0"/>
              <a:t/>
            </a:r>
            <a:br>
              <a:rPr lang="en-US" sz="4000" dirty="0" smtClean="0"/>
            </a:br>
            <a:endParaRPr lang="en-US" sz="4000" dirty="0" smtClean="0"/>
          </a:p>
        </p:txBody>
      </p:sp>
      <p:sp>
        <p:nvSpPr>
          <p:cNvPr id="63490"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mtClean="0"/>
              <a:t>Perceptual Disturbances-Hallucinations:</a:t>
            </a:r>
          </a:p>
          <a:p>
            <a:pPr lvl="1" eaLnBrk="1" hangingPunct="1">
              <a:lnSpc>
                <a:spcPct val="90000"/>
              </a:lnSpc>
            </a:pPr>
            <a:r>
              <a:rPr lang="en-US" altLang="en-US" smtClean="0"/>
              <a:t>Auditory-most common, frequently derogatory</a:t>
            </a:r>
          </a:p>
          <a:p>
            <a:pPr lvl="1" eaLnBrk="1" hangingPunct="1">
              <a:lnSpc>
                <a:spcPct val="90000"/>
              </a:lnSpc>
            </a:pPr>
            <a:r>
              <a:rPr lang="en-US" altLang="en-US" smtClean="0"/>
              <a:t>Visual-also consider substance use or medication side effect. Can be seen in some forms of dementia.</a:t>
            </a:r>
          </a:p>
          <a:p>
            <a:pPr lvl="1" eaLnBrk="1" hangingPunct="1">
              <a:lnSpc>
                <a:spcPct val="90000"/>
              </a:lnSpc>
            </a:pPr>
            <a:r>
              <a:rPr lang="en-US" altLang="en-US" smtClean="0"/>
              <a:t>Tactile-uncommon; consider cocaine or delirium.</a:t>
            </a:r>
          </a:p>
          <a:p>
            <a:pPr lvl="1" eaLnBrk="1" hangingPunct="1">
              <a:lnSpc>
                <a:spcPct val="90000"/>
              </a:lnSpc>
            </a:pPr>
            <a:r>
              <a:rPr lang="en-US" altLang="en-US" smtClean="0"/>
              <a:t>Gustatory and olfactory-uncommon in schizophrenia-consider neurologic disorder.</a:t>
            </a:r>
          </a:p>
        </p:txBody>
      </p:sp>
      <p:sp>
        <p:nvSpPr>
          <p:cNvPr id="6349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B7DB89F-08F3-47CB-8E74-F641F2CBB6DA}" type="slidenum">
              <a:rPr lang="en-US" altLang="en-US">
                <a:solidFill>
                  <a:srgbClr val="FFFFFF"/>
                </a:solidFill>
              </a:rPr>
              <a:pPr/>
              <a:t>48</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p:txBody>
          <a:bodyPr/>
          <a:lstStyle/>
          <a:p>
            <a:pPr eaLnBrk="1" fontAlgn="auto" hangingPunct="1">
              <a:spcAft>
                <a:spcPts val="0"/>
              </a:spcAft>
              <a:defRPr/>
            </a:pPr>
            <a:r>
              <a:rPr lang="en-US" dirty="0" smtClean="0"/>
              <a:t>Schizophrenia-Mental Status Exam</a:t>
            </a:r>
          </a:p>
        </p:txBody>
      </p:sp>
      <p:sp>
        <p:nvSpPr>
          <p:cNvPr id="64514" name="Rectangle 3"/>
          <p:cNvSpPr>
            <a:spLocks noGrp="1" noChangeArrowheads="1"/>
          </p:cNvSpPr>
          <p:nvPr>
            <p:ph sz="quarter" idx="1"/>
          </p:nvPr>
        </p:nvSpPr>
        <p:spPr>
          <a:xfrm>
            <a:off x="381000" y="1905000"/>
            <a:ext cx="8229600" cy="4525963"/>
          </a:xfrm>
        </p:spPr>
        <p:txBody>
          <a:bodyPr/>
          <a:lstStyle/>
          <a:p>
            <a:pPr eaLnBrk="1" hangingPunct="1"/>
            <a:r>
              <a:rPr lang="en-US" altLang="en-US" smtClean="0"/>
              <a:t>Thought Content-Delusions (fixed, false beliefs):</a:t>
            </a:r>
          </a:p>
          <a:p>
            <a:pPr lvl="1" eaLnBrk="1" hangingPunct="1"/>
            <a:r>
              <a:rPr lang="en-US" altLang="en-US" smtClean="0"/>
              <a:t>Paranoid: being watched, followed, listened to, spied on, poisoned, plotted against</a:t>
            </a:r>
          </a:p>
          <a:p>
            <a:pPr lvl="1" eaLnBrk="1" hangingPunct="1"/>
            <a:r>
              <a:rPr lang="en-US" altLang="en-US" smtClean="0"/>
              <a:t>Somatic: believing one is infested with parasites, insides are being eaten, or has HIV even in face of repeated negative tests</a:t>
            </a:r>
          </a:p>
        </p:txBody>
      </p:sp>
      <p:sp>
        <p:nvSpPr>
          <p:cNvPr id="6451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EA3D86F7-7287-43D9-9D32-551A460341BD}" type="slidenum">
              <a:rPr lang="en-US" altLang="en-US">
                <a:solidFill>
                  <a:srgbClr val="FFFFFF"/>
                </a:solidFill>
              </a:rPr>
              <a:pPr/>
              <a:t>49</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eaLnBrk="1" fontAlgn="auto" hangingPunct="1">
              <a:spcAft>
                <a:spcPts val="0"/>
              </a:spcAft>
              <a:defRPr/>
            </a:pPr>
            <a:r>
              <a:rPr lang="en-US" dirty="0" smtClean="0"/>
              <a:t>Schizophrenia-History</a:t>
            </a:r>
          </a:p>
        </p:txBody>
      </p:sp>
      <p:sp>
        <p:nvSpPr>
          <p:cNvPr id="19458" name="Rectangle 3"/>
          <p:cNvSpPr>
            <a:spLocks noGrp="1" noChangeArrowheads="1"/>
          </p:cNvSpPr>
          <p:nvPr>
            <p:ph sz="quarter" idx="1"/>
          </p:nvPr>
        </p:nvSpPr>
        <p:spPr>
          <a:xfrm>
            <a:off x="457200" y="1600200"/>
            <a:ext cx="7467600" cy="4873625"/>
          </a:xfrm>
        </p:spPr>
        <p:txBody>
          <a:bodyPr/>
          <a:lstStyle/>
          <a:p>
            <a:pPr eaLnBrk="1" hangingPunct="1">
              <a:buFont typeface="Wingdings" panose="05000000000000000000" pitchFamily="2" charset="2"/>
              <a:buNone/>
            </a:pPr>
            <a:endParaRPr lang="en-US" altLang="en-US" smtClean="0"/>
          </a:p>
          <a:p>
            <a:pPr eaLnBrk="1" hangingPunct="1"/>
            <a:r>
              <a:rPr lang="en-US" altLang="en-US" smtClean="0"/>
              <a:t>     Emil Kraepelin (1856-1926)- described patients with “dementia praecox” as distinct from those with manic-depressive psychosis</a:t>
            </a:r>
          </a:p>
          <a:p>
            <a:pPr eaLnBrk="1" hangingPunct="1"/>
            <a:r>
              <a:rPr lang="en-US" altLang="en-US" smtClean="0"/>
              <a:t>     Eugen Bleuler (1857-1939)- coined the word schizophrenia; described the classic 4 A’s of schizophrenia: associations, affect, autism, ambivalence                                                                                                       </a:t>
            </a:r>
          </a:p>
        </p:txBody>
      </p:sp>
      <p:sp>
        <p:nvSpPr>
          <p:cNvPr id="1945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D4EE614B-974A-4DE7-BD9E-2454E37892DB}" type="slidenum">
              <a:rPr lang="en-US" altLang="en-US">
                <a:solidFill>
                  <a:srgbClr val="FFFFFF"/>
                </a:solidFill>
              </a:rPr>
              <a:pPr/>
              <a:t>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lstStyle/>
          <a:p>
            <a:pPr eaLnBrk="1" fontAlgn="auto" hangingPunct="1">
              <a:spcAft>
                <a:spcPts val="0"/>
              </a:spcAft>
              <a:defRPr/>
            </a:pPr>
            <a:r>
              <a:rPr lang="en-US" dirty="0" smtClean="0"/>
              <a:t>Schizophrenia-Mental Status Exam</a:t>
            </a:r>
          </a:p>
        </p:txBody>
      </p:sp>
      <p:sp>
        <p:nvSpPr>
          <p:cNvPr id="65538" name="Rectangle 3"/>
          <p:cNvSpPr>
            <a:spLocks noGrp="1" noChangeArrowheads="1"/>
          </p:cNvSpPr>
          <p:nvPr>
            <p:ph sz="quarter" idx="1"/>
          </p:nvPr>
        </p:nvSpPr>
        <p:spPr>
          <a:xfrm>
            <a:off x="457200" y="1752600"/>
            <a:ext cx="8229600" cy="4525963"/>
          </a:xfrm>
        </p:spPr>
        <p:txBody>
          <a:bodyPr/>
          <a:lstStyle/>
          <a:p>
            <a:pPr eaLnBrk="1" hangingPunct="1">
              <a:lnSpc>
                <a:spcPct val="90000"/>
              </a:lnSpc>
            </a:pPr>
            <a:r>
              <a:rPr lang="en-US" altLang="en-US" smtClean="0"/>
              <a:t>Delusions:</a:t>
            </a:r>
          </a:p>
          <a:p>
            <a:pPr lvl="1" eaLnBrk="1" hangingPunct="1">
              <a:lnSpc>
                <a:spcPct val="90000"/>
              </a:lnSpc>
            </a:pPr>
            <a:r>
              <a:rPr lang="en-US" altLang="en-US" smtClean="0"/>
              <a:t>Of Control: a person or force is controlling one’s mind or body</a:t>
            </a:r>
          </a:p>
          <a:p>
            <a:pPr lvl="1" eaLnBrk="1" hangingPunct="1">
              <a:lnSpc>
                <a:spcPct val="90000"/>
              </a:lnSpc>
            </a:pPr>
            <a:r>
              <a:rPr lang="en-US" altLang="en-US" smtClean="0"/>
              <a:t>Thought Broadcasting: one’s thoughts are being broadcast out loud</a:t>
            </a:r>
          </a:p>
          <a:p>
            <a:pPr lvl="1" eaLnBrk="1" hangingPunct="1">
              <a:lnSpc>
                <a:spcPct val="90000"/>
              </a:lnSpc>
            </a:pPr>
            <a:r>
              <a:rPr lang="en-US" altLang="en-US" smtClean="0"/>
              <a:t>Thought Withdrawal: others are taking thoughts out of one’s mind</a:t>
            </a:r>
          </a:p>
          <a:p>
            <a:pPr lvl="1" eaLnBrk="1" hangingPunct="1">
              <a:lnSpc>
                <a:spcPct val="90000"/>
              </a:lnSpc>
            </a:pPr>
            <a:r>
              <a:rPr lang="en-US" altLang="en-US" smtClean="0"/>
              <a:t>Thought Insertion: others are putting thoughts in one’s mind</a:t>
            </a:r>
          </a:p>
          <a:p>
            <a:pPr lvl="1" eaLnBrk="1" hangingPunct="1">
              <a:lnSpc>
                <a:spcPct val="90000"/>
              </a:lnSpc>
            </a:pPr>
            <a:r>
              <a:rPr lang="en-US" altLang="en-US" smtClean="0"/>
              <a:t>Ideas of Reference: events have to do with you-newscaster gave a message aimed at you on the news</a:t>
            </a:r>
          </a:p>
        </p:txBody>
      </p:sp>
      <p:sp>
        <p:nvSpPr>
          <p:cNvPr id="6553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2E855568-EB3B-4D7F-A265-AA839061969B}" type="slidenum">
              <a:rPr lang="en-US" altLang="en-US">
                <a:solidFill>
                  <a:srgbClr val="FFFFFF"/>
                </a:solidFill>
              </a:rPr>
              <a:pPr/>
              <a:t>50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p:txBody>
          <a:bodyPr/>
          <a:lstStyle/>
          <a:p>
            <a:pPr eaLnBrk="1" fontAlgn="auto" hangingPunct="1">
              <a:spcAft>
                <a:spcPts val="0"/>
              </a:spcAft>
              <a:defRPr/>
            </a:pPr>
            <a:r>
              <a:rPr lang="en-US" dirty="0" smtClean="0"/>
              <a:t>Schizophrenia-Mental Status Exam</a:t>
            </a:r>
          </a:p>
        </p:txBody>
      </p:sp>
      <p:sp>
        <p:nvSpPr>
          <p:cNvPr id="66562" name="Rectangle 3"/>
          <p:cNvSpPr>
            <a:spLocks noGrp="1" noChangeArrowheads="1"/>
          </p:cNvSpPr>
          <p:nvPr>
            <p:ph sz="quarter" idx="1"/>
          </p:nvPr>
        </p:nvSpPr>
        <p:spPr>
          <a:xfrm>
            <a:off x="457200" y="1828800"/>
            <a:ext cx="8229600" cy="4525963"/>
          </a:xfrm>
        </p:spPr>
        <p:txBody>
          <a:bodyPr/>
          <a:lstStyle/>
          <a:p>
            <a:pPr eaLnBrk="1" hangingPunct="1">
              <a:lnSpc>
                <a:spcPct val="80000"/>
              </a:lnSpc>
            </a:pPr>
            <a:r>
              <a:rPr lang="en-US" altLang="en-US" smtClean="0"/>
              <a:t>Form of Thought</a:t>
            </a:r>
          </a:p>
          <a:p>
            <a:pPr lvl="1" eaLnBrk="1" hangingPunct="1">
              <a:lnSpc>
                <a:spcPct val="80000"/>
              </a:lnSpc>
            </a:pPr>
            <a:r>
              <a:rPr lang="en-US" altLang="en-US" smtClean="0"/>
              <a:t>Looseness of associations - no relationship between one statement and the next</a:t>
            </a:r>
          </a:p>
          <a:p>
            <a:pPr lvl="1" eaLnBrk="1" hangingPunct="1">
              <a:lnSpc>
                <a:spcPct val="80000"/>
              </a:lnSpc>
            </a:pPr>
            <a:r>
              <a:rPr lang="en-US" altLang="en-US" smtClean="0"/>
              <a:t>Word salad - incomprehensible speech</a:t>
            </a:r>
          </a:p>
          <a:p>
            <a:pPr lvl="1" eaLnBrk="1" hangingPunct="1">
              <a:lnSpc>
                <a:spcPct val="80000"/>
              </a:lnSpc>
            </a:pPr>
            <a:r>
              <a:rPr lang="en-US" altLang="en-US" smtClean="0"/>
              <a:t>Neologisms - words made up by the patient</a:t>
            </a:r>
          </a:p>
          <a:p>
            <a:pPr lvl="1" eaLnBrk="1" hangingPunct="1">
              <a:lnSpc>
                <a:spcPct val="80000"/>
              </a:lnSpc>
            </a:pPr>
            <a:r>
              <a:rPr lang="en-US" altLang="en-US" smtClean="0"/>
              <a:t>Circumstantiality - excessive detail, loss of goal directed thinking</a:t>
            </a:r>
          </a:p>
          <a:p>
            <a:pPr lvl="1" eaLnBrk="1" hangingPunct="1">
              <a:lnSpc>
                <a:spcPct val="80000"/>
              </a:lnSpc>
            </a:pPr>
            <a:r>
              <a:rPr lang="en-US" altLang="en-US" smtClean="0"/>
              <a:t>Tangentiality - patient loses the thread of conversation and pursues tangents</a:t>
            </a:r>
          </a:p>
          <a:p>
            <a:pPr lvl="1" eaLnBrk="1" hangingPunct="1">
              <a:lnSpc>
                <a:spcPct val="80000"/>
              </a:lnSpc>
            </a:pPr>
            <a:r>
              <a:rPr lang="en-US" altLang="en-US" smtClean="0"/>
              <a:t>Echolalia</a:t>
            </a:r>
          </a:p>
          <a:p>
            <a:pPr lvl="1" eaLnBrk="1" hangingPunct="1">
              <a:lnSpc>
                <a:spcPct val="80000"/>
              </a:lnSpc>
            </a:pPr>
            <a:r>
              <a:rPr lang="en-US" altLang="en-US" smtClean="0"/>
              <a:t>Mutism</a:t>
            </a:r>
          </a:p>
        </p:txBody>
      </p:sp>
      <p:sp>
        <p:nvSpPr>
          <p:cNvPr id="6656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EF8F87E-EB74-49BD-9E9A-DA2571B7523A}" type="slidenum">
              <a:rPr lang="en-US" altLang="en-US">
                <a:solidFill>
                  <a:srgbClr val="FFFFFF"/>
                </a:solidFill>
              </a:rPr>
              <a:pPr/>
              <a:t>51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Schizophrenia-Mental Status Exam</a:t>
            </a:r>
            <a:endParaRPr lang="en-US" dirty="0"/>
          </a:p>
        </p:txBody>
      </p:sp>
      <p:sp>
        <p:nvSpPr>
          <p:cNvPr id="67586" name="Content Placeholder 2"/>
          <p:cNvSpPr>
            <a:spLocks noGrp="1"/>
          </p:cNvSpPr>
          <p:nvPr>
            <p:ph sz="quarter" idx="1"/>
          </p:nvPr>
        </p:nvSpPr>
        <p:spPr>
          <a:xfrm>
            <a:off x="457200" y="1600200"/>
            <a:ext cx="7467600" cy="4873625"/>
          </a:xfrm>
        </p:spPr>
        <p:txBody>
          <a:bodyPr/>
          <a:lstStyle/>
          <a:p>
            <a:pPr eaLnBrk="1" hangingPunct="1"/>
            <a:r>
              <a:rPr lang="en-US" altLang="en-US" smtClean="0"/>
              <a:t>Thought Process: disorders of thought process concern the way in which ideas and languages are formulated:</a:t>
            </a:r>
          </a:p>
          <a:p>
            <a:pPr lvl="1" eaLnBrk="1" hangingPunct="1"/>
            <a:r>
              <a:rPr lang="en-US" altLang="en-US" smtClean="0"/>
              <a:t>Flight of ideas, circumstantiality, perseveration</a:t>
            </a:r>
          </a:p>
          <a:p>
            <a:pPr lvl="1" eaLnBrk="1" hangingPunct="1"/>
            <a:r>
              <a:rPr lang="en-US" altLang="en-US" smtClean="0"/>
              <a:t>Thought blocking, idiosyncratic associations</a:t>
            </a:r>
          </a:p>
          <a:p>
            <a:pPr lvl="1" eaLnBrk="1" hangingPunct="1"/>
            <a:r>
              <a:rPr lang="en-US" altLang="en-US" smtClean="0"/>
              <a:t>Impaired attention and poor abstraction</a:t>
            </a:r>
          </a:p>
          <a:p>
            <a:pPr lvl="1" eaLnBrk="1" hangingPunct="1"/>
            <a:r>
              <a:rPr lang="en-US" altLang="en-US" smtClean="0"/>
              <a:t>Poverty of thought content</a:t>
            </a:r>
          </a:p>
          <a:p>
            <a:pPr lvl="1" eaLnBrk="1" hangingPunct="1"/>
            <a:r>
              <a:rPr lang="en-US" altLang="en-US" smtClean="0"/>
              <a:t>Thought control, thought broadcasting</a:t>
            </a:r>
          </a:p>
        </p:txBody>
      </p:sp>
      <p:sp>
        <p:nvSpPr>
          <p:cNvPr id="6758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2F4BD46-DDB7-4C14-833A-D411B2CACADD}" type="slidenum">
              <a:rPr lang="en-US" altLang="en-US">
                <a:solidFill>
                  <a:srgbClr val="FFFFFF"/>
                </a:solidFill>
              </a:rPr>
              <a:pPr/>
              <a:t>52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p:txBody>
          <a:bodyPr/>
          <a:lstStyle/>
          <a:p>
            <a:pPr eaLnBrk="1" fontAlgn="auto" hangingPunct="1">
              <a:spcAft>
                <a:spcPts val="0"/>
              </a:spcAft>
              <a:defRPr/>
            </a:pPr>
            <a:r>
              <a:rPr lang="en-US" dirty="0" smtClean="0"/>
              <a:t>Schizophrenia-Mental Status Exam</a:t>
            </a:r>
          </a:p>
        </p:txBody>
      </p:sp>
      <p:sp>
        <p:nvSpPr>
          <p:cNvPr id="68610" name="Rectangle 3"/>
          <p:cNvSpPr>
            <a:spLocks noGrp="1" noChangeArrowheads="1"/>
          </p:cNvSpPr>
          <p:nvPr>
            <p:ph sz="quarter" idx="1"/>
          </p:nvPr>
        </p:nvSpPr>
        <p:spPr>
          <a:xfrm>
            <a:off x="457200" y="1828800"/>
            <a:ext cx="8229600" cy="4525963"/>
          </a:xfrm>
        </p:spPr>
        <p:txBody>
          <a:bodyPr/>
          <a:lstStyle/>
          <a:p>
            <a:pPr eaLnBrk="1" hangingPunct="1"/>
            <a:r>
              <a:rPr lang="en-US" altLang="en-US" smtClean="0"/>
              <a:t>Violence risk factors: persecutory delusions, prior episodes, neurological deficits</a:t>
            </a:r>
          </a:p>
          <a:p>
            <a:pPr lvl="1" eaLnBrk="1" hangingPunct="1"/>
            <a:r>
              <a:rPr lang="en-US" altLang="en-US" smtClean="0"/>
              <a:t>Is not uncommon among untreated patients with schizophrenia:</a:t>
            </a:r>
          </a:p>
          <a:p>
            <a:pPr lvl="2" eaLnBrk="1" hangingPunct="1"/>
            <a:r>
              <a:rPr lang="en-US" altLang="en-US" smtClean="0"/>
              <a:t>Poor impulse control</a:t>
            </a:r>
          </a:p>
          <a:p>
            <a:pPr lvl="2" eaLnBrk="1" hangingPunct="1"/>
            <a:r>
              <a:rPr lang="en-US" altLang="en-US" smtClean="0"/>
              <a:t>Paranoia</a:t>
            </a:r>
          </a:p>
          <a:p>
            <a:pPr lvl="2" eaLnBrk="1" hangingPunct="1"/>
            <a:r>
              <a:rPr lang="en-US" altLang="en-US" smtClean="0"/>
              <a:t>Auditory hallucinations may be command</a:t>
            </a:r>
          </a:p>
          <a:p>
            <a:pPr lvl="2" eaLnBrk="1" hangingPunct="1"/>
            <a:r>
              <a:rPr lang="en-US" altLang="en-US" smtClean="0"/>
              <a:t>Mothers are the main recipients of violence, followed by other family members</a:t>
            </a:r>
          </a:p>
        </p:txBody>
      </p:sp>
      <p:sp>
        <p:nvSpPr>
          <p:cNvPr id="6861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FF5D449C-C97D-43D9-8D18-2D41527530A9}" type="slidenum">
              <a:rPr lang="en-US" altLang="en-US">
                <a:solidFill>
                  <a:srgbClr val="FFFFFF"/>
                </a:solidFill>
              </a:rPr>
              <a:pPr/>
              <a:t>53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p:txBody>
          <a:bodyPr/>
          <a:lstStyle/>
          <a:p>
            <a:pPr eaLnBrk="1" fontAlgn="auto" hangingPunct="1">
              <a:spcAft>
                <a:spcPts val="0"/>
              </a:spcAft>
              <a:defRPr/>
            </a:pPr>
            <a:r>
              <a:rPr lang="en-US" dirty="0" smtClean="0"/>
              <a:t>Schizophrenia-Mental Status Exam</a:t>
            </a:r>
          </a:p>
        </p:txBody>
      </p:sp>
      <p:sp>
        <p:nvSpPr>
          <p:cNvPr id="69634" name="Rectangle 3"/>
          <p:cNvSpPr>
            <a:spLocks noGrp="1" noChangeArrowheads="1"/>
          </p:cNvSpPr>
          <p:nvPr>
            <p:ph sz="quarter" idx="1"/>
          </p:nvPr>
        </p:nvSpPr>
        <p:spPr>
          <a:xfrm>
            <a:off x="457200" y="1981200"/>
            <a:ext cx="8229600" cy="4525963"/>
          </a:xfrm>
        </p:spPr>
        <p:txBody>
          <a:bodyPr/>
          <a:lstStyle/>
          <a:p>
            <a:pPr eaLnBrk="1" hangingPunct="1"/>
            <a:r>
              <a:rPr lang="en-US" altLang="en-US" smtClean="0"/>
              <a:t>Homicide:</a:t>
            </a:r>
          </a:p>
          <a:p>
            <a:pPr lvl="1" eaLnBrk="1" hangingPunct="1"/>
            <a:r>
              <a:rPr lang="en-US" altLang="en-US" smtClean="0"/>
              <a:t>Is uncommon, but always assess for ideation</a:t>
            </a:r>
          </a:p>
          <a:p>
            <a:pPr lvl="1" eaLnBrk="1" hangingPunct="1"/>
            <a:r>
              <a:rPr lang="en-US" altLang="en-US" smtClean="0"/>
              <a:t>Possible predictors: previous history of violence, dangerous behavior while hospitalized, hallucinations or delusions involving violence</a:t>
            </a:r>
          </a:p>
        </p:txBody>
      </p:sp>
      <p:sp>
        <p:nvSpPr>
          <p:cNvPr id="6963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3577E36-93F0-444D-90E3-938887632351}" type="slidenum">
              <a:rPr lang="en-US" altLang="en-US">
                <a:solidFill>
                  <a:srgbClr val="FFFFFF"/>
                </a:solidFill>
              </a:rPr>
              <a:pPr/>
              <a:t>54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p:txBody>
          <a:bodyPr/>
          <a:lstStyle/>
          <a:p>
            <a:pPr eaLnBrk="1" fontAlgn="auto" hangingPunct="1">
              <a:spcAft>
                <a:spcPts val="0"/>
              </a:spcAft>
              <a:defRPr/>
            </a:pPr>
            <a:r>
              <a:rPr lang="en-US" dirty="0" smtClean="0"/>
              <a:t>Schizophrenia-Mental Status Exam</a:t>
            </a:r>
          </a:p>
        </p:txBody>
      </p:sp>
      <p:sp>
        <p:nvSpPr>
          <p:cNvPr id="70658" name="Rectangle 3"/>
          <p:cNvSpPr>
            <a:spLocks noGrp="1" noChangeArrowheads="1"/>
          </p:cNvSpPr>
          <p:nvPr>
            <p:ph sz="quarter" idx="1"/>
          </p:nvPr>
        </p:nvSpPr>
        <p:spPr>
          <a:xfrm>
            <a:off x="457200" y="1905000"/>
            <a:ext cx="8229600" cy="4525963"/>
          </a:xfrm>
        </p:spPr>
        <p:txBody>
          <a:bodyPr/>
          <a:lstStyle/>
          <a:p>
            <a:pPr eaLnBrk="1" hangingPunct="1"/>
            <a:r>
              <a:rPr lang="en-US" altLang="en-US" smtClean="0"/>
              <a:t>Suicide is always a risk-always assess.  Look for depression that may be misdiagnosed as flat affect or medication side effect.  Up to 80% of patients may have a major depressive episode at some time in their lives.  Antidepressant medication can help depression in patients with schizophrenia.</a:t>
            </a:r>
          </a:p>
          <a:p>
            <a:pPr eaLnBrk="1" hangingPunct="1"/>
            <a:r>
              <a:rPr lang="en-US" altLang="en-US" smtClean="0"/>
              <a:t>20-50% of patients attempt suicide, 10-13% commit suicide</a:t>
            </a:r>
          </a:p>
        </p:txBody>
      </p:sp>
      <p:sp>
        <p:nvSpPr>
          <p:cNvPr id="7065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F4E3BC1-29CA-49E8-9A29-20F746F3848C}" type="slidenum">
              <a:rPr lang="en-US" altLang="en-US">
                <a:solidFill>
                  <a:srgbClr val="FFFFFF"/>
                </a:solidFill>
              </a:rPr>
              <a:pPr/>
              <a:t>55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pPr eaLnBrk="1" fontAlgn="auto" hangingPunct="1">
              <a:spcAft>
                <a:spcPts val="0"/>
              </a:spcAft>
              <a:defRPr/>
            </a:pPr>
            <a:r>
              <a:rPr lang="en-US" dirty="0" smtClean="0"/>
              <a:t>Schizophrenia-Mental Status Exam</a:t>
            </a:r>
          </a:p>
        </p:txBody>
      </p:sp>
      <p:sp>
        <p:nvSpPr>
          <p:cNvPr id="71682" name="Content Placeholder 3"/>
          <p:cNvSpPr>
            <a:spLocks noGrp="1"/>
          </p:cNvSpPr>
          <p:nvPr>
            <p:ph sz="quarter" idx="1"/>
          </p:nvPr>
        </p:nvSpPr>
        <p:spPr>
          <a:xfrm>
            <a:off x="457200" y="1600200"/>
            <a:ext cx="7467600" cy="4873625"/>
          </a:xfrm>
        </p:spPr>
        <p:txBody>
          <a:bodyPr/>
          <a:lstStyle/>
          <a:p>
            <a:pPr eaLnBrk="1" hangingPunct="1"/>
            <a:r>
              <a:rPr lang="en-US" altLang="en-US" smtClean="0"/>
              <a:t>Sensorium and Cognition:</a:t>
            </a:r>
          </a:p>
          <a:p>
            <a:pPr lvl="1" eaLnBrk="1" hangingPunct="1"/>
            <a:r>
              <a:rPr lang="en-US" altLang="en-US" smtClean="0"/>
              <a:t>Usually oriented</a:t>
            </a:r>
          </a:p>
          <a:p>
            <a:pPr lvl="1" eaLnBrk="1" hangingPunct="1"/>
            <a:r>
              <a:rPr lang="en-US" altLang="en-US" smtClean="0"/>
              <a:t>Memory as tested in formal MSE usually intact if patient can pay attention</a:t>
            </a:r>
          </a:p>
          <a:p>
            <a:pPr lvl="1" eaLnBrk="1" hangingPunct="1"/>
            <a:r>
              <a:rPr lang="en-US" altLang="en-US" smtClean="0"/>
              <a:t>There are subtle cognitive impairments in attention, executive function, working and episodic memory</a:t>
            </a:r>
          </a:p>
          <a:p>
            <a:pPr lvl="1" eaLnBrk="1" hangingPunct="1"/>
            <a:r>
              <a:rPr lang="en-US" altLang="en-US" smtClean="0"/>
              <a:t>Insight frequently impaired, which can lead to non-compliance</a:t>
            </a:r>
          </a:p>
          <a:p>
            <a:pPr lvl="1" eaLnBrk="1" hangingPunct="1"/>
            <a:r>
              <a:rPr lang="en-US" altLang="en-US" smtClean="0"/>
              <a:t>Judgment may be impaired in some spheres</a:t>
            </a:r>
          </a:p>
        </p:txBody>
      </p:sp>
      <p:sp>
        <p:nvSpPr>
          <p:cNvPr id="7168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AF2032F-0E38-4FF3-A75A-5A2ECBB90D1F}" type="slidenum">
              <a:rPr lang="en-US" altLang="en-US">
                <a:solidFill>
                  <a:srgbClr val="FFFFFF"/>
                </a:solidFill>
              </a:rPr>
              <a:pPr/>
              <a:t>56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p:cNvSpPr>
          <p:nvPr>
            <p:ph type="title"/>
          </p:nvPr>
        </p:nvSpPr>
        <p:spPr/>
        <p:txBody>
          <a:bodyPr/>
          <a:lstStyle/>
          <a:p>
            <a:pPr eaLnBrk="1" fontAlgn="auto" hangingPunct="1">
              <a:spcAft>
                <a:spcPts val="0"/>
              </a:spcAft>
              <a:defRPr/>
            </a:pPr>
            <a:r>
              <a:rPr lang="en-US" smtClean="0"/>
              <a:t>Schizophrenia-Other Findings</a:t>
            </a:r>
          </a:p>
        </p:txBody>
      </p:sp>
      <p:sp>
        <p:nvSpPr>
          <p:cNvPr id="72706"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z="2600" smtClean="0"/>
              <a:t>Localizing and non-localizing neurological signs (also known as hard and soft signs) occur more frequently in people with schizophrenia than in other psychiatric patients.  These signs are correlated with severity of illness, affective blunting, and poor prognosis.</a:t>
            </a:r>
          </a:p>
          <a:p>
            <a:pPr eaLnBrk="1" hangingPunct="1">
              <a:lnSpc>
                <a:spcPct val="90000"/>
              </a:lnSpc>
            </a:pPr>
            <a:r>
              <a:rPr lang="en-US" altLang="en-US" sz="2600" smtClean="0"/>
              <a:t>Elevated eye blink rate, which is thought to reflect hyperdopaminergic activity</a:t>
            </a:r>
          </a:p>
          <a:p>
            <a:pPr eaLnBrk="1" hangingPunct="1">
              <a:lnSpc>
                <a:spcPct val="90000"/>
              </a:lnSpc>
            </a:pPr>
            <a:r>
              <a:rPr lang="en-US" altLang="en-US" sz="2600" smtClean="0"/>
              <a:t>Minor physical anomalies</a:t>
            </a:r>
          </a:p>
          <a:p>
            <a:pPr eaLnBrk="1" hangingPunct="1">
              <a:lnSpc>
                <a:spcPct val="90000"/>
              </a:lnSpc>
            </a:pPr>
            <a:r>
              <a:rPr lang="en-US" altLang="en-US" sz="2600" smtClean="0"/>
              <a:t>Compulsive water drinking (up to 10 L/d)</a:t>
            </a:r>
          </a:p>
        </p:txBody>
      </p:sp>
      <p:sp>
        <p:nvSpPr>
          <p:cNvPr id="7270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D01104B7-6C1B-4A86-9D2D-DDC32E1DA44A}" type="slidenum">
              <a:rPr lang="en-US" altLang="en-US">
                <a:solidFill>
                  <a:srgbClr val="FFFFFF"/>
                </a:solidFill>
              </a:rPr>
              <a:pPr/>
              <a:t>57</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err="1" smtClean="0"/>
              <a:t>Schizopohrenia</a:t>
            </a:r>
            <a:r>
              <a:rPr lang="en-US" dirty="0" smtClean="0"/>
              <a:t>-Differential Diagnosis</a:t>
            </a:r>
            <a:endParaRPr lang="en-US" dirty="0"/>
          </a:p>
        </p:txBody>
      </p:sp>
      <p:sp>
        <p:nvSpPr>
          <p:cNvPr id="73730" name="Content Placeholder 2"/>
          <p:cNvSpPr>
            <a:spLocks noGrp="1"/>
          </p:cNvSpPr>
          <p:nvPr>
            <p:ph sz="quarter" idx="1"/>
          </p:nvPr>
        </p:nvSpPr>
        <p:spPr>
          <a:xfrm>
            <a:off x="457200" y="1600200"/>
            <a:ext cx="7467600" cy="4873625"/>
          </a:xfrm>
        </p:spPr>
        <p:txBody>
          <a:bodyPr/>
          <a:lstStyle/>
          <a:p>
            <a:pPr eaLnBrk="1" hangingPunct="1"/>
            <a:r>
              <a:rPr lang="en-US" altLang="en-US" smtClean="0"/>
              <a:t>Secondary Psychotic Disorders-due to a medical condition or substance</a:t>
            </a:r>
          </a:p>
          <a:p>
            <a:pPr eaLnBrk="1" hangingPunct="1"/>
            <a:r>
              <a:rPr lang="en-US" altLang="en-US" smtClean="0"/>
              <a:t>Other Psychotic Disorder-schizophreniform, brief psychotic, schizoaffective, delusional</a:t>
            </a:r>
          </a:p>
          <a:p>
            <a:pPr eaLnBrk="1" hangingPunct="1"/>
            <a:r>
              <a:rPr lang="en-US" altLang="en-US" smtClean="0"/>
              <a:t>Mood Disorders</a:t>
            </a:r>
          </a:p>
          <a:p>
            <a:pPr eaLnBrk="1" hangingPunct="1"/>
            <a:r>
              <a:rPr lang="en-US" altLang="en-US" smtClean="0"/>
              <a:t>Personality Disorders</a:t>
            </a:r>
          </a:p>
          <a:p>
            <a:pPr eaLnBrk="1" hangingPunct="1"/>
            <a:r>
              <a:rPr lang="en-US" altLang="en-US" smtClean="0"/>
              <a:t>Malingering (material goal) and Factitious Disorder (emotional goal)</a:t>
            </a:r>
          </a:p>
        </p:txBody>
      </p:sp>
      <p:sp>
        <p:nvSpPr>
          <p:cNvPr id="7373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4CADD0B-2A85-4E36-B056-193BAF7D8C62}" type="slidenum">
              <a:rPr lang="en-US" altLang="en-US">
                <a:solidFill>
                  <a:srgbClr val="FFFFFF"/>
                </a:solidFill>
              </a:rPr>
              <a:pPr/>
              <a:t>58</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p:txBody>
          <a:bodyPr/>
          <a:lstStyle/>
          <a:p>
            <a:pPr eaLnBrk="1" fontAlgn="auto" hangingPunct="1">
              <a:spcAft>
                <a:spcPts val="0"/>
              </a:spcAft>
              <a:defRPr/>
            </a:pPr>
            <a:r>
              <a:rPr lang="en-US" dirty="0" smtClean="0"/>
              <a:t>Schizophrenia-Course and Prognosis</a:t>
            </a:r>
          </a:p>
        </p:txBody>
      </p:sp>
      <p:sp>
        <p:nvSpPr>
          <p:cNvPr id="74754"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z="2600" smtClean="0"/>
              <a:t>Prodromal syndrome may last a year or more before the onset of overt psychosis</a:t>
            </a:r>
          </a:p>
          <a:p>
            <a:pPr eaLnBrk="1" hangingPunct="1">
              <a:lnSpc>
                <a:spcPct val="90000"/>
              </a:lnSpc>
            </a:pPr>
            <a:r>
              <a:rPr lang="en-US" altLang="en-US" sz="2600" smtClean="0"/>
              <a:t>Classic course one of exacerbations and remissions with progressive deterioration after each relapse</a:t>
            </a:r>
          </a:p>
          <a:p>
            <a:pPr eaLnBrk="1" hangingPunct="1">
              <a:lnSpc>
                <a:spcPct val="90000"/>
              </a:lnSpc>
            </a:pPr>
            <a:r>
              <a:rPr lang="en-US" altLang="en-US" sz="2600" smtClean="0"/>
              <a:t>Positive symptoms tend to become less severe with time, but negative symptoms may worsen</a:t>
            </a:r>
          </a:p>
          <a:p>
            <a:pPr eaLnBrk="1" hangingPunct="1">
              <a:lnSpc>
                <a:spcPct val="90000"/>
              </a:lnSpc>
            </a:pPr>
            <a:r>
              <a:rPr lang="en-US" altLang="en-US" sz="2600" smtClean="0"/>
              <a:t>In the 5-10 years after first hospitalization, 10-20% of patients have a good outcome, more than 50% have a poor outcome</a:t>
            </a:r>
          </a:p>
        </p:txBody>
      </p:sp>
      <p:sp>
        <p:nvSpPr>
          <p:cNvPr id="7475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DB5F0C9-9D00-49DD-B241-210898B5D495}" type="slidenum">
              <a:rPr lang="en-US" altLang="en-US">
                <a:solidFill>
                  <a:srgbClr val="FFFFFF"/>
                </a:solidFill>
              </a:rPr>
              <a:pPr/>
              <a:t>59</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eaLnBrk="1" fontAlgn="auto" hangingPunct="1">
              <a:spcAft>
                <a:spcPts val="0"/>
              </a:spcAft>
              <a:defRPr/>
            </a:pPr>
            <a:r>
              <a:rPr lang="en-US" smtClean="0"/>
              <a:t>Schizophrenia-Epidemiology</a:t>
            </a:r>
          </a:p>
        </p:txBody>
      </p:sp>
      <p:sp>
        <p:nvSpPr>
          <p:cNvPr id="20482" name="Rectangle 3"/>
          <p:cNvSpPr>
            <a:spLocks noGrp="1" noChangeArrowheads="1"/>
          </p:cNvSpPr>
          <p:nvPr>
            <p:ph sz="quarter" idx="1"/>
          </p:nvPr>
        </p:nvSpPr>
        <p:spPr>
          <a:xfrm>
            <a:off x="457200" y="1752600"/>
            <a:ext cx="8229600" cy="4525963"/>
          </a:xfrm>
        </p:spPr>
        <p:txBody>
          <a:bodyPr/>
          <a:lstStyle/>
          <a:p>
            <a:pPr eaLnBrk="1" hangingPunct="1"/>
            <a:r>
              <a:rPr lang="en-US" altLang="en-US" sz="2800" smtClean="0"/>
              <a:t>Prevalence:</a:t>
            </a:r>
          </a:p>
          <a:p>
            <a:pPr lvl="1" eaLnBrk="1" hangingPunct="1"/>
            <a:r>
              <a:rPr lang="en-US" altLang="en-US" sz="2700" smtClean="0"/>
              <a:t>General Population  1%</a:t>
            </a:r>
          </a:p>
          <a:p>
            <a:pPr lvl="1" eaLnBrk="1" hangingPunct="1"/>
            <a:r>
              <a:rPr lang="en-US" altLang="en-US" sz="2700" smtClean="0"/>
              <a:t>Non twin sibling of a schizophrenia patient 8%</a:t>
            </a:r>
          </a:p>
          <a:p>
            <a:pPr lvl="1" eaLnBrk="1" hangingPunct="1"/>
            <a:r>
              <a:rPr lang="en-US" altLang="en-US" sz="2700" smtClean="0"/>
              <a:t>Child with one parent with schizophrenia 12%</a:t>
            </a:r>
          </a:p>
          <a:p>
            <a:pPr lvl="1" eaLnBrk="1" hangingPunct="1"/>
            <a:r>
              <a:rPr lang="en-US" altLang="en-US" sz="2700" smtClean="0"/>
              <a:t>Dizygotic twin of a schizophrenia patient 12%</a:t>
            </a:r>
          </a:p>
          <a:p>
            <a:pPr lvl="1" eaLnBrk="1" hangingPunct="1"/>
            <a:r>
              <a:rPr lang="en-US" altLang="en-US" sz="2700" smtClean="0"/>
              <a:t>Child of two parents with schizophrenia 40%</a:t>
            </a:r>
          </a:p>
          <a:p>
            <a:pPr lvl="1" eaLnBrk="1" hangingPunct="1"/>
            <a:r>
              <a:rPr lang="en-US" altLang="en-US" sz="2700" smtClean="0"/>
              <a:t>Monozygotic twin of a schizophrenia patient 50%</a:t>
            </a:r>
          </a:p>
        </p:txBody>
      </p:sp>
      <p:sp>
        <p:nvSpPr>
          <p:cNvPr id="2048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C743508-2ADB-4312-89C5-0B77E64B93F0}" type="slidenum">
              <a:rPr lang="en-US" altLang="en-US">
                <a:solidFill>
                  <a:srgbClr val="FFFFFF"/>
                </a:solidFill>
              </a:rPr>
              <a:pPr/>
              <a:t>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p:txBody>
          <a:bodyPr/>
          <a:lstStyle/>
          <a:p>
            <a:pPr eaLnBrk="1" fontAlgn="auto" hangingPunct="1">
              <a:spcAft>
                <a:spcPts val="0"/>
              </a:spcAft>
              <a:defRPr/>
            </a:pPr>
            <a:r>
              <a:rPr lang="en-US" dirty="0" smtClean="0"/>
              <a:t>Schizophrenia-Treatment</a:t>
            </a:r>
          </a:p>
        </p:txBody>
      </p:sp>
      <p:sp>
        <p:nvSpPr>
          <p:cNvPr id="75778" name="Rectangle 3"/>
          <p:cNvSpPr>
            <a:spLocks noGrp="1" noChangeArrowheads="1"/>
          </p:cNvSpPr>
          <p:nvPr>
            <p:ph sz="quarter" idx="1"/>
          </p:nvPr>
        </p:nvSpPr>
        <p:spPr>
          <a:xfrm>
            <a:off x="457200" y="1752600"/>
            <a:ext cx="8229600" cy="4525963"/>
          </a:xfrm>
        </p:spPr>
        <p:txBody>
          <a:bodyPr/>
          <a:lstStyle/>
          <a:p>
            <a:pPr eaLnBrk="1" hangingPunct="1">
              <a:lnSpc>
                <a:spcPct val="80000"/>
              </a:lnSpc>
            </a:pPr>
            <a:r>
              <a:rPr lang="en-US" altLang="en-US" sz="2600" smtClean="0"/>
              <a:t>Complex, multifaceted illness requires a multifaceted approach:</a:t>
            </a:r>
          </a:p>
          <a:p>
            <a:pPr lvl="1" eaLnBrk="1" hangingPunct="1">
              <a:lnSpc>
                <a:spcPct val="80000"/>
              </a:lnSpc>
            </a:pPr>
            <a:r>
              <a:rPr lang="en-US" altLang="en-US" sz="2300" smtClean="0"/>
              <a:t>Pharmacotherapy is the mainstay</a:t>
            </a:r>
          </a:p>
          <a:p>
            <a:pPr lvl="1" eaLnBrk="1" hangingPunct="1">
              <a:lnSpc>
                <a:spcPct val="80000"/>
              </a:lnSpc>
            </a:pPr>
            <a:r>
              <a:rPr lang="en-US" altLang="en-US" sz="2300" smtClean="0"/>
              <a:t>Psychosocial treatments augment the medication, and most patients do better when they receive both</a:t>
            </a:r>
          </a:p>
          <a:p>
            <a:pPr lvl="1" eaLnBrk="1" hangingPunct="1">
              <a:lnSpc>
                <a:spcPct val="80000"/>
              </a:lnSpc>
            </a:pPr>
            <a:r>
              <a:rPr lang="en-US" altLang="en-US" sz="2300" smtClean="0"/>
              <a:t>Hospitalization is indicated for diagnostic evaluation, medication stabilization, and for safety due to suicidal or homicidal thoughts or inability to care for self.  Stays of 4-6 weeks with active behavioral approaches and establishment of an aftercare plan tend to give the best results.</a:t>
            </a:r>
          </a:p>
        </p:txBody>
      </p:sp>
      <p:sp>
        <p:nvSpPr>
          <p:cNvPr id="7577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E474EED0-DF23-479E-B355-AA05C33F1692}" type="slidenum">
              <a:rPr lang="en-US" altLang="en-US">
                <a:solidFill>
                  <a:srgbClr val="FFFFFF"/>
                </a:solidFill>
              </a:rPr>
              <a:pPr/>
              <a:t>60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p:txBody>
          <a:bodyPr/>
          <a:lstStyle/>
          <a:p>
            <a:pPr eaLnBrk="1" fontAlgn="auto" hangingPunct="1">
              <a:spcAft>
                <a:spcPts val="0"/>
              </a:spcAft>
              <a:defRPr/>
            </a:pPr>
            <a:r>
              <a:rPr lang="en-US" dirty="0" smtClean="0"/>
              <a:t>Schizophrenia-Pharmacotherapy</a:t>
            </a:r>
          </a:p>
        </p:txBody>
      </p:sp>
      <p:sp>
        <p:nvSpPr>
          <p:cNvPr id="76802" name="Rectangle 3"/>
          <p:cNvSpPr>
            <a:spLocks noGrp="1" noChangeArrowheads="1"/>
          </p:cNvSpPr>
          <p:nvPr>
            <p:ph sz="quarter" idx="1"/>
          </p:nvPr>
        </p:nvSpPr>
        <p:spPr>
          <a:xfrm>
            <a:off x="381000" y="1752600"/>
            <a:ext cx="8229600" cy="4525963"/>
          </a:xfrm>
        </p:spPr>
        <p:txBody>
          <a:bodyPr/>
          <a:lstStyle/>
          <a:p>
            <a:pPr eaLnBrk="1" hangingPunct="1"/>
            <a:r>
              <a:rPr lang="en-US" altLang="en-US" smtClean="0"/>
              <a:t>Introduction of antipsychotic medication in the 1950s revolutionized the treatment of this disease. Patients are 2-4 times more likely to relapse when treated with placebo than with antipsychotics.</a:t>
            </a:r>
          </a:p>
        </p:txBody>
      </p:sp>
      <p:sp>
        <p:nvSpPr>
          <p:cNvPr id="7680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2BAB350-65A8-4D34-A7D4-817FB371B1D9}" type="slidenum">
              <a:rPr lang="en-US" altLang="en-US">
                <a:solidFill>
                  <a:srgbClr val="FFFFFF"/>
                </a:solidFill>
              </a:rPr>
              <a:pPr/>
              <a:t>61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lstStyle/>
          <a:p>
            <a:pPr eaLnBrk="1" fontAlgn="auto" hangingPunct="1">
              <a:spcAft>
                <a:spcPts val="0"/>
              </a:spcAft>
              <a:defRPr/>
            </a:pPr>
            <a:r>
              <a:rPr lang="en-US" dirty="0" smtClean="0"/>
              <a:t>Schizophrenia-Pharmacotherapy</a:t>
            </a:r>
          </a:p>
        </p:txBody>
      </p:sp>
      <p:sp>
        <p:nvSpPr>
          <p:cNvPr id="77826" name="Rectangle 3"/>
          <p:cNvSpPr>
            <a:spLocks noGrp="1" noChangeArrowheads="1"/>
          </p:cNvSpPr>
          <p:nvPr>
            <p:ph sz="quarter" idx="1"/>
          </p:nvPr>
        </p:nvSpPr>
        <p:spPr>
          <a:xfrm>
            <a:off x="457200" y="1752600"/>
            <a:ext cx="8229600" cy="4525963"/>
          </a:xfrm>
        </p:spPr>
        <p:txBody>
          <a:bodyPr/>
          <a:lstStyle/>
          <a:p>
            <a:pPr eaLnBrk="1" hangingPunct="1"/>
            <a:r>
              <a:rPr lang="en-US" altLang="en-US" smtClean="0"/>
              <a:t>Two major classes:</a:t>
            </a:r>
          </a:p>
          <a:p>
            <a:pPr lvl="1" eaLnBrk="1" hangingPunct="1"/>
            <a:r>
              <a:rPr lang="en-US" altLang="en-US" smtClean="0"/>
              <a:t>Dopamine receptor antagonists (first generation antipsychotics, typical antipsychotics) (haloperidol, fluphenazine, thiothixene)</a:t>
            </a:r>
          </a:p>
          <a:p>
            <a:pPr lvl="1" eaLnBrk="1" hangingPunct="1">
              <a:lnSpc>
                <a:spcPct val="90000"/>
              </a:lnSpc>
            </a:pPr>
            <a:r>
              <a:rPr lang="en-US" altLang="en-US" smtClean="0"/>
              <a:t>Serotonin-dopamine receptor antagonists (second generation antipsychotics, atypical antipsychotics) (clozapine, risperidone, paliperidone, asenapine, lurasidone, olanzapine, quetiapine, ziprasidone, aripiprazole)</a:t>
            </a:r>
          </a:p>
          <a:p>
            <a:pPr lvl="2" eaLnBrk="1" hangingPunct="1">
              <a:lnSpc>
                <a:spcPct val="90000"/>
              </a:lnSpc>
            </a:pPr>
            <a:r>
              <a:rPr lang="en-US" altLang="en-US" smtClean="0"/>
              <a:t>These are considered first line agents by most psychiatrists (except clozapine which has significant side effects) because of the more benign side effect profile</a:t>
            </a:r>
          </a:p>
          <a:p>
            <a:pPr eaLnBrk="1" hangingPunct="1">
              <a:lnSpc>
                <a:spcPct val="90000"/>
              </a:lnSpc>
            </a:pPr>
            <a:endParaRPr lang="en-US" altLang="en-US" smtClean="0"/>
          </a:p>
        </p:txBody>
      </p:sp>
      <p:sp>
        <p:nvSpPr>
          <p:cNvPr id="7782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D80839C8-5C96-4A1C-ABC2-E8EE779E334B}" type="slidenum">
              <a:rPr lang="en-US" altLang="en-US">
                <a:solidFill>
                  <a:srgbClr val="FFFFFF"/>
                </a:solidFill>
              </a:rPr>
              <a:pPr/>
              <a:t>62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p:txBody>
          <a:bodyPr/>
          <a:lstStyle/>
          <a:p>
            <a:pPr eaLnBrk="1" fontAlgn="auto" hangingPunct="1">
              <a:spcAft>
                <a:spcPts val="0"/>
              </a:spcAft>
              <a:defRPr/>
            </a:pPr>
            <a:r>
              <a:rPr lang="en-US" dirty="0" smtClean="0"/>
              <a:t>Schizophrenia-Pharmacotherapy</a:t>
            </a:r>
          </a:p>
        </p:txBody>
      </p:sp>
      <p:sp>
        <p:nvSpPr>
          <p:cNvPr id="64515" name="Rectangle 3"/>
          <p:cNvSpPr>
            <a:spLocks noGrp="1" noChangeArrowheads="1"/>
          </p:cNvSpPr>
          <p:nvPr>
            <p:ph sz="quarter" idx="1"/>
          </p:nvPr>
        </p:nvSpPr>
        <p:spPr>
          <a:xfrm>
            <a:off x="457200" y="1752600"/>
            <a:ext cx="8229600" cy="4525963"/>
          </a:xfrm>
        </p:spPr>
        <p:txBody>
          <a:bodyPr>
            <a:normAutofit lnSpcReduction="10000"/>
          </a:bodyPr>
          <a:lstStyle/>
          <a:p>
            <a:pPr marL="274320" indent="-274320" eaLnBrk="1" fontAlgn="auto" hangingPunct="1">
              <a:lnSpc>
                <a:spcPct val="90000"/>
              </a:lnSpc>
              <a:spcAft>
                <a:spcPts val="0"/>
              </a:spcAft>
              <a:buFont typeface="Wingdings"/>
              <a:buChar char=""/>
              <a:defRPr/>
            </a:pPr>
            <a:r>
              <a:rPr lang="en-US" sz="2800" dirty="0" smtClean="0"/>
              <a:t>Typical Antipsychotics Side Effects:</a:t>
            </a:r>
            <a:endParaRPr lang="en-US" sz="2800" dirty="0"/>
          </a:p>
          <a:p>
            <a:pPr marL="640080" lvl="1" indent="-274320" eaLnBrk="1" fontAlgn="auto" hangingPunct="1">
              <a:lnSpc>
                <a:spcPct val="90000"/>
              </a:lnSpc>
              <a:spcAft>
                <a:spcPts val="0"/>
              </a:spcAft>
              <a:buFont typeface="Wingdings 2"/>
              <a:buChar char=""/>
              <a:defRPr/>
            </a:pPr>
            <a:r>
              <a:rPr lang="en-US" sz="2500" dirty="0" smtClean="0"/>
              <a:t>Extra Pyramidal Symptoms (EPS): parkinsonism (</a:t>
            </a:r>
            <a:r>
              <a:rPr lang="en-US" sz="2500" dirty="0" err="1" smtClean="0"/>
              <a:t>bradykinesia</a:t>
            </a:r>
            <a:r>
              <a:rPr lang="en-US" sz="2500" dirty="0" smtClean="0"/>
              <a:t>, tremor, rigidity)</a:t>
            </a:r>
          </a:p>
          <a:p>
            <a:pPr lvl="2" indent="-182880" eaLnBrk="1" fontAlgn="auto" hangingPunct="1">
              <a:lnSpc>
                <a:spcPct val="90000"/>
              </a:lnSpc>
              <a:spcAft>
                <a:spcPts val="0"/>
              </a:spcAft>
              <a:buClr>
                <a:schemeClr val="accent1">
                  <a:shade val="75000"/>
                </a:schemeClr>
              </a:buClr>
              <a:buFont typeface="Wingdings"/>
              <a:buChar char=""/>
              <a:defRPr/>
            </a:pPr>
            <a:r>
              <a:rPr lang="en-US" sz="2200" dirty="0"/>
              <a:t>T</a:t>
            </a:r>
            <a:r>
              <a:rPr lang="en-US" sz="2200" dirty="0" smtClean="0"/>
              <a:t>reatment is anticholinergic meds like </a:t>
            </a:r>
            <a:r>
              <a:rPr lang="en-US" sz="2200" dirty="0" err="1" smtClean="0"/>
              <a:t>benztropine</a:t>
            </a:r>
            <a:r>
              <a:rPr lang="en-US" sz="2200" dirty="0" smtClean="0"/>
              <a:t>, but they can cause dry mouth, constipation, blurred vision, memory loss  </a:t>
            </a:r>
          </a:p>
          <a:p>
            <a:pPr marL="640080" lvl="1" indent="-274320" eaLnBrk="1" fontAlgn="auto" hangingPunct="1">
              <a:lnSpc>
                <a:spcPct val="90000"/>
              </a:lnSpc>
              <a:spcAft>
                <a:spcPts val="0"/>
              </a:spcAft>
              <a:buFont typeface="Wingdings 2"/>
              <a:buChar char=""/>
              <a:defRPr/>
            </a:pPr>
            <a:r>
              <a:rPr lang="en-US" sz="2500" dirty="0" err="1" smtClean="0"/>
              <a:t>Akathisia</a:t>
            </a:r>
            <a:r>
              <a:rPr lang="en-US" sz="2500" dirty="0" smtClean="0"/>
              <a:t>: internal restlessness, inability to sit still, very distressing to patients</a:t>
            </a:r>
          </a:p>
          <a:p>
            <a:pPr lvl="2" indent="-182880" eaLnBrk="1" fontAlgn="auto" hangingPunct="1">
              <a:lnSpc>
                <a:spcPct val="90000"/>
              </a:lnSpc>
              <a:spcAft>
                <a:spcPts val="0"/>
              </a:spcAft>
              <a:buClr>
                <a:schemeClr val="accent1">
                  <a:shade val="75000"/>
                </a:schemeClr>
              </a:buClr>
              <a:buFont typeface="Wingdings"/>
              <a:buChar char=""/>
              <a:defRPr/>
            </a:pPr>
            <a:r>
              <a:rPr lang="en-US" sz="2200" dirty="0"/>
              <a:t>T</a:t>
            </a:r>
            <a:r>
              <a:rPr lang="en-US" sz="2200" dirty="0" smtClean="0"/>
              <a:t>reatment is beta-blockers like propranolol</a:t>
            </a:r>
          </a:p>
          <a:p>
            <a:pPr marL="640080" lvl="1" indent="-274320" eaLnBrk="1" fontAlgn="auto" hangingPunct="1">
              <a:lnSpc>
                <a:spcPct val="90000"/>
              </a:lnSpc>
              <a:spcAft>
                <a:spcPts val="0"/>
              </a:spcAft>
              <a:buFont typeface="Wingdings 2"/>
              <a:buChar char=""/>
              <a:defRPr/>
            </a:pPr>
            <a:r>
              <a:rPr lang="en-US" sz="2500" dirty="0"/>
              <a:t>E</a:t>
            </a:r>
            <a:r>
              <a:rPr lang="en-US" sz="2500" dirty="0" smtClean="0"/>
              <a:t>levated Prolactin: sexual </a:t>
            </a:r>
            <a:r>
              <a:rPr lang="en-US" sz="2500" dirty="0"/>
              <a:t>d</a:t>
            </a:r>
            <a:r>
              <a:rPr lang="en-US" sz="2500" dirty="0" smtClean="0"/>
              <a:t>ysfunction, menstrual irregularities, </a:t>
            </a:r>
            <a:r>
              <a:rPr lang="en-US" sz="2500" dirty="0" err="1"/>
              <a:t>g</a:t>
            </a:r>
            <a:r>
              <a:rPr lang="en-US" sz="2500" dirty="0" err="1" smtClean="0"/>
              <a:t>alactorrhea</a:t>
            </a:r>
            <a:r>
              <a:rPr lang="en-US" sz="2500" dirty="0" smtClean="0"/>
              <a:t>, osteoporosis</a:t>
            </a:r>
          </a:p>
          <a:p>
            <a:pPr marL="640080" lvl="1" indent="-274320" eaLnBrk="1" fontAlgn="auto" hangingPunct="1">
              <a:lnSpc>
                <a:spcPct val="90000"/>
              </a:lnSpc>
              <a:spcAft>
                <a:spcPts val="0"/>
              </a:spcAft>
              <a:buFont typeface="Wingdings 2"/>
              <a:buChar char=""/>
              <a:defRPr/>
            </a:pPr>
            <a:r>
              <a:rPr lang="en-US" sz="2500" dirty="0" smtClean="0"/>
              <a:t>Tardive Dyskinesia: permanent movement disorder</a:t>
            </a:r>
          </a:p>
        </p:txBody>
      </p:sp>
      <p:sp>
        <p:nvSpPr>
          <p:cNvPr id="7885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38BF147-E5B2-4CE4-BF49-7CC7CCB6F422}" type="slidenum">
              <a:rPr lang="en-US" altLang="en-US">
                <a:solidFill>
                  <a:srgbClr val="FFFFFF"/>
                </a:solidFill>
              </a:rPr>
              <a:pPr/>
              <a:t>63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Schizophrenia-Pharmacotherapy</a:t>
            </a:r>
            <a:endParaRPr lang="en-US" dirty="0"/>
          </a:p>
        </p:txBody>
      </p:sp>
      <p:sp>
        <p:nvSpPr>
          <p:cNvPr id="79874" name="Content Placeholder 2"/>
          <p:cNvSpPr>
            <a:spLocks noGrp="1"/>
          </p:cNvSpPr>
          <p:nvPr>
            <p:ph sz="quarter" idx="1"/>
          </p:nvPr>
        </p:nvSpPr>
        <p:spPr>
          <a:xfrm>
            <a:off x="457200" y="1600200"/>
            <a:ext cx="7467600" cy="4873625"/>
          </a:xfrm>
        </p:spPr>
        <p:txBody>
          <a:bodyPr/>
          <a:lstStyle/>
          <a:p>
            <a:pPr eaLnBrk="1" hangingPunct="1"/>
            <a:r>
              <a:rPr lang="en-US" altLang="en-US" smtClean="0"/>
              <a:t>Tardive Dyskinesia (TD): a serious and likely permanent movement disorder related to therapy with dopamine blocking drugs</a:t>
            </a:r>
          </a:p>
          <a:p>
            <a:pPr lvl="1" eaLnBrk="1" hangingPunct="1"/>
            <a:r>
              <a:rPr lang="en-US" altLang="en-US" smtClean="0"/>
              <a:t>20-30% of long-term patients on typical antipsychotics exhibit symptoms</a:t>
            </a:r>
          </a:p>
          <a:p>
            <a:pPr lvl="1" eaLnBrk="1" hangingPunct="1"/>
            <a:r>
              <a:rPr lang="en-US" altLang="en-US" smtClean="0"/>
              <a:t>3-5% of young patients per year on typical antipsychotics develop TD</a:t>
            </a:r>
          </a:p>
          <a:p>
            <a:pPr lvl="1" eaLnBrk="1" hangingPunct="1"/>
            <a:r>
              <a:rPr lang="en-US" altLang="en-US" smtClean="0"/>
              <a:t>Higher incidence in females, older age, organic and affective mental illness</a:t>
            </a:r>
          </a:p>
        </p:txBody>
      </p:sp>
      <p:sp>
        <p:nvSpPr>
          <p:cNvPr id="7987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798B0BD-A925-4106-AF93-25B10C01185A}" type="slidenum">
              <a:rPr lang="en-US" altLang="en-US">
                <a:solidFill>
                  <a:srgbClr val="FFFFFF"/>
                </a:solidFill>
              </a:rPr>
              <a:pPr/>
              <a:t>64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p:txBody>
          <a:bodyPr/>
          <a:lstStyle/>
          <a:p>
            <a:pPr eaLnBrk="1" fontAlgn="auto" hangingPunct="1">
              <a:spcAft>
                <a:spcPts val="0"/>
              </a:spcAft>
              <a:defRPr/>
            </a:pPr>
            <a:r>
              <a:rPr lang="en-US" dirty="0" smtClean="0"/>
              <a:t>Schizophrenia-Pharmacotherapy</a:t>
            </a:r>
          </a:p>
        </p:txBody>
      </p:sp>
      <p:sp>
        <p:nvSpPr>
          <p:cNvPr id="80898" name="Rectangle 3"/>
          <p:cNvSpPr>
            <a:spLocks noGrp="1" noChangeArrowheads="1"/>
          </p:cNvSpPr>
          <p:nvPr>
            <p:ph sz="quarter" idx="1"/>
          </p:nvPr>
        </p:nvSpPr>
        <p:spPr>
          <a:xfrm>
            <a:off x="457200" y="1676400"/>
            <a:ext cx="8229600" cy="4525963"/>
          </a:xfrm>
        </p:spPr>
        <p:txBody>
          <a:bodyPr/>
          <a:lstStyle/>
          <a:p>
            <a:pPr eaLnBrk="1" hangingPunct="1">
              <a:lnSpc>
                <a:spcPct val="90000"/>
              </a:lnSpc>
            </a:pPr>
            <a:r>
              <a:rPr lang="en-US" altLang="en-US" smtClean="0"/>
              <a:t>Atypical Antipsychotics:</a:t>
            </a:r>
          </a:p>
          <a:p>
            <a:pPr lvl="1" eaLnBrk="1" hangingPunct="1">
              <a:lnSpc>
                <a:spcPct val="90000"/>
              </a:lnSpc>
            </a:pPr>
            <a:r>
              <a:rPr lang="en-US" altLang="en-US" smtClean="0"/>
              <a:t>Decreased EPS and TD (primary benefit)</a:t>
            </a:r>
          </a:p>
          <a:p>
            <a:pPr lvl="1" eaLnBrk="1" hangingPunct="1">
              <a:lnSpc>
                <a:spcPct val="90000"/>
              </a:lnSpc>
            </a:pPr>
            <a:r>
              <a:rPr lang="en-US" altLang="en-US" smtClean="0"/>
              <a:t>Do not cause elevated Prolactin (except risperidone and paliperidone))</a:t>
            </a:r>
          </a:p>
          <a:p>
            <a:pPr lvl="1" eaLnBrk="1" hangingPunct="1">
              <a:lnSpc>
                <a:spcPct val="90000"/>
              </a:lnSpc>
            </a:pPr>
            <a:r>
              <a:rPr lang="en-US" altLang="en-US" smtClean="0"/>
              <a:t>Were thought to be more effective at treating negative symptoms than typical antipsychotics, although that now seems to not be the case</a:t>
            </a:r>
          </a:p>
          <a:p>
            <a:pPr lvl="1" eaLnBrk="1" hangingPunct="1">
              <a:lnSpc>
                <a:spcPct val="90000"/>
              </a:lnSpc>
            </a:pPr>
            <a:r>
              <a:rPr lang="en-US" altLang="en-US" smtClean="0"/>
              <a:t>Some are associated with weight gain and metabolic abnormalities (monitoring is needed)</a:t>
            </a:r>
          </a:p>
        </p:txBody>
      </p:sp>
      <p:sp>
        <p:nvSpPr>
          <p:cNvPr id="8089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7B36E818-C046-4FD7-B083-8A1A5F5CD872}" type="slidenum">
              <a:rPr lang="en-US" altLang="en-US">
                <a:solidFill>
                  <a:srgbClr val="FFFFFF"/>
                </a:solidFill>
              </a:rPr>
              <a:pPr/>
              <a:t>65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Schizophrenia-Pharmacotherapy</a:t>
            </a:r>
            <a:endParaRPr lang="en-US" dirty="0"/>
          </a:p>
        </p:txBody>
      </p:sp>
      <p:sp>
        <p:nvSpPr>
          <p:cNvPr id="81922" name="Content Placeholder 2"/>
          <p:cNvSpPr>
            <a:spLocks noGrp="1"/>
          </p:cNvSpPr>
          <p:nvPr>
            <p:ph sz="quarter" idx="1"/>
          </p:nvPr>
        </p:nvSpPr>
        <p:spPr>
          <a:xfrm>
            <a:off x="457200" y="1600200"/>
            <a:ext cx="7467600" cy="4873625"/>
          </a:xfrm>
        </p:spPr>
        <p:txBody>
          <a:bodyPr/>
          <a:lstStyle/>
          <a:p>
            <a:pPr eaLnBrk="1" hangingPunct="1"/>
            <a:r>
              <a:rPr lang="en-US" altLang="en-US" smtClean="0"/>
              <a:t>Clozapine</a:t>
            </a:r>
          </a:p>
          <a:p>
            <a:pPr lvl="1" eaLnBrk="1" hangingPunct="1"/>
            <a:r>
              <a:rPr lang="en-US" altLang="en-US" smtClean="0"/>
              <a:t>Most effective antipsychotic drug</a:t>
            </a:r>
          </a:p>
          <a:p>
            <a:pPr lvl="1" eaLnBrk="1" hangingPunct="1"/>
            <a:r>
              <a:rPr lang="en-US" altLang="en-US" smtClean="0"/>
              <a:t>0.3% risk of agranulocytosis in first year.  Weekly WBC for first 6 mo, then biweekly for 6 mo, then q 4 weeks</a:t>
            </a:r>
          </a:p>
          <a:p>
            <a:pPr lvl="1" eaLnBrk="1" hangingPunct="1"/>
            <a:r>
              <a:rPr lang="en-US" altLang="en-US" smtClean="0"/>
              <a:t>Higher risk of seizures than other drugs, almost 5% at doses &gt; 600mg (manage with AED’s)</a:t>
            </a:r>
          </a:p>
          <a:p>
            <a:pPr lvl="1" eaLnBrk="1" hangingPunct="1"/>
            <a:r>
              <a:rPr lang="en-US" altLang="en-US" smtClean="0"/>
              <a:t>Hypersalivation, sedation, postural hypotension, tachycardia, myocarditis, metabolic issues</a:t>
            </a:r>
          </a:p>
        </p:txBody>
      </p:sp>
      <p:sp>
        <p:nvSpPr>
          <p:cNvPr id="8192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B054F09-716F-4CE2-B608-32799E065143}" type="slidenum">
              <a:rPr lang="en-US" altLang="en-US">
                <a:solidFill>
                  <a:srgbClr val="FFFFFF"/>
                </a:solidFill>
              </a:rPr>
              <a:pPr/>
              <a:t>66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p:txBody>
          <a:bodyPr/>
          <a:lstStyle/>
          <a:p>
            <a:pPr eaLnBrk="1" fontAlgn="auto" hangingPunct="1">
              <a:spcAft>
                <a:spcPts val="0"/>
              </a:spcAft>
              <a:defRPr/>
            </a:pPr>
            <a:r>
              <a:rPr lang="en-US" dirty="0" smtClean="0"/>
              <a:t>Schizophrenia-Pharmacotherapy</a:t>
            </a:r>
          </a:p>
        </p:txBody>
      </p:sp>
      <p:sp>
        <p:nvSpPr>
          <p:cNvPr id="82946" name="Rectangle 3"/>
          <p:cNvSpPr>
            <a:spLocks noGrp="1" noChangeArrowheads="1"/>
          </p:cNvSpPr>
          <p:nvPr>
            <p:ph sz="quarter" idx="1"/>
          </p:nvPr>
        </p:nvSpPr>
        <p:spPr>
          <a:xfrm>
            <a:off x="381000" y="1828800"/>
            <a:ext cx="8229600" cy="4525963"/>
          </a:xfrm>
        </p:spPr>
        <p:txBody>
          <a:bodyPr/>
          <a:lstStyle/>
          <a:p>
            <a:pPr eaLnBrk="1" hangingPunct="1">
              <a:lnSpc>
                <a:spcPct val="90000"/>
              </a:lnSpc>
            </a:pPr>
            <a:r>
              <a:rPr lang="en-US" altLang="en-US" sz="2800" smtClean="0"/>
              <a:t>Therapeutic principles for antipsychotic use:</a:t>
            </a:r>
          </a:p>
          <a:p>
            <a:pPr lvl="1" eaLnBrk="1" hangingPunct="1">
              <a:lnSpc>
                <a:spcPct val="90000"/>
              </a:lnSpc>
            </a:pPr>
            <a:r>
              <a:rPr lang="en-US" altLang="en-US" sz="2600" smtClean="0"/>
              <a:t>1. Target the symptoms to be addressed</a:t>
            </a:r>
          </a:p>
          <a:p>
            <a:pPr lvl="1" eaLnBrk="1" hangingPunct="1">
              <a:lnSpc>
                <a:spcPct val="90000"/>
              </a:lnSpc>
            </a:pPr>
            <a:r>
              <a:rPr lang="en-US" altLang="en-US" sz="2600" smtClean="0"/>
              <a:t>2. Use a drug that has worked in the past, if possible.  Choose a drug based on the side effect profile</a:t>
            </a:r>
          </a:p>
          <a:p>
            <a:pPr lvl="1" eaLnBrk="1" hangingPunct="1">
              <a:lnSpc>
                <a:spcPct val="90000"/>
              </a:lnSpc>
            </a:pPr>
            <a:r>
              <a:rPr lang="en-US" altLang="en-US" sz="2600" smtClean="0"/>
              <a:t>3. Minimum length of a medication trial is 6 weeks at a therapeutic dose</a:t>
            </a:r>
          </a:p>
          <a:p>
            <a:pPr lvl="1" eaLnBrk="1" hangingPunct="1">
              <a:lnSpc>
                <a:spcPct val="90000"/>
              </a:lnSpc>
            </a:pPr>
            <a:r>
              <a:rPr lang="en-US" altLang="en-US" sz="2600" smtClean="0"/>
              <a:t>4. Rarely indicated to use more than one antipsychotic at a time</a:t>
            </a:r>
          </a:p>
          <a:p>
            <a:pPr lvl="1" eaLnBrk="1" hangingPunct="1">
              <a:lnSpc>
                <a:spcPct val="90000"/>
              </a:lnSpc>
            </a:pPr>
            <a:r>
              <a:rPr lang="en-US" altLang="en-US" sz="2600" smtClean="0"/>
              <a:t>5.  Maintain patient on lowest effective dose</a:t>
            </a:r>
          </a:p>
        </p:txBody>
      </p:sp>
      <p:sp>
        <p:nvSpPr>
          <p:cNvPr id="8294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EEADD07-6177-4B9D-A93F-83AD0D8EE658}" type="slidenum">
              <a:rPr lang="en-US" altLang="en-US">
                <a:solidFill>
                  <a:srgbClr val="FFFFFF"/>
                </a:solidFill>
              </a:rPr>
              <a:pPr/>
              <a:t>67</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rrowheads="1"/>
          </p:cNvSpPr>
          <p:nvPr>
            <p:ph type="title"/>
          </p:nvPr>
        </p:nvSpPr>
        <p:spPr/>
        <p:txBody>
          <a:bodyPr/>
          <a:lstStyle/>
          <a:p>
            <a:pPr eaLnBrk="1" fontAlgn="auto" hangingPunct="1">
              <a:spcAft>
                <a:spcPts val="0"/>
              </a:spcAft>
              <a:defRPr/>
            </a:pPr>
            <a:r>
              <a:rPr lang="en-US" dirty="0" smtClean="0"/>
              <a:t>Schizophrenia-Pharmacotherapy</a:t>
            </a:r>
          </a:p>
        </p:txBody>
      </p:sp>
      <p:sp>
        <p:nvSpPr>
          <p:cNvPr id="83970" name="Rectangle 3"/>
          <p:cNvSpPr>
            <a:spLocks noGrp="1" noChangeArrowheads="1"/>
          </p:cNvSpPr>
          <p:nvPr>
            <p:ph sz="quarter" idx="1"/>
          </p:nvPr>
        </p:nvSpPr>
        <p:spPr>
          <a:xfrm>
            <a:off x="457200" y="1828800"/>
            <a:ext cx="8229600" cy="4525963"/>
          </a:xfrm>
        </p:spPr>
        <p:txBody>
          <a:bodyPr/>
          <a:lstStyle/>
          <a:p>
            <a:pPr eaLnBrk="1" hangingPunct="1">
              <a:lnSpc>
                <a:spcPct val="80000"/>
              </a:lnSpc>
            </a:pPr>
            <a:r>
              <a:rPr lang="en-US" altLang="en-US" sz="2800" smtClean="0"/>
              <a:t>Non-response:</a:t>
            </a:r>
          </a:p>
          <a:p>
            <a:pPr lvl="1" eaLnBrk="1" hangingPunct="1">
              <a:lnSpc>
                <a:spcPct val="80000"/>
              </a:lnSpc>
            </a:pPr>
            <a:r>
              <a:rPr lang="en-US" altLang="en-US" sz="2500" smtClean="0"/>
              <a:t>Major cause is non-compliance; consider long-acting injectable medication</a:t>
            </a:r>
          </a:p>
          <a:p>
            <a:pPr lvl="1" eaLnBrk="1" hangingPunct="1">
              <a:lnSpc>
                <a:spcPct val="80000"/>
              </a:lnSpc>
            </a:pPr>
            <a:r>
              <a:rPr lang="en-US" altLang="en-US" sz="2500" smtClean="0"/>
              <a:t>If patient is compliant, switch to another drug.  After 2 failed drug trials, consider clozapine.  It is the most effective drug, but requires weekly white blood cell counts due to a risk of agranulocytosis.</a:t>
            </a:r>
          </a:p>
          <a:p>
            <a:pPr lvl="1" eaLnBrk="1" hangingPunct="1">
              <a:lnSpc>
                <a:spcPct val="80000"/>
              </a:lnSpc>
            </a:pPr>
            <a:r>
              <a:rPr lang="en-US" altLang="en-US" sz="2500" smtClean="0"/>
              <a:t>Sometimes augmenting an antipsychotic with a mood stabilizer such as lithium, valproate, or carbamazepine is helpful</a:t>
            </a:r>
          </a:p>
        </p:txBody>
      </p:sp>
      <p:sp>
        <p:nvSpPr>
          <p:cNvPr id="8397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DAB33A4-BF0D-45F3-84DE-20608A49246B}" type="slidenum">
              <a:rPr lang="en-US" altLang="en-US">
                <a:solidFill>
                  <a:srgbClr val="FFFFFF"/>
                </a:solidFill>
              </a:rPr>
              <a:pPr/>
              <a:t>68</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Schizophrenia-ECT</a:t>
            </a:r>
            <a:endParaRPr lang="en-US" dirty="0"/>
          </a:p>
        </p:txBody>
      </p:sp>
      <p:sp>
        <p:nvSpPr>
          <p:cNvPr id="84994" name="Content Placeholder 2"/>
          <p:cNvSpPr>
            <a:spLocks noGrp="1"/>
          </p:cNvSpPr>
          <p:nvPr>
            <p:ph sz="quarter" idx="1"/>
          </p:nvPr>
        </p:nvSpPr>
        <p:spPr>
          <a:xfrm>
            <a:off x="457200" y="1600200"/>
            <a:ext cx="7467600" cy="4873625"/>
          </a:xfrm>
        </p:spPr>
        <p:txBody>
          <a:bodyPr/>
          <a:lstStyle/>
          <a:p>
            <a:pPr eaLnBrk="1" hangingPunct="1"/>
            <a:r>
              <a:rPr lang="en-US" altLang="en-US" smtClean="0"/>
              <a:t>ECT (electroconvulsive therapy):</a:t>
            </a:r>
          </a:p>
          <a:p>
            <a:pPr lvl="1" eaLnBrk="1" hangingPunct="1"/>
            <a:r>
              <a:rPr lang="en-US" altLang="en-US" smtClean="0"/>
              <a:t>Can be beneficial in acute and chronic illness not responding adequately to drug therapy</a:t>
            </a:r>
          </a:p>
          <a:p>
            <a:pPr lvl="1" eaLnBrk="1" hangingPunct="1"/>
            <a:r>
              <a:rPr lang="en-US" altLang="en-US" smtClean="0"/>
              <a:t>Difficult to access, expensive</a:t>
            </a:r>
          </a:p>
          <a:p>
            <a:pPr lvl="1" eaLnBrk="1" hangingPunct="1"/>
            <a:r>
              <a:rPr lang="en-US" altLang="en-US" smtClean="0"/>
              <a:t>Usually reserved for severe symptoms with very problematic behavioral issues</a:t>
            </a:r>
          </a:p>
        </p:txBody>
      </p:sp>
      <p:sp>
        <p:nvSpPr>
          <p:cNvPr id="8499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9A30041-C607-4BCD-98AA-AB320369F6DC}" type="slidenum">
              <a:rPr lang="en-US" altLang="en-US">
                <a:solidFill>
                  <a:srgbClr val="FFFFFF"/>
                </a:solidFill>
              </a:rPr>
              <a:pPr/>
              <a:t>69</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fontAlgn="auto" hangingPunct="1">
              <a:spcAft>
                <a:spcPts val="0"/>
              </a:spcAft>
              <a:defRPr/>
            </a:pPr>
            <a:r>
              <a:rPr lang="en-US" smtClean="0"/>
              <a:t>Schizophrenia-Epidemiology</a:t>
            </a:r>
          </a:p>
        </p:txBody>
      </p:sp>
      <p:sp>
        <p:nvSpPr>
          <p:cNvPr id="21506" name="Rectangle 3"/>
          <p:cNvSpPr>
            <a:spLocks noGrp="1" noChangeArrowheads="1"/>
          </p:cNvSpPr>
          <p:nvPr>
            <p:ph sz="quarter" idx="1"/>
          </p:nvPr>
        </p:nvSpPr>
        <p:spPr>
          <a:xfrm>
            <a:off x="457200" y="1905000"/>
            <a:ext cx="8229600" cy="4525963"/>
          </a:xfrm>
        </p:spPr>
        <p:txBody>
          <a:bodyPr/>
          <a:lstStyle/>
          <a:p>
            <a:pPr eaLnBrk="1" hangingPunct="1"/>
            <a:r>
              <a:rPr lang="en-US" altLang="en-US" sz="2800" smtClean="0"/>
              <a:t>Age:</a:t>
            </a:r>
          </a:p>
          <a:p>
            <a:pPr lvl="1" eaLnBrk="1" hangingPunct="1"/>
            <a:r>
              <a:rPr lang="en-US" altLang="en-US" sz="2500" smtClean="0"/>
              <a:t>Peak onset 18-25 males, 25-35 females</a:t>
            </a:r>
          </a:p>
          <a:p>
            <a:pPr lvl="1" eaLnBrk="1" hangingPunct="1"/>
            <a:r>
              <a:rPr lang="en-US" altLang="en-US" sz="2500" smtClean="0"/>
              <a:t>Women have a bimodal distribution, with a second peak appearing in middle age</a:t>
            </a:r>
          </a:p>
          <a:p>
            <a:pPr lvl="1" eaLnBrk="1" hangingPunct="1"/>
            <a:r>
              <a:rPr lang="en-US" altLang="en-US" sz="2500" smtClean="0"/>
              <a:t>Onset after age 45 is considered late onset (very rare after age 60); generally paranoid, better prognosis</a:t>
            </a:r>
          </a:p>
          <a:p>
            <a:pPr lvl="1" eaLnBrk="1" hangingPunct="1"/>
            <a:r>
              <a:rPr lang="en-US" altLang="en-US" sz="2500" smtClean="0"/>
              <a:t>Childhood onset is rare, but does occur</a:t>
            </a:r>
          </a:p>
          <a:p>
            <a:pPr lvl="1" eaLnBrk="1" hangingPunct="1"/>
            <a:r>
              <a:rPr lang="en-US" altLang="en-US" sz="2500" smtClean="0"/>
              <a:t>90% of patients in treatment are ages15-55</a:t>
            </a:r>
          </a:p>
        </p:txBody>
      </p:sp>
      <p:sp>
        <p:nvSpPr>
          <p:cNvPr id="2150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5869802-9C1D-4085-AC35-6989E4183D14}" type="slidenum">
              <a:rPr lang="en-US" altLang="en-US">
                <a:solidFill>
                  <a:srgbClr val="FFFFFF"/>
                </a:solidFill>
              </a:rPr>
              <a:pPr/>
              <a:t>7</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a:xfrm>
            <a:off x="0" y="274638"/>
            <a:ext cx="9144000" cy="1143000"/>
          </a:xfrm>
        </p:spPr>
        <p:txBody>
          <a:bodyPr/>
          <a:lstStyle/>
          <a:p>
            <a:pPr eaLnBrk="1" fontAlgn="auto" hangingPunct="1">
              <a:spcAft>
                <a:spcPts val="0"/>
              </a:spcAft>
              <a:defRPr/>
            </a:pPr>
            <a:r>
              <a:rPr lang="en-US" dirty="0" smtClean="0"/>
              <a:t>Schizophrenia-Psychosocial Therapies </a:t>
            </a:r>
          </a:p>
        </p:txBody>
      </p:sp>
      <p:sp>
        <p:nvSpPr>
          <p:cNvPr id="86018"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z="2600" smtClean="0"/>
              <a:t>Social Skills Training</a:t>
            </a:r>
          </a:p>
          <a:p>
            <a:pPr eaLnBrk="1" hangingPunct="1">
              <a:lnSpc>
                <a:spcPct val="90000"/>
              </a:lnSpc>
            </a:pPr>
            <a:r>
              <a:rPr lang="en-US" altLang="en-US" sz="2600" smtClean="0"/>
              <a:t>Family Oriented Therapies</a:t>
            </a:r>
          </a:p>
          <a:p>
            <a:pPr eaLnBrk="1" hangingPunct="1">
              <a:lnSpc>
                <a:spcPct val="90000"/>
              </a:lnSpc>
            </a:pPr>
            <a:r>
              <a:rPr lang="en-US" altLang="en-US" sz="2600" smtClean="0"/>
              <a:t>NAMI (National Alliance for the Mentally Ill)</a:t>
            </a:r>
          </a:p>
          <a:p>
            <a:pPr eaLnBrk="1" hangingPunct="1">
              <a:lnSpc>
                <a:spcPct val="90000"/>
              </a:lnSpc>
            </a:pPr>
            <a:r>
              <a:rPr lang="en-US" altLang="en-US" sz="2600" smtClean="0"/>
              <a:t>Case Management</a:t>
            </a:r>
          </a:p>
          <a:p>
            <a:pPr eaLnBrk="1" hangingPunct="1">
              <a:lnSpc>
                <a:spcPct val="90000"/>
              </a:lnSpc>
            </a:pPr>
            <a:r>
              <a:rPr lang="en-US" altLang="en-US" sz="2600" smtClean="0"/>
              <a:t>Assertive Community Treatment (ACT)</a:t>
            </a:r>
          </a:p>
          <a:p>
            <a:pPr eaLnBrk="1" hangingPunct="1">
              <a:lnSpc>
                <a:spcPct val="90000"/>
              </a:lnSpc>
            </a:pPr>
            <a:r>
              <a:rPr lang="en-US" altLang="en-US" sz="2600" smtClean="0"/>
              <a:t>Group Therapy, Art Therapy</a:t>
            </a:r>
          </a:p>
          <a:p>
            <a:pPr eaLnBrk="1" hangingPunct="1">
              <a:lnSpc>
                <a:spcPct val="90000"/>
              </a:lnSpc>
            </a:pPr>
            <a:r>
              <a:rPr lang="en-US" altLang="en-US" sz="2600" smtClean="0"/>
              <a:t>Cognitive Behavioral Therapy</a:t>
            </a:r>
          </a:p>
          <a:p>
            <a:pPr eaLnBrk="1" hangingPunct="1">
              <a:lnSpc>
                <a:spcPct val="90000"/>
              </a:lnSpc>
            </a:pPr>
            <a:r>
              <a:rPr lang="en-US" altLang="en-US" sz="2600" smtClean="0"/>
              <a:t>Individual Psychotherapy, Personal Therapy</a:t>
            </a:r>
          </a:p>
          <a:p>
            <a:pPr eaLnBrk="1" hangingPunct="1">
              <a:lnSpc>
                <a:spcPct val="90000"/>
              </a:lnSpc>
            </a:pPr>
            <a:r>
              <a:rPr lang="en-US" altLang="en-US" sz="2600" smtClean="0"/>
              <a:t>Vocational Therapy</a:t>
            </a:r>
          </a:p>
        </p:txBody>
      </p:sp>
      <p:sp>
        <p:nvSpPr>
          <p:cNvPr id="8601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C2709373-FFD4-4F06-B5A9-4812AA9B03E6}" type="slidenum">
              <a:rPr lang="en-US" altLang="en-US">
                <a:solidFill>
                  <a:srgbClr val="FFFFFF"/>
                </a:solidFill>
              </a:rPr>
              <a:pPr/>
              <a:t>70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a:xfrm>
            <a:off x="457200" y="228600"/>
            <a:ext cx="8229600" cy="1143000"/>
          </a:xfrm>
        </p:spPr>
        <p:txBody>
          <a:bodyPr/>
          <a:lstStyle/>
          <a:p>
            <a:pPr eaLnBrk="1" fontAlgn="auto" hangingPunct="1">
              <a:spcAft>
                <a:spcPts val="0"/>
              </a:spcAft>
              <a:defRPr/>
            </a:pPr>
            <a:r>
              <a:rPr lang="en-US" dirty="0" err="1" smtClean="0"/>
              <a:t>Schizophreniform</a:t>
            </a:r>
            <a:r>
              <a:rPr lang="en-US" dirty="0" smtClean="0"/>
              <a:t> Disorder</a:t>
            </a:r>
          </a:p>
        </p:txBody>
      </p:sp>
      <p:sp>
        <p:nvSpPr>
          <p:cNvPr id="87042" name="Rectangle 3"/>
          <p:cNvSpPr>
            <a:spLocks noGrp="1" noChangeArrowheads="1"/>
          </p:cNvSpPr>
          <p:nvPr>
            <p:ph sz="quarter" idx="1"/>
          </p:nvPr>
        </p:nvSpPr>
        <p:spPr>
          <a:xfrm>
            <a:off x="457200" y="1828800"/>
            <a:ext cx="8229600" cy="4525963"/>
          </a:xfrm>
        </p:spPr>
        <p:txBody>
          <a:bodyPr/>
          <a:lstStyle/>
          <a:p>
            <a:pPr eaLnBrk="1" hangingPunct="1"/>
            <a:r>
              <a:rPr lang="en-US" altLang="en-US" smtClean="0"/>
              <a:t>Similar to schizophrenia but symptoms last between 1 and 6 months</a:t>
            </a:r>
          </a:p>
          <a:p>
            <a:pPr eaLnBrk="1" hangingPunct="1"/>
            <a:r>
              <a:rPr lang="en-US" altLang="en-US" smtClean="0"/>
              <a:t>Typical presentation is rapid onset without a significant prodrome, with return to baseline functioning within 6 months</a:t>
            </a:r>
          </a:p>
          <a:p>
            <a:pPr eaLnBrk="1" hangingPunct="1"/>
            <a:r>
              <a:rPr lang="en-US" altLang="en-US" smtClean="0"/>
              <a:t>If patient does not have good prognostic features, may have early schizophrenia</a:t>
            </a:r>
          </a:p>
        </p:txBody>
      </p:sp>
      <p:sp>
        <p:nvSpPr>
          <p:cNvPr id="8704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78213EC-E769-47D7-AC5E-BE61D9D9144B}" type="slidenum">
              <a:rPr lang="en-US" altLang="en-US">
                <a:solidFill>
                  <a:srgbClr val="FFFFFF"/>
                </a:solidFill>
              </a:rPr>
              <a:pPr/>
              <a:t>71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title"/>
          </p:nvPr>
        </p:nvSpPr>
        <p:spPr/>
        <p:txBody>
          <a:bodyPr/>
          <a:lstStyle/>
          <a:p>
            <a:pPr eaLnBrk="1" fontAlgn="auto" hangingPunct="1">
              <a:spcAft>
                <a:spcPts val="0"/>
              </a:spcAft>
              <a:defRPr/>
            </a:pPr>
            <a:r>
              <a:rPr lang="en-US" smtClean="0"/>
              <a:t>Schizophreniform Disorder</a:t>
            </a:r>
          </a:p>
        </p:txBody>
      </p:sp>
      <p:sp>
        <p:nvSpPr>
          <p:cNvPr id="88066" name="Rectangle 3"/>
          <p:cNvSpPr>
            <a:spLocks noGrp="1" noChangeArrowheads="1"/>
          </p:cNvSpPr>
          <p:nvPr>
            <p:ph sz="quarter" idx="1"/>
          </p:nvPr>
        </p:nvSpPr>
        <p:spPr>
          <a:xfrm>
            <a:off x="457200" y="1828800"/>
            <a:ext cx="8229600" cy="4525963"/>
          </a:xfrm>
        </p:spPr>
        <p:txBody>
          <a:bodyPr/>
          <a:lstStyle/>
          <a:p>
            <a:pPr eaLnBrk="1" hangingPunct="1"/>
            <a:r>
              <a:rPr lang="en-US" altLang="en-US" smtClean="0"/>
              <a:t>Good prognostic features:</a:t>
            </a:r>
          </a:p>
          <a:p>
            <a:pPr lvl="1" eaLnBrk="1" hangingPunct="1"/>
            <a:r>
              <a:rPr lang="en-US" altLang="en-US" smtClean="0"/>
              <a:t>Onset of prominent psychotic symptoms within 4 weeks of the first noticeable change in usual behavior or functioning</a:t>
            </a:r>
          </a:p>
          <a:p>
            <a:pPr lvl="1" eaLnBrk="1" hangingPunct="1"/>
            <a:r>
              <a:rPr lang="en-US" altLang="en-US" smtClean="0"/>
              <a:t>Confusion or perplexity at the height of the psychotic episode</a:t>
            </a:r>
          </a:p>
          <a:p>
            <a:pPr lvl="1" eaLnBrk="1" hangingPunct="1"/>
            <a:r>
              <a:rPr lang="en-US" altLang="en-US" smtClean="0"/>
              <a:t>Good premorbid social and occupational functioning</a:t>
            </a:r>
          </a:p>
          <a:p>
            <a:pPr lvl="1" eaLnBrk="1" hangingPunct="1"/>
            <a:r>
              <a:rPr lang="en-US" altLang="en-US" smtClean="0"/>
              <a:t>Absence of blunted or flat affect</a:t>
            </a:r>
          </a:p>
        </p:txBody>
      </p:sp>
      <p:sp>
        <p:nvSpPr>
          <p:cNvPr id="8806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67E2D354-F43D-4691-BDE6-A109E7B249A8}" type="slidenum">
              <a:rPr lang="en-US" altLang="en-US">
                <a:solidFill>
                  <a:srgbClr val="FFFFFF"/>
                </a:solidFill>
              </a:rPr>
              <a:pPr/>
              <a:t>72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a:xfrm>
            <a:off x="457200" y="533400"/>
            <a:ext cx="7467600" cy="1143000"/>
          </a:xfrm>
        </p:spPr>
        <p:txBody>
          <a:bodyPr/>
          <a:lstStyle/>
          <a:p>
            <a:pPr eaLnBrk="1" fontAlgn="auto" hangingPunct="1">
              <a:spcAft>
                <a:spcPts val="0"/>
              </a:spcAft>
              <a:defRPr/>
            </a:pPr>
            <a:r>
              <a:rPr lang="en-US" dirty="0" err="1" smtClean="0"/>
              <a:t>Schizophreniform</a:t>
            </a:r>
            <a:r>
              <a:rPr lang="en-US" dirty="0" smtClean="0"/>
              <a:t> Disorder</a:t>
            </a:r>
            <a:br>
              <a:rPr lang="en-US" dirty="0" smtClean="0"/>
            </a:br>
            <a:endParaRPr lang="en-US" dirty="0" smtClean="0"/>
          </a:p>
        </p:txBody>
      </p:sp>
      <p:sp>
        <p:nvSpPr>
          <p:cNvPr id="89090" name="Rectangle 3"/>
          <p:cNvSpPr>
            <a:spLocks noGrp="1" noChangeArrowheads="1"/>
          </p:cNvSpPr>
          <p:nvPr>
            <p:ph sz="quarter" idx="1"/>
          </p:nvPr>
        </p:nvSpPr>
        <p:spPr>
          <a:xfrm>
            <a:off x="381000" y="1828800"/>
            <a:ext cx="8229600" cy="3276600"/>
          </a:xfrm>
        </p:spPr>
        <p:txBody>
          <a:bodyPr/>
          <a:lstStyle/>
          <a:p>
            <a:pPr eaLnBrk="1" hangingPunct="1"/>
            <a:r>
              <a:rPr lang="en-US" altLang="en-US" smtClean="0"/>
              <a:t>Course: 60-80% progress to schizophrenia</a:t>
            </a:r>
          </a:p>
          <a:p>
            <a:pPr eaLnBrk="1" hangingPunct="1"/>
            <a:r>
              <a:rPr lang="en-US" altLang="en-US" smtClean="0"/>
              <a:t>Treatment: initial hospitalization for evaluation and stabilization followed by 3-6 month course of antipsychotic medication</a:t>
            </a:r>
          </a:p>
        </p:txBody>
      </p:sp>
      <p:sp>
        <p:nvSpPr>
          <p:cNvPr id="8909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C7C64B4-B8B0-4399-A7DD-72C329CF943F}" type="slidenum">
              <a:rPr lang="en-US" altLang="en-US">
                <a:solidFill>
                  <a:srgbClr val="FFFFFF"/>
                </a:solidFill>
              </a:rPr>
              <a:pPr/>
              <a:t>73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rrowheads="1"/>
          </p:cNvSpPr>
          <p:nvPr>
            <p:ph type="title"/>
          </p:nvPr>
        </p:nvSpPr>
        <p:spPr/>
        <p:txBody>
          <a:bodyPr/>
          <a:lstStyle/>
          <a:p>
            <a:pPr eaLnBrk="1" fontAlgn="auto" hangingPunct="1">
              <a:spcAft>
                <a:spcPts val="0"/>
              </a:spcAft>
              <a:defRPr/>
            </a:pPr>
            <a:r>
              <a:rPr lang="en-US" dirty="0" smtClean="0"/>
              <a:t>Schizoaffective Disorder</a:t>
            </a:r>
          </a:p>
        </p:txBody>
      </p:sp>
      <p:sp>
        <p:nvSpPr>
          <p:cNvPr id="90114" name="Rectangle 3"/>
          <p:cNvSpPr>
            <a:spLocks noGrp="1" noChangeArrowheads="1"/>
          </p:cNvSpPr>
          <p:nvPr>
            <p:ph sz="quarter" idx="1"/>
          </p:nvPr>
        </p:nvSpPr>
        <p:spPr>
          <a:xfrm>
            <a:off x="381000" y="1600200"/>
            <a:ext cx="8229600" cy="4525963"/>
          </a:xfrm>
        </p:spPr>
        <p:txBody>
          <a:bodyPr/>
          <a:lstStyle/>
          <a:p>
            <a:pPr eaLnBrk="1" hangingPunct="1"/>
            <a:r>
              <a:rPr lang="en-US" altLang="en-US" sz="2800" smtClean="0"/>
              <a:t>Has features of both schizophrenia and affective (mood) disorders</a:t>
            </a:r>
          </a:p>
          <a:p>
            <a:pPr eaLnBrk="1" hangingPunct="1"/>
            <a:r>
              <a:rPr lang="en-US" altLang="en-US" sz="2800" smtClean="0"/>
              <a:t>Epidemiology</a:t>
            </a:r>
          </a:p>
          <a:p>
            <a:pPr lvl="1" eaLnBrk="1" hangingPunct="1"/>
            <a:r>
              <a:rPr lang="en-US" altLang="en-US" sz="2400" smtClean="0"/>
              <a:t>Lifetime prevalence of 0.5-0.8%</a:t>
            </a:r>
          </a:p>
          <a:p>
            <a:pPr lvl="1" eaLnBrk="1" hangingPunct="1"/>
            <a:r>
              <a:rPr lang="en-US" altLang="en-US" sz="2400" smtClean="0"/>
              <a:t>Depressive type may be more common in older patients, bipolar in younger</a:t>
            </a:r>
          </a:p>
          <a:p>
            <a:pPr lvl="1" eaLnBrk="1" hangingPunct="1"/>
            <a:r>
              <a:rPr lang="en-US" altLang="en-US" sz="2400" smtClean="0"/>
              <a:t>Slightly higher rates in females than males, age of onset later in women</a:t>
            </a:r>
          </a:p>
          <a:p>
            <a:pPr lvl="1" eaLnBrk="1" hangingPunct="1"/>
            <a:r>
              <a:rPr lang="en-US" altLang="en-US" sz="2400" smtClean="0"/>
              <a:t>Men may exhibit antisocial behavior and flat or inappropriate affect</a:t>
            </a:r>
          </a:p>
        </p:txBody>
      </p:sp>
      <p:sp>
        <p:nvSpPr>
          <p:cNvPr id="9011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E21937C4-5FE8-4B7F-A414-D0B56ED12847}" type="slidenum">
              <a:rPr lang="en-US" altLang="en-US">
                <a:solidFill>
                  <a:srgbClr val="FFFFFF"/>
                </a:solidFill>
              </a:rPr>
              <a:pPr/>
              <a:t>74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p:txBody>
          <a:bodyPr/>
          <a:lstStyle/>
          <a:p>
            <a:pPr eaLnBrk="1" fontAlgn="auto" hangingPunct="1">
              <a:spcAft>
                <a:spcPts val="0"/>
              </a:spcAft>
              <a:defRPr/>
            </a:pPr>
            <a:r>
              <a:rPr lang="en-US" smtClean="0"/>
              <a:t>Schizoaffective Disorder</a:t>
            </a:r>
          </a:p>
        </p:txBody>
      </p:sp>
      <p:sp>
        <p:nvSpPr>
          <p:cNvPr id="91138" name="Rectangle 3"/>
          <p:cNvSpPr>
            <a:spLocks noGrp="1" noChangeArrowheads="1"/>
          </p:cNvSpPr>
          <p:nvPr>
            <p:ph sz="quarter" idx="1"/>
          </p:nvPr>
        </p:nvSpPr>
        <p:spPr>
          <a:xfrm>
            <a:off x="457200" y="1828800"/>
            <a:ext cx="8229600" cy="4525963"/>
          </a:xfrm>
        </p:spPr>
        <p:txBody>
          <a:bodyPr/>
          <a:lstStyle/>
          <a:p>
            <a:pPr eaLnBrk="1" hangingPunct="1"/>
            <a:r>
              <a:rPr lang="en-US" altLang="en-US" sz="2800" smtClean="0"/>
              <a:t>Etiology-theories:</a:t>
            </a:r>
          </a:p>
          <a:p>
            <a:pPr lvl="1" eaLnBrk="1" hangingPunct="1"/>
            <a:r>
              <a:rPr lang="en-US" altLang="en-US" sz="2500" smtClean="0"/>
              <a:t>A type of schizophrenia or a type of mood disorder</a:t>
            </a:r>
          </a:p>
          <a:p>
            <a:pPr lvl="1" eaLnBrk="1" hangingPunct="1"/>
            <a:r>
              <a:rPr lang="en-US" altLang="en-US" sz="2500" smtClean="0"/>
              <a:t>Simultaneous expression of schizophrenia and mood disorder</a:t>
            </a:r>
          </a:p>
          <a:p>
            <a:pPr lvl="1" eaLnBrk="1" hangingPunct="1"/>
            <a:r>
              <a:rPr lang="en-US" altLang="en-US" sz="2500" smtClean="0"/>
              <a:t>A distinct third type of psychosis</a:t>
            </a:r>
          </a:p>
          <a:p>
            <a:pPr lvl="1" eaLnBrk="1" hangingPunct="1"/>
            <a:r>
              <a:rPr lang="en-US" altLang="en-US" sz="2500" smtClean="0"/>
              <a:t>A heterogeneous group of disorders encompassing all of the above (most likely)</a:t>
            </a:r>
          </a:p>
        </p:txBody>
      </p:sp>
      <p:sp>
        <p:nvSpPr>
          <p:cNvPr id="9113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7CA197F3-C42A-42E1-A7DA-AC29E2BBC208}" type="slidenum">
              <a:rPr lang="en-US" altLang="en-US">
                <a:solidFill>
                  <a:srgbClr val="FFFFFF"/>
                </a:solidFill>
              </a:rPr>
              <a:pPr/>
              <a:t>75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p:txBody>
          <a:bodyPr/>
          <a:lstStyle/>
          <a:p>
            <a:pPr eaLnBrk="1" fontAlgn="auto" hangingPunct="1">
              <a:spcAft>
                <a:spcPts val="0"/>
              </a:spcAft>
              <a:defRPr/>
            </a:pPr>
            <a:r>
              <a:rPr lang="en-US" dirty="0" smtClean="0"/>
              <a:t>Schizoaffective Disorder-Diagnosis</a:t>
            </a:r>
          </a:p>
        </p:txBody>
      </p:sp>
      <p:sp>
        <p:nvSpPr>
          <p:cNvPr id="92162" name="Rectangle 3"/>
          <p:cNvSpPr>
            <a:spLocks noGrp="1" noChangeArrowheads="1"/>
          </p:cNvSpPr>
          <p:nvPr>
            <p:ph sz="quarter" idx="1"/>
          </p:nvPr>
        </p:nvSpPr>
        <p:spPr>
          <a:xfrm>
            <a:off x="457200" y="1905000"/>
            <a:ext cx="8229600" cy="4525963"/>
          </a:xfrm>
        </p:spPr>
        <p:txBody>
          <a:bodyPr/>
          <a:lstStyle/>
          <a:p>
            <a:pPr eaLnBrk="1" hangingPunct="1">
              <a:lnSpc>
                <a:spcPct val="90000"/>
              </a:lnSpc>
            </a:pPr>
            <a:r>
              <a:rPr lang="en-US" altLang="en-US" smtClean="0"/>
              <a:t>DSM IV-TR and DSM V Diagnostic Criteria:</a:t>
            </a:r>
          </a:p>
          <a:p>
            <a:pPr lvl="1" eaLnBrk="1" hangingPunct="1">
              <a:lnSpc>
                <a:spcPct val="90000"/>
              </a:lnSpc>
            </a:pPr>
            <a:r>
              <a:rPr lang="en-US" altLang="en-US" smtClean="0"/>
              <a:t>A. An uninterrupted period of illness during which, at some time, there is either a major depressive episode, a manic episode, or a mixed episode, concurrent with symptoms that meet Criterion A for schizophrenia.</a:t>
            </a:r>
          </a:p>
          <a:p>
            <a:pPr lvl="1" eaLnBrk="1" hangingPunct="1">
              <a:lnSpc>
                <a:spcPct val="90000"/>
              </a:lnSpc>
            </a:pPr>
            <a:r>
              <a:rPr lang="en-US" altLang="en-US" smtClean="0"/>
              <a:t>Note: The major depressive episode must include Criterion A1: depressed mood</a:t>
            </a:r>
          </a:p>
        </p:txBody>
      </p:sp>
      <p:sp>
        <p:nvSpPr>
          <p:cNvPr id="9216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5B8D1A6-3267-47AB-8751-8D6BDBA48567}" type="slidenum">
              <a:rPr lang="en-US" altLang="en-US">
                <a:solidFill>
                  <a:srgbClr val="FFFFFF"/>
                </a:solidFill>
              </a:rPr>
              <a:pPr/>
              <a:t>76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p:txBody>
          <a:bodyPr/>
          <a:lstStyle/>
          <a:p>
            <a:pPr eaLnBrk="1" fontAlgn="auto" hangingPunct="1">
              <a:spcAft>
                <a:spcPts val="0"/>
              </a:spcAft>
              <a:defRPr/>
            </a:pPr>
            <a:r>
              <a:rPr lang="en-US" dirty="0" smtClean="0"/>
              <a:t>Schizoaffective Disorder-Diagnosis</a:t>
            </a:r>
          </a:p>
        </p:txBody>
      </p:sp>
      <p:sp>
        <p:nvSpPr>
          <p:cNvPr id="93186" name="Rectangle 3"/>
          <p:cNvSpPr>
            <a:spLocks noGrp="1" noChangeArrowheads="1"/>
          </p:cNvSpPr>
          <p:nvPr>
            <p:ph sz="quarter" idx="1"/>
          </p:nvPr>
        </p:nvSpPr>
        <p:spPr>
          <a:xfrm>
            <a:off x="457200" y="1752600"/>
            <a:ext cx="8229600" cy="4525963"/>
          </a:xfrm>
        </p:spPr>
        <p:txBody>
          <a:bodyPr/>
          <a:lstStyle/>
          <a:p>
            <a:pPr lvl="1" eaLnBrk="1" hangingPunct="1">
              <a:lnSpc>
                <a:spcPct val="80000"/>
              </a:lnSpc>
            </a:pPr>
            <a:r>
              <a:rPr lang="en-US" altLang="en-US" sz="2500" smtClean="0"/>
              <a:t>B.  During the same period of illness, there have been delusions or hallucinations for at least 2 weeks in the absence of prominent mood symptoms.</a:t>
            </a:r>
          </a:p>
          <a:p>
            <a:pPr lvl="1" eaLnBrk="1" hangingPunct="1">
              <a:lnSpc>
                <a:spcPct val="80000"/>
              </a:lnSpc>
            </a:pPr>
            <a:r>
              <a:rPr lang="en-US" altLang="en-US" sz="2500" smtClean="0"/>
              <a:t>C.  Symptoms that meet criteria for a mood episode are present for a substantial portion of the total duration of the active and residual periods of the illness.</a:t>
            </a:r>
          </a:p>
          <a:p>
            <a:pPr lvl="1" eaLnBrk="1" hangingPunct="1">
              <a:lnSpc>
                <a:spcPct val="80000"/>
              </a:lnSpc>
            </a:pPr>
            <a:r>
              <a:rPr lang="en-US" altLang="en-US" sz="2500" smtClean="0"/>
              <a:t>D.  The disturbance is not due to the direct physiological effects of a substance (e.g. a drug of abuse, a medication) or a general medical condition.</a:t>
            </a:r>
          </a:p>
        </p:txBody>
      </p:sp>
      <p:sp>
        <p:nvSpPr>
          <p:cNvPr id="9318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F1C302DC-1F97-4744-8953-8A9E5D5FB9C8}" type="slidenum">
              <a:rPr lang="en-US" altLang="en-US">
                <a:solidFill>
                  <a:srgbClr val="FFFFFF"/>
                </a:solidFill>
              </a:rPr>
              <a:pPr/>
              <a:t>77</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p:txBody>
          <a:bodyPr/>
          <a:lstStyle/>
          <a:p>
            <a:pPr eaLnBrk="1" fontAlgn="auto" hangingPunct="1">
              <a:spcAft>
                <a:spcPts val="0"/>
              </a:spcAft>
              <a:defRPr/>
            </a:pPr>
            <a:r>
              <a:rPr lang="en-US" smtClean="0"/>
              <a:t>Schizoaffective Disorder</a:t>
            </a:r>
          </a:p>
        </p:txBody>
      </p:sp>
      <p:sp>
        <p:nvSpPr>
          <p:cNvPr id="94210" name="Rectangle 3"/>
          <p:cNvSpPr>
            <a:spLocks noGrp="1" noChangeArrowheads="1"/>
          </p:cNvSpPr>
          <p:nvPr>
            <p:ph sz="quarter" idx="1"/>
          </p:nvPr>
        </p:nvSpPr>
        <p:spPr>
          <a:xfrm>
            <a:off x="457200" y="1905000"/>
            <a:ext cx="8229600" cy="4525963"/>
          </a:xfrm>
        </p:spPr>
        <p:txBody>
          <a:bodyPr/>
          <a:lstStyle/>
          <a:p>
            <a:pPr eaLnBrk="1" hangingPunct="1">
              <a:lnSpc>
                <a:spcPct val="90000"/>
              </a:lnSpc>
            </a:pPr>
            <a:r>
              <a:rPr lang="en-US" altLang="en-US" smtClean="0"/>
              <a:t>Course: A chronic mental illness requiring long term treatment.  Patients with more mood symptoms do better than those with more psychotic symptoms.</a:t>
            </a:r>
          </a:p>
          <a:p>
            <a:pPr eaLnBrk="1" hangingPunct="1">
              <a:lnSpc>
                <a:spcPct val="90000"/>
              </a:lnSpc>
            </a:pPr>
            <a:r>
              <a:rPr lang="en-US" altLang="en-US" smtClean="0"/>
              <a:t>Treatment is with an antipsychotic medication and a mood stabilizer for the bipolar type or an antidepressant plus antipsychotic for the depressed type, and psychosocial therapies for both.</a:t>
            </a:r>
          </a:p>
        </p:txBody>
      </p:sp>
      <p:sp>
        <p:nvSpPr>
          <p:cNvPr id="9421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3732BD8-350F-4D27-B03A-8C6F80DEE617}" type="slidenum">
              <a:rPr lang="en-US" altLang="en-US">
                <a:solidFill>
                  <a:srgbClr val="FFFFFF"/>
                </a:solidFill>
              </a:rPr>
              <a:pPr/>
              <a:t>78</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609600"/>
            <a:ext cx="7467600" cy="3611563"/>
          </a:xfrm>
        </p:spPr>
        <p:txBody>
          <a:bodyPr>
            <a:noAutofit/>
          </a:bodyPr>
          <a:lstStyle/>
          <a:p>
            <a:pPr marL="274320" indent="-274320" eaLnBrk="1" fontAlgn="auto" hangingPunct="1">
              <a:spcAft>
                <a:spcPts val="0"/>
              </a:spcAft>
              <a:defRPr/>
            </a:pPr>
            <a:r>
              <a:rPr lang="en-US" sz="2000" dirty="0"/>
              <a:t>A 33-year-old single female with no history of mental illness works in a large bookstore where she meets a well-known author at a book signing.  She becomes convinced they have a special connection, and when she hears him on a talk show a few days later, she believes he is sending her messages about their love.  She begins writing him letters and sending gifts, and attempts to visit him in a hotel in a nearby city several months later.  She has been told by his attorney and the police to stop contacting him, but believes these people are interfering in a true love.  This describes a delusional disorder of what subtype?</a:t>
            </a:r>
          </a:p>
        </p:txBody>
      </p:sp>
      <p:sp>
        <p:nvSpPr>
          <p:cNvPr id="95234" name="TPAnswers"/>
          <p:cNvSpPr>
            <a:spLocks noGrp="1"/>
          </p:cNvSpPr>
          <p:nvPr>
            <p:ph type="body" idx="1"/>
            <p:custDataLst>
              <p:tags r:id="rId3"/>
            </p:custDataLst>
          </p:nvPr>
        </p:nvSpPr>
        <p:spPr>
          <a:xfrm>
            <a:off x="457200" y="4191000"/>
            <a:ext cx="4114800" cy="2282825"/>
          </a:xfrm>
        </p:spPr>
        <p:txBody>
          <a:bodyPr/>
          <a:lstStyle/>
          <a:p>
            <a:pPr marL="457200" indent="-457200" eaLnBrk="1" hangingPunct="1">
              <a:spcBef>
                <a:spcPct val="20000"/>
              </a:spcBef>
              <a:buFont typeface="Wingdings" panose="05000000000000000000" pitchFamily="2" charset="2"/>
              <a:buAutoNum type="alphaUcPeriod"/>
            </a:pPr>
            <a:r>
              <a:rPr lang="en-US" altLang="en-US" smtClean="0"/>
              <a:t>Erotomanic</a:t>
            </a:r>
          </a:p>
          <a:p>
            <a:pPr marL="457200" indent="-457200" eaLnBrk="1" hangingPunct="1">
              <a:spcBef>
                <a:spcPct val="20000"/>
              </a:spcBef>
              <a:buFont typeface="Wingdings" panose="05000000000000000000" pitchFamily="2" charset="2"/>
              <a:buAutoNum type="alphaUcPeriod"/>
            </a:pPr>
            <a:r>
              <a:rPr lang="en-US" altLang="en-US" smtClean="0"/>
              <a:t>Grandiose</a:t>
            </a:r>
          </a:p>
          <a:p>
            <a:pPr marL="457200" indent="-457200" eaLnBrk="1" hangingPunct="1">
              <a:spcBef>
                <a:spcPct val="20000"/>
              </a:spcBef>
              <a:buFont typeface="Wingdings" panose="05000000000000000000" pitchFamily="2" charset="2"/>
              <a:buAutoNum type="alphaUcPeriod"/>
            </a:pPr>
            <a:r>
              <a:rPr lang="en-US" altLang="en-US" smtClean="0"/>
              <a:t>Jealous</a:t>
            </a:r>
          </a:p>
          <a:p>
            <a:pPr marL="457200" indent="-457200" eaLnBrk="1" hangingPunct="1">
              <a:spcBef>
                <a:spcPct val="20000"/>
              </a:spcBef>
              <a:buFont typeface="Wingdings" panose="05000000000000000000" pitchFamily="2" charset="2"/>
              <a:buAutoNum type="alphaUcPeriod"/>
            </a:pPr>
            <a:r>
              <a:rPr lang="en-US" altLang="en-US" smtClean="0"/>
              <a:t>Persecutory</a:t>
            </a:r>
          </a:p>
        </p:txBody>
      </p:sp>
      <p:sp>
        <p:nvSpPr>
          <p:cNvPr id="9523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CDA15C7-3072-4543-9CAE-A4A2FFC0F61C}" type="slidenum">
              <a:rPr lang="en-US" altLang="en-US">
                <a:solidFill>
                  <a:srgbClr val="FFFFFF"/>
                </a:solidFill>
              </a:rPr>
              <a:pPr/>
              <a:t>79</a:t>
            </a:fld>
            <a:endParaRPr lang="en-US" altLang="en-US">
              <a:solidFill>
                <a:srgbClr val="FFFFFF"/>
              </a:solidFill>
            </a:endParaRPr>
          </a:p>
        </p:txBody>
      </p:sp>
      <p:graphicFrame>
        <p:nvGraphicFramePr>
          <p:cNvPr id="5" name="TPChart"/>
          <p:cNvGraphicFramePr>
            <a:graphicFrameLocks noChangeAspect="1"/>
          </p:cNvGraphicFramePr>
          <p:nvPr>
            <p:custDataLst>
              <p:tags r:id="rId4"/>
            </p:custData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95238" name="Chart" r:id="rId6" imgW="4584700" imgH="5156200" progId="MSGraph.Chart.8">
                  <p:embed followColorScheme="full"/>
                </p:oleObj>
              </mc:Choice>
              <mc:Fallback>
                <p:oleObj name="Chart" r:id="rId6" imgW="4584700" imgH="5156200" progId="MSGraph.Chart.8">
                  <p:embed followColorScheme="full"/>
                  <p:pic>
                    <p:nvPicPr>
                      <p:cNvPr id="0" name="TPChar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08500" y="1600200"/>
                        <a:ext cx="4572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fontAlgn="auto" hangingPunct="1">
              <a:spcAft>
                <a:spcPts val="0"/>
              </a:spcAft>
              <a:defRPr/>
            </a:pPr>
            <a:r>
              <a:rPr lang="en-US" smtClean="0"/>
              <a:t>Schizophrenia-Epidemiology</a:t>
            </a:r>
          </a:p>
        </p:txBody>
      </p:sp>
      <p:sp>
        <p:nvSpPr>
          <p:cNvPr id="22530"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mtClean="0"/>
              <a:t>Gender: equal in men and women, but outcomes are better for women</a:t>
            </a:r>
          </a:p>
          <a:p>
            <a:pPr eaLnBrk="1" hangingPunct="1">
              <a:lnSpc>
                <a:spcPct val="90000"/>
              </a:lnSpc>
            </a:pPr>
            <a:r>
              <a:rPr lang="en-US" altLang="en-US" smtClean="0"/>
              <a:t>Birth Season: higher rates in winter and early spring births</a:t>
            </a:r>
          </a:p>
          <a:p>
            <a:pPr eaLnBrk="1" hangingPunct="1">
              <a:lnSpc>
                <a:spcPct val="90000"/>
              </a:lnSpc>
            </a:pPr>
            <a:r>
              <a:rPr lang="en-US" altLang="en-US" smtClean="0"/>
              <a:t>Obstetrical and perinatal complications increase the risk for schizophrenia</a:t>
            </a:r>
          </a:p>
          <a:p>
            <a:pPr lvl="1" eaLnBrk="1" hangingPunct="1">
              <a:lnSpc>
                <a:spcPct val="90000"/>
              </a:lnSpc>
            </a:pPr>
            <a:r>
              <a:rPr lang="en-US" altLang="en-US" smtClean="0"/>
              <a:t>Higher rates in influenza epidemics and maternal starvation</a:t>
            </a:r>
          </a:p>
          <a:p>
            <a:pPr eaLnBrk="1" hangingPunct="1">
              <a:lnSpc>
                <a:spcPct val="90000"/>
              </a:lnSpc>
            </a:pPr>
            <a:r>
              <a:rPr lang="en-US" altLang="en-US" smtClean="0"/>
              <a:t>Geography: higher in urban areas of industrialized countries, higher in some regions, i.e. Ireland</a:t>
            </a:r>
          </a:p>
        </p:txBody>
      </p:sp>
      <p:sp>
        <p:nvSpPr>
          <p:cNvPr id="2253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D0087D2-5490-4B35-95B9-6B744903FA84}" type="slidenum">
              <a:rPr lang="en-US" altLang="en-US">
                <a:solidFill>
                  <a:srgbClr val="FFFFFF"/>
                </a:solidFill>
              </a:rPr>
              <a:pPr/>
              <a:t>8</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rrowheads="1"/>
          </p:cNvSpPr>
          <p:nvPr>
            <p:ph type="title"/>
          </p:nvPr>
        </p:nvSpPr>
        <p:spPr/>
        <p:txBody>
          <a:bodyPr/>
          <a:lstStyle/>
          <a:p>
            <a:pPr eaLnBrk="1" fontAlgn="auto" hangingPunct="1">
              <a:spcAft>
                <a:spcPts val="0"/>
              </a:spcAft>
              <a:defRPr/>
            </a:pPr>
            <a:r>
              <a:rPr lang="en-US" dirty="0" smtClean="0"/>
              <a:t>Delusional Disorder</a:t>
            </a:r>
          </a:p>
        </p:txBody>
      </p:sp>
      <p:sp>
        <p:nvSpPr>
          <p:cNvPr id="96258" name="Rectangle 3"/>
          <p:cNvSpPr>
            <a:spLocks noGrp="1" noChangeArrowheads="1"/>
          </p:cNvSpPr>
          <p:nvPr>
            <p:ph sz="quarter" idx="1"/>
          </p:nvPr>
        </p:nvSpPr>
        <p:spPr>
          <a:xfrm>
            <a:off x="457200" y="1828800"/>
            <a:ext cx="8229600" cy="4525963"/>
          </a:xfrm>
        </p:spPr>
        <p:txBody>
          <a:bodyPr/>
          <a:lstStyle/>
          <a:p>
            <a:pPr eaLnBrk="1" hangingPunct="1"/>
            <a:r>
              <a:rPr lang="en-US" altLang="en-US" smtClean="0"/>
              <a:t>Epidemiology</a:t>
            </a:r>
          </a:p>
          <a:p>
            <a:pPr lvl="1" eaLnBrk="1" hangingPunct="1"/>
            <a:r>
              <a:rPr lang="en-US" altLang="en-US" smtClean="0"/>
              <a:t>Rare, 0.025-0.03%. 1-2% of admissions to inpatient mental health facilities</a:t>
            </a:r>
          </a:p>
          <a:p>
            <a:pPr lvl="1" eaLnBrk="1" hangingPunct="1"/>
            <a:r>
              <a:rPr lang="en-US" altLang="en-US" smtClean="0"/>
              <a:t>Mean age of onset is 40 yo</a:t>
            </a:r>
          </a:p>
          <a:p>
            <a:pPr lvl="1" eaLnBrk="1" hangingPunct="1"/>
            <a:r>
              <a:rPr lang="en-US" altLang="en-US" smtClean="0"/>
              <a:t>Slightly more females than males</a:t>
            </a:r>
          </a:p>
          <a:p>
            <a:pPr lvl="1" eaLnBrk="1" hangingPunct="1"/>
            <a:r>
              <a:rPr lang="en-US" altLang="en-US" smtClean="0"/>
              <a:t>Females likely to have erotomanic delusions</a:t>
            </a:r>
          </a:p>
          <a:p>
            <a:pPr lvl="1" eaLnBrk="1" hangingPunct="1"/>
            <a:r>
              <a:rPr lang="en-US" altLang="en-US" smtClean="0"/>
              <a:t>Males likely to have paranoid delusions</a:t>
            </a:r>
          </a:p>
        </p:txBody>
      </p:sp>
      <p:sp>
        <p:nvSpPr>
          <p:cNvPr id="9625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160EA53-6E96-4140-8894-7799FEA2B580}" type="slidenum">
              <a:rPr lang="en-US" altLang="en-US">
                <a:solidFill>
                  <a:srgbClr val="FFFFFF"/>
                </a:solidFill>
              </a:rPr>
              <a:pPr/>
              <a:t>80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p:txBody>
          <a:bodyPr/>
          <a:lstStyle/>
          <a:p>
            <a:pPr eaLnBrk="1" fontAlgn="auto" hangingPunct="1">
              <a:spcAft>
                <a:spcPts val="0"/>
              </a:spcAft>
              <a:defRPr/>
            </a:pPr>
            <a:r>
              <a:rPr lang="en-US" smtClean="0"/>
              <a:t>Delusional Disorder</a:t>
            </a:r>
          </a:p>
        </p:txBody>
      </p:sp>
      <p:sp>
        <p:nvSpPr>
          <p:cNvPr id="97282" name="Rectangle 3"/>
          <p:cNvSpPr>
            <a:spLocks noGrp="1" noChangeArrowheads="1"/>
          </p:cNvSpPr>
          <p:nvPr>
            <p:ph sz="quarter" idx="1"/>
          </p:nvPr>
        </p:nvSpPr>
        <p:spPr>
          <a:xfrm>
            <a:off x="457200" y="1905000"/>
            <a:ext cx="8229600" cy="4525963"/>
          </a:xfrm>
        </p:spPr>
        <p:txBody>
          <a:bodyPr/>
          <a:lstStyle/>
          <a:p>
            <a:pPr eaLnBrk="1" hangingPunct="1"/>
            <a:r>
              <a:rPr lang="en-US" altLang="en-US" smtClean="0"/>
              <a:t>Etiology is unknown:</a:t>
            </a:r>
          </a:p>
          <a:p>
            <a:pPr lvl="1" eaLnBrk="1" hangingPunct="1"/>
            <a:r>
              <a:rPr lang="en-US" altLang="en-US" smtClean="0"/>
              <a:t>It is not related to schizophrenia or mood disorders. Studies do show an increased rate of delusional disorder, suspiciousness, jealousy and secretiveness in family members of delusional disorder patients.</a:t>
            </a:r>
          </a:p>
          <a:p>
            <a:pPr lvl="1" eaLnBrk="1" hangingPunct="1"/>
            <a:r>
              <a:rPr lang="en-US" altLang="en-US" smtClean="0"/>
              <a:t>Important to rule out medical conditions which can have associated delusions, i.e. toxic-metabolic disorders, and especially CNS disorders such as Huntington’s, CVA, dementia.</a:t>
            </a:r>
          </a:p>
        </p:txBody>
      </p:sp>
      <p:sp>
        <p:nvSpPr>
          <p:cNvPr id="9728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70C85A4-F3DE-48B5-882B-88868C06C40F}" type="slidenum">
              <a:rPr lang="en-US" altLang="en-US">
                <a:solidFill>
                  <a:srgbClr val="FFFFFF"/>
                </a:solidFill>
              </a:rPr>
              <a:pPr/>
              <a:t>81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p:txBody>
          <a:bodyPr/>
          <a:lstStyle/>
          <a:p>
            <a:pPr eaLnBrk="1" fontAlgn="auto" hangingPunct="1">
              <a:spcAft>
                <a:spcPts val="0"/>
              </a:spcAft>
              <a:defRPr/>
            </a:pPr>
            <a:r>
              <a:rPr lang="en-US" smtClean="0"/>
              <a:t>Delusional Disorder</a:t>
            </a:r>
          </a:p>
        </p:txBody>
      </p:sp>
      <p:sp>
        <p:nvSpPr>
          <p:cNvPr id="98306" name="Rectangle 3"/>
          <p:cNvSpPr>
            <a:spLocks noGrp="1" noChangeArrowheads="1"/>
          </p:cNvSpPr>
          <p:nvPr>
            <p:ph sz="quarter" idx="1"/>
          </p:nvPr>
        </p:nvSpPr>
        <p:spPr>
          <a:xfrm>
            <a:off x="457200" y="1905000"/>
            <a:ext cx="8229600" cy="4525963"/>
          </a:xfrm>
        </p:spPr>
        <p:txBody>
          <a:bodyPr/>
          <a:lstStyle/>
          <a:p>
            <a:pPr eaLnBrk="1" hangingPunct="1"/>
            <a:r>
              <a:rPr lang="en-US" altLang="en-US" smtClean="0"/>
              <a:t>Clinical Features:</a:t>
            </a:r>
          </a:p>
          <a:p>
            <a:pPr lvl="1" eaLnBrk="1" hangingPunct="1"/>
            <a:r>
              <a:rPr lang="en-US" altLang="en-US" smtClean="0"/>
              <a:t>Appearance unremarkable.  May be eccentric, odd, suspicious or hostile, sometimes litigious.  Mental status exam remarkably normal except for the delusional system. The delusions are non-bizarre and have been present at least a month.</a:t>
            </a:r>
          </a:p>
          <a:p>
            <a:pPr lvl="1" eaLnBrk="1" hangingPunct="1"/>
            <a:r>
              <a:rPr lang="en-US" altLang="en-US" smtClean="0"/>
              <a:t>Main defense mechanisms of reaction formation, denial, and projection</a:t>
            </a:r>
          </a:p>
          <a:p>
            <a:pPr lvl="1" eaLnBrk="1" hangingPunct="1"/>
            <a:r>
              <a:rPr lang="en-US" altLang="en-US" smtClean="0"/>
              <a:t>Multiple factors associated with formation of delusions</a:t>
            </a:r>
          </a:p>
        </p:txBody>
      </p:sp>
      <p:sp>
        <p:nvSpPr>
          <p:cNvPr id="9830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F4978E15-8C44-42B1-9C5C-4A5A1D32AC5F}" type="slidenum">
              <a:rPr lang="en-US" altLang="en-US">
                <a:solidFill>
                  <a:srgbClr val="FFFFFF"/>
                </a:solidFill>
              </a:rPr>
              <a:pPr/>
              <a:t>82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rrowheads="1"/>
          </p:cNvSpPr>
          <p:nvPr>
            <p:ph type="title"/>
          </p:nvPr>
        </p:nvSpPr>
        <p:spPr/>
        <p:txBody>
          <a:bodyPr/>
          <a:lstStyle/>
          <a:p>
            <a:pPr eaLnBrk="1" fontAlgn="auto" hangingPunct="1">
              <a:spcAft>
                <a:spcPts val="0"/>
              </a:spcAft>
              <a:defRPr/>
            </a:pPr>
            <a:r>
              <a:rPr lang="en-US" dirty="0" smtClean="0"/>
              <a:t>Delusional Disorder-Subtypes</a:t>
            </a:r>
          </a:p>
        </p:txBody>
      </p:sp>
      <p:sp>
        <p:nvSpPr>
          <p:cNvPr id="99330"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mtClean="0"/>
              <a:t>Erotomanic type: delusions that another person, usually of higher status, is in love with the individual; more common in females, males may become aggressive</a:t>
            </a:r>
          </a:p>
          <a:p>
            <a:pPr eaLnBrk="1" hangingPunct="1">
              <a:lnSpc>
                <a:spcPct val="90000"/>
              </a:lnSpc>
            </a:pPr>
            <a:r>
              <a:rPr lang="en-US" altLang="en-US" smtClean="0"/>
              <a:t>Grandiose type: delusions of inflated worth, power, knowledge, identity, or special relationship to a deity or famous person</a:t>
            </a:r>
          </a:p>
          <a:p>
            <a:pPr eaLnBrk="1" hangingPunct="1">
              <a:lnSpc>
                <a:spcPct val="90000"/>
              </a:lnSpc>
            </a:pPr>
            <a:r>
              <a:rPr lang="en-US" altLang="en-US" smtClean="0"/>
              <a:t>Jealous type: delusions that the individual’s sexual partner is unfaithful; usually affects males</a:t>
            </a:r>
          </a:p>
        </p:txBody>
      </p:sp>
      <p:sp>
        <p:nvSpPr>
          <p:cNvPr id="9933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391EC3C-9D10-4B53-B728-CD8C7D8D4932}" type="slidenum">
              <a:rPr lang="en-US" altLang="en-US">
                <a:solidFill>
                  <a:srgbClr val="FFFFFF"/>
                </a:solidFill>
              </a:rPr>
              <a:pPr/>
              <a:t>83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p:txBody>
          <a:bodyPr/>
          <a:lstStyle/>
          <a:p>
            <a:pPr eaLnBrk="1" fontAlgn="auto" hangingPunct="1">
              <a:spcAft>
                <a:spcPts val="0"/>
              </a:spcAft>
              <a:defRPr/>
            </a:pPr>
            <a:r>
              <a:rPr lang="en-US" smtClean="0"/>
              <a:t>Delusional Disorder-Subtypes</a:t>
            </a:r>
          </a:p>
        </p:txBody>
      </p:sp>
      <p:sp>
        <p:nvSpPr>
          <p:cNvPr id="100354"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mtClean="0"/>
              <a:t>Persecutory type: delusions that the person (or someone to whom the person is close) is being malevolently treated in some way.  Patient may be litigious or become aggressive.</a:t>
            </a:r>
          </a:p>
          <a:p>
            <a:pPr eaLnBrk="1" hangingPunct="1">
              <a:lnSpc>
                <a:spcPct val="90000"/>
              </a:lnSpc>
            </a:pPr>
            <a:r>
              <a:rPr lang="en-US" altLang="en-US" smtClean="0"/>
              <a:t>Somatic type: delusions that the person has some physical defect or general medical condition</a:t>
            </a:r>
          </a:p>
          <a:p>
            <a:pPr eaLnBrk="1" hangingPunct="1">
              <a:lnSpc>
                <a:spcPct val="90000"/>
              </a:lnSpc>
            </a:pPr>
            <a:r>
              <a:rPr lang="en-US" altLang="en-US" smtClean="0"/>
              <a:t>Mixed type: delusions characteristic of more than one of the above types but no one theme predominates</a:t>
            </a:r>
          </a:p>
          <a:p>
            <a:pPr eaLnBrk="1" hangingPunct="1">
              <a:lnSpc>
                <a:spcPct val="90000"/>
              </a:lnSpc>
            </a:pPr>
            <a:r>
              <a:rPr lang="en-US" altLang="en-US" smtClean="0"/>
              <a:t>Unspecified type</a:t>
            </a:r>
          </a:p>
        </p:txBody>
      </p:sp>
      <p:sp>
        <p:nvSpPr>
          <p:cNvPr id="10035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0DFF6C4-5BD6-483F-9571-A1CC4A13609B}" type="slidenum">
              <a:rPr lang="en-US" altLang="en-US">
                <a:solidFill>
                  <a:srgbClr val="FFFFFF"/>
                </a:solidFill>
              </a:rPr>
              <a:pPr/>
              <a:t>84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p:txBody>
          <a:bodyPr/>
          <a:lstStyle/>
          <a:p>
            <a:pPr eaLnBrk="1" fontAlgn="auto" hangingPunct="1">
              <a:spcAft>
                <a:spcPts val="0"/>
              </a:spcAft>
              <a:defRPr/>
            </a:pPr>
            <a:r>
              <a:rPr lang="en-US" dirty="0" smtClean="0"/>
              <a:t>Delusional Disorder - Course and Prognosis</a:t>
            </a:r>
          </a:p>
        </p:txBody>
      </p:sp>
      <p:sp>
        <p:nvSpPr>
          <p:cNvPr id="101378" name="Rectangle 3"/>
          <p:cNvSpPr>
            <a:spLocks noGrp="1" noChangeArrowheads="1"/>
          </p:cNvSpPr>
          <p:nvPr>
            <p:ph sz="quarter" idx="1"/>
          </p:nvPr>
        </p:nvSpPr>
        <p:spPr>
          <a:xfrm>
            <a:off x="457200" y="1752600"/>
            <a:ext cx="8229600" cy="4525963"/>
          </a:xfrm>
        </p:spPr>
        <p:txBody>
          <a:bodyPr/>
          <a:lstStyle/>
          <a:p>
            <a:pPr eaLnBrk="1" hangingPunct="1">
              <a:lnSpc>
                <a:spcPct val="90000"/>
              </a:lnSpc>
            </a:pPr>
            <a:r>
              <a:rPr lang="en-US" altLang="en-US" smtClean="0"/>
              <a:t>Psychosocial stress may precede the onset</a:t>
            </a:r>
          </a:p>
          <a:p>
            <a:pPr eaLnBrk="1" hangingPunct="1">
              <a:lnSpc>
                <a:spcPct val="90000"/>
              </a:lnSpc>
            </a:pPr>
            <a:r>
              <a:rPr lang="en-US" altLang="en-US" smtClean="0"/>
              <a:t>IQ may be lower than average</a:t>
            </a:r>
          </a:p>
          <a:p>
            <a:pPr eaLnBrk="1" hangingPunct="1">
              <a:lnSpc>
                <a:spcPct val="90000"/>
              </a:lnSpc>
            </a:pPr>
            <a:r>
              <a:rPr lang="en-US" altLang="en-US" smtClean="0"/>
              <a:t>Premorbid personality may be extroverted, dominant, hypersensitive</a:t>
            </a:r>
          </a:p>
          <a:p>
            <a:pPr eaLnBrk="1" hangingPunct="1">
              <a:lnSpc>
                <a:spcPct val="90000"/>
              </a:lnSpc>
            </a:pPr>
            <a:r>
              <a:rPr lang="en-US" altLang="en-US" smtClean="0"/>
              <a:t>The initial concerns become more and more involved until delusional in quality</a:t>
            </a:r>
          </a:p>
          <a:p>
            <a:pPr eaLnBrk="1" hangingPunct="1">
              <a:lnSpc>
                <a:spcPct val="90000"/>
              </a:lnSpc>
            </a:pPr>
            <a:r>
              <a:rPr lang="en-US" altLang="en-US" smtClean="0"/>
              <a:t>50% recover at long term follow up</a:t>
            </a:r>
          </a:p>
          <a:p>
            <a:pPr eaLnBrk="1" hangingPunct="1">
              <a:lnSpc>
                <a:spcPct val="90000"/>
              </a:lnSpc>
            </a:pPr>
            <a:r>
              <a:rPr lang="en-US" altLang="en-US" smtClean="0"/>
              <a:t>20% have a decrease in symptoms</a:t>
            </a:r>
          </a:p>
          <a:p>
            <a:pPr eaLnBrk="1" hangingPunct="1">
              <a:lnSpc>
                <a:spcPct val="90000"/>
              </a:lnSpc>
            </a:pPr>
            <a:r>
              <a:rPr lang="en-US" altLang="en-US" smtClean="0"/>
              <a:t>30% have no change</a:t>
            </a:r>
          </a:p>
          <a:p>
            <a:pPr eaLnBrk="1" hangingPunct="1">
              <a:lnSpc>
                <a:spcPct val="90000"/>
              </a:lnSpc>
            </a:pPr>
            <a:r>
              <a:rPr lang="en-US" altLang="en-US" smtClean="0"/>
              <a:t>Good prognostic factors: high functioning, female, age</a:t>
            </a:r>
          </a:p>
          <a:p>
            <a:pPr eaLnBrk="1" hangingPunct="1">
              <a:lnSpc>
                <a:spcPct val="90000"/>
              </a:lnSpc>
              <a:buFont typeface="Wingdings" panose="05000000000000000000" pitchFamily="2" charset="2"/>
              <a:buNone/>
            </a:pPr>
            <a:r>
              <a:rPr lang="en-US" altLang="en-US" smtClean="0"/>
              <a:t>   &lt;30, sudden onset, short illness, precipitating factors</a:t>
            </a:r>
          </a:p>
        </p:txBody>
      </p:sp>
      <p:sp>
        <p:nvSpPr>
          <p:cNvPr id="10137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9229E68-2094-439A-837A-E72743257322}" type="slidenum">
              <a:rPr lang="en-US" altLang="en-US">
                <a:solidFill>
                  <a:srgbClr val="FFFFFF"/>
                </a:solidFill>
              </a:rPr>
              <a:pPr/>
              <a:t>85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p:txBody>
          <a:bodyPr/>
          <a:lstStyle/>
          <a:p>
            <a:pPr eaLnBrk="1" fontAlgn="auto" hangingPunct="1">
              <a:spcAft>
                <a:spcPts val="0"/>
              </a:spcAft>
              <a:defRPr/>
            </a:pPr>
            <a:r>
              <a:rPr lang="en-US" smtClean="0"/>
              <a:t>Delusional Disorder-Treatment</a:t>
            </a:r>
          </a:p>
        </p:txBody>
      </p:sp>
      <p:sp>
        <p:nvSpPr>
          <p:cNvPr id="102402" name="Rectangle 3"/>
          <p:cNvSpPr>
            <a:spLocks noGrp="1" noChangeArrowheads="1"/>
          </p:cNvSpPr>
          <p:nvPr>
            <p:ph sz="quarter" idx="1"/>
          </p:nvPr>
        </p:nvSpPr>
        <p:spPr>
          <a:xfrm>
            <a:off x="457200" y="1828800"/>
            <a:ext cx="8229600" cy="4525963"/>
          </a:xfrm>
        </p:spPr>
        <p:txBody>
          <a:bodyPr/>
          <a:lstStyle/>
          <a:p>
            <a:pPr eaLnBrk="1" hangingPunct="1"/>
            <a:r>
              <a:rPr lang="en-US" altLang="en-US" smtClean="0"/>
              <a:t>Difficult to treat</a:t>
            </a:r>
          </a:p>
          <a:p>
            <a:pPr eaLnBrk="1" hangingPunct="1"/>
            <a:r>
              <a:rPr lang="en-US" altLang="en-US" smtClean="0"/>
              <a:t>Try antipsychotic although patient may be resistant and it may not help</a:t>
            </a:r>
          </a:p>
          <a:p>
            <a:pPr eaLnBrk="1" hangingPunct="1"/>
            <a:r>
              <a:rPr lang="en-US" altLang="en-US" smtClean="0"/>
              <a:t>Psychotherapy-the essential element is to establish a trusting relationship.  Patient may not give up delusions but therapy may improve functioning.</a:t>
            </a:r>
          </a:p>
        </p:txBody>
      </p:sp>
      <p:sp>
        <p:nvSpPr>
          <p:cNvPr id="10240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E024379-3146-4A36-82C1-7F5F3F3D09D0}" type="slidenum">
              <a:rPr lang="en-US" altLang="en-US">
                <a:solidFill>
                  <a:srgbClr val="FFFFFF"/>
                </a:solidFill>
              </a:rPr>
              <a:pPr/>
              <a:t>86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7467600" cy="2773362"/>
          </a:xfrm>
        </p:spPr>
        <p:txBody>
          <a:bodyPr>
            <a:noAutofit/>
          </a:bodyPr>
          <a:lstStyle/>
          <a:p>
            <a:pPr eaLnBrk="1" hangingPunct="1">
              <a:defRPr/>
            </a:pPr>
            <a:r>
              <a:rPr lang="en-US" altLang="en-US" sz="2400" dirty="0" smtClean="0"/>
              <a:t>A 28-year-old female from Central America is brought to the ER after an accident in which she witnessed the death of her 9-year-old son.  She is shouting, confused, fearful, and appears to be hearing voices.  There are no apparent physical injuries except minor abrasions and bruises.  The most likely diagnosis is:</a:t>
            </a:r>
          </a:p>
        </p:txBody>
      </p:sp>
      <p:sp>
        <p:nvSpPr>
          <p:cNvPr id="103426" name="TPAnswers"/>
          <p:cNvSpPr>
            <a:spLocks noGrp="1"/>
          </p:cNvSpPr>
          <p:nvPr>
            <p:ph type="body" idx="1"/>
            <p:custDataLst>
              <p:tags r:id="rId3"/>
            </p:custDataLst>
          </p:nvPr>
        </p:nvSpPr>
        <p:spPr>
          <a:xfrm>
            <a:off x="457200" y="3276600"/>
            <a:ext cx="4114800" cy="3197225"/>
          </a:xfrm>
        </p:spPr>
        <p:txBody>
          <a:bodyPr/>
          <a:lstStyle/>
          <a:p>
            <a:pPr marL="457200" indent="-457200" eaLnBrk="1" hangingPunct="1">
              <a:spcBef>
                <a:spcPct val="20000"/>
              </a:spcBef>
              <a:buFont typeface="Wingdings" panose="05000000000000000000" pitchFamily="2" charset="2"/>
              <a:buAutoNum type="alphaUcPeriod"/>
            </a:pPr>
            <a:r>
              <a:rPr lang="en-US" altLang="en-US" smtClean="0"/>
              <a:t>Schizophreniform D/O</a:t>
            </a:r>
          </a:p>
          <a:p>
            <a:pPr marL="457200" indent="-457200" eaLnBrk="1" hangingPunct="1">
              <a:spcBef>
                <a:spcPct val="20000"/>
              </a:spcBef>
              <a:buFont typeface="Wingdings" panose="05000000000000000000" pitchFamily="2" charset="2"/>
              <a:buAutoNum type="alphaUcPeriod"/>
            </a:pPr>
            <a:r>
              <a:rPr lang="en-US" altLang="en-US" smtClean="0"/>
              <a:t>Delusional D/O</a:t>
            </a:r>
          </a:p>
          <a:p>
            <a:pPr marL="457200" indent="-457200" eaLnBrk="1" hangingPunct="1">
              <a:spcBef>
                <a:spcPct val="20000"/>
              </a:spcBef>
              <a:buFont typeface="Wingdings" panose="05000000000000000000" pitchFamily="2" charset="2"/>
              <a:buAutoNum type="alphaUcPeriod"/>
            </a:pPr>
            <a:r>
              <a:rPr lang="en-US" altLang="en-US" smtClean="0"/>
              <a:t>Schizophrenia</a:t>
            </a:r>
          </a:p>
          <a:p>
            <a:pPr marL="457200" indent="-457200" eaLnBrk="1" hangingPunct="1">
              <a:spcBef>
                <a:spcPct val="20000"/>
              </a:spcBef>
              <a:buFont typeface="Wingdings" panose="05000000000000000000" pitchFamily="2" charset="2"/>
              <a:buAutoNum type="alphaUcPeriod"/>
            </a:pPr>
            <a:r>
              <a:rPr lang="en-US" altLang="en-US" smtClean="0"/>
              <a:t>Brief Psychotic D/O</a:t>
            </a:r>
          </a:p>
        </p:txBody>
      </p:sp>
      <p:sp>
        <p:nvSpPr>
          <p:cNvPr id="10342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609F580-5DDF-4803-87A5-66AD09D83A9E}" type="slidenum">
              <a:rPr lang="en-US" altLang="en-US">
                <a:solidFill>
                  <a:srgbClr val="FFFFFF"/>
                </a:solidFill>
              </a:rPr>
              <a:pPr/>
              <a:t>87</a:t>
            </a:fld>
            <a:endParaRPr lang="en-US" altLang="en-US">
              <a:solidFill>
                <a:srgbClr val="FFFFFF"/>
              </a:solidFill>
            </a:endParaRPr>
          </a:p>
        </p:txBody>
      </p:sp>
      <p:graphicFrame>
        <p:nvGraphicFramePr>
          <p:cNvPr id="5" name="TPChart"/>
          <p:cNvGraphicFramePr>
            <a:graphicFrameLocks noChangeAspect="1"/>
          </p:cNvGraphicFramePr>
          <p:nvPr>
            <p:custDataLst>
              <p:tags r:id="rId4"/>
            </p:custData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103430" name="Chart" r:id="rId6" imgW="4584700" imgH="5156200" progId="MSGraph.Chart.8">
                  <p:embed followColorScheme="full"/>
                </p:oleObj>
              </mc:Choice>
              <mc:Fallback>
                <p:oleObj name="Chart" r:id="rId6" imgW="4584700" imgH="5156200" progId="MSGraph.Chart.8">
                  <p:embed followColorScheme="full"/>
                  <p:pic>
                    <p:nvPicPr>
                      <p:cNvPr id="0" name="TPChar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08500" y="1600200"/>
                        <a:ext cx="4572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rrowheads="1"/>
          </p:cNvSpPr>
          <p:nvPr>
            <p:ph type="title"/>
          </p:nvPr>
        </p:nvSpPr>
        <p:spPr/>
        <p:txBody>
          <a:bodyPr/>
          <a:lstStyle/>
          <a:p>
            <a:pPr eaLnBrk="1" fontAlgn="auto" hangingPunct="1">
              <a:spcAft>
                <a:spcPts val="0"/>
              </a:spcAft>
              <a:defRPr/>
            </a:pPr>
            <a:r>
              <a:rPr lang="en-US" dirty="0" smtClean="0"/>
              <a:t>Brief Psychotic Disorder</a:t>
            </a:r>
          </a:p>
        </p:txBody>
      </p:sp>
      <p:sp>
        <p:nvSpPr>
          <p:cNvPr id="104450" name="Rectangle 3"/>
          <p:cNvSpPr>
            <a:spLocks noGrp="1" noChangeArrowheads="1"/>
          </p:cNvSpPr>
          <p:nvPr>
            <p:ph sz="quarter" idx="1"/>
          </p:nvPr>
        </p:nvSpPr>
        <p:spPr>
          <a:xfrm>
            <a:off x="457200" y="1752600"/>
            <a:ext cx="8229600" cy="4525963"/>
          </a:xfrm>
        </p:spPr>
        <p:txBody>
          <a:bodyPr/>
          <a:lstStyle/>
          <a:p>
            <a:pPr eaLnBrk="1" hangingPunct="1"/>
            <a:r>
              <a:rPr lang="en-US" altLang="en-US" sz="2800" smtClean="0"/>
              <a:t>An acute and transient psychotic disorder:</a:t>
            </a:r>
          </a:p>
          <a:p>
            <a:pPr lvl="1" eaLnBrk="1" hangingPunct="1"/>
            <a:r>
              <a:rPr lang="en-US" altLang="en-US" sz="2500" smtClean="0"/>
              <a:t>Uncommon, occurs more often among younger patients.  Higher incidence in women and people in developing countries, particularly those who have experienced disasters or major cultural changes (immigrants).</a:t>
            </a:r>
          </a:p>
          <a:p>
            <a:pPr lvl="1" eaLnBrk="1" hangingPunct="1"/>
            <a:r>
              <a:rPr lang="en-US" altLang="en-US" sz="2500" smtClean="0"/>
              <a:t>Often seen with personality disorders.  Psychodynamic formulations have emphasized the presence of inadequate coping mechanisms.</a:t>
            </a:r>
          </a:p>
        </p:txBody>
      </p:sp>
      <p:sp>
        <p:nvSpPr>
          <p:cNvPr id="10445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CF4D431-BDA4-46C6-926C-177EE1300D91}" type="slidenum">
              <a:rPr lang="en-US" altLang="en-US">
                <a:solidFill>
                  <a:srgbClr val="FFFFFF"/>
                </a:solidFill>
              </a:rPr>
              <a:pPr/>
              <a:t>88</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p:txBody>
          <a:bodyPr/>
          <a:lstStyle/>
          <a:p>
            <a:pPr eaLnBrk="1" fontAlgn="auto" hangingPunct="1">
              <a:spcAft>
                <a:spcPts val="0"/>
              </a:spcAft>
              <a:defRPr/>
            </a:pPr>
            <a:r>
              <a:rPr lang="en-US" dirty="0" smtClean="0"/>
              <a:t>Brief Psychotic Disorder - Diagnosis</a:t>
            </a:r>
          </a:p>
        </p:txBody>
      </p:sp>
      <p:sp>
        <p:nvSpPr>
          <p:cNvPr id="105474" name="Rectangle 3"/>
          <p:cNvSpPr>
            <a:spLocks noGrp="1" noChangeArrowheads="1"/>
          </p:cNvSpPr>
          <p:nvPr>
            <p:ph sz="quarter" idx="1"/>
          </p:nvPr>
        </p:nvSpPr>
        <p:spPr>
          <a:xfrm>
            <a:off x="457200" y="1752600"/>
            <a:ext cx="8229600" cy="4525963"/>
          </a:xfrm>
        </p:spPr>
        <p:txBody>
          <a:bodyPr/>
          <a:lstStyle/>
          <a:p>
            <a:pPr eaLnBrk="1" hangingPunct="1"/>
            <a:r>
              <a:rPr lang="en-US" altLang="en-US" smtClean="0"/>
              <a:t>A.  Presence of one (or more) of the following symptoms:</a:t>
            </a:r>
          </a:p>
          <a:p>
            <a:pPr lvl="1" eaLnBrk="1" hangingPunct="1"/>
            <a:r>
              <a:rPr lang="en-US" altLang="en-US" smtClean="0"/>
              <a:t>Delusions</a:t>
            </a:r>
          </a:p>
          <a:p>
            <a:pPr lvl="1" eaLnBrk="1" hangingPunct="1"/>
            <a:r>
              <a:rPr lang="en-US" altLang="en-US" smtClean="0"/>
              <a:t>Hallucinations</a:t>
            </a:r>
          </a:p>
          <a:p>
            <a:pPr lvl="1" eaLnBrk="1" hangingPunct="1"/>
            <a:r>
              <a:rPr lang="en-US" altLang="en-US" smtClean="0"/>
              <a:t>Disorganized speech (e.g. frequent derailment or incoherence)</a:t>
            </a:r>
          </a:p>
          <a:p>
            <a:pPr lvl="1" eaLnBrk="1" hangingPunct="1"/>
            <a:r>
              <a:rPr lang="en-US" altLang="en-US" smtClean="0"/>
              <a:t>Grossly disorganized or catatonic behavior</a:t>
            </a:r>
          </a:p>
          <a:p>
            <a:pPr lvl="1" eaLnBrk="1" hangingPunct="1"/>
            <a:r>
              <a:rPr lang="en-US" altLang="en-US" smtClean="0"/>
              <a:t>Note: do not include a symptom if it is a culturally sanctioned response pattern</a:t>
            </a:r>
          </a:p>
        </p:txBody>
      </p:sp>
      <p:sp>
        <p:nvSpPr>
          <p:cNvPr id="10547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E5C64FCE-3507-4111-B63B-CBD398061356}" type="slidenum">
              <a:rPr lang="en-US" altLang="en-US">
                <a:solidFill>
                  <a:srgbClr val="FFFFFF"/>
                </a:solidFill>
              </a:rPr>
              <a:pPr/>
              <a:t>89</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fontAlgn="auto" hangingPunct="1">
              <a:spcAft>
                <a:spcPts val="0"/>
              </a:spcAft>
              <a:defRPr/>
            </a:pPr>
            <a:r>
              <a:rPr lang="en-US" smtClean="0"/>
              <a:t>Schizophrenia-Epidemiology</a:t>
            </a:r>
          </a:p>
        </p:txBody>
      </p:sp>
      <p:sp>
        <p:nvSpPr>
          <p:cNvPr id="23554"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z="2800" smtClean="0"/>
              <a:t>Non-psychiatric morbidity and mortality:</a:t>
            </a:r>
          </a:p>
          <a:p>
            <a:pPr lvl="1" eaLnBrk="1" hangingPunct="1">
              <a:lnSpc>
                <a:spcPct val="90000"/>
              </a:lnSpc>
            </a:pPr>
            <a:r>
              <a:rPr lang="en-US" altLang="en-US" sz="2500" smtClean="0"/>
              <a:t>Higher death rate from accidents</a:t>
            </a:r>
          </a:p>
          <a:p>
            <a:pPr lvl="1" eaLnBrk="1" hangingPunct="1">
              <a:lnSpc>
                <a:spcPct val="90000"/>
              </a:lnSpc>
            </a:pPr>
            <a:r>
              <a:rPr lang="en-US" altLang="en-US" sz="2500" smtClean="0"/>
              <a:t>Higher rates of sudden death</a:t>
            </a:r>
          </a:p>
          <a:p>
            <a:pPr lvl="1" eaLnBrk="1" hangingPunct="1">
              <a:lnSpc>
                <a:spcPct val="90000"/>
              </a:lnSpc>
            </a:pPr>
            <a:r>
              <a:rPr lang="en-US" altLang="en-US" sz="2500" smtClean="0"/>
              <a:t>Higher rates of metabolic syndrome: insulin resistance, hypertension, dyslipidemia, increased waist circumference</a:t>
            </a:r>
          </a:p>
          <a:p>
            <a:pPr lvl="1" eaLnBrk="1" hangingPunct="1">
              <a:lnSpc>
                <a:spcPct val="90000"/>
              </a:lnSpc>
            </a:pPr>
            <a:r>
              <a:rPr lang="en-US" altLang="en-US" sz="2500" smtClean="0"/>
              <a:t>Up to 80% of patients with schizophrenia have concurrent medical illnesses, half of which are undiagnosed</a:t>
            </a:r>
          </a:p>
        </p:txBody>
      </p:sp>
      <p:sp>
        <p:nvSpPr>
          <p:cNvPr id="2355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CA574619-5B21-4717-AE07-3E1F8948672F}" type="slidenum">
              <a:rPr lang="en-US" altLang="en-US">
                <a:solidFill>
                  <a:srgbClr val="FFFFFF"/>
                </a:solidFill>
              </a:rPr>
              <a:pPr/>
              <a:t>9</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sz="4000" smtClean="0"/>
              <a:t>Brief Psychotic Disorder-Diagnosis</a:t>
            </a:r>
          </a:p>
        </p:txBody>
      </p:sp>
      <p:sp>
        <p:nvSpPr>
          <p:cNvPr id="106498" name="Rectangle 3"/>
          <p:cNvSpPr>
            <a:spLocks noGrp="1" noChangeArrowheads="1"/>
          </p:cNvSpPr>
          <p:nvPr>
            <p:ph sz="quarter" idx="1"/>
          </p:nvPr>
        </p:nvSpPr>
        <p:spPr>
          <a:xfrm>
            <a:off x="457200" y="1752600"/>
            <a:ext cx="8229600" cy="4525963"/>
          </a:xfrm>
        </p:spPr>
        <p:txBody>
          <a:bodyPr/>
          <a:lstStyle/>
          <a:p>
            <a:pPr lvl="1" eaLnBrk="1" hangingPunct="1">
              <a:lnSpc>
                <a:spcPct val="90000"/>
              </a:lnSpc>
            </a:pPr>
            <a:r>
              <a:rPr lang="en-US" altLang="en-US" sz="2400" smtClean="0"/>
              <a:t>B. Duration of an episode of the disturbance is at least 1 day but less than 1 month, with eventual full return to premorbid level of functioning.</a:t>
            </a:r>
          </a:p>
          <a:p>
            <a:pPr lvl="1" eaLnBrk="1" hangingPunct="1">
              <a:lnSpc>
                <a:spcPct val="90000"/>
              </a:lnSpc>
            </a:pPr>
            <a:r>
              <a:rPr lang="en-US" altLang="en-US" sz="2400" smtClean="0"/>
              <a:t>C.  The disturbance is not better accounted for by a mood disorder with psychotic features, schizoaffective disorder, or schizophrenia, and is not due to the direct physiological effects of a substance (e.g. a drug of abuse, a medication) or a general medical condition.</a:t>
            </a:r>
          </a:p>
          <a:p>
            <a:pPr lvl="1" eaLnBrk="1" hangingPunct="1">
              <a:lnSpc>
                <a:spcPct val="90000"/>
              </a:lnSpc>
            </a:pPr>
            <a:r>
              <a:rPr lang="en-US" altLang="en-US" sz="2400" smtClean="0"/>
              <a:t>Specify if with marked stressor(s), without marked stressor(s) or with postpartum onset</a:t>
            </a:r>
            <a:r>
              <a:rPr lang="en-US" altLang="en-US" sz="2500" smtClean="0"/>
              <a:t>.</a:t>
            </a:r>
          </a:p>
        </p:txBody>
      </p:sp>
      <p:sp>
        <p:nvSpPr>
          <p:cNvPr id="10649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6BD58092-7B49-438E-BDCC-D65D4BC1CBF4}" type="slidenum">
              <a:rPr lang="en-US" altLang="en-US">
                <a:solidFill>
                  <a:srgbClr val="FFFFFF"/>
                </a:solidFill>
              </a:rPr>
              <a:pPr/>
              <a:t>90</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rrowheads="1"/>
          </p:cNvSpPr>
          <p:nvPr>
            <p:ph type="title"/>
          </p:nvPr>
        </p:nvSpPr>
        <p:spPr/>
        <p:txBody>
          <a:bodyPr/>
          <a:lstStyle/>
          <a:p>
            <a:pPr eaLnBrk="1" fontAlgn="auto" hangingPunct="1">
              <a:spcAft>
                <a:spcPts val="0"/>
              </a:spcAft>
              <a:defRPr/>
            </a:pPr>
            <a:r>
              <a:rPr lang="en-US" smtClean="0"/>
              <a:t>Brief Psychotic Disorder</a:t>
            </a:r>
          </a:p>
        </p:txBody>
      </p:sp>
      <p:sp>
        <p:nvSpPr>
          <p:cNvPr id="107522" name="Rectangle 3"/>
          <p:cNvSpPr>
            <a:spLocks noGrp="1" noChangeArrowheads="1"/>
          </p:cNvSpPr>
          <p:nvPr>
            <p:ph sz="quarter" idx="1"/>
          </p:nvPr>
        </p:nvSpPr>
        <p:spPr>
          <a:xfrm>
            <a:off x="457200" y="1828800"/>
            <a:ext cx="8229600" cy="4525963"/>
          </a:xfrm>
        </p:spPr>
        <p:txBody>
          <a:bodyPr/>
          <a:lstStyle/>
          <a:p>
            <a:pPr eaLnBrk="1" hangingPunct="1">
              <a:lnSpc>
                <a:spcPct val="80000"/>
              </a:lnSpc>
            </a:pPr>
            <a:r>
              <a:rPr lang="en-US" altLang="en-US" smtClean="0"/>
              <a:t>Clinical Features: </a:t>
            </a:r>
          </a:p>
          <a:p>
            <a:pPr lvl="1" eaLnBrk="1" hangingPunct="1">
              <a:lnSpc>
                <a:spcPct val="80000"/>
              </a:lnSpc>
            </a:pPr>
            <a:r>
              <a:rPr lang="en-US" altLang="en-US" smtClean="0"/>
              <a:t>Labile mood, confusion, strange or bizarre behavior, screaming or muteness, impaired memory for recent events</a:t>
            </a:r>
          </a:p>
          <a:p>
            <a:pPr eaLnBrk="1" hangingPunct="1">
              <a:lnSpc>
                <a:spcPct val="80000"/>
              </a:lnSpc>
            </a:pPr>
            <a:r>
              <a:rPr lang="en-US" altLang="en-US" smtClean="0"/>
              <a:t>Course and Prognosis: </a:t>
            </a:r>
          </a:p>
          <a:p>
            <a:pPr lvl="1" eaLnBrk="1" hangingPunct="1">
              <a:lnSpc>
                <a:spcPct val="80000"/>
              </a:lnSpc>
            </a:pPr>
            <a:r>
              <a:rPr lang="en-US" altLang="en-US" smtClean="0"/>
              <a:t>Up to 50% are later diagnosed with a chronic  disorder</a:t>
            </a:r>
          </a:p>
          <a:p>
            <a:pPr lvl="1" eaLnBrk="1" hangingPunct="1">
              <a:lnSpc>
                <a:spcPct val="80000"/>
              </a:lnSpc>
            </a:pPr>
            <a:r>
              <a:rPr lang="en-US" altLang="en-US" smtClean="0"/>
              <a:t>Good prognostic features indicating a high likelihood of recovery are:  good premorbid adjustment, few premorbid schizoid traits, severe precipitating stressor, sudden onset of symptoms, affective symptoms, confusion and perplexity during psychosis, little affective blunting, short duration of symptoms, absence of schizophrenic relatives.</a:t>
            </a:r>
          </a:p>
        </p:txBody>
      </p:sp>
      <p:sp>
        <p:nvSpPr>
          <p:cNvPr id="10752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45B9410-A9AB-4E88-941A-C3E98C273F41}" type="slidenum">
              <a:rPr lang="en-US" altLang="en-US">
                <a:solidFill>
                  <a:srgbClr val="FFFFFF"/>
                </a:solidFill>
              </a:rPr>
              <a:pPr/>
              <a:t>91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p:txBody>
          <a:bodyPr/>
          <a:lstStyle/>
          <a:p>
            <a:pPr eaLnBrk="1" fontAlgn="auto" hangingPunct="1">
              <a:spcAft>
                <a:spcPts val="0"/>
              </a:spcAft>
              <a:defRPr/>
            </a:pPr>
            <a:r>
              <a:rPr lang="en-US" dirty="0" smtClean="0"/>
              <a:t>Brief Psychotic Disorder - Treatment</a:t>
            </a:r>
          </a:p>
        </p:txBody>
      </p:sp>
      <p:sp>
        <p:nvSpPr>
          <p:cNvPr id="108546" name="Rectangle 3"/>
          <p:cNvSpPr>
            <a:spLocks noGrp="1" noChangeArrowheads="1"/>
          </p:cNvSpPr>
          <p:nvPr>
            <p:ph sz="quarter" idx="1"/>
          </p:nvPr>
        </p:nvSpPr>
        <p:spPr>
          <a:xfrm>
            <a:off x="457200" y="1752600"/>
            <a:ext cx="8229600" cy="4525963"/>
          </a:xfrm>
        </p:spPr>
        <p:txBody>
          <a:bodyPr/>
          <a:lstStyle/>
          <a:p>
            <a:pPr eaLnBrk="1" hangingPunct="1">
              <a:lnSpc>
                <a:spcPct val="90000"/>
              </a:lnSpc>
            </a:pPr>
            <a:r>
              <a:rPr lang="en-US" altLang="en-US" smtClean="0"/>
              <a:t>Hospitalization may be needed for evaluation and protection.</a:t>
            </a:r>
          </a:p>
          <a:p>
            <a:pPr eaLnBrk="1" hangingPunct="1">
              <a:lnSpc>
                <a:spcPct val="90000"/>
              </a:lnSpc>
            </a:pPr>
            <a:r>
              <a:rPr lang="en-US" altLang="en-US" smtClean="0"/>
              <a:t>Pharmacotherapy with antipsychotics and adjunctive benzodiazepines may be needed until the patient has recovered.</a:t>
            </a:r>
          </a:p>
          <a:p>
            <a:pPr eaLnBrk="1" hangingPunct="1">
              <a:lnSpc>
                <a:spcPct val="90000"/>
              </a:lnSpc>
            </a:pPr>
            <a:r>
              <a:rPr lang="en-US" altLang="en-US" smtClean="0"/>
              <a:t>Psychotherapy is beneficial in integrating the psychotic experience and exploring the precipitating stress, if present.  Exploration and development of coping strategies and strengthening the ego structure in individual therapy is helpful.</a:t>
            </a:r>
          </a:p>
        </p:txBody>
      </p:sp>
      <p:sp>
        <p:nvSpPr>
          <p:cNvPr id="10854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2033C5B-FF91-4766-95B9-9403619C6168}" type="slidenum">
              <a:rPr lang="en-US" altLang="en-US">
                <a:solidFill>
                  <a:srgbClr val="FFFFFF"/>
                </a:solidFill>
              </a:rPr>
              <a:pPr/>
              <a:t>92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rrowheads="1"/>
          </p:cNvSpPr>
          <p:nvPr>
            <p:ph type="title"/>
          </p:nvPr>
        </p:nvSpPr>
        <p:spPr/>
        <p:txBody>
          <a:bodyPr/>
          <a:lstStyle/>
          <a:p>
            <a:pPr eaLnBrk="1" fontAlgn="auto" hangingPunct="1">
              <a:spcAft>
                <a:spcPts val="0"/>
              </a:spcAft>
              <a:defRPr/>
            </a:pPr>
            <a:r>
              <a:rPr lang="en-US" dirty="0" smtClean="0"/>
              <a:t>Other Psychotic Disorder</a:t>
            </a:r>
          </a:p>
        </p:txBody>
      </p:sp>
      <p:sp>
        <p:nvSpPr>
          <p:cNvPr id="109570" name="Rectangle 3"/>
          <p:cNvSpPr>
            <a:spLocks noGrp="1" noChangeArrowheads="1"/>
          </p:cNvSpPr>
          <p:nvPr>
            <p:ph sz="quarter" idx="1"/>
          </p:nvPr>
        </p:nvSpPr>
        <p:spPr>
          <a:xfrm>
            <a:off x="457200" y="1752600"/>
            <a:ext cx="8229600" cy="4525963"/>
          </a:xfrm>
        </p:spPr>
        <p:txBody>
          <a:bodyPr/>
          <a:lstStyle/>
          <a:p>
            <a:pPr eaLnBrk="1" hangingPunct="1">
              <a:lnSpc>
                <a:spcPct val="90000"/>
              </a:lnSpc>
            </a:pPr>
            <a:r>
              <a:rPr lang="en-US" altLang="en-US" smtClean="0"/>
              <a:t>This category includes psychotic symptomatology (i.e. delusions, hallucinations, disorganized speech, grossly disorganized or catatonic behavior) about which there is inadequate information to make a specific diagnosis or about which there is contradictory information, or disorders with psychotic symptoms that do not meet the criteria for any specific psychotic disorder</a:t>
            </a:r>
          </a:p>
        </p:txBody>
      </p:sp>
      <p:sp>
        <p:nvSpPr>
          <p:cNvPr id="10957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4A945844-EC6B-44A0-A9E5-56300A75A7AB}" type="slidenum">
              <a:rPr lang="en-US" altLang="en-US">
                <a:solidFill>
                  <a:srgbClr val="FFFFFF"/>
                </a:solidFill>
              </a:rPr>
              <a:pPr/>
              <a:t>93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rrowheads="1"/>
          </p:cNvSpPr>
          <p:nvPr>
            <p:ph type="title"/>
          </p:nvPr>
        </p:nvSpPr>
        <p:spPr/>
        <p:txBody>
          <a:bodyPr/>
          <a:lstStyle/>
          <a:p>
            <a:pPr eaLnBrk="1" fontAlgn="auto" hangingPunct="1">
              <a:spcAft>
                <a:spcPts val="0"/>
              </a:spcAft>
              <a:defRPr/>
            </a:pPr>
            <a:r>
              <a:rPr lang="en-US" dirty="0"/>
              <a:t>Other Psychotic Disorder</a:t>
            </a:r>
            <a:endParaRPr lang="en-US" dirty="0" smtClean="0"/>
          </a:p>
        </p:txBody>
      </p:sp>
      <p:sp>
        <p:nvSpPr>
          <p:cNvPr id="110594" name="Rectangle 3"/>
          <p:cNvSpPr>
            <a:spLocks noGrp="1" noChangeArrowheads="1"/>
          </p:cNvSpPr>
          <p:nvPr>
            <p:ph sz="quarter" idx="1"/>
          </p:nvPr>
        </p:nvSpPr>
        <p:spPr>
          <a:xfrm>
            <a:off x="457200" y="1676400"/>
            <a:ext cx="8229600" cy="4525963"/>
          </a:xfrm>
        </p:spPr>
        <p:txBody>
          <a:bodyPr/>
          <a:lstStyle/>
          <a:p>
            <a:pPr eaLnBrk="1" hangingPunct="1">
              <a:lnSpc>
                <a:spcPct val="90000"/>
              </a:lnSpc>
            </a:pPr>
            <a:r>
              <a:rPr lang="en-US" altLang="en-US" smtClean="0"/>
              <a:t>Examples include:</a:t>
            </a:r>
          </a:p>
          <a:p>
            <a:pPr lvl="1" eaLnBrk="1" hangingPunct="1">
              <a:lnSpc>
                <a:spcPct val="90000"/>
              </a:lnSpc>
            </a:pPr>
            <a:r>
              <a:rPr lang="en-US" altLang="en-US" smtClean="0"/>
              <a:t>Postpartum psychosis that does not meet criteria for mood disorder with psychotic features, psychotic disorder due to a general medical condition, or substance-induced psychotic disorder</a:t>
            </a:r>
          </a:p>
          <a:p>
            <a:pPr lvl="1" eaLnBrk="1" hangingPunct="1">
              <a:lnSpc>
                <a:spcPct val="90000"/>
              </a:lnSpc>
            </a:pPr>
            <a:r>
              <a:rPr lang="en-US" altLang="en-US" smtClean="0"/>
              <a:t>Psychotic symptoms that have lasted for less than 1 month but that have not yet remitted, so that the criteria for brief psychotic disorder are not met</a:t>
            </a:r>
          </a:p>
          <a:p>
            <a:pPr lvl="1" eaLnBrk="1" hangingPunct="1">
              <a:lnSpc>
                <a:spcPct val="90000"/>
              </a:lnSpc>
            </a:pPr>
            <a:r>
              <a:rPr lang="en-US" altLang="en-US" smtClean="0"/>
              <a:t>Persistent auditory hallucinations in the absence of any other features</a:t>
            </a:r>
          </a:p>
          <a:p>
            <a:pPr lvl="1" eaLnBrk="1" hangingPunct="1">
              <a:lnSpc>
                <a:spcPct val="90000"/>
              </a:lnSpc>
            </a:pPr>
            <a:r>
              <a:rPr lang="en-US" altLang="en-US" smtClean="0"/>
              <a:t>Shared Psychotic Disorder</a:t>
            </a:r>
          </a:p>
        </p:txBody>
      </p:sp>
      <p:sp>
        <p:nvSpPr>
          <p:cNvPr id="11059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952F845-1695-44A0-9B88-09BEEA82CBBB}" type="slidenum">
              <a:rPr lang="en-US" altLang="en-US">
                <a:solidFill>
                  <a:srgbClr val="FFFFFF"/>
                </a:solidFill>
              </a:rPr>
              <a:pPr/>
              <a:t>94</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rrowheads="1"/>
          </p:cNvSpPr>
          <p:nvPr>
            <p:ph type="title"/>
          </p:nvPr>
        </p:nvSpPr>
        <p:spPr/>
        <p:txBody>
          <a:bodyPr/>
          <a:lstStyle/>
          <a:p>
            <a:pPr eaLnBrk="1" fontAlgn="auto" hangingPunct="1">
              <a:spcAft>
                <a:spcPts val="0"/>
              </a:spcAft>
              <a:defRPr/>
            </a:pPr>
            <a:r>
              <a:rPr lang="en-US" dirty="0"/>
              <a:t>Other Psychotic Disorder</a:t>
            </a:r>
            <a:endParaRPr lang="en-US" dirty="0" smtClean="0"/>
          </a:p>
        </p:txBody>
      </p:sp>
      <p:sp>
        <p:nvSpPr>
          <p:cNvPr id="111618" name="Rectangle 3"/>
          <p:cNvSpPr>
            <a:spLocks noGrp="1" noChangeArrowheads="1"/>
          </p:cNvSpPr>
          <p:nvPr>
            <p:ph sz="quarter" idx="1"/>
          </p:nvPr>
        </p:nvSpPr>
        <p:spPr>
          <a:xfrm>
            <a:off x="457200" y="1828800"/>
            <a:ext cx="8229600" cy="4525963"/>
          </a:xfrm>
        </p:spPr>
        <p:txBody>
          <a:bodyPr/>
          <a:lstStyle/>
          <a:p>
            <a:pPr eaLnBrk="1" hangingPunct="1">
              <a:lnSpc>
                <a:spcPct val="90000"/>
              </a:lnSpc>
            </a:pPr>
            <a:r>
              <a:rPr lang="en-US" altLang="en-US" smtClean="0"/>
              <a:t>Examples</a:t>
            </a:r>
          </a:p>
          <a:p>
            <a:pPr lvl="1" eaLnBrk="1" hangingPunct="1">
              <a:lnSpc>
                <a:spcPct val="90000"/>
              </a:lnSpc>
            </a:pPr>
            <a:r>
              <a:rPr lang="en-US" altLang="en-US" smtClean="0"/>
              <a:t>Persistent non-bizarre delusions with periods of overlapping mood episodes that have been present for a substantial portion of the delusional disturbance</a:t>
            </a:r>
          </a:p>
          <a:p>
            <a:pPr lvl="1" eaLnBrk="1" hangingPunct="1">
              <a:lnSpc>
                <a:spcPct val="90000"/>
              </a:lnSpc>
            </a:pPr>
            <a:r>
              <a:rPr lang="en-US" altLang="en-US" smtClean="0"/>
              <a:t>Situations in which the clinician has concluded that a psychotic disorder is present, but is unable to determine whether it is primary, due to a general medical condition, or substance induced</a:t>
            </a:r>
          </a:p>
        </p:txBody>
      </p:sp>
      <p:sp>
        <p:nvSpPr>
          <p:cNvPr id="111619"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EB882A0-752E-4C86-9EA5-BD7AB643A09F}" type="slidenum">
              <a:rPr lang="en-US" altLang="en-US">
                <a:solidFill>
                  <a:srgbClr val="FFFFFF"/>
                </a:solidFill>
              </a:rPr>
              <a:pPr/>
              <a:t>95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p:txBody>
          <a:bodyPr/>
          <a:lstStyle/>
          <a:p>
            <a:pPr eaLnBrk="1" fontAlgn="auto" hangingPunct="1">
              <a:spcAft>
                <a:spcPts val="0"/>
              </a:spcAft>
              <a:defRPr/>
            </a:pPr>
            <a:r>
              <a:rPr lang="en-US" dirty="0" smtClean="0"/>
              <a:t>Post Partum Psychosis</a:t>
            </a:r>
          </a:p>
        </p:txBody>
      </p:sp>
      <p:sp>
        <p:nvSpPr>
          <p:cNvPr id="112642" name="Rectangle 3"/>
          <p:cNvSpPr>
            <a:spLocks noGrp="1" noChangeArrowheads="1"/>
          </p:cNvSpPr>
          <p:nvPr>
            <p:ph sz="quarter" idx="1"/>
          </p:nvPr>
        </p:nvSpPr>
        <p:spPr>
          <a:xfrm>
            <a:off x="457200" y="1905000"/>
            <a:ext cx="8229600" cy="4525963"/>
          </a:xfrm>
        </p:spPr>
        <p:txBody>
          <a:bodyPr/>
          <a:lstStyle/>
          <a:p>
            <a:pPr eaLnBrk="1" hangingPunct="1">
              <a:lnSpc>
                <a:spcPct val="90000"/>
              </a:lnSpc>
            </a:pPr>
            <a:r>
              <a:rPr lang="en-US" altLang="en-US" smtClean="0"/>
              <a:t>Occurs in 0.1% of pregnancies</a:t>
            </a:r>
          </a:p>
          <a:p>
            <a:pPr eaLnBrk="1" hangingPunct="1">
              <a:lnSpc>
                <a:spcPct val="90000"/>
              </a:lnSpc>
            </a:pPr>
            <a:r>
              <a:rPr lang="en-US" altLang="en-US" smtClean="0"/>
              <a:t>50-60% of patients have just had their first child	</a:t>
            </a:r>
          </a:p>
          <a:p>
            <a:pPr eaLnBrk="1" hangingPunct="1">
              <a:lnSpc>
                <a:spcPct val="90000"/>
              </a:lnSpc>
            </a:pPr>
            <a:r>
              <a:rPr lang="en-US" altLang="en-US" smtClean="0"/>
              <a:t>50% of children have experienced perinatal complications</a:t>
            </a:r>
          </a:p>
          <a:p>
            <a:pPr eaLnBrk="1" hangingPunct="1">
              <a:lnSpc>
                <a:spcPct val="90000"/>
              </a:lnSpc>
            </a:pPr>
            <a:r>
              <a:rPr lang="en-US" altLang="en-US" smtClean="0"/>
              <a:t>Most cases represent an underlying mood disorder, usually bipolar disorder</a:t>
            </a:r>
          </a:p>
          <a:p>
            <a:pPr eaLnBrk="1" hangingPunct="1">
              <a:lnSpc>
                <a:spcPct val="90000"/>
              </a:lnSpc>
            </a:pPr>
            <a:r>
              <a:rPr lang="en-US" altLang="en-US" smtClean="0"/>
              <a:t>2/3 go on to have a mood episode within a year</a:t>
            </a:r>
          </a:p>
          <a:p>
            <a:pPr eaLnBrk="1" hangingPunct="1">
              <a:lnSpc>
                <a:spcPct val="90000"/>
              </a:lnSpc>
            </a:pPr>
            <a:r>
              <a:rPr lang="en-US" altLang="en-US" smtClean="0"/>
              <a:t>Post partum psychosis is a psychiatric emergency: </a:t>
            </a:r>
          </a:p>
          <a:p>
            <a:pPr lvl="1" eaLnBrk="1" hangingPunct="1">
              <a:lnSpc>
                <a:spcPct val="90000"/>
              </a:lnSpc>
            </a:pPr>
            <a:r>
              <a:rPr lang="en-US" altLang="en-US" smtClean="0"/>
              <a:t>5% commit suicide</a:t>
            </a:r>
          </a:p>
          <a:p>
            <a:pPr lvl="1" eaLnBrk="1" hangingPunct="1">
              <a:lnSpc>
                <a:spcPct val="90000"/>
              </a:lnSpc>
            </a:pPr>
            <a:r>
              <a:rPr lang="en-US" altLang="en-US" smtClean="0"/>
              <a:t>4% commit infanticide</a:t>
            </a:r>
          </a:p>
        </p:txBody>
      </p:sp>
      <p:sp>
        <p:nvSpPr>
          <p:cNvPr id="112643"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73DA48E-C39F-4C9F-8977-DD83F7F0A523}" type="slidenum">
              <a:rPr lang="en-US" altLang="en-US">
                <a:solidFill>
                  <a:srgbClr val="FFFFFF"/>
                </a:solidFill>
              </a:rPr>
              <a:pPr/>
              <a:t>96</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rrowheads="1"/>
          </p:cNvSpPr>
          <p:nvPr>
            <p:ph type="title"/>
          </p:nvPr>
        </p:nvSpPr>
        <p:spPr/>
        <p:txBody>
          <a:bodyPr/>
          <a:lstStyle/>
          <a:p>
            <a:pPr eaLnBrk="1" fontAlgn="auto" hangingPunct="1">
              <a:spcAft>
                <a:spcPts val="0"/>
              </a:spcAft>
              <a:defRPr/>
            </a:pPr>
            <a:r>
              <a:rPr lang="en-US" smtClean="0"/>
              <a:t>Post Partum Psychosis</a:t>
            </a:r>
          </a:p>
        </p:txBody>
      </p:sp>
      <p:sp>
        <p:nvSpPr>
          <p:cNvPr id="113666" name="Rectangle 3"/>
          <p:cNvSpPr>
            <a:spLocks noGrp="1" noChangeArrowheads="1"/>
          </p:cNvSpPr>
          <p:nvPr>
            <p:ph sz="quarter" idx="1"/>
          </p:nvPr>
        </p:nvSpPr>
        <p:spPr>
          <a:xfrm>
            <a:off x="457200" y="1828800"/>
            <a:ext cx="8229600" cy="4525963"/>
          </a:xfrm>
        </p:spPr>
        <p:txBody>
          <a:bodyPr/>
          <a:lstStyle/>
          <a:p>
            <a:pPr eaLnBrk="1" hangingPunct="1"/>
            <a:r>
              <a:rPr lang="en-US" altLang="en-US" smtClean="0"/>
              <a:t>Clinical Features:</a:t>
            </a:r>
          </a:p>
          <a:p>
            <a:pPr lvl="1" eaLnBrk="1" hangingPunct="1"/>
            <a:r>
              <a:rPr lang="en-US" altLang="en-US" smtClean="0"/>
              <a:t>Mean time to onset 2-3 weeks after delivery</a:t>
            </a:r>
          </a:p>
          <a:p>
            <a:pPr lvl="1" eaLnBrk="1" hangingPunct="1"/>
            <a:r>
              <a:rPr lang="en-US" altLang="en-US" smtClean="0"/>
              <a:t>Symptoms: fatigue, insomnia, restlessness, emotional lability, progressing to suspiciousness, confusion, irrational statements, obsessive concern about the baby’s health, delusions and or hallucinations.  The mother may have thoughts of not loving or wanting the baby, or thoughts of harming self or baby.</a:t>
            </a:r>
          </a:p>
        </p:txBody>
      </p:sp>
      <p:sp>
        <p:nvSpPr>
          <p:cNvPr id="113667"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D92819F0-4369-43AF-A6A0-D5BFF301E7D7}" type="slidenum">
              <a:rPr lang="en-US" altLang="en-US">
                <a:solidFill>
                  <a:srgbClr val="FFFFFF"/>
                </a:solidFill>
              </a:rPr>
              <a:pPr/>
              <a:t>97</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rrowheads="1"/>
          </p:cNvSpPr>
          <p:nvPr>
            <p:ph type="title"/>
          </p:nvPr>
        </p:nvSpPr>
        <p:spPr/>
        <p:txBody>
          <a:bodyPr/>
          <a:lstStyle/>
          <a:p>
            <a:pPr eaLnBrk="1" fontAlgn="auto" hangingPunct="1">
              <a:spcAft>
                <a:spcPts val="0"/>
              </a:spcAft>
              <a:defRPr/>
            </a:pPr>
            <a:r>
              <a:rPr lang="en-US" smtClean="0"/>
              <a:t>Post Partum Psychosis</a:t>
            </a:r>
          </a:p>
        </p:txBody>
      </p:sp>
      <p:sp>
        <p:nvSpPr>
          <p:cNvPr id="114690" name="Rectangle 3"/>
          <p:cNvSpPr>
            <a:spLocks noGrp="1" noChangeArrowheads="1"/>
          </p:cNvSpPr>
          <p:nvPr>
            <p:ph sz="quarter" idx="1"/>
          </p:nvPr>
        </p:nvSpPr>
        <p:spPr>
          <a:xfrm>
            <a:off x="457200" y="1828800"/>
            <a:ext cx="8229600" cy="4525963"/>
          </a:xfrm>
        </p:spPr>
        <p:txBody>
          <a:bodyPr/>
          <a:lstStyle/>
          <a:p>
            <a:pPr eaLnBrk="1" hangingPunct="1"/>
            <a:r>
              <a:rPr lang="en-US" altLang="en-US" smtClean="0"/>
              <a:t>Treatment:</a:t>
            </a:r>
          </a:p>
          <a:p>
            <a:pPr lvl="1" eaLnBrk="1" hangingPunct="1"/>
            <a:r>
              <a:rPr lang="en-US" altLang="en-US" smtClean="0"/>
              <a:t>Hospitalization</a:t>
            </a:r>
          </a:p>
          <a:p>
            <a:pPr lvl="1" eaLnBrk="1" hangingPunct="1"/>
            <a:r>
              <a:rPr lang="en-US" altLang="en-US" smtClean="0"/>
              <a:t>Medication</a:t>
            </a:r>
          </a:p>
          <a:p>
            <a:pPr lvl="1" eaLnBrk="1" hangingPunct="1"/>
            <a:r>
              <a:rPr lang="en-US" altLang="en-US" smtClean="0"/>
              <a:t>Psychotherapy after the psychosis resolves</a:t>
            </a:r>
          </a:p>
          <a:p>
            <a:pPr lvl="1" eaLnBrk="1" hangingPunct="1"/>
            <a:r>
              <a:rPr lang="en-US" altLang="en-US" smtClean="0"/>
              <a:t>High rates of recovery</a:t>
            </a:r>
          </a:p>
        </p:txBody>
      </p:sp>
      <p:sp>
        <p:nvSpPr>
          <p:cNvPr id="11469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C62D9C56-A527-4C3D-B38A-9DC217DA665F}" type="slidenum">
              <a:rPr lang="en-US" altLang="en-US">
                <a:solidFill>
                  <a:srgbClr val="FFFFFF"/>
                </a:solidFill>
              </a:rPr>
              <a:pPr/>
              <a:t>98</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rrowheads="1"/>
          </p:cNvSpPr>
          <p:nvPr>
            <p:ph type="title"/>
          </p:nvPr>
        </p:nvSpPr>
        <p:spPr/>
        <p:txBody>
          <a:bodyPr/>
          <a:lstStyle/>
          <a:p>
            <a:pPr eaLnBrk="1" fontAlgn="auto" hangingPunct="1">
              <a:spcAft>
                <a:spcPts val="0"/>
              </a:spcAft>
              <a:defRPr/>
            </a:pPr>
            <a:r>
              <a:rPr lang="en-US" smtClean="0"/>
              <a:t>Secondary Psychotic Disorders</a:t>
            </a:r>
          </a:p>
        </p:txBody>
      </p:sp>
      <p:sp>
        <p:nvSpPr>
          <p:cNvPr id="115714" name="Rectangle 3"/>
          <p:cNvSpPr>
            <a:spLocks noGrp="1" noChangeArrowheads="1"/>
          </p:cNvSpPr>
          <p:nvPr>
            <p:ph sz="quarter" idx="1"/>
          </p:nvPr>
        </p:nvSpPr>
        <p:spPr>
          <a:xfrm>
            <a:off x="457200" y="1752600"/>
            <a:ext cx="8229600" cy="4525963"/>
          </a:xfrm>
        </p:spPr>
        <p:txBody>
          <a:bodyPr/>
          <a:lstStyle/>
          <a:p>
            <a:pPr eaLnBrk="1" hangingPunct="1"/>
            <a:r>
              <a:rPr lang="en-US" altLang="en-US" smtClean="0"/>
              <a:t>Diagnostic Criteria for Psychotic Disorder Due to a Another Medical Condition</a:t>
            </a:r>
          </a:p>
          <a:p>
            <a:pPr lvl="1" eaLnBrk="1" hangingPunct="1"/>
            <a:r>
              <a:rPr lang="en-US" altLang="en-US" smtClean="0"/>
              <a:t>A. Prominent hallucinations or delusions</a:t>
            </a:r>
          </a:p>
          <a:p>
            <a:pPr lvl="1" eaLnBrk="1" hangingPunct="1"/>
            <a:r>
              <a:rPr lang="en-US" altLang="en-US" smtClean="0"/>
              <a:t>B. There is evidence from the history, physical examination or laboratory findings that the disturbance is the direct physiological consequence of a general medical condition.</a:t>
            </a:r>
          </a:p>
          <a:p>
            <a:pPr lvl="1" eaLnBrk="1" hangingPunct="1"/>
            <a:r>
              <a:rPr lang="en-US" altLang="en-US" smtClean="0"/>
              <a:t>C. The disturbance is not better accounted for by another mental disorder.</a:t>
            </a:r>
          </a:p>
          <a:p>
            <a:pPr lvl="1" eaLnBrk="1" hangingPunct="1"/>
            <a:r>
              <a:rPr lang="en-US" altLang="en-US" smtClean="0"/>
              <a:t>D. The disturbance does not occur exclusively during the course of a delirium</a:t>
            </a:r>
          </a:p>
        </p:txBody>
      </p:sp>
      <p:sp>
        <p:nvSpPr>
          <p:cNvPr id="115715"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2FCB12B4-39AC-4621-84C5-477E72B0EADC}" type="slidenum">
              <a:rPr lang="en-US" altLang="en-US">
                <a:solidFill>
                  <a:srgbClr val="FFFFFF"/>
                </a:solidFill>
              </a:rPr>
              <a:pPr/>
              <a:t>99</a:t>
            </a:fld>
            <a:endParaRPr lang="en-US" altLang="en-US">
              <a:solidFill>
                <a:srgbClr val="FFFFFF"/>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ASPOLLED" val="F6FB9081B00346D6AC513B5FC11BB141"/>
  <p:tag name="TPVERSION" val="5"/>
  <p:tag name="TPFULLVERSION" val="5.3.1.3337"/>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NUMBERFORMAT" val="0"/>
  <p:tag name="LABELFORMAT" val="1"/>
  <p:tag name="COLORTYPE" val="CORRECTINCORRECT"/>
</p:tagLst>
</file>

<file path=ppt/tags/tag11.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62C8ECDE9D51486E91919A8883CCA380&lt;/guid&gt;&#10;        &lt;description /&gt;&#10;        &lt;date&gt;11/15/2014 2:05:32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B5E4B0EDFD5455DB48E22F209E57BB5&lt;/guid&gt;&#10;            &lt;repollguid&gt;DBA0EA79F0CD4E308F34207D7F3319CC&lt;/repollguid&gt;&#10;            &lt;sourceid&gt;04CF5E714DFD4786877D6E1B97613B33&lt;/sourceid&gt;&#10;            &lt;questiontext&gt;A 28-year-old female from Central America is brought to the ER after an accident in which she witnessed the death of her 9-year-old son.  She is shouting, confused, fearful, and appears to be hearing voices.  There are no apparent physical injuries except minor abrasions and bruises.  The most likely diagnosis is:&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43BCA501C5864D78BC4729C10846E03B&lt;/guid&gt;&#10;                    &lt;answertext&gt;Schizophreniform D/O&lt;/answertext&gt;&#10;                    &lt;valuetype&gt;-1&lt;/valuetype&gt;&#10;                &lt;/answer&gt;&#10;                &lt;answer&gt;&#10;                    &lt;guid&gt;54F49680C483495A9AF106F743F7D4B5&lt;/guid&gt;&#10;                    &lt;answertext&gt;Delusional D/O&lt;/answertext&gt;&#10;                    &lt;valuetype&gt;-1&lt;/valuetype&gt;&#10;                &lt;/answer&gt;&#10;                &lt;answer&gt;&#10;                    &lt;guid&gt;FF205A610B124D60A97E882CFE9846C2&lt;/guid&gt;&#10;                    &lt;answertext&gt;Schizophrenia&lt;/answertext&gt;&#10;                    &lt;valuetype&gt;-1&lt;/valuetype&gt;&#10;                &lt;/answer&gt;&#10;                &lt;answer&gt;&#10;                    &lt;guid&gt;FC8EDB535C7B4EEA8173F52003A68F9E&lt;/guid&gt;&#10;                    &lt;answertext&gt;Brief Psychotic D/O&lt;/answertext&gt;&#10;                    &lt;valuetype&gt;1&lt;/valuetype&gt;&#10;                &lt;/answer&gt;&#10;            &lt;/answers&gt;&#10;        &lt;/multichoice&gt;&#10;    &lt;/questions&gt;&#10;&lt;/questionlist&gt;"/>
  <p:tag name="HASRESULTS" val="False"/>
  <p:tag name="LIVECHARTING" val="False"/>
  <p:tag name="AUTOOPENPOLL" val="True"/>
  <p:tag name="AUTOFORMATCHART" val="True"/>
</p:tagLst>
</file>

<file path=ppt/tags/tag12.xml><?xml version="1.0" encoding="utf-8"?>
<p:tagLst xmlns:a="http://schemas.openxmlformats.org/drawingml/2006/main" xmlns:r="http://schemas.openxmlformats.org/officeDocument/2006/relationships" xmlns:p="http://schemas.openxmlformats.org/presentationml/2006/main">
  <p:tag name="ZEROBASED" val="False"/>
</p:tagLst>
</file>

<file path=ppt/tags/tag13.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NUMBERFORMAT" val="0"/>
  <p:tag name="LABELFORMAT" val="1"/>
  <p:tag name="COLORTYPE" val="CORRECTINCORRECT"/>
</p:tagLst>
</file>

<file path=ppt/tags/tag2.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0C904765AB914390BCE8A082F8D0FC00&lt;/guid&gt;&#10;        &lt;description /&gt;&#10;        &lt;date&gt;11/15/2014 1:48:42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FC42EAF0C9D4045A71D8B4A3B383116&lt;/guid&gt;&#10;            &lt;repollguid&gt;E8B65B7ECDB548EFAA0486FCA443C0C2&lt;/repollguid&gt;&#10;            &lt;sourceid&gt;62410E51F90946D3ABA4C2D976D8AF33&lt;/sourceid&gt;&#10;            &lt;questiontext&gt;We now have evidence that multiple neurotransmitters are involved in the pathophysiology of schizophrenia, but for years hypotheses focused on a single one, and that is what early antipsychotics targeted.  Newer drugs also affect this neurotransmitter, as well as others.  Which one has its own hypothesis?&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9B198BA0F584413580756CD82C5B8207&lt;/guid&gt;&#10;                    &lt;answertext&gt;Serotonin&lt;/answertext&gt;&#10;                    &lt;valuetype&gt;-1&lt;/valuetype&gt;&#10;                &lt;/answer&gt;&#10;                &lt;answer&gt;&#10;                    &lt;guid&gt;7445A716BFD64FC387FFAE118669E1CA&lt;/guid&gt;&#10;                    &lt;answertext&gt;GABA&lt;/answertext&gt;&#10;                    &lt;valuetype&gt;-1&lt;/valuetype&gt;&#10;                &lt;/answer&gt;&#10;                &lt;answer&gt;&#10;                    &lt;guid&gt;EFEA04662F08495E8B83EF65DA6C0802&lt;/guid&gt;&#10;                    &lt;answertext&gt;Dopamine&lt;/answertext&gt;&#10;                    &lt;valuetype&gt;1&lt;/valuetype&gt;&#10;                &lt;/answer&gt;&#10;                &lt;answer&gt;&#10;                    &lt;guid&gt;4FDAC1EA989E46DD9DCCBFEC58890E2D&lt;/guid&gt;&#10;                    &lt;answertext&gt;Acetylcholine&lt;/answertext&gt;&#10;                    &lt;valuetype&gt;-1&lt;/valuetype&gt;&#10;                &lt;/answer&gt;&#10;            &lt;/answers&gt;&#10;        &lt;/multichoice&gt;&#10;    &lt;/questions&gt;&#10;&lt;/questionlist&gt;"/>
  <p:tag name="RESULTS" val="We now have evidence that multiple neurotransmitters are involved in the pathophysiology of schizophrenia, but for years hypotheses focused on a single one, and that is what early antipsychotics targeted.  Newer drugs also affect this neurotransmitter, as well as others.  Which one has its own hypothesis?[;crlf;]30[;]30[;]30[;]False[;]6[;][;crlf;]2.1[;]2[;]1.04403065089106[;]1.09[;crlf;]11[;]-1[;]Serotonin1[;]Serotonin[;][;crlf;]9[;]-1[;]GABA2[;]GABA[;][;crlf;]6[;]1[;]Dopamine3[;]Dopamine[;][;crlf;]4[;]-1[;]Acetylcholine4[;]Acetylcholine[;]"/>
  <p:tag name="HASRESULTS" val="True"/>
  <p:tag name="LIVECHARTING" val="False"/>
  <p:tag name="AUTOOPENPOLL" val="True"/>
  <p:tag name="AUTOFORMATCHART" val="True"/>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1"/>
  <p:tag name="NUMBERFORMAT" val="0"/>
  <p:tag name="COLORTYPE" val="CORRECTINCORRECT"/>
</p:tagLst>
</file>

<file path=ppt/tags/tag5.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AD0C0D3587D941EDB31E59757AD7AE2D&lt;/guid&gt;&#10;        &lt;description /&gt;&#10;        &lt;date&gt;11/15/2014 1:57:3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3739B29494274FB0BB1E9BEDA792884B&lt;/guid&gt;&#10;            &lt;repollguid&gt;475BBEF0454B4C5AB0975A7F8A4645A0&lt;/repollguid&gt;&#10;            &lt;sourceid&gt;A6CE82F4F5AA47F78393C7D6B88FEB44&lt;/sourceid&gt;&#10;            &lt;questiontext&gt;A 25-year-old married man who is employed at a hardware store develops psychotic symptoms during a two-week period after his father’s sudden death.  He feels sadness and hears his father’s voice telling him to join him.  He has no prior psychiatric history, but family history is notable for a brother with schizophrenia.  Which of the following is the poorest prognostic sign for this patien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0B531E5F11694AA6900DF6D39365FA46&lt;/guid&gt;&#10;                    &lt;answertext&gt;Depression&lt;/answertext&gt;&#10;                    &lt;valuetype&gt;-1&lt;/valuetype&gt;&#10;                &lt;/answer&gt;&#10;                &lt;answer&gt;&#10;                    &lt;guid&gt;4B545D1E978F4AC98CC1A1A228E75615&lt;/guid&gt;&#10;                    &lt;answertext&gt;Family History&lt;/answertext&gt;&#10;                    &lt;valuetype&gt;1&lt;/valuetype&gt;&#10;                &lt;/answer&gt;&#10;                &lt;answer&gt;&#10;                    &lt;guid&gt;CB1170CB6AE64AA3A1A0A6CE6A6B9DAC&lt;/guid&gt;&#10;                    &lt;answertext&gt;Marital Status&lt;/answertext&gt;&#10;                    &lt;valuetype&gt;-1&lt;/valuetype&gt;&#10;                &lt;/answer&gt;&#10;                &lt;answer&gt;&#10;                    &lt;guid&gt;77B99EE52A284A9591ECA06EF04D088F&lt;/guid&gt;&#10;                    &lt;answertext&gt;Acute Onset&lt;/answertext&gt;&#10;                    &lt;valuetype&gt;-1&lt;/valuetype&gt;&#10;                &lt;/answer&gt;&#10;            &lt;/answers&gt;&#10;        &lt;/multichoice&gt;&#10;    &lt;/questions&gt;&#10;&lt;/questionlist&gt;"/>
  <p:tag name="HASRESULTS" val="False"/>
  <p:tag name="LIVECHARTING" val="False"/>
  <p:tag name="AUTOOPENPOLL" val="True"/>
  <p:tag name="AUTOFORMATCHART" val="True"/>
</p:tagLst>
</file>

<file path=ppt/tags/tag6.xml><?xml version="1.0" encoding="utf-8"?>
<p:tagLst xmlns:a="http://schemas.openxmlformats.org/drawingml/2006/main" xmlns:r="http://schemas.openxmlformats.org/officeDocument/2006/relationships" xmlns:p="http://schemas.openxmlformats.org/presentationml/2006/main">
  <p:tag name="ZEROBASED" val="False"/>
</p:tagLst>
</file>

<file path=ppt/tags/tag7.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NUMBERFORMAT" val="0"/>
  <p:tag name="LABELFORMAT" val="1"/>
  <p:tag name="COLORTYPE" val="CORRECTINCORRECT"/>
</p:tagLst>
</file>

<file path=ppt/tags/tag8.xml><?xml version="1.0" encoding="utf-8"?>
<p:tagLst xmlns:a="http://schemas.openxmlformats.org/drawingml/2006/main" xmlns:r="http://schemas.openxmlformats.org/officeDocument/2006/relationships" xmlns:p="http://schemas.openxmlformats.org/presentationml/2006/main">
  <p:tag name="TYPE" val="MultiChoiceSlide"/>
  <p:tag name="TPQUESTIONXML" val="﻿&lt;?xml version=&quot;1.0&quot; encoding=&quot;utf-8&quot;?&gt;&#10;&lt;questionlist&gt;&#10;    &lt;properties&gt;&#10;        &lt;guid&gt;901DC077B60E40A997FDCC00E18DD553&lt;/guid&gt;&#10;        &lt;description /&gt;&#10;        &lt;date&gt;11/15/2014 2:03:22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3A08217D1F084F38A881593D8FA1DC21&lt;/guid&gt;&#10;            &lt;repollguid&gt;85E803E5643D4011AB8F16C7A08B9407&lt;/repollguid&gt;&#10;            &lt;sourceid&gt;AA0DE83A14E7439E959961FFFC290945&lt;/sourceid&gt;&#10;            &lt;questiontext&gt;A 33-year-old single female with no history of mental illness works in a large bookstore where she meets a well-known author at a book signing.  She becomes convinced they have a special connection, and when she hears him on a talk show a few days later, she believes he is sending her messages about their love.  She begins writing him letters and sending gifts, and attempts to visit him in a hotel in a nearby city several months later.  She has been told by his attorney and the police to stop contacting him, but believes these people are interfering in a true love.  This describes a delusional disorder of what subtype?&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D31AB682A9304AB5B1C9774799EA28BA&lt;/guid&gt;&#10;                    &lt;answertext&gt;Erotomanic&lt;/answertext&gt;&#10;                    &lt;valuetype&gt;1&lt;/valuetype&gt;&#10;                &lt;/answer&gt;&#10;                &lt;answer&gt;&#10;                    &lt;guid&gt;C3F53ABD13F443D89A827084460E5BDC&lt;/guid&gt;&#10;                    &lt;answertext&gt;Grandiose&lt;/answertext&gt;&#10;                    &lt;valuetype&gt;-1&lt;/valuetype&gt;&#10;                &lt;/answer&gt;&#10;                &lt;answer&gt;&#10;                    &lt;guid&gt;4612444E31594E99B2F1B0F5EC26026D&lt;/guid&gt;&#10;                    &lt;answertext&gt;Jealous&lt;/answertext&gt;&#10;                    &lt;valuetype&gt;-1&lt;/valuetype&gt;&#10;                &lt;/answer&gt;&#10;                &lt;answer&gt;&#10;                    &lt;guid&gt;BC69650975DE4D14B0E054D432C6C617&lt;/guid&gt;&#10;                    &lt;answertext&gt;Persecutory&lt;/answertext&gt;&#10;                    &lt;valuetype&gt;-1&lt;/valuetype&gt;&#10;                &lt;/answer&gt;&#10;            &lt;/answers&gt;&#10;        &lt;/multichoice&gt;&#10;    &lt;/questions&gt;&#10;&lt;/questionlist&gt;"/>
  <p:tag name="HASRESULTS" val="False"/>
  <p:tag name="LIVECHARTING" val="False"/>
  <p:tag name="AUTOOPENPOLL" val="True"/>
  <p:tag name="AUTOFORMATCHART" val="True"/>
</p:tagLst>
</file>

<file path=ppt/tags/tag9.xml><?xml version="1.0" encoding="utf-8"?>
<p:tagLst xmlns:a="http://schemas.openxmlformats.org/drawingml/2006/main" xmlns:r="http://schemas.openxmlformats.org/officeDocument/2006/relationships" xmlns:p="http://schemas.openxmlformats.org/presentationml/2006/main">
  <p:tag name="ZEROBASED"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5</TotalTime>
  <Words>6083</Words>
  <Application>Microsoft Office PowerPoint</Application>
  <PresentationFormat>On-screen Show (4:3)</PresentationFormat>
  <Paragraphs>665</Paragraphs>
  <Slides>107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4" baseType="lpstr">
      <vt:lpstr>Calibri</vt:lpstr>
      <vt:lpstr>Century Schoolbook</vt:lpstr>
      <vt:lpstr>Garamond</vt:lpstr>
      <vt:lpstr>Wingdings</vt:lpstr>
      <vt:lpstr>Wingdings 2</vt:lpstr>
      <vt:lpstr>Oriel</vt:lpstr>
      <vt:lpstr>Chart</vt:lpstr>
      <vt:lpstr>PSYCHOTIC DISORDERS</vt:lpstr>
      <vt:lpstr>Objectives</vt:lpstr>
      <vt:lpstr>Objectives </vt:lpstr>
      <vt:lpstr>Types of Psychotic Disorders</vt:lpstr>
      <vt:lpstr>Schizophrenia-History</vt:lpstr>
      <vt:lpstr>Schizophrenia-Epidemiology</vt:lpstr>
      <vt:lpstr>Schizophrenia-Epidemiology</vt:lpstr>
      <vt:lpstr>Schizophrenia-Epidemiology</vt:lpstr>
      <vt:lpstr>Schizophrenia-Epidemiology</vt:lpstr>
      <vt:lpstr>Schizophrenia-Epidemiology</vt:lpstr>
      <vt:lpstr>Schizophrenia-Epidemiology</vt:lpstr>
      <vt:lpstr>Schizophrenia-Epidemiology</vt:lpstr>
      <vt:lpstr>Schizophrenia-Epidemiology</vt:lpstr>
      <vt:lpstr>Schizophrenia-Epidemiology</vt:lpstr>
      <vt:lpstr>Schizophrenia-Etiology</vt:lpstr>
      <vt:lpstr>Schizophrenia-Etiology</vt:lpstr>
      <vt:lpstr>Schizophrenia-Etiology-Neurobiology</vt:lpstr>
      <vt:lpstr>We now have evidence that multiple neurotransmitters are involved in the pathophysiology of schizophrenia, but for years hypotheses focused on a single one, and that is what early antipsychotics targeted.  Newer drugs also affect this neurotransmitter, as well as others.  Which one has its own hypothesis?</vt:lpstr>
      <vt:lpstr>Schizophrenia-Etiology-Neurotransmitters</vt:lpstr>
      <vt:lpstr>Schizophrenia-Etiology-Neurotransmitters</vt:lpstr>
      <vt:lpstr>Schizophrenia-Etiology-Neurotransmitters</vt:lpstr>
      <vt:lpstr>Schizophrenia-Etiology-Neurotransmitters</vt:lpstr>
      <vt:lpstr>Schizophrenia-Etiology-Neuropathology</vt:lpstr>
      <vt:lpstr>Schizophrenia-Etiology-Neuropathology</vt:lpstr>
      <vt:lpstr>Schizophrenia-Etiology-Neuropathology</vt:lpstr>
      <vt:lpstr>Schizophrenia-Etiology-Neuropathology</vt:lpstr>
      <vt:lpstr>Schizophrenia-Etiology-Neuropathology</vt:lpstr>
      <vt:lpstr>Schizophrenia-Etiology-Neuropathology</vt:lpstr>
      <vt:lpstr>Schizophrenia-Etiology-Neuropathology</vt:lpstr>
      <vt:lpstr>Schizophrenia-Etiology-Neuropathology</vt:lpstr>
      <vt:lpstr>Schizophrenia-Etiology-Neuropathology</vt:lpstr>
      <vt:lpstr>Schizophrenia-Etiology-Social</vt:lpstr>
      <vt:lpstr>Schizophrenia-Diagnosis</vt:lpstr>
      <vt:lpstr>Schizophrenia Diagnosis</vt:lpstr>
      <vt:lpstr>Schizophrenia-Diagnosis</vt:lpstr>
      <vt:lpstr>Schizophrenia-Diagnosis</vt:lpstr>
      <vt:lpstr>Schizophrenia-Diagnosis</vt:lpstr>
      <vt:lpstr>Schizophrenia-Diagnosis</vt:lpstr>
      <vt:lpstr>Schizophrenia-Diagnosis</vt:lpstr>
      <vt:lpstr>Schizophrenia-Diagnosis</vt:lpstr>
      <vt:lpstr>A 25-year-old married man who is employed at a hardware store develops psychotic symptoms during a two-week period after his father’s sudden death.  He feels sadness and hears his father’s voice telling him to join him.  He has no prior psychiatric history, but family history is notable for a brother with schizophrenia.  Which of the following is the poorest prognostic sign for this patient?</vt:lpstr>
      <vt:lpstr>Schizophrenia-Good Prognosis</vt:lpstr>
      <vt:lpstr>Schizophrenia-Poor Prognosis</vt:lpstr>
      <vt:lpstr>Schizophrenia-Poor Prognosis</vt:lpstr>
      <vt:lpstr>Schizophrenia-Psychological Testing</vt:lpstr>
      <vt:lpstr>Schizophrenia-Mental Status Exam</vt:lpstr>
      <vt:lpstr>Schizophrenia-Mental Status Exam</vt:lpstr>
      <vt:lpstr>Schizophrenia-Mental Status Exam </vt:lpstr>
      <vt:lpstr>Schizophrenia-Mental Status Exam</vt:lpstr>
      <vt:lpstr>Schizophrenia-Mental Status Exam</vt:lpstr>
      <vt:lpstr>Schizophrenia-Mental Status Exam</vt:lpstr>
      <vt:lpstr>Schizophrenia-Mental Status Exam</vt:lpstr>
      <vt:lpstr>Schizophrenia-Mental Status Exam</vt:lpstr>
      <vt:lpstr>Schizophrenia-Mental Status Exam</vt:lpstr>
      <vt:lpstr>Schizophrenia-Mental Status Exam</vt:lpstr>
      <vt:lpstr>Schizophrenia-Mental Status Exam</vt:lpstr>
      <vt:lpstr>Schizophrenia-Other Findings</vt:lpstr>
      <vt:lpstr>Schizopohrenia-Differential Diagnosis</vt:lpstr>
      <vt:lpstr>Schizophrenia-Course and Prognosis</vt:lpstr>
      <vt:lpstr>Schizophrenia-Treatment</vt:lpstr>
      <vt:lpstr>Schizophrenia-Pharmacotherapy</vt:lpstr>
      <vt:lpstr>Schizophrenia-Pharmacotherapy</vt:lpstr>
      <vt:lpstr>Schizophrenia-Pharmacotherapy</vt:lpstr>
      <vt:lpstr>Schizophrenia-Pharmacotherapy</vt:lpstr>
      <vt:lpstr>Schizophrenia-Pharmacotherapy</vt:lpstr>
      <vt:lpstr>Schizophrenia-Pharmacotherapy</vt:lpstr>
      <vt:lpstr>Schizophrenia-Pharmacotherapy</vt:lpstr>
      <vt:lpstr>Schizophrenia-Pharmacotherapy</vt:lpstr>
      <vt:lpstr>Schizophrenia-ECT</vt:lpstr>
      <vt:lpstr>Schizophrenia-Psychosocial Therapies </vt:lpstr>
      <vt:lpstr>Schizophreniform Disorder</vt:lpstr>
      <vt:lpstr>Schizophreniform Disorder</vt:lpstr>
      <vt:lpstr>Schizophreniform Disorder </vt:lpstr>
      <vt:lpstr>Schizoaffective Disorder</vt:lpstr>
      <vt:lpstr>Schizoaffective Disorder</vt:lpstr>
      <vt:lpstr>Schizoaffective Disorder-Diagnosis</vt:lpstr>
      <vt:lpstr>Schizoaffective Disorder-Diagnosis</vt:lpstr>
      <vt:lpstr>Schizoaffective Disorder</vt:lpstr>
      <vt:lpstr>A 33-year-old single female with no history of mental illness works in a large bookstore where she meets a well-known author at a book signing.  She becomes convinced they have a special connection, and when she hears him on a talk show a few days later, she believes he is sending her messages about their love.  She begins writing him letters and sending gifts, and attempts to visit him in a hotel in a nearby city several months later.  She has been told by his attorney and the police to stop contacting him, but believes these people are interfering in a true love.  This describes a delusional disorder of what subtype?</vt:lpstr>
      <vt:lpstr>Delusional Disorder</vt:lpstr>
      <vt:lpstr>Delusional Disorder</vt:lpstr>
      <vt:lpstr>Delusional Disorder</vt:lpstr>
      <vt:lpstr>Delusional Disorder-Subtypes</vt:lpstr>
      <vt:lpstr>Delusional Disorder-Subtypes</vt:lpstr>
      <vt:lpstr>Delusional Disorder - Course and Prognosis</vt:lpstr>
      <vt:lpstr>Delusional Disorder-Treatment</vt:lpstr>
      <vt:lpstr>A 28-year-old female from Central America is brought to the ER after an accident in which she witnessed the death of her 9-year-old son.  She is shouting, confused, fearful, and appears to be hearing voices.  There are no apparent physical injuries except minor abrasions and bruises.  The most likely diagnosis is:</vt:lpstr>
      <vt:lpstr>Brief Psychotic Disorder</vt:lpstr>
      <vt:lpstr>Brief Psychotic Disorder - Diagnosis</vt:lpstr>
      <vt:lpstr>Brief Psychotic Disorder-Diagnosis</vt:lpstr>
      <vt:lpstr>Brief Psychotic Disorder</vt:lpstr>
      <vt:lpstr>Brief Psychotic Disorder - Treatment</vt:lpstr>
      <vt:lpstr>Other Psychotic Disorder</vt:lpstr>
      <vt:lpstr>Other Psychotic Disorder</vt:lpstr>
      <vt:lpstr>Other Psychotic Disorder</vt:lpstr>
      <vt:lpstr>Post Partum Psychosis</vt:lpstr>
      <vt:lpstr>Post Partum Psychosis</vt:lpstr>
      <vt:lpstr>Post Partum Psychosis</vt:lpstr>
      <vt:lpstr>Secondary Psychotic Disorders</vt:lpstr>
      <vt:lpstr>Secondary Psychotic Disorders</vt:lpstr>
      <vt:lpstr>Secondary Psychotic Disorders</vt:lpstr>
      <vt:lpstr>Secondary Psychotic Disorders</vt:lpstr>
      <vt:lpstr>Secondary Psychotic Disorders</vt:lpstr>
      <vt:lpstr>Secondary Psychotic Disorders</vt:lpstr>
      <vt:lpstr>Catatonia</vt:lpstr>
      <vt:lpstr>Catatonia</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PSYCHOTIC DISORDERS</dc:title>
  <dc:creator>Brad Nelson</dc:creator>
  <cp:lastModifiedBy>Brown, Candace</cp:lastModifiedBy>
  <cp:revision>1</cp:revision>
  <dcterms:created xsi:type="dcterms:W3CDTF">2015-11-07T18:56:52Z</dcterms:created>
  <dcterms:modified xsi:type="dcterms:W3CDTF">2018-10-25T13:39:40Z</dcterms:modified>
</cp:coreProperties>
</file>