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5" r:id="rId3"/>
    <p:sldId id="276" r:id="rId4"/>
    <p:sldId id="277" r:id="rId5"/>
    <p:sldId id="278" r:id="rId6"/>
    <p:sldId id="279" r:id="rId7"/>
    <p:sldId id="317" r:id="rId8"/>
    <p:sldId id="261" r:id="rId9"/>
    <p:sldId id="318" r:id="rId10"/>
    <p:sldId id="280" r:id="rId11"/>
    <p:sldId id="281" r:id="rId12"/>
    <p:sldId id="282" r:id="rId13"/>
    <p:sldId id="283" r:id="rId14"/>
    <p:sldId id="284" r:id="rId15"/>
    <p:sldId id="285" r:id="rId16"/>
    <p:sldId id="286" r:id="rId17"/>
    <p:sldId id="287" r:id="rId18"/>
    <p:sldId id="288" r:id="rId19"/>
    <p:sldId id="289" r:id="rId20"/>
    <p:sldId id="290" r:id="rId21"/>
    <p:sldId id="291" r:id="rId22"/>
    <p:sldId id="292" r:id="rId23"/>
    <p:sldId id="313" r:id="rId24"/>
    <p:sldId id="263" r:id="rId25"/>
    <p:sldId id="319" r:id="rId26"/>
    <p:sldId id="293" r:id="rId27"/>
    <p:sldId id="294" r:id="rId28"/>
    <p:sldId id="295" r:id="rId29"/>
    <p:sldId id="297" r:id="rId30"/>
    <p:sldId id="296" r:id="rId31"/>
    <p:sldId id="298" r:id="rId32"/>
    <p:sldId id="314" r:id="rId33"/>
    <p:sldId id="265" r:id="rId34"/>
    <p:sldId id="315" r:id="rId35"/>
    <p:sldId id="316" r:id="rId36"/>
    <p:sldId id="299" r:id="rId37"/>
    <p:sldId id="300" r:id="rId38"/>
    <p:sldId id="301" r:id="rId39"/>
    <p:sldId id="302" r:id="rId40"/>
    <p:sldId id="303" r:id="rId41"/>
    <p:sldId id="304" r:id="rId42"/>
    <p:sldId id="305" r:id="rId43"/>
    <p:sldId id="306" r:id="rId44"/>
    <p:sldId id="307" r:id="rId45"/>
    <p:sldId id="308" r:id="rId46"/>
    <p:sldId id="309" r:id="rId47"/>
    <p:sldId id="310" r:id="rId48"/>
    <p:sldId id="274" r:id="rId49"/>
    <p:sldId id="311" r:id="rId50"/>
    <p:sldId id="312" r:id="rId5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1" d="100"/>
          <a:sy n="91" d="100"/>
        </p:scale>
        <p:origin x="-776"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printerSettings" Target="printerSettings/printerSettings1.bin"/><Relationship Id="rId53" Type="http://schemas.openxmlformats.org/officeDocument/2006/relationships/presProps" Target="presProps.xml"/><Relationship Id="rId54" Type="http://schemas.openxmlformats.org/officeDocument/2006/relationships/viewProps" Target="viewProps.xml"/><Relationship Id="rId55" Type="http://schemas.openxmlformats.org/officeDocument/2006/relationships/theme" Target="theme/theme1.xml"/><Relationship Id="rId56"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A1D68C0-289B-1A45-B82A-425A4F2BB568}" type="datetimeFigureOut">
              <a:rPr lang="en-US" smtClean="0"/>
              <a:t>10/28/18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4C193F-3D7C-6645-887A-53A620BF98D4}" type="slidenum">
              <a:rPr lang="en-US" smtClean="0"/>
              <a:t>‹#›</a:t>
            </a:fld>
            <a:endParaRPr lang="en-US"/>
          </a:p>
        </p:txBody>
      </p:sp>
    </p:spTree>
    <p:extLst>
      <p:ext uri="{BB962C8B-B14F-4D97-AF65-F5344CB8AC3E}">
        <p14:creationId xmlns:p14="http://schemas.microsoft.com/office/powerpoint/2010/main" val="2182407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1D68C0-289B-1A45-B82A-425A4F2BB568}" type="datetimeFigureOut">
              <a:rPr lang="en-US" smtClean="0"/>
              <a:t>10/28/18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4C193F-3D7C-6645-887A-53A620BF98D4}" type="slidenum">
              <a:rPr lang="en-US" smtClean="0"/>
              <a:t>‹#›</a:t>
            </a:fld>
            <a:endParaRPr lang="en-US"/>
          </a:p>
        </p:txBody>
      </p:sp>
    </p:spTree>
    <p:extLst>
      <p:ext uri="{BB962C8B-B14F-4D97-AF65-F5344CB8AC3E}">
        <p14:creationId xmlns:p14="http://schemas.microsoft.com/office/powerpoint/2010/main" val="1143417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1D68C0-289B-1A45-B82A-425A4F2BB568}" type="datetimeFigureOut">
              <a:rPr lang="en-US" smtClean="0"/>
              <a:t>10/28/18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4C193F-3D7C-6645-887A-53A620BF98D4}" type="slidenum">
              <a:rPr lang="en-US" smtClean="0"/>
              <a:t>‹#›</a:t>
            </a:fld>
            <a:endParaRPr lang="en-US"/>
          </a:p>
        </p:txBody>
      </p:sp>
    </p:spTree>
    <p:extLst>
      <p:ext uri="{BB962C8B-B14F-4D97-AF65-F5344CB8AC3E}">
        <p14:creationId xmlns:p14="http://schemas.microsoft.com/office/powerpoint/2010/main" val="2640979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1D68C0-289B-1A45-B82A-425A4F2BB568}" type="datetimeFigureOut">
              <a:rPr lang="en-US" smtClean="0"/>
              <a:t>10/28/18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4C193F-3D7C-6645-887A-53A620BF98D4}" type="slidenum">
              <a:rPr lang="en-US" smtClean="0"/>
              <a:t>‹#›</a:t>
            </a:fld>
            <a:endParaRPr lang="en-US"/>
          </a:p>
        </p:txBody>
      </p:sp>
    </p:spTree>
    <p:extLst>
      <p:ext uri="{BB962C8B-B14F-4D97-AF65-F5344CB8AC3E}">
        <p14:creationId xmlns:p14="http://schemas.microsoft.com/office/powerpoint/2010/main" val="1825483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1D68C0-289B-1A45-B82A-425A4F2BB568}" type="datetimeFigureOut">
              <a:rPr lang="en-US" smtClean="0"/>
              <a:t>10/28/18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4C193F-3D7C-6645-887A-53A620BF98D4}" type="slidenum">
              <a:rPr lang="en-US" smtClean="0"/>
              <a:t>‹#›</a:t>
            </a:fld>
            <a:endParaRPr lang="en-US"/>
          </a:p>
        </p:txBody>
      </p:sp>
    </p:spTree>
    <p:extLst>
      <p:ext uri="{BB962C8B-B14F-4D97-AF65-F5344CB8AC3E}">
        <p14:creationId xmlns:p14="http://schemas.microsoft.com/office/powerpoint/2010/main" val="1051334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A1D68C0-289B-1A45-B82A-425A4F2BB568}" type="datetimeFigureOut">
              <a:rPr lang="en-US" smtClean="0"/>
              <a:t>10/28/18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4C193F-3D7C-6645-887A-53A620BF98D4}" type="slidenum">
              <a:rPr lang="en-US" smtClean="0"/>
              <a:t>‹#›</a:t>
            </a:fld>
            <a:endParaRPr lang="en-US"/>
          </a:p>
        </p:txBody>
      </p:sp>
    </p:spTree>
    <p:extLst>
      <p:ext uri="{BB962C8B-B14F-4D97-AF65-F5344CB8AC3E}">
        <p14:creationId xmlns:p14="http://schemas.microsoft.com/office/powerpoint/2010/main" val="1726433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A1D68C0-289B-1A45-B82A-425A4F2BB568}" type="datetimeFigureOut">
              <a:rPr lang="en-US" smtClean="0"/>
              <a:t>10/28/18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4C193F-3D7C-6645-887A-53A620BF98D4}" type="slidenum">
              <a:rPr lang="en-US" smtClean="0"/>
              <a:t>‹#›</a:t>
            </a:fld>
            <a:endParaRPr lang="en-US"/>
          </a:p>
        </p:txBody>
      </p:sp>
    </p:spTree>
    <p:extLst>
      <p:ext uri="{BB962C8B-B14F-4D97-AF65-F5344CB8AC3E}">
        <p14:creationId xmlns:p14="http://schemas.microsoft.com/office/powerpoint/2010/main" val="2233237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A1D68C0-289B-1A45-B82A-425A4F2BB568}" type="datetimeFigureOut">
              <a:rPr lang="en-US" smtClean="0"/>
              <a:t>10/28/18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4C193F-3D7C-6645-887A-53A620BF98D4}" type="slidenum">
              <a:rPr lang="en-US" smtClean="0"/>
              <a:t>‹#›</a:t>
            </a:fld>
            <a:endParaRPr lang="en-US"/>
          </a:p>
        </p:txBody>
      </p:sp>
    </p:spTree>
    <p:extLst>
      <p:ext uri="{BB962C8B-B14F-4D97-AF65-F5344CB8AC3E}">
        <p14:creationId xmlns:p14="http://schemas.microsoft.com/office/powerpoint/2010/main" val="3716450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1D68C0-289B-1A45-B82A-425A4F2BB568}" type="datetimeFigureOut">
              <a:rPr lang="en-US" smtClean="0"/>
              <a:t>10/28/18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4C193F-3D7C-6645-887A-53A620BF98D4}" type="slidenum">
              <a:rPr lang="en-US" smtClean="0"/>
              <a:t>‹#›</a:t>
            </a:fld>
            <a:endParaRPr lang="en-US"/>
          </a:p>
        </p:txBody>
      </p:sp>
    </p:spTree>
    <p:extLst>
      <p:ext uri="{BB962C8B-B14F-4D97-AF65-F5344CB8AC3E}">
        <p14:creationId xmlns:p14="http://schemas.microsoft.com/office/powerpoint/2010/main" val="1010614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1D68C0-289B-1A45-B82A-425A4F2BB568}" type="datetimeFigureOut">
              <a:rPr lang="en-US" smtClean="0"/>
              <a:t>10/28/18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4C193F-3D7C-6645-887A-53A620BF98D4}" type="slidenum">
              <a:rPr lang="en-US" smtClean="0"/>
              <a:t>‹#›</a:t>
            </a:fld>
            <a:endParaRPr lang="en-US"/>
          </a:p>
        </p:txBody>
      </p:sp>
    </p:spTree>
    <p:extLst>
      <p:ext uri="{BB962C8B-B14F-4D97-AF65-F5344CB8AC3E}">
        <p14:creationId xmlns:p14="http://schemas.microsoft.com/office/powerpoint/2010/main" val="228717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1D68C0-289B-1A45-B82A-425A4F2BB568}" type="datetimeFigureOut">
              <a:rPr lang="en-US" smtClean="0"/>
              <a:t>10/28/18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4C193F-3D7C-6645-887A-53A620BF98D4}" type="slidenum">
              <a:rPr lang="en-US" smtClean="0"/>
              <a:t>‹#›</a:t>
            </a:fld>
            <a:endParaRPr lang="en-US"/>
          </a:p>
        </p:txBody>
      </p:sp>
    </p:spTree>
    <p:extLst>
      <p:ext uri="{BB962C8B-B14F-4D97-AF65-F5344CB8AC3E}">
        <p14:creationId xmlns:p14="http://schemas.microsoft.com/office/powerpoint/2010/main" val="176007045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1D68C0-289B-1A45-B82A-425A4F2BB568}" type="datetimeFigureOut">
              <a:rPr lang="en-US" smtClean="0"/>
              <a:t>10/28/18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4C193F-3D7C-6645-887A-53A620BF98D4}" type="slidenum">
              <a:rPr lang="en-US" smtClean="0"/>
              <a:t>‹#›</a:t>
            </a:fld>
            <a:endParaRPr lang="en-US"/>
          </a:p>
        </p:txBody>
      </p:sp>
    </p:spTree>
    <p:extLst>
      <p:ext uri="{BB962C8B-B14F-4D97-AF65-F5344CB8AC3E}">
        <p14:creationId xmlns:p14="http://schemas.microsoft.com/office/powerpoint/2010/main" val="37813444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Clinical Cases with Somatic Symptom </a:t>
            </a:r>
            <a:r>
              <a:rPr lang="en-US" dirty="0" smtClean="0"/>
              <a:t>and </a:t>
            </a:r>
            <a:r>
              <a:rPr lang="en-US" dirty="0" smtClean="0"/>
              <a:t>Related </a:t>
            </a:r>
            <a:r>
              <a:rPr lang="en-US" dirty="0" smtClean="0"/>
              <a:t>D</a:t>
            </a:r>
            <a:r>
              <a:rPr lang="en-US" dirty="0" smtClean="0"/>
              <a:t>isorders </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Yasin Ibrahim, MD</a:t>
            </a:r>
          </a:p>
          <a:p>
            <a:r>
              <a:rPr lang="en-US" dirty="0" smtClean="0"/>
              <a:t>Assistant Professor of Psychiatry</a:t>
            </a:r>
          </a:p>
          <a:p>
            <a:r>
              <a:rPr lang="en-US" dirty="0" smtClean="0"/>
              <a:t>Texas Tech University Health Sciences Center</a:t>
            </a:r>
            <a:endParaRPr lang="en-US" dirty="0"/>
          </a:p>
        </p:txBody>
      </p:sp>
    </p:spTree>
    <p:extLst>
      <p:ext uri="{BB962C8B-B14F-4D97-AF65-F5344CB8AC3E}">
        <p14:creationId xmlns:p14="http://schemas.microsoft.com/office/powerpoint/2010/main" val="9092921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2. </a:t>
            </a:r>
            <a:r>
              <a:rPr lang="en-US" dirty="0"/>
              <a:t>Somatic Complaints</a:t>
            </a:r>
            <a:r>
              <a:rPr lang="en-US" dirty="0" smtClean="0">
                <a:effectLst/>
              </a:rPr>
              <a:t> </a:t>
            </a:r>
            <a:endParaRPr lang="en-US" dirty="0"/>
          </a:p>
        </p:txBody>
      </p:sp>
      <p:sp>
        <p:nvSpPr>
          <p:cNvPr id="3" name="Content Placeholder 2"/>
          <p:cNvSpPr>
            <a:spLocks noGrp="1"/>
          </p:cNvSpPr>
          <p:nvPr>
            <p:ph idx="1"/>
          </p:nvPr>
        </p:nvSpPr>
        <p:spPr/>
        <p:txBody>
          <a:bodyPr>
            <a:normAutofit fontScale="77500" lnSpcReduction="20000"/>
          </a:bodyPr>
          <a:lstStyle/>
          <a:p>
            <a:r>
              <a:rPr lang="en-US" dirty="0"/>
              <a:t>Norma </a:t>
            </a:r>
            <a:r>
              <a:rPr lang="en-US" dirty="0" err="1"/>
              <a:t>Balaban</a:t>
            </a:r>
            <a:r>
              <a:rPr lang="en-US" dirty="0"/>
              <a:t>, a 37-year-old married </a:t>
            </a:r>
            <a:r>
              <a:rPr lang="en-US" dirty="0" smtClean="0"/>
              <a:t>woman </a:t>
            </a:r>
            <a:r>
              <a:rPr lang="en-US" dirty="0"/>
              <a:t>was referred by her primary care physician for evaluation of depression and multiple somatic symptoms. </a:t>
            </a:r>
            <a:r>
              <a:rPr lang="en-US" dirty="0" smtClean="0">
                <a:effectLst/>
              </a:rPr>
              <a:t> </a:t>
            </a:r>
          </a:p>
          <a:p>
            <a:r>
              <a:rPr lang="en-US" dirty="0" smtClean="0"/>
              <a:t>Her problem list included </a:t>
            </a:r>
          </a:p>
          <a:p>
            <a:r>
              <a:rPr lang="en-US" dirty="0"/>
              <a:t>n</a:t>
            </a:r>
            <a:r>
              <a:rPr lang="en-US" dirty="0" smtClean="0"/>
              <a:t>octurnal </a:t>
            </a:r>
            <a:r>
              <a:rPr lang="en-US" dirty="0"/>
              <a:t>leg </a:t>
            </a:r>
            <a:r>
              <a:rPr lang="en-US" dirty="0" smtClean="0"/>
              <a:t>spasms</a:t>
            </a:r>
            <a:endParaRPr lang="en-US" dirty="0" smtClean="0"/>
          </a:p>
          <a:p>
            <a:r>
              <a:rPr lang="en-US" dirty="0" smtClean="0"/>
              <a:t>sleep </a:t>
            </a:r>
            <a:r>
              <a:rPr lang="en-US" dirty="0"/>
              <a:t>difficulties that led to </a:t>
            </a:r>
            <a:r>
              <a:rPr lang="en-US" dirty="0" smtClean="0"/>
              <a:t>head </a:t>
            </a:r>
            <a:r>
              <a:rPr lang="en-US" dirty="0"/>
              <a:t>heaviness. </a:t>
            </a:r>
          </a:p>
          <a:p>
            <a:r>
              <a:rPr lang="en-US" dirty="0" smtClean="0"/>
              <a:t>intermittent </a:t>
            </a:r>
            <a:r>
              <a:rPr lang="en-US" dirty="0"/>
              <a:t>cold sensations in her extremities, </a:t>
            </a:r>
            <a:r>
              <a:rPr lang="en-US" dirty="0" smtClean="0"/>
              <a:t>face.</a:t>
            </a:r>
          </a:p>
          <a:p>
            <a:r>
              <a:rPr lang="en-US" dirty="0" smtClean="0"/>
              <a:t>Pulsating </a:t>
            </a:r>
            <a:r>
              <a:rPr lang="en-US" dirty="0"/>
              <a:t>sensations in her eyes </a:t>
            </a:r>
            <a:r>
              <a:rPr lang="en-US" dirty="0" smtClean="0"/>
              <a:t>after </a:t>
            </a:r>
            <a:r>
              <a:rPr lang="en-US" dirty="0"/>
              <a:t>a poor night’s sleep. </a:t>
            </a:r>
            <a:endParaRPr lang="en-US" dirty="0" smtClean="0"/>
          </a:p>
          <a:p>
            <a:r>
              <a:rPr lang="en-US" dirty="0" smtClean="0"/>
              <a:t>difficulty </a:t>
            </a:r>
            <a:r>
              <a:rPr lang="en-US" dirty="0"/>
              <a:t>urinating, menstrual </a:t>
            </a:r>
            <a:r>
              <a:rPr lang="en-US" dirty="0" smtClean="0"/>
              <a:t>irregularity</a:t>
            </a:r>
            <a:endParaRPr lang="en-US" dirty="0"/>
          </a:p>
          <a:p>
            <a:r>
              <a:rPr lang="en-US" dirty="0" smtClean="0"/>
              <a:t>right </a:t>
            </a:r>
            <a:r>
              <a:rPr lang="en-US" dirty="0"/>
              <a:t>gluteal pain </a:t>
            </a:r>
            <a:endParaRPr lang="en-US" dirty="0" smtClean="0"/>
          </a:p>
          <a:p>
            <a:r>
              <a:rPr lang="en-US" dirty="0" smtClean="0"/>
              <a:t>neck stiffness</a:t>
            </a:r>
            <a:endParaRPr lang="en-US" dirty="0"/>
          </a:p>
        </p:txBody>
      </p:sp>
    </p:spTree>
    <p:extLst>
      <p:ext uri="{BB962C8B-B14F-4D97-AF65-F5344CB8AC3E}">
        <p14:creationId xmlns:p14="http://schemas.microsoft.com/office/powerpoint/2010/main" val="38102227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Patient has been seen by a rheumatologist who diagnosed her with </a:t>
            </a:r>
            <a:r>
              <a:rPr lang="en-US" dirty="0"/>
              <a:t>mechanical back pain without evidence of inflammatory </a:t>
            </a:r>
            <a:r>
              <a:rPr lang="en-US" dirty="0" smtClean="0"/>
              <a:t>arthritis.</a:t>
            </a:r>
            <a:endParaRPr lang="en-US" dirty="0"/>
          </a:p>
          <a:p>
            <a:r>
              <a:rPr lang="en-US" dirty="0" smtClean="0"/>
              <a:t>A neurologist diagnosed her with </a:t>
            </a:r>
            <a:r>
              <a:rPr lang="en-US" dirty="0"/>
              <a:t>atypical migraine </a:t>
            </a:r>
            <a:r>
              <a:rPr lang="en-US" dirty="0" smtClean="0"/>
              <a:t>variant.</a:t>
            </a:r>
          </a:p>
          <a:p>
            <a:r>
              <a:rPr lang="en-US" dirty="0" smtClean="0"/>
              <a:t>Tests </a:t>
            </a:r>
            <a:r>
              <a:rPr lang="en-US" dirty="0" smtClean="0"/>
              <a:t>performed (all were normal): </a:t>
            </a:r>
            <a:r>
              <a:rPr lang="en-US" dirty="0" smtClean="0"/>
              <a:t>two </a:t>
            </a:r>
            <a:r>
              <a:rPr lang="en-US" dirty="0"/>
              <a:t>electroencephalograms, an electromyogram, three brain and three spinal magnetic resonance images, two lumbar puncture studies, and serial laboratory exams.</a:t>
            </a:r>
            <a:r>
              <a:rPr lang="en-US" dirty="0" smtClean="0">
                <a:effectLst/>
              </a:rPr>
              <a:t> </a:t>
            </a:r>
            <a:endParaRPr lang="en-US" dirty="0"/>
          </a:p>
        </p:txBody>
      </p:sp>
    </p:spTree>
    <p:extLst>
      <p:ext uri="{BB962C8B-B14F-4D97-AF65-F5344CB8AC3E}">
        <p14:creationId xmlns:p14="http://schemas.microsoft.com/office/powerpoint/2010/main" val="35642063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She spoke </a:t>
            </a:r>
            <a:r>
              <a:rPr lang="en-US" dirty="0"/>
              <a:t>to the psychiatrist primarily about her physical complaints. </a:t>
            </a:r>
            <a:endParaRPr lang="en-US" dirty="0" smtClean="0"/>
          </a:p>
          <a:p>
            <a:r>
              <a:rPr lang="en-US" dirty="0"/>
              <a:t>She found it difficult to concentrate and complete her work and was spending a lot of time on the Internet researching her symptoms.</a:t>
            </a:r>
            <a:r>
              <a:rPr lang="en-US" dirty="0" smtClean="0">
                <a:effectLst/>
              </a:rPr>
              <a:t> </a:t>
            </a:r>
          </a:p>
          <a:p>
            <a:r>
              <a:rPr lang="en-US" dirty="0"/>
              <a:t>She acknowledged bouts of depressed mood over the prior year with some </a:t>
            </a:r>
            <a:r>
              <a:rPr lang="en-US" dirty="0" err="1"/>
              <a:t>anhedonia</a:t>
            </a:r>
            <a:r>
              <a:rPr lang="en-US" dirty="0"/>
              <a:t> and occasional thoughts of </a:t>
            </a:r>
            <a:r>
              <a:rPr lang="en-US" dirty="0" smtClean="0"/>
              <a:t>suicide.</a:t>
            </a:r>
          </a:p>
          <a:p>
            <a:r>
              <a:rPr lang="en-US" dirty="0"/>
              <a:t>She had started taking fluoxetine and gabapentin, prescribed by her primary care physician, and experienced partial improvement in her mood and some of her pains.</a:t>
            </a:r>
            <a:r>
              <a:rPr lang="en-US" dirty="0" smtClean="0">
                <a:effectLst/>
              </a:rPr>
              <a:t> </a:t>
            </a:r>
            <a:endParaRPr lang="en-US" dirty="0" smtClean="0"/>
          </a:p>
          <a:p>
            <a:endParaRPr lang="en-US" dirty="0"/>
          </a:p>
        </p:txBody>
      </p:sp>
    </p:spTree>
    <p:extLst>
      <p:ext uri="{BB962C8B-B14F-4D97-AF65-F5344CB8AC3E}">
        <p14:creationId xmlns:p14="http://schemas.microsoft.com/office/powerpoint/2010/main" val="1661095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What is the most likely diagnosis/diagnoses?</a:t>
            </a:r>
          </a:p>
          <a:p>
            <a:endParaRPr lang="en-US" dirty="0" smtClean="0"/>
          </a:p>
          <a:p>
            <a:r>
              <a:rPr lang="en-US" dirty="0" smtClean="0"/>
              <a:t>Major Depressive Disorder</a:t>
            </a:r>
          </a:p>
          <a:p>
            <a:r>
              <a:rPr lang="en-US" dirty="0" smtClean="0"/>
              <a:t>Somatic Symptom Disorder</a:t>
            </a:r>
          </a:p>
          <a:p>
            <a:r>
              <a:rPr lang="en-US" dirty="0" smtClean="0"/>
              <a:t>Factitious Disorder</a:t>
            </a:r>
          </a:p>
          <a:p>
            <a:r>
              <a:rPr lang="en-US" dirty="0" smtClean="0"/>
              <a:t>Illness Anxiety Disorder</a:t>
            </a:r>
          </a:p>
          <a:p>
            <a:endParaRPr lang="en-US" dirty="0"/>
          </a:p>
        </p:txBody>
      </p:sp>
    </p:spTree>
    <p:extLst>
      <p:ext uri="{BB962C8B-B14F-4D97-AF65-F5344CB8AC3E}">
        <p14:creationId xmlns:p14="http://schemas.microsoft.com/office/powerpoint/2010/main" val="27001510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Diagnosis</a:t>
            </a:r>
          </a:p>
          <a:p>
            <a:r>
              <a:rPr lang="en-US" dirty="0" smtClean="0"/>
              <a:t>SSD</a:t>
            </a:r>
          </a:p>
          <a:p>
            <a:r>
              <a:rPr lang="en-US" dirty="0" smtClean="0"/>
              <a:t>Depressive disorder.</a:t>
            </a:r>
          </a:p>
          <a:p>
            <a:endParaRPr lang="en-US" dirty="0"/>
          </a:p>
        </p:txBody>
      </p:sp>
    </p:spTree>
    <p:extLst>
      <p:ext uri="{BB962C8B-B14F-4D97-AF65-F5344CB8AC3E}">
        <p14:creationId xmlns:p14="http://schemas.microsoft.com/office/powerpoint/2010/main" val="3704124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b="1" dirty="0" smtClean="0"/>
              <a:t>Discussion</a:t>
            </a:r>
          </a:p>
          <a:p>
            <a:r>
              <a:rPr lang="en-US" dirty="0" smtClean="0"/>
              <a:t>Large </a:t>
            </a:r>
            <a:r>
              <a:rPr lang="en-US" dirty="0"/>
              <a:t>number of seemingly unrelated physical </a:t>
            </a:r>
            <a:r>
              <a:rPr lang="en-US" dirty="0" smtClean="0"/>
              <a:t>symptoms.</a:t>
            </a:r>
          </a:p>
          <a:p>
            <a:r>
              <a:rPr lang="en-US" dirty="0"/>
              <a:t>A</a:t>
            </a:r>
            <a:r>
              <a:rPr lang="en-US" dirty="0" smtClean="0"/>
              <a:t>n </a:t>
            </a:r>
            <a:r>
              <a:rPr lang="en-US" dirty="0"/>
              <a:t>inordinate amount of time and energy </a:t>
            </a:r>
            <a:r>
              <a:rPr lang="en-US" dirty="0" smtClean="0"/>
              <a:t>devoted to </a:t>
            </a:r>
            <a:r>
              <a:rPr lang="en-US" dirty="0"/>
              <a:t>thinking </a:t>
            </a:r>
            <a:r>
              <a:rPr lang="en-US" dirty="0" smtClean="0"/>
              <a:t>about and </a:t>
            </a:r>
            <a:r>
              <a:rPr lang="en-US" dirty="0"/>
              <a:t>seeking care for her somatic </a:t>
            </a:r>
            <a:r>
              <a:rPr lang="en-US" dirty="0" smtClean="0"/>
              <a:t>symptoms.</a:t>
            </a:r>
          </a:p>
          <a:p>
            <a:r>
              <a:rPr lang="en-US" dirty="0" smtClean="0"/>
              <a:t>Some depressive symptoms including SI.</a:t>
            </a:r>
          </a:p>
          <a:p>
            <a:endParaRPr lang="en-US" dirty="0" smtClean="0"/>
          </a:p>
          <a:p>
            <a:endParaRPr lang="en-US" dirty="0"/>
          </a:p>
        </p:txBody>
      </p:sp>
    </p:spTree>
    <p:extLst>
      <p:ext uri="{BB962C8B-B14F-4D97-AF65-F5344CB8AC3E}">
        <p14:creationId xmlns:p14="http://schemas.microsoft.com/office/powerpoint/2010/main" val="27925261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Case III: Chronic Lyme Disease</a:t>
            </a:r>
            <a:endParaRPr lang="en-US" sz="4000" dirty="0"/>
          </a:p>
        </p:txBody>
      </p:sp>
      <p:sp>
        <p:nvSpPr>
          <p:cNvPr id="3" name="Content Placeholder 2"/>
          <p:cNvSpPr>
            <a:spLocks noGrp="1"/>
          </p:cNvSpPr>
          <p:nvPr>
            <p:ph idx="1"/>
          </p:nvPr>
        </p:nvSpPr>
        <p:spPr/>
        <p:txBody>
          <a:bodyPr>
            <a:normAutofit fontScale="77500" lnSpcReduction="20000"/>
          </a:bodyPr>
          <a:lstStyle/>
          <a:p>
            <a:r>
              <a:rPr lang="en-US" dirty="0"/>
              <a:t>Oscar Capek, a 43-year-old man, was brought by his wife to an emergency room (ER) for what he described as a relapse of his chronic Lyme </a:t>
            </a:r>
            <a:r>
              <a:rPr lang="en-US" dirty="0" smtClean="0"/>
              <a:t>disease. </a:t>
            </a:r>
            <a:r>
              <a:rPr lang="en-US" dirty="0"/>
              <a:t>he had been fatigued for a month and bedridden for a week.</a:t>
            </a:r>
            <a:r>
              <a:rPr lang="en-US" dirty="0" smtClean="0">
                <a:effectLst/>
              </a:rPr>
              <a:t> </a:t>
            </a:r>
            <a:r>
              <a:rPr lang="en-US" dirty="0"/>
              <a:t>Saying he was too tired </a:t>
            </a:r>
            <a:r>
              <a:rPr lang="en-US" dirty="0" smtClean="0"/>
              <a:t>and asked </a:t>
            </a:r>
            <a:r>
              <a:rPr lang="en-US" dirty="0"/>
              <a:t>the ER team to call his </a:t>
            </a:r>
            <a:r>
              <a:rPr lang="en-US" dirty="0" smtClean="0"/>
              <a:t>psychiatrist (for tw</a:t>
            </a:r>
            <a:r>
              <a:rPr lang="en-US" dirty="0" smtClean="0"/>
              <a:t>o decades)</a:t>
            </a:r>
            <a:endParaRPr lang="en-US" dirty="0" smtClean="0"/>
          </a:p>
          <a:p>
            <a:r>
              <a:rPr lang="en-US" dirty="0" smtClean="0"/>
              <a:t>The psychiatrist reported that he </a:t>
            </a:r>
            <a:r>
              <a:rPr lang="en-US" dirty="0"/>
              <a:t>first saw Mr. Capek for</a:t>
            </a:r>
            <a:r>
              <a:rPr lang="en-US" dirty="0" smtClean="0">
                <a:effectLst/>
              </a:rPr>
              <a:t> panic </a:t>
            </a:r>
            <a:r>
              <a:rPr lang="en-US" dirty="0" smtClean="0">
                <a:effectLst/>
              </a:rPr>
              <a:t>attacks </a:t>
            </a:r>
            <a:r>
              <a:rPr lang="en-US" dirty="0" smtClean="0">
                <a:effectLst/>
              </a:rPr>
              <a:t>which</a:t>
            </a:r>
            <a:r>
              <a:rPr lang="en-US" dirty="0" smtClean="0"/>
              <a:t> </a:t>
            </a:r>
            <a:r>
              <a:rPr lang="en-US" dirty="0"/>
              <a:t>resolved quickly, but Mr. Capek continued to see him for help coping with his chronic </a:t>
            </a:r>
            <a:r>
              <a:rPr lang="en-US" dirty="0" smtClean="0"/>
              <a:t>illness (</a:t>
            </a:r>
            <a:r>
              <a:rPr lang="en-US" dirty="0" err="1" smtClean="0"/>
              <a:t>lyme</a:t>
            </a:r>
            <a:r>
              <a:rPr lang="en-US" dirty="0" smtClean="0"/>
              <a:t> disease).</a:t>
            </a:r>
          </a:p>
          <a:p>
            <a:r>
              <a:rPr lang="en-US" dirty="0" smtClean="0"/>
              <a:t>Initially </a:t>
            </a:r>
            <a:r>
              <a:rPr lang="en-US" dirty="0"/>
              <a:t>a graduate student pursuing a master’s degree in accounting, Mr. Capek dropped out of school over worries that the demands of his studies would exacerbate his disease. </a:t>
            </a:r>
          </a:p>
        </p:txBody>
      </p:sp>
    </p:spTree>
    <p:extLst>
      <p:ext uri="{BB962C8B-B14F-4D97-AF65-F5344CB8AC3E}">
        <p14:creationId xmlns:p14="http://schemas.microsoft.com/office/powerpoint/2010/main" val="41715602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2600" dirty="0"/>
              <a:t>Capek usually felt physically and emotionally well. He deemed that his occasional fatigue, anxiety, and concentration difficulties were “controllable” and did not require treatment.</a:t>
            </a:r>
          </a:p>
          <a:p>
            <a:r>
              <a:rPr lang="en-US" sz="2600" dirty="0"/>
              <a:t>H</a:t>
            </a:r>
            <a:r>
              <a:rPr lang="en-US" sz="2600" dirty="0" smtClean="0"/>
              <a:t>e </a:t>
            </a:r>
            <a:r>
              <a:rPr lang="en-US" sz="2600" dirty="0"/>
              <a:t>would often bring in articles on chronic Lyme disease for discussion and was active in a local Lyme disease support group.  </a:t>
            </a:r>
          </a:p>
          <a:p>
            <a:r>
              <a:rPr lang="en-US" sz="2600" dirty="0"/>
              <a:t>Mr. Capek’s symptoms would occasionally worsen. This occurred less than yearly, and these “exacerbations” usually related to some obvious stress. </a:t>
            </a:r>
          </a:p>
        </p:txBody>
      </p:sp>
    </p:spTree>
    <p:extLst>
      <p:ext uri="{BB962C8B-B14F-4D97-AF65-F5344CB8AC3E}">
        <p14:creationId xmlns:p14="http://schemas.microsoft.com/office/powerpoint/2010/main" val="33601669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a:t>All testing for Lyme disease thus far had been negative. When the internist explained this, Mr. Capek became defensive and produced literature on the inaccuracy of Lyme disease testing.</a:t>
            </a:r>
            <a:r>
              <a:rPr lang="en-US" dirty="0" smtClean="0">
                <a:effectLst/>
              </a:rPr>
              <a:t> </a:t>
            </a:r>
          </a:p>
          <a:p>
            <a:r>
              <a:rPr lang="en-US" dirty="0"/>
              <a:t>A standard laboratory screen was normal with the exception of a slightly low hemoglobin value. On hearing about the low hemoglobin, Mr. Capek became alarmed, dismissed reassurances, and insisted this be investigated further.</a:t>
            </a:r>
          </a:p>
          <a:p>
            <a:endParaRPr lang="en-US" dirty="0"/>
          </a:p>
        </p:txBody>
      </p:sp>
    </p:spTree>
    <p:extLst>
      <p:ext uri="{BB962C8B-B14F-4D97-AF65-F5344CB8AC3E}">
        <p14:creationId xmlns:p14="http://schemas.microsoft.com/office/powerpoint/2010/main" val="1300824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What is the most likely diagnosis/diagnoses?</a:t>
            </a:r>
          </a:p>
          <a:p>
            <a:endParaRPr lang="en-US" dirty="0" smtClean="0"/>
          </a:p>
          <a:p>
            <a:r>
              <a:rPr lang="en-US" dirty="0" smtClean="0"/>
              <a:t>Major Depressive Disorder</a:t>
            </a:r>
          </a:p>
          <a:p>
            <a:r>
              <a:rPr lang="en-US" dirty="0" smtClean="0"/>
              <a:t>Somatic Symptom Disorder</a:t>
            </a:r>
          </a:p>
          <a:p>
            <a:r>
              <a:rPr lang="en-US" dirty="0" smtClean="0"/>
              <a:t>Factitious Disorder</a:t>
            </a:r>
          </a:p>
          <a:p>
            <a:r>
              <a:rPr lang="en-US" dirty="0" smtClean="0"/>
              <a:t>Illness Anxiety Disorder</a:t>
            </a:r>
          </a:p>
          <a:p>
            <a:endParaRPr lang="en-US" dirty="0"/>
          </a:p>
        </p:txBody>
      </p:sp>
    </p:spTree>
    <p:extLst>
      <p:ext uri="{BB962C8B-B14F-4D97-AF65-F5344CB8AC3E}">
        <p14:creationId xmlns:p14="http://schemas.microsoft.com/office/powerpoint/2010/main" val="3590274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1: chronic pain</a:t>
            </a:r>
            <a:endParaRPr lang="en-US" dirty="0"/>
          </a:p>
        </p:txBody>
      </p:sp>
      <p:sp>
        <p:nvSpPr>
          <p:cNvPr id="3" name="Content Placeholder 2"/>
          <p:cNvSpPr>
            <a:spLocks noGrp="1"/>
          </p:cNvSpPr>
          <p:nvPr>
            <p:ph idx="1"/>
          </p:nvPr>
        </p:nvSpPr>
        <p:spPr/>
        <p:txBody>
          <a:bodyPr>
            <a:normAutofit fontScale="77500" lnSpcReduction="20000"/>
          </a:bodyPr>
          <a:lstStyle/>
          <a:p>
            <a:r>
              <a:rPr lang="en-US" dirty="0"/>
              <a:t>Michelle Adams, a 51-year-</a:t>
            </a:r>
            <a:r>
              <a:rPr lang="en-US" dirty="0" smtClean="0"/>
              <a:t>old a hair dresser, with no prior psych </a:t>
            </a:r>
            <a:r>
              <a:rPr lang="en-US" dirty="0" err="1" smtClean="0"/>
              <a:t>hx</a:t>
            </a:r>
            <a:r>
              <a:rPr lang="en-US" dirty="0" smtClean="0"/>
              <a:t> who was referred from her PMD for psych evaluation. She has been suffering from severe back pain resulted from a trauma 13 months ago. </a:t>
            </a:r>
            <a:endParaRPr lang="en-US" dirty="0" smtClean="0"/>
          </a:p>
          <a:p>
            <a:r>
              <a:rPr lang="en-US" dirty="0" smtClean="0"/>
              <a:t>She fell from the fire escape and </a:t>
            </a:r>
            <a:r>
              <a:rPr lang="en-US" dirty="0"/>
              <a:t>fractured her pelvis, coccyx, right elbow, and three </a:t>
            </a:r>
            <a:r>
              <a:rPr lang="en-US" dirty="0" smtClean="0"/>
              <a:t>ribs.</a:t>
            </a:r>
            <a:endParaRPr lang="en-US" dirty="0" smtClean="0"/>
          </a:p>
          <a:p>
            <a:r>
              <a:rPr lang="en-US" dirty="0" smtClean="0"/>
              <a:t>After the trauma, she was bedridden for 6 weeks and </a:t>
            </a:r>
            <a:r>
              <a:rPr lang="en-US" dirty="0"/>
              <a:t>then underwent several months of physical therapy. Daily narcotic medication was only moderately helpful. She had seen “a dozen” doctors in various specialties and tried multiple treatments, including anesthetic injections and bioelectric stimulation therapy, but her pain was unrelenting. </a:t>
            </a:r>
          </a:p>
        </p:txBody>
      </p:sp>
    </p:spTree>
    <p:extLst>
      <p:ext uri="{BB962C8B-B14F-4D97-AF65-F5344CB8AC3E}">
        <p14:creationId xmlns:p14="http://schemas.microsoft.com/office/powerpoint/2010/main" val="11771631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Diagnosis</a:t>
            </a:r>
            <a:endParaRPr lang="en-US" dirty="0"/>
          </a:p>
          <a:p>
            <a:pPr lvl="0"/>
            <a:r>
              <a:rPr lang="en-US" dirty="0"/>
              <a:t>Illness anxiety disorder, care-seeking type</a:t>
            </a:r>
          </a:p>
          <a:p>
            <a:endParaRPr lang="en-US" dirty="0"/>
          </a:p>
        </p:txBody>
      </p:sp>
    </p:spTree>
    <p:extLst>
      <p:ext uri="{BB962C8B-B14F-4D97-AF65-F5344CB8AC3E}">
        <p14:creationId xmlns:p14="http://schemas.microsoft.com/office/powerpoint/2010/main" val="38804628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t>Discussion</a:t>
            </a:r>
          </a:p>
          <a:p>
            <a:r>
              <a:rPr lang="en-US" dirty="0" smtClean="0"/>
              <a:t>Mr</a:t>
            </a:r>
            <a:r>
              <a:rPr lang="en-US" dirty="0"/>
              <a:t>. Capek insists that he has a disabling disease despite more plausible explanations. His insistence is undeterred by negative testing and contributes to chronic health anxieties and poor functioning. </a:t>
            </a:r>
            <a:endParaRPr lang="en-US" dirty="0" smtClean="0"/>
          </a:p>
          <a:p>
            <a:r>
              <a:rPr lang="en-US" dirty="0" smtClean="0"/>
              <a:t>IAD fits him more because the symptoms are mild. </a:t>
            </a:r>
            <a:r>
              <a:rPr lang="en-US" dirty="0"/>
              <a:t>His behavior toward the likely insignificant hemoglobin test demonstrates his hypersensitivity toward any indication of worsening health. </a:t>
            </a:r>
          </a:p>
        </p:txBody>
      </p:sp>
    </p:spTree>
    <p:extLst>
      <p:ext uri="{BB962C8B-B14F-4D97-AF65-F5344CB8AC3E}">
        <p14:creationId xmlns:p14="http://schemas.microsoft.com/office/powerpoint/2010/main" val="501246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It is important, still, to rule out a </a:t>
            </a:r>
            <a:r>
              <a:rPr lang="en-US" b="1" dirty="0" smtClean="0"/>
              <a:t>yet</a:t>
            </a:r>
            <a:r>
              <a:rPr lang="en-US" b="1" dirty="0"/>
              <a:t>-undiscovered</a:t>
            </a:r>
            <a:r>
              <a:rPr lang="en-US" dirty="0"/>
              <a:t> medical </a:t>
            </a:r>
            <a:r>
              <a:rPr lang="en-US" dirty="0" smtClean="0"/>
              <a:t>illness</a:t>
            </a:r>
            <a:r>
              <a:rPr lang="en-US" dirty="0"/>
              <a:t> </a:t>
            </a:r>
            <a:r>
              <a:rPr lang="en-US" dirty="0" smtClean="0"/>
              <a:t>(fibromyalgia, chronic fatigue syndrome)</a:t>
            </a:r>
          </a:p>
          <a:p>
            <a:r>
              <a:rPr lang="en-US" dirty="0" smtClean="0"/>
              <a:t>Also rule out:</a:t>
            </a:r>
          </a:p>
          <a:p>
            <a:pPr marL="0" indent="0">
              <a:buNone/>
            </a:pPr>
            <a:r>
              <a:rPr lang="en-US" dirty="0" smtClean="0"/>
              <a:t>- Psychotic delusion: Rigid, implausible, other psychotic symptoms.</a:t>
            </a:r>
          </a:p>
          <a:p>
            <a:pPr marL="0" indent="0">
              <a:buNone/>
            </a:pPr>
            <a:r>
              <a:rPr lang="en-US" dirty="0" smtClean="0"/>
              <a:t>- OCD: more related to contamination,  </a:t>
            </a:r>
            <a:endParaRPr lang="en-US" dirty="0"/>
          </a:p>
        </p:txBody>
      </p:sp>
    </p:spTree>
    <p:extLst>
      <p:ext uri="{BB962C8B-B14F-4D97-AF65-F5344CB8AC3E}">
        <p14:creationId xmlns:p14="http://schemas.microsoft.com/office/powerpoint/2010/main" val="5005357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Illness Anxiety Disorder Diagnosis </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Preoccupation </a:t>
            </a:r>
            <a:r>
              <a:rPr lang="en-US" dirty="0"/>
              <a:t>with having </a:t>
            </a:r>
            <a:r>
              <a:rPr lang="en-US" dirty="0" smtClean="0"/>
              <a:t>a </a:t>
            </a:r>
            <a:r>
              <a:rPr lang="en-US" dirty="0"/>
              <a:t>serious illness </a:t>
            </a:r>
          </a:p>
          <a:p>
            <a:r>
              <a:rPr lang="en-US" dirty="0"/>
              <a:t>Performance of excessive health-related behaviors OR maladaptive avoidance (e.g., avoiding doctors or hospitals) </a:t>
            </a:r>
          </a:p>
          <a:p>
            <a:r>
              <a:rPr lang="en-US" dirty="0"/>
              <a:t>Somatic symptoms are not present or are mild </a:t>
            </a:r>
          </a:p>
          <a:p>
            <a:pPr lvl="1"/>
            <a:r>
              <a:rPr lang="en-US" dirty="0" smtClean="0"/>
              <a:t>If </a:t>
            </a:r>
            <a:r>
              <a:rPr lang="en-US" dirty="0"/>
              <a:t>a medical condition is present, concerns </a:t>
            </a:r>
            <a:r>
              <a:rPr lang="en-US" dirty="0" smtClean="0"/>
              <a:t>are </a:t>
            </a:r>
            <a:r>
              <a:rPr lang="en-US" dirty="0"/>
              <a:t>excessive </a:t>
            </a:r>
          </a:p>
          <a:p>
            <a:r>
              <a:rPr lang="en-US" dirty="0" smtClean="0"/>
              <a:t>Causes </a:t>
            </a:r>
            <a:r>
              <a:rPr lang="en-US" dirty="0"/>
              <a:t>distress or impairment </a:t>
            </a:r>
          </a:p>
          <a:p>
            <a:endParaRPr lang="en-US" dirty="0"/>
          </a:p>
        </p:txBody>
      </p:sp>
    </p:spTree>
    <p:extLst>
      <p:ext uri="{BB962C8B-B14F-4D97-AF65-F5344CB8AC3E}">
        <p14:creationId xmlns:p14="http://schemas.microsoft.com/office/powerpoint/2010/main" val="34195076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DD of Illness Anxiety </a:t>
            </a:r>
            <a:r>
              <a:rPr lang="en-US" dirty="0" err="1" smtClean="0"/>
              <a:t>Disordwer</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 </a:t>
            </a:r>
            <a:r>
              <a:rPr lang="en-US" dirty="0"/>
              <a:t>Somatic symptom disorder </a:t>
            </a:r>
            <a:endParaRPr lang="en-US" dirty="0" smtClean="0"/>
          </a:p>
          <a:p>
            <a:pPr marL="0" indent="0">
              <a:buNone/>
            </a:pPr>
            <a:r>
              <a:rPr lang="en-US" dirty="0" smtClean="0"/>
              <a:t>• </a:t>
            </a:r>
            <a:r>
              <a:rPr lang="en-US" dirty="0"/>
              <a:t>Panic disorder </a:t>
            </a:r>
            <a:endParaRPr lang="en-US" dirty="0" smtClean="0">
              <a:effectLst/>
            </a:endParaRPr>
          </a:p>
          <a:p>
            <a:pPr marL="0" indent="0">
              <a:buNone/>
            </a:pPr>
            <a:r>
              <a:rPr lang="en-US" dirty="0"/>
              <a:t>• Generalized anxiety disorder</a:t>
            </a:r>
            <a:br>
              <a:rPr lang="en-US" dirty="0"/>
            </a:br>
            <a:r>
              <a:rPr lang="en-US" dirty="0"/>
              <a:t>• Obsessive compulsive disorder</a:t>
            </a:r>
            <a:br>
              <a:rPr lang="en-US" dirty="0"/>
            </a:br>
            <a:r>
              <a:rPr lang="en-US" dirty="0"/>
              <a:t>• Body </a:t>
            </a:r>
            <a:r>
              <a:rPr lang="en-US" dirty="0" err="1"/>
              <a:t>dysmorphic</a:t>
            </a:r>
            <a:r>
              <a:rPr lang="en-US" dirty="0"/>
              <a:t> disorder</a:t>
            </a:r>
            <a:br>
              <a:rPr lang="en-US" dirty="0"/>
            </a:br>
            <a:r>
              <a:rPr lang="en-US" dirty="0"/>
              <a:t>• Delusional disorder, somatic type </a:t>
            </a:r>
            <a:endParaRPr lang="en-US" dirty="0" smtClean="0">
              <a:effectLst/>
            </a:endParaRPr>
          </a:p>
          <a:p>
            <a:endParaRPr lang="en-US" dirty="0"/>
          </a:p>
        </p:txBody>
      </p:sp>
    </p:spTree>
    <p:extLst>
      <p:ext uri="{BB962C8B-B14F-4D97-AF65-F5344CB8AC3E}">
        <p14:creationId xmlns:p14="http://schemas.microsoft.com/office/powerpoint/2010/main" val="15908846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Treatment of IAD</a:t>
            </a:r>
            <a:endParaRPr lang="en-US" sz="3600"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 </a:t>
            </a:r>
            <a:r>
              <a:rPr lang="en-US" dirty="0"/>
              <a:t>Psychotherapy: CBT </a:t>
            </a:r>
            <a:endParaRPr lang="en-US" dirty="0" smtClean="0">
              <a:effectLst/>
            </a:endParaRPr>
          </a:p>
          <a:p>
            <a:pPr lvl="1"/>
            <a:r>
              <a:rPr lang="en-US" dirty="0" smtClean="0"/>
              <a:t>Anxiety </a:t>
            </a:r>
            <a:r>
              <a:rPr lang="en-US" dirty="0"/>
              <a:t>primarily relates to the meaning, </a:t>
            </a:r>
            <a:r>
              <a:rPr lang="en-US" dirty="0" smtClean="0"/>
              <a:t>significance</a:t>
            </a:r>
            <a:r>
              <a:rPr lang="en-US" dirty="0"/>
              <a:t>, cause, and consequences of </a:t>
            </a:r>
            <a:r>
              <a:rPr lang="en-US" dirty="0" smtClean="0"/>
              <a:t>non</a:t>
            </a:r>
            <a:r>
              <a:rPr lang="en-US" dirty="0"/>
              <a:t>-pathological physical signs or sensations </a:t>
            </a:r>
            <a:endParaRPr lang="en-US" dirty="0" smtClean="0">
              <a:effectLst/>
            </a:endParaRPr>
          </a:p>
          <a:p>
            <a:pPr lvl="1"/>
            <a:r>
              <a:rPr lang="en-US" dirty="0" smtClean="0"/>
              <a:t>Cognitive </a:t>
            </a:r>
            <a:r>
              <a:rPr lang="en-US" dirty="0"/>
              <a:t>restructuring and exposure to </a:t>
            </a:r>
            <a:r>
              <a:rPr lang="en-US" dirty="0" err="1" smtClean="0"/>
              <a:t>interoceptive</a:t>
            </a:r>
            <a:r>
              <a:rPr lang="en-US" dirty="0" smtClean="0"/>
              <a:t> sensations</a:t>
            </a:r>
          </a:p>
          <a:p>
            <a:pPr lvl="1"/>
            <a:endParaRPr lang="en-US" dirty="0"/>
          </a:p>
          <a:p>
            <a:pPr marL="457200" lvl="1" indent="0">
              <a:buNone/>
            </a:pPr>
            <a:r>
              <a:rPr lang="en-US" dirty="0" smtClean="0"/>
              <a:t>• </a:t>
            </a:r>
            <a:r>
              <a:rPr lang="en-US" dirty="0"/>
              <a:t>Medications: serotonergic </a:t>
            </a:r>
            <a:r>
              <a:rPr lang="en-US" dirty="0" smtClean="0"/>
              <a:t>antidepressants</a:t>
            </a:r>
          </a:p>
          <a:p>
            <a:pPr marL="457200" lvl="1" indent="0">
              <a:buNone/>
            </a:pPr>
            <a:endParaRPr lang="en-US" dirty="0" smtClean="0"/>
          </a:p>
          <a:p>
            <a:pPr marL="457200" lvl="1" indent="0">
              <a:buNone/>
            </a:pPr>
            <a:r>
              <a:rPr lang="en-US" dirty="0" smtClean="0"/>
              <a:t>• </a:t>
            </a:r>
            <a:r>
              <a:rPr lang="en-US" dirty="0"/>
              <a:t>Medical management </a:t>
            </a:r>
            <a:endParaRPr lang="en-US" dirty="0" smtClean="0">
              <a:effectLst/>
            </a:endParaRPr>
          </a:p>
          <a:p>
            <a:pPr lvl="1"/>
            <a:r>
              <a:rPr lang="en-US" dirty="0" smtClean="0"/>
              <a:t>Maintain </a:t>
            </a:r>
            <a:r>
              <a:rPr lang="en-US" dirty="0"/>
              <a:t>contact with caring physician </a:t>
            </a:r>
            <a:endParaRPr lang="en-US" dirty="0" smtClean="0">
              <a:effectLst/>
            </a:endParaRPr>
          </a:p>
          <a:p>
            <a:pPr lvl="1"/>
            <a:r>
              <a:rPr lang="en-US" dirty="0" smtClean="0"/>
              <a:t>Minimize </a:t>
            </a:r>
            <a:r>
              <a:rPr lang="en-US" dirty="0"/>
              <a:t>medical work-</a:t>
            </a:r>
            <a:r>
              <a:rPr lang="en-US" dirty="0" smtClean="0"/>
              <a:t>ups</a:t>
            </a:r>
            <a:endParaRPr lang="en-US" dirty="0"/>
          </a:p>
        </p:txBody>
      </p:sp>
    </p:spTree>
    <p:extLst>
      <p:ext uri="{BB962C8B-B14F-4D97-AF65-F5344CB8AC3E}">
        <p14:creationId xmlns:p14="http://schemas.microsoft.com/office/powerpoint/2010/main" val="19972791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4. Seizures</a:t>
            </a:r>
            <a:endParaRPr lang="en-US" dirty="0"/>
          </a:p>
        </p:txBody>
      </p:sp>
      <p:sp>
        <p:nvSpPr>
          <p:cNvPr id="3" name="Content Placeholder 2"/>
          <p:cNvSpPr>
            <a:spLocks noGrp="1"/>
          </p:cNvSpPr>
          <p:nvPr>
            <p:ph idx="1"/>
          </p:nvPr>
        </p:nvSpPr>
        <p:spPr/>
        <p:txBody>
          <a:bodyPr>
            <a:normAutofit fontScale="85000" lnSpcReduction="10000"/>
          </a:bodyPr>
          <a:lstStyle/>
          <a:p>
            <a:r>
              <a:rPr lang="en-US" dirty="0"/>
              <a:t>Paulina Davis, a </a:t>
            </a:r>
            <a:r>
              <a:rPr lang="en-US" dirty="0" smtClean="0"/>
              <a:t>32</a:t>
            </a:r>
            <a:r>
              <a:rPr lang="en-US" dirty="0"/>
              <a:t> </a:t>
            </a:r>
            <a:r>
              <a:rPr lang="en-US" dirty="0" smtClean="0"/>
              <a:t>y/o female with history of epilepsy and </a:t>
            </a:r>
            <a:r>
              <a:rPr lang="en-US" dirty="0"/>
              <a:t>no known psychiatric history, </a:t>
            </a:r>
            <a:r>
              <a:rPr lang="en-US" dirty="0" smtClean="0"/>
              <a:t>who was admitted for seizure. </a:t>
            </a:r>
          </a:p>
          <a:p>
            <a:r>
              <a:rPr lang="en-US" dirty="0" smtClean="0"/>
              <a:t>After failed trials of </a:t>
            </a:r>
            <a:r>
              <a:rPr lang="en-US" dirty="0" err="1" smtClean="0"/>
              <a:t>Lorazepam</a:t>
            </a:r>
            <a:r>
              <a:rPr lang="en-US" dirty="0" smtClean="0"/>
              <a:t>, the </a:t>
            </a:r>
            <a:r>
              <a:rPr lang="en-US" dirty="0" err="1" smtClean="0"/>
              <a:t>siezures</a:t>
            </a:r>
            <a:r>
              <a:rPr lang="en-US" dirty="0" smtClean="0"/>
              <a:t> responded to </a:t>
            </a:r>
            <a:r>
              <a:rPr lang="en-US" dirty="0" err="1"/>
              <a:t>fosphenytoin</a:t>
            </a:r>
            <a:r>
              <a:rPr lang="en-US" dirty="0"/>
              <a:t> </a:t>
            </a:r>
            <a:r>
              <a:rPr lang="en-US" dirty="0" smtClean="0"/>
              <a:t>dose.</a:t>
            </a:r>
          </a:p>
          <a:p>
            <a:r>
              <a:rPr lang="en-US" dirty="0" smtClean="0"/>
              <a:t>Labs showed normal levels of her antiepileptic and negative urine toxicology.</a:t>
            </a:r>
          </a:p>
          <a:p>
            <a:r>
              <a:rPr lang="en-US" dirty="0" smtClean="0"/>
              <a:t>(</a:t>
            </a:r>
            <a:r>
              <a:rPr lang="en-US" dirty="0"/>
              <a:t>EEG) was ordered. Shortly after the study began, Ms. Davis began convulsing; this prompted administration of intravenous </a:t>
            </a:r>
            <a:r>
              <a:rPr lang="en-US" dirty="0" err="1"/>
              <a:t>lorazepam</a:t>
            </a:r>
            <a:r>
              <a:rPr lang="en-US" dirty="0"/>
              <a:t>. When the EEG was reviewed, no </a:t>
            </a:r>
            <a:r>
              <a:rPr lang="en-US" dirty="0" err="1"/>
              <a:t>epileptiform</a:t>
            </a:r>
            <a:r>
              <a:rPr lang="en-US" dirty="0"/>
              <a:t> activity was identified. </a:t>
            </a:r>
          </a:p>
        </p:txBody>
      </p:sp>
    </p:spTree>
    <p:extLst>
      <p:ext uri="{BB962C8B-B14F-4D97-AF65-F5344CB8AC3E}">
        <p14:creationId xmlns:p14="http://schemas.microsoft.com/office/powerpoint/2010/main" val="5349650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She was placed </a:t>
            </a:r>
            <a:r>
              <a:rPr lang="en-US" dirty="0" smtClean="0"/>
              <a:t>on video</a:t>
            </a:r>
            <a:r>
              <a:rPr lang="en-US" dirty="0"/>
              <a:t>-EEG (</a:t>
            </a:r>
            <a:r>
              <a:rPr lang="en-US" dirty="0" err="1"/>
              <a:t>vEEG</a:t>
            </a:r>
            <a:r>
              <a:rPr lang="en-US" dirty="0"/>
              <a:t>) monitoring </a:t>
            </a:r>
            <a:r>
              <a:rPr lang="en-US" dirty="0" smtClean="0"/>
              <a:t>during which she had </a:t>
            </a:r>
            <a:r>
              <a:rPr lang="en-US" dirty="0"/>
              <a:t>several episodes of convulsive motor activity; none were associated with </a:t>
            </a:r>
            <a:r>
              <a:rPr lang="en-US" dirty="0" err="1"/>
              <a:t>epileptiform</a:t>
            </a:r>
            <a:r>
              <a:rPr lang="en-US" dirty="0"/>
              <a:t> activity on the </a:t>
            </a:r>
            <a:r>
              <a:rPr lang="en-US" dirty="0" smtClean="0"/>
              <a:t>EEG.</a:t>
            </a:r>
          </a:p>
          <a:p>
            <a:r>
              <a:rPr lang="en-US" dirty="0" smtClean="0"/>
              <a:t>Psychiatry was consulted and Ms</a:t>
            </a:r>
            <a:r>
              <a:rPr lang="en-US" dirty="0"/>
              <a:t>. Davis denied prior psychiatric evaluations</a:t>
            </a:r>
            <a:r>
              <a:rPr lang="en-US" dirty="0" smtClean="0">
                <a:effectLst/>
              </a:rPr>
              <a:t> or symptoms.</a:t>
            </a:r>
          </a:p>
          <a:p>
            <a:r>
              <a:rPr lang="en-US" dirty="0" smtClean="0"/>
              <a:t>She only was concerned </a:t>
            </a:r>
            <a:r>
              <a:rPr lang="en-US" dirty="0"/>
              <a:t>about the impact that her seizures might have on her long-term health</a:t>
            </a:r>
            <a:r>
              <a:rPr lang="en-US" dirty="0" smtClean="0">
                <a:effectLst/>
              </a:rPr>
              <a:t> </a:t>
            </a:r>
            <a:endParaRPr lang="en-US" dirty="0"/>
          </a:p>
        </p:txBody>
      </p:sp>
    </p:spTree>
    <p:extLst>
      <p:ext uri="{BB962C8B-B14F-4D97-AF65-F5344CB8AC3E}">
        <p14:creationId xmlns:p14="http://schemas.microsoft.com/office/powerpoint/2010/main" val="28375094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When the findings of the </a:t>
            </a:r>
            <a:r>
              <a:rPr lang="en-US" dirty="0" err="1"/>
              <a:t>vEEG</a:t>
            </a:r>
            <a:r>
              <a:rPr lang="en-US" dirty="0"/>
              <a:t> study were discussed with Ms. Davis, she quickly became quite irritable, asking, “So, everyone thinks I’m just making this up?” </a:t>
            </a:r>
            <a:endParaRPr lang="en-US" dirty="0" smtClean="0"/>
          </a:p>
          <a:p>
            <a:r>
              <a:rPr lang="en-US" dirty="0" smtClean="0"/>
              <a:t>Ms</a:t>
            </a:r>
            <a:r>
              <a:rPr lang="en-US" dirty="0"/>
              <a:t>. Davis pulled her EEG leads from her scalp, dressed herself, and left the hospital against medical advice.</a:t>
            </a:r>
          </a:p>
          <a:p>
            <a:endParaRPr lang="en-US" dirty="0"/>
          </a:p>
        </p:txBody>
      </p:sp>
    </p:spTree>
    <p:extLst>
      <p:ext uri="{BB962C8B-B14F-4D97-AF65-F5344CB8AC3E}">
        <p14:creationId xmlns:p14="http://schemas.microsoft.com/office/powerpoint/2010/main" val="35169332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What is the most likely diagnosis/diagnoses?</a:t>
            </a:r>
          </a:p>
          <a:p>
            <a:endParaRPr lang="en-US" dirty="0" smtClean="0"/>
          </a:p>
          <a:p>
            <a:r>
              <a:rPr lang="en-US" dirty="0" smtClean="0"/>
              <a:t>Somatic Symptom Disorder</a:t>
            </a:r>
          </a:p>
          <a:p>
            <a:r>
              <a:rPr lang="en-US" dirty="0" smtClean="0"/>
              <a:t>Factitious Disorder</a:t>
            </a:r>
          </a:p>
          <a:p>
            <a:r>
              <a:rPr lang="en-US" dirty="0" smtClean="0"/>
              <a:t>Conversion Disorder</a:t>
            </a:r>
          </a:p>
          <a:p>
            <a:r>
              <a:rPr lang="en-US" dirty="0" smtClean="0"/>
              <a:t>Illness Anxiety Disorder</a:t>
            </a:r>
          </a:p>
          <a:p>
            <a:endParaRPr lang="en-US" dirty="0"/>
          </a:p>
        </p:txBody>
      </p:sp>
    </p:spTree>
    <p:extLst>
      <p:ext uri="{BB962C8B-B14F-4D97-AF65-F5344CB8AC3E}">
        <p14:creationId xmlns:p14="http://schemas.microsoft.com/office/powerpoint/2010/main" val="838325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Lately, she </a:t>
            </a:r>
            <a:r>
              <a:rPr lang="en-US" dirty="0"/>
              <a:t>let the </a:t>
            </a:r>
            <a:r>
              <a:rPr lang="en-US" dirty="0" smtClean="0"/>
              <a:t>calls (from her friends) </a:t>
            </a:r>
            <a:r>
              <a:rPr lang="en-US" dirty="0"/>
              <a:t>go to voice mail most of the time because she just did not feel up to socializing on account of the </a:t>
            </a:r>
            <a:r>
              <a:rPr lang="en-US" dirty="0" smtClean="0"/>
              <a:t>pain.</a:t>
            </a:r>
          </a:p>
          <a:p>
            <a:r>
              <a:rPr lang="en-US" dirty="0" smtClean="0"/>
              <a:t>She </a:t>
            </a:r>
            <a:r>
              <a:rPr lang="en-US" dirty="0"/>
              <a:t>had been unable to return to work since her accident on account of the pain.</a:t>
            </a:r>
            <a:r>
              <a:rPr lang="en-US" dirty="0" smtClean="0">
                <a:effectLst/>
              </a:rPr>
              <a:t> </a:t>
            </a:r>
          </a:p>
          <a:p>
            <a:r>
              <a:rPr lang="en-US" dirty="0"/>
              <a:t>“These doctors keep telling me I’m good to go back to work,” she said with visible anger, “but they don’t know what I’m going through.”</a:t>
            </a:r>
            <a:r>
              <a:rPr lang="en-US" dirty="0" smtClean="0">
                <a:effectLst/>
              </a:rPr>
              <a:t> </a:t>
            </a:r>
          </a:p>
          <a:p>
            <a:r>
              <a:rPr lang="en-US" dirty="0"/>
              <a:t>In the last month, she had stopped bathing daily and gotten slack about cleaning her apartment. </a:t>
            </a:r>
            <a:r>
              <a:rPr lang="en-US" dirty="0" smtClean="0"/>
              <a:t>She reported sad mood, and felt hopeless.</a:t>
            </a:r>
            <a:endParaRPr lang="en-US" dirty="0"/>
          </a:p>
        </p:txBody>
      </p:sp>
    </p:spTree>
    <p:extLst>
      <p:ext uri="{BB962C8B-B14F-4D97-AF65-F5344CB8AC3E}">
        <p14:creationId xmlns:p14="http://schemas.microsoft.com/office/powerpoint/2010/main" val="39250321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Diagnosis</a:t>
            </a:r>
            <a:endParaRPr lang="en-US" dirty="0"/>
          </a:p>
          <a:p>
            <a:pPr lvl="0"/>
            <a:r>
              <a:rPr lang="en-US" dirty="0"/>
              <a:t>Conversion </a:t>
            </a:r>
            <a:r>
              <a:rPr lang="en-US" dirty="0" smtClean="0"/>
              <a:t>disorder (functional neurological symptom disorder) with seizures</a:t>
            </a:r>
            <a:r>
              <a:rPr lang="en-US" dirty="0"/>
              <a:t>, chronic</a:t>
            </a:r>
          </a:p>
          <a:p>
            <a:endParaRPr lang="en-US" dirty="0"/>
          </a:p>
        </p:txBody>
      </p:sp>
    </p:spTree>
    <p:extLst>
      <p:ext uri="{BB962C8B-B14F-4D97-AF65-F5344CB8AC3E}">
        <p14:creationId xmlns:p14="http://schemas.microsoft.com/office/powerpoint/2010/main" val="30500652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marL="0" indent="0">
              <a:buNone/>
            </a:pPr>
            <a:r>
              <a:rPr lang="en-US" b="1" dirty="0" smtClean="0"/>
              <a:t>Discussion</a:t>
            </a:r>
          </a:p>
          <a:p>
            <a:r>
              <a:rPr lang="en-US" dirty="0" smtClean="0"/>
              <a:t>She complains of </a:t>
            </a:r>
            <a:r>
              <a:rPr lang="en-US" dirty="0"/>
              <a:t>altered sensory or motor function </a:t>
            </a:r>
            <a:r>
              <a:rPr lang="en-US" dirty="0" smtClean="0"/>
              <a:t>that </a:t>
            </a:r>
            <a:r>
              <a:rPr lang="en-US" dirty="0"/>
              <a:t>cannot be accounted for by a recognized medical or </a:t>
            </a:r>
            <a:r>
              <a:rPr lang="en-US" dirty="0" smtClean="0"/>
              <a:t>condition</a:t>
            </a:r>
            <a:r>
              <a:rPr lang="en-US" dirty="0" smtClean="0"/>
              <a:t>.</a:t>
            </a:r>
          </a:p>
          <a:p>
            <a:r>
              <a:rPr lang="en-US" dirty="0" smtClean="0"/>
              <a:t>be </a:t>
            </a:r>
            <a:r>
              <a:rPr lang="en-US" dirty="0"/>
              <a:t>aware of the common co-occurring findings of depression, chronic pain disorders, fatigue, and a history of abuse.</a:t>
            </a:r>
            <a:r>
              <a:rPr lang="en-US" dirty="0" smtClean="0">
                <a:effectLst/>
              </a:rPr>
              <a:t>  </a:t>
            </a:r>
          </a:p>
          <a:p>
            <a:r>
              <a:rPr lang="en-US" dirty="0" smtClean="0"/>
              <a:t>Patients can have NES comorbid with epilepsy (in 10%)</a:t>
            </a:r>
          </a:p>
          <a:p>
            <a:r>
              <a:rPr lang="en-US" dirty="0"/>
              <a:t>Although patients may become angry upon learning of a diagnosis of conversion disorder, the focus of discussion should be on the good news: that they will not be exposed to unnecessary medication or studies, and that treatment—in the form of psychotherapy—is available.</a:t>
            </a:r>
          </a:p>
          <a:p>
            <a:endParaRPr lang="en-US" dirty="0" smtClean="0"/>
          </a:p>
          <a:p>
            <a:endParaRPr lang="en-US" dirty="0"/>
          </a:p>
        </p:txBody>
      </p:sp>
    </p:spTree>
    <p:extLst>
      <p:ext uri="{BB962C8B-B14F-4D97-AF65-F5344CB8AC3E}">
        <p14:creationId xmlns:p14="http://schemas.microsoft.com/office/powerpoint/2010/main" val="30838154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Diagnosis</a:t>
            </a:r>
            <a:r>
              <a:rPr lang="en-US" sz="3600" b="1" dirty="0" smtClean="0"/>
              <a:t> </a:t>
            </a:r>
            <a:r>
              <a:rPr lang="en-US" sz="3600" dirty="0" smtClean="0"/>
              <a:t>of Conversion Disorder</a:t>
            </a:r>
            <a:endParaRPr lang="en-US" sz="3600" dirty="0"/>
          </a:p>
        </p:txBody>
      </p:sp>
      <p:sp>
        <p:nvSpPr>
          <p:cNvPr id="3" name="Content Placeholder 2"/>
          <p:cNvSpPr>
            <a:spLocks noGrp="1"/>
          </p:cNvSpPr>
          <p:nvPr>
            <p:ph idx="1"/>
          </p:nvPr>
        </p:nvSpPr>
        <p:spPr/>
        <p:txBody>
          <a:bodyPr>
            <a:normAutofit/>
          </a:bodyPr>
          <a:lstStyle/>
          <a:p>
            <a:r>
              <a:rPr lang="en-US" dirty="0" smtClean="0"/>
              <a:t>One </a:t>
            </a:r>
            <a:r>
              <a:rPr lang="en-US" dirty="0"/>
              <a:t>or more symptoms of altered </a:t>
            </a:r>
            <a:r>
              <a:rPr lang="en-US" dirty="0" smtClean="0"/>
              <a:t>motor </a:t>
            </a:r>
            <a:r>
              <a:rPr lang="en-US" dirty="0"/>
              <a:t>or sensory function </a:t>
            </a:r>
          </a:p>
          <a:p>
            <a:r>
              <a:rPr lang="en-US" dirty="0"/>
              <a:t>Clinical findings of incompatibility between symptoms and recognized neurological or medical conditions </a:t>
            </a:r>
          </a:p>
          <a:p>
            <a:r>
              <a:rPr lang="en-US" dirty="0" smtClean="0"/>
              <a:t>Causes </a:t>
            </a:r>
            <a:r>
              <a:rPr lang="en-US" dirty="0"/>
              <a:t>distress or impairment, or warrants medical evaluation </a:t>
            </a:r>
          </a:p>
          <a:p>
            <a:endParaRPr lang="en-US" dirty="0"/>
          </a:p>
        </p:txBody>
      </p:sp>
    </p:spTree>
    <p:extLst>
      <p:ext uri="{BB962C8B-B14F-4D97-AF65-F5344CB8AC3E}">
        <p14:creationId xmlns:p14="http://schemas.microsoft.com/office/powerpoint/2010/main" val="15932944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DD of Conversion Disorder</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Multiple </a:t>
            </a:r>
            <a:r>
              <a:rPr lang="en-US" dirty="0"/>
              <a:t>sclerosis: blindness resulting from </a:t>
            </a:r>
          </a:p>
          <a:p>
            <a:r>
              <a:rPr lang="en-US" dirty="0"/>
              <a:t>optic neuritis </a:t>
            </a:r>
          </a:p>
          <a:p>
            <a:r>
              <a:rPr lang="en-US" dirty="0"/>
              <a:t>Myasthenia gravis: muscle weakness </a:t>
            </a:r>
          </a:p>
          <a:p>
            <a:r>
              <a:rPr lang="en-US" dirty="0"/>
              <a:t>Periodic paralysis: muscle weakness </a:t>
            </a:r>
          </a:p>
          <a:p>
            <a:r>
              <a:rPr lang="en-US" dirty="0"/>
              <a:t>Myopathies: muscle weakness </a:t>
            </a:r>
          </a:p>
          <a:p>
            <a:r>
              <a:rPr lang="en-US" dirty="0" err="1"/>
              <a:t>Polymyositis</a:t>
            </a:r>
            <a:r>
              <a:rPr lang="en-US" dirty="0"/>
              <a:t>: muscle weakness </a:t>
            </a:r>
          </a:p>
          <a:p>
            <a:r>
              <a:rPr lang="en-US" dirty="0"/>
              <a:t>Guillain-Barré syndrome: motor and sensory </a:t>
            </a:r>
          </a:p>
          <a:p>
            <a:r>
              <a:rPr lang="en-US" dirty="0" smtClean="0"/>
              <a:t>Symptoms </a:t>
            </a:r>
            <a:endParaRPr lang="en-US" dirty="0"/>
          </a:p>
          <a:p>
            <a:r>
              <a:rPr lang="en-US" dirty="0" smtClean="0"/>
              <a:t>Remember “</a:t>
            </a:r>
            <a:r>
              <a:rPr lang="en-US" dirty="0" smtClean="0"/>
              <a:t>Drop test”  and Hoover’s sign</a:t>
            </a:r>
            <a:endParaRPr lang="en-US" dirty="0"/>
          </a:p>
          <a:p>
            <a:endParaRPr lang="en-US" dirty="0"/>
          </a:p>
        </p:txBody>
      </p:sp>
    </p:spTree>
    <p:extLst>
      <p:ext uri="{BB962C8B-B14F-4D97-AF65-F5344CB8AC3E}">
        <p14:creationId xmlns:p14="http://schemas.microsoft.com/office/powerpoint/2010/main" val="16906602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Diagnostic </a:t>
            </a:r>
            <a:r>
              <a:rPr lang="en-US" sz="3600" dirty="0" err="1" smtClean="0"/>
              <a:t>Specifiers</a:t>
            </a:r>
            <a:r>
              <a:rPr lang="en-US" sz="3600" dirty="0" smtClean="0"/>
              <a:t>: Symptom Types </a:t>
            </a:r>
            <a:r>
              <a:rPr lang="en-US" sz="3600" dirty="0" smtClean="0">
                <a:effectLst/>
              </a:rPr>
              <a:t/>
            </a:r>
            <a:br>
              <a:rPr lang="en-US" sz="3600" dirty="0" smtClean="0">
                <a:effectLst/>
              </a:rPr>
            </a:br>
            <a:endParaRPr lang="en-US" sz="3600" dirty="0"/>
          </a:p>
        </p:txBody>
      </p:sp>
      <p:sp>
        <p:nvSpPr>
          <p:cNvPr id="3" name="Content Placeholder 2"/>
          <p:cNvSpPr>
            <a:spLocks noGrp="1"/>
          </p:cNvSpPr>
          <p:nvPr>
            <p:ph idx="1"/>
          </p:nvPr>
        </p:nvSpPr>
        <p:spPr/>
        <p:txBody>
          <a:bodyPr>
            <a:normAutofit fontScale="92500" lnSpcReduction="10000"/>
          </a:bodyPr>
          <a:lstStyle/>
          <a:p>
            <a:pPr lvl="1"/>
            <a:r>
              <a:rPr lang="en-US" dirty="0" smtClean="0"/>
              <a:t>With </a:t>
            </a:r>
            <a:r>
              <a:rPr lang="en-US" dirty="0"/>
              <a:t>weakness or paralysis </a:t>
            </a:r>
          </a:p>
          <a:p>
            <a:pPr lvl="1"/>
            <a:r>
              <a:rPr lang="en-US" dirty="0"/>
              <a:t>With abnormal movement: tremor, dystonia</a:t>
            </a:r>
            <a:r>
              <a:rPr lang="en-US" dirty="0" smtClean="0"/>
              <a:t>, myoclonus</a:t>
            </a:r>
            <a:r>
              <a:rPr lang="en-US" dirty="0"/>
              <a:t>, gait disturbance </a:t>
            </a:r>
          </a:p>
          <a:p>
            <a:pPr lvl="1"/>
            <a:r>
              <a:rPr lang="en-US" dirty="0"/>
              <a:t>With swallow symptoms </a:t>
            </a:r>
          </a:p>
          <a:p>
            <a:pPr lvl="1"/>
            <a:r>
              <a:rPr lang="en-US" dirty="0"/>
              <a:t>With speech symptoms: dysphonia, slurring </a:t>
            </a:r>
          </a:p>
          <a:p>
            <a:pPr lvl="1"/>
            <a:r>
              <a:rPr lang="en-US" dirty="0"/>
              <a:t>With attacks or seizures </a:t>
            </a:r>
          </a:p>
          <a:p>
            <a:pPr lvl="1"/>
            <a:r>
              <a:rPr lang="en-US" dirty="0"/>
              <a:t>With anesthesia or sensory loss </a:t>
            </a:r>
          </a:p>
          <a:p>
            <a:pPr lvl="1"/>
            <a:r>
              <a:rPr lang="en-US" dirty="0"/>
              <a:t>With special sensory symptom: visual, olfactory, </a:t>
            </a:r>
            <a:r>
              <a:rPr lang="en-US" dirty="0" smtClean="0"/>
              <a:t>or </a:t>
            </a:r>
            <a:r>
              <a:rPr lang="en-US" dirty="0"/>
              <a:t>hearing deficits </a:t>
            </a:r>
          </a:p>
          <a:p>
            <a:pPr lvl="1"/>
            <a:r>
              <a:rPr lang="en-US" dirty="0"/>
              <a:t>With mixed symptoms </a:t>
            </a:r>
          </a:p>
          <a:p>
            <a:endParaRPr lang="en-US" dirty="0"/>
          </a:p>
        </p:txBody>
      </p:sp>
    </p:spTree>
    <p:extLst>
      <p:ext uri="{BB962C8B-B14F-4D97-AF65-F5344CB8AC3E}">
        <p14:creationId xmlns:p14="http://schemas.microsoft.com/office/powerpoint/2010/main" val="5913186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Treatment of Conversion Disorder</a:t>
            </a:r>
            <a:endParaRPr lang="en-US" sz="3600"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Acute </a:t>
            </a:r>
            <a:r>
              <a:rPr lang="en-US" dirty="0"/>
              <a:t>treatment</a:t>
            </a:r>
            <a:br>
              <a:rPr lang="en-US" dirty="0"/>
            </a:br>
            <a:r>
              <a:rPr lang="en-US" dirty="0"/>
              <a:t>– Do not confront with psychological </a:t>
            </a:r>
            <a:r>
              <a:rPr lang="en-US" dirty="0" smtClean="0"/>
              <a:t>underpinnings</a:t>
            </a:r>
            <a:r>
              <a:rPr lang="en-US" dirty="0"/>
              <a:t/>
            </a:r>
            <a:br>
              <a:rPr lang="en-US" dirty="0"/>
            </a:br>
            <a:r>
              <a:rPr lang="en-US" dirty="0"/>
              <a:t>– Suggestion therapy: “you’ll notice yourself </a:t>
            </a:r>
            <a:r>
              <a:rPr lang="en-US" dirty="0" smtClean="0"/>
              <a:t>getting </a:t>
            </a:r>
            <a:r>
              <a:rPr lang="en-US" dirty="0"/>
              <a:t>better; it may take up to a few hours” </a:t>
            </a:r>
            <a:endParaRPr lang="en-US" dirty="0" smtClean="0"/>
          </a:p>
          <a:p>
            <a:pPr marL="0" indent="0">
              <a:buNone/>
            </a:pPr>
            <a:endParaRPr lang="en-US" dirty="0"/>
          </a:p>
          <a:p>
            <a:pPr marL="0" indent="0">
              <a:buNone/>
            </a:pPr>
            <a:r>
              <a:rPr lang="en-US" dirty="0" smtClean="0"/>
              <a:t>Ongoing </a:t>
            </a:r>
            <a:r>
              <a:rPr lang="en-US" dirty="0"/>
              <a:t>treatment: CBT </a:t>
            </a:r>
            <a:endParaRPr lang="en-US" dirty="0" smtClean="0"/>
          </a:p>
          <a:p>
            <a:r>
              <a:rPr lang="en-US" dirty="0" smtClean="0"/>
              <a:t>Address </a:t>
            </a:r>
            <a:r>
              <a:rPr lang="en-US" dirty="0"/>
              <a:t>stressors that overwhelmed patient </a:t>
            </a:r>
            <a:endParaRPr lang="en-US" dirty="0" smtClean="0"/>
          </a:p>
          <a:p>
            <a:r>
              <a:rPr lang="en-US" dirty="0" smtClean="0"/>
              <a:t>Cognitive </a:t>
            </a:r>
            <a:r>
              <a:rPr lang="en-US" dirty="0"/>
              <a:t>restructuring, stress management, </a:t>
            </a:r>
            <a:r>
              <a:rPr lang="en-US" dirty="0" smtClean="0"/>
              <a:t>coping </a:t>
            </a:r>
            <a:r>
              <a:rPr lang="en-US" dirty="0"/>
              <a:t>skill training</a:t>
            </a:r>
            <a:br>
              <a:rPr lang="en-US" dirty="0"/>
            </a:br>
            <a:endParaRPr lang="en-US" dirty="0"/>
          </a:p>
          <a:p>
            <a:r>
              <a:rPr lang="en-US" dirty="0" smtClean="0"/>
              <a:t>Caution</a:t>
            </a:r>
            <a:r>
              <a:rPr lang="en-US" dirty="0"/>
              <a:t>: do not miss medical diagnoses </a:t>
            </a:r>
            <a:endParaRPr lang="en-US" dirty="0" smtClean="0"/>
          </a:p>
          <a:p>
            <a:r>
              <a:rPr lang="en-US" dirty="0" smtClean="0"/>
              <a:t>Neurologic </a:t>
            </a:r>
            <a:r>
              <a:rPr lang="en-US" dirty="0"/>
              <a:t>comorbidities are common </a:t>
            </a:r>
            <a:endParaRPr lang="en-US" dirty="0" smtClean="0"/>
          </a:p>
          <a:p>
            <a:endParaRPr lang="en-US" dirty="0"/>
          </a:p>
        </p:txBody>
      </p:sp>
    </p:spTree>
    <p:extLst>
      <p:ext uri="{BB962C8B-B14F-4D97-AF65-F5344CB8AC3E}">
        <p14:creationId xmlns:p14="http://schemas.microsoft.com/office/powerpoint/2010/main" val="4725852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5. Abdominal Pain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Psychiatrist was </a:t>
            </a:r>
            <a:r>
              <a:rPr lang="en-US" dirty="0"/>
              <a:t>called to assess possible depression in Rebecca Ehrlich, a 24-year-old woman who had been hospitalized </a:t>
            </a:r>
            <a:r>
              <a:rPr lang="en-US" dirty="0" smtClean="0"/>
              <a:t>for </a:t>
            </a:r>
            <a:r>
              <a:rPr lang="en-US" dirty="0"/>
              <a:t>severe abdominal </a:t>
            </a:r>
            <a:r>
              <a:rPr lang="en-US" dirty="0" smtClean="0"/>
              <a:t>pain that induced by her underlying </a:t>
            </a:r>
            <a:r>
              <a:rPr lang="en-US" dirty="0" err="1"/>
              <a:t>Crohn’s</a:t>
            </a:r>
            <a:r>
              <a:rPr lang="en-US" dirty="0"/>
              <a:t> disease. </a:t>
            </a:r>
            <a:endParaRPr lang="en-US" dirty="0" smtClean="0"/>
          </a:p>
          <a:p>
            <a:r>
              <a:rPr lang="en-US" dirty="0" smtClean="0"/>
              <a:t>She has history of anxiety which was treated with psychotherapy. She studied psychology and worked as nurse assistant. She has an aunt with </a:t>
            </a:r>
            <a:r>
              <a:rPr lang="en-US" dirty="0" err="1" smtClean="0"/>
              <a:t>Crohn’s</a:t>
            </a:r>
            <a:r>
              <a:rPr lang="en-US" dirty="0" smtClean="0"/>
              <a:t> disease.</a:t>
            </a:r>
          </a:p>
          <a:p>
            <a:r>
              <a:rPr lang="en-US" dirty="0" smtClean="0"/>
              <a:t>She stated the </a:t>
            </a:r>
            <a:r>
              <a:rPr lang="en-US" dirty="0"/>
              <a:t>recurrent abdominal pain had wrecked her social life and her job prospects. She had lost a job the year before </a:t>
            </a:r>
            <a:r>
              <a:rPr lang="en-US" dirty="0" smtClean="0"/>
              <a:t>because of </a:t>
            </a:r>
            <a:r>
              <a:rPr lang="en-US" dirty="0" err="1" smtClean="0"/>
              <a:t>Crohn’s</a:t>
            </a:r>
            <a:r>
              <a:rPr lang="en-US" dirty="0" smtClean="0"/>
              <a:t> flares.</a:t>
            </a:r>
          </a:p>
          <a:p>
            <a:r>
              <a:rPr lang="en-US" dirty="0" smtClean="0"/>
              <a:t>As a member of an online bowel disorders support group, Ms. Ehrlich e-mailed other members on a daily basis. </a:t>
            </a:r>
          </a:p>
          <a:p>
            <a:endParaRPr lang="en-US" dirty="0"/>
          </a:p>
        </p:txBody>
      </p:sp>
    </p:spTree>
    <p:extLst>
      <p:ext uri="{BB962C8B-B14F-4D97-AF65-F5344CB8AC3E}">
        <p14:creationId xmlns:p14="http://schemas.microsoft.com/office/powerpoint/2010/main" val="16727952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a:t>The primary medical team was having difficulty obtaining collateral information from previous physicians</a:t>
            </a:r>
            <a:r>
              <a:rPr lang="en-US" dirty="0" smtClean="0">
                <a:effectLst/>
              </a:rPr>
              <a:t> </a:t>
            </a:r>
            <a:r>
              <a:rPr lang="en-US" dirty="0"/>
              <a:t>whose name the patient could only spell phonetically</a:t>
            </a:r>
            <a:r>
              <a:rPr lang="en-US" dirty="0" smtClean="0"/>
              <a:t>.</a:t>
            </a:r>
            <a:endParaRPr lang="en-US" dirty="0" smtClean="0">
              <a:effectLst/>
            </a:endParaRPr>
          </a:p>
          <a:p>
            <a:r>
              <a:rPr lang="en-US" dirty="0" smtClean="0"/>
              <a:t>She </a:t>
            </a:r>
            <a:r>
              <a:rPr lang="en-US" dirty="0"/>
              <a:t>could not explain why the team was unable to locate her doctor and became irritated when the medical student pressed more specifically to elicit further details about her prior care. </a:t>
            </a:r>
            <a:endParaRPr lang="en-US" dirty="0" smtClean="0"/>
          </a:p>
          <a:p>
            <a:r>
              <a:rPr lang="en-US" dirty="0" smtClean="0"/>
              <a:t>The </a:t>
            </a:r>
            <a:r>
              <a:rPr lang="en-US" dirty="0"/>
              <a:t>mother </a:t>
            </a:r>
            <a:r>
              <a:rPr lang="en-US" dirty="0" smtClean="0"/>
              <a:t>was called and stated that </a:t>
            </a:r>
            <a:r>
              <a:rPr lang="en-US" dirty="0"/>
              <a:t>s</a:t>
            </a:r>
            <a:r>
              <a:rPr lang="en-US" dirty="0" smtClean="0"/>
              <a:t>he </a:t>
            </a:r>
            <a:r>
              <a:rPr lang="en-US" dirty="0"/>
              <a:t>did not know the exact names or phone numbers of her daughter’s medical </a:t>
            </a:r>
            <a:r>
              <a:rPr lang="en-US" dirty="0" smtClean="0"/>
              <a:t>providers. </a:t>
            </a:r>
          </a:p>
          <a:p>
            <a:r>
              <a:rPr lang="en-US" dirty="0" smtClean="0"/>
              <a:t>She stated that Ehrlich </a:t>
            </a:r>
            <a:r>
              <a:rPr lang="en-US" dirty="0"/>
              <a:t>had been hospitalized at least six times, in contrast with the daughter’s report of two earlier hospitalizations. Neither the gastrointestinal (GI) team nor the medical student was able to locate Ms. Ehrlich’s primary gastroenterologist</a:t>
            </a:r>
            <a:r>
              <a:rPr lang="en-US" dirty="0" smtClean="0">
                <a:effectLst/>
              </a:rPr>
              <a:t> </a:t>
            </a:r>
            <a:endParaRPr lang="en-US" dirty="0"/>
          </a:p>
        </p:txBody>
      </p:sp>
    </p:spTree>
    <p:extLst>
      <p:ext uri="{BB962C8B-B14F-4D97-AF65-F5344CB8AC3E}">
        <p14:creationId xmlns:p14="http://schemas.microsoft.com/office/powerpoint/2010/main" val="603025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a:t>She appeared calm and unworried about her upcoming procedures. </a:t>
            </a:r>
            <a:endParaRPr lang="en-US" dirty="0" smtClean="0"/>
          </a:p>
          <a:p>
            <a:r>
              <a:rPr lang="en-US" dirty="0"/>
              <a:t>She looked sad at the beginning of the interview, but she appeared more engaged and euthymic the more she talked. </a:t>
            </a:r>
            <a:endParaRPr lang="en-US" dirty="0" smtClean="0"/>
          </a:p>
          <a:p>
            <a:r>
              <a:rPr lang="en-US" dirty="0"/>
              <a:t>Ms. Ehrlich’s endoscopy and colonoscopy results were normal. The GI team told her that she could be discharged the next morning and that she should have her internist call them. She readily agreed</a:t>
            </a:r>
            <a:r>
              <a:rPr lang="en-US" dirty="0" smtClean="0"/>
              <a:t>.</a:t>
            </a:r>
          </a:p>
          <a:p>
            <a:r>
              <a:rPr lang="en-US" dirty="0"/>
              <a:t>Ms. Ehrlich told the student that she was “feeling better already.” She quickly removed her own intravenous line and started to get dressed. The student went to get the primary GI team. When they returned, the patient was gone.</a:t>
            </a:r>
            <a:r>
              <a:rPr lang="en-US" dirty="0" smtClean="0">
                <a:effectLst/>
              </a:rPr>
              <a:t> </a:t>
            </a:r>
          </a:p>
          <a:p>
            <a:r>
              <a:rPr lang="en-US" dirty="0" smtClean="0"/>
              <a:t>The next day, one of the patient’s providers was called reported that patient had a prior admission that was </a:t>
            </a:r>
            <a:r>
              <a:rPr lang="en-US" dirty="0"/>
              <a:t>strikingly similar: after a short hospitalization, she quickly fled from the hospital after a normal colonoscopy.</a:t>
            </a:r>
            <a:r>
              <a:rPr lang="en-US" dirty="0" smtClean="0">
                <a:effectLst/>
              </a:rPr>
              <a:t> </a:t>
            </a:r>
            <a:endParaRPr lang="en-US" dirty="0"/>
          </a:p>
          <a:p>
            <a:endParaRPr lang="en-US" dirty="0"/>
          </a:p>
        </p:txBody>
      </p:sp>
    </p:spTree>
    <p:extLst>
      <p:ext uri="{BB962C8B-B14F-4D97-AF65-F5344CB8AC3E}">
        <p14:creationId xmlns:p14="http://schemas.microsoft.com/office/powerpoint/2010/main" val="3849116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What is the most likely diagnosis/diagnoses?</a:t>
            </a:r>
          </a:p>
          <a:p>
            <a:endParaRPr lang="en-US" dirty="0" smtClean="0"/>
          </a:p>
          <a:p>
            <a:r>
              <a:rPr lang="en-US" dirty="0" smtClean="0"/>
              <a:t>Somatic Symptom Disorder</a:t>
            </a:r>
          </a:p>
          <a:p>
            <a:r>
              <a:rPr lang="en-US" dirty="0" smtClean="0"/>
              <a:t>Factitious Disorder</a:t>
            </a:r>
          </a:p>
          <a:p>
            <a:r>
              <a:rPr lang="en-US" dirty="0" smtClean="0"/>
              <a:t>Conversion Disorder</a:t>
            </a:r>
          </a:p>
          <a:p>
            <a:r>
              <a:rPr lang="en-US" dirty="0" smtClean="0"/>
              <a:t>Illness Anxiety Disorder</a:t>
            </a:r>
          </a:p>
          <a:p>
            <a:endParaRPr lang="en-US" dirty="0"/>
          </a:p>
        </p:txBody>
      </p:sp>
    </p:spTree>
    <p:extLst>
      <p:ext uri="{BB962C8B-B14F-4D97-AF65-F5344CB8AC3E}">
        <p14:creationId xmlns:p14="http://schemas.microsoft.com/office/powerpoint/2010/main" val="2958066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What is the most likely diagnosis/diagnoses?</a:t>
            </a:r>
          </a:p>
          <a:p>
            <a:endParaRPr lang="en-US" dirty="0" smtClean="0"/>
          </a:p>
          <a:p>
            <a:r>
              <a:rPr lang="en-US" dirty="0" smtClean="0"/>
              <a:t>Major Depressive Disorder</a:t>
            </a:r>
          </a:p>
          <a:p>
            <a:r>
              <a:rPr lang="en-US" dirty="0" smtClean="0"/>
              <a:t>Opioid use disorder</a:t>
            </a:r>
          </a:p>
          <a:p>
            <a:r>
              <a:rPr lang="en-US" dirty="0" smtClean="0"/>
              <a:t>Somatic Symptom Disorder</a:t>
            </a:r>
          </a:p>
          <a:p>
            <a:r>
              <a:rPr lang="en-US" dirty="0" smtClean="0"/>
              <a:t>Factitious Disorder</a:t>
            </a:r>
          </a:p>
          <a:p>
            <a:endParaRPr lang="en-US" dirty="0" smtClean="0"/>
          </a:p>
          <a:p>
            <a:endParaRPr lang="en-US" dirty="0"/>
          </a:p>
        </p:txBody>
      </p:sp>
    </p:spTree>
    <p:extLst>
      <p:ext uri="{BB962C8B-B14F-4D97-AF65-F5344CB8AC3E}">
        <p14:creationId xmlns:p14="http://schemas.microsoft.com/office/powerpoint/2010/main" val="25139523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Diagnosis</a:t>
            </a:r>
            <a:endParaRPr lang="en-US" dirty="0"/>
          </a:p>
          <a:p>
            <a:pPr lvl="0"/>
            <a:r>
              <a:rPr lang="en-US" dirty="0"/>
              <a:t>Factitious disorder, recurrent</a:t>
            </a:r>
          </a:p>
          <a:p>
            <a:endParaRPr lang="en-US" dirty="0"/>
          </a:p>
        </p:txBody>
      </p:sp>
    </p:spTree>
    <p:extLst>
      <p:ext uri="{BB962C8B-B14F-4D97-AF65-F5344CB8AC3E}">
        <p14:creationId xmlns:p14="http://schemas.microsoft.com/office/powerpoint/2010/main" val="32952209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marL="0" indent="0">
              <a:buNone/>
            </a:pPr>
            <a:r>
              <a:rPr lang="en-US" b="1" dirty="0" smtClean="0"/>
              <a:t>Discussion</a:t>
            </a:r>
          </a:p>
          <a:p>
            <a:r>
              <a:rPr lang="en-US" dirty="0"/>
              <a:t>she presents herself as ill by falsifying symptoms; there are no obvious rewards to the hospitalization; and there is not an obvious alternative diagnosis such as a psychotic disorder. </a:t>
            </a:r>
            <a:endParaRPr lang="en-US" dirty="0" smtClean="0"/>
          </a:p>
          <a:p>
            <a:r>
              <a:rPr lang="en-US" dirty="0"/>
              <a:t>Ehrlich’s inability to verify specific past </a:t>
            </a:r>
            <a:r>
              <a:rPr lang="en-US" dirty="0" smtClean="0"/>
              <a:t>providers.</a:t>
            </a:r>
          </a:p>
          <a:p>
            <a:r>
              <a:rPr lang="en-US" dirty="0"/>
              <a:t> a</a:t>
            </a:r>
            <a:r>
              <a:rPr lang="en-US" dirty="0" smtClean="0"/>
              <a:t> </a:t>
            </a:r>
            <a:r>
              <a:rPr lang="en-US" dirty="0"/>
              <a:t>recurrent pattern of dishonesty.</a:t>
            </a:r>
            <a:r>
              <a:rPr lang="en-US" dirty="0" smtClean="0">
                <a:effectLst/>
              </a:rPr>
              <a:t> </a:t>
            </a:r>
          </a:p>
          <a:p>
            <a:r>
              <a:rPr lang="en-US" dirty="0" smtClean="0"/>
              <a:t>Having a family member with </a:t>
            </a:r>
            <a:r>
              <a:rPr lang="en-US" dirty="0" err="1" smtClean="0"/>
              <a:t>Crohn’s</a:t>
            </a:r>
            <a:r>
              <a:rPr lang="en-US" dirty="0" smtClean="0"/>
              <a:t> disease.</a:t>
            </a:r>
            <a:endParaRPr lang="en-US" dirty="0" smtClean="0">
              <a:effectLst/>
            </a:endParaRPr>
          </a:p>
          <a:p>
            <a:r>
              <a:rPr lang="en-US" dirty="0"/>
              <a:t>patients may have elements of multiple disorders. For example, Ms. Ehrlich might have been subconsciously motivated by taking on the sick role but might also have enjoyed the ready access to intravenous opiates.</a:t>
            </a:r>
            <a:r>
              <a:rPr lang="en-US" dirty="0" smtClean="0">
                <a:effectLst/>
              </a:rPr>
              <a:t> </a:t>
            </a:r>
            <a:endParaRPr lang="en-US" dirty="0"/>
          </a:p>
        </p:txBody>
      </p:sp>
    </p:spTree>
    <p:extLst>
      <p:ext uri="{BB962C8B-B14F-4D97-AF65-F5344CB8AC3E}">
        <p14:creationId xmlns:p14="http://schemas.microsoft.com/office/powerpoint/2010/main" val="12450577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Patients with factitious disorder may claim </a:t>
            </a:r>
            <a:r>
              <a:rPr lang="en-US" dirty="0"/>
              <a:t>depression, for example, following the death of a loved one who has not died. They may add blood to a urine sample, ingest insulin or warfarin, </a:t>
            </a:r>
            <a:r>
              <a:rPr lang="en-US" dirty="0" smtClean="0"/>
              <a:t>or </a:t>
            </a:r>
            <a:r>
              <a:rPr lang="en-US" dirty="0"/>
              <a:t>claim to have had a seizure. </a:t>
            </a:r>
            <a:endParaRPr lang="en-US" dirty="0" smtClean="0"/>
          </a:p>
          <a:p>
            <a:r>
              <a:rPr lang="en-US" dirty="0"/>
              <a:t>It is </a:t>
            </a:r>
            <a:r>
              <a:rPr lang="en-US" dirty="0" smtClean="0"/>
              <a:t>important to </a:t>
            </a:r>
            <a:r>
              <a:rPr lang="en-US" dirty="0"/>
              <a:t>remember that patients with factitious disorder </a:t>
            </a:r>
            <a:r>
              <a:rPr lang="en-US" i="1" dirty="0"/>
              <a:t>are</a:t>
            </a:r>
            <a:r>
              <a:rPr lang="en-US" dirty="0"/>
              <a:t> quite ill, but not in the way they pretend.</a:t>
            </a:r>
          </a:p>
          <a:p>
            <a:endParaRPr lang="en-US" dirty="0"/>
          </a:p>
        </p:txBody>
      </p:sp>
    </p:spTree>
    <p:extLst>
      <p:ext uri="{BB962C8B-B14F-4D97-AF65-F5344CB8AC3E}">
        <p14:creationId xmlns:p14="http://schemas.microsoft.com/office/powerpoint/2010/main" val="8256094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Case </a:t>
            </a:r>
            <a:r>
              <a:rPr lang="en-US" b="1" dirty="0" smtClean="0"/>
              <a:t>6 </a:t>
            </a:r>
            <a:r>
              <a:rPr lang="en-US" b="1" dirty="0"/>
              <a:t>Breathlessness</a:t>
            </a:r>
            <a:r>
              <a:rPr lang="en-US" dirty="0"/>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r>
              <a:rPr lang="en-US" dirty="0"/>
              <a:t>Sophie </a:t>
            </a:r>
            <a:r>
              <a:rPr lang="en-US" dirty="0" err="1"/>
              <a:t>Fredholm</a:t>
            </a:r>
            <a:r>
              <a:rPr lang="en-US" dirty="0"/>
              <a:t> was a 26-year-old woman with cystic fibrosis (CF) who was brought to the hospital with symptoms of respiratory </a:t>
            </a:r>
            <a:r>
              <a:rPr lang="en-US" dirty="0" smtClean="0"/>
              <a:t>distress.</a:t>
            </a:r>
          </a:p>
          <a:p>
            <a:r>
              <a:rPr lang="en-US" dirty="0" smtClean="0"/>
              <a:t>On day 4, psychiatry was consulted because </a:t>
            </a:r>
            <a:r>
              <a:rPr lang="en-US" dirty="0"/>
              <a:t>The patient was refusing to wear the bivalve positive air pressure (</a:t>
            </a:r>
            <a:r>
              <a:rPr lang="en-US" dirty="0" err="1"/>
              <a:t>BiPAP</a:t>
            </a:r>
            <a:r>
              <a:rPr lang="en-US" dirty="0"/>
              <a:t>) device and was consistently found to be hypoxic and </a:t>
            </a:r>
            <a:r>
              <a:rPr lang="en-US" dirty="0" err="1"/>
              <a:t>hypercarbic</a:t>
            </a:r>
            <a:r>
              <a:rPr lang="en-US" dirty="0"/>
              <a:t>.</a:t>
            </a:r>
            <a:r>
              <a:rPr lang="en-US" dirty="0" smtClean="0">
                <a:effectLst/>
              </a:rPr>
              <a:t> </a:t>
            </a:r>
          </a:p>
          <a:p>
            <a:r>
              <a:rPr lang="en-US" dirty="0"/>
              <a:t>The patient told the psychiatrist that she could not tolerate the </a:t>
            </a:r>
            <a:r>
              <a:rPr lang="en-US" dirty="0" err="1"/>
              <a:t>BiPAP</a:t>
            </a:r>
            <a:r>
              <a:rPr lang="en-US" dirty="0"/>
              <a:t> device because it made her </a:t>
            </a:r>
            <a:r>
              <a:rPr lang="en-US" dirty="0" smtClean="0"/>
              <a:t>claustrophobic. She </a:t>
            </a:r>
            <a:r>
              <a:rPr lang="en-US" dirty="0"/>
              <a:t>did not feel that the </a:t>
            </a:r>
            <a:r>
              <a:rPr lang="en-US" dirty="0" err="1"/>
              <a:t>BiPAP</a:t>
            </a:r>
            <a:r>
              <a:rPr lang="en-US" dirty="0"/>
              <a:t> device was as necessary as the doctors were </a:t>
            </a:r>
            <a:r>
              <a:rPr lang="en-US" dirty="0" smtClean="0"/>
              <a:t>saying.</a:t>
            </a:r>
          </a:p>
          <a:p>
            <a:r>
              <a:rPr lang="en-US" dirty="0" smtClean="0"/>
              <a:t>She complained that the doctors and nurses were not coming to see her frequently enough. </a:t>
            </a:r>
          </a:p>
          <a:p>
            <a:endParaRPr lang="en-US" dirty="0"/>
          </a:p>
        </p:txBody>
      </p:sp>
    </p:spTree>
    <p:extLst>
      <p:ext uri="{BB962C8B-B14F-4D97-AF65-F5344CB8AC3E}">
        <p14:creationId xmlns:p14="http://schemas.microsoft.com/office/powerpoint/2010/main" val="17788806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As a child, her mother, a school nurse, had administered her treatments. When </a:t>
            </a:r>
            <a:r>
              <a:rPr lang="en-US" dirty="0"/>
              <a:t>the patient became an adolescent, she would frequently refuse the treatments and tell her parents she wanted to be “out like a normal kid,” </a:t>
            </a:r>
            <a:endParaRPr lang="en-US" dirty="0" smtClean="0"/>
          </a:p>
          <a:p>
            <a:r>
              <a:rPr lang="en-US" dirty="0" smtClean="0"/>
              <a:t>She was </a:t>
            </a:r>
            <a:r>
              <a:rPr lang="en-US" dirty="0"/>
              <a:t>continuously adjusting her oxygen face mask, taking it off for a few minutes, and then stopping to say she was too short of breath to continue </a:t>
            </a:r>
            <a:r>
              <a:rPr lang="en-US" dirty="0" smtClean="0"/>
              <a:t>talking. </a:t>
            </a:r>
            <a:r>
              <a:rPr lang="en-US" dirty="0"/>
              <a:t>She repeatedly glanced through the open door of her room, and wondered aloud when her mother would be getting back from lunch in the cafeteria</a:t>
            </a:r>
            <a:r>
              <a:rPr lang="en-US" dirty="0" smtClean="0"/>
              <a:t>.. </a:t>
            </a:r>
            <a:r>
              <a:rPr lang="en-US" dirty="0"/>
              <a:t>She and her mother, she said, knew how to manage her symptoms better than the doctors </a:t>
            </a:r>
            <a:r>
              <a:rPr lang="en-US" dirty="0" smtClean="0"/>
              <a:t>did.</a:t>
            </a:r>
          </a:p>
          <a:p>
            <a:r>
              <a:rPr lang="en-US" dirty="0"/>
              <a:t>Later that night, because of rising carbon dioxide levels, Ms. </a:t>
            </a:r>
            <a:r>
              <a:rPr lang="en-US" dirty="0" err="1"/>
              <a:t>Fredholm</a:t>
            </a:r>
            <a:r>
              <a:rPr lang="en-US" dirty="0"/>
              <a:t> was intubated.</a:t>
            </a:r>
          </a:p>
          <a:p>
            <a:endParaRPr lang="en-US" dirty="0" smtClean="0"/>
          </a:p>
          <a:p>
            <a:endParaRPr lang="en-US" dirty="0"/>
          </a:p>
        </p:txBody>
      </p:sp>
    </p:spTree>
    <p:extLst>
      <p:ext uri="{BB962C8B-B14F-4D97-AF65-F5344CB8AC3E}">
        <p14:creationId xmlns:p14="http://schemas.microsoft.com/office/powerpoint/2010/main" val="293932104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What is the most likely diagnosis/diagnoses?</a:t>
            </a:r>
          </a:p>
          <a:p>
            <a:endParaRPr lang="en-US" dirty="0" smtClean="0"/>
          </a:p>
          <a:p>
            <a:r>
              <a:rPr lang="en-US" dirty="0" smtClean="0"/>
              <a:t>Somatic Symptom Disorder</a:t>
            </a:r>
          </a:p>
          <a:p>
            <a:r>
              <a:rPr lang="en-US" dirty="0" smtClean="0"/>
              <a:t>Factitious Disorder</a:t>
            </a:r>
          </a:p>
          <a:p>
            <a:r>
              <a:rPr lang="en-US" dirty="0" smtClean="0"/>
              <a:t>Conversion Disorder</a:t>
            </a:r>
          </a:p>
          <a:p>
            <a:pPr lvl="0"/>
            <a:r>
              <a:rPr lang="en-US" dirty="0"/>
              <a:t>Psychological factors affecting other medical conditions</a:t>
            </a:r>
          </a:p>
          <a:p>
            <a:endParaRPr lang="en-US" dirty="0"/>
          </a:p>
        </p:txBody>
      </p:sp>
    </p:spTree>
    <p:extLst>
      <p:ext uri="{BB962C8B-B14F-4D97-AF65-F5344CB8AC3E}">
        <p14:creationId xmlns:p14="http://schemas.microsoft.com/office/powerpoint/2010/main" val="8924763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Diagnosis</a:t>
            </a:r>
            <a:endParaRPr lang="en-US" dirty="0"/>
          </a:p>
          <a:p>
            <a:pPr lvl="0"/>
            <a:r>
              <a:rPr lang="en-US" dirty="0"/>
              <a:t>Psychological factors affecting other medical conditions</a:t>
            </a:r>
          </a:p>
          <a:p>
            <a:endParaRPr lang="en-US" dirty="0"/>
          </a:p>
        </p:txBody>
      </p:sp>
    </p:spTree>
    <p:extLst>
      <p:ext uri="{BB962C8B-B14F-4D97-AF65-F5344CB8AC3E}">
        <p14:creationId xmlns:p14="http://schemas.microsoft.com/office/powerpoint/2010/main" val="39195199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marL="0" indent="0">
              <a:buNone/>
            </a:pPr>
            <a:r>
              <a:rPr lang="en-US" b="1" dirty="0" smtClean="0"/>
              <a:t>Discussion</a:t>
            </a:r>
          </a:p>
          <a:p>
            <a:r>
              <a:rPr lang="en-US" dirty="0" smtClean="0"/>
              <a:t>In </a:t>
            </a:r>
            <a:r>
              <a:rPr lang="en-US" dirty="0"/>
              <a:t>refusing elements of her treatment (i.e., </a:t>
            </a:r>
            <a:r>
              <a:rPr lang="en-US" dirty="0" err="1"/>
              <a:t>BiPAP</a:t>
            </a:r>
            <a:r>
              <a:rPr lang="en-US" dirty="0"/>
              <a:t>), Ms. </a:t>
            </a:r>
            <a:r>
              <a:rPr lang="en-US" dirty="0" err="1"/>
              <a:t>Fredholm</a:t>
            </a:r>
            <a:r>
              <a:rPr lang="en-US" dirty="0"/>
              <a:t> impedes optimal management and perhaps contributes to a negative outcome (intubation). </a:t>
            </a:r>
            <a:endParaRPr lang="en-US" dirty="0" smtClean="0"/>
          </a:p>
          <a:p>
            <a:r>
              <a:rPr lang="en-US" dirty="0"/>
              <a:t>Her behavior seems to be related to primary affect states (anxiety) as well as emotionally laden beliefs (that others cannot know her body’s needs as well as she and her mother do; that she has been </a:t>
            </a:r>
            <a:r>
              <a:rPr lang="en-US" dirty="0" smtClean="0"/>
              <a:t>abandoned.</a:t>
            </a:r>
          </a:p>
          <a:p>
            <a:r>
              <a:rPr lang="en-US" dirty="0"/>
              <a:t>Many psychiatric conditions—ranging from the substance use disorders to the psychotic, mood, and anxiety disorders—are associated with behaviors that can worsen a comorbid medical condition. In such cases, the other psychiatric condition should generally be noted rather than PFAOMC.</a:t>
            </a:r>
          </a:p>
          <a:p>
            <a:endParaRPr lang="en-US" dirty="0"/>
          </a:p>
        </p:txBody>
      </p:sp>
    </p:spTree>
    <p:extLst>
      <p:ext uri="{BB962C8B-B14F-4D97-AF65-F5344CB8AC3E}">
        <p14:creationId xmlns:p14="http://schemas.microsoft.com/office/powerpoint/2010/main" val="9461719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 Home Tips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For SSD, focus more on addressing the distress and dysfunction rather than the </a:t>
            </a:r>
            <a:r>
              <a:rPr lang="en-US" dirty="0"/>
              <a:t>detection of falsehood </a:t>
            </a:r>
            <a:r>
              <a:rPr lang="en-US" dirty="0" smtClean="0"/>
              <a:t>of the medical symptoms. </a:t>
            </a:r>
          </a:p>
          <a:p>
            <a:r>
              <a:rPr lang="en-US" dirty="0" smtClean="0"/>
              <a:t>For Conversion disorder look for incompatibility </a:t>
            </a:r>
            <a:r>
              <a:rPr lang="en-US" dirty="0"/>
              <a:t>between the symptom and recognized neurological or medical </a:t>
            </a:r>
            <a:r>
              <a:rPr lang="en-US" dirty="0" smtClean="0"/>
              <a:t>conditions.</a:t>
            </a:r>
          </a:p>
          <a:p>
            <a:r>
              <a:rPr lang="en-US" dirty="0" smtClean="0"/>
              <a:t>Patients can have both of medical illness and SSD at the same time.</a:t>
            </a:r>
          </a:p>
          <a:p>
            <a:r>
              <a:rPr lang="en-US" dirty="0" smtClean="0"/>
              <a:t>Don</a:t>
            </a:r>
            <a:r>
              <a:rPr lang="mr-IN" dirty="0" smtClean="0"/>
              <a:t>’</a:t>
            </a:r>
            <a:r>
              <a:rPr lang="en-US" dirty="0" smtClean="0"/>
              <a:t>t rush to an SSD diagnosis, </a:t>
            </a:r>
            <a:r>
              <a:rPr lang="en-US" dirty="0"/>
              <a:t>because once the patient’s symptoms are attributed to a psychiatric diagnosis, the medical workup tends to cease.</a:t>
            </a:r>
            <a:r>
              <a:rPr lang="en-US" dirty="0" smtClean="0">
                <a:effectLst/>
              </a:rPr>
              <a:t> (</a:t>
            </a:r>
            <a:r>
              <a:rPr lang="en-US" dirty="0" err="1" smtClean="0"/>
              <a:t>e.g</a:t>
            </a:r>
            <a:r>
              <a:rPr lang="en-US" dirty="0" smtClean="0"/>
              <a:t> appendicitis)</a:t>
            </a:r>
          </a:p>
        </p:txBody>
      </p:sp>
    </p:spTree>
    <p:extLst>
      <p:ext uri="{BB962C8B-B14F-4D97-AF65-F5344CB8AC3E}">
        <p14:creationId xmlns:p14="http://schemas.microsoft.com/office/powerpoint/2010/main" val="238586721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endParaRPr lang="en-US" dirty="0" smtClean="0"/>
          </a:p>
          <a:p>
            <a:pPr algn="ctr"/>
            <a:endParaRPr lang="en-US" dirty="0"/>
          </a:p>
          <a:p>
            <a:pPr algn="ctr"/>
            <a:r>
              <a:rPr lang="en-US" dirty="0" smtClean="0"/>
              <a:t>Questions?</a:t>
            </a:r>
            <a:endParaRPr lang="en-US" dirty="0"/>
          </a:p>
        </p:txBody>
      </p:sp>
    </p:spTree>
    <p:extLst>
      <p:ext uri="{BB962C8B-B14F-4D97-AF65-F5344CB8AC3E}">
        <p14:creationId xmlns:p14="http://schemas.microsoft.com/office/powerpoint/2010/main" val="9032471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b="1" dirty="0" smtClean="0"/>
              <a:t>Diagnosis</a:t>
            </a:r>
          </a:p>
          <a:p>
            <a:r>
              <a:rPr lang="en-US" dirty="0" smtClean="0"/>
              <a:t>SSD, with predominant pain, moderate to severe, </a:t>
            </a:r>
          </a:p>
          <a:p>
            <a:r>
              <a:rPr lang="en-US" dirty="0" smtClean="0"/>
              <a:t>MDD</a:t>
            </a:r>
          </a:p>
          <a:p>
            <a:endParaRPr lang="en-US" dirty="0"/>
          </a:p>
        </p:txBody>
      </p:sp>
    </p:spTree>
    <p:extLst>
      <p:ext uri="{BB962C8B-B14F-4D97-AF65-F5344CB8AC3E}">
        <p14:creationId xmlns:p14="http://schemas.microsoft.com/office/powerpoint/2010/main" val="234654100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endParaRPr lang="en-US" dirty="0" smtClean="0"/>
          </a:p>
          <a:p>
            <a:pPr algn="ctr"/>
            <a:endParaRPr lang="en-US" dirty="0"/>
          </a:p>
          <a:p>
            <a:pPr algn="ctr"/>
            <a:endParaRPr lang="en-US" dirty="0" smtClean="0"/>
          </a:p>
          <a:p>
            <a:pPr algn="ctr"/>
            <a:r>
              <a:rPr lang="en-US" dirty="0" smtClean="0"/>
              <a:t>Thank You</a:t>
            </a:r>
            <a:endParaRPr lang="en-US" dirty="0"/>
          </a:p>
        </p:txBody>
      </p:sp>
    </p:spTree>
    <p:extLst>
      <p:ext uri="{BB962C8B-B14F-4D97-AF65-F5344CB8AC3E}">
        <p14:creationId xmlns:p14="http://schemas.microsoft.com/office/powerpoint/2010/main" val="2792260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b="1" dirty="0" smtClean="0"/>
              <a:t>Discussion</a:t>
            </a:r>
          </a:p>
          <a:p>
            <a:r>
              <a:rPr lang="en-US" dirty="0"/>
              <a:t>She has received care, rehabilitation, </a:t>
            </a:r>
            <a:r>
              <a:rPr lang="en-US" dirty="0" smtClean="0"/>
              <a:t>various </a:t>
            </a:r>
            <a:r>
              <a:rPr lang="en-US" dirty="0"/>
              <a:t>invasive outpatient procedures, </a:t>
            </a:r>
            <a:r>
              <a:rPr lang="en-US" dirty="0" smtClean="0"/>
              <a:t>and even opioids yet </a:t>
            </a:r>
            <a:r>
              <a:rPr lang="en-US" dirty="0"/>
              <a:t>her pain </a:t>
            </a:r>
            <a:r>
              <a:rPr lang="en-US" dirty="0" smtClean="0"/>
              <a:t>persists.</a:t>
            </a:r>
          </a:p>
          <a:p>
            <a:r>
              <a:rPr lang="en-US" dirty="0" smtClean="0"/>
              <a:t>Distress (depression), excessive thoughts and dysfunction escalates (not able to work, or take care of herself)</a:t>
            </a:r>
          </a:p>
          <a:p>
            <a:r>
              <a:rPr lang="en-US" dirty="0" smtClean="0"/>
              <a:t>Avoid confrontation over opioids and focus more on treating depression</a:t>
            </a:r>
            <a:endParaRPr lang="en-US" dirty="0"/>
          </a:p>
        </p:txBody>
      </p:sp>
    </p:spTree>
    <p:extLst>
      <p:ext uri="{BB962C8B-B14F-4D97-AF65-F5344CB8AC3E}">
        <p14:creationId xmlns:p14="http://schemas.microsoft.com/office/powerpoint/2010/main" val="941018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Diagnosis of SSD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One </a:t>
            </a:r>
            <a:r>
              <a:rPr lang="en-US" dirty="0"/>
              <a:t>or more somatic symptoms that are distressing or disruptive to daily life </a:t>
            </a:r>
          </a:p>
          <a:p>
            <a:r>
              <a:rPr lang="en-US" dirty="0"/>
              <a:t>Excessive thoughts, feelings, or behaviors related to somatic symptoms or health concerns as evidenced by one or more </a:t>
            </a:r>
          </a:p>
          <a:p>
            <a:pPr marL="0" indent="0">
              <a:buNone/>
            </a:pPr>
            <a:r>
              <a:rPr lang="en-US" dirty="0"/>
              <a:t>1.Disproportionate and persistent thoughts about the seriousness of symptoms </a:t>
            </a:r>
          </a:p>
          <a:p>
            <a:pPr marL="0" indent="0">
              <a:buNone/>
            </a:pPr>
            <a:r>
              <a:rPr lang="en-US" dirty="0"/>
              <a:t>2.Persistently high level of anxiety about health or symptoms </a:t>
            </a:r>
          </a:p>
          <a:p>
            <a:pPr marL="0" indent="0">
              <a:buNone/>
            </a:pPr>
            <a:r>
              <a:rPr lang="en-US" dirty="0"/>
              <a:t>3.Excessive time and energy devoted to these symptoms or health concerns </a:t>
            </a:r>
          </a:p>
          <a:p>
            <a:endParaRPr lang="en-US" dirty="0"/>
          </a:p>
        </p:txBody>
      </p:sp>
    </p:spTree>
    <p:extLst>
      <p:ext uri="{BB962C8B-B14F-4D97-AF65-F5344CB8AC3E}">
        <p14:creationId xmlns:p14="http://schemas.microsoft.com/office/powerpoint/2010/main" val="3118893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Differential Diagnosis of SSD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Features </a:t>
            </a:r>
            <a:r>
              <a:rPr lang="en-US" dirty="0"/>
              <a:t>suggesting somatic symptom disorder over a medical condition </a:t>
            </a:r>
            <a:endParaRPr lang="en-US" dirty="0" smtClean="0"/>
          </a:p>
          <a:p>
            <a:pPr marL="0" indent="0">
              <a:buNone/>
            </a:pPr>
            <a:r>
              <a:rPr lang="en-US" dirty="0" smtClean="0"/>
              <a:t>  – </a:t>
            </a:r>
            <a:r>
              <a:rPr lang="en-US" dirty="0"/>
              <a:t>Multiple organ systems involved</a:t>
            </a:r>
            <a:br>
              <a:rPr lang="en-US" dirty="0"/>
            </a:br>
            <a:r>
              <a:rPr lang="en-US" dirty="0" smtClean="0"/>
              <a:t>  – </a:t>
            </a:r>
            <a:r>
              <a:rPr lang="en-US" dirty="0"/>
              <a:t>Early onset, chronic course, no physical signs – Absence of lab </a:t>
            </a:r>
            <a:r>
              <a:rPr lang="en-US" dirty="0" smtClean="0"/>
              <a:t>  abnormalities</a:t>
            </a:r>
            <a:r>
              <a:rPr lang="en-US" dirty="0"/>
              <a:t/>
            </a:r>
            <a:br>
              <a:rPr lang="en-US" dirty="0"/>
            </a:br>
            <a:r>
              <a:rPr lang="en-US" dirty="0" smtClean="0"/>
              <a:t>  – </a:t>
            </a:r>
            <a:r>
              <a:rPr lang="en-US" dirty="0"/>
              <a:t>History of extensive tests</a:t>
            </a:r>
            <a:br>
              <a:rPr lang="en-US" dirty="0"/>
            </a:br>
            <a:r>
              <a:rPr lang="en-US" dirty="0" smtClean="0"/>
              <a:t>  – </a:t>
            </a:r>
            <a:r>
              <a:rPr lang="en-US" dirty="0"/>
              <a:t>Presence of a psychiatric disorder </a:t>
            </a:r>
            <a:endParaRPr lang="en-US" dirty="0" smtClean="0"/>
          </a:p>
          <a:p>
            <a:pPr marL="0" indent="0">
              <a:buNone/>
            </a:pPr>
            <a:endParaRPr lang="en-US" dirty="0" smtClean="0"/>
          </a:p>
          <a:p>
            <a:pPr marL="0" indent="0">
              <a:buNone/>
            </a:pPr>
            <a:r>
              <a:rPr lang="en-US" dirty="0" smtClean="0"/>
              <a:t>Additional </a:t>
            </a:r>
            <a:r>
              <a:rPr lang="en-US" dirty="0"/>
              <a:t>mental disorders to rule </a:t>
            </a:r>
            <a:r>
              <a:rPr lang="en-US" dirty="0" smtClean="0"/>
              <a:t>out: Somatic delusion, OCD, Anxiety, Depression, and Substance </a:t>
            </a:r>
            <a:r>
              <a:rPr lang="en-US" dirty="0"/>
              <a:t>use disorders</a:t>
            </a:r>
            <a:br>
              <a:rPr lang="en-US" dirty="0"/>
            </a:br>
            <a:endParaRPr lang="en-US" dirty="0"/>
          </a:p>
        </p:txBody>
      </p:sp>
    </p:spTree>
    <p:extLst>
      <p:ext uri="{BB962C8B-B14F-4D97-AF65-F5344CB8AC3E}">
        <p14:creationId xmlns:p14="http://schemas.microsoft.com/office/powerpoint/2010/main" val="153538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Treatment of SSD</a:t>
            </a:r>
            <a:endParaRPr lang="en-US" sz="3600" dirty="0"/>
          </a:p>
        </p:txBody>
      </p:sp>
      <p:sp>
        <p:nvSpPr>
          <p:cNvPr id="3" name="Content Placeholder 2"/>
          <p:cNvSpPr>
            <a:spLocks noGrp="1"/>
          </p:cNvSpPr>
          <p:nvPr>
            <p:ph idx="1"/>
          </p:nvPr>
        </p:nvSpPr>
        <p:spPr/>
        <p:txBody>
          <a:bodyPr>
            <a:normAutofit lnSpcReduction="10000"/>
          </a:bodyPr>
          <a:lstStyle/>
          <a:p>
            <a:pPr lvl="1"/>
            <a:r>
              <a:rPr lang="en-US" dirty="0" smtClean="0"/>
              <a:t>Care </a:t>
            </a:r>
            <a:r>
              <a:rPr lang="en-US" dirty="0"/>
              <a:t>not cure </a:t>
            </a:r>
          </a:p>
          <a:p>
            <a:pPr lvl="1"/>
            <a:r>
              <a:rPr lang="en-US" dirty="0"/>
              <a:t>Long-term relationship with empathic primary </a:t>
            </a:r>
            <a:r>
              <a:rPr lang="en-US" dirty="0" smtClean="0"/>
              <a:t>care </a:t>
            </a:r>
            <a:r>
              <a:rPr lang="en-US" dirty="0"/>
              <a:t>physician </a:t>
            </a:r>
          </a:p>
          <a:p>
            <a:pPr lvl="1"/>
            <a:r>
              <a:rPr lang="en-US" dirty="0"/>
              <a:t>Physician training to provide </a:t>
            </a:r>
            <a:r>
              <a:rPr lang="en-US" dirty="0" smtClean="0"/>
              <a:t>psychosocial interventions </a:t>
            </a:r>
            <a:r>
              <a:rPr lang="en-US" dirty="0"/>
              <a:t>and avoid unnecessary medical </a:t>
            </a:r>
            <a:r>
              <a:rPr lang="en-US" dirty="0" smtClean="0"/>
              <a:t>care </a:t>
            </a:r>
            <a:r>
              <a:rPr lang="en-US" dirty="0"/>
              <a:t>that can lead to iatrogenic complications </a:t>
            </a:r>
          </a:p>
          <a:p>
            <a:pPr lvl="1"/>
            <a:r>
              <a:rPr lang="en-US" dirty="0" smtClean="0"/>
              <a:t>Cognitive </a:t>
            </a:r>
            <a:r>
              <a:rPr lang="en-US" dirty="0"/>
              <a:t>behavioral therapy </a:t>
            </a:r>
          </a:p>
          <a:p>
            <a:pPr lvl="1"/>
            <a:r>
              <a:rPr lang="en-US" dirty="0"/>
              <a:t>Antidepressants or anxiolytics to treat </a:t>
            </a:r>
            <a:r>
              <a:rPr lang="en-US" dirty="0" smtClean="0"/>
              <a:t>comorbid depression </a:t>
            </a:r>
            <a:r>
              <a:rPr lang="en-US" dirty="0"/>
              <a:t>and anxiety and, possibly to decrease somatic </a:t>
            </a:r>
            <a:r>
              <a:rPr lang="en-US" dirty="0" err="1"/>
              <a:t>preoccupatio</a:t>
            </a:r>
            <a:r>
              <a:rPr lang="en-US" dirty="0"/>
              <a:t> </a:t>
            </a:r>
          </a:p>
          <a:p>
            <a:endParaRPr lang="en-US" dirty="0"/>
          </a:p>
        </p:txBody>
      </p:sp>
    </p:spTree>
    <p:extLst>
      <p:ext uri="{BB962C8B-B14F-4D97-AF65-F5344CB8AC3E}">
        <p14:creationId xmlns:p14="http://schemas.microsoft.com/office/powerpoint/2010/main" val="41809269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10243</TotalTime>
  <Words>2882</Words>
  <Application>Microsoft Macintosh PowerPoint</Application>
  <PresentationFormat>On-screen Show (4:3)</PresentationFormat>
  <Paragraphs>232</Paragraphs>
  <Slides>50</Slides>
  <Notes>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Office Theme</vt:lpstr>
      <vt:lpstr>Clinical Cases with Somatic Symptom and Related Disorders </vt:lpstr>
      <vt:lpstr>Case 1: chronic pain</vt:lpstr>
      <vt:lpstr>PowerPoint Presentation</vt:lpstr>
      <vt:lpstr>PowerPoint Presentation</vt:lpstr>
      <vt:lpstr>PowerPoint Presentation</vt:lpstr>
      <vt:lpstr>PowerPoint Presentation</vt:lpstr>
      <vt:lpstr>Diagnosis of SSD</vt:lpstr>
      <vt:lpstr>Differential Diagnosis of SSD  </vt:lpstr>
      <vt:lpstr>Treatment of SSD</vt:lpstr>
      <vt:lpstr>Case 2. Somatic Complaints </vt:lpstr>
      <vt:lpstr>PowerPoint Presentation</vt:lpstr>
      <vt:lpstr>PowerPoint Presentation</vt:lpstr>
      <vt:lpstr>PowerPoint Presentation</vt:lpstr>
      <vt:lpstr>PowerPoint Presentation</vt:lpstr>
      <vt:lpstr>PowerPoint Presentation</vt:lpstr>
      <vt:lpstr>Case III: Chronic Lyme Disease</vt:lpstr>
      <vt:lpstr>PowerPoint Presentation</vt:lpstr>
      <vt:lpstr>PowerPoint Presentation</vt:lpstr>
      <vt:lpstr>PowerPoint Presentation</vt:lpstr>
      <vt:lpstr>PowerPoint Presentation</vt:lpstr>
      <vt:lpstr>PowerPoint Presentation</vt:lpstr>
      <vt:lpstr>PowerPoint Presentation</vt:lpstr>
      <vt:lpstr>Illness Anxiety Disorder Diagnosis  </vt:lpstr>
      <vt:lpstr>DD of Illness Anxiety Disordwer</vt:lpstr>
      <vt:lpstr>Treatment of IAD</vt:lpstr>
      <vt:lpstr>Case 4. Seizures</vt:lpstr>
      <vt:lpstr>PowerPoint Presentation</vt:lpstr>
      <vt:lpstr>PowerPoint Presentation</vt:lpstr>
      <vt:lpstr>PowerPoint Presentation</vt:lpstr>
      <vt:lpstr>PowerPoint Presentation</vt:lpstr>
      <vt:lpstr>PowerPoint Presentation</vt:lpstr>
      <vt:lpstr>Diagnosis of Conversion Disorder</vt:lpstr>
      <vt:lpstr>DD of Conversion Disorder </vt:lpstr>
      <vt:lpstr>Diagnostic Specifiers: Symptom Types  </vt:lpstr>
      <vt:lpstr>Treatment of Conversion Disorder</vt:lpstr>
      <vt:lpstr>Case 5. Abdominal Pain</vt:lpstr>
      <vt:lpstr>PowerPoint Presentation</vt:lpstr>
      <vt:lpstr>PowerPoint Presentation</vt:lpstr>
      <vt:lpstr>PowerPoint Presentation</vt:lpstr>
      <vt:lpstr>PowerPoint Presentation</vt:lpstr>
      <vt:lpstr>PowerPoint Presentation</vt:lpstr>
      <vt:lpstr>PowerPoint Presentation</vt:lpstr>
      <vt:lpstr>Case 6 Breathlessness </vt:lpstr>
      <vt:lpstr>PowerPoint Presentation</vt:lpstr>
      <vt:lpstr>PowerPoint Presentation</vt:lpstr>
      <vt:lpstr>PowerPoint Presentation</vt:lpstr>
      <vt:lpstr>PowerPoint Presentation</vt:lpstr>
      <vt:lpstr>Take Home Tips</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Somatic symptoms and related disorders</dc:title>
  <dc:creator>Yasin Ibrahim</dc:creator>
  <cp:lastModifiedBy>Yasin Ibrahim</cp:lastModifiedBy>
  <cp:revision>40</cp:revision>
  <dcterms:created xsi:type="dcterms:W3CDTF">2018-10-21T22:28:21Z</dcterms:created>
  <dcterms:modified xsi:type="dcterms:W3CDTF">2018-10-29T03:09:07Z</dcterms:modified>
</cp:coreProperties>
</file>