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644" r:id="rId3"/>
    <p:sldId id="646" r:id="rId4"/>
    <p:sldId id="503" r:id="rId5"/>
    <p:sldId id="786" r:id="rId6"/>
    <p:sldId id="708" r:id="rId7"/>
    <p:sldId id="814" r:id="rId8"/>
    <p:sldId id="792" r:id="rId9"/>
    <p:sldId id="790" r:id="rId10"/>
    <p:sldId id="791" r:id="rId11"/>
    <p:sldId id="797" r:id="rId12"/>
    <p:sldId id="793" r:id="rId13"/>
    <p:sldId id="794" r:id="rId14"/>
    <p:sldId id="795" r:id="rId15"/>
    <p:sldId id="722" r:id="rId16"/>
    <p:sldId id="724" r:id="rId17"/>
    <p:sldId id="715" r:id="rId18"/>
    <p:sldId id="716" r:id="rId19"/>
    <p:sldId id="717" r:id="rId20"/>
    <p:sldId id="718" r:id="rId21"/>
    <p:sldId id="815" r:id="rId22"/>
    <p:sldId id="816" r:id="rId23"/>
    <p:sldId id="727" r:id="rId24"/>
    <p:sldId id="803" r:id="rId25"/>
    <p:sldId id="730" r:id="rId26"/>
    <p:sldId id="731" r:id="rId27"/>
    <p:sldId id="732" r:id="rId28"/>
    <p:sldId id="733" r:id="rId29"/>
    <p:sldId id="734" r:id="rId30"/>
    <p:sldId id="735" r:id="rId31"/>
    <p:sldId id="736" r:id="rId32"/>
    <p:sldId id="737" r:id="rId33"/>
    <p:sldId id="738" r:id="rId34"/>
    <p:sldId id="739" r:id="rId35"/>
    <p:sldId id="740" r:id="rId36"/>
    <p:sldId id="741" r:id="rId37"/>
    <p:sldId id="742" r:id="rId38"/>
    <p:sldId id="743" r:id="rId39"/>
    <p:sldId id="744" r:id="rId40"/>
    <p:sldId id="745" r:id="rId41"/>
    <p:sldId id="746" r:id="rId42"/>
    <p:sldId id="747" r:id="rId43"/>
    <p:sldId id="748" r:id="rId44"/>
    <p:sldId id="749" r:id="rId45"/>
    <p:sldId id="750" r:id="rId46"/>
    <p:sldId id="757" r:id="rId47"/>
    <p:sldId id="758" r:id="rId48"/>
    <p:sldId id="759" r:id="rId49"/>
    <p:sldId id="766" r:id="rId50"/>
    <p:sldId id="767" r:id="rId51"/>
    <p:sldId id="770" r:id="rId52"/>
    <p:sldId id="804" r:id="rId53"/>
    <p:sldId id="773" r:id="rId54"/>
    <p:sldId id="777" r:id="rId55"/>
    <p:sldId id="805" r:id="rId56"/>
    <p:sldId id="806" r:id="rId57"/>
    <p:sldId id="807" r:id="rId58"/>
    <p:sldId id="808" r:id="rId59"/>
    <p:sldId id="809" r:id="rId60"/>
    <p:sldId id="810" r:id="rId61"/>
    <p:sldId id="811" r:id="rId62"/>
    <p:sldId id="812" r:id="rId63"/>
    <p:sldId id="813" r:id="rId64"/>
    <p:sldId id="350" r:id="rId65"/>
    <p:sldId id="778" r:id="rId66"/>
    <p:sldId id="779" r:id="rId67"/>
    <p:sldId id="780" r:id="rId68"/>
    <p:sldId id="781"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0" autoAdjust="0"/>
    <p:restoredTop sz="88633" autoAdjust="0"/>
  </p:normalViewPr>
  <p:slideViewPr>
    <p:cSldViewPr>
      <p:cViewPr varScale="1">
        <p:scale>
          <a:sx n="68" d="100"/>
          <a:sy n="68" d="100"/>
        </p:scale>
        <p:origin x="7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26728-03A8-4EA7-8A0F-85010D80C0D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3067758-C2AE-4749-9573-5D58B1FAF308}">
      <dgm:prSet/>
      <dgm:spPr/>
      <dgm:t>
        <a:bodyPr/>
        <a:lstStyle/>
        <a:p>
          <a:pPr rtl="0"/>
          <a:r>
            <a:rPr lang="en-US" dirty="0" smtClean="0"/>
            <a:t>ADHD</a:t>
          </a:r>
          <a:endParaRPr lang="en-US" dirty="0"/>
        </a:p>
      </dgm:t>
    </dgm:pt>
    <dgm:pt modelId="{C6DEFD88-C19B-466F-93A7-085132E9509E}" type="parTrans" cxnId="{9662C61D-8476-4FF5-A735-88B09D02817C}">
      <dgm:prSet/>
      <dgm:spPr/>
      <dgm:t>
        <a:bodyPr/>
        <a:lstStyle/>
        <a:p>
          <a:endParaRPr lang="en-US"/>
        </a:p>
      </dgm:t>
    </dgm:pt>
    <dgm:pt modelId="{F27AACD9-F62D-456B-BB69-979F442CF455}" type="sibTrans" cxnId="{9662C61D-8476-4FF5-A735-88B09D02817C}">
      <dgm:prSet/>
      <dgm:spPr/>
      <dgm:t>
        <a:bodyPr/>
        <a:lstStyle/>
        <a:p>
          <a:endParaRPr lang="en-US"/>
        </a:p>
      </dgm:t>
    </dgm:pt>
    <dgm:pt modelId="{EF8DEF54-E9FE-4B2F-BC37-1578EAA16034}">
      <dgm:prSet/>
      <dgm:spPr/>
      <dgm:t>
        <a:bodyPr/>
        <a:lstStyle/>
        <a:p>
          <a:pPr rtl="0"/>
          <a:r>
            <a:rPr lang="en-US" dirty="0" smtClean="0"/>
            <a:t>ODD/Conduct Disorder</a:t>
          </a:r>
          <a:endParaRPr lang="en-US" dirty="0"/>
        </a:p>
      </dgm:t>
    </dgm:pt>
    <dgm:pt modelId="{1D363415-DCD5-406E-BBF7-1DD30D922D31}" type="parTrans" cxnId="{3546D7BF-E279-4CCD-9060-094B005BBC28}">
      <dgm:prSet/>
      <dgm:spPr/>
      <dgm:t>
        <a:bodyPr/>
        <a:lstStyle/>
        <a:p>
          <a:endParaRPr lang="en-US"/>
        </a:p>
      </dgm:t>
    </dgm:pt>
    <dgm:pt modelId="{5E3AC0D4-D4A9-48C2-8A7A-5D0C6880B29E}" type="sibTrans" cxnId="{3546D7BF-E279-4CCD-9060-094B005BBC28}">
      <dgm:prSet/>
      <dgm:spPr/>
      <dgm:t>
        <a:bodyPr/>
        <a:lstStyle/>
        <a:p>
          <a:endParaRPr lang="en-US"/>
        </a:p>
      </dgm:t>
    </dgm:pt>
    <dgm:pt modelId="{0ADC66AE-9472-48CD-9D8A-4978242396CD}">
      <dgm:prSet/>
      <dgm:spPr/>
      <dgm:t>
        <a:bodyPr/>
        <a:lstStyle/>
        <a:p>
          <a:pPr rtl="0"/>
          <a:r>
            <a:rPr lang="en-US" dirty="0" smtClean="0"/>
            <a:t>Pyromania/Kleptomania</a:t>
          </a:r>
          <a:endParaRPr lang="en-US" dirty="0"/>
        </a:p>
      </dgm:t>
    </dgm:pt>
    <dgm:pt modelId="{51E65E27-0142-43FB-8040-C03FA2CAF1A7}" type="sibTrans" cxnId="{20762A14-88A2-48B0-8800-C5C57CA4CA78}">
      <dgm:prSet/>
      <dgm:spPr/>
      <dgm:t>
        <a:bodyPr/>
        <a:lstStyle/>
        <a:p>
          <a:endParaRPr lang="en-US"/>
        </a:p>
      </dgm:t>
    </dgm:pt>
    <dgm:pt modelId="{95264C0D-598F-44B1-BCC2-D4031A197EA1}" type="parTrans" cxnId="{20762A14-88A2-48B0-8800-C5C57CA4CA78}">
      <dgm:prSet/>
      <dgm:spPr/>
      <dgm:t>
        <a:bodyPr/>
        <a:lstStyle/>
        <a:p>
          <a:endParaRPr lang="en-US"/>
        </a:p>
      </dgm:t>
    </dgm:pt>
    <dgm:pt modelId="{6BF29A20-2673-4869-9BEF-9014EFFC4149}">
      <dgm:prSet/>
      <dgm:spPr/>
      <dgm:t>
        <a:bodyPr/>
        <a:lstStyle/>
        <a:p>
          <a:pPr rtl="0"/>
          <a:r>
            <a:rPr lang="en-US" dirty="0" smtClean="0"/>
            <a:t>Intermittent Explosive Disorder (IED)</a:t>
          </a:r>
          <a:endParaRPr lang="en-US" dirty="0"/>
        </a:p>
      </dgm:t>
    </dgm:pt>
    <dgm:pt modelId="{96EC5CFF-0B7D-46A8-A096-F9E8AD14CEE5}" type="parTrans" cxnId="{EA686E60-9335-400E-82F5-8AEA855ED7C9}">
      <dgm:prSet/>
      <dgm:spPr/>
      <dgm:t>
        <a:bodyPr/>
        <a:lstStyle/>
        <a:p>
          <a:endParaRPr lang="en-US"/>
        </a:p>
      </dgm:t>
    </dgm:pt>
    <dgm:pt modelId="{AAB05544-426E-44F3-BA51-46EFFB877AE5}" type="sibTrans" cxnId="{EA686E60-9335-400E-82F5-8AEA855ED7C9}">
      <dgm:prSet/>
      <dgm:spPr/>
      <dgm:t>
        <a:bodyPr/>
        <a:lstStyle/>
        <a:p>
          <a:endParaRPr lang="en-US"/>
        </a:p>
      </dgm:t>
    </dgm:pt>
    <dgm:pt modelId="{734B1246-8C5C-475A-9140-3D9D525A720C}" type="pres">
      <dgm:prSet presAssocID="{3FA26728-03A8-4EA7-8A0F-85010D80C0DB}" presName="linear" presStyleCnt="0">
        <dgm:presLayoutVars>
          <dgm:animLvl val="lvl"/>
          <dgm:resizeHandles val="exact"/>
        </dgm:presLayoutVars>
      </dgm:prSet>
      <dgm:spPr/>
      <dgm:t>
        <a:bodyPr/>
        <a:lstStyle/>
        <a:p>
          <a:endParaRPr lang="en-US"/>
        </a:p>
      </dgm:t>
    </dgm:pt>
    <dgm:pt modelId="{CA322BCA-4F23-49AB-8894-BF58FEC9298B}" type="pres">
      <dgm:prSet presAssocID="{A3067758-C2AE-4749-9573-5D58B1FAF308}" presName="parentText" presStyleLbl="node1" presStyleIdx="0" presStyleCnt="4" custScaleY="66262">
        <dgm:presLayoutVars>
          <dgm:chMax val="0"/>
          <dgm:bulletEnabled val="1"/>
        </dgm:presLayoutVars>
      </dgm:prSet>
      <dgm:spPr/>
      <dgm:t>
        <a:bodyPr/>
        <a:lstStyle/>
        <a:p>
          <a:endParaRPr lang="en-US"/>
        </a:p>
      </dgm:t>
    </dgm:pt>
    <dgm:pt modelId="{FF5ADFE3-A463-424E-9EC6-686E7B6612C2}" type="pres">
      <dgm:prSet presAssocID="{F27AACD9-F62D-456B-BB69-979F442CF455}" presName="spacer" presStyleCnt="0"/>
      <dgm:spPr/>
      <dgm:t>
        <a:bodyPr/>
        <a:lstStyle/>
        <a:p>
          <a:endParaRPr lang="en-US"/>
        </a:p>
      </dgm:t>
    </dgm:pt>
    <dgm:pt modelId="{1DC6FF76-88F2-4B93-8D51-866E7504A4E4}" type="pres">
      <dgm:prSet presAssocID="{0ADC66AE-9472-48CD-9D8A-4978242396CD}" presName="parentText" presStyleLbl="node1" presStyleIdx="1" presStyleCnt="4" custScaleY="67015" custLinFactY="172900" custLinFactNeighborY="200000">
        <dgm:presLayoutVars>
          <dgm:chMax val="0"/>
          <dgm:bulletEnabled val="1"/>
        </dgm:presLayoutVars>
      </dgm:prSet>
      <dgm:spPr/>
      <dgm:t>
        <a:bodyPr/>
        <a:lstStyle/>
        <a:p>
          <a:endParaRPr lang="en-US"/>
        </a:p>
      </dgm:t>
    </dgm:pt>
    <dgm:pt modelId="{5B259443-552D-4B0B-8484-9774B3FC88AF}" type="pres">
      <dgm:prSet presAssocID="{51E65E27-0142-43FB-8040-C03FA2CAF1A7}" presName="spacer" presStyleCnt="0"/>
      <dgm:spPr/>
      <dgm:t>
        <a:bodyPr/>
        <a:lstStyle/>
        <a:p>
          <a:endParaRPr lang="en-US"/>
        </a:p>
      </dgm:t>
    </dgm:pt>
    <dgm:pt modelId="{5B7AA823-4F6F-4D89-868C-B073FED8F2F4}" type="pres">
      <dgm:prSet presAssocID="{EF8DEF54-E9FE-4B2F-BC37-1578EAA16034}" presName="parentText" presStyleLbl="node1" presStyleIdx="2" presStyleCnt="4" custScaleY="78357" custLinFactY="-63972" custLinFactNeighborY="-100000">
        <dgm:presLayoutVars>
          <dgm:chMax val="0"/>
          <dgm:bulletEnabled val="1"/>
        </dgm:presLayoutVars>
      </dgm:prSet>
      <dgm:spPr/>
      <dgm:t>
        <a:bodyPr/>
        <a:lstStyle/>
        <a:p>
          <a:endParaRPr lang="en-US"/>
        </a:p>
      </dgm:t>
    </dgm:pt>
    <dgm:pt modelId="{2DC703E7-3D72-4645-8BEA-E7400B9D86CD}" type="pres">
      <dgm:prSet presAssocID="{5E3AC0D4-D4A9-48C2-8A7A-5D0C6880B29E}" presName="spacer" presStyleCnt="0"/>
      <dgm:spPr/>
      <dgm:t>
        <a:bodyPr/>
        <a:lstStyle/>
        <a:p>
          <a:endParaRPr lang="en-US"/>
        </a:p>
      </dgm:t>
    </dgm:pt>
    <dgm:pt modelId="{BB015A8D-6C15-46BD-BF9F-C1C50F1995E8}" type="pres">
      <dgm:prSet presAssocID="{6BF29A20-2673-4869-9BEF-9014EFFC4149}" presName="parentText" presStyleLbl="node1" presStyleIdx="3" presStyleCnt="4" custScaleY="74735" custLinFactY="-59027" custLinFactNeighborY="-100000">
        <dgm:presLayoutVars>
          <dgm:chMax val="0"/>
          <dgm:bulletEnabled val="1"/>
        </dgm:presLayoutVars>
      </dgm:prSet>
      <dgm:spPr/>
      <dgm:t>
        <a:bodyPr/>
        <a:lstStyle/>
        <a:p>
          <a:endParaRPr lang="en-US"/>
        </a:p>
      </dgm:t>
    </dgm:pt>
  </dgm:ptLst>
  <dgm:cxnLst>
    <dgm:cxn modelId="{BB4EBFE5-205A-4B48-AB36-5699952796FF}" type="presOf" srcId="{3FA26728-03A8-4EA7-8A0F-85010D80C0DB}" destId="{734B1246-8C5C-475A-9140-3D9D525A720C}" srcOrd="0" destOrd="0" presId="urn:microsoft.com/office/officeart/2005/8/layout/vList2"/>
    <dgm:cxn modelId="{20762A14-88A2-48B0-8800-C5C57CA4CA78}" srcId="{3FA26728-03A8-4EA7-8A0F-85010D80C0DB}" destId="{0ADC66AE-9472-48CD-9D8A-4978242396CD}" srcOrd="1" destOrd="0" parTransId="{95264C0D-598F-44B1-BCC2-D4031A197EA1}" sibTransId="{51E65E27-0142-43FB-8040-C03FA2CAF1A7}"/>
    <dgm:cxn modelId="{EA686E60-9335-400E-82F5-8AEA855ED7C9}" srcId="{3FA26728-03A8-4EA7-8A0F-85010D80C0DB}" destId="{6BF29A20-2673-4869-9BEF-9014EFFC4149}" srcOrd="3" destOrd="0" parTransId="{96EC5CFF-0B7D-46A8-A096-F9E8AD14CEE5}" sibTransId="{AAB05544-426E-44F3-BA51-46EFFB877AE5}"/>
    <dgm:cxn modelId="{3546D7BF-E279-4CCD-9060-094B005BBC28}" srcId="{3FA26728-03A8-4EA7-8A0F-85010D80C0DB}" destId="{EF8DEF54-E9FE-4B2F-BC37-1578EAA16034}" srcOrd="2" destOrd="0" parTransId="{1D363415-DCD5-406E-BBF7-1DD30D922D31}" sibTransId="{5E3AC0D4-D4A9-48C2-8A7A-5D0C6880B29E}"/>
    <dgm:cxn modelId="{CE10D81B-5923-4EAC-89DD-8947A3808395}" type="presOf" srcId="{A3067758-C2AE-4749-9573-5D58B1FAF308}" destId="{CA322BCA-4F23-49AB-8894-BF58FEC9298B}" srcOrd="0" destOrd="0" presId="urn:microsoft.com/office/officeart/2005/8/layout/vList2"/>
    <dgm:cxn modelId="{46BC66C8-8941-4DE2-94BA-A1BAEF5DDABB}" type="presOf" srcId="{0ADC66AE-9472-48CD-9D8A-4978242396CD}" destId="{1DC6FF76-88F2-4B93-8D51-866E7504A4E4}" srcOrd="0" destOrd="0" presId="urn:microsoft.com/office/officeart/2005/8/layout/vList2"/>
    <dgm:cxn modelId="{1542A7EE-1784-4F4E-816D-DFD214130E0B}" type="presOf" srcId="{EF8DEF54-E9FE-4B2F-BC37-1578EAA16034}" destId="{5B7AA823-4F6F-4D89-868C-B073FED8F2F4}" srcOrd="0" destOrd="0" presId="urn:microsoft.com/office/officeart/2005/8/layout/vList2"/>
    <dgm:cxn modelId="{9662C61D-8476-4FF5-A735-88B09D02817C}" srcId="{3FA26728-03A8-4EA7-8A0F-85010D80C0DB}" destId="{A3067758-C2AE-4749-9573-5D58B1FAF308}" srcOrd="0" destOrd="0" parTransId="{C6DEFD88-C19B-466F-93A7-085132E9509E}" sibTransId="{F27AACD9-F62D-456B-BB69-979F442CF455}"/>
    <dgm:cxn modelId="{15F7A0B0-6C74-42F8-B66C-2BA241DB6213}" type="presOf" srcId="{6BF29A20-2673-4869-9BEF-9014EFFC4149}" destId="{BB015A8D-6C15-46BD-BF9F-C1C50F1995E8}" srcOrd="0" destOrd="0" presId="urn:microsoft.com/office/officeart/2005/8/layout/vList2"/>
    <dgm:cxn modelId="{818C18DD-0CB8-44AE-8856-592435322CBF}" type="presParOf" srcId="{734B1246-8C5C-475A-9140-3D9D525A720C}" destId="{CA322BCA-4F23-49AB-8894-BF58FEC9298B}" srcOrd="0" destOrd="0" presId="urn:microsoft.com/office/officeart/2005/8/layout/vList2"/>
    <dgm:cxn modelId="{1748285F-6615-4397-B5C3-C483D2233E4B}" type="presParOf" srcId="{734B1246-8C5C-475A-9140-3D9D525A720C}" destId="{FF5ADFE3-A463-424E-9EC6-686E7B6612C2}" srcOrd="1" destOrd="0" presId="urn:microsoft.com/office/officeart/2005/8/layout/vList2"/>
    <dgm:cxn modelId="{96E3ABF2-BE0E-4BB0-BA6A-5AED7C61341F}" type="presParOf" srcId="{734B1246-8C5C-475A-9140-3D9D525A720C}" destId="{1DC6FF76-88F2-4B93-8D51-866E7504A4E4}" srcOrd="2" destOrd="0" presId="urn:microsoft.com/office/officeart/2005/8/layout/vList2"/>
    <dgm:cxn modelId="{B8FCD3B6-9BDC-4FBD-AF26-01BC2B3037C6}" type="presParOf" srcId="{734B1246-8C5C-475A-9140-3D9D525A720C}" destId="{5B259443-552D-4B0B-8484-9774B3FC88AF}" srcOrd="3" destOrd="0" presId="urn:microsoft.com/office/officeart/2005/8/layout/vList2"/>
    <dgm:cxn modelId="{04F161C3-3E9E-4FD9-A299-F9C330495B7F}" type="presParOf" srcId="{734B1246-8C5C-475A-9140-3D9D525A720C}" destId="{5B7AA823-4F6F-4D89-868C-B073FED8F2F4}" srcOrd="4" destOrd="0" presId="urn:microsoft.com/office/officeart/2005/8/layout/vList2"/>
    <dgm:cxn modelId="{F42980C6-BD0E-4574-9700-862FFD3A6BD7}" type="presParOf" srcId="{734B1246-8C5C-475A-9140-3D9D525A720C}" destId="{2DC703E7-3D72-4645-8BEA-E7400B9D86CD}" srcOrd="5" destOrd="0" presId="urn:microsoft.com/office/officeart/2005/8/layout/vList2"/>
    <dgm:cxn modelId="{761D54EF-00F9-4C40-BEF4-1D0BA2F5FB84}" type="presParOf" srcId="{734B1246-8C5C-475A-9140-3D9D525A720C}" destId="{BB015A8D-6C15-46BD-BF9F-C1C50F1995E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26728-03A8-4EA7-8A0F-85010D80C0D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F6E5210-CDAA-402B-8FED-978C2CDA4DAC}">
      <dgm:prSet/>
      <dgm:spPr/>
      <dgm:t>
        <a:bodyPr/>
        <a:lstStyle/>
        <a:p>
          <a:pPr algn="ctr" rtl="0"/>
          <a:r>
            <a:rPr lang="en-US" dirty="0" smtClean="0"/>
            <a:t>ADHD</a:t>
          </a:r>
          <a:endParaRPr lang="en-US" dirty="0"/>
        </a:p>
      </dgm:t>
    </dgm:pt>
    <dgm:pt modelId="{9CC4FC3C-96A3-4836-82FB-E1EF0D04BE33}" type="parTrans" cxnId="{88C49D9B-2B3F-47F2-9DCA-684AB3F0A6F3}">
      <dgm:prSet/>
      <dgm:spPr/>
      <dgm:t>
        <a:bodyPr/>
        <a:lstStyle/>
        <a:p>
          <a:endParaRPr lang="en-US"/>
        </a:p>
      </dgm:t>
    </dgm:pt>
    <dgm:pt modelId="{96F7456A-2116-4E39-B780-97782662B6C0}" type="sibTrans" cxnId="{88C49D9B-2B3F-47F2-9DCA-684AB3F0A6F3}">
      <dgm:prSet/>
      <dgm:spPr/>
      <dgm:t>
        <a:bodyPr/>
        <a:lstStyle/>
        <a:p>
          <a:endParaRPr lang="en-US"/>
        </a:p>
      </dgm:t>
    </dgm:pt>
    <dgm:pt modelId="{734B1246-8C5C-475A-9140-3D9D525A720C}" type="pres">
      <dgm:prSet presAssocID="{3FA26728-03A8-4EA7-8A0F-85010D80C0DB}" presName="linear" presStyleCnt="0">
        <dgm:presLayoutVars>
          <dgm:animLvl val="lvl"/>
          <dgm:resizeHandles val="exact"/>
        </dgm:presLayoutVars>
      </dgm:prSet>
      <dgm:spPr/>
      <dgm:t>
        <a:bodyPr/>
        <a:lstStyle/>
        <a:p>
          <a:endParaRPr lang="en-US"/>
        </a:p>
      </dgm:t>
    </dgm:pt>
    <dgm:pt modelId="{4F548818-A0B9-4DC4-B407-D87936265A2B}" type="pres">
      <dgm:prSet presAssocID="{1F6E5210-CDAA-402B-8FED-978C2CDA4DAC}" presName="parentText" presStyleLbl="node1" presStyleIdx="0" presStyleCnt="1" custScaleY="45438" custLinFactNeighborX="1754" custLinFactNeighborY="-18739">
        <dgm:presLayoutVars>
          <dgm:chMax val="0"/>
          <dgm:bulletEnabled val="1"/>
        </dgm:presLayoutVars>
      </dgm:prSet>
      <dgm:spPr/>
      <dgm:t>
        <a:bodyPr/>
        <a:lstStyle/>
        <a:p>
          <a:endParaRPr lang="en-US"/>
        </a:p>
      </dgm:t>
    </dgm:pt>
  </dgm:ptLst>
  <dgm:cxnLst>
    <dgm:cxn modelId="{88C49D9B-2B3F-47F2-9DCA-684AB3F0A6F3}" srcId="{3FA26728-03A8-4EA7-8A0F-85010D80C0DB}" destId="{1F6E5210-CDAA-402B-8FED-978C2CDA4DAC}" srcOrd="0" destOrd="0" parTransId="{9CC4FC3C-96A3-4836-82FB-E1EF0D04BE33}" sibTransId="{96F7456A-2116-4E39-B780-97782662B6C0}"/>
    <dgm:cxn modelId="{3E8B48BC-3DF9-410F-AADD-592A3C121EB9}" type="presOf" srcId="{1F6E5210-CDAA-402B-8FED-978C2CDA4DAC}" destId="{4F548818-A0B9-4DC4-B407-D87936265A2B}" srcOrd="0" destOrd="0" presId="urn:microsoft.com/office/officeart/2005/8/layout/vList2"/>
    <dgm:cxn modelId="{D112007B-5CCE-44CE-A3CF-910C6EBBF96C}" type="presOf" srcId="{3FA26728-03A8-4EA7-8A0F-85010D80C0DB}" destId="{734B1246-8C5C-475A-9140-3D9D525A720C}" srcOrd="0" destOrd="0" presId="urn:microsoft.com/office/officeart/2005/8/layout/vList2"/>
    <dgm:cxn modelId="{1651D33A-4ADF-46B9-8038-A7E4021C681E}" type="presParOf" srcId="{734B1246-8C5C-475A-9140-3D9D525A720C}" destId="{4F548818-A0B9-4DC4-B407-D87936265A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C5CF7-AF20-45B7-9353-147C3C2CF5B1}"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en-US"/>
        </a:p>
      </dgm:t>
    </dgm:pt>
    <dgm:pt modelId="{86105AE8-8656-456F-9669-DA8F3D9AC5FE}">
      <dgm:prSet phldrT="[Text]" custT="1"/>
      <dgm:spPr/>
      <dgm:t>
        <a:bodyPr/>
        <a:lstStyle/>
        <a:p>
          <a:r>
            <a:rPr lang="en-US" sz="2400" dirty="0" smtClean="0"/>
            <a:t>Nigrostriatal pathway</a:t>
          </a:r>
          <a:endParaRPr lang="en-US" sz="2400" dirty="0"/>
        </a:p>
      </dgm:t>
    </dgm:pt>
    <dgm:pt modelId="{E2CF175F-D59B-4E18-A007-E70D645FF783}" type="parTrans" cxnId="{35867876-95A9-4123-9C6F-38F2AD171837}">
      <dgm:prSet/>
      <dgm:spPr/>
      <dgm:t>
        <a:bodyPr/>
        <a:lstStyle/>
        <a:p>
          <a:endParaRPr lang="en-US"/>
        </a:p>
      </dgm:t>
    </dgm:pt>
    <dgm:pt modelId="{442410BB-8595-4209-8EBE-84D9EF068708}" type="sibTrans" cxnId="{35867876-95A9-4123-9C6F-38F2AD171837}">
      <dgm:prSet/>
      <dgm:spPr/>
      <dgm:t>
        <a:bodyPr/>
        <a:lstStyle/>
        <a:p>
          <a:endParaRPr lang="en-US"/>
        </a:p>
      </dgm:t>
    </dgm:pt>
    <dgm:pt modelId="{AF14093E-9F71-4E0E-B2E8-A8C9AFA1A17A}">
      <dgm:prSet phldrT="[Text]"/>
      <dgm:spPr/>
      <dgm:t>
        <a:bodyPr/>
        <a:lstStyle/>
        <a:p>
          <a:r>
            <a:rPr lang="en-US" dirty="0" smtClean="0"/>
            <a:t>Motor control</a:t>
          </a:r>
          <a:endParaRPr lang="en-US" dirty="0"/>
        </a:p>
      </dgm:t>
    </dgm:pt>
    <dgm:pt modelId="{C672398A-BE12-4169-81AF-7B1F012E009A}" type="parTrans" cxnId="{1516863C-99A7-4727-AF5A-DD50F1051702}">
      <dgm:prSet/>
      <dgm:spPr/>
      <dgm:t>
        <a:bodyPr/>
        <a:lstStyle/>
        <a:p>
          <a:endParaRPr lang="en-US"/>
        </a:p>
      </dgm:t>
    </dgm:pt>
    <dgm:pt modelId="{78A7699A-95EA-4949-849F-06313E667614}" type="sibTrans" cxnId="{1516863C-99A7-4727-AF5A-DD50F1051702}">
      <dgm:prSet/>
      <dgm:spPr/>
      <dgm:t>
        <a:bodyPr/>
        <a:lstStyle/>
        <a:p>
          <a:endParaRPr lang="en-US"/>
        </a:p>
      </dgm:t>
    </dgm:pt>
    <dgm:pt modelId="{F81BF8B3-5624-4624-AF05-FA6335F0FE45}">
      <dgm:prSet phldrT="[Text]"/>
      <dgm:spPr/>
      <dgm:t>
        <a:bodyPr/>
        <a:lstStyle/>
        <a:p>
          <a:r>
            <a:rPr lang="en-US" dirty="0" smtClean="0"/>
            <a:t>Substantia Nigra to Basal Ganglia (caudate and putamen)</a:t>
          </a:r>
          <a:endParaRPr lang="en-US" dirty="0"/>
        </a:p>
      </dgm:t>
    </dgm:pt>
    <dgm:pt modelId="{5A01237A-70D7-4716-A04B-CBDC3B2BBE4A}" type="parTrans" cxnId="{4EAD7FC7-8160-4B7F-861D-8229F84B1CC4}">
      <dgm:prSet/>
      <dgm:spPr/>
      <dgm:t>
        <a:bodyPr/>
        <a:lstStyle/>
        <a:p>
          <a:endParaRPr lang="en-US"/>
        </a:p>
      </dgm:t>
    </dgm:pt>
    <dgm:pt modelId="{5DDA69DE-0835-4C33-9BB1-D95FF8519449}" type="sibTrans" cxnId="{4EAD7FC7-8160-4B7F-861D-8229F84B1CC4}">
      <dgm:prSet/>
      <dgm:spPr/>
      <dgm:t>
        <a:bodyPr/>
        <a:lstStyle/>
        <a:p>
          <a:endParaRPr lang="en-US"/>
        </a:p>
      </dgm:t>
    </dgm:pt>
    <dgm:pt modelId="{DB2DBDE6-5B95-4342-B3BB-42BEF57665D6}">
      <dgm:prSet phldrT="[Text]" custT="1"/>
      <dgm:spPr/>
      <dgm:t>
        <a:bodyPr/>
        <a:lstStyle/>
        <a:p>
          <a:r>
            <a:rPr lang="en-US" sz="2400" dirty="0" smtClean="0"/>
            <a:t>Mesolimbic pathway</a:t>
          </a:r>
          <a:endParaRPr lang="en-US" sz="2400" dirty="0"/>
        </a:p>
      </dgm:t>
    </dgm:pt>
    <dgm:pt modelId="{0BE48D80-C4A9-4CA7-A3CE-C5E42D3588F4}" type="parTrans" cxnId="{9B5C3F67-EAF6-4105-AE2F-CB21FAED4D13}">
      <dgm:prSet/>
      <dgm:spPr/>
      <dgm:t>
        <a:bodyPr/>
        <a:lstStyle/>
        <a:p>
          <a:endParaRPr lang="en-US"/>
        </a:p>
      </dgm:t>
    </dgm:pt>
    <dgm:pt modelId="{0627A955-78A5-4850-A49E-0A46CDA97954}" type="sibTrans" cxnId="{9B5C3F67-EAF6-4105-AE2F-CB21FAED4D13}">
      <dgm:prSet/>
      <dgm:spPr/>
      <dgm:t>
        <a:bodyPr/>
        <a:lstStyle/>
        <a:p>
          <a:endParaRPr lang="en-US"/>
        </a:p>
      </dgm:t>
    </dgm:pt>
    <dgm:pt modelId="{2D82BAD5-E7F3-4A4B-8350-36D42DB91407}">
      <dgm:prSet phldrT="[Text]"/>
      <dgm:spPr/>
      <dgm:t>
        <a:bodyPr/>
        <a:lstStyle/>
        <a:p>
          <a:pPr algn="l"/>
          <a:r>
            <a:rPr lang="en-US" dirty="0" smtClean="0"/>
            <a:t>Motivated behavior; </a:t>
          </a:r>
        </a:p>
        <a:p>
          <a:pPr algn="l"/>
          <a:r>
            <a:rPr lang="en-US" dirty="0" smtClean="0"/>
            <a:t>Reinforcement learning </a:t>
          </a:r>
          <a:endParaRPr lang="en-US" dirty="0"/>
        </a:p>
      </dgm:t>
    </dgm:pt>
    <dgm:pt modelId="{18C832E4-2F24-40CD-B7E2-DE0BFCA359EB}" type="parTrans" cxnId="{9376A767-F93D-4C02-AE9E-5D3B9701BF43}">
      <dgm:prSet/>
      <dgm:spPr/>
      <dgm:t>
        <a:bodyPr/>
        <a:lstStyle/>
        <a:p>
          <a:endParaRPr lang="en-US"/>
        </a:p>
      </dgm:t>
    </dgm:pt>
    <dgm:pt modelId="{C314D5D2-7BB3-4AA7-A6A6-5A9F255D8892}" type="sibTrans" cxnId="{9376A767-F93D-4C02-AE9E-5D3B9701BF43}">
      <dgm:prSet/>
      <dgm:spPr/>
      <dgm:t>
        <a:bodyPr/>
        <a:lstStyle/>
        <a:p>
          <a:endParaRPr lang="en-US"/>
        </a:p>
      </dgm:t>
    </dgm:pt>
    <dgm:pt modelId="{330A8235-9FE6-4B3B-9A32-A4BCE42CEB61}">
      <dgm:prSet phldrT="[Text]"/>
      <dgm:spPr/>
      <dgm:t>
        <a:bodyPr/>
        <a:lstStyle/>
        <a:p>
          <a:r>
            <a:rPr lang="en-US" dirty="0" smtClean="0"/>
            <a:t>Ventral Tegmental Area to Subcortical Limbic Regions (nucleus accumbens, olfactory tubercle)</a:t>
          </a:r>
          <a:endParaRPr lang="en-US" dirty="0"/>
        </a:p>
      </dgm:t>
    </dgm:pt>
    <dgm:pt modelId="{795010FA-44C6-4A21-A839-DA3211414AE4}" type="parTrans" cxnId="{A5E9FA99-134E-40AB-99CA-CA21283C655C}">
      <dgm:prSet/>
      <dgm:spPr/>
      <dgm:t>
        <a:bodyPr/>
        <a:lstStyle/>
        <a:p>
          <a:endParaRPr lang="en-US"/>
        </a:p>
      </dgm:t>
    </dgm:pt>
    <dgm:pt modelId="{39129DCD-44F5-4D00-A402-AD14E642318F}" type="sibTrans" cxnId="{A5E9FA99-134E-40AB-99CA-CA21283C655C}">
      <dgm:prSet/>
      <dgm:spPr/>
      <dgm:t>
        <a:bodyPr/>
        <a:lstStyle/>
        <a:p>
          <a:endParaRPr lang="en-US"/>
        </a:p>
      </dgm:t>
    </dgm:pt>
    <dgm:pt modelId="{2AD95B68-E0C9-4152-8A6E-A6F12986F29F}" type="pres">
      <dgm:prSet presAssocID="{B71C5CF7-AF20-45B7-9353-147C3C2CF5B1}" presName="diagram" presStyleCnt="0">
        <dgm:presLayoutVars>
          <dgm:chPref val="1"/>
          <dgm:dir/>
          <dgm:animOne val="branch"/>
          <dgm:animLvl val="lvl"/>
          <dgm:resizeHandles/>
        </dgm:presLayoutVars>
      </dgm:prSet>
      <dgm:spPr/>
      <dgm:t>
        <a:bodyPr/>
        <a:lstStyle/>
        <a:p>
          <a:endParaRPr lang="en-US"/>
        </a:p>
      </dgm:t>
    </dgm:pt>
    <dgm:pt modelId="{D601BF22-5851-4AF3-992F-13F87CA351E6}" type="pres">
      <dgm:prSet presAssocID="{86105AE8-8656-456F-9669-DA8F3D9AC5FE}" presName="root" presStyleCnt="0"/>
      <dgm:spPr/>
    </dgm:pt>
    <dgm:pt modelId="{0066FFDE-C59B-4C12-A140-E5B2E872D2FC}" type="pres">
      <dgm:prSet presAssocID="{86105AE8-8656-456F-9669-DA8F3D9AC5FE}" presName="rootComposite" presStyleCnt="0"/>
      <dgm:spPr/>
    </dgm:pt>
    <dgm:pt modelId="{F2F6929B-FDCD-48FC-8915-73C9BE9E6D9C}" type="pres">
      <dgm:prSet presAssocID="{86105AE8-8656-456F-9669-DA8F3D9AC5FE}" presName="rootText" presStyleLbl="node1" presStyleIdx="0" presStyleCnt="2"/>
      <dgm:spPr/>
      <dgm:t>
        <a:bodyPr/>
        <a:lstStyle/>
        <a:p>
          <a:endParaRPr lang="en-US"/>
        </a:p>
      </dgm:t>
    </dgm:pt>
    <dgm:pt modelId="{B3998F80-5B52-444B-92D3-FB7B3D594885}" type="pres">
      <dgm:prSet presAssocID="{86105AE8-8656-456F-9669-DA8F3D9AC5FE}" presName="rootConnector" presStyleLbl="node1" presStyleIdx="0" presStyleCnt="2"/>
      <dgm:spPr/>
      <dgm:t>
        <a:bodyPr/>
        <a:lstStyle/>
        <a:p>
          <a:endParaRPr lang="en-US"/>
        </a:p>
      </dgm:t>
    </dgm:pt>
    <dgm:pt modelId="{E19B403A-97B8-416E-9191-76BB495F6F03}" type="pres">
      <dgm:prSet presAssocID="{86105AE8-8656-456F-9669-DA8F3D9AC5FE}" presName="childShape" presStyleCnt="0"/>
      <dgm:spPr/>
    </dgm:pt>
    <dgm:pt modelId="{28CD4DE0-D0A7-4C25-B08C-298E91F3B0AA}" type="pres">
      <dgm:prSet presAssocID="{C672398A-BE12-4169-81AF-7B1F012E009A}" presName="Name13" presStyleLbl="parChTrans1D2" presStyleIdx="0" presStyleCnt="4"/>
      <dgm:spPr/>
      <dgm:t>
        <a:bodyPr/>
        <a:lstStyle/>
        <a:p>
          <a:endParaRPr lang="en-US"/>
        </a:p>
      </dgm:t>
    </dgm:pt>
    <dgm:pt modelId="{59A115A5-7D1D-4AE3-BC01-A9AF6719510B}" type="pres">
      <dgm:prSet presAssocID="{AF14093E-9F71-4E0E-B2E8-A8C9AFA1A17A}" presName="childText" presStyleLbl="bgAcc1" presStyleIdx="0" presStyleCnt="4">
        <dgm:presLayoutVars>
          <dgm:bulletEnabled val="1"/>
        </dgm:presLayoutVars>
      </dgm:prSet>
      <dgm:spPr/>
      <dgm:t>
        <a:bodyPr/>
        <a:lstStyle/>
        <a:p>
          <a:endParaRPr lang="en-US"/>
        </a:p>
      </dgm:t>
    </dgm:pt>
    <dgm:pt modelId="{CF5347E6-D397-426D-9149-B56009C5E531}" type="pres">
      <dgm:prSet presAssocID="{5A01237A-70D7-4716-A04B-CBDC3B2BBE4A}" presName="Name13" presStyleLbl="parChTrans1D2" presStyleIdx="1" presStyleCnt="4"/>
      <dgm:spPr/>
      <dgm:t>
        <a:bodyPr/>
        <a:lstStyle/>
        <a:p>
          <a:endParaRPr lang="en-US"/>
        </a:p>
      </dgm:t>
    </dgm:pt>
    <dgm:pt modelId="{B7E22D87-F810-4EEB-A7F9-1230833340D5}" type="pres">
      <dgm:prSet presAssocID="{F81BF8B3-5624-4624-AF05-FA6335F0FE45}" presName="childText" presStyleLbl="bgAcc1" presStyleIdx="1" presStyleCnt="4" custScaleY="116023">
        <dgm:presLayoutVars>
          <dgm:bulletEnabled val="1"/>
        </dgm:presLayoutVars>
      </dgm:prSet>
      <dgm:spPr/>
      <dgm:t>
        <a:bodyPr/>
        <a:lstStyle/>
        <a:p>
          <a:endParaRPr lang="en-US"/>
        </a:p>
      </dgm:t>
    </dgm:pt>
    <dgm:pt modelId="{B31BD7B4-7F05-4084-B63B-A919FCEC557C}" type="pres">
      <dgm:prSet presAssocID="{DB2DBDE6-5B95-4342-B3BB-42BEF57665D6}" presName="root" presStyleCnt="0"/>
      <dgm:spPr/>
    </dgm:pt>
    <dgm:pt modelId="{DEFB138E-DF17-4AE1-8B7C-A7780EE9188D}" type="pres">
      <dgm:prSet presAssocID="{DB2DBDE6-5B95-4342-B3BB-42BEF57665D6}" presName="rootComposite" presStyleCnt="0"/>
      <dgm:spPr/>
    </dgm:pt>
    <dgm:pt modelId="{0A6D4C35-2F70-47AF-B606-697AD0A3487E}" type="pres">
      <dgm:prSet presAssocID="{DB2DBDE6-5B95-4342-B3BB-42BEF57665D6}" presName="rootText" presStyleLbl="node1" presStyleIdx="1" presStyleCnt="2"/>
      <dgm:spPr/>
      <dgm:t>
        <a:bodyPr/>
        <a:lstStyle/>
        <a:p>
          <a:endParaRPr lang="en-US"/>
        </a:p>
      </dgm:t>
    </dgm:pt>
    <dgm:pt modelId="{0F667BCD-89A1-4120-8A95-DACDF36AD79A}" type="pres">
      <dgm:prSet presAssocID="{DB2DBDE6-5B95-4342-B3BB-42BEF57665D6}" presName="rootConnector" presStyleLbl="node1" presStyleIdx="1" presStyleCnt="2"/>
      <dgm:spPr/>
      <dgm:t>
        <a:bodyPr/>
        <a:lstStyle/>
        <a:p>
          <a:endParaRPr lang="en-US"/>
        </a:p>
      </dgm:t>
    </dgm:pt>
    <dgm:pt modelId="{C6D0AD50-FAF3-471C-903E-8A7188BEAFD5}" type="pres">
      <dgm:prSet presAssocID="{DB2DBDE6-5B95-4342-B3BB-42BEF57665D6}" presName="childShape" presStyleCnt="0"/>
      <dgm:spPr/>
    </dgm:pt>
    <dgm:pt modelId="{0C4E8211-D13A-458A-9309-3843E5665E9C}" type="pres">
      <dgm:prSet presAssocID="{18C832E4-2F24-40CD-B7E2-DE0BFCA359EB}" presName="Name13" presStyleLbl="parChTrans1D2" presStyleIdx="2" presStyleCnt="4"/>
      <dgm:spPr/>
      <dgm:t>
        <a:bodyPr/>
        <a:lstStyle/>
        <a:p>
          <a:endParaRPr lang="en-US"/>
        </a:p>
      </dgm:t>
    </dgm:pt>
    <dgm:pt modelId="{2A2D9D4A-B9B9-4ABA-B511-FB5595DB5E66}" type="pres">
      <dgm:prSet presAssocID="{2D82BAD5-E7F3-4A4B-8350-36D42DB91407}" presName="childText" presStyleLbl="bgAcc1" presStyleIdx="2" presStyleCnt="4">
        <dgm:presLayoutVars>
          <dgm:bulletEnabled val="1"/>
        </dgm:presLayoutVars>
      </dgm:prSet>
      <dgm:spPr/>
      <dgm:t>
        <a:bodyPr/>
        <a:lstStyle/>
        <a:p>
          <a:endParaRPr lang="en-US"/>
        </a:p>
      </dgm:t>
    </dgm:pt>
    <dgm:pt modelId="{6DAA8122-125C-4BEC-A2ED-36EAD1852125}" type="pres">
      <dgm:prSet presAssocID="{795010FA-44C6-4A21-A839-DA3211414AE4}" presName="Name13" presStyleLbl="parChTrans1D2" presStyleIdx="3" presStyleCnt="4"/>
      <dgm:spPr/>
      <dgm:t>
        <a:bodyPr/>
        <a:lstStyle/>
        <a:p>
          <a:endParaRPr lang="en-US"/>
        </a:p>
      </dgm:t>
    </dgm:pt>
    <dgm:pt modelId="{EEA551A4-752B-4E05-96ED-03A187CE495D}" type="pres">
      <dgm:prSet presAssocID="{330A8235-9FE6-4B3B-9A32-A4BCE42CEB61}" presName="childText" presStyleLbl="bgAcc1" presStyleIdx="3" presStyleCnt="4" custScaleY="121578">
        <dgm:presLayoutVars>
          <dgm:bulletEnabled val="1"/>
        </dgm:presLayoutVars>
      </dgm:prSet>
      <dgm:spPr/>
      <dgm:t>
        <a:bodyPr/>
        <a:lstStyle/>
        <a:p>
          <a:endParaRPr lang="en-US"/>
        </a:p>
      </dgm:t>
    </dgm:pt>
  </dgm:ptLst>
  <dgm:cxnLst>
    <dgm:cxn modelId="{C3A775E5-F1D4-4683-B0AE-A089BE6D54A5}" type="presOf" srcId="{18C832E4-2F24-40CD-B7E2-DE0BFCA359EB}" destId="{0C4E8211-D13A-458A-9309-3843E5665E9C}" srcOrd="0" destOrd="0" presId="urn:microsoft.com/office/officeart/2005/8/layout/hierarchy3"/>
    <dgm:cxn modelId="{E4FE1B5E-C602-42E7-A632-1EC4B8DCE2C0}" type="presOf" srcId="{86105AE8-8656-456F-9669-DA8F3D9AC5FE}" destId="{B3998F80-5B52-444B-92D3-FB7B3D594885}" srcOrd="1" destOrd="0" presId="urn:microsoft.com/office/officeart/2005/8/layout/hierarchy3"/>
    <dgm:cxn modelId="{C02D24E8-1B3A-4036-97F3-3D652A1585E2}" type="presOf" srcId="{B71C5CF7-AF20-45B7-9353-147C3C2CF5B1}" destId="{2AD95B68-E0C9-4152-8A6E-A6F12986F29F}" srcOrd="0" destOrd="0" presId="urn:microsoft.com/office/officeart/2005/8/layout/hierarchy3"/>
    <dgm:cxn modelId="{9B5C3F67-EAF6-4105-AE2F-CB21FAED4D13}" srcId="{B71C5CF7-AF20-45B7-9353-147C3C2CF5B1}" destId="{DB2DBDE6-5B95-4342-B3BB-42BEF57665D6}" srcOrd="1" destOrd="0" parTransId="{0BE48D80-C4A9-4CA7-A3CE-C5E42D3588F4}" sibTransId="{0627A955-78A5-4850-A49E-0A46CDA97954}"/>
    <dgm:cxn modelId="{07DAA149-9AA2-47B1-A677-5F4E5AA5C947}" type="presOf" srcId="{C672398A-BE12-4169-81AF-7B1F012E009A}" destId="{28CD4DE0-D0A7-4C25-B08C-298E91F3B0AA}" srcOrd="0" destOrd="0" presId="urn:microsoft.com/office/officeart/2005/8/layout/hierarchy3"/>
    <dgm:cxn modelId="{F13562F5-624B-4C85-92C3-DFAE4C5B5C55}" type="presOf" srcId="{AF14093E-9F71-4E0E-B2E8-A8C9AFA1A17A}" destId="{59A115A5-7D1D-4AE3-BC01-A9AF6719510B}" srcOrd="0" destOrd="0" presId="urn:microsoft.com/office/officeart/2005/8/layout/hierarchy3"/>
    <dgm:cxn modelId="{9376A767-F93D-4C02-AE9E-5D3B9701BF43}" srcId="{DB2DBDE6-5B95-4342-B3BB-42BEF57665D6}" destId="{2D82BAD5-E7F3-4A4B-8350-36D42DB91407}" srcOrd="0" destOrd="0" parTransId="{18C832E4-2F24-40CD-B7E2-DE0BFCA359EB}" sibTransId="{C314D5D2-7BB3-4AA7-A6A6-5A9F255D8892}"/>
    <dgm:cxn modelId="{1516863C-99A7-4727-AF5A-DD50F1051702}" srcId="{86105AE8-8656-456F-9669-DA8F3D9AC5FE}" destId="{AF14093E-9F71-4E0E-B2E8-A8C9AFA1A17A}" srcOrd="0" destOrd="0" parTransId="{C672398A-BE12-4169-81AF-7B1F012E009A}" sibTransId="{78A7699A-95EA-4949-849F-06313E667614}"/>
    <dgm:cxn modelId="{4EAD7FC7-8160-4B7F-861D-8229F84B1CC4}" srcId="{86105AE8-8656-456F-9669-DA8F3D9AC5FE}" destId="{F81BF8B3-5624-4624-AF05-FA6335F0FE45}" srcOrd="1" destOrd="0" parTransId="{5A01237A-70D7-4716-A04B-CBDC3B2BBE4A}" sibTransId="{5DDA69DE-0835-4C33-9BB1-D95FF8519449}"/>
    <dgm:cxn modelId="{186404CC-2A3B-456F-B4BD-B4660807C977}" type="presOf" srcId="{2D82BAD5-E7F3-4A4B-8350-36D42DB91407}" destId="{2A2D9D4A-B9B9-4ABA-B511-FB5595DB5E66}" srcOrd="0" destOrd="0" presId="urn:microsoft.com/office/officeart/2005/8/layout/hierarchy3"/>
    <dgm:cxn modelId="{7FA25F3B-CAF4-4EC7-9DE1-5EF50C5EE766}" type="presOf" srcId="{795010FA-44C6-4A21-A839-DA3211414AE4}" destId="{6DAA8122-125C-4BEC-A2ED-36EAD1852125}" srcOrd="0" destOrd="0" presId="urn:microsoft.com/office/officeart/2005/8/layout/hierarchy3"/>
    <dgm:cxn modelId="{3A108684-25B7-4FF4-8D29-CBF04145A001}" type="presOf" srcId="{330A8235-9FE6-4B3B-9A32-A4BCE42CEB61}" destId="{EEA551A4-752B-4E05-96ED-03A187CE495D}" srcOrd="0" destOrd="0" presId="urn:microsoft.com/office/officeart/2005/8/layout/hierarchy3"/>
    <dgm:cxn modelId="{4CBBFA86-4D46-4DF5-82F8-5131161A45B3}" type="presOf" srcId="{86105AE8-8656-456F-9669-DA8F3D9AC5FE}" destId="{F2F6929B-FDCD-48FC-8915-73C9BE9E6D9C}" srcOrd="0" destOrd="0" presId="urn:microsoft.com/office/officeart/2005/8/layout/hierarchy3"/>
    <dgm:cxn modelId="{60D5EFD3-27CC-4029-8D1D-3FA9146E460A}" type="presOf" srcId="{DB2DBDE6-5B95-4342-B3BB-42BEF57665D6}" destId="{0A6D4C35-2F70-47AF-B606-697AD0A3487E}" srcOrd="0" destOrd="0" presId="urn:microsoft.com/office/officeart/2005/8/layout/hierarchy3"/>
    <dgm:cxn modelId="{35867876-95A9-4123-9C6F-38F2AD171837}" srcId="{B71C5CF7-AF20-45B7-9353-147C3C2CF5B1}" destId="{86105AE8-8656-456F-9669-DA8F3D9AC5FE}" srcOrd="0" destOrd="0" parTransId="{E2CF175F-D59B-4E18-A007-E70D645FF783}" sibTransId="{442410BB-8595-4209-8EBE-84D9EF068708}"/>
    <dgm:cxn modelId="{59489F2C-A98D-4BAC-9EB2-699EDBCEA178}" type="presOf" srcId="{DB2DBDE6-5B95-4342-B3BB-42BEF57665D6}" destId="{0F667BCD-89A1-4120-8A95-DACDF36AD79A}" srcOrd="1" destOrd="0" presId="urn:microsoft.com/office/officeart/2005/8/layout/hierarchy3"/>
    <dgm:cxn modelId="{EDA79CC8-692C-4077-AA12-FFDEC45A10AE}" type="presOf" srcId="{5A01237A-70D7-4716-A04B-CBDC3B2BBE4A}" destId="{CF5347E6-D397-426D-9149-B56009C5E531}" srcOrd="0" destOrd="0" presId="urn:microsoft.com/office/officeart/2005/8/layout/hierarchy3"/>
    <dgm:cxn modelId="{A5E9FA99-134E-40AB-99CA-CA21283C655C}" srcId="{DB2DBDE6-5B95-4342-B3BB-42BEF57665D6}" destId="{330A8235-9FE6-4B3B-9A32-A4BCE42CEB61}" srcOrd="1" destOrd="0" parTransId="{795010FA-44C6-4A21-A839-DA3211414AE4}" sibTransId="{39129DCD-44F5-4D00-A402-AD14E642318F}"/>
    <dgm:cxn modelId="{15491683-B650-4C50-B2AD-5C2327A0D6FD}" type="presOf" srcId="{F81BF8B3-5624-4624-AF05-FA6335F0FE45}" destId="{B7E22D87-F810-4EEB-A7F9-1230833340D5}" srcOrd="0" destOrd="0" presId="urn:microsoft.com/office/officeart/2005/8/layout/hierarchy3"/>
    <dgm:cxn modelId="{D669ECE7-562A-4AC1-9A60-809BB0B479C5}" type="presParOf" srcId="{2AD95B68-E0C9-4152-8A6E-A6F12986F29F}" destId="{D601BF22-5851-4AF3-992F-13F87CA351E6}" srcOrd="0" destOrd="0" presId="urn:microsoft.com/office/officeart/2005/8/layout/hierarchy3"/>
    <dgm:cxn modelId="{0BEBF72E-947C-4766-9E0C-30D7D487CB42}" type="presParOf" srcId="{D601BF22-5851-4AF3-992F-13F87CA351E6}" destId="{0066FFDE-C59B-4C12-A140-E5B2E872D2FC}" srcOrd="0" destOrd="0" presId="urn:microsoft.com/office/officeart/2005/8/layout/hierarchy3"/>
    <dgm:cxn modelId="{3DCB2C36-0733-4676-A52B-2105089B0E0F}" type="presParOf" srcId="{0066FFDE-C59B-4C12-A140-E5B2E872D2FC}" destId="{F2F6929B-FDCD-48FC-8915-73C9BE9E6D9C}" srcOrd="0" destOrd="0" presId="urn:microsoft.com/office/officeart/2005/8/layout/hierarchy3"/>
    <dgm:cxn modelId="{BE0D1041-FA20-4E8A-AD77-8027B68ADF05}" type="presParOf" srcId="{0066FFDE-C59B-4C12-A140-E5B2E872D2FC}" destId="{B3998F80-5B52-444B-92D3-FB7B3D594885}" srcOrd="1" destOrd="0" presId="urn:microsoft.com/office/officeart/2005/8/layout/hierarchy3"/>
    <dgm:cxn modelId="{94C1B98D-6518-4B48-9E04-264E0FB75981}" type="presParOf" srcId="{D601BF22-5851-4AF3-992F-13F87CA351E6}" destId="{E19B403A-97B8-416E-9191-76BB495F6F03}" srcOrd="1" destOrd="0" presId="urn:microsoft.com/office/officeart/2005/8/layout/hierarchy3"/>
    <dgm:cxn modelId="{B9C03C88-DC86-4A4D-AC98-C7697C01A6DB}" type="presParOf" srcId="{E19B403A-97B8-416E-9191-76BB495F6F03}" destId="{28CD4DE0-D0A7-4C25-B08C-298E91F3B0AA}" srcOrd="0" destOrd="0" presId="urn:microsoft.com/office/officeart/2005/8/layout/hierarchy3"/>
    <dgm:cxn modelId="{1A85F6B7-F711-4D18-B4D5-2449F0CF72E1}" type="presParOf" srcId="{E19B403A-97B8-416E-9191-76BB495F6F03}" destId="{59A115A5-7D1D-4AE3-BC01-A9AF6719510B}" srcOrd="1" destOrd="0" presId="urn:microsoft.com/office/officeart/2005/8/layout/hierarchy3"/>
    <dgm:cxn modelId="{5472B6A2-D7D9-4484-B259-37C278E6C7B3}" type="presParOf" srcId="{E19B403A-97B8-416E-9191-76BB495F6F03}" destId="{CF5347E6-D397-426D-9149-B56009C5E531}" srcOrd="2" destOrd="0" presId="urn:microsoft.com/office/officeart/2005/8/layout/hierarchy3"/>
    <dgm:cxn modelId="{509FA098-03F8-4C2F-9BB4-8773C436CD42}" type="presParOf" srcId="{E19B403A-97B8-416E-9191-76BB495F6F03}" destId="{B7E22D87-F810-4EEB-A7F9-1230833340D5}" srcOrd="3" destOrd="0" presId="urn:microsoft.com/office/officeart/2005/8/layout/hierarchy3"/>
    <dgm:cxn modelId="{C28C1E36-5E27-439A-BB43-D438A60E88C0}" type="presParOf" srcId="{2AD95B68-E0C9-4152-8A6E-A6F12986F29F}" destId="{B31BD7B4-7F05-4084-B63B-A919FCEC557C}" srcOrd="1" destOrd="0" presId="urn:microsoft.com/office/officeart/2005/8/layout/hierarchy3"/>
    <dgm:cxn modelId="{AF8333EE-9AFE-4A2D-8D14-7F39A3C083BB}" type="presParOf" srcId="{B31BD7B4-7F05-4084-B63B-A919FCEC557C}" destId="{DEFB138E-DF17-4AE1-8B7C-A7780EE9188D}" srcOrd="0" destOrd="0" presId="urn:microsoft.com/office/officeart/2005/8/layout/hierarchy3"/>
    <dgm:cxn modelId="{2FC1A129-F57E-43A4-9E17-CC60D4523636}" type="presParOf" srcId="{DEFB138E-DF17-4AE1-8B7C-A7780EE9188D}" destId="{0A6D4C35-2F70-47AF-B606-697AD0A3487E}" srcOrd="0" destOrd="0" presId="urn:microsoft.com/office/officeart/2005/8/layout/hierarchy3"/>
    <dgm:cxn modelId="{7DDC0A71-E2A2-4331-B3E2-7DD17F3D2C27}" type="presParOf" srcId="{DEFB138E-DF17-4AE1-8B7C-A7780EE9188D}" destId="{0F667BCD-89A1-4120-8A95-DACDF36AD79A}" srcOrd="1" destOrd="0" presId="urn:microsoft.com/office/officeart/2005/8/layout/hierarchy3"/>
    <dgm:cxn modelId="{F2BB8AC0-F026-4B6A-9635-79482D528D47}" type="presParOf" srcId="{B31BD7B4-7F05-4084-B63B-A919FCEC557C}" destId="{C6D0AD50-FAF3-471C-903E-8A7188BEAFD5}" srcOrd="1" destOrd="0" presId="urn:microsoft.com/office/officeart/2005/8/layout/hierarchy3"/>
    <dgm:cxn modelId="{30EA922B-AEC0-4849-91CC-8C6F6C776834}" type="presParOf" srcId="{C6D0AD50-FAF3-471C-903E-8A7188BEAFD5}" destId="{0C4E8211-D13A-458A-9309-3843E5665E9C}" srcOrd="0" destOrd="0" presId="urn:microsoft.com/office/officeart/2005/8/layout/hierarchy3"/>
    <dgm:cxn modelId="{F065E428-7561-4BB0-8174-3A1B1D5DD283}" type="presParOf" srcId="{C6D0AD50-FAF3-471C-903E-8A7188BEAFD5}" destId="{2A2D9D4A-B9B9-4ABA-B511-FB5595DB5E66}" srcOrd="1" destOrd="0" presId="urn:microsoft.com/office/officeart/2005/8/layout/hierarchy3"/>
    <dgm:cxn modelId="{55D818B2-6886-406F-8EA9-4E527CC8EC44}" type="presParOf" srcId="{C6D0AD50-FAF3-471C-903E-8A7188BEAFD5}" destId="{6DAA8122-125C-4BEC-A2ED-36EAD1852125}" srcOrd="2" destOrd="0" presId="urn:microsoft.com/office/officeart/2005/8/layout/hierarchy3"/>
    <dgm:cxn modelId="{8D39D006-3F75-47E8-8B2B-F134615344A1}" type="presParOf" srcId="{C6D0AD50-FAF3-471C-903E-8A7188BEAFD5}" destId="{EEA551A4-752B-4E05-96ED-03A187CE495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2A49F-0A4B-494A-9867-6B5ABB656F9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6D9B6BA-3E73-43BA-AF5A-2DA45609B547}">
      <dgm:prSet custT="1"/>
      <dgm:spPr/>
      <dgm:t>
        <a:bodyPr/>
        <a:lstStyle/>
        <a:p>
          <a:pPr rtl="0"/>
          <a:r>
            <a:rPr lang="en-US" sz="3200" dirty="0" smtClean="0"/>
            <a:t>Education/Classroom interventions</a:t>
          </a:r>
          <a:endParaRPr lang="en-US" sz="3200" dirty="0"/>
        </a:p>
      </dgm:t>
    </dgm:pt>
    <dgm:pt modelId="{97FB518D-C159-438A-857E-EA7444050319}" type="parTrans" cxnId="{94619941-E438-41AB-BA41-ED160B7B3CA1}">
      <dgm:prSet/>
      <dgm:spPr/>
      <dgm:t>
        <a:bodyPr/>
        <a:lstStyle/>
        <a:p>
          <a:endParaRPr lang="en-US"/>
        </a:p>
      </dgm:t>
    </dgm:pt>
    <dgm:pt modelId="{BDF497C4-897A-43D8-AEBB-4DC43468A369}" type="sibTrans" cxnId="{94619941-E438-41AB-BA41-ED160B7B3CA1}">
      <dgm:prSet/>
      <dgm:spPr/>
      <dgm:t>
        <a:bodyPr/>
        <a:lstStyle/>
        <a:p>
          <a:endParaRPr lang="en-US"/>
        </a:p>
      </dgm:t>
    </dgm:pt>
    <dgm:pt modelId="{119255D0-DED4-4AB1-931F-46A158B41FAA}">
      <dgm:prSet custT="1"/>
      <dgm:spPr/>
      <dgm:t>
        <a:bodyPr/>
        <a:lstStyle/>
        <a:p>
          <a:pPr rtl="0"/>
          <a:r>
            <a:rPr lang="en-US" sz="3200" dirty="0" smtClean="0"/>
            <a:t>Psychosocial interventions </a:t>
          </a:r>
          <a:endParaRPr lang="en-US" sz="3200" dirty="0"/>
        </a:p>
      </dgm:t>
    </dgm:pt>
    <dgm:pt modelId="{575A7496-7327-4704-B4FA-8FC91D9DA787}" type="parTrans" cxnId="{D06E6FED-4943-4C40-B568-686CA2AE10BA}">
      <dgm:prSet/>
      <dgm:spPr/>
      <dgm:t>
        <a:bodyPr/>
        <a:lstStyle/>
        <a:p>
          <a:endParaRPr lang="en-US"/>
        </a:p>
      </dgm:t>
    </dgm:pt>
    <dgm:pt modelId="{5F387611-8AF9-46A5-8D4E-286D8EC4BBF0}" type="sibTrans" cxnId="{D06E6FED-4943-4C40-B568-686CA2AE10BA}">
      <dgm:prSet/>
      <dgm:spPr/>
      <dgm:t>
        <a:bodyPr/>
        <a:lstStyle/>
        <a:p>
          <a:endParaRPr lang="en-US"/>
        </a:p>
      </dgm:t>
    </dgm:pt>
    <dgm:pt modelId="{715BF3DF-B647-446E-954E-12E093035D91}">
      <dgm:prSet custT="1"/>
      <dgm:spPr/>
      <dgm:t>
        <a:bodyPr/>
        <a:lstStyle/>
        <a:p>
          <a:pPr rtl="0"/>
          <a:r>
            <a:rPr lang="en-US" sz="3200" dirty="0" err="1" smtClean="0"/>
            <a:t>Pharmacotherapeutic</a:t>
          </a:r>
          <a:r>
            <a:rPr lang="en-US" sz="3200" dirty="0" smtClean="0"/>
            <a:t> interventions</a:t>
          </a:r>
          <a:endParaRPr lang="en-US" sz="3200" dirty="0"/>
        </a:p>
      </dgm:t>
    </dgm:pt>
    <dgm:pt modelId="{952BC371-775F-4285-9426-781B14E2D22A}" type="parTrans" cxnId="{A51772CA-5BCF-4906-A5CF-CC11F67989DF}">
      <dgm:prSet/>
      <dgm:spPr/>
      <dgm:t>
        <a:bodyPr/>
        <a:lstStyle/>
        <a:p>
          <a:endParaRPr lang="en-US"/>
        </a:p>
      </dgm:t>
    </dgm:pt>
    <dgm:pt modelId="{58D00961-BD67-4E1B-BD66-7FE43DA57E1A}" type="sibTrans" cxnId="{A51772CA-5BCF-4906-A5CF-CC11F67989DF}">
      <dgm:prSet/>
      <dgm:spPr/>
      <dgm:t>
        <a:bodyPr/>
        <a:lstStyle/>
        <a:p>
          <a:endParaRPr lang="en-US"/>
        </a:p>
      </dgm:t>
    </dgm:pt>
    <dgm:pt modelId="{D2DD1479-E8F6-4DFC-9C25-569AFF45485B}" type="pres">
      <dgm:prSet presAssocID="{AA92A49F-0A4B-494A-9867-6B5ABB656F93}" presName="linear" presStyleCnt="0">
        <dgm:presLayoutVars>
          <dgm:animLvl val="lvl"/>
          <dgm:resizeHandles val="exact"/>
        </dgm:presLayoutVars>
      </dgm:prSet>
      <dgm:spPr/>
      <dgm:t>
        <a:bodyPr/>
        <a:lstStyle/>
        <a:p>
          <a:endParaRPr lang="en-US"/>
        </a:p>
      </dgm:t>
    </dgm:pt>
    <dgm:pt modelId="{74350483-5350-4956-BD50-3910C1B3A456}" type="pres">
      <dgm:prSet presAssocID="{76D9B6BA-3E73-43BA-AF5A-2DA45609B547}" presName="parentText" presStyleLbl="node1" presStyleIdx="0" presStyleCnt="3" custLinFactY="-32475" custLinFactNeighborX="926" custLinFactNeighborY="-100000">
        <dgm:presLayoutVars>
          <dgm:chMax val="0"/>
          <dgm:bulletEnabled val="1"/>
        </dgm:presLayoutVars>
      </dgm:prSet>
      <dgm:spPr/>
      <dgm:t>
        <a:bodyPr/>
        <a:lstStyle/>
        <a:p>
          <a:endParaRPr lang="en-US"/>
        </a:p>
      </dgm:t>
    </dgm:pt>
    <dgm:pt modelId="{56FB9DE4-D941-46D0-AAB4-8AA663999A5F}" type="pres">
      <dgm:prSet presAssocID="{BDF497C4-897A-43D8-AEBB-4DC43468A369}" presName="spacer" presStyleCnt="0"/>
      <dgm:spPr/>
    </dgm:pt>
    <dgm:pt modelId="{D7EB062D-00D1-44D6-8E03-A81A2D53ED73}" type="pres">
      <dgm:prSet presAssocID="{119255D0-DED4-4AB1-931F-46A158B41FAA}" presName="parentText" presStyleLbl="node1" presStyleIdx="1" presStyleCnt="3">
        <dgm:presLayoutVars>
          <dgm:chMax val="0"/>
          <dgm:bulletEnabled val="1"/>
        </dgm:presLayoutVars>
      </dgm:prSet>
      <dgm:spPr/>
      <dgm:t>
        <a:bodyPr/>
        <a:lstStyle/>
        <a:p>
          <a:endParaRPr lang="en-US"/>
        </a:p>
      </dgm:t>
    </dgm:pt>
    <dgm:pt modelId="{DDDC5522-EC8F-49B9-B9B7-A1A80C56C114}" type="pres">
      <dgm:prSet presAssocID="{5F387611-8AF9-46A5-8D4E-286D8EC4BBF0}" presName="spacer" presStyleCnt="0"/>
      <dgm:spPr/>
    </dgm:pt>
    <dgm:pt modelId="{957D51B3-6F75-4722-AB78-02ACEB2169FD}" type="pres">
      <dgm:prSet presAssocID="{715BF3DF-B647-446E-954E-12E093035D91}" presName="parentText" presStyleLbl="node1" presStyleIdx="2" presStyleCnt="3" custLinFactY="37193" custLinFactNeighborY="100000">
        <dgm:presLayoutVars>
          <dgm:chMax val="0"/>
          <dgm:bulletEnabled val="1"/>
        </dgm:presLayoutVars>
      </dgm:prSet>
      <dgm:spPr/>
      <dgm:t>
        <a:bodyPr/>
        <a:lstStyle/>
        <a:p>
          <a:endParaRPr lang="en-US"/>
        </a:p>
      </dgm:t>
    </dgm:pt>
  </dgm:ptLst>
  <dgm:cxnLst>
    <dgm:cxn modelId="{D06E6FED-4943-4C40-B568-686CA2AE10BA}" srcId="{AA92A49F-0A4B-494A-9867-6B5ABB656F93}" destId="{119255D0-DED4-4AB1-931F-46A158B41FAA}" srcOrd="1" destOrd="0" parTransId="{575A7496-7327-4704-B4FA-8FC91D9DA787}" sibTransId="{5F387611-8AF9-46A5-8D4E-286D8EC4BBF0}"/>
    <dgm:cxn modelId="{9AE373B6-0C5E-473E-BCF3-335A0BF534C0}" type="presOf" srcId="{715BF3DF-B647-446E-954E-12E093035D91}" destId="{957D51B3-6F75-4722-AB78-02ACEB2169FD}" srcOrd="0" destOrd="0" presId="urn:microsoft.com/office/officeart/2005/8/layout/vList2"/>
    <dgm:cxn modelId="{F4C52448-619C-47FD-9A0D-3D326FA814AC}" type="presOf" srcId="{AA92A49F-0A4B-494A-9867-6B5ABB656F93}" destId="{D2DD1479-E8F6-4DFC-9C25-569AFF45485B}" srcOrd="0" destOrd="0" presId="urn:microsoft.com/office/officeart/2005/8/layout/vList2"/>
    <dgm:cxn modelId="{94619941-E438-41AB-BA41-ED160B7B3CA1}" srcId="{AA92A49F-0A4B-494A-9867-6B5ABB656F93}" destId="{76D9B6BA-3E73-43BA-AF5A-2DA45609B547}" srcOrd="0" destOrd="0" parTransId="{97FB518D-C159-438A-857E-EA7444050319}" sibTransId="{BDF497C4-897A-43D8-AEBB-4DC43468A369}"/>
    <dgm:cxn modelId="{C5DAD800-E627-40D6-9635-48737ACEC626}" type="presOf" srcId="{119255D0-DED4-4AB1-931F-46A158B41FAA}" destId="{D7EB062D-00D1-44D6-8E03-A81A2D53ED73}" srcOrd="0" destOrd="0" presId="urn:microsoft.com/office/officeart/2005/8/layout/vList2"/>
    <dgm:cxn modelId="{D4788728-175A-47F3-8E5F-2A63542C7381}" type="presOf" srcId="{76D9B6BA-3E73-43BA-AF5A-2DA45609B547}" destId="{74350483-5350-4956-BD50-3910C1B3A456}" srcOrd="0" destOrd="0" presId="urn:microsoft.com/office/officeart/2005/8/layout/vList2"/>
    <dgm:cxn modelId="{A51772CA-5BCF-4906-A5CF-CC11F67989DF}" srcId="{AA92A49F-0A4B-494A-9867-6B5ABB656F93}" destId="{715BF3DF-B647-446E-954E-12E093035D91}" srcOrd="2" destOrd="0" parTransId="{952BC371-775F-4285-9426-781B14E2D22A}" sibTransId="{58D00961-BD67-4E1B-BD66-7FE43DA57E1A}"/>
    <dgm:cxn modelId="{95D9C90E-B874-4181-8FE5-5896BEDCF98C}" type="presParOf" srcId="{D2DD1479-E8F6-4DFC-9C25-569AFF45485B}" destId="{74350483-5350-4956-BD50-3910C1B3A456}" srcOrd="0" destOrd="0" presId="urn:microsoft.com/office/officeart/2005/8/layout/vList2"/>
    <dgm:cxn modelId="{D973A7FE-1BBA-46F5-8065-243FB3E8FAD3}" type="presParOf" srcId="{D2DD1479-E8F6-4DFC-9C25-569AFF45485B}" destId="{56FB9DE4-D941-46D0-AAB4-8AA663999A5F}" srcOrd="1" destOrd="0" presId="urn:microsoft.com/office/officeart/2005/8/layout/vList2"/>
    <dgm:cxn modelId="{58B603FB-87B6-4757-8DA4-6460C57F1B1E}" type="presParOf" srcId="{D2DD1479-E8F6-4DFC-9C25-569AFF45485B}" destId="{D7EB062D-00D1-44D6-8E03-A81A2D53ED73}" srcOrd="2" destOrd="0" presId="urn:microsoft.com/office/officeart/2005/8/layout/vList2"/>
    <dgm:cxn modelId="{8F088430-A6F4-4AEB-8603-7EA415B80805}" type="presParOf" srcId="{D2DD1479-E8F6-4DFC-9C25-569AFF45485B}" destId="{DDDC5522-EC8F-49B9-B9B7-A1A80C56C114}" srcOrd="3" destOrd="0" presId="urn:microsoft.com/office/officeart/2005/8/layout/vList2"/>
    <dgm:cxn modelId="{3F2400FD-9481-45B8-9F47-25ECF4FB2E78}" type="presParOf" srcId="{D2DD1479-E8F6-4DFC-9C25-569AFF45485B}" destId="{957D51B3-6F75-4722-AB78-02ACEB2169F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B50F94-9A35-491F-83B3-11C2E78D301F}"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396772F5-58B6-48C8-AC1B-27210C618F6F}">
      <dgm:prSet phldrT="[Text]"/>
      <dgm:spPr/>
      <dgm:t>
        <a:bodyPr/>
        <a:lstStyle/>
        <a:p>
          <a:r>
            <a:rPr lang="en-US" dirty="0" smtClean="0"/>
            <a:t>Single-pulse</a:t>
          </a:r>
        </a:p>
        <a:p>
          <a:r>
            <a:rPr lang="en-US" dirty="0" smtClean="0"/>
            <a:t>(Immediate release)</a:t>
          </a:r>
          <a:endParaRPr lang="en-US" dirty="0"/>
        </a:p>
      </dgm:t>
    </dgm:pt>
    <dgm:pt modelId="{18A2ADE1-0F61-4001-AFA7-47147B99B384}" type="parTrans" cxnId="{1923E285-473A-4ED6-B137-9E8BD86A45B2}">
      <dgm:prSet/>
      <dgm:spPr/>
      <dgm:t>
        <a:bodyPr/>
        <a:lstStyle/>
        <a:p>
          <a:endParaRPr lang="en-US"/>
        </a:p>
      </dgm:t>
    </dgm:pt>
    <dgm:pt modelId="{C237A6BE-BDAF-4483-9C90-AD780D45BEC0}" type="sibTrans" cxnId="{1923E285-473A-4ED6-B137-9E8BD86A45B2}">
      <dgm:prSet/>
      <dgm:spPr/>
      <dgm:t>
        <a:bodyPr/>
        <a:lstStyle/>
        <a:p>
          <a:endParaRPr lang="en-US"/>
        </a:p>
      </dgm:t>
    </dgm:pt>
    <dgm:pt modelId="{F70CDA99-BCE3-4719-884B-20BACCAE6B91}">
      <dgm:prSet phldrT="[Text]"/>
      <dgm:spPr/>
      <dgm:t>
        <a:bodyPr/>
        <a:lstStyle/>
        <a:p>
          <a:pPr algn="l"/>
          <a:r>
            <a:rPr lang="en-US" dirty="0" smtClean="0"/>
            <a:t>Sustained release</a:t>
          </a:r>
          <a:endParaRPr lang="en-US" dirty="0"/>
        </a:p>
      </dgm:t>
    </dgm:pt>
    <dgm:pt modelId="{E5A9E40D-1407-4621-B10C-A6C903490A30}" type="parTrans" cxnId="{76B8A017-F6C4-4F80-BF6A-BF081DE6BFB9}">
      <dgm:prSet/>
      <dgm:spPr/>
      <dgm:t>
        <a:bodyPr/>
        <a:lstStyle/>
        <a:p>
          <a:endParaRPr lang="en-US"/>
        </a:p>
      </dgm:t>
    </dgm:pt>
    <dgm:pt modelId="{9812837E-62F2-4AD2-BD2C-526A1BE32FE6}" type="sibTrans" cxnId="{76B8A017-F6C4-4F80-BF6A-BF081DE6BFB9}">
      <dgm:prSet/>
      <dgm:spPr/>
      <dgm:t>
        <a:bodyPr/>
        <a:lstStyle/>
        <a:p>
          <a:endParaRPr lang="en-US"/>
        </a:p>
      </dgm:t>
    </dgm:pt>
    <dgm:pt modelId="{A744F364-4095-4AE4-9996-25B52E669A8E}">
      <dgm:prSet phldrT="[Text]"/>
      <dgm:spPr/>
      <dgm:t>
        <a:bodyPr/>
        <a:lstStyle/>
        <a:p>
          <a:r>
            <a:rPr lang="en-US" dirty="0" smtClean="0"/>
            <a:t>Bead-filled capsule</a:t>
          </a:r>
        </a:p>
        <a:p>
          <a:r>
            <a:rPr lang="en-US" dirty="0" smtClean="0"/>
            <a:t>(Extended release)</a:t>
          </a:r>
          <a:endParaRPr lang="en-US" dirty="0"/>
        </a:p>
      </dgm:t>
    </dgm:pt>
    <dgm:pt modelId="{78EDB689-DC32-488A-A992-FBDC1D0C1BF0}" type="parTrans" cxnId="{93E52440-5FDA-44A9-B8E8-7A052F5CDC96}">
      <dgm:prSet/>
      <dgm:spPr/>
      <dgm:t>
        <a:bodyPr/>
        <a:lstStyle/>
        <a:p>
          <a:endParaRPr lang="en-US"/>
        </a:p>
      </dgm:t>
    </dgm:pt>
    <dgm:pt modelId="{566BB00E-0F6D-4551-90B5-733FC01A2DB9}" type="sibTrans" cxnId="{93E52440-5FDA-44A9-B8E8-7A052F5CDC96}">
      <dgm:prSet/>
      <dgm:spPr/>
      <dgm:t>
        <a:bodyPr/>
        <a:lstStyle/>
        <a:p>
          <a:endParaRPr lang="en-US"/>
        </a:p>
      </dgm:t>
    </dgm:pt>
    <dgm:pt modelId="{5E5C83FC-0CD0-4471-9AAD-1D8A054D919B}">
      <dgm:prSet phldrT="[Text]"/>
      <dgm:spPr/>
      <dgm:t>
        <a:bodyPr/>
        <a:lstStyle/>
        <a:p>
          <a:pPr algn="l"/>
          <a:r>
            <a:rPr lang="en-US" dirty="0" smtClean="0"/>
            <a:t>Some are immediate-release</a:t>
          </a:r>
          <a:endParaRPr lang="en-US" dirty="0"/>
        </a:p>
      </dgm:t>
    </dgm:pt>
    <dgm:pt modelId="{125245AB-FF79-4673-B389-7E616E3DF596}" type="parTrans" cxnId="{ADB7125E-5743-487E-B4E9-02FF313D1A0C}">
      <dgm:prSet/>
      <dgm:spPr/>
      <dgm:t>
        <a:bodyPr/>
        <a:lstStyle/>
        <a:p>
          <a:endParaRPr lang="en-US"/>
        </a:p>
      </dgm:t>
    </dgm:pt>
    <dgm:pt modelId="{0349CFBE-81A4-4F3C-B2D1-48C5D888992B}" type="sibTrans" cxnId="{ADB7125E-5743-487E-B4E9-02FF313D1A0C}">
      <dgm:prSet/>
      <dgm:spPr/>
      <dgm:t>
        <a:bodyPr/>
        <a:lstStyle/>
        <a:p>
          <a:endParaRPr lang="en-US"/>
        </a:p>
      </dgm:t>
    </dgm:pt>
    <dgm:pt modelId="{1196191B-85DB-4B92-80F2-7EBD14834166}">
      <dgm:prSet phldrT="[Text]"/>
      <dgm:spPr/>
      <dgm:t>
        <a:bodyPr/>
        <a:lstStyle/>
        <a:p>
          <a:r>
            <a:rPr lang="en-US" dirty="0" smtClean="0"/>
            <a:t>Osmotic release oral system (OROS)</a:t>
          </a:r>
          <a:endParaRPr lang="en-US" dirty="0"/>
        </a:p>
      </dgm:t>
    </dgm:pt>
    <dgm:pt modelId="{1B5635CC-8EDF-4725-A79F-526CD9F0D8F3}" type="parTrans" cxnId="{C1D0249D-B676-4AC2-BF82-32F122084387}">
      <dgm:prSet/>
      <dgm:spPr/>
      <dgm:t>
        <a:bodyPr/>
        <a:lstStyle/>
        <a:p>
          <a:endParaRPr lang="en-US"/>
        </a:p>
      </dgm:t>
    </dgm:pt>
    <dgm:pt modelId="{7B553F0B-BF6A-42AF-85A7-04AD94EB34EA}" type="sibTrans" cxnId="{C1D0249D-B676-4AC2-BF82-32F122084387}">
      <dgm:prSet/>
      <dgm:spPr/>
      <dgm:t>
        <a:bodyPr/>
        <a:lstStyle/>
        <a:p>
          <a:endParaRPr lang="en-US"/>
        </a:p>
      </dgm:t>
    </dgm:pt>
    <dgm:pt modelId="{7CCBA25D-48C2-4C10-93C5-0CECD65CCC08}">
      <dgm:prSet phldrT="[Text]"/>
      <dgm:spPr/>
      <dgm:t>
        <a:bodyPr/>
        <a:lstStyle/>
        <a:p>
          <a:r>
            <a:rPr lang="en-US" dirty="0" smtClean="0"/>
            <a:t>Capsule with MPH is slowly released as water is absorbed from the gut</a:t>
          </a:r>
          <a:endParaRPr lang="en-US" dirty="0"/>
        </a:p>
      </dgm:t>
    </dgm:pt>
    <dgm:pt modelId="{9536A72F-1FDD-444C-9695-5A4961AA9B8C}" type="parTrans" cxnId="{F0EAC88E-62E4-45E0-936C-B421134CC3AA}">
      <dgm:prSet/>
      <dgm:spPr/>
      <dgm:t>
        <a:bodyPr/>
        <a:lstStyle/>
        <a:p>
          <a:endParaRPr lang="en-US"/>
        </a:p>
      </dgm:t>
    </dgm:pt>
    <dgm:pt modelId="{46002D62-A562-44AF-A021-7E24EE579871}" type="sibTrans" cxnId="{F0EAC88E-62E4-45E0-936C-B421134CC3AA}">
      <dgm:prSet/>
      <dgm:spPr/>
      <dgm:t>
        <a:bodyPr/>
        <a:lstStyle/>
        <a:p>
          <a:endParaRPr lang="en-US"/>
        </a:p>
      </dgm:t>
    </dgm:pt>
    <dgm:pt modelId="{824A9608-CA49-4813-A2B1-4AAC877A6049}">
      <dgm:prSet phldrT="[Text]"/>
      <dgm:spPr/>
      <dgm:t>
        <a:bodyPr/>
        <a:lstStyle/>
        <a:p>
          <a:pPr algn="l"/>
          <a:r>
            <a:rPr lang="en-US" dirty="0" smtClean="0"/>
            <a:t>?  Variability of release</a:t>
          </a:r>
          <a:endParaRPr lang="en-US" dirty="0"/>
        </a:p>
      </dgm:t>
    </dgm:pt>
    <dgm:pt modelId="{0A938A51-7DC0-428B-A1F0-E2B27441C251}" type="parTrans" cxnId="{6F9B1724-E34B-4458-B854-669880A5679E}">
      <dgm:prSet/>
      <dgm:spPr/>
    </dgm:pt>
    <dgm:pt modelId="{AA55C601-CF34-4E25-8373-D40327D8E06F}" type="sibTrans" cxnId="{6F9B1724-E34B-4458-B854-669880A5679E}">
      <dgm:prSet/>
      <dgm:spPr/>
    </dgm:pt>
    <dgm:pt modelId="{771064AB-1311-4527-8D30-9CDEBE99E77E}">
      <dgm:prSet phldrT="[Text]"/>
      <dgm:spPr/>
      <dgm:t>
        <a:bodyPr/>
        <a:lstStyle/>
        <a:p>
          <a:pPr algn="l"/>
          <a:r>
            <a:rPr lang="en-US" dirty="0" smtClean="0"/>
            <a:t>Rest are enteric coated delayed-release beads</a:t>
          </a:r>
          <a:endParaRPr lang="en-US" dirty="0"/>
        </a:p>
      </dgm:t>
    </dgm:pt>
    <dgm:pt modelId="{4C9D6B87-8913-4379-B78B-6DA657D34243}" type="parTrans" cxnId="{587DA9A2-3879-4CA3-A1D6-126BE8023F88}">
      <dgm:prSet/>
      <dgm:spPr/>
    </dgm:pt>
    <dgm:pt modelId="{EC956AA0-B3DC-4227-9538-765BBABEC620}" type="sibTrans" cxnId="{587DA9A2-3879-4CA3-A1D6-126BE8023F88}">
      <dgm:prSet/>
      <dgm:spPr/>
    </dgm:pt>
    <dgm:pt modelId="{6B856A02-F872-4EEB-BBA9-EB2D103DBBF0}">
      <dgm:prSet phldrT="[Text]"/>
      <dgm:spPr/>
      <dgm:t>
        <a:bodyPr/>
        <a:lstStyle/>
        <a:p>
          <a:r>
            <a:rPr lang="en-US" dirty="0" smtClean="0"/>
            <a:t>20% dose initially released; osmotic pressure “pumps” rest out over 8-12 hours (Concerta)</a:t>
          </a:r>
          <a:endParaRPr lang="en-US" dirty="0"/>
        </a:p>
      </dgm:t>
    </dgm:pt>
    <dgm:pt modelId="{0BF4C368-7867-429B-921F-BA90F20B1768}" type="parTrans" cxnId="{2DBDCFDB-10FE-444D-A2FA-6DCBC1B770BC}">
      <dgm:prSet/>
      <dgm:spPr/>
    </dgm:pt>
    <dgm:pt modelId="{B4DFA1CB-7508-4BB0-9D48-E9A39F945716}" type="sibTrans" cxnId="{2DBDCFDB-10FE-444D-A2FA-6DCBC1B770BC}">
      <dgm:prSet/>
      <dgm:spPr/>
    </dgm:pt>
    <dgm:pt modelId="{CD335B6E-E970-4FB9-B0DE-D127A8BF1FCF}" type="pres">
      <dgm:prSet presAssocID="{A2B50F94-9A35-491F-83B3-11C2E78D301F}" presName="Name0" presStyleCnt="0">
        <dgm:presLayoutVars>
          <dgm:dir/>
          <dgm:animLvl val="lvl"/>
          <dgm:resizeHandles val="exact"/>
        </dgm:presLayoutVars>
      </dgm:prSet>
      <dgm:spPr/>
      <dgm:t>
        <a:bodyPr/>
        <a:lstStyle/>
        <a:p>
          <a:endParaRPr lang="en-US"/>
        </a:p>
      </dgm:t>
    </dgm:pt>
    <dgm:pt modelId="{C73D818E-6BFB-4041-BB17-35C4D9409BD3}" type="pres">
      <dgm:prSet presAssocID="{396772F5-58B6-48C8-AC1B-27210C618F6F}" presName="composite" presStyleCnt="0"/>
      <dgm:spPr/>
      <dgm:t>
        <a:bodyPr/>
        <a:lstStyle/>
        <a:p>
          <a:endParaRPr lang="en-US"/>
        </a:p>
      </dgm:t>
    </dgm:pt>
    <dgm:pt modelId="{155B5D10-D641-4113-8872-074094F855F8}" type="pres">
      <dgm:prSet presAssocID="{396772F5-58B6-48C8-AC1B-27210C618F6F}" presName="parTx" presStyleLbl="alignNode1" presStyleIdx="0" presStyleCnt="3" custLinFactNeighborX="-134" custLinFactNeighborY="-11382">
        <dgm:presLayoutVars>
          <dgm:chMax val="0"/>
          <dgm:chPref val="0"/>
          <dgm:bulletEnabled val="1"/>
        </dgm:presLayoutVars>
      </dgm:prSet>
      <dgm:spPr/>
      <dgm:t>
        <a:bodyPr/>
        <a:lstStyle/>
        <a:p>
          <a:endParaRPr lang="en-US"/>
        </a:p>
      </dgm:t>
    </dgm:pt>
    <dgm:pt modelId="{AB20706C-6B45-49D3-9F5B-6F0B2F6DB2C2}" type="pres">
      <dgm:prSet presAssocID="{396772F5-58B6-48C8-AC1B-27210C618F6F}" presName="desTx" presStyleLbl="alignAccFollowNode1" presStyleIdx="0" presStyleCnt="3">
        <dgm:presLayoutVars>
          <dgm:bulletEnabled val="1"/>
        </dgm:presLayoutVars>
      </dgm:prSet>
      <dgm:spPr/>
      <dgm:t>
        <a:bodyPr/>
        <a:lstStyle/>
        <a:p>
          <a:endParaRPr lang="en-US"/>
        </a:p>
      </dgm:t>
    </dgm:pt>
    <dgm:pt modelId="{D62B1DEA-33C0-46C0-A033-8559C63CB9FE}" type="pres">
      <dgm:prSet presAssocID="{C237A6BE-BDAF-4483-9C90-AD780D45BEC0}" presName="space" presStyleCnt="0"/>
      <dgm:spPr/>
      <dgm:t>
        <a:bodyPr/>
        <a:lstStyle/>
        <a:p>
          <a:endParaRPr lang="en-US"/>
        </a:p>
      </dgm:t>
    </dgm:pt>
    <dgm:pt modelId="{ECA8C1C4-CA03-45E1-97EA-87C081F0BFCF}" type="pres">
      <dgm:prSet presAssocID="{A744F364-4095-4AE4-9996-25B52E669A8E}" presName="composite" presStyleCnt="0"/>
      <dgm:spPr/>
      <dgm:t>
        <a:bodyPr/>
        <a:lstStyle/>
        <a:p>
          <a:endParaRPr lang="en-US"/>
        </a:p>
      </dgm:t>
    </dgm:pt>
    <dgm:pt modelId="{51331F7A-29FE-45AB-AED8-BCC3C55E8C26}" type="pres">
      <dgm:prSet presAssocID="{A744F364-4095-4AE4-9996-25B52E669A8E}" presName="parTx" presStyleLbl="alignNode1" presStyleIdx="1" presStyleCnt="3" custLinFactNeighborX="794" custLinFactNeighborY="-11382">
        <dgm:presLayoutVars>
          <dgm:chMax val="0"/>
          <dgm:chPref val="0"/>
          <dgm:bulletEnabled val="1"/>
        </dgm:presLayoutVars>
      </dgm:prSet>
      <dgm:spPr/>
      <dgm:t>
        <a:bodyPr/>
        <a:lstStyle/>
        <a:p>
          <a:endParaRPr lang="en-US"/>
        </a:p>
      </dgm:t>
    </dgm:pt>
    <dgm:pt modelId="{17E50ACC-95D0-4F10-B985-E9868D30417E}" type="pres">
      <dgm:prSet presAssocID="{A744F364-4095-4AE4-9996-25B52E669A8E}" presName="desTx" presStyleLbl="alignAccFollowNode1" presStyleIdx="1" presStyleCnt="3">
        <dgm:presLayoutVars>
          <dgm:bulletEnabled val="1"/>
        </dgm:presLayoutVars>
      </dgm:prSet>
      <dgm:spPr/>
      <dgm:t>
        <a:bodyPr/>
        <a:lstStyle/>
        <a:p>
          <a:endParaRPr lang="en-US"/>
        </a:p>
      </dgm:t>
    </dgm:pt>
    <dgm:pt modelId="{0B450BBD-7CD9-4D77-9CF7-E58B669C0953}" type="pres">
      <dgm:prSet presAssocID="{566BB00E-0F6D-4551-90B5-733FC01A2DB9}" presName="space" presStyleCnt="0"/>
      <dgm:spPr/>
      <dgm:t>
        <a:bodyPr/>
        <a:lstStyle/>
        <a:p>
          <a:endParaRPr lang="en-US"/>
        </a:p>
      </dgm:t>
    </dgm:pt>
    <dgm:pt modelId="{F55AFEF9-C44D-4435-B4D2-7880E30C1E3A}" type="pres">
      <dgm:prSet presAssocID="{1196191B-85DB-4B92-80F2-7EBD14834166}" presName="composite" presStyleCnt="0"/>
      <dgm:spPr/>
      <dgm:t>
        <a:bodyPr/>
        <a:lstStyle/>
        <a:p>
          <a:endParaRPr lang="en-US"/>
        </a:p>
      </dgm:t>
    </dgm:pt>
    <dgm:pt modelId="{C39DC20D-6182-4CA3-AC8F-D05012C9567F}" type="pres">
      <dgm:prSet presAssocID="{1196191B-85DB-4B92-80F2-7EBD14834166}" presName="parTx" presStyleLbl="alignNode1" presStyleIdx="2" presStyleCnt="3" custScaleX="116514" custLinFactNeighborX="-1871" custLinFactNeighborY="-11382">
        <dgm:presLayoutVars>
          <dgm:chMax val="0"/>
          <dgm:chPref val="0"/>
          <dgm:bulletEnabled val="1"/>
        </dgm:presLayoutVars>
      </dgm:prSet>
      <dgm:spPr/>
      <dgm:t>
        <a:bodyPr/>
        <a:lstStyle/>
        <a:p>
          <a:endParaRPr lang="en-US"/>
        </a:p>
      </dgm:t>
    </dgm:pt>
    <dgm:pt modelId="{4ED55270-CB74-48A9-BB5E-F2BC485CFF06}" type="pres">
      <dgm:prSet presAssocID="{1196191B-85DB-4B92-80F2-7EBD14834166}" presName="desTx" presStyleLbl="alignAccFollowNode1" presStyleIdx="2" presStyleCnt="3" custScaleX="111761">
        <dgm:presLayoutVars>
          <dgm:bulletEnabled val="1"/>
        </dgm:presLayoutVars>
      </dgm:prSet>
      <dgm:spPr/>
      <dgm:t>
        <a:bodyPr/>
        <a:lstStyle/>
        <a:p>
          <a:endParaRPr lang="en-US"/>
        </a:p>
      </dgm:t>
    </dgm:pt>
  </dgm:ptLst>
  <dgm:cxnLst>
    <dgm:cxn modelId="{6F2F6805-B44C-4885-A6D9-52C37A3648A1}" type="presOf" srcId="{6B856A02-F872-4EEB-BBA9-EB2D103DBBF0}" destId="{4ED55270-CB74-48A9-BB5E-F2BC485CFF06}" srcOrd="0" destOrd="1" presId="urn:microsoft.com/office/officeart/2005/8/layout/hList1"/>
    <dgm:cxn modelId="{F0EAC88E-62E4-45E0-936C-B421134CC3AA}" srcId="{1196191B-85DB-4B92-80F2-7EBD14834166}" destId="{7CCBA25D-48C2-4C10-93C5-0CECD65CCC08}" srcOrd="0" destOrd="0" parTransId="{9536A72F-1FDD-444C-9695-5A4961AA9B8C}" sibTransId="{46002D62-A562-44AF-A021-7E24EE579871}"/>
    <dgm:cxn modelId="{408E23EC-61A7-412A-A12D-98902E232F79}" type="presOf" srcId="{A2B50F94-9A35-491F-83B3-11C2E78D301F}" destId="{CD335B6E-E970-4FB9-B0DE-D127A8BF1FCF}" srcOrd="0" destOrd="0" presId="urn:microsoft.com/office/officeart/2005/8/layout/hList1"/>
    <dgm:cxn modelId="{587DA9A2-3879-4CA3-A1D6-126BE8023F88}" srcId="{A744F364-4095-4AE4-9996-25B52E669A8E}" destId="{771064AB-1311-4527-8D30-9CDEBE99E77E}" srcOrd="1" destOrd="0" parTransId="{4C9D6B87-8913-4379-B78B-6DA657D34243}" sibTransId="{EC956AA0-B3DC-4227-9538-765BBABEC620}"/>
    <dgm:cxn modelId="{1923E285-473A-4ED6-B137-9E8BD86A45B2}" srcId="{A2B50F94-9A35-491F-83B3-11C2E78D301F}" destId="{396772F5-58B6-48C8-AC1B-27210C618F6F}" srcOrd="0" destOrd="0" parTransId="{18A2ADE1-0F61-4001-AFA7-47147B99B384}" sibTransId="{C237A6BE-BDAF-4483-9C90-AD780D45BEC0}"/>
    <dgm:cxn modelId="{ADB7125E-5743-487E-B4E9-02FF313D1A0C}" srcId="{A744F364-4095-4AE4-9996-25B52E669A8E}" destId="{5E5C83FC-0CD0-4471-9AAD-1D8A054D919B}" srcOrd="0" destOrd="0" parTransId="{125245AB-FF79-4673-B389-7E616E3DF596}" sibTransId="{0349CFBE-81A4-4F3C-B2D1-48C5D888992B}"/>
    <dgm:cxn modelId="{76B8A017-F6C4-4F80-BF6A-BF081DE6BFB9}" srcId="{396772F5-58B6-48C8-AC1B-27210C618F6F}" destId="{F70CDA99-BCE3-4719-884B-20BACCAE6B91}" srcOrd="0" destOrd="0" parTransId="{E5A9E40D-1407-4621-B10C-A6C903490A30}" sibTransId="{9812837E-62F2-4AD2-BD2C-526A1BE32FE6}"/>
    <dgm:cxn modelId="{77126594-9777-48B4-957F-E6D0543BF61B}" type="presOf" srcId="{824A9608-CA49-4813-A2B1-4AAC877A6049}" destId="{AB20706C-6B45-49D3-9F5B-6F0B2F6DB2C2}" srcOrd="0" destOrd="1" presId="urn:microsoft.com/office/officeart/2005/8/layout/hList1"/>
    <dgm:cxn modelId="{8930B7FB-0ABE-406A-B050-F2802C54FA9E}" type="presOf" srcId="{7CCBA25D-48C2-4C10-93C5-0CECD65CCC08}" destId="{4ED55270-CB74-48A9-BB5E-F2BC485CFF06}" srcOrd="0" destOrd="0" presId="urn:microsoft.com/office/officeart/2005/8/layout/hList1"/>
    <dgm:cxn modelId="{C1D0249D-B676-4AC2-BF82-32F122084387}" srcId="{A2B50F94-9A35-491F-83B3-11C2E78D301F}" destId="{1196191B-85DB-4B92-80F2-7EBD14834166}" srcOrd="2" destOrd="0" parTransId="{1B5635CC-8EDF-4725-A79F-526CD9F0D8F3}" sibTransId="{7B553F0B-BF6A-42AF-85A7-04AD94EB34EA}"/>
    <dgm:cxn modelId="{9736D20B-A63F-4B97-AFAB-D2EFD5F0DC8B}" type="presOf" srcId="{1196191B-85DB-4B92-80F2-7EBD14834166}" destId="{C39DC20D-6182-4CA3-AC8F-D05012C9567F}" srcOrd="0" destOrd="0" presId="urn:microsoft.com/office/officeart/2005/8/layout/hList1"/>
    <dgm:cxn modelId="{CED29385-8295-4C40-99E6-D717CB04A784}" type="presOf" srcId="{F70CDA99-BCE3-4719-884B-20BACCAE6B91}" destId="{AB20706C-6B45-49D3-9F5B-6F0B2F6DB2C2}" srcOrd="0" destOrd="0" presId="urn:microsoft.com/office/officeart/2005/8/layout/hList1"/>
    <dgm:cxn modelId="{6F9B1724-E34B-4458-B854-669880A5679E}" srcId="{396772F5-58B6-48C8-AC1B-27210C618F6F}" destId="{824A9608-CA49-4813-A2B1-4AAC877A6049}" srcOrd="1" destOrd="0" parTransId="{0A938A51-7DC0-428B-A1F0-E2B27441C251}" sibTransId="{AA55C601-CF34-4E25-8373-D40327D8E06F}"/>
    <dgm:cxn modelId="{918EB44C-08E5-429A-B735-9F08720BCBF1}" type="presOf" srcId="{771064AB-1311-4527-8D30-9CDEBE99E77E}" destId="{17E50ACC-95D0-4F10-B985-E9868D30417E}" srcOrd="0" destOrd="1" presId="urn:microsoft.com/office/officeart/2005/8/layout/hList1"/>
    <dgm:cxn modelId="{2DBDCFDB-10FE-444D-A2FA-6DCBC1B770BC}" srcId="{1196191B-85DB-4B92-80F2-7EBD14834166}" destId="{6B856A02-F872-4EEB-BBA9-EB2D103DBBF0}" srcOrd="1" destOrd="0" parTransId="{0BF4C368-7867-429B-921F-BA90F20B1768}" sibTransId="{B4DFA1CB-7508-4BB0-9D48-E9A39F945716}"/>
    <dgm:cxn modelId="{B1F6DD85-5B88-41AB-8B4B-52F942A05396}" type="presOf" srcId="{5E5C83FC-0CD0-4471-9AAD-1D8A054D919B}" destId="{17E50ACC-95D0-4F10-B985-E9868D30417E}" srcOrd="0" destOrd="0" presId="urn:microsoft.com/office/officeart/2005/8/layout/hList1"/>
    <dgm:cxn modelId="{93E52440-5FDA-44A9-B8E8-7A052F5CDC96}" srcId="{A2B50F94-9A35-491F-83B3-11C2E78D301F}" destId="{A744F364-4095-4AE4-9996-25B52E669A8E}" srcOrd="1" destOrd="0" parTransId="{78EDB689-DC32-488A-A992-FBDC1D0C1BF0}" sibTransId="{566BB00E-0F6D-4551-90B5-733FC01A2DB9}"/>
    <dgm:cxn modelId="{FA64B18E-1527-42D5-B4AC-6199F7F84AD6}" type="presOf" srcId="{A744F364-4095-4AE4-9996-25B52E669A8E}" destId="{51331F7A-29FE-45AB-AED8-BCC3C55E8C26}" srcOrd="0" destOrd="0" presId="urn:microsoft.com/office/officeart/2005/8/layout/hList1"/>
    <dgm:cxn modelId="{D8DB28C6-B5BA-4FC5-8DCB-F8E628723FA1}" type="presOf" srcId="{396772F5-58B6-48C8-AC1B-27210C618F6F}" destId="{155B5D10-D641-4113-8872-074094F855F8}" srcOrd="0" destOrd="0" presId="urn:microsoft.com/office/officeart/2005/8/layout/hList1"/>
    <dgm:cxn modelId="{040766B6-D7E0-4F9A-8C16-D7966A8AD78D}" type="presParOf" srcId="{CD335B6E-E970-4FB9-B0DE-D127A8BF1FCF}" destId="{C73D818E-6BFB-4041-BB17-35C4D9409BD3}" srcOrd="0" destOrd="0" presId="urn:microsoft.com/office/officeart/2005/8/layout/hList1"/>
    <dgm:cxn modelId="{233DC7B0-2F0C-41DD-AAAA-B13F85923CAD}" type="presParOf" srcId="{C73D818E-6BFB-4041-BB17-35C4D9409BD3}" destId="{155B5D10-D641-4113-8872-074094F855F8}" srcOrd="0" destOrd="0" presId="urn:microsoft.com/office/officeart/2005/8/layout/hList1"/>
    <dgm:cxn modelId="{ECAD7A8A-D3BC-4A8D-8219-8B1FD75B6D53}" type="presParOf" srcId="{C73D818E-6BFB-4041-BB17-35C4D9409BD3}" destId="{AB20706C-6B45-49D3-9F5B-6F0B2F6DB2C2}" srcOrd="1" destOrd="0" presId="urn:microsoft.com/office/officeart/2005/8/layout/hList1"/>
    <dgm:cxn modelId="{316D08E0-AC8C-4583-AC59-2579A26CE8FD}" type="presParOf" srcId="{CD335B6E-E970-4FB9-B0DE-D127A8BF1FCF}" destId="{D62B1DEA-33C0-46C0-A033-8559C63CB9FE}" srcOrd="1" destOrd="0" presId="urn:microsoft.com/office/officeart/2005/8/layout/hList1"/>
    <dgm:cxn modelId="{E0A8A76D-2C5F-475D-AB88-AF69E37E6BE5}" type="presParOf" srcId="{CD335B6E-E970-4FB9-B0DE-D127A8BF1FCF}" destId="{ECA8C1C4-CA03-45E1-97EA-87C081F0BFCF}" srcOrd="2" destOrd="0" presId="urn:microsoft.com/office/officeart/2005/8/layout/hList1"/>
    <dgm:cxn modelId="{AD35EBAE-495F-4220-BAC6-CCE12BD52B6F}" type="presParOf" srcId="{ECA8C1C4-CA03-45E1-97EA-87C081F0BFCF}" destId="{51331F7A-29FE-45AB-AED8-BCC3C55E8C26}" srcOrd="0" destOrd="0" presId="urn:microsoft.com/office/officeart/2005/8/layout/hList1"/>
    <dgm:cxn modelId="{2BB2CFC8-434A-4B9F-BEF7-AE31C5D6A77D}" type="presParOf" srcId="{ECA8C1C4-CA03-45E1-97EA-87C081F0BFCF}" destId="{17E50ACC-95D0-4F10-B985-E9868D30417E}" srcOrd="1" destOrd="0" presId="urn:microsoft.com/office/officeart/2005/8/layout/hList1"/>
    <dgm:cxn modelId="{6364BD5C-FF1E-40ED-9B8B-5EED87AD1ECA}" type="presParOf" srcId="{CD335B6E-E970-4FB9-B0DE-D127A8BF1FCF}" destId="{0B450BBD-7CD9-4D77-9CF7-E58B669C0953}" srcOrd="3" destOrd="0" presId="urn:microsoft.com/office/officeart/2005/8/layout/hList1"/>
    <dgm:cxn modelId="{6E50D3B9-A74F-414C-B32B-311B1BCE21D8}" type="presParOf" srcId="{CD335B6E-E970-4FB9-B0DE-D127A8BF1FCF}" destId="{F55AFEF9-C44D-4435-B4D2-7880E30C1E3A}" srcOrd="4" destOrd="0" presId="urn:microsoft.com/office/officeart/2005/8/layout/hList1"/>
    <dgm:cxn modelId="{46791984-CB8E-4DB6-BDC4-62857D41134C}" type="presParOf" srcId="{F55AFEF9-C44D-4435-B4D2-7880E30C1E3A}" destId="{C39DC20D-6182-4CA3-AC8F-D05012C9567F}" srcOrd="0" destOrd="0" presId="urn:microsoft.com/office/officeart/2005/8/layout/hList1"/>
    <dgm:cxn modelId="{F03ECC91-8763-4FDE-91E3-9A2B4407ED52}" type="presParOf" srcId="{F55AFEF9-C44D-4435-B4D2-7880E30C1E3A}" destId="{4ED55270-CB74-48A9-BB5E-F2BC485CFF0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50F94-9A35-491F-83B3-11C2E78D301F}"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396772F5-58B6-48C8-AC1B-27210C618F6F}">
      <dgm:prSet phldrT="[Text]"/>
      <dgm:spPr/>
      <dgm:t>
        <a:bodyPr/>
        <a:lstStyle/>
        <a:p>
          <a:r>
            <a:rPr lang="en-US" dirty="0" err="1" smtClean="0"/>
            <a:t>Transdermal</a:t>
          </a:r>
          <a:r>
            <a:rPr lang="en-US" dirty="0" smtClean="0"/>
            <a:t> </a:t>
          </a:r>
          <a:endParaRPr lang="en-US" dirty="0"/>
        </a:p>
      </dgm:t>
    </dgm:pt>
    <dgm:pt modelId="{18A2ADE1-0F61-4001-AFA7-47147B99B384}" type="parTrans" cxnId="{1923E285-473A-4ED6-B137-9E8BD86A45B2}">
      <dgm:prSet/>
      <dgm:spPr/>
      <dgm:t>
        <a:bodyPr/>
        <a:lstStyle/>
        <a:p>
          <a:endParaRPr lang="en-US"/>
        </a:p>
      </dgm:t>
    </dgm:pt>
    <dgm:pt modelId="{C237A6BE-BDAF-4483-9C90-AD780D45BEC0}" type="sibTrans" cxnId="{1923E285-473A-4ED6-B137-9E8BD86A45B2}">
      <dgm:prSet/>
      <dgm:spPr/>
      <dgm:t>
        <a:bodyPr/>
        <a:lstStyle/>
        <a:p>
          <a:endParaRPr lang="en-US"/>
        </a:p>
      </dgm:t>
    </dgm:pt>
    <dgm:pt modelId="{F70CDA99-BCE3-4719-884B-20BACCAE6B91}">
      <dgm:prSet phldrT="[Text]"/>
      <dgm:spPr/>
      <dgm:t>
        <a:bodyPr/>
        <a:lstStyle/>
        <a:p>
          <a:pPr algn="l"/>
          <a:r>
            <a:rPr lang="en-US" dirty="0" smtClean="0"/>
            <a:t>Daytrana patch</a:t>
          </a:r>
          <a:endParaRPr lang="en-US" dirty="0"/>
        </a:p>
      </dgm:t>
    </dgm:pt>
    <dgm:pt modelId="{E5A9E40D-1407-4621-B10C-A6C903490A30}" type="parTrans" cxnId="{76B8A017-F6C4-4F80-BF6A-BF081DE6BFB9}">
      <dgm:prSet/>
      <dgm:spPr/>
      <dgm:t>
        <a:bodyPr/>
        <a:lstStyle/>
        <a:p>
          <a:endParaRPr lang="en-US"/>
        </a:p>
      </dgm:t>
    </dgm:pt>
    <dgm:pt modelId="{9812837E-62F2-4AD2-BD2C-526A1BE32FE6}" type="sibTrans" cxnId="{76B8A017-F6C4-4F80-BF6A-BF081DE6BFB9}">
      <dgm:prSet/>
      <dgm:spPr/>
      <dgm:t>
        <a:bodyPr/>
        <a:lstStyle/>
        <a:p>
          <a:endParaRPr lang="en-US"/>
        </a:p>
      </dgm:t>
    </dgm:pt>
    <dgm:pt modelId="{A744F364-4095-4AE4-9996-25B52E669A8E}">
      <dgm:prSet phldrT="[Text]"/>
      <dgm:spPr/>
      <dgm:t>
        <a:bodyPr/>
        <a:lstStyle/>
        <a:p>
          <a:r>
            <a:rPr lang="en-US" dirty="0" smtClean="0"/>
            <a:t>Activation of </a:t>
          </a:r>
        </a:p>
        <a:p>
          <a:r>
            <a:rPr lang="en-US" dirty="0" smtClean="0"/>
            <a:t>pro-drug (Vyvanse)</a:t>
          </a:r>
          <a:endParaRPr lang="en-US" dirty="0"/>
        </a:p>
      </dgm:t>
    </dgm:pt>
    <dgm:pt modelId="{78EDB689-DC32-488A-A992-FBDC1D0C1BF0}" type="parTrans" cxnId="{93E52440-5FDA-44A9-B8E8-7A052F5CDC96}">
      <dgm:prSet/>
      <dgm:spPr/>
      <dgm:t>
        <a:bodyPr/>
        <a:lstStyle/>
        <a:p>
          <a:endParaRPr lang="en-US"/>
        </a:p>
      </dgm:t>
    </dgm:pt>
    <dgm:pt modelId="{566BB00E-0F6D-4551-90B5-733FC01A2DB9}" type="sibTrans" cxnId="{93E52440-5FDA-44A9-B8E8-7A052F5CDC96}">
      <dgm:prSet/>
      <dgm:spPr/>
      <dgm:t>
        <a:bodyPr/>
        <a:lstStyle/>
        <a:p>
          <a:endParaRPr lang="en-US"/>
        </a:p>
      </dgm:t>
    </dgm:pt>
    <dgm:pt modelId="{5E5C83FC-0CD0-4471-9AAD-1D8A054D919B}">
      <dgm:prSet phldrT="[Text]"/>
      <dgm:spPr/>
      <dgm:t>
        <a:bodyPr/>
        <a:lstStyle/>
        <a:p>
          <a:pPr algn="l"/>
          <a:r>
            <a:rPr lang="en-US" dirty="0" err="1" smtClean="0"/>
            <a:t>lisdexamfetamine</a:t>
          </a:r>
          <a:r>
            <a:rPr lang="en-US" dirty="0" smtClean="0"/>
            <a:t> is activated once ingested</a:t>
          </a:r>
          <a:endParaRPr lang="en-US" dirty="0"/>
        </a:p>
      </dgm:t>
    </dgm:pt>
    <dgm:pt modelId="{125245AB-FF79-4673-B389-7E616E3DF596}" type="parTrans" cxnId="{ADB7125E-5743-487E-B4E9-02FF313D1A0C}">
      <dgm:prSet/>
      <dgm:spPr/>
      <dgm:t>
        <a:bodyPr/>
        <a:lstStyle/>
        <a:p>
          <a:endParaRPr lang="en-US"/>
        </a:p>
      </dgm:t>
    </dgm:pt>
    <dgm:pt modelId="{0349CFBE-81A4-4F3C-B2D1-48C5D888992B}" type="sibTrans" cxnId="{ADB7125E-5743-487E-B4E9-02FF313D1A0C}">
      <dgm:prSet/>
      <dgm:spPr/>
      <dgm:t>
        <a:bodyPr/>
        <a:lstStyle/>
        <a:p>
          <a:endParaRPr lang="en-US"/>
        </a:p>
      </dgm:t>
    </dgm:pt>
    <dgm:pt modelId="{ACC73FB5-9631-4AA8-BA03-F02D83990222}">
      <dgm:prSet phldrT="[Text]"/>
      <dgm:spPr/>
      <dgm:t>
        <a:bodyPr/>
        <a:lstStyle/>
        <a:p>
          <a:pPr algn="l"/>
          <a:r>
            <a:rPr lang="en-US" dirty="0" smtClean="0"/>
            <a:t>lysine in cleaved from AMPH</a:t>
          </a:r>
          <a:endParaRPr lang="en-US" dirty="0"/>
        </a:p>
      </dgm:t>
    </dgm:pt>
    <dgm:pt modelId="{A38E14CA-30EB-41DE-81B0-A15325F3D933}" type="parTrans" cxnId="{3B946E01-D4F2-478B-8259-A6B07EF24EFB}">
      <dgm:prSet/>
      <dgm:spPr/>
    </dgm:pt>
    <dgm:pt modelId="{C5A37C78-0ED3-48D3-85B5-2AB4631FD03F}" type="sibTrans" cxnId="{3B946E01-D4F2-478B-8259-A6B07EF24EFB}">
      <dgm:prSet/>
      <dgm:spPr/>
    </dgm:pt>
    <dgm:pt modelId="{CD335B6E-E970-4FB9-B0DE-D127A8BF1FCF}" type="pres">
      <dgm:prSet presAssocID="{A2B50F94-9A35-491F-83B3-11C2E78D301F}" presName="Name0" presStyleCnt="0">
        <dgm:presLayoutVars>
          <dgm:dir/>
          <dgm:animLvl val="lvl"/>
          <dgm:resizeHandles val="exact"/>
        </dgm:presLayoutVars>
      </dgm:prSet>
      <dgm:spPr/>
      <dgm:t>
        <a:bodyPr/>
        <a:lstStyle/>
        <a:p>
          <a:endParaRPr lang="en-US"/>
        </a:p>
      </dgm:t>
    </dgm:pt>
    <dgm:pt modelId="{C73D818E-6BFB-4041-BB17-35C4D9409BD3}" type="pres">
      <dgm:prSet presAssocID="{396772F5-58B6-48C8-AC1B-27210C618F6F}" presName="composite" presStyleCnt="0"/>
      <dgm:spPr/>
      <dgm:t>
        <a:bodyPr/>
        <a:lstStyle/>
        <a:p>
          <a:endParaRPr lang="en-US"/>
        </a:p>
      </dgm:t>
    </dgm:pt>
    <dgm:pt modelId="{155B5D10-D641-4113-8872-074094F855F8}" type="pres">
      <dgm:prSet presAssocID="{396772F5-58B6-48C8-AC1B-27210C618F6F}" presName="parTx" presStyleLbl="alignNode1" presStyleIdx="0" presStyleCnt="2" custLinFactNeighborX="-134" custLinFactNeighborY="-11382">
        <dgm:presLayoutVars>
          <dgm:chMax val="0"/>
          <dgm:chPref val="0"/>
          <dgm:bulletEnabled val="1"/>
        </dgm:presLayoutVars>
      </dgm:prSet>
      <dgm:spPr/>
      <dgm:t>
        <a:bodyPr/>
        <a:lstStyle/>
        <a:p>
          <a:endParaRPr lang="en-US"/>
        </a:p>
      </dgm:t>
    </dgm:pt>
    <dgm:pt modelId="{AB20706C-6B45-49D3-9F5B-6F0B2F6DB2C2}" type="pres">
      <dgm:prSet presAssocID="{396772F5-58B6-48C8-AC1B-27210C618F6F}" presName="desTx" presStyleLbl="alignAccFollowNode1" presStyleIdx="0" presStyleCnt="2">
        <dgm:presLayoutVars>
          <dgm:bulletEnabled val="1"/>
        </dgm:presLayoutVars>
      </dgm:prSet>
      <dgm:spPr/>
      <dgm:t>
        <a:bodyPr/>
        <a:lstStyle/>
        <a:p>
          <a:endParaRPr lang="en-US"/>
        </a:p>
      </dgm:t>
    </dgm:pt>
    <dgm:pt modelId="{D62B1DEA-33C0-46C0-A033-8559C63CB9FE}" type="pres">
      <dgm:prSet presAssocID="{C237A6BE-BDAF-4483-9C90-AD780D45BEC0}" presName="space" presStyleCnt="0"/>
      <dgm:spPr/>
      <dgm:t>
        <a:bodyPr/>
        <a:lstStyle/>
        <a:p>
          <a:endParaRPr lang="en-US"/>
        </a:p>
      </dgm:t>
    </dgm:pt>
    <dgm:pt modelId="{ECA8C1C4-CA03-45E1-97EA-87C081F0BFCF}" type="pres">
      <dgm:prSet presAssocID="{A744F364-4095-4AE4-9996-25B52E669A8E}" presName="composite" presStyleCnt="0"/>
      <dgm:spPr/>
      <dgm:t>
        <a:bodyPr/>
        <a:lstStyle/>
        <a:p>
          <a:endParaRPr lang="en-US"/>
        </a:p>
      </dgm:t>
    </dgm:pt>
    <dgm:pt modelId="{51331F7A-29FE-45AB-AED8-BCC3C55E8C26}" type="pres">
      <dgm:prSet presAssocID="{A744F364-4095-4AE4-9996-25B52E669A8E}" presName="parTx" presStyleLbl="alignNode1" presStyleIdx="1" presStyleCnt="2" custLinFactNeighborX="794" custLinFactNeighborY="-11382">
        <dgm:presLayoutVars>
          <dgm:chMax val="0"/>
          <dgm:chPref val="0"/>
          <dgm:bulletEnabled val="1"/>
        </dgm:presLayoutVars>
      </dgm:prSet>
      <dgm:spPr/>
      <dgm:t>
        <a:bodyPr/>
        <a:lstStyle/>
        <a:p>
          <a:endParaRPr lang="en-US"/>
        </a:p>
      </dgm:t>
    </dgm:pt>
    <dgm:pt modelId="{17E50ACC-95D0-4F10-B985-E9868D30417E}" type="pres">
      <dgm:prSet presAssocID="{A744F364-4095-4AE4-9996-25B52E669A8E}" presName="desTx" presStyleLbl="alignAccFollowNode1" presStyleIdx="1" presStyleCnt="2">
        <dgm:presLayoutVars>
          <dgm:bulletEnabled val="1"/>
        </dgm:presLayoutVars>
      </dgm:prSet>
      <dgm:spPr/>
      <dgm:t>
        <a:bodyPr/>
        <a:lstStyle/>
        <a:p>
          <a:endParaRPr lang="en-US"/>
        </a:p>
      </dgm:t>
    </dgm:pt>
  </dgm:ptLst>
  <dgm:cxnLst>
    <dgm:cxn modelId="{1923E285-473A-4ED6-B137-9E8BD86A45B2}" srcId="{A2B50F94-9A35-491F-83B3-11C2E78D301F}" destId="{396772F5-58B6-48C8-AC1B-27210C618F6F}" srcOrd="0" destOrd="0" parTransId="{18A2ADE1-0F61-4001-AFA7-47147B99B384}" sibTransId="{C237A6BE-BDAF-4483-9C90-AD780D45BEC0}"/>
    <dgm:cxn modelId="{ADB7125E-5743-487E-B4E9-02FF313D1A0C}" srcId="{A744F364-4095-4AE4-9996-25B52E669A8E}" destId="{5E5C83FC-0CD0-4471-9AAD-1D8A054D919B}" srcOrd="0" destOrd="0" parTransId="{125245AB-FF79-4673-B389-7E616E3DF596}" sibTransId="{0349CFBE-81A4-4F3C-B2D1-48C5D888992B}"/>
    <dgm:cxn modelId="{70D3A586-87F2-4AAF-B989-DC992D372712}" type="presOf" srcId="{F70CDA99-BCE3-4719-884B-20BACCAE6B91}" destId="{AB20706C-6B45-49D3-9F5B-6F0B2F6DB2C2}" srcOrd="0" destOrd="0" presId="urn:microsoft.com/office/officeart/2005/8/layout/hList1"/>
    <dgm:cxn modelId="{76B8A017-F6C4-4F80-BF6A-BF081DE6BFB9}" srcId="{396772F5-58B6-48C8-AC1B-27210C618F6F}" destId="{F70CDA99-BCE3-4719-884B-20BACCAE6B91}" srcOrd="0" destOrd="0" parTransId="{E5A9E40D-1407-4621-B10C-A6C903490A30}" sibTransId="{9812837E-62F2-4AD2-BD2C-526A1BE32FE6}"/>
    <dgm:cxn modelId="{8B815D95-A598-443A-BA83-E896E26D0185}" type="presOf" srcId="{A744F364-4095-4AE4-9996-25B52E669A8E}" destId="{51331F7A-29FE-45AB-AED8-BCC3C55E8C26}" srcOrd="0" destOrd="0" presId="urn:microsoft.com/office/officeart/2005/8/layout/hList1"/>
    <dgm:cxn modelId="{3B43BDFC-BF55-45A8-8C5C-419988061956}" type="presOf" srcId="{5E5C83FC-0CD0-4471-9AAD-1D8A054D919B}" destId="{17E50ACC-95D0-4F10-B985-E9868D30417E}" srcOrd="0" destOrd="0" presId="urn:microsoft.com/office/officeart/2005/8/layout/hList1"/>
    <dgm:cxn modelId="{A01910F5-6841-4DC5-AC0F-4C524BD2EF6E}" type="presOf" srcId="{ACC73FB5-9631-4AA8-BA03-F02D83990222}" destId="{17E50ACC-95D0-4F10-B985-E9868D30417E}" srcOrd="0" destOrd="1" presId="urn:microsoft.com/office/officeart/2005/8/layout/hList1"/>
    <dgm:cxn modelId="{16263D00-31BC-4D66-9647-CF32D102A643}" type="presOf" srcId="{A2B50F94-9A35-491F-83B3-11C2E78D301F}" destId="{CD335B6E-E970-4FB9-B0DE-D127A8BF1FCF}" srcOrd="0" destOrd="0" presId="urn:microsoft.com/office/officeart/2005/8/layout/hList1"/>
    <dgm:cxn modelId="{3B946E01-D4F2-478B-8259-A6B07EF24EFB}" srcId="{A744F364-4095-4AE4-9996-25B52E669A8E}" destId="{ACC73FB5-9631-4AA8-BA03-F02D83990222}" srcOrd="1" destOrd="0" parTransId="{A38E14CA-30EB-41DE-81B0-A15325F3D933}" sibTransId="{C5A37C78-0ED3-48D3-85B5-2AB4631FD03F}"/>
    <dgm:cxn modelId="{93E52440-5FDA-44A9-B8E8-7A052F5CDC96}" srcId="{A2B50F94-9A35-491F-83B3-11C2E78D301F}" destId="{A744F364-4095-4AE4-9996-25B52E669A8E}" srcOrd="1" destOrd="0" parTransId="{78EDB689-DC32-488A-A992-FBDC1D0C1BF0}" sibTransId="{566BB00E-0F6D-4551-90B5-733FC01A2DB9}"/>
    <dgm:cxn modelId="{07104E34-636E-4430-865A-A16A7DEEBBD7}" type="presOf" srcId="{396772F5-58B6-48C8-AC1B-27210C618F6F}" destId="{155B5D10-D641-4113-8872-074094F855F8}" srcOrd="0" destOrd="0" presId="urn:microsoft.com/office/officeart/2005/8/layout/hList1"/>
    <dgm:cxn modelId="{30DAB668-7DB5-435D-9227-8535ED91F40F}" type="presParOf" srcId="{CD335B6E-E970-4FB9-B0DE-D127A8BF1FCF}" destId="{C73D818E-6BFB-4041-BB17-35C4D9409BD3}" srcOrd="0" destOrd="0" presId="urn:microsoft.com/office/officeart/2005/8/layout/hList1"/>
    <dgm:cxn modelId="{BAE515C5-B98C-4AB9-A34D-D0792B7B36E0}" type="presParOf" srcId="{C73D818E-6BFB-4041-BB17-35C4D9409BD3}" destId="{155B5D10-D641-4113-8872-074094F855F8}" srcOrd="0" destOrd="0" presId="urn:microsoft.com/office/officeart/2005/8/layout/hList1"/>
    <dgm:cxn modelId="{B677B6F7-4B00-4481-BABA-39040BB31011}" type="presParOf" srcId="{C73D818E-6BFB-4041-BB17-35C4D9409BD3}" destId="{AB20706C-6B45-49D3-9F5B-6F0B2F6DB2C2}" srcOrd="1" destOrd="0" presId="urn:microsoft.com/office/officeart/2005/8/layout/hList1"/>
    <dgm:cxn modelId="{AD35D521-D1C0-4913-8C28-4A6A95593673}" type="presParOf" srcId="{CD335B6E-E970-4FB9-B0DE-D127A8BF1FCF}" destId="{D62B1DEA-33C0-46C0-A033-8559C63CB9FE}" srcOrd="1" destOrd="0" presId="urn:microsoft.com/office/officeart/2005/8/layout/hList1"/>
    <dgm:cxn modelId="{591C0AAD-DEAA-4D82-B1C1-8BE041351360}" type="presParOf" srcId="{CD335B6E-E970-4FB9-B0DE-D127A8BF1FCF}" destId="{ECA8C1C4-CA03-45E1-97EA-87C081F0BFCF}" srcOrd="2" destOrd="0" presId="urn:microsoft.com/office/officeart/2005/8/layout/hList1"/>
    <dgm:cxn modelId="{699104F7-AED8-4234-A7DC-7B45FA33E33F}" type="presParOf" srcId="{ECA8C1C4-CA03-45E1-97EA-87C081F0BFCF}" destId="{51331F7A-29FE-45AB-AED8-BCC3C55E8C26}" srcOrd="0" destOrd="0" presId="urn:microsoft.com/office/officeart/2005/8/layout/hList1"/>
    <dgm:cxn modelId="{E60A5B1C-CC27-4264-8FF0-D5F50DE71AFB}" type="presParOf" srcId="{ECA8C1C4-CA03-45E1-97EA-87C081F0BFCF}" destId="{17E50ACC-95D0-4F10-B985-E9868D3041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67388C-4C93-4D62-AFB2-F504D3716FF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C08D830-5154-4A1B-B53A-74B42BF823A9}">
      <dgm:prSet/>
      <dgm:spPr/>
      <dgm:t>
        <a:bodyPr/>
        <a:lstStyle/>
        <a:p>
          <a:pPr rtl="0"/>
          <a:r>
            <a:rPr lang="en-US" dirty="0" smtClean="0"/>
            <a:t>Most tolerate well</a:t>
          </a:r>
          <a:endParaRPr lang="en-US" dirty="0"/>
        </a:p>
      </dgm:t>
    </dgm:pt>
    <dgm:pt modelId="{FF1358E8-8A13-4BA2-BA95-10EC00118AFE}" type="parTrans" cxnId="{DCD83BD2-42FA-4D93-8E60-A32BAEF34450}">
      <dgm:prSet/>
      <dgm:spPr/>
      <dgm:t>
        <a:bodyPr/>
        <a:lstStyle/>
        <a:p>
          <a:endParaRPr lang="en-US"/>
        </a:p>
      </dgm:t>
    </dgm:pt>
    <dgm:pt modelId="{EE51EE53-58B1-401B-8B57-536D827C3D7C}" type="sibTrans" cxnId="{DCD83BD2-42FA-4D93-8E60-A32BAEF34450}">
      <dgm:prSet/>
      <dgm:spPr/>
      <dgm:t>
        <a:bodyPr/>
        <a:lstStyle/>
        <a:p>
          <a:endParaRPr lang="en-US"/>
        </a:p>
      </dgm:t>
    </dgm:pt>
    <dgm:pt modelId="{4AC90007-9C7D-4E86-8692-A25000F358B6}">
      <dgm:prSet custT="1"/>
      <dgm:spPr/>
      <dgm:t>
        <a:bodyPr/>
        <a:lstStyle/>
        <a:p>
          <a:pPr rtl="0"/>
          <a:r>
            <a:rPr lang="en-US" sz="1400" dirty="0" smtClean="0"/>
            <a:t>5% discontinue due to negative effects</a:t>
          </a:r>
          <a:endParaRPr lang="en-US" sz="1400" dirty="0"/>
        </a:p>
      </dgm:t>
    </dgm:pt>
    <dgm:pt modelId="{CDCE690D-556D-4731-A372-37CE29C30176}" type="parTrans" cxnId="{DA767BEB-1AF1-4626-AEC2-6318B1F35E5C}">
      <dgm:prSet/>
      <dgm:spPr/>
      <dgm:t>
        <a:bodyPr/>
        <a:lstStyle/>
        <a:p>
          <a:endParaRPr lang="en-US"/>
        </a:p>
      </dgm:t>
    </dgm:pt>
    <dgm:pt modelId="{CA04FF69-68FE-4648-AC1E-54063EC94FBC}" type="sibTrans" cxnId="{DA767BEB-1AF1-4626-AEC2-6318B1F35E5C}">
      <dgm:prSet/>
      <dgm:spPr/>
      <dgm:t>
        <a:bodyPr/>
        <a:lstStyle/>
        <a:p>
          <a:endParaRPr lang="en-US"/>
        </a:p>
      </dgm:t>
    </dgm:pt>
    <dgm:pt modelId="{D96CF42B-0FFD-4F9E-96A6-F89F40DC8E9F}">
      <dgm:prSet/>
      <dgm:spPr/>
      <dgm:t>
        <a:bodyPr/>
        <a:lstStyle/>
        <a:p>
          <a:pPr rtl="0"/>
          <a:r>
            <a:rPr lang="en-US" dirty="0" smtClean="0"/>
            <a:t>Side effects are dose dependent</a:t>
          </a:r>
          <a:endParaRPr lang="en-US" dirty="0"/>
        </a:p>
      </dgm:t>
    </dgm:pt>
    <dgm:pt modelId="{636D08FA-46B5-49A0-A056-3B2E8C4B4F6D}" type="parTrans" cxnId="{39FC9530-EDF6-4615-A8FC-741145267CCD}">
      <dgm:prSet/>
      <dgm:spPr/>
      <dgm:t>
        <a:bodyPr/>
        <a:lstStyle/>
        <a:p>
          <a:endParaRPr lang="en-US"/>
        </a:p>
      </dgm:t>
    </dgm:pt>
    <dgm:pt modelId="{EE8D7835-4C5F-4BE4-A895-E929370B3DCA}" type="sibTrans" cxnId="{39FC9530-EDF6-4615-A8FC-741145267CCD}">
      <dgm:prSet/>
      <dgm:spPr/>
      <dgm:t>
        <a:bodyPr/>
        <a:lstStyle/>
        <a:p>
          <a:endParaRPr lang="en-US"/>
        </a:p>
      </dgm:t>
    </dgm:pt>
    <dgm:pt modelId="{0FDE621D-5903-4F96-AA82-0B9DD97340DD}">
      <dgm:prSet/>
      <dgm:spPr/>
      <dgm:t>
        <a:bodyPr/>
        <a:lstStyle/>
        <a:p>
          <a:pPr rtl="0"/>
          <a:r>
            <a:rPr lang="en-US" dirty="0" smtClean="0"/>
            <a:t>Most common side effects:</a:t>
          </a:r>
          <a:endParaRPr lang="en-US" dirty="0"/>
        </a:p>
      </dgm:t>
    </dgm:pt>
    <dgm:pt modelId="{47336116-D5C7-42B2-971A-F44B9CBC845A}" type="parTrans" cxnId="{45A764E2-07B7-4A68-91E6-51E9208A2C74}">
      <dgm:prSet/>
      <dgm:spPr/>
      <dgm:t>
        <a:bodyPr/>
        <a:lstStyle/>
        <a:p>
          <a:endParaRPr lang="en-US"/>
        </a:p>
      </dgm:t>
    </dgm:pt>
    <dgm:pt modelId="{07B9A3F7-8FFA-4D4B-89DD-09A557729DF5}" type="sibTrans" cxnId="{45A764E2-07B7-4A68-91E6-51E9208A2C74}">
      <dgm:prSet/>
      <dgm:spPr/>
      <dgm:t>
        <a:bodyPr/>
        <a:lstStyle/>
        <a:p>
          <a:endParaRPr lang="en-US"/>
        </a:p>
      </dgm:t>
    </dgm:pt>
    <dgm:pt modelId="{6650B6C4-5D6E-4368-9363-02221C09D079}">
      <dgm:prSet custT="1"/>
      <dgm:spPr/>
      <dgm:t>
        <a:bodyPr/>
        <a:lstStyle/>
        <a:p>
          <a:pPr rtl="0"/>
          <a:r>
            <a:rPr lang="en-US" sz="1400" dirty="0" smtClean="0"/>
            <a:t>Insomnia (50% +)</a:t>
          </a:r>
          <a:endParaRPr lang="en-US" sz="1400" dirty="0"/>
        </a:p>
      </dgm:t>
    </dgm:pt>
    <dgm:pt modelId="{AAEBDFAB-F0AE-4F71-A1A8-AAEF637BEECD}" type="parTrans" cxnId="{2DF72C9D-C352-4304-9A08-86C76E6F78B2}">
      <dgm:prSet/>
      <dgm:spPr/>
      <dgm:t>
        <a:bodyPr/>
        <a:lstStyle/>
        <a:p>
          <a:endParaRPr lang="en-US"/>
        </a:p>
      </dgm:t>
    </dgm:pt>
    <dgm:pt modelId="{3D24D7F0-3CD1-446F-BF3C-A38ABD2DF419}" type="sibTrans" cxnId="{2DF72C9D-C352-4304-9A08-86C76E6F78B2}">
      <dgm:prSet/>
      <dgm:spPr/>
      <dgm:t>
        <a:bodyPr/>
        <a:lstStyle/>
        <a:p>
          <a:endParaRPr lang="en-US"/>
        </a:p>
      </dgm:t>
    </dgm:pt>
    <dgm:pt modelId="{804AB4C1-FAB0-4A33-B662-F5C61BCAD07E}">
      <dgm:prSet custT="1"/>
      <dgm:spPr/>
      <dgm:t>
        <a:bodyPr/>
        <a:lstStyle/>
        <a:p>
          <a:pPr rtl="0"/>
          <a:r>
            <a:rPr lang="en-US" sz="1400" dirty="0" smtClean="0"/>
            <a:t>Loss of Appetite (50% +)</a:t>
          </a:r>
          <a:endParaRPr lang="en-US" sz="1400" dirty="0"/>
        </a:p>
      </dgm:t>
    </dgm:pt>
    <dgm:pt modelId="{8BFBBD6F-FA53-4E9E-9F7E-AED0CF794396}" type="parTrans" cxnId="{43781004-B67F-4A1E-88E2-A990B01E97BB}">
      <dgm:prSet/>
      <dgm:spPr/>
      <dgm:t>
        <a:bodyPr/>
        <a:lstStyle/>
        <a:p>
          <a:endParaRPr lang="en-US"/>
        </a:p>
      </dgm:t>
    </dgm:pt>
    <dgm:pt modelId="{C6DAE4E2-DC6C-4591-BED6-87630749BF63}" type="sibTrans" cxnId="{43781004-B67F-4A1E-88E2-A990B01E97BB}">
      <dgm:prSet/>
      <dgm:spPr/>
      <dgm:t>
        <a:bodyPr/>
        <a:lstStyle/>
        <a:p>
          <a:endParaRPr lang="en-US"/>
        </a:p>
      </dgm:t>
    </dgm:pt>
    <dgm:pt modelId="{D337CEC2-2F4E-4CE5-9496-957FC73B7279}">
      <dgm:prSet custT="1"/>
      <dgm:spPr/>
      <dgm:t>
        <a:bodyPr/>
        <a:lstStyle/>
        <a:p>
          <a:pPr rtl="0"/>
          <a:r>
            <a:rPr lang="en-US" sz="1400" dirty="0" smtClean="0"/>
            <a:t>Headaches (20-40%)</a:t>
          </a:r>
          <a:endParaRPr lang="en-US" sz="1400" dirty="0"/>
        </a:p>
      </dgm:t>
    </dgm:pt>
    <dgm:pt modelId="{1735DCD2-A97A-4900-9811-984D33EB698E}" type="parTrans" cxnId="{0CCFA190-C2AB-4432-BE1C-02F8DAF40411}">
      <dgm:prSet/>
      <dgm:spPr/>
      <dgm:t>
        <a:bodyPr/>
        <a:lstStyle/>
        <a:p>
          <a:endParaRPr lang="en-US"/>
        </a:p>
      </dgm:t>
    </dgm:pt>
    <dgm:pt modelId="{0255E8D0-1631-4397-A327-40B95B6D4714}" type="sibTrans" cxnId="{0CCFA190-C2AB-4432-BE1C-02F8DAF40411}">
      <dgm:prSet/>
      <dgm:spPr/>
      <dgm:t>
        <a:bodyPr/>
        <a:lstStyle/>
        <a:p>
          <a:endParaRPr lang="en-US"/>
        </a:p>
      </dgm:t>
    </dgm:pt>
    <dgm:pt modelId="{52D60DC6-8334-409E-B888-07559A37DF37}">
      <dgm:prSet custT="1"/>
      <dgm:spPr/>
      <dgm:t>
        <a:bodyPr/>
        <a:lstStyle/>
        <a:p>
          <a:pPr rtl="0"/>
          <a:r>
            <a:rPr lang="en-US" sz="1400" dirty="0" smtClean="0"/>
            <a:t>Stomach Aches (20-40%)</a:t>
          </a:r>
          <a:endParaRPr lang="en-US" sz="1400" dirty="0"/>
        </a:p>
      </dgm:t>
    </dgm:pt>
    <dgm:pt modelId="{E4FF9FDF-E0A6-4BF7-B447-B4025D47D0D3}" type="parTrans" cxnId="{0496AAA6-DE53-47B7-8F02-3D80F461C1D5}">
      <dgm:prSet/>
      <dgm:spPr/>
      <dgm:t>
        <a:bodyPr/>
        <a:lstStyle/>
        <a:p>
          <a:endParaRPr lang="en-US"/>
        </a:p>
      </dgm:t>
    </dgm:pt>
    <dgm:pt modelId="{6F51770D-3A44-4887-9C11-B059730CF848}" type="sibTrans" cxnId="{0496AAA6-DE53-47B7-8F02-3D80F461C1D5}">
      <dgm:prSet/>
      <dgm:spPr/>
      <dgm:t>
        <a:bodyPr/>
        <a:lstStyle/>
        <a:p>
          <a:endParaRPr lang="en-US"/>
        </a:p>
      </dgm:t>
    </dgm:pt>
    <dgm:pt modelId="{F0EDB5B0-5AF9-4037-931C-CD25B661B827}">
      <dgm:prSet/>
      <dgm:spPr/>
      <dgm:t>
        <a:bodyPr/>
        <a:lstStyle/>
        <a:p>
          <a:pPr rtl="0"/>
          <a:r>
            <a:rPr lang="en-US" dirty="0" smtClean="0"/>
            <a:t>Irritability, tearfulness (&lt;10%) </a:t>
          </a:r>
          <a:endParaRPr lang="en-US" dirty="0"/>
        </a:p>
      </dgm:t>
    </dgm:pt>
    <dgm:pt modelId="{17D72D75-C9A4-40A4-8288-3E68092D4385}" type="parTrans" cxnId="{164D8B54-0CDC-4598-A5F4-2C919B1CC701}">
      <dgm:prSet/>
      <dgm:spPr/>
      <dgm:t>
        <a:bodyPr/>
        <a:lstStyle/>
        <a:p>
          <a:endParaRPr lang="en-US"/>
        </a:p>
      </dgm:t>
    </dgm:pt>
    <dgm:pt modelId="{83077AAE-2C3B-462F-A024-18E33947D656}" type="sibTrans" cxnId="{164D8B54-0CDC-4598-A5F4-2C919B1CC701}">
      <dgm:prSet/>
      <dgm:spPr/>
      <dgm:t>
        <a:bodyPr/>
        <a:lstStyle/>
        <a:p>
          <a:endParaRPr lang="en-US"/>
        </a:p>
      </dgm:t>
    </dgm:pt>
    <dgm:pt modelId="{C34B47B3-0120-4373-A851-F69C906A31BC}">
      <dgm:prSet/>
      <dgm:spPr/>
      <dgm:t>
        <a:bodyPr/>
        <a:lstStyle/>
        <a:p>
          <a:pPr rtl="0"/>
          <a:r>
            <a:rPr lang="en-US" dirty="0" smtClean="0"/>
            <a:t>Nervous Habits &amp; Mannerisms (&lt;10%)</a:t>
          </a:r>
          <a:endParaRPr lang="en-US" dirty="0"/>
        </a:p>
      </dgm:t>
    </dgm:pt>
    <dgm:pt modelId="{263C7B81-D9B9-4F2A-AF32-141DCE51256C}" type="parTrans" cxnId="{2688EB0C-372D-4F71-92B7-1DAA8A6562CE}">
      <dgm:prSet/>
      <dgm:spPr/>
      <dgm:t>
        <a:bodyPr/>
        <a:lstStyle/>
        <a:p>
          <a:endParaRPr lang="en-US"/>
        </a:p>
      </dgm:t>
    </dgm:pt>
    <dgm:pt modelId="{5117F95F-B770-435D-B801-1CA52FCBA00F}" type="sibTrans" cxnId="{2688EB0C-372D-4F71-92B7-1DAA8A6562CE}">
      <dgm:prSet/>
      <dgm:spPr/>
      <dgm:t>
        <a:bodyPr/>
        <a:lstStyle/>
        <a:p>
          <a:endParaRPr lang="en-US"/>
        </a:p>
      </dgm:t>
    </dgm:pt>
    <dgm:pt modelId="{42ED5F4A-DE7C-489B-811F-58A7212584F1}">
      <dgm:prSet custT="1"/>
      <dgm:spPr/>
      <dgm:t>
        <a:bodyPr/>
        <a:lstStyle/>
        <a:p>
          <a:pPr rtl="0"/>
          <a:r>
            <a:rPr lang="en-US" sz="1400" dirty="0" smtClean="0"/>
            <a:t>Tics (&lt;3%) and </a:t>
          </a:r>
          <a:r>
            <a:rPr lang="en-US" sz="1400" dirty="0" err="1" smtClean="0"/>
            <a:t>Tourette’s</a:t>
          </a:r>
          <a:r>
            <a:rPr lang="en-US" sz="1400" dirty="0" smtClean="0"/>
            <a:t> (Rare)</a:t>
          </a:r>
          <a:endParaRPr lang="en-US" sz="1400" dirty="0"/>
        </a:p>
      </dgm:t>
    </dgm:pt>
    <dgm:pt modelId="{9DDF338A-1279-451E-8E60-73004D7E155D}" type="parTrans" cxnId="{AD01048C-21DF-41FC-8725-C1E982B33F9F}">
      <dgm:prSet/>
      <dgm:spPr/>
      <dgm:t>
        <a:bodyPr/>
        <a:lstStyle/>
        <a:p>
          <a:endParaRPr lang="en-US"/>
        </a:p>
      </dgm:t>
    </dgm:pt>
    <dgm:pt modelId="{1C002616-213B-4AA0-B8E8-AF6CABA47233}" type="sibTrans" cxnId="{AD01048C-21DF-41FC-8725-C1E982B33F9F}">
      <dgm:prSet/>
      <dgm:spPr/>
      <dgm:t>
        <a:bodyPr/>
        <a:lstStyle/>
        <a:p>
          <a:endParaRPr lang="en-US"/>
        </a:p>
      </dgm:t>
    </dgm:pt>
    <dgm:pt modelId="{E1C7DE8E-1C81-4E8C-81BF-33C07178247A}">
      <dgm:prSet/>
      <dgm:spPr/>
      <dgm:t>
        <a:bodyPr/>
        <a:lstStyle/>
        <a:p>
          <a:pPr rtl="0"/>
          <a:r>
            <a:rPr lang="en-US" dirty="0" smtClean="0"/>
            <a:t>Mild Weight Loss (Average 1-4 pounds; transient)</a:t>
          </a:r>
          <a:endParaRPr lang="en-US" dirty="0"/>
        </a:p>
      </dgm:t>
    </dgm:pt>
    <dgm:pt modelId="{0FED4641-32CA-4AEB-B780-DCBCEAB6E2C3}" type="parTrans" cxnId="{C6ECFCF0-59CD-4A50-A618-3F8C314B0D76}">
      <dgm:prSet/>
      <dgm:spPr/>
      <dgm:t>
        <a:bodyPr/>
        <a:lstStyle/>
        <a:p>
          <a:endParaRPr lang="en-US"/>
        </a:p>
      </dgm:t>
    </dgm:pt>
    <dgm:pt modelId="{BFE4771B-488F-45B8-A041-FB04CB39F589}" type="sibTrans" cxnId="{C6ECFCF0-59CD-4A50-A618-3F8C314B0D76}">
      <dgm:prSet/>
      <dgm:spPr/>
      <dgm:t>
        <a:bodyPr/>
        <a:lstStyle/>
        <a:p>
          <a:endParaRPr lang="en-US"/>
        </a:p>
      </dgm:t>
    </dgm:pt>
    <dgm:pt modelId="{3022939B-3F2B-4E4D-A1F5-5B4F6431EDE0}">
      <dgm:prSet/>
      <dgm:spPr/>
      <dgm:t>
        <a:bodyPr/>
        <a:lstStyle/>
        <a:p>
          <a:pPr rtl="0"/>
          <a:r>
            <a:rPr lang="en-US" dirty="0" smtClean="0"/>
            <a:t>Small effect on height during 1</a:t>
          </a:r>
          <a:r>
            <a:rPr lang="en-US" baseline="30000" dirty="0" smtClean="0"/>
            <a:t>st</a:t>
          </a:r>
          <a:r>
            <a:rPr lang="en-US" dirty="0" smtClean="0"/>
            <a:t> year (Approx 1cm) Increased heart rate (3-10 </a:t>
          </a:r>
          <a:r>
            <a:rPr lang="en-US" dirty="0" err="1" smtClean="0"/>
            <a:t>bpm</a:t>
          </a:r>
          <a:r>
            <a:rPr lang="en-US" dirty="0" smtClean="0"/>
            <a:t>)</a:t>
          </a:r>
          <a:endParaRPr lang="en-US" dirty="0"/>
        </a:p>
      </dgm:t>
    </dgm:pt>
    <dgm:pt modelId="{EF10E38A-B3C4-4B0E-95AA-C4BB3BEBE713}" type="parTrans" cxnId="{ABC0CF34-26C8-4E1D-9F21-808B1EC7F335}">
      <dgm:prSet/>
      <dgm:spPr/>
      <dgm:t>
        <a:bodyPr/>
        <a:lstStyle/>
        <a:p>
          <a:endParaRPr lang="en-US"/>
        </a:p>
      </dgm:t>
    </dgm:pt>
    <dgm:pt modelId="{5B3357B6-4923-4887-85AC-5DBA23B39F8B}" type="sibTrans" cxnId="{ABC0CF34-26C8-4E1D-9F21-808B1EC7F335}">
      <dgm:prSet/>
      <dgm:spPr/>
      <dgm:t>
        <a:bodyPr/>
        <a:lstStyle/>
        <a:p>
          <a:endParaRPr lang="en-US"/>
        </a:p>
      </dgm:t>
    </dgm:pt>
    <dgm:pt modelId="{18EE69F4-43A7-4927-ACA5-80FEEEE0608A}">
      <dgm:prSet/>
      <dgm:spPr/>
      <dgm:t>
        <a:bodyPr/>
        <a:lstStyle/>
        <a:p>
          <a:pPr rtl="0"/>
          <a:r>
            <a:rPr lang="en-US" dirty="0" smtClean="0"/>
            <a:t>Increased blood pressure (1.5-14 mmHg)</a:t>
          </a:r>
          <a:endParaRPr lang="en-US" dirty="0"/>
        </a:p>
      </dgm:t>
    </dgm:pt>
    <dgm:pt modelId="{7D87D4AC-2CD6-4DDD-B044-D5165C11A0DB}" type="parTrans" cxnId="{340283EB-E3ED-4C2E-8785-F5A5658B3C12}">
      <dgm:prSet/>
      <dgm:spPr/>
      <dgm:t>
        <a:bodyPr/>
        <a:lstStyle/>
        <a:p>
          <a:endParaRPr lang="en-US"/>
        </a:p>
      </dgm:t>
    </dgm:pt>
    <dgm:pt modelId="{0F335EA6-2179-45BA-9421-D97FBF3169C6}" type="sibTrans" cxnId="{340283EB-E3ED-4C2E-8785-F5A5658B3C12}">
      <dgm:prSet/>
      <dgm:spPr/>
      <dgm:t>
        <a:bodyPr/>
        <a:lstStyle/>
        <a:p>
          <a:endParaRPr lang="en-US"/>
        </a:p>
      </dgm:t>
    </dgm:pt>
    <dgm:pt modelId="{574952BE-A80D-44EB-B9C1-2F9035BE920D}">
      <dgm:prSet/>
      <dgm:spPr/>
      <dgm:t>
        <a:bodyPr/>
        <a:lstStyle/>
        <a:p>
          <a:pPr rtl="0"/>
          <a:r>
            <a:rPr lang="en-US" dirty="0" smtClean="0"/>
            <a:t>Psychosis (&lt;3%)</a:t>
          </a:r>
          <a:endParaRPr lang="en-US" dirty="0"/>
        </a:p>
      </dgm:t>
    </dgm:pt>
    <dgm:pt modelId="{29B7B54B-A32C-4D6A-9D20-493F2CE503A8}" type="parTrans" cxnId="{7939CE83-B38A-4C3C-8D18-D8B44C67650F}">
      <dgm:prSet/>
      <dgm:spPr/>
      <dgm:t>
        <a:bodyPr/>
        <a:lstStyle/>
        <a:p>
          <a:endParaRPr lang="en-US"/>
        </a:p>
      </dgm:t>
    </dgm:pt>
    <dgm:pt modelId="{6C2C41AC-A400-45BD-90E1-553005309B3A}" type="sibTrans" cxnId="{7939CE83-B38A-4C3C-8D18-D8B44C67650F}">
      <dgm:prSet/>
      <dgm:spPr/>
      <dgm:t>
        <a:bodyPr/>
        <a:lstStyle/>
        <a:p>
          <a:endParaRPr lang="en-US"/>
        </a:p>
      </dgm:t>
    </dgm:pt>
    <dgm:pt modelId="{4E95DD94-7893-4EB7-BC98-AF3C19AAE524}" type="pres">
      <dgm:prSet presAssocID="{B467388C-4C93-4D62-AFB2-F504D3716FFF}" presName="linear" presStyleCnt="0">
        <dgm:presLayoutVars>
          <dgm:animLvl val="lvl"/>
          <dgm:resizeHandles val="exact"/>
        </dgm:presLayoutVars>
      </dgm:prSet>
      <dgm:spPr/>
      <dgm:t>
        <a:bodyPr/>
        <a:lstStyle/>
        <a:p>
          <a:endParaRPr lang="en-US"/>
        </a:p>
      </dgm:t>
    </dgm:pt>
    <dgm:pt modelId="{B2869F18-4467-44C6-921A-33C1DD49AB9D}" type="pres">
      <dgm:prSet presAssocID="{AC08D830-5154-4A1B-B53A-74B42BF823A9}" presName="parentText" presStyleLbl="node1" presStyleIdx="0" presStyleCnt="9" custScaleY="117472" custLinFactY="-9038" custLinFactNeighborX="-847" custLinFactNeighborY="-100000">
        <dgm:presLayoutVars>
          <dgm:chMax val="0"/>
          <dgm:bulletEnabled val="1"/>
        </dgm:presLayoutVars>
      </dgm:prSet>
      <dgm:spPr/>
      <dgm:t>
        <a:bodyPr/>
        <a:lstStyle/>
        <a:p>
          <a:endParaRPr lang="en-US"/>
        </a:p>
      </dgm:t>
    </dgm:pt>
    <dgm:pt modelId="{7CA2B92C-131D-4AAA-A108-C07CCA8AE775}" type="pres">
      <dgm:prSet presAssocID="{AC08D830-5154-4A1B-B53A-74B42BF823A9}" presName="childText" presStyleLbl="revTx" presStyleIdx="0" presStyleCnt="3" custScaleY="56981" custLinFactNeighborX="-65" custLinFactNeighborY="-47294">
        <dgm:presLayoutVars>
          <dgm:bulletEnabled val="1"/>
        </dgm:presLayoutVars>
      </dgm:prSet>
      <dgm:spPr/>
      <dgm:t>
        <a:bodyPr/>
        <a:lstStyle/>
        <a:p>
          <a:endParaRPr lang="en-US"/>
        </a:p>
      </dgm:t>
    </dgm:pt>
    <dgm:pt modelId="{AB5E163C-3EFF-483C-9326-3E7996592695}" type="pres">
      <dgm:prSet presAssocID="{D96CF42B-0FFD-4F9E-96A6-F89F40DC8E9F}" presName="parentText" presStyleLbl="node1" presStyleIdx="1" presStyleCnt="9" custLinFactNeighborY="-31393">
        <dgm:presLayoutVars>
          <dgm:chMax val="0"/>
          <dgm:bulletEnabled val="1"/>
        </dgm:presLayoutVars>
      </dgm:prSet>
      <dgm:spPr/>
      <dgm:t>
        <a:bodyPr/>
        <a:lstStyle/>
        <a:p>
          <a:endParaRPr lang="en-US"/>
        </a:p>
      </dgm:t>
    </dgm:pt>
    <dgm:pt modelId="{B3AE4825-69BB-400E-A442-754AC94A2A36}" type="pres">
      <dgm:prSet presAssocID="{EE8D7835-4C5F-4BE4-A895-E929370B3DCA}" presName="spacer" presStyleCnt="0"/>
      <dgm:spPr/>
      <dgm:t>
        <a:bodyPr/>
        <a:lstStyle/>
        <a:p>
          <a:endParaRPr lang="en-US"/>
        </a:p>
      </dgm:t>
    </dgm:pt>
    <dgm:pt modelId="{91685A57-2F49-4D2D-AC1A-1C2075F3D51D}" type="pres">
      <dgm:prSet presAssocID="{0FDE621D-5903-4F96-AA82-0B9DD97340DD}" presName="parentText" presStyleLbl="node1" presStyleIdx="2" presStyleCnt="9" custLinFactNeighborY="-4730">
        <dgm:presLayoutVars>
          <dgm:chMax val="0"/>
          <dgm:bulletEnabled val="1"/>
        </dgm:presLayoutVars>
      </dgm:prSet>
      <dgm:spPr/>
      <dgm:t>
        <a:bodyPr/>
        <a:lstStyle/>
        <a:p>
          <a:endParaRPr lang="en-US"/>
        </a:p>
      </dgm:t>
    </dgm:pt>
    <dgm:pt modelId="{45BCCF9D-9185-4A46-ACD9-F4826785F749}" type="pres">
      <dgm:prSet presAssocID="{0FDE621D-5903-4F96-AA82-0B9DD97340DD}" presName="childText" presStyleLbl="revTx" presStyleIdx="1" presStyleCnt="3" custScaleY="153238">
        <dgm:presLayoutVars>
          <dgm:bulletEnabled val="1"/>
        </dgm:presLayoutVars>
      </dgm:prSet>
      <dgm:spPr/>
      <dgm:t>
        <a:bodyPr/>
        <a:lstStyle/>
        <a:p>
          <a:endParaRPr lang="en-US"/>
        </a:p>
      </dgm:t>
    </dgm:pt>
    <dgm:pt modelId="{7B17E7A6-5282-4BA5-BD7A-EDC34FDCA3F9}" type="pres">
      <dgm:prSet presAssocID="{F0EDB5B0-5AF9-4037-931C-CD25B661B827}" presName="parentText" presStyleLbl="node1" presStyleIdx="3" presStyleCnt="9" custLinFactY="-83126" custLinFactNeighborY="-100000">
        <dgm:presLayoutVars>
          <dgm:chMax val="0"/>
          <dgm:bulletEnabled val="1"/>
        </dgm:presLayoutVars>
      </dgm:prSet>
      <dgm:spPr/>
      <dgm:t>
        <a:bodyPr/>
        <a:lstStyle/>
        <a:p>
          <a:endParaRPr lang="en-US"/>
        </a:p>
      </dgm:t>
    </dgm:pt>
    <dgm:pt modelId="{67EC425A-4EB2-4E4D-AECE-F7F2553FFEE6}" type="pres">
      <dgm:prSet presAssocID="{83077AAE-2C3B-462F-A024-18E33947D656}" presName="spacer" presStyleCnt="0"/>
      <dgm:spPr/>
      <dgm:t>
        <a:bodyPr/>
        <a:lstStyle/>
        <a:p>
          <a:endParaRPr lang="en-US"/>
        </a:p>
      </dgm:t>
    </dgm:pt>
    <dgm:pt modelId="{B68D96DE-8333-47C2-9F65-6FE1BE285AC3}" type="pres">
      <dgm:prSet presAssocID="{C34B47B3-0120-4373-A851-F69C906A31BC}" presName="parentText" presStyleLbl="node1" presStyleIdx="4" presStyleCnt="9" custLinFactY="-1941" custLinFactNeighborY="-100000">
        <dgm:presLayoutVars>
          <dgm:chMax val="0"/>
          <dgm:bulletEnabled val="1"/>
        </dgm:presLayoutVars>
      </dgm:prSet>
      <dgm:spPr/>
      <dgm:t>
        <a:bodyPr/>
        <a:lstStyle/>
        <a:p>
          <a:endParaRPr lang="en-US"/>
        </a:p>
      </dgm:t>
    </dgm:pt>
    <dgm:pt modelId="{03C7B8C6-A144-4244-A368-AA6AEA7117FD}" type="pres">
      <dgm:prSet presAssocID="{C34B47B3-0120-4373-A851-F69C906A31BC}" presName="childText" presStyleLbl="revTx" presStyleIdx="2" presStyleCnt="3" custLinFactNeighborY="-34828">
        <dgm:presLayoutVars>
          <dgm:bulletEnabled val="1"/>
        </dgm:presLayoutVars>
      </dgm:prSet>
      <dgm:spPr/>
      <dgm:t>
        <a:bodyPr/>
        <a:lstStyle/>
        <a:p>
          <a:endParaRPr lang="en-US"/>
        </a:p>
      </dgm:t>
    </dgm:pt>
    <dgm:pt modelId="{374EBF55-D448-4439-BC4E-FADD3C581BFB}" type="pres">
      <dgm:prSet presAssocID="{E1C7DE8E-1C81-4E8C-81BF-33C07178247A}" presName="parentText" presStyleLbl="node1" presStyleIdx="5" presStyleCnt="9">
        <dgm:presLayoutVars>
          <dgm:chMax val="0"/>
          <dgm:bulletEnabled val="1"/>
        </dgm:presLayoutVars>
      </dgm:prSet>
      <dgm:spPr/>
      <dgm:t>
        <a:bodyPr/>
        <a:lstStyle/>
        <a:p>
          <a:endParaRPr lang="en-US"/>
        </a:p>
      </dgm:t>
    </dgm:pt>
    <dgm:pt modelId="{62251A72-607D-4ABE-960C-BAB061F3D3F4}" type="pres">
      <dgm:prSet presAssocID="{BFE4771B-488F-45B8-A041-FB04CB39F589}" presName="spacer" presStyleCnt="0"/>
      <dgm:spPr/>
      <dgm:t>
        <a:bodyPr/>
        <a:lstStyle/>
        <a:p>
          <a:endParaRPr lang="en-US"/>
        </a:p>
      </dgm:t>
    </dgm:pt>
    <dgm:pt modelId="{D3EEDD22-16F3-4939-A0FC-243018D914B3}" type="pres">
      <dgm:prSet presAssocID="{3022939B-3F2B-4E4D-A1F5-5B4F6431EDE0}" presName="parentText" presStyleLbl="node1" presStyleIdx="6" presStyleCnt="9">
        <dgm:presLayoutVars>
          <dgm:chMax val="0"/>
          <dgm:bulletEnabled val="1"/>
        </dgm:presLayoutVars>
      </dgm:prSet>
      <dgm:spPr/>
      <dgm:t>
        <a:bodyPr/>
        <a:lstStyle/>
        <a:p>
          <a:endParaRPr lang="en-US"/>
        </a:p>
      </dgm:t>
    </dgm:pt>
    <dgm:pt modelId="{698EB33E-4614-4397-8B82-A24B786BEAE0}" type="pres">
      <dgm:prSet presAssocID="{5B3357B6-4923-4887-85AC-5DBA23B39F8B}" presName="spacer" presStyleCnt="0"/>
      <dgm:spPr/>
      <dgm:t>
        <a:bodyPr/>
        <a:lstStyle/>
        <a:p>
          <a:endParaRPr lang="en-US"/>
        </a:p>
      </dgm:t>
    </dgm:pt>
    <dgm:pt modelId="{E8C3E31A-C582-438B-BCFA-FA51DBFA2ED9}" type="pres">
      <dgm:prSet presAssocID="{18EE69F4-43A7-4927-ACA5-80FEEEE0608A}" presName="parentText" presStyleLbl="node1" presStyleIdx="7" presStyleCnt="9">
        <dgm:presLayoutVars>
          <dgm:chMax val="0"/>
          <dgm:bulletEnabled val="1"/>
        </dgm:presLayoutVars>
      </dgm:prSet>
      <dgm:spPr/>
      <dgm:t>
        <a:bodyPr/>
        <a:lstStyle/>
        <a:p>
          <a:endParaRPr lang="en-US"/>
        </a:p>
      </dgm:t>
    </dgm:pt>
    <dgm:pt modelId="{CFE8ABDA-F401-4887-A7AB-64208E28A625}" type="pres">
      <dgm:prSet presAssocID="{0F335EA6-2179-45BA-9421-D97FBF3169C6}" presName="spacer" presStyleCnt="0"/>
      <dgm:spPr/>
      <dgm:t>
        <a:bodyPr/>
        <a:lstStyle/>
        <a:p>
          <a:endParaRPr lang="en-US"/>
        </a:p>
      </dgm:t>
    </dgm:pt>
    <dgm:pt modelId="{3F16627C-ADA3-410A-9FB4-D391155BA660}" type="pres">
      <dgm:prSet presAssocID="{574952BE-A80D-44EB-B9C1-2F9035BE920D}" presName="parentText" presStyleLbl="node1" presStyleIdx="8" presStyleCnt="9">
        <dgm:presLayoutVars>
          <dgm:chMax val="0"/>
          <dgm:bulletEnabled val="1"/>
        </dgm:presLayoutVars>
      </dgm:prSet>
      <dgm:spPr/>
      <dgm:t>
        <a:bodyPr/>
        <a:lstStyle/>
        <a:p>
          <a:endParaRPr lang="en-US"/>
        </a:p>
      </dgm:t>
    </dgm:pt>
  </dgm:ptLst>
  <dgm:cxnLst>
    <dgm:cxn modelId="{C79CBF9D-A7A4-4D1B-951B-0EFAE4164B05}" type="presOf" srcId="{D96CF42B-0FFD-4F9E-96A6-F89F40DC8E9F}" destId="{AB5E163C-3EFF-483C-9326-3E7996592695}" srcOrd="0" destOrd="0" presId="urn:microsoft.com/office/officeart/2005/8/layout/vList2"/>
    <dgm:cxn modelId="{2DF72C9D-C352-4304-9A08-86C76E6F78B2}" srcId="{0FDE621D-5903-4F96-AA82-0B9DD97340DD}" destId="{6650B6C4-5D6E-4368-9363-02221C09D079}" srcOrd="0" destOrd="0" parTransId="{AAEBDFAB-F0AE-4F71-A1A8-AAEF637BEECD}" sibTransId="{3D24D7F0-3CD1-446F-BF3C-A38ABD2DF419}"/>
    <dgm:cxn modelId="{04F8D8F9-CC01-4919-978E-220BBCFBA217}" type="presOf" srcId="{F0EDB5B0-5AF9-4037-931C-CD25B661B827}" destId="{7B17E7A6-5282-4BA5-BD7A-EDC34FDCA3F9}" srcOrd="0" destOrd="0" presId="urn:microsoft.com/office/officeart/2005/8/layout/vList2"/>
    <dgm:cxn modelId="{918C0387-FB2D-46DD-A9B7-237E8F199D7A}" type="presOf" srcId="{52D60DC6-8334-409E-B888-07559A37DF37}" destId="{45BCCF9D-9185-4A46-ACD9-F4826785F749}" srcOrd="0" destOrd="3" presId="urn:microsoft.com/office/officeart/2005/8/layout/vList2"/>
    <dgm:cxn modelId="{0CCFA190-C2AB-4432-BE1C-02F8DAF40411}" srcId="{0FDE621D-5903-4F96-AA82-0B9DD97340DD}" destId="{D337CEC2-2F4E-4CE5-9496-957FC73B7279}" srcOrd="2" destOrd="0" parTransId="{1735DCD2-A97A-4900-9811-984D33EB698E}" sibTransId="{0255E8D0-1631-4397-A327-40B95B6D4714}"/>
    <dgm:cxn modelId="{39FC9530-EDF6-4615-A8FC-741145267CCD}" srcId="{B467388C-4C93-4D62-AFB2-F504D3716FFF}" destId="{D96CF42B-0FFD-4F9E-96A6-F89F40DC8E9F}" srcOrd="1" destOrd="0" parTransId="{636D08FA-46B5-49A0-A056-3B2E8C4B4F6D}" sibTransId="{EE8D7835-4C5F-4BE4-A895-E929370B3DCA}"/>
    <dgm:cxn modelId="{45A764E2-07B7-4A68-91E6-51E9208A2C74}" srcId="{B467388C-4C93-4D62-AFB2-F504D3716FFF}" destId="{0FDE621D-5903-4F96-AA82-0B9DD97340DD}" srcOrd="2" destOrd="0" parTransId="{47336116-D5C7-42B2-971A-F44B9CBC845A}" sibTransId="{07B9A3F7-8FFA-4D4B-89DD-09A557729DF5}"/>
    <dgm:cxn modelId="{340283EB-E3ED-4C2E-8785-F5A5658B3C12}" srcId="{B467388C-4C93-4D62-AFB2-F504D3716FFF}" destId="{18EE69F4-43A7-4927-ACA5-80FEEEE0608A}" srcOrd="7" destOrd="0" parTransId="{7D87D4AC-2CD6-4DDD-B044-D5165C11A0DB}" sibTransId="{0F335EA6-2179-45BA-9421-D97FBF3169C6}"/>
    <dgm:cxn modelId="{6186909A-B0D3-4E8D-84EB-D2C913E050ED}" type="presOf" srcId="{3022939B-3F2B-4E4D-A1F5-5B4F6431EDE0}" destId="{D3EEDD22-16F3-4939-A0FC-243018D914B3}" srcOrd="0" destOrd="0" presId="urn:microsoft.com/office/officeart/2005/8/layout/vList2"/>
    <dgm:cxn modelId="{2688EB0C-372D-4F71-92B7-1DAA8A6562CE}" srcId="{B467388C-4C93-4D62-AFB2-F504D3716FFF}" destId="{C34B47B3-0120-4373-A851-F69C906A31BC}" srcOrd="4" destOrd="0" parTransId="{263C7B81-D9B9-4F2A-AF32-141DCE51256C}" sibTransId="{5117F95F-B770-435D-B801-1CA52FCBA00F}"/>
    <dgm:cxn modelId="{2A2E31F0-14D3-460B-A282-7CF4ACA8CFE3}" type="presOf" srcId="{0FDE621D-5903-4F96-AA82-0B9DD97340DD}" destId="{91685A57-2F49-4D2D-AC1A-1C2075F3D51D}" srcOrd="0" destOrd="0" presId="urn:microsoft.com/office/officeart/2005/8/layout/vList2"/>
    <dgm:cxn modelId="{8317BA34-5C18-4818-A2FA-4382AE838E53}" type="presOf" srcId="{C34B47B3-0120-4373-A851-F69C906A31BC}" destId="{B68D96DE-8333-47C2-9F65-6FE1BE285AC3}" srcOrd="0" destOrd="0" presId="urn:microsoft.com/office/officeart/2005/8/layout/vList2"/>
    <dgm:cxn modelId="{5A63DCFC-C514-43F9-807E-498072E77BB6}" type="presOf" srcId="{18EE69F4-43A7-4927-ACA5-80FEEEE0608A}" destId="{E8C3E31A-C582-438B-BCFA-FA51DBFA2ED9}" srcOrd="0" destOrd="0" presId="urn:microsoft.com/office/officeart/2005/8/layout/vList2"/>
    <dgm:cxn modelId="{DCD83BD2-42FA-4D93-8E60-A32BAEF34450}" srcId="{B467388C-4C93-4D62-AFB2-F504D3716FFF}" destId="{AC08D830-5154-4A1B-B53A-74B42BF823A9}" srcOrd="0" destOrd="0" parTransId="{FF1358E8-8A13-4BA2-BA95-10EC00118AFE}" sibTransId="{EE51EE53-58B1-401B-8B57-536D827C3D7C}"/>
    <dgm:cxn modelId="{43781004-B67F-4A1E-88E2-A990B01E97BB}" srcId="{0FDE621D-5903-4F96-AA82-0B9DD97340DD}" destId="{804AB4C1-FAB0-4A33-B662-F5C61BCAD07E}" srcOrd="1" destOrd="0" parTransId="{8BFBBD6F-FA53-4E9E-9F7E-AED0CF794396}" sibTransId="{C6DAE4E2-DC6C-4591-BED6-87630749BF63}"/>
    <dgm:cxn modelId="{AB7CB282-13A0-4A29-82C8-B739387D08F4}" type="presOf" srcId="{6650B6C4-5D6E-4368-9363-02221C09D079}" destId="{45BCCF9D-9185-4A46-ACD9-F4826785F749}" srcOrd="0" destOrd="0" presId="urn:microsoft.com/office/officeart/2005/8/layout/vList2"/>
    <dgm:cxn modelId="{164D8B54-0CDC-4598-A5F4-2C919B1CC701}" srcId="{B467388C-4C93-4D62-AFB2-F504D3716FFF}" destId="{F0EDB5B0-5AF9-4037-931C-CD25B661B827}" srcOrd="3" destOrd="0" parTransId="{17D72D75-C9A4-40A4-8288-3E68092D4385}" sibTransId="{83077AAE-2C3B-462F-A024-18E33947D656}"/>
    <dgm:cxn modelId="{0F1E6779-BE0A-49C0-A54D-702BE50D223F}" type="presOf" srcId="{D337CEC2-2F4E-4CE5-9496-957FC73B7279}" destId="{45BCCF9D-9185-4A46-ACD9-F4826785F749}" srcOrd="0" destOrd="2" presId="urn:microsoft.com/office/officeart/2005/8/layout/vList2"/>
    <dgm:cxn modelId="{27C1CB2E-F722-46A9-A2CD-EFDB2FD8FE0B}" type="presOf" srcId="{804AB4C1-FAB0-4A33-B662-F5C61BCAD07E}" destId="{45BCCF9D-9185-4A46-ACD9-F4826785F749}" srcOrd="0" destOrd="1" presId="urn:microsoft.com/office/officeart/2005/8/layout/vList2"/>
    <dgm:cxn modelId="{C6ECFCF0-59CD-4A50-A618-3F8C314B0D76}" srcId="{B467388C-4C93-4D62-AFB2-F504D3716FFF}" destId="{E1C7DE8E-1C81-4E8C-81BF-33C07178247A}" srcOrd="5" destOrd="0" parTransId="{0FED4641-32CA-4AEB-B780-DCBCEAB6E2C3}" sibTransId="{BFE4771B-488F-45B8-A041-FB04CB39F589}"/>
    <dgm:cxn modelId="{A9D29337-A720-4061-A879-B650DF59867C}" type="presOf" srcId="{574952BE-A80D-44EB-B9C1-2F9035BE920D}" destId="{3F16627C-ADA3-410A-9FB4-D391155BA660}" srcOrd="0" destOrd="0" presId="urn:microsoft.com/office/officeart/2005/8/layout/vList2"/>
    <dgm:cxn modelId="{AD01048C-21DF-41FC-8725-C1E982B33F9F}" srcId="{C34B47B3-0120-4373-A851-F69C906A31BC}" destId="{42ED5F4A-DE7C-489B-811F-58A7212584F1}" srcOrd="0" destOrd="0" parTransId="{9DDF338A-1279-451E-8E60-73004D7E155D}" sibTransId="{1C002616-213B-4AA0-B8E8-AF6CABA47233}"/>
    <dgm:cxn modelId="{1935BCE8-BBA8-45A8-80DC-F64318375198}" type="presOf" srcId="{42ED5F4A-DE7C-489B-811F-58A7212584F1}" destId="{03C7B8C6-A144-4244-A368-AA6AEA7117FD}" srcOrd="0" destOrd="0" presId="urn:microsoft.com/office/officeart/2005/8/layout/vList2"/>
    <dgm:cxn modelId="{8B751DC3-E882-438E-87B9-36F7E29D81FD}" type="presOf" srcId="{E1C7DE8E-1C81-4E8C-81BF-33C07178247A}" destId="{374EBF55-D448-4439-BC4E-FADD3C581BFB}" srcOrd="0" destOrd="0" presId="urn:microsoft.com/office/officeart/2005/8/layout/vList2"/>
    <dgm:cxn modelId="{7939CE83-B38A-4C3C-8D18-D8B44C67650F}" srcId="{B467388C-4C93-4D62-AFB2-F504D3716FFF}" destId="{574952BE-A80D-44EB-B9C1-2F9035BE920D}" srcOrd="8" destOrd="0" parTransId="{29B7B54B-A32C-4D6A-9D20-493F2CE503A8}" sibTransId="{6C2C41AC-A400-45BD-90E1-553005309B3A}"/>
    <dgm:cxn modelId="{DA767BEB-1AF1-4626-AEC2-6318B1F35E5C}" srcId="{AC08D830-5154-4A1B-B53A-74B42BF823A9}" destId="{4AC90007-9C7D-4E86-8692-A25000F358B6}" srcOrd="0" destOrd="0" parTransId="{CDCE690D-556D-4731-A372-37CE29C30176}" sibTransId="{CA04FF69-68FE-4648-AC1E-54063EC94FBC}"/>
    <dgm:cxn modelId="{0496AAA6-DE53-47B7-8F02-3D80F461C1D5}" srcId="{0FDE621D-5903-4F96-AA82-0B9DD97340DD}" destId="{52D60DC6-8334-409E-B888-07559A37DF37}" srcOrd="3" destOrd="0" parTransId="{E4FF9FDF-E0A6-4BF7-B447-B4025D47D0D3}" sibTransId="{6F51770D-3A44-4887-9C11-B059730CF848}"/>
    <dgm:cxn modelId="{ABC0CF34-26C8-4E1D-9F21-808B1EC7F335}" srcId="{B467388C-4C93-4D62-AFB2-F504D3716FFF}" destId="{3022939B-3F2B-4E4D-A1F5-5B4F6431EDE0}" srcOrd="6" destOrd="0" parTransId="{EF10E38A-B3C4-4B0E-95AA-C4BB3BEBE713}" sibTransId="{5B3357B6-4923-4887-85AC-5DBA23B39F8B}"/>
    <dgm:cxn modelId="{A84FCAD8-7B55-4519-8B41-6998785610FC}" type="presOf" srcId="{4AC90007-9C7D-4E86-8692-A25000F358B6}" destId="{7CA2B92C-131D-4AAA-A108-C07CCA8AE775}" srcOrd="0" destOrd="0" presId="urn:microsoft.com/office/officeart/2005/8/layout/vList2"/>
    <dgm:cxn modelId="{7366E2CB-F335-414D-A553-4B7DED3FE8C1}" type="presOf" srcId="{AC08D830-5154-4A1B-B53A-74B42BF823A9}" destId="{B2869F18-4467-44C6-921A-33C1DD49AB9D}" srcOrd="0" destOrd="0" presId="urn:microsoft.com/office/officeart/2005/8/layout/vList2"/>
    <dgm:cxn modelId="{54351BC5-06A7-42F0-B87D-FFB70E0F5136}" type="presOf" srcId="{B467388C-4C93-4D62-AFB2-F504D3716FFF}" destId="{4E95DD94-7893-4EB7-BC98-AF3C19AAE524}" srcOrd="0" destOrd="0" presId="urn:microsoft.com/office/officeart/2005/8/layout/vList2"/>
    <dgm:cxn modelId="{393711C8-0E51-4B65-B3C1-8C0F91900DE1}" type="presParOf" srcId="{4E95DD94-7893-4EB7-BC98-AF3C19AAE524}" destId="{B2869F18-4467-44C6-921A-33C1DD49AB9D}" srcOrd="0" destOrd="0" presId="urn:microsoft.com/office/officeart/2005/8/layout/vList2"/>
    <dgm:cxn modelId="{BD6515CC-3FA5-4BC4-8332-61BC30262835}" type="presParOf" srcId="{4E95DD94-7893-4EB7-BC98-AF3C19AAE524}" destId="{7CA2B92C-131D-4AAA-A108-C07CCA8AE775}" srcOrd="1" destOrd="0" presId="urn:microsoft.com/office/officeart/2005/8/layout/vList2"/>
    <dgm:cxn modelId="{E0B5237E-3A12-4B96-87FB-BC253FF8AA65}" type="presParOf" srcId="{4E95DD94-7893-4EB7-BC98-AF3C19AAE524}" destId="{AB5E163C-3EFF-483C-9326-3E7996592695}" srcOrd="2" destOrd="0" presId="urn:microsoft.com/office/officeart/2005/8/layout/vList2"/>
    <dgm:cxn modelId="{0E8FFDC6-DAAC-4E41-9489-CC9DFDDE4C85}" type="presParOf" srcId="{4E95DD94-7893-4EB7-BC98-AF3C19AAE524}" destId="{B3AE4825-69BB-400E-A442-754AC94A2A36}" srcOrd="3" destOrd="0" presId="urn:microsoft.com/office/officeart/2005/8/layout/vList2"/>
    <dgm:cxn modelId="{E9597404-3076-4383-9A9B-94DE9B29F837}" type="presParOf" srcId="{4E95DD94-7893-4EB7-BC98-AF3C19AAE524}" destId="{91685A57-2F49-4D2D-AC1A-1C2075F3D51D}" srcOrd="4" destOrd="0" presId="urn:microsoft.com/office/officeart/2005/8/layout/vList2"/>
    <dgm:cxn modelId="{E9B38057-7646-46DA-A386-064A6C3C8668}" type="presParOf" srcId="{4E95DD94-7893-4EB7-BC98-AF3C19AAE524}" destId="{45BCCF9D-9185-4A46-ACD9-F4826785F749}" srcOrd="5" destOrd="0" presId="urn:microsoft.com/office/officeart/2005/8/layout/vList2"/>
    <dgm:cxn modelId="{CA2307AD-0AC6-49F3-A487-B684B82AB82C}" type="presParOf" srcId="{4E95DD94-7893-4EB7-BC98-AF3C19AAE524}" destId="{7B17E7A6-5282-4BA5-BD7A-EDC34FDCA3F9}" srcOrd="6" destOrd="0" presId="urn:microsoft.com/office/officeart/2005/8/layout/vList2"/>
    <dgm:cxn modelId="{E5455349-E1BF-4F2D-B0FF-F0DB9F8049C6}" type="presParOf" srcId="{4E95DD94-7893-4EB7-BC98-AF3C19AAE524}" destId="{67EC425A-4EB2-4E4D-AECE-F7F2553FFEE6}" srcOrd="7" destOrd="0" presId="urn:microsoft.com/office/officeart/2005/8/layout/vList2"/>
    <dgm:cxn modelId="{2805FBB6-B633-45F9-92F2-2A6373BDCFB5}" type="presParOf" srcId="{4E95DD94-7893-4EB7-BC98-AF3C19AAE524}" destId="{B68D96DE-8333-47C2-9F65-6FE1BE285AC3}" srcOrd="8" destOrd="0" presId="urn:microsoft.com/office/officeart/2005/8/layout/vList2"/>
    <dgm:cxn modelId="{EC874C32-2F93-4A24-A0FB-27B1FFC58AF6}" type="presParOf" srcId="{4E95DD94-7893-4EB7-BC98-AF3C19AAE524}" destId="{03C7B8C6-A144-4244-A368-AA6AEA7117FD}" srcOrd="9" destOrd="0" presId="urn:microsoft.com/office/officeart/2005/8/layout/vList2"/>
    <dgm:cxn modelId="{F9778281-492B-4DE4-8606-D0BCFDFD2177}" type="presParOf" srcId="{4E95DD94-7893-4EB7-BC98-AF3C19AAE524}" destId="{374EBF55-D448-4439-BC4E-FADD3C581BFB}" srcOrd="10" destOrd="0" presId="urn:microsoft.com/office/officeart/2005/8/layout/vList2"/>
    <dgm:cxn modelId="{455D45E3-38BF-4D10-9EE8-09E588DA118A}" type="presParOf" srcId="{4E95DD94-7893-4EB7-BC98-AF3C19AAE524}" destId="{62251A72-607D-4ABE-960C-BAB061F3D3F4}" srcOrd="11" destOrd="0" presId="urn:microsoft.com/office/officeart/2005/8/layout/vList2"/>
    <dgm:cxn modelId="{77D20B4D-E72E-4CE6-9360-C41BF4EFA1FF}" type="presParOf" srcId="{4E95DD94-7893-4EB7-BC98-AF3C19AAE524}" destId="{D3EEDD22-16F3-4939-A0FC-243018D914B3}" srcOrd="12" destOrd="0" presId="urn:microsoft.com/office/officeart/2005/8/layout/vList2"/>
    <dgm:cxn modelId="{DD3239AE-2DA4-4058-B76D-183C2D594DB4}" type="presParOf" srcId="{4E95DD94-7893-4EB7-BC98-AF3C19AAE524}" destId="{698EB33E-4614-4397-8B82-A24B786BEAE0}" srcOrd="13" destOrd="0" presId="urn:microsoft.com/office/officeart/2005/8/layout/vList2"/>
    <dgm:cxn modelId="{431FCB7B-21F8-4C73-AEAC-CF7DA26EE08D}" type="presParOf" srcId="{4E95DD94-7893-4EB7-BC98-AF3C19AAE524}" destId="{E8C3E31A-C582-438B-BCFA-FA51DBFA2ED9}" srcOrd="14" destOrd="0" presId="urn:microsoft.com/office/officeart/2005/8/layout/vList2"/>
    <dgm:cxn modelId="{0FF4E57E-FF3A-4779-888A-2A7929BEE1A5}" type="presParOf" srcId="{4E95DD94-7893-4EB7-BC98-AF3C19AAE524}" destId="{CFE8ABDA-F401-4887-A7AB-64208E28A625}" srcOrd="15" destOrd="0" presId="urn:microsoft.com/office/officeart/2005/8/layout/vList2"/>
    <dgm:cxn modelId="{35E24BEB-5C5C-47BA-8F0B-43A7D4C43B18}" type="presParOf" srcId="{4E95DD94-7893-4EB7-BC98-AF3C19AAE524}" destId="{3F16627C-ADA3-410A-9FB4-D391155BA66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3DABA8-F119-4313-8BA0-B53E412CB54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4794017-5DEC-4D94-AA50-80E982C315F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Insomnia – Sleep hygiene; Clonidine, Melatonin, Trazodone, or an antihistaminic agent</a:t>
          </a:r>
        </a:p>
        <a:p>
          <a:pPr defTabSz="1022350" rtl="0">
            <a:lnSpc>
              <a:spcPct val="90000"/>
            </a:lnSpc>
            <a:spcBef>
              <a:spcPct val="0"/>
            </a:spcBef>
            <a:spcAft>
              <a:spcPct val="35000"/>
            </a:spcAft>
          </a:pPr>
          <a:endParaRPr lang="en-US" dirty="0"/>
        </a:p>
      </dgm:t>
    </dgm:pt>
    <dgm:pt modelId="{C4020B57-E47F-43AE-8AA9-F7399F5FF3AE}" type="parTrans" cxnId="{B831CFF4-BCE0-455E-9791-8E5E95FE7AF2}">
      <dgm:prSet/>
      <dgm:spPr/>
      <dgm:t>
        <a:bodyPr/>
        <a:lstStyle/>
        <a:p>
          <a:endParaRPr lang="en-US"/>
        </a:p>
      </dgm:t>
    </dgm:pt>
    <dgm:pt modelId="{E2E5D8B1-5CC0-4BF8-800F-3A8E794E4DCC}" type="sibTrans" cxnId="{B831CFF4-BCE0-455E-9791-8E5E95FE7AF2}">
      <dgm:prSet/>
      <dgm:spPr/>
      <dgm:t>
        <a:bodyPr/>
        <a:lstStyle/>
        <a:p>
          <a:endParaRPr lang="en-US"/>
        </a:p>
      </dgm:t>
    </dgm:pt>
    <dgm:pt modelId="{2CF85EEC-2B84-49DE-8E59-925F32616968}">
      <dgm:prSet/>
      <dgm:spPr/>
      <dgm:t>
        <a:bodyPr/>
        <a:lstStyle/>
        <a:p>
          <a:pPr rtl="0"/>
          <a:r>
            <a:rPr lang="en-US" dirty="0" smtClean="0"/>
            <a:t>If only partial efficacy with stimulants, can “mix and match” with other anti-ADHD drugs (e.g., </a:t>
          </a:r>
          <a:r>
            <a:rPr lang="en-US" dirty="0" err="1" smtClean="0"/>
            <a:t>clonidine</a:t>
          </a:r>
          <a:r>
            <a:rPr lang="en-US" dirty="0" smtClean="0"/>
            <a:t> / </a:t>
          </a:r>
          <a:r>
            <a:rPr lang="en-US" dirty="0" err="1" smtClean="0"/>
            <a:t>guanfacine</a:t>
          </a:r>
          <a:r>
            <a:rPr lang="en-US" dirty="0" smtClean="0"/>
            <a:t>, </a:t>
          </a:r>
          <a:r>
            <a:rPr lang="en-US" dirty="0" err="1" smtClean="0"/>
            <a:t>bupropion</a:t>
          </a:r>
          <a:r>
            <a:rPr lang="en-US" dirty="0" smtClean="0"/>
            <a:t>, atomoxetine TCAs)</a:t>
          </a:r>
          <a:endParaRPr lang="en-US" dirty="0"/>
        </a:p>
      </dgm:t>
    </dgm:pt>
    <dgm:pt modelId="{7EAFFDA5-F3DD-42FC-9BE4-EF3AEDDD3009}" type="parTrans" cxnId="{04EAF9A3-4D91-4F7D-A6A7-93D01F34CF48}">
      <dgm:prSet/>
      <dgm:spPr/>
      <dgm:t>
        <a:bodyPr/>
        <a:lstStyle/>
        <a:p>
          <a:endParaRPr lang="en-US"/>
        </a:p>
      </dgm:t>
    </dgm:pt>
    <dgm:pt modelId="{132FACCB-8028-4915-B36F-089968A72E75}" type="sibTrans" cxnId="{04EAF9A3-4D91-4F7D-A6A7-93D01F34CF48}">
      <dgm:prSet/>
      <dgm:spPr/>
      <dgm:t>
        <a:bodyPr/>
        <a:lstStyle/>
        <a:p>
          <a:endParaRPr lang="en-US"/>
        </a:p>
      </dgm:t>
    </dgm:pt>
    <dgm:pt modelId="{DEAF4C9E-10F3-476D-90E0-68343F92AE6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Dysphoric at days end: add MPH to Concerta at the end of the school day (no later than 3:30PM) </a:t>
          </a:r>
        </a:p>
        <a:p>
          <a:pPr defTabSz="889000" rtl="0">
            <a:lnSpc>
              <a:spcPct val="90000"/>
            </a:lnSpc>
            <a:spcBef>
              <a:spcPct val="0"/>
            </a:spcBef>
            <a:spcAft>
              <a:spcPct val="35000"/>
            </a:spcAft>
          </a:pPr>
          <a:endParaRPr lang="en-US" dirty="0"/>
        </a:p>
      </dgm:t>
    </dgm:pt>
    <dgm:pt modelId="{FAF6F223-1411-41EF-8EFD-38D09000824C}" type="parTrans" cxnId="{0F79526B-2FFD-475C-885B-577A44198756}">
      <dgm:prSet/>
      <dgm:spPr/>
      <dgm:t>
        <a:bodyPr/>
        <a:lstStyle/>
        <a:p>
          <a:endParaRPr lang="en-US"/>
        </a:p>
      </dgm:t>
    </dgm:pt>
    <dgm:pt modelId="{7752DF62-1ED4-445F-9717-0B9B06BB7492}" type="sibTrans" cxnId="{0F79526B-2FFD-475C-885B-577A44198756}">
      <dgm:prSet/>
      <dgm:spPr/>
      <dgm:t>
        <a:bodyPr/>
        <a:lstStyle/>
        <a:p>
          <a:endParaRPr lang="en-US"/>
        </a:p>
      </dgm:t>
    </dgm:pt>
    <dgm:pt modelId="{FC257AF3-1712-4DA1-BDF6-A03595480A33}">
      <dgm:prSet/>
      <dgm:spPr/>
      <dgm:t>
        <a:bodyPr/>
        <a:lstStyle/>
        <a:p>
          <a:r>
            <a:rPr lang="en-US" dirty="0" smtClean="0"/>
            <a:t>Appetite loss: high caloric snack, late PM snack, Endocrine referral, Periactin for appetite stimulation</a:t>
          </a:r>
        </a:p>
      </dgm:t>
    </dgm:pt>
    <dgm:pt modelId="{6F19FC9B-21FB-4831-821F-0596DC77ABE8}" type="parTrans" cxnId="{7CA37A41-65F1-4C10-9B46-1D3F1B53F61B}">
      <dgm:prSet/>
      <dgm:spPr/>
      <dgm:t>
        <a:bodyPr/>
        <a:lstStyle/>
        <a:p>
          <a:endParaRPr lang="en-US"/>
        </a:p>
      </dgm:t>
    </dgm:pt>
    <dgm:pt modelId="{4F307C9C-E747-4C81-B3DA-4FAA4FF07FA8}" type="sibTrans" cxnId="{7CA37A41-65F1-4C10-9B46-1D3F1B53F61B}">
      <dgm:prSet/>
      <dgm:spPr/>
      <dgm:t>
        <a:bodyPr/>
        <a:lstStyle/>
        <a:p>
          <a:endParaRPr lang="en-US"/>
        </a:p>
      </dgm:t>
    </dgm:pt>
    <dgm:pt modelId="{84FB7CF4-B6B2-470E-9B5F-2A47A711794C}" type="pres">
      <dgm:prSet presAssocID="{C93DABA8-F119-4313-8BA0-B53E412CB54A}" presName="linear" presStyleCnt="0">
        <dgm:presLayoutVars>
          <dgm:animLvl val="lvl"/>
          <dgm:resizeHandles val="exact"/>
        </dgm:presLayoutVars>
      </dgm:prSet>
      <dgm:spPr/>
      <dgm:t>
        <a:bodyPr/>
        <a:lstStyle/>
        <a:p>
          <a:endParaRPr lang="en-US"/>
        </a:p>
      </dgm:t>
    </dgm:pt>
    <dgm:pt modelId="{69B9071B-E940-4570-B3F4-72DF951FBEF0}" type="pres">
      <dgm:prSet presAssocID="{E4794017-5DEC-4D94-AA50-80E982C315FF}" presName="parentText" presStyleLbl="node1" presStyleIdx="0" presStyleCnt="4" custScaleY="57117" custLinFactY="-15004" custLinFactNeighborX="-926" custLinFactNeighborY="-100000">
        <dgm:presLayoutVars>
          <dgm:chMax val="0"/>
          <dgm:bulletEnabled val="1"/>
        </dgm:presLayoutVars>
      </dgm:prSet>
      <dgm:spPr/>
      <dgm:t>
        <a:bodyPr/>
        <a:lstStyle/>
        <a:p>
          <a:endParaRPr lang="en-US"/>
        </a:p>
      </dgm:t>
    </dgm:pt>
    <dgm:pt modelId="{4CA9F2A1-382E-4BF0-A1F3-B6EB45581497}" type="pres">
      <dgm:prSet presAssocID="{E2E5D8B1-5CC0-4BF8-800F-3A8E794E4DCC}" presName="spacer" presStyleCnt="0"/>
      <dgm:spPr/>
    </dgm:pt>
    <dgm:pt modelId="{4D9A114F-15DB-4C9C-91AC-E57D6B4999C1}" type="pres">
      <dgm:prSet presAssocID="{FC257AF3-1712-4DA1-BDF6-A03595480A33}" presName="parentText" presStyleLbl="node1" presStyleIdx="1" presStyleCnt="4" custScaleY="62462" custLinFactY="-5285" custLinFactNeighborY="-100000">
        <dgm:presLayoutVars>
          <dgm:chMax val="0"/>
          <dgm:bulletEnabled val="1"/>
        </dgm:presLayoutVars>
      </dgm:prSet>
      <dgm:spPr/>
      <dgm:t>
        <a:bodyPr/>
        <a:lstStyle/>
        <a:p>
          <a:endParaRPr lang="en-US"/>
        </a:p>
      </dgm:t>
    </dgm:pt>
    <dgm:pt modelId="{3BBA56BD-373E-414D-A1E4-B167091757E3}" type="pres">
      <dgm:prSet presAssocID="{4F307C9C-E747-4C81-B3DA-4FAA4FF07FA8}" presName="spacer" presStyleCnt="0"/>
      <dgm:spPr/>
    </dgm:pt>
    <dgm:pt modelId="{90FE22B8-9CBA-4083-B4B0-AF4DE23364E2}" type="pres">
      <dgm:prSet presAssocID="{2CF85EEC-2B84-49DE-8E59-925F32616968}" presName="parentText" presStyleLbl="node1" presStyleIdx="2" presStyleCnt="4" custScaleY="58549" custLinFactNeighborY="-15360">
        <dgm:presLayoutVars>
          <dgm:chMax val="0"/>
          <dgm:bulletEnabled val="1"/>
        </dgm:presLayoutVars>
      </dgm:prSet>
      <dgm:spPr/>
      <dgm:t>
        <a:bodyPr/>
        <a:lstStyle/>
        <a:p>
          <a:endParaRPr lang="en-US"/>
        </a:p>
      </dgm:t>
    </dgm:pt>
    <dgm:pt modelId="{284A5020-26A4-46B0-A9F5-DDD0A3F04983}" type="pres">
      <dgm:prSet presAssocID="{132FACCB-8028-4915-B36F-089968A72E75}" presName="spacer" presStyleCnt="0"/>
      <dgm:spPr/>
    </dgm:pt>
    <dgm:pt modelId="{B01488F3-8FE2-4DFA-A870-894E06DE9A68}" type="pres">
      <dgm:prSet presAssocID="{DEAF4C9E-10F3-476D-90E0-68343F92AE6F}" presName="parentText" presStyleLbl="node1" presStyleIdx="3" presStyleCnt="4" custScaleY="55830" custLinFactY="1846" custLinFactNeighborY="100000">
        <dgm:presLayoutVars>
          <dgm:chMax val="0"/>
          <dgm:bulletEnabled val="1"/>
        </dgm:presLayoutVars>
      </dgm:prSet>
      <dgm:spPr/>
      <dgm:t>
        <a:bodyPr/>
        <a:lstStyle/>
        <a:p>
          <a:endParaRPr lang="en-US"/>
        </a:p>
      </dgm:t>
    </dgm:pt>
  </dgm:ptLst>
  <dgm:cxnLst>
    <dgm:cxn modelId="{EBF1A550-E633-4C50-A97A-51BF2BB379AF}" type="presOf" srcId="{2CF85EEC-2B84-49DE-8E59-925F32616968}" destId="{90FE22B8-9CBA-4083-B4B0-AF4DE23364E2}" srcOrd="0" destOrd="0" presId="urn:microsoft.com/office/officeart/2005/8/layout/vList2"/>
    <dgm:cxn modelId="{04EAF9A3-4D91-4F7D-A6A7-93D01F34CF48}" srcId="{C93DABA8-F119-4313-8BA0-B53E412CB54A}" destId="{2CF85EEC-2B84-49DE-8E59-925F32616968}" srcOrd="2" destOrd="0" parTransId="{7EAFFDA5-F3DD-42FC-9BE4-EF3AEDDD3009}" sibTransId="{132FACCB-8028-4915-B36F-089968A72E75}"/>
    <dgm:cxn modelId="{0F79526B-2FFD-475C-885B-577A44198756}" srcId="{C93DABA8-F119-4313-8BA0-B53E412CB54A}" destId="{DEAF4C9E-10F3-476D-90E0-68343F92AE6F}" srcOrd="3" destOrd="0" parTransId="{FAF6F223-1411-41EF-8EFD-38D09000824C}" sibTransId="{7752DF62-1ED4-445F-9717-0B9B06BB7492}"/>
    <dgm:cxn modelId="{7CA37A41-65F1-4C10-9B46-1D3F1B53F61B}" srcId="{C93DABA8-F119-4313-8BA0-B53E412CB54A}" destId="{FC257AF3-1712-4DA1-BDF6-A03595480A33}" srcOrd="1" destOrd="0" parTransId="{6F19FC9B-21FB-4831-821F-0596DC77ABE8}" sibTransId="{4F307C9C-E747-4C81-B3DA-4FAA4FF07FA8}"/>
    <dgm:cxn modelId="{889272F0-1493-486B-B232-0D1328A0D0B1}" type="presOf" srcId="{E4794017-5DEC-4D94-AA50-80E982C315FF}" destId="{69B9071B-E940-4570-B3F4-72DF951FBEF0}" srcOrd="0" destOrd="0" presId="urn:microsoft.com/office/officeart/2005/8/layout/vList2"/>
    <dgm:cxn modelId="{B42DB18E-B501-414D-8CEF-B9A6840D4F83}" type="presOf" srcId="{DEAF4C9E-10F3-476D-90E0-68343F92AE6F}" destId="{B01488F3-8FE2-4DFA-A870-894E06DE9A68}" srcOrd="0" destOrd="0" presId="urn:microsoft.com/office/officeart/2005/8/layout/vList2"/>
    <dgm:cxn modelId="{BE9233B7-4920-4516-9D4D-8AF0A6E0CBCF}" type="presOf" srcId="{FC257AF3-1712-4DA1-BDF6-A03595480A33}" destId="{4D9A114F-15DB-4C9C-91AC-E57D6B4999C1}" srcOrd="0" destOrd="0" presId="urn:microsoft.com/office/officeart/2005/8/layout/vList2"/>
    <dgm:cxn modelId="{614854B0-728B-44CD-A45F-E71062485127}" type="presOf" srcId="{C93DABA8-F119-4313-8BA0-B53E412CB54A}" destId="{84FB7CF4-B6B2-470E-9B5F-2A47A711794C}" srcOrd="0" destOrd="0" presId="urn:microsoft.com/office/officeart/2005/8/layout/vList2"/>
    <dgm:cxn modelId="{B831CFF4-BCE0-455E-9791-8E5E95FE7AF2}" srcId="{C93DABA8-F119-4313-8BA0-B53E412CB54A}" destId="{E4794017-5DEC-4D94-AA50-80E982C315FF}" srcOrd="0" destOrd="0" parTransId="{C4020B57-E47F-43AE-8AA9-F7399F5FF3AE}" sibTransId="{E2E5D8B1-5CC0-4BF8-800F-3A8E794E4DCC}"/>
    <dgm:cxn modelId="{78E17A54-3DFD-462A-A616-3BD65DCDE1CF}" type="presParOf" srcId="{84FB7CF4-B6B2-470E-9B5F-2A47A711794C}" destId="{69B9071B-E940-4570-B3F4-72DF951FBEF0}" srcOrd="0" destOrd="0" presId="urn:microsoft.com/office/officeart/2005/8/layout/vList2"/>
    <dgm:cxn modelId="{78976B12-9D2C-4578-A886-B6DD4C45E8CC}" type="presParOf" srcId="{84FB7CF4-B6B2-470E-9B5F-2A47A711794C}" destId="{4CA9F2A1-382E-4BF0-A1F3-B6EB45581497}" srcOrd="1" destOrd="0" presId="urn:microsoft.com/office/officeart/2005/8/layout/vList2"/>
    <dgm:cxn modelId="{40F409CE-D02B-4791-B102-05FF4C4B7EFE}" type="presParOf" srcId="{84FB7CF4-B6B2-470E-9B5F-2A47A711794C}" destId="{4D9A114F-15DB-4C9C-91AC-E57D6B4999C1}" srcOrd="2" destOrd="0" presId="urn:microsoft.com/office/officeart/2005/8/layout/vList2"/>
    <dgm:cxn modelId="{B75F1401-9CB2-4148-B642-14CED76B5680}" type="presParOf" srcId="{84FB7CF4-B6B2-470E-9B5F-2A47A711794C}" destId="{3BBA56BD-373E-414D-A1E4-B167091757E3}" srcOrd="3" destOrd="0" presId="urn:microsoft.com/office/officeart/2005/8/layout/vList2"/>
    <dgm:cxn modelId="{7BE8877E-CC23-40CA-97FC-FC731597DB15}" type="presParOf" srcId="{84FB7CF4-B6B2-470E-9B5F-2A47A711794C}" destId="{90FE22B8-9CBA-4083-B4B0-AF4DE23364E2}" srcOrd="4" destOrd="0" presId="urn:microsoft.com/office/officeart/2005/8/layout/vList2"/>
    <dgm:cxn modelId="{5F7A415A-D0AD-48FA-ACE7-5F2122F0D3FB}" type="presParOf" srcId="{84FB7CF4-B6B2-470E-9B5F-2A47A711794C}" destId="{284A5020-26A4-46B0-A9F5-DDD0A3F04983}" srcOrd="5" destOrd="0" presId="urn:microsoft.com/office/officeart/2005/8/layout/vList2"/>
    <dgm:cxn modelId="{55F5A998-846A-48D4-8BAE-3AAD2A1009E7}" type="presParOf" srcId="{84FB7CF4-B6B2-470E-9B5F-2A47A711794C}" destId="{B01488F3-8FE2-4DFA-A870-894E06DE9A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A26728-03A8-4EA7-8A0F-85010D80C0D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3067758-C2AE-4749-9573-5D58B1FAF308}">
      <dgm:prSet/>
      <dgm:spPr/>
      <dgm:t>
        <a:bodyPr/>
        <a:lstStyle/>
        <a:p>
          <a:pPr rtl="0"/>
          <a:r>
            <a:rPr lang="en-US" dirty="0" smtClean="0"/>
            <a:t>Oppositional Defiant Disorder (ODD)</a:t>
          </a:r>
          <a:endParaRPr lang="en-US" dirty="0"/>
        </a:p>
      </dgm:t>
    </dgm:pt>
    <dgm:pt modelId="{C6DEFD88-C19B-466F-93A7-085132E9509E}" type="parTrans" cxnId="{9662C61D-8476-4FF5-A735-88B09D02817C}">
      <dgm:prSet/>
      <dgm:spPr/>
      <dgm:t>
        <a:bodyPr/>
        <a:lstStyle/>
        <a:p>
          <a:endParaRPr lang="en-US"/>
        </a:p>
      </dgm:t>
    </dgm:pt>
    <dgm:pt modelId="{F27AACD9-F62D-456B-BB69-979F442CF455}" type="sibTrans" cxnId="{9662C61D-8476-4FF5-A735-88B09D02817C}">
      <dgm:prSet/>
      <dgm:spPr/>
      <dgm:t>
        <a:bodyPr/>
        <a:lstStyle/>
        <a:p>
          <a:endParaRPr lang="en-US"/>
        </a:p>
      </dgm:t>
    </dgm:pt>
    <dgm:pt modelId="{EF8DEF54-E9FE-4B2F-BC37-1578EAA16034}">
      <dgm:prSet/>
      <dgm:spPr/>
      <dgm:t>
        <a:bodyPr/>
        <a:lstStyle/>
        <a:p>
          <a:pPr rtl="0"/>
          <a:r>
            <a:rPr lang="en-US" dirty="0" smtClean="0"/>
            <a:t>Conduct Disorder (CD)</a:t>
          </a:r>
          <a:endParaRPr lang="en-US" dirty="0"/>
        </a:p>
      </dgm:t>
    </dgm:pt>
    <dgm:pt modelId="{1D363415-DCD5-406E-BBF7-1DD30D922D31}" type="parTrans" cxnId="{3546D7BF-E279-4CCD-9060-094B005BBC28}">
      <dgm:prSet/>
      <dgm:spPr/>
      <dgm:t>
        <a:bodyPr/>
        <a:lstStyle/>
        <a:p>
          <a:endParaRPr lang="en-US"/>
        </a:p>
      </dgm:t>
    </dgm:pt>
    <dgm:pt modelId="{5E3AC0D4-D4A9-48C2-8A7A-5D0C6880B29E}" type="sibTrans" cxnId="{3546D7BF-E279-4CCD-9060-094B005BBC28}">
      <dgm:prSet/>
      <dgm:spPr/>
      <dgm:t>
        <a:bodyPr/>
        <a:lstStyle/>
        <a:p>
          <a:endParaRPr lang="en-US"/>
        </a:p>
      </dgm:t>
    </dgm:pt>
    <dgm:pt modelId="{0ADC66AE-9472-48CD-9D8A-4978242396CD}">
      <dgm:prSet/>
      <dgm:spPr/>
      <dgm:t>
        <a:bodyPr/>
        <a:lstStyle/>
        <a:p>
          <a:pPr rtl="0"/>
          <a:r>
            <a:rPr lang="en-US" dirty="0" smtClean="0"/>
            <a:t>Pyromania</a:t>
          </a:r>
          <a:endParaRPr lang="en-US" dirty="0"/>
        </a:p>
      </dgm:t>
    </dgm:pt>
    <dgm:pt modelId="{51E65E27-0142-43FB-8040-C03FA2CAF1A7}" type="sibTrans" cxnId="{20762A14-88A2-48B0-8800-C5C57CA4CA78}">
      <dgm:prSet/>
      <dgm:spPr/>
      <dgm:t>
        <a:bodyPr/>
        <a:lstStyle/>
        <a:p>
          <a:endParaRPr lang="en-US"/>
        </a:p>
      </dgm:t>
    </dgm:pt>
    <dgm:pt modelId="{95264C0D-598F-44B1-BCC2-D4031A197EA1}" type="parTrans" cxnId="{20762A14-88A2-48B0-8800-C5C57CA4CA78}">
      <dgm:prSet/>
      <dgm:spPr/>
      <dgm:t>
        <a:bodyPr/>
        <a:lstStyle/>
        <a:p>
          <a:endParaRPr lang="en-US"/>
        </a:p>
      </dgm:t>
    </dgm:pt>
    <dgm:pt modelId="{A9D3BB78-44CA-42F7-85D9-2494B7A2709D}">
      <dgm:prSet/>
      <dgm:spPr/>
      <dgm:t>
        <a:bodyPr/>
        <a:lstStyle/>
        <a:p>
          <a:pPr rtl="0"/>
          <a:r>
            <a:rPr lang="en-US" dirty="0" smtClean="0"/>
            <a:t>Intermittent Explosive Disorder (IED)</a:t>
          </a:r>
          <a:endParaRPr lang="en-US" dirty="0"/>
        </a:p>
      </dgm:t>
    </dgm:pt>
    <dgm:pt modelId="{8F42829D-4394-46FF-9909-AB8BBFD0EAB9}" type="sibTrans" cxnId="{D806848A-068F-47E8-AA6F-A495AE068822}">
      <dgm:prSet/>
      <dgm:spPr/>
      <dgm:t>
        <a:bodyPr/>
        <a:lstStyle/>
        <a:p>
          <a:endParaRPr lang="en-US"/>
        </a:p>
      </dgm:t>
    </dgm:pt>
    <dgm:pt modelId="{D553F28F-69C7-4B77-9ECA-403B92E4657B}" type="parTrans" cxnId="{D806848A-068F-47E8-AA6F-A495AE068822}">
      <dgm:prSet/>
      <dgm:spPr/>
      <dgm:t>
        <a:bodyPr/>
        <a:lstStyle/>
        <a:p>
          <a:endParaRPr lang="en-US"/>
        </a:p>
      </dgm:t>
    </dgm:pt>
    <dgm:pt modelId="{44B2231C-5937-450C-800A-438DBF9F0DB4}">
      <dgm:prSet/>
      <dgm:spPr/>
      <dgm:t>
        <a:bodyPr/>
        <a:lstStyle/>
        <a:p>
          <a:pPr rtl="0"/>
          <a:r>
            <a:rPr lang="en-US" dirty="0" smtClean="0"/>
            <a:t>Kleptomania</a:t>
          </a:r>
          <a:endParaRPr lang="en-US" dirty="0"/>
        </a:p>
      </dgm:t>
    </dgm:pt>
    <dgm:pt modelId="{3782638C-E786-4699-ADF7-7ACCAFA88F7D}" type="parTrans" cxnId="{F3F6AF87-43D7-4587-95B0-69F3650F1745}">
      <dgm:prSet/>
      <dgm:spPr/>
      <dgm:t>
        <a:bodyPr/>
        <a:lstStyle/>
        <a:p>
          <a:endParaRPr lang="en-US"/>
        </a:p>
      </dgm:t>
    </dgm:pt>
    <dgm:pt modelId="{FBAE9C46-336E-4B4E-B255-63DAFBF84894}" type="sibTrans" cxnId="{F3F6AF87-43D7-4587-95B0-69F3650F1745}">
      <dgm:prSet/>
      <dgm:spPr/>
      <dgm:t>
        <a:bodyPr/>
        <a:lstStyle/>
        <a:p>
          <a:endParaRPr lang="en-US"/>
        </a:p>
      </dgm:t>
    </dgm:pt>
    <dgm:pt modelId="{734B1246-8C5C-475A-9140-3D9D525A720C}" type="pres">
      <dgm:prSet presAssocID="{3FA26728-03A8-4EA7-8A0F-85010D80C0DB}" presName="linear" presStyleCnt="0">
        <dgm:presLayoutVars>
          <dgm:animLvl val="lvl"/>
          <dgm:resizeHandles val="exact"/>
        </dgm:presLayoutVars>
      </dgm:prSet>
      <dgm:spPr/>
      <dgm:t>
        <a:bodyPr/>
        <a:lstStyle/>
        <a:p>
          <a:endParaRPr lang="en-US"/>
        </a:p>
      </dgm:t>
    </dgm:pt>
    <dgm:pt modelId="{CA322BCA-4F23-49AB-8894-BF58FEC9298B}" type="pres">
      <dgm:prSet presAssocID="{A3067758-C2AE-4749-9573-5D58B1FAF308}" presName="parentText" presStyleLbl="node1" presStyleIdx="0" presStyleCnt="5" custScaleY="66262" custLinFactY="-19881" custLinFactNeighborY="-100000">
        <dgm:presLayoutVars>
          <dgm:chMax val="0"/>
          <dgm:bulletEnabled val="1"/>
        </dgm:presLayoutVars>
      </dgm:prSet>
      <dgm:spPr/>
      <dgm:t>
        <a:bodyPr/>
        <a:lstStyle/>
        <a:p>
          <a:endParaRPr lang="en-US"/>
        </a:p>
      </dgm:t>
    </dgm:pt>
    <dgm:pt modelId="{FF5ADFE3-A463-424E-9EC6-686E7B6612C2}" type="pres">
      <dgm:prSet presAssocID="{F27AACD9-F62D-456B-BB69-979F442CF455}" presName="spacer" presStyleCnt="0"/>
      <dgm:spPr/>
      <dgm:t>
        <a:bodyPr/>
        <a:lstStyle/>
        <a:p>
          <a:endParaRPr lang="en-US"/>
        </a:p>
      </dgm:t>
    </dgm:pt>
    <dgm:pt modelId="{1DC6FF76-88F2-4B93-8D51-866E7504A4E4}" type="pres">
      <dgm:prSet presAssocID="{0ADC66AE-9472-48CD-9D8A-4978242396CD}" presName="parentText" presStyleLbl="node1" presStyleIdx="1" presStyleCnt="5" custScaleY="67015" custLinFactY="151755" custLinFactNeighborY="200000">
        <dgm:presLayoutVars>
          <dgm:chMax val="0"/>
          <dgm:bulletEnabled val="1"/>
        </dgm:presLayoutVars>
      </dgm:prSet>
      <dgm:spPr/>
      <dgm:t>
        <a:bodyPr/>
        <a:lstStyle/>
        <a:p>
          <a:endParaRPr lang="en-US"/>
        </a:p>
      </dgm:t>
    </dgm:pt>
    <dgm:pt modelId="{5B259443-552D-4B0B-8484-9774B3FC88AF}" type="pres">
      <dgm:prSet presAssocID="{51E65E27-0142-43FB-8040-C03FA2CAF1A7}" presName="spacer" presStyleCnt="0"/>
      <dgm:spPr/>
      <dgm:t>
        <a:bodyPr/>
        <a:lstStyle/>
        <a:p>
          <a:endParaRPr lang="en-US"/>
        </a:p>
      </dgm:t>
    </dgm:pt>
    <dgm:pt modelId="{5B7AA823-4F6F-4D89-868C-B073FED8F2F4}" type="pres">
      <dgm:prSet presAssocID="{EF8DEF54-E9FE-4B2F-BC37-1578EAA16034}" presName="parentText" presStyleLbl="node1" presStyleIdx="2" presStyleCnt="5" custScaleY="78357" custLinFactY="-89806" custLinFactNeighborY="-100000">
        <dgm:presLayoutVars>
          <dgm:chMax val="0"/>
          <dgm:bulletEnabled val="1"/>
        </dgm:presLayoutVars>
      </dgm:prSet>
      <dgm:spPr/>
      <dgm:t>
        <a:bodyPr/>
        <a:lstStyle/>
        <a:p>
          <a:endParaRPr lang="en-US"/>
        </a:p>
      </dgm:t>
    </dgm:pt>
    <dgm:pt modelId="{2DC703E7-3D72-4645-8BEA-E7400B9D86CD}" type="pres">
      <dgm:prSet presAssocID="{5E3AC0D4-D4A9-48C2-8A7A-5D0C6880B29E}" presName="spacer" presStyleCnt="0"/>
      <dgm:spPr/>
      <dgm:t>
        <a:bodyPr/>
        <a:lstStyle/>
        <a:p>
          <a:endParaRPr lang="en-US"/>
        </a:p>
      </dgm:t>
    </dgm:pt>
    <dgm:pt modelId="{D0C10856-139E-46C7-B7EE-15D1B5A303BC}" type="pres">
      <dgm:prSet presAssocID="{A9D3BB78-44CA-42F7-85D9-2494B7A2709D}" presName="parentText" presStyleLbl="node1" presStyleIdx="3" presStyleCnt="5" custScaleY="64618" custLinFactY="-72472" custLinFactNeighborY="-100000">
        <dgm:presLayoutVars>
          <dgm:chMax val="0"/>
          <dgm:bulletEnabled val="1"/>
        </dgm:presLayoutVars>
      </dgm:prSet>
      <dgm:spPr/>
      <dgm:t>
        <a:bodyPr/>
        <a:lstStyle/>
        <a:p>
          <a:endParaRPr lang="en-US"/>
        </a:p>
      </dgm:t>
    </dgm:pt>
    <dgm:pt modelId="{4985AD7C-AF51-4CA7-B3CB-6375917D858F}" type="pres">
      <dgm:prSet presAssocID="{8F42829D-4394-46FF-9909-AB8BBFD0EAB9}" presName="spacer" presStyleCnt="0"/>
      <dgm:spPr/>
      <dgm:t>
        <a:bodyPr/>
        <a:lstStyle/>
        <a:p>
          <a:endParaRPr lang="en-US"/>
        </a:p>
      </dgm:t>
    </dgm:pt>
    <dgm:pt modelId="{92939C31-49F6-45F9-A879-92B2293D0DA5}" type="pres">
      <dgm:prSet presAssocID="{44B2231C-5937-450C-800A-438DBF9F0DB4}" presName="parentText" presStyleLbl="node1" presStyleIdx="4" presStyleCnt="5" custScaleY="67015" custLinFactY="13060" custLinFactNeighborY="100000">
        <dgm:presLayoutVars>
          <dgm:chMax val="0"/>
          <dgm:bulletEnabled val="1"/>
        </dgm:presLayoutVars>
      </dgm:prSet>
      <dgm:spPr/>
      <dgm:t>
        <a:bodyPr/>
        <a:lstStyle/>
        <a:p>
          <a:endParaRPr lang="en-US"/>
        </a:p>
      </dgm:t>
    </dgm:pt>
  </dgm:ptLst>
  <dgm:cxnLst>
    <dgm:cxn modelId="{3546D7BF-E279-4CCD-9060-094B005BBC28}" srcId="{3FA26728-03A8-4EA7-8A0F-85010D80C0DB}" destId="{EF8DEF54-E9FE-4B2F-BC37-1578EAA16034}" srcOrd="2" destOrd="0" parTransId="{1D363415-DCD5-406E-BBF7-1DD30D922D31}" sibTransId="{5E3AC0D4-D4A9-48C2-8A7A-5D0C6880B29E}"/>
    <dgm:cxn modelId="{1F704BAC-C958-4945-B371-7A58DEA2D5DB}" type="presOf" srcId="{3FA26728-03A8-4EA7-8A0F-85010D80C0DB}" destId="{734B1246-8C5C-475A-9140-3D9D525A720C}" srcOrd="0" destOrd="0" presId="urn:microsoft.com/office/officeart/2005/8/layout/vList2"/>
    <dgm:cxn modelId="{94D8EA49-34CC-4D8C-9D23-5D43DF7D4CC0}" type="presOf" srcId="{0ADC66AE-9472-48CD-9D8A-4978242396CD}" destId="{1DC6FF76-88F2-4B93-8D51-866E7504A4E4}" srcOrd="0" destOrd="0" presId="urn:microsoft.com/office/officeart/2005/8/layout/vList2"/>
    <dgm:cxn modelId="{D806848A-068F-47E8-AA6F-A495AE068822}" srcId="{3FA26728-03A8-4EA7-8A0F-85010D80C0DB}" destId="{A9D3BB78-44CA-42F7-85D9-2494B7A2709D}" srcOrd="3" destOrd="0" parTransId="{D553F28F-69C7-4B77-9ECA-403B92E4657B}" sibTransId="{8F42829D-4394-46FF-9909-AB8BBFD0EAB9}"/>
    <dgm:cxn modelId="{EB009CBE-A60A-4F2D-A566-A8AE6DD0A9EF}" type="presOf" srcId="{A9D3BB78-44CA-42F7-85D9-2494B7A2709D}" destId="{D0C10856-139E-46C7-B7EE-15D1B5A303BC}" srcOrd="0" destOrd="0" presId="urn:microsoft.com/office/officeart/2005/8/layout/vList2"/>
    <dgm:cxn modelId="{20762A14-88A2-48B0-8800-C5C57CA4CA78}" srcId="{3FA26728-03A8-4EA7-8A0F-85010D80C0DB}" destId="{0ADC66AE-9472-48CD-9D8A-4978242396CD}" srcOrd="1" destOrd="0" parTransId="{95264C0D-598F-44B1-BCC2-D4031A197EA1}" sibTransId="{51E65E27-0142-43FB-8040-C03FA2CAF1A7}"/>
    <dgm:cxn modelId="{0D443A10-3D86-4717-9D7D-9109E111C88D}" type="presOf" srcId="{44B2231C-5937-450C-800A-438DBF9F0DB4}" destId="{92939C31-49F6-45F9-A879-92B2293D0DA5}" srcOrd="0" destOrd="0" presId="urn:microsoft.com/office/officeart/2005/8/layout/vList2"/>
    <dgm:cxn modelId="{F3F6AF87-43D7-4587-95B0-69F3650F1745}" srcId="{3FA26728-03A8-4EA7-8A0F-85010D80C0DB}" destId="{44B2231C-5937-450C-800A-438DBF9F0DB4}" srcOrd="4" destOrd="0" parTransId="{3782638C-E786-4699-ADF7-7ACCAFA88F7D}" sibTransId="{FBAE9C46-336E-4B4E-B255-63DAFBF84894}"/>
    <dgm:cxn modelId="{9662C61D-8476-4FF5-A735-88B09D02817C}" srcId="{3FA26728-03A8-4EA7-8A0F-85010D80C0DB}" destId="{A3067758-C2AE-4749-9573-5D58B1FAF308}" srcOrd="0" destOrd="0" parTransId="{C6DEFD88-C19B-466F-93A7-085132E9509E}" sibTransId="{F27AACD9-F62D-456B-BB69-979F442CF455}"/>
    <dgm:cxn modelId="{E9C2A5A0-8E04-4D52-89A7-A9A00DB1B0E0}" type="presOf" srcId="{A3067758-C2AE-4749-9573-5D58B1FAF308}" destId="{CA322BCA-4F23-49AB-8894-BF58FEC9298B}" srcOrd="0" destOrd="0" presId="urn:microsoft.com/office/officeart/2005/8/layout/vList2"/>
    <dgm:cxn modelId="{A06D7C61-0EA1-477C-BCAA-38C6837A895F}" type="presOf" srcId="{EF8DEF54-E9FE-4B2F-BC37-1578EAA16034}" destId="{5B7AA823-4F6F-4D89-868C-B073FED8F2F4}" srcOrd="0" destOrd="0" presId="urn:microsoft.com/office/officeart/2005/8/layout/vList2"/>
    <dgm:cxn modelId="{B8431E4A-61C1-49DF-9466-555C6EDE1778}" type="presParOf" srcId="{734B1246-8C5C-475A-9140-3D9D525A720C}" destId="{CA322BCA-4F23-49AB-8894-BF58FEC9298B}" srcOrd="0" destOrd="0" presId="urn:microsoft.com/office/officeart/2005/8/layout/vList2"/>
    <dgm:cxn modelId="{982C78D3-7820-4521-B0AE-757C7AE9B5ED}" type="presParOf" srcId="{734B1246-8C5C-475A-9140-3D9D525A720C}" destId="{FF5ADFE3-A463-424E-9EC6-686E7B6612C2}" srcOrd="1" destOrd="0" presId="urn:microsoft.com/office/officeart/2005/8/layout/vList2"/>
    <dgm:cxn modelId="{81FA5F09-0420-4FC4-B5A7-453ABBFA0BD6}" type="presParOf" srcId="{734B1246-8C5C-475A-9140-3D9D525A720C}" destId="{1DC6FF76-88F2-4B93-8D51-866E7504A4E4}" srcOrd="2" destOrd="0" presId="urn:microsoft.com/office/officeart/2005/8/layout/vList2"/>
    <dgm:cxn modelId="{7B492494-54B8-41CA-B89B-916C2509D108}" type="presParOf" srcId="{734B1246-8C5C-475A-9140-3D9D525A720C}" destId="{5B259443-552D-4B0B-8484-9774B3FC88AF}" srcOrd="3" destOrd="0" presId="urn:microsoft.com/office/officeart/2005/8/layout/vList2"/>
    <dgm:cxn modelId="{B9729ADE-9E8B-4245-8B9E-834BAA521DBE}" type="presParOf" srcId="{734B1246-8C5C-475A-9140-3D9D525A720C}" destId="{5B7AA823-4F6F-4D89-868C-B073FED8F2F4}" srcOrd="4" destOrd="0" presId="urn:microsoft.com/office/officeart/2005/8/layout/vList2"/>
    <dgm:cxn modelId="{F59B76BE-C7DE-41FD-BE90-1D8C6AC2A048}" type="presParOf" srcId="{734B1246-8C5C-475A-9140-3D9D525A720C}" destId="{2DC703E7-3D72-4645-8BEA-E7400B9D86CD}" srcOrd="5" destOrd="0" presId="urn:microsoft.com/office/officeart/2005/8/layout/vList2"/>
    <dgm:cxn modelId="{03A35612-E9DF-4487-AA8F-AB7512FD8812}" type="presParOf" srcId="{734B1246-8C5C-475A-9140-3D9D525A720C}" destId="{D0C10856-139E-46C7-B7EE-15D1B5A303BC}" srcOrd="6" destOrd="0" presId="urn:microsoft.com/office/officeart/2005/8/layout/vList2"/>
    <dgm:cxn modelId="{61AE6CE7-2ADB-413C-AF19-97AA72C8FB86}" type="presParOf" srcId="{734B1246-8C5C-475A-9140-3D9D525A720C}" destId="{4985AD7C-AF51-4CA7-B3CB-6375917D858F}" srcOrd="7" destOrd="0" presId="urn:microsoft.com/office/officeart/2005/8/layout/vList2"/>
    <dgm:cxn modelId="{9690B374-D2B5-4D44-BA25-FBED63DA223F}" type="presParOf" srcId="{734B1246-8C5C-475A-9140-3D9D525A720C}" destId="{92939C31-49F6-45F9-A879-92B2293D0DA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22BCA-4F23-49AB-8894-BF58FEC9298B}">
      <dsp:nvSpPr>
        <dsp:cNvPr id="0" name=""/>
        <dsp:cNvSpPr/>
      </dsp:nvSpPr>
      <dsp:spPr>
        <a:xfrm>
          <a:off x="0" y="766292"/>
          <a:ext cx="8229600" cy="6357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ADHD</a:t>
          </a:r>
          <a:endParaRPr lang="en-US" sz="2600" kern="1200" dirty="0"/>
        </a:p>
      </dsp:txBody>
      <dsp:txXfrm>
        <a:off x="31033" y="797325"/>
        <a:ext cx="8167534" cy="573651"/>
      </dsp:txXfrm>
    </dsp:sp>
    <dsp:sp modelId="{1DC6FF76-88F2-4B93-8D51-866E7504A4E4}">
      <dsp:nvSpPr>
        <dsp:cNvPr id="0" name=""/>
        <dsp:cNvSpPr/>
      </dsp:nvSpPr>
      <dsp:spPr>
        <a:xfrm>
          <a:off x="0" y="3406412"/>
          <a:ext cx="8229600" cy="64294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Pyromania/Kleptomania</a:t>
          </a:r>
          <a:endParaRPr lang="en-US" sz="2600" kern="1200" dirty="0"/>
        </a:p>
      </dsp:txBody>
      <dsp:txXfrm>
        <a:off x="31386" y="3437798"/>
        <a:ext cx="8166828" cy="580169"/>
      </dsp:txXfrm>
    </dsp:sp>
    <dsp:sp modelId="{5B7AA823-4F6F-4D89-868C-B073FED8F2F4}">
      <dsp:nvSpPr>
        <dsp:cNvPr id="0" name=""/>
        <dsp:cNvSpPr/>
      </dsp:nvSpPr>
      <dsp:spPr>
        <a:xfrm>
          <a:off x="0" y="1546404"/>
          <a:ext cx="8229600" cy="7517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ODD/Conduct Disorder</a:t>
          </a:r>
          <a:endParaRPr lang="en-US" sz="2600" kern="1200" dirty="0"/>
        </a:p>
      </dsp:txBody>
      <dsp:txXfrm>
        <a:off x="36698" y="1583102"/>
        <a:ext cx="8156204" cy="678361"/>
      </dsp:txXfrm>
    </dsp:sp>
    <dsp:sp modelId="{BB015A8D-6C15-46BD-BF9F-C1C50F1995E8}">
      <dsp:nvSpPr>
        <dsp:cNvPr id="0" name=""/>
        <dsp:cNvSpPr/>
      </dsp:nvSpPr>
      <dsp:spPr>
        <a:xfrm>
          <a:off x="0" y="2460803"/>
          <a:ext cx="8229600" cy="7170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Intermittent Explosive Disorder (IED)</a:t>
          </a:r>
          <a:endParaRPr lang="en-US" sz="2600" kern="1200" dirty="0"/>
        </a:p>
      </dsp:txBody>
      <dsp:txXfrm>
        <a:off x="35001" y="2495804"/>
        <a:ext cx="8159598" cy="64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48818-A0B9-4DC4-B407-D87936265A2B}">
      <dsp:nvSpPr>
        <dsp:cNvPr id="0" name=""/>
        <dsp:cNvSpPr/>
      </dsp:nvSpPr>
      <dsp:spPr>
        <a:xfrm>
          <a:off x="0" y="1676407"/>
          <a:ext cx="4343400" cy="69749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ADHD</a:t>
          </a:r>
          <a:endParaRPr lang="en-US" sz="2900" kern="1200" dirty="0"/>
        </a:p>
      </dsp:txBody>
      <dsp:txXfrm>
        <a:off x="34049" y="1710456"/>
        <a:ext cx="4275302" cy="62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929B-FDCD-48FC-8915-73C9BE9E6D9C}">
      <dsp:nvSpPr>
        <dsp:cNvPr id="0" name=""/>
        <dsp:cNvSpPr/>
      </dsp:nvSpPr>
      <dsp:spPr>
        <a:xfrm>
          <a:off x="523279" y="2701"/>
          <a:ext cx="2786062" cy="13930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Nigrostriatal pathway</a:t>
          </a:r>
          <a:endParaRPr lang="en-US" sz="2400" kern="1200" dirty="0"/>
        </a:p>
      </dsp:txBody>
      <dsp:txXfrm>
        <a:off x="564079" y="43501"/>
        <a:ext cx="2704462" cy="1311431"/>
      </dsp:txXfrm>
    </dsp:sp>
    <dsp:sp modelId="{28CD4DE0-D0A7-4C25-B08C-298E91F3B0AA}">
      <dsp:nvSpPr>
        <dsp:cNvPr id="0" name=""/>
        <dsp:cNvSpPr/>
      </dsp:nvSpPr>
      <dsp:spPr>
        <a:xfrm>
          <a:off x="801885" y="1395732"/>
          <a:ext cx="278606" cy="1044773"/>
        </a:xfrm>
        <a:custGeom>
          <a:avLst/>
          <a:gdLst/>
          <a:ahLst/>
          <a:cxnLst/>
          <a:rect l="0" t="0" r="0" b="0"/>
          <a:pathLst>
            <a:path>
              <a:moveTo>
                <a:pt x="0" y="0"/>
              </a:moveTo>
              <a:lnTo>
                <a:pt x="0" y="1044773"/>
              </a:lnTo>
              <a:lnTo>
                <a:pt x="278606" y="104477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115A5-7D1D-4AE3-BC01-A9AF6719510B}">
      <dsp:nvSpPr>
        <dsp:cNvPr id="0" name=""/>
        <dsp:cNvSpPr/>
      </dsp:nvSpPr>
      <dsp:spPr>
        <a:xfrm>
          <a:off x="1080492" y="1743990"/>
          <a:ext cx="2228850" cy="1393031"/>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Motor control</a:t>
          </a:r>
          <a:endParaRPr lang="en-US" sz="1800" kern="1200" dirty="0"/>
        </a:p>
      </dsp:txBody>
      <dsp:txXfrm>
        <a:off x="1121292" y="1784790"/>
        <a:ext cx="2147250" cy="1311431"/>
      </dsp:txXfrm>
    </dsp:sp>
    <dsp:sp modelId="{CF5347E6-D397-426D-9149-B56009C5E531}">
      <dsp:nvSpPr>
        <dsp:cNvPr id="0" name=""/>
        <dsp:cNvSpPr/>
      </dsp:nvSpPr>
      <dsp:spPr>
        <a:xfrm>
          <a:off x="801885" y="1395732"/>
          <a:ext cx="278606" cy="2897665"/>
        </a:xfrm>
        <a:custGeom>
          <a:avLst/>
          <a:gdLst/>
          <a:ahLst/>
          <a:cxnLst/>
          <a:rect l="0" t="0" r="0" b="0"/>
          <a:pathLst>
            <a:path>
              <a:moveTo>
                <a:pt x="0" y="0"/>
              </a:moveTo>
              <a:lnTo>
                <a:pt x="0" y="2897665"/>
              </a:lnTo>
              <a:lnTo>
                <a:pt x="278606" y="289766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22D87-F810-4EEB-A7F9-1230833340D5}">
      <dsp:nvSpPr>
        <dsp:cNvPr id="0" name=""/>
        <dsp:cNvSpPr/>
      </dsp:nvSpPr>
      <dsp:spPr>
        <a:xfrm>
          <a:off x="1080492" y="3485279"/>
          <a:ext cx="2228850" cy="1616236"/>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Substantia Nigra to Basal Ganglia (caudate and putamen)</a:t>
          </a:r>
          <a:endParaRPr lang="en-US" sz="1800" kern="1200" dirty="0"/>
        </a:p>
      </dsp:txBody>
      <dsp:txXfrm>
        <a:off x="1127830" y="3532617"/>
        <a:ext cx="2134174" cy="1521560"/>
      </dsp:txXfrm>
    </dsp:sp>
    <dsp:sp modelId="{0A6D4C35-2F70-47AF-B606-697AD0A3487E}">
      <dsp:nvSpPr>
        <dsp:cNvPr id="0" name=""/>
        <dsp:cNvSpPr/>
      </dsp:nvSpPr>
      <dsp:spPr>
        <a:xfrm>
          <a:off x="4005857" y="2701"/>
          <a:ext cx="2786062" cy="13930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Mesolimbic pathway</a:t>
          </a:r>
          <a:endParaRPr lang="en-US" sz="2400" kern="1200" dirty="0"/>
        </a:p>
      </dsp:txBody>
      <dsp:txXfrm>
        <a:off x="4046657" y="43501"/>
        <a:ext cx="2704462" cy="1311431"/>
      </dsp:txXfrm>
    </dsp:sp>
    <dsp:sp modelId="{0C4E8211-D13A-458A-9309-3843E5665E9C}">
      <dsp:nvSpPr>
        <dsp:cNvPr id="0" name=""/>
        <dsp:cNvSpPr/>
      </dsp:nvSpPr>
      <dsp:spPr>
        <a:xfrm>
          <a:off x="4284464" y="1395732"/>
          <a:ext cx="278606" cy="1044773"/>
        </a:xfrm>
        <a:custGeom>
          <a:avLst/>
          <a:gdLst/>
          <a:ahLst/>
          <a:cxnLst/>
          <a:rect l="0" t="0" r="0" b="0"/>
          <a:pathLst>
            <a:path>
              <a:moveTo>
                <a:pt x="0" y="0"/>
              </a:moveTo>
              <a:lnTo>
                <a:pt x="0" y="1044773"/>
              </a:lnTo>
              <a:lnTo>
                <a:pt x="278606" y="104477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D9D4A-B9B9-4ABA-B511-FB5595DB5E66}">
      <dsp:nvSpPr>
        <dsp:cNvPr id="0" name=""/>
        <dsp:cNvSpPr/>
      </dsp:nvSpPr>
      <dsp:spPr>
        <a:xfrm>
          <a:off x="4563070" y="1743990"/>
          <a:ext cx="2228850" cy="1393031"/>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Motivated behavior; </a:t>
          </a:r>
        </a:p>
        <a:p>
          <a:pPr lvl="0" algn="l" defTabSz="800100">
            <a:lnSpc>
              <a:spcPct val="90000"/>
            </a:lnSpc>
            <a:spcBef>
              <a:spcPct val="0"/>
            </a:spcBef>
            <a:spcAft>
              <a:spcPct val="35000"/>
            </a:spcAft>
          </a:pPr>
          <a:r>
            <a:rPr lang="en-US" sz="1800" kern="1200" dirty="0" smtClean="0"/>
            <a:t>Reinforcement learning </a:t>
          </a:r>
          <a:endParaRPr lang="en-US" sz="1800" kern="1200" dirty="0"/>
        </a:p>
      </dsp:txBody>
      <dsp:txXfrm>
        <a:off x="4603870" y="1784790"/>
        <a:ext cx="2147250" cy="1311431"/>
      </dsp:txXfrm>
    </dsp:sp>
    <dsp:sp modelId="{6DAA8122-125C-4BEC-A2ED-36EAD1852125}">
      <dsp:nvSpPr>
        <dsp:cNvPr id="0" name=""/>
        <dsp:cNvSpPr/>
      </dsp:nvSpPr>
      <dsp:spPr>
        <a:xfrm>
          <a:off x="4284464" y="1395732"/>
          <a:ext cx="278606" cy="2936356"/>
        </a:xfrm>
        <a:custGeom>
          <a:avLst/>
          <a:gdLst/>
          <a:ahLst/>
          <a:cxnLst/>
          <a:rect l="0" t="0" r="0" b="0"/>
          <a:pathLst>
            <a:path>
              <a:moveTo>
                <a:pt x="0" y="0"/>
              </a:moveTo>
              <a:lnTo>
                <a:pt x="0" y="2936356"/>
              </a:lnTo>
              <a:lnTo>
                <a:pt x="278606" y="2936356"/>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551A4-752B-4E05-96ED-03A187CE495D}">
      <dsp:nvSpPr>
        <dsp:cNvPr id="0" name=""/>
        <dsp:cNvSpPr/>
      </dsp:nvSpPr>
      <dsp:spPr>
        <a:xfrm>
          <a:off x="4563070" y="3485279"/>
          <a:ext cx="2228850" cy="1693619"/>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Ventral Tegmental Area to Subcortical Limbic Regions (nucleus accumbens, olfactory tubercle)</a:t>
          </a:r>
          <a:endParaRPr lang="en-US" sz="1800" kern="1200" dirty="0"/>
        </a:p>
      </dsp:txBody>
      <dsp:txXfrm>
        <a:off x="4612674" y="3534883"/>
        <a:ext cx="2129642" cy="1594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50483-5350-4956-BD50-3910C1B3A456}">
      <dsp:nvSpPr>
        <dsp:cNvPr id="0" name=""/>
        <dsp:cNvSpPr/>
      </dsp:nvSpPr>
      <dsp:spPr>
        <a:xfrm>
          <a:off x="0" y="0"/>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Education/Classroom interventions</a:t>
          </a:r>
          <a:endParaRPr lang="en-US" sz="3200" kern="1200" dirty="0"/>
        </a:p>
      </dsp:txBody>
      <dsp:txXfrm>
        <a:off x="59399" y="59399"/>
        <a:ext cx="8110802" cy="1098002"/>
      </dsp:txXfrm>
    </dsp:sp>
    <dsp:sp modelId="{D7EB062D-00D1-44D6-8E03-A81A2D53ED73}">
      <dsp:nvSpPr>
        <dsp:cNvPr id="0" name=""/>
        <dsp:cNvSpPr/>
      </dsp:nvSpPr>
      <dsp:spPr>
        <a:xfrm>
          <a:off x="0" y="1704404"/>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Psychosocial interventions </a:t>
          </a:r>
          <a:endParaRPr lang="en-US" sz="3200" kern="1200" dirty="0"/>
        </a:p>
      </dsp:txBody>
      <dsp:txXfrm>
        <a:off x="59399" y="1763803"/>
        <a:ext cx="8110802" cy="1098002"/>
      </dsp:txXfrm>
    </dsp:sp>
    <dsp:sp modelId="{957D51B3-6F75-4722-AB78-02ACEB2169FD}">
      <dsp:nvSpPr>
        <dsp:cNvPr id="0" name=""/>
        <dsp:cNvSpPr/>
      </dsp:nvSpPr>
      <dsp:spPr>
        <a:xfrm>
          <a:off x="0" y="3408809"/>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err="1" smtClean="0"/>
            <a:t>Pharmacotherapeutic</a:t>
          </a:r>
          <a:r>
            <a:rPr lang="en-US" sz="3200" kern="1200" dirty="0" smtClean="0"/>
            <a:t> interventions</a:t>
          </a:r>
          <a:endParaRPr lang="en-US" sz="3200" kern="1200" dirty="0"/>
        </a:p>
      </dsp:txBody>
      <dsp:txXfrm>
        <a:off x="59399" y="3468208"/>
        <a:ext cx="8110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5D10-D641-4113-8872-074094F855F8}">
      <dsp:nvSpPr>
        <dsp:cNvPr id="0" name=""/>
        <dsp:cNvSpPr/>
      </dsp:nvSpPr>
      <dsp:spPr>
        <a:xfrm>
          <a:off x="0" y="696260"/>
          <a:ext cx="2121693" cy="7140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cap="rnd" cmpd="sng"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Single-pulse</a:t>
          </a:r>
        </a:p>
        <a:p>
          <a:pPr lvl="0" algn="ctr" defTabSz="755650">
            <a:lnSpc>
              <a:spcPct val="90000"/>
            </a:lnSpc>
            <a:spcBef>
              <a:spcPct val="0"/>
            </a:spcBef>
            <a:spcAft>
              <a:spcPct val="35000"/>
            </a:spcAft>
          </a:pPr>
          <a:r>
            <a:rPr lang="en-US" sz="1700" kern="1200" dirty="0" smtClean="0"/>
            <a:t>(Immediate release)</a:t>
          </a:r>
          <a:endParaRPr lang="en-US" sz="1700" kern="1200" dirty="0"/>
        </a:p>
      </dsp:txBody>
      <dsp:txXfrm>
        <a:off x="0" y="696260"/>
        <a:ext cx="2121693" cy="714023"/>
      </dsp:txXfrm>
    </dsp:sp>
    <dsp:sp modelId="{AB20706C-6B45-49D3-9F5B-6F0B2F6DB2C2}">
      <dsp:nvSpPr>
        <dsp:cNvPr id="0" name=""/>
        <dsp:cNvSpPr/>
      </dsp:nvSpPr>
      <dsp:spPr>
        <a:xfrm>
          <a:off x="2833" y="1491553"/>
          <a:ext cx="2121693" cy="2813724"/>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Sustained release</a:t>
          </a:r>
          <a:endParaRPr lang="en-US" sz="1700" kern="1200" dirty="0"/>
        </a:p>
        <a:p>
          <a:pPr marL="171450" lvl="1" indent="-171450" algn="l" defTabSz="755650">
            <a:lnSpc>
              <a:spcPct val="90000"/>
            </a:lnSpc>
            <a:spcBef>
              <a:spcPct val="0"/>
            </a:spcBef>
            <a:spcAft>
              <a:spcPct val="15000"/>
            </a:spcAft>
            <a:buChar char="••"/>
          </a:pPr>
          <a:r>
            <a:rPr lang="en-US" sz="1700" kern="1200" dirty="0" smtClean="0"/>
            <a:t>?  Variability of release</a:t>
          </a:r>
          <a:endParaRPr lang="en-US" sz="1700" kern="1200" dirty="0"/>
        </a:p>
      </dsp:txBody>
      <dsp:txXfrm>
        <a:off x="2833" y="1491553"/>
        <a:ext cx="2121693" cy="2813724"/>
      </dsp:txXfrm>
    </dsp:sp>
    <dsp:sp modelId="{51331F7A-29FE-45AB-AED8-BCC3C55E8C26}">
      <dsp:nvSpPr>
        <dsp:cNvPr id="0" name=""/>
        <dsp:cNvSpPr/>
      </dsp:nvSpPr>
      <dsp:spPr>
        <a:xfrm>
          <a:off x="2438411" y="696260"/>
          <a:ext cx="2121693" cy="7140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cap="rnd" cmpd="sng"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Bead-filled capsule</a:t>
          </a:r>
        </a:p>
        <a:p>
          <a:pPr lvl="0" algn="ctr" defTabSz="755650">
            <a:lnSpc>
              <a:spcPct val="90000"/>
            </a:lnSpc>
            <a:spcBef>
              <a:spcPct val="0"/>
            </a:spcBef>
            <a:spcAft>
              <a:spcPct val="35000"/>
            </a:spcAft>
          </a:pPr>
          <a:r>
            <a:rPr lang="en-US" sz="1700" kern="1200" dirty="0" smtClean="0"/>
            <a:t>(Extended release)</a:t>
          </a:r>
          <a:endParaRPr lang="en-US" sz="1700" kern="1200" dirty="0"/>
        </a:p>
      </dsp:txBody>
      <dsp:txXfrm>
        <a:off x="2438411" y="696260"/>
        <a:ext cx="2121693" cy="714023"/>
      </dsp:txXfrm>
    </dsp:sp>
    <dsp:sp modelId="{17E50ACC-95D0-4F10-B985-E9868D30417E}">
      <dsp:nvSpPr>
        <dsp:cNvPr id="0" name=""/>
        <dsp:cNvSpPr/>
      </dsp:nvSpPr>
      <dsp:spPr>
        <a:xfrm>
          <a:off x="2421564" y="1491553"/>
          <a:ext cx="2121693" cy="2813724"/>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Some are immediate-release</a:t>
          </a:r>
          <a:endParaRPr lang="en-US" sz="1700" kern="1200" dirty="0"/>
        </a:p>
        <a:p>
          <a:pPr marL="171450" lvl="1" indent="-171450" algn="l" defTabSz="755650">
            <a:lnSpc>
              <a:spcPct val="90000"/>
            </a:lnSpc>
            <a:spcBef>
              <a:spcPct val="0"/>
            </a:spcBef>
            <a:spcAft>
              <a:spcPct val="15000"/>
            </a:spcAft>
            <a:buChar char="••"/>
          </a:pPr>
          <a:r>
            <a:rPr lang="en-US" sz="1700" kern="1200" dirty="0" smtClean="0"/>
            <a:t>Rest are enteric coated delayed-release beads</a:t>
          </a:r>
          <a:endParaRPr lang="en-US" sz="1700" kern="1200" dirty="0"/>
        </a:p>
      </dsp:txBody>
      <dsp:txXfrm>
        <a:off x="2421564" y="1491553"/>
        <a:ext cx="2121693" cy="2813724"/>
      </dsp:txXfrm>
    </dsp:sp>
    <dsp:sp modelId="{C39DC20D-6182-4CA3-AC8F-D05012C9567F}">
      <dsp:nvSpPr>
        <dsp:cNvPr id="0" name=""/>
        <dsp:cNvSpPr/>
      </dsp:nvSpPr>
      <dsp:spPr>
        <a:xfrm>
          <a:off x="4800598" y="696260"/>
          <a:ext cx="2472070" cy="7140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cap="rnd" cmpd="sng"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Osmotic release oral system (OROS)</a:t>
          </a:r>
          <a:endParaRPr lang="en-US" sz="1700" kern="1200" dirty="0"/>
        </a:p>
      </dsp:txBody>
      <dsp:txXfrm>
        <a:off x="4800598" y="696260"/>
        <a:ext cx="2472070" cy="714023"/>
      </dsp:txXfrm>
    </dsp:sp>
    <dsp:sp modelId="{4ED55270-CB74-48A9-BB5E-F2BC485CFF06}">
      <dsp:nvSpPr>
        <dsp:cNvPr id="0" name=""/>
        <dsp:cNvSpPr/>
      </dsp:nvSpPr>
      <dsp:spPr>
        <a:xfrm>
          <a:off x="4890717" y="1491553"/>
          <a:ext cx="2371226" cy="2813724"/>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Capsule with MPH is slowly released as water is absorbed from the gut</a:t>
          </a:r>
          <a:endParaRPr lang="en-US" sz="1700" kern="1200" dirty="0"/>
        </a:p>
        <a:p>
          <a:pPr marL="171450" lvl="1" indent="-171450" algn="l" defTabSz="755650">
            <a:lnSpc>
              <a:spcPct val="90000"/>
            </a:lnSpc>
            <a:spcBef>
              <a:spcPct val="0"/>
            </a:spcBef>
            <a:spcAft>
              <a:spcPct val="15000"/>
            </a:spcAft>
            <a:buChar char="••"/>
          </a:pPr>
          <a:r>
            <a:rPr lang="en-US" sz="1700" kern="1200" dirty="0" smtClean="0"/>
            <a:t>20% dose initially released; osmotic pressure “pumps” rest out over 8-12 hours (Concerta)</a:t>
          </a:r>
          <a:endParaRPr lang="en-US" sz="1700" kern="1200" dirty="0"/>
        </a:p>
      </dsp:txBody>
      <dsp:txXfrm>
        <a:off x="4890717" y="1491553"/>
        <a:ext cx="2371226" cy="2813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5D10-D641-4113-8872-074094F855F8}">
      <dsp:nvSpPr>
        <dsp:cNvPr id="0" name=""/>
        <dsp:cNvSpPr/>
      </dsp:nvSpPr>
      <dsp:spPr>
        <a:xfrm>
          <a:off x="0" y="540203"/>
          <a:ext cx="3418284" cy="12176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cap="rnd" cmpd="sng"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err="1" smtClean="0"/>
            <a:t>Transdermal</a:t>
          </a:r>
          <a:r>
            <a:rPr lang="en-US" sz="2900" kern="1200" dirty="0" smtClean="0"/>
            <a:t> </a:t>
          </a:r>
          <a:endParaRPr lang="en-US" sz="2900" kern="1200" dirty="0"/>
        </a:p>
      </dsp:txBody>
      <dsp:txXfrm>
        <a:off x="0" y="540203"/>
        <a:ext cx="3418284" cy="1217656"/>
      </dsp:txXfrm>
    </dsp:sp>
    <dsp:sp modelId="{AB20706C-6B45-49D3-9F5B-6F0B2F6DB2C2}">
      <dsp:nvSpPr>
        <dsp:cNvPr id="0" name=""/>
        <dsp:cNvSpPr/>
      </dsp:nvSpPr>
      <dsp:spPr>
        <a:xfrm>
          <a:off x="35" y="1896454"/>
          <a:ext cx="3418284" cy="2507557"/>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Daytrana patch</a:t>
          </a:r>
          <a:endParaRPr lang="en-US" sz="2900" kern="1200" dirty="0"/>
        </a:p>
      </dsp:txBody>
      <dsp:txXfrm>
        <a:off x="35" y="1896454"/>
        <a:ext cx="3418284" cy="2507557"/>
      </dsp:txXfrm>
    </dsp:sp>
    <dsp:sp modelId="{51331F7A-29FE-45AB-AED8-BCC3C55E8C26}">
      <dsp:nvSpPr>
        <dsp:cNvPr id="0" name=""/>
        <dsp:cNvSpPr/>
      </dsp:nvSpPr>
      <dsp:spPr>
        <a:xfrm>
          <a:off x="3896915" y="540203"/>
          <a:ext cx="3418284" cy="12176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cap="rnd" cmpd="sng" algn="ctr">
          <a:solidFill>
            <a:schemeClr val="accen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Activation of </a:t>
          </a:r>
        </a:p>
        <a:p>
          <a:pPr lvl="0" algn="ctr" defTabSz="1289050">
            <a:lnSpc>
              <a:spcPct val="90000"/>
            </a:lnSpc>
            <a:spcBef>
              <a:spcPct val="0"/>
            </a:spcBef>
            <a:spcAft>
              <a:spcPct val="35000"/>
            </a:spcAft>
          </a:pPr>
          <a:r>
            <a:rPr lang="en-US" sz="2900" kern="1200" dirty="0" smtClean="0"/>
            <a:t>pro-drug (Vyvanse)</a:t>
          </a:r>
          <a:endParaRPr lang="en-US" sz="2900" kern="1200" dirty="0"/>
        </a:p>
      </dsp:txBody>
      <dsp:txXfrm>
        <a:off x="3896915" y="540203"/>
        <a:ext cx="3418284" cy="1217656"/>
      </dsp:txXfrm>
    </dsp:sp>
    <dsp:sp modelId="{17E50ACC-95D0-4F10-B985-E9868D30417E}">
      <dsp:nvSpPr>
        <dsp:cNvPr id="0" name=""/>
        <dsp:cNvSpPr/>
      </dsp:nvSpPr>
      <dsp:spPr>
        <a:xfrm>
          <a:off x="3896879" y="1896454"/>
          <a:ext cx="3418284" cy="2507557"/>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smtClean="0"/>
            <a:t>lisdexamfetamine</a:t>
          </a:r>
          <a:r>
            <a:rPr lang="en-US" sz="2900" kern="1200" dirty="0" smtClean="0"/>
            <a:t> is activated once ingested</a:t>
          </a:r>
          <a:endParaRPr lang="en-US" sz="2900" kern="1200" dirty="0"/>
        </a:p>
        <a:p>
          <a:pPr marL="285750" lvl="1" indent="-285750" algn="l" defTabSz="1289050">
            <a:lnSpc>
              <a:spcPct val="90000"/>
            </a:lnSpc>
            <a:spcBef>
              <a:spcPct val="0"/>
            </a:spcBef>
            <a:spcAft>
              <a:spcPct val="15000"/>
            </a:spcAft>
            <a:buChar char="••"/>
          </a:pPr>
          <a:r>
            <a:rPr lang="en-US" sz="2900" kern="1200" dirty="0" smtClean="0"/>
            <a:t>lysine in cleaved from AMPH</a:t>
          </a:r>
          <a:endParaRPr lang="en-US" sz="2900" kern="1200" dirty="0"/>
        </a:p>
      </dsp:txBody>
      <dsp:txXfrm>
        <a:off x="3896879" y="1896454"/>
        <a:ext cx="3418284" cy="25075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69F18-4467-44C6-921A-33C1DD49AB9D}">
      <dsp:nvSpPr>
        <dsp:cNvPr id="0" name=""/>
        <dsp:cNvSpPr/>
      </dsp:nvSpPr>
      <dsp:spPr>
        <a:xfrm>
          <a:off x="0" y="0"/>
          <a:ext cx="9144000" cy="42263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Most tolerate well</a:t>
          </a:r>
          <a:endParaRPr lang="en-US" sz="1400" kern="1200" dirty="0"/>
        </a:p>
      </dsp:txBody>
      <dsp:txXfrm>
        <a:off x="20631" y="20631"/>
        <a:ext cx="9102738" cy="381372"/>
      </dsp:txXfrm>
    </dsp:sp>
    <dsp:sp modelId="{7CA2B92C-131D-4AAA-A108-C07CCA8AE775}">
      <dsp:nvSpPr>
        <dsp:cNvPr id="0" name=""/>
        <dsp:cNvSpPr/>
      </dsp:nvSpPr>
      <dsp:spPr>
        <a:xfrm>
          <a:off x="0" y="380998"/>
          <a:ext cx="9144000" cy="14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5% discontinue due to negative effects</a:t>
          </a:r>
          <a:endParaRPr lang="en-US" sz="1400" kern="1200" dirty="0"/>
        </a:p>
      </dsp:txBody>
      <dsp:txXfrm>
        <a:off x="0" y="380998"/>
        <a:ext cx="9144000" cy="141540"/>
      </dsp:txXfrm>
    </dsp:sp>
    <dsp:sp modelId="{AB5E163C-3EFF-483C-9326-3E7996592695}">
      <dsp:nvSpPr>
        <dsp:cNvPr id="0" name=""/>
        <dsp:cNvSpPr/>
      </dsp:nvSpPr>
      <dsp:spPr>
        <a:xfrm>
          <a:off x="0" y="679129"/>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Side effects are dose dependent</a:t>
          </a:r>
          <a:endParaRPr lang="en-US" sz="1400" kern="1200" dirty="0"/>
        </a:p>
      </dsp:txBody>
      <dsp:txXfrm>
        <a:off x="17563" y="696692"/>
        <a:ext cx="9108874" cy="324648"/>
      </dsp:txXfrm>
    </dsp:sp>
    <dsp:sp modelId="{91685A57-2F49-4D2D-AC1A-1C2075F3D51D}">
      <dsp:nvSpPr>
        <dsp:cNvPr id="0" name=""/>
        <dsp:cNvSpPr/>
      </dsp:nvSpPr>
      <dsp:spPr>
        <a:xfrm>
          <a:off x="0" y="1050138"/>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Most common side effects:</a:t>
          </a:r>
          <a:endParaRPr lang="en-US" sz="1400" kern="1200" dirty="0"/>
        </a:p>
      </dsp:txBody>
      <dsp:txXfrm>
        <a:off x="17563" y="1067701"/>
        <a:ext cx="9108874" cy="324648"/>
      </dsp:txXfrm>
    </dsp:sp>
    <dsp:sp modelId="{45BCCF9D-9185-4A46-ACD9-F4826785F749}">
      <dsp:nvSpPr>
        <dsp:cNvPr id="0" name=""/>
        <dsp:cNvSpPr/>
      </dsp:nvSpPr>
      <dsp:spPr>
        <a:xfrm>
          <a:off x="0" y="1455441"/>
          <a:ext cx="9144000" cy="147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Insomnia (50% +)</a:t>
          </a:r>
          <a:endParaRPr lang="en-US" sz="1400" kern="1200" dirty="0"/>
        </a:p>
        <a:p>
          <a:pPr marL="114300" lvl="1" indent="-114300" algn="l" defTabSz="622300" rtl="0">
            <a:lnSpc>
              <a:spcPct val="90000"/>
            </a:lnSpc>
            <a:spcBef>
              <a:spcPct val="0"/>
            </a:spcBef>
            <a:spcAft>
              <a:spcPct val="20000"/>
            </a:spcAft>
            <a:buChar char="••"/>
          </a:pPr>
          <a:r>
            <a:rPr lang="en-US" sz="1400" kern="1200" dirty="0" smtClean="0"/>
            <a:t>Loss of Appetite (50% +)</a:t>
          </a:r>
          <a:endParaRPr lang="en-US" sz="1400" kern="1200" dirty="0"/>
        </a:p>
        <a:p>
          <a:pPr marL="114300" lvl="1" indent="-114300" algn="l" defTabSz="622300" rtl="0">
            <a:lnSpc>
              <a:spcPct val="90000"/>
            </a:lnSpc>
            <a:spcBef>
              <a:spcPct val="0"/>
            </a:spcBef>
            <a:spcAft>
              <a:spcPct val="20000"/>
            </a:spcAft>
            <a:buChar char="••"/>
          </a:pPr>
          <a:r>
            <a:rPr lang="en-US" sz="1400" kern="1200" dirty="0" smtClean="0"/>
            <a:t>Headaches (20-40%)</a:t>
          </a:r>
          <a:endParaRPr lang="en-US" sz="1400" kern="1200" dirty="0"/>
        </a:p>
        <a:p>
          <a:pPr marL="114300" lvl="1" indent="-114300" algn="l" defTabSz="622300" rtl="0">
            <a:lnSpc>
              <a:spcPct val="90000"/>
            </a:lnSpc>
            <a:spcBef>
              <a:spcPct val="0"/>
            </a:spcBef>
            <a:spcAft>
              <a:spcPct val="20000"/>
            </a:spcAft>
            <a:buChar char="••"/>
          </a:pPr>
          <a:r>
            <a:rPr lang="en-US" sz="1400" kern="1200" dirty="0" smtClean="0"/>
            <a:t>Stomach Aches (20-40%)</a:t>
          </a:r>
          <a:endParaRPr lang="en-US" sz="1400" kern="1200" dirty="0"/>
        </a:p>
      </dsp:txBody>
      <dsp:txXfrm>
        <a:off x="0" y="1455441"/>
        <a:ext cx="9144000" cy="1474992"/>
      </dsp:txXfrm>
    </dsp:sp>
    <dsp:sp modelId="{7B17E7A6-5282-4BA5-BD7A-EDC34FDCA3F9}">
      <dsp:nvSpPr>
        <dsp:cNvPr id="0" name=""/>
        <dsp:cNvSpPr/>
      </dsp:nvSpPr>
      <dsp:spPr>
        <a:xfrm>
          <a:off x="0" y="2588167"/>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Irritability, tearfulness (&lt;10%) </a:t>
          </a:r>
          <a:endParaRPr lang="en-US" sz="1400" kern="1200" dirty="0"/>
        </a:p>
      </dsp:txBody>
      <dsp:txXfrm>
        <a:off x="17563" y="2605730"/>
        <a:ext cx="9108874" cy="324648"/>
      </dsp:txXfrm>
    </dsp:sp>
    <dsp:sp modelId="{B68D96DE-8333-47C2-9F65-6FE1BE285AC3}">
      <dsp:nvSpPr>
        <dsp:cNvPr id="0" name=""/>
        <dsp:cNvSpPr/>
      </dsp:nvSpPr>
      <dsp:spPr>
        <a:xfrm>
          <a:off x="0" y="3078025"/>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Nervous Habits &amp; Mannerisms (&lt;10%)</a:t>
          </a:r>
          <a:endParaRPr lang="en-US" sz="1400" kern="1200" dirty="0"/>
        </a:p>
      </dsp:txBody>
      <dsp:txXfrm>
        <a:off x="17563" y="3095588"/>
        <a:ext cx="9108874" cy="324648"/>
      </dsp:txXfrm>
    </dsp:sp>
    <dsp:sp modelId="{03C7B8C6-A144-4244-A368-AA6AEA7117FD}">
      <dsp:nvSpPr>
        <dsp:cNvPr id="0" name=""/>
        <dsp:cNvSpPr/>
      </dsp:nvSpPr>
      <dsp:spPr>
        <a:xfrm>
          <a:off x="0" y="3567881"/>
          <a:ext cx="91440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Tics (&lt;3%) and </a:t>
          </a:r>
          <a:r>
            <a:rPr lang="en-US" sz="1400" kern="1200" dirty="0" err="1" smtClean="0"/>
            <a:t>Tourette’s</a:t>
          </a:r>
          <a:r>
            <a:rPr lang="en-US" sz="1400" kern="1200" dirty="0" smtClean="0"/>
            <a:t> (Rare)</a:t>
          </a:r>
          <a:endParaRPr lang="en-US" sz="1400" kern="1200" dirty="0"/>
        </a:p>
      </dsp:txBody>
      <dsp:txXfrm>
        <a:off x="0" y="3567881"/>
        <a:ext cx="9144000" cy="248400"/>
      </dsp:txXfrm>
    </dsp:sp>
    <dsp:sp modelId="{374EBF55-D448-4439-BC4E-FADD3C581BFB}">
      <dsp:nvSpPr>
        <dsp:cNvPr id="0" name=""/>
        <dsp:cNvSpPr/>
      </dsp:nvSpPr>
      <dsp:spPr>
        <a:xfrm>
          <a:off x="0" y="3941584"/>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Mild Weight Loss (Average 1-4 pounds; transient)</a:t>
          </a:r>
          <a:endParaRPr lang="en-US" sz="1400" kern="1200" dirty="0"/>
        </a:p>
      </dsp:txBody>
      <dsp:txXfrm>
        <a:off x="17563" y="3959147"/>
        <a:ext cx="9108874" cy="324648"/>
      </dsp:txXfrm>
    </dsp:sp>
    <dsp:sp modelId="{D3EEDD22-16F3-4939-A0FC-243018D914B3}">
      <dsp:nvSpPr>
        <dsp:cNvPr id="0" name=""/>
        <dsp:cNvSpPr/>
      </dsp:nvSpPr>
      <dsp:spPr>
        <a:xfrm>
          <a:off x="0" y="4344559"/>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Small effect on height during 1</a:t>
          </a:r>
          <a:r>
            <a:rPr lang="en-US" sz="1400" kern="1200" baseline="30000" dirty="0" smtClean="0"/>
            <a:t>st</a:t>
          </a:r>
          <a:r>
            <a:rPr lang="en-US" sz="1400" kern="1200" dirty="0" smtClean="0"/>
            <a:t> year (Approx 1cm) Increased heart rate (3-10 </a:t>
          </a:r>
          <a:r>
            <a:rPr lang="en-US" sz="1400" kern="1200" dirty="0" err="1" smtClean="0"/>
            <a:t>bpm</a:t>
          </a:r>
          <a:r>
            <a:rPr lang="en-US" sz="1400" kern="1200" dirty="0" smtClean="0"/>
            <a:t>)</a:t>
          </a:r>
          <a:endParaRPr lang="en-US" sz="1400" kern="1200" dirty="0"/>
        </a:p>
      </dsp:txBody>
      <dsp:txXfrm>
        <a:off x="17563" y="4362122"/>
        <a:ext cx="9108874" cy="324648"/>
      </dsp:txXfrm>
    </dsp:sp>
    <dsp:sp modelId="{E8C3E31A-C582-438B-BCFA-FA51DBFA2ED9}">
      <dsp:nvSpPr>
        <dsp:cNvPr id="0" name=""/>
        <dsp:cNvSpPr/>
      </dsp:nvSpPr>
      <dsp:spPr>
        <a:xfrm>
          <a:off x="0" y="4747534"/>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Increased blood pressure (1.5-14 mmHg)</a:t>
          </a:r>
          <a:endParaRPr lang="en-US" sz="1400" kern="1200" dirty="0"/>
        </a:p>
      </dsp:txBody>
      <dsp:txXfrm>
        <a:off x="17563" y="4765097"/>
        <a:ext cx="9108874" cy="324648"/>
      </dsp:txXfrm>
    </dsp:sp>
    <dsp:sp modelId="{3F16627C-ADA3-410A-9FB4-D391155BA660}">
      <dsp:nvSpPr>
        <dsp:cNvPr id="0" name=""/>
        <dsp:cNvSpPr/>
      </dsp:nvSpPr>
      <dsp:spPr>
        <a:xfrm>
          <a:off x="0" y="5150509"/>
          <a:ext cx="9144000" cy="3597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Psychosis (&lt;3%)</a:t>
          </a:r>
          <a:endParaRPr lang="en-US" sz="1400" kern="1200" dirty="0"/>
        </a:p>
      </dsp:txBody>
      <dsp:txXfrm>
        <a:off x="17563" y="5168072"/>
        <a:ext cx="9108874" cy="324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9071B-E940-4570-B3F4-72DF951FBEF0}">
      <dsp:nvSpPr>
        <dsp:cNvPr id="0" name=""/>
        <dsp:cNvSpPr/>
      </dsp:nvSpPr>
      <dsp:spPr>
        <a:xfrm>
          <a:off x="0" y="0"/>
          <a:ext cx="8229600" cy="9689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t>Insomnia – Sleep hygiene; Clonidine, Melatonin, Trazodone, or an antihistaminic agent</a:t>
          </a:r>
        </a:p>
        <a:p>
          <a:pPr lvl="0" algn="l" defTabSz="1022350" rtl="0">
            <a:lnSpc>
              <a:spcPct val="90000"/>
            </a:lnSpc>
            <a:spcBef>
              <a:spcPct val="0"/>
            </a:spcBef>
            <a:spcAft>
              <a:spcPct val="35000"/>
            </a:spcAft>
          </a:pPr>
          <a:endParaRPr lang="en-US" sz="1600" kern="1200" dirty="0"/>
        </a:p>
      </dsp:txBody>
      <dsp:txXfrm>
        <a:off x="47302" y="47302"/>
        <a:ext cx="8134996" cy="874385"/>
      </dsp:txXfrm>
    </dsp:sp>
    <dsp:sp modelId="{4D9A114F-15DB-4C9C-91AC-E57D6B4999C1}">
      <dsp:nvSpPr>
        <dsp:cNvPr id="0" name=""/>
        <dsp:cNvSpPr/>
      </dsp:nvSpPr>
      <dsp:spPr>
        <a:xfrm>
          <a:off x="0" y="1120405"/>
          <a:ext cx="8229600" cy="10596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Appetite loss: high caloric snack, late PM snack, Endocrine referral, Periactin for appetite stimulation</a:t>
          </a:r>
        </a:p>
      </dsp:txBody>
      <dsp:txXfrm>
        <a:off x="51729" y="1172134"/>
        <a:ext cx="8126142" cy="956209"/>
      </dsp:txXfrm>
    </dsp:sp>
    <dsp:sp modelId="{90FE22B8-9CBA-4083-B4B0-AF4DE23364E2}">
      <dsp:nvSpPr>
        <dsp:cNvPr id="0" name=""/>
        <dsp:cNvSpPr/>
      </dsp:nvSpPr>
      <dsp:spPr>
        <a:xfrm>
          <a:off x="0" y="2423944"/>
          <a:ext cx="8229600" cy="9932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If only partial efficacy with stimulants, can “mix and match” with other anti-ADHD drugs (e.g., </a:t>
          </a:r>
          <a:r>
            <a:rPr lang="en-US" sz="1600" kern="1200" dirty="0" err="1" smtClean="0"/>
            <a:t>clonidine</a:t>
          </a:r>
          <a:r>
            <a:rPr lang="en-US" sz="1600" kern="1200" dirty="0" smtClean="0"/>
            <a:t> / </a:t>
          </a:r>
          <a:r>
            <a:rPr lang="en-US" sz="1600" kern="1200" dirty="0" err="1" smtClean="0"/>
            <a:t>guanfacine</a:t>
          </a:r>
          <a:r>
            <a:rPr lang="en-US" sz="1600" kern="1200" dirty="0" smtClean="0"/>
            <a:t>, </a:t>
          </a:r>
          <a:r>
            <a:rPr lang="en-US" sz="1600" kern="1200" dirty="0" err="1" smtClean="0"/>
            <a:t>bupropion</a:t>
          </a:r>
          <a:r>
            <a:rPr lang="en-US" sz="1600" kern="1200" dirty="0" smtClean="0"/>
            <a:t>, atomoxetine TCAs)</a:t>
          </a:r>
          <a:endParaRPr lang="en-US" sz="1600" kern="1200" dirty="0"/>
        </a:p>
      </dsp:txBody>
      <dsp:txXfrm>
        <a:off x="48488" y="2472432"/>
        <a:ext cx="8132624" cy="896307"/>
      </dsp:txXfrm>
    </dsp:sp>
    <dsp:sp modelId="{B01488F3-8FE2-4DFA-A870-894E06DE9A68}">
      <dsp:nvSpPr>
        <dsp:cNvPr id="0" name=""/>
        <dsp:cNvSpPr/>
      </dsp:nvSpPr>
      <dsp:spPr>
        <a:xfrm>
          <a:off x="0" y="3628414"/>
          <a:ext cx="8229600" cy="94715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t>Dysphoric at days end: add MPH to Concerta at the end of the school day (no later than 3:30PM) </a:t>
          </a:r>
        </a:p>
        <a:p>
          <a:pPr lvl="0" algn="l" defTabSz="889000" rtl="0">
            <a:lnSpc>
              <a:spcPct val="90000"/>
            </a:lnSpc>
            <a:spcBef>
              <a:spcPct val="0"/>
            </a:spcBef>
            <a:spcAft>
              <a:spcPct val="35000"/>
            </a:spcAft>
          </a:pPr>
          <a:endParaRPr lang="en-US" sz="1600" kern="1200" dirty="0"/>
        </a:p>
      </dsp:txBody>
      <dsp:txXfrm>
        <a:off x="46236" y="3674650"/>
        <a:ext cx="8137128" cy="854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22BCA-4F23-49AB-8894-BF58FEC9298B}">
      <dsp:nvSpPr>
        <dsp:cNvPr id="0" name=""/>
        <dsp:cNvSpPr/>
      </dsp:nvSpPr>
      <dsp:spPr>
        <a:xfrm>
          <a:off x="0" y="129814"/>
          <a:ext cx="8229600" cy="6357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Oppositional Defiant Disorder (ODD)</a:t>
          </a:r>
          <a:endParaRPr lang="en-US" sz="2500" kern="1200" dirty="0"/>
        </a:p>
      </dsp:txBody>
      <dsp:txXfrm>
        <a:off x="31033" y="160847"/>
        <a:ext cx="8167534" cy="573651"/>
      </dsp:txXfrm>
    </dsp:sp>
    <dsp:sp modelId="{1DC6FF76-88F2-4B93-8D51-866E7504A4E4}">
      <dsp:nvSpPr>
        <dsp:cNvPr id="0" name=""/>
        <dsp:cNvSpPr/>
      </dsp:nvSpPr>
      <dsp:spPr>
        <a:xfrm>
          <a:off x="0" y="2873007"/>
          <a:ext cx="8229600" cy="64294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Pyromania</a:t>
          </a:r>
          <a:endParaRPr lang="en-US" sz="2500" kern="1200" dirty="0"/>
        </a:p>
      </dsp:txBody>
      <dsp:txXfrm>
        <a:off x="31386" y="2904393"/>
        <a:ext cx="8166828" cy="580169"/>
      </dsp:txXfrm>
    </dsp:sp>
    <dsp:sp modelId="{5B7AA823-4F6F-4D89-868C-B073FED8F2F4}">
      <dsp:nvSpPr>
        <dsp:cNvPr id="0" name=""/>
        <dsp:cNvSpPr/>
      </dsp:nvSpPr>
      <dsp:spPr>
        <a:xfrm>
          <a:off x="0" y="968013"/>
          <a:ext cx="8229600" cy="7517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Conduct Disorder (CD)</a:t>
          </a:r>
          <a:endParaRPr lang="en-US" sz="2500" kern="1200" dirty="0"/>
        </a:p>
      </dsp:txBody>
      <dsp:txXfrm>
        <a:off x="36698" y="1004711"/>
        <a:ext cx="8156204" cy="678361"/>
      </dsp:txXfrm>
    </dsp:sp>
    <dsp:sp modelId="{D0C10856-139E-46C7-B7EE-15D1B5A303BC}">
      <dsp:nvSpPr>
        <dsp:cNvPr id="0" name=""/>
        <dsp:cNvSpPr/>
      </dsp:nvSpPr>
      <dsp:spPr>
        <a:xfrm>
          <a:off x="0" y="2001272"/>
          <a:ext cx="8229600" cy="6199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Intermittent Explosive Disorder (IED)</a:t>
          </a:r>
          <a:endParaRPr lang="en-US" sz="2500" kern="1200" dirty="0"/>
        </a:p>
      </dsp:txBody>
      <dsp:txXfrm>
        <a:off x="30263" y="2031535"/>
        <a:ext cx="8169074" cy="559419"/>
      </dsp:txXfrm>
    </dsp:sp>
    <dsp:sp modelId="{92939C31-49F6-45F9-A879-92B2293D0DA5}">
      <dsp:nvSpPr>
        <dsp:cNvPr id="0" name=""/>
        <dsp:cNvSpPr/>
      </dsp:nvSpPr>
      <dsp:spPr>
        <a:xfrm>
          <a:off x="0" y="3787412"/>
          <a:ext cx="8229600" cy="64294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Kleptomania</a:t>
          </a:r>
          <a:endParaRPr lang="en-US" sz="2500" kern="1200" dirty="0"/>
        </a:p>
      </dsp:txBody>
      <dsp:txXfrm>
        <a:off x="31386" y="3818798"/>
        <a:ext cx="8166828" cy="5801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3DDBA-DF30-4207-A66B-6EBEA37AC87D}"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7486C-46BE-4AD1-BDD4-592A98854949}" type="slidenum">
              <a:rPr lang="en-US" smtClean="0"/>
              <a:pPr/>
              <a:t>‹#›</a:t>
            </a:fld>
            <a:endParaRPr lang="en-US" dirty="0"/>
          </a:p>
        </p:txBody>
      </p:sp>
    </p:spTree>
    <p:extLst>
      <p:ext uri="{BB962C8B-B14F-4D97-AF65-F5344CB8AC3E}">
        <p14:creationId xmlns:p14="http://schemas.microsoft.com/office/powerpoint/2010/main" val="97932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7486C-46BE-4AD1-BDD4-592A98854949}" type="slidenum">
              <a:rPr lang="en-US" smtClean="0"/>
              <a:pPr/>
              <a:t>1</a:t>
            </a:fld>
            <a:endParaRPr lang="en-US" dirty="0"/>
          </a:p>
        </p:txBody>
      </p:sp>
    </p:spTree>
    <p:extLst>
      <p:ext uri="{BB962C8B-B14F-4D97-AF65-F5344CB8AC3E}">
        <p14:creationId xmlns:p14="http://schemas.microsoft.com/office/powerpoint/2010/main" val="403307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0"/>
              </a:spcBef>
            </a:pPr>
            <a:fld id="{0AB37878-DB0A-4EC8-8218-661772A9C31C}" type="slidenum">
              <a:rPr kumimoji="0" lang="en-US" altLang="en-US" smtClean="0"/>
              <a:pPr>
                <a:spcBef>
                  <a:spcPct val="0"/>
                </a:spcBef>
              </a:pPr>
              <a:t>21</a:t>
            </a:fld>
            <a:endParaRPr kumimoji="0"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1269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ea typeface="ＭＳ Ｐゴシック" pitchFamily="34" charset="-128"/>
              </a:defRPr>
            </a:lvl1pPr>
            <a:lvl2pPr marL="742950" indent="-285750" eaLnBrk="0" hangingPunct="0">
              <a:spcBef>
                <a:spcPct val="30000"/>
              </a:spcBef>
              <a:defRPr kumimoji="1" sz="1200">
                <a:solidFill>
                  <a:schemeClr val="tx1"/>
                </a:solidFill>
                <a:latin typeface="Times New Roman" pitchFamily="18" charset="0"/>
                <a:ea typeface="ＭＳ Ｐゴシック" pitchFamily="34" charset="-128"/>
              </a:defRPr>
            </a:lvl2pPr>
            <a:lvl3pPr marL="1143000" indent="-228600" eaLnBrk="0" hangingPunct="0">
              <a:spcBef>
                <a:spcPct val="30000"/>
              </a:spcBef>
              <a:defRPr kumimoji="1" sz="1200">
                <a:solidFill>
                  <a:schemeClr val="tx1"/>
                </a:solidFill>
                <a:latin typeface="Times New Roman" pitchFamily="18" charset="0"/>
                <a:ea typeface="ＭＳ Ｐゴシック" pitchFamily="34" charset="-128"/>
              </a:defRPr>
            </a:lvl3pPr>
            <a:lvl4pPr marL="1600200" indent="-228600" eaLnBrk="0" hangingPunct="0">
              <a:spcBef>
                <a:spcPct val="30000"/>
              </a:spcBef>
              <a:defRPr kumimoji="1" sz="1200">
                <a:solidFill>
                  <a:schemeClr val="tx1"/>
                </a:solidFill>
                <a:latin typeface="Times New Roman" pitchFamily="18" charset="0"/>
                <a:ea typeface="ＭＳ Ｐゴシック" pitchFamily="34" charset="-128"/>
              </a:defRPr>
            </a:lvl4pPr>
            <a:lvl5pPr marL="2057400" indent="-228600" eaLnBrk="0" hangingPunct="0">
              <a:spcBef>
                <a:spcPct val="30000"/>
              </a:spcBef>
              <a:defRPr kumimoji="1"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ゴシック" pitchFamily="34" charset="-128"/>
              </a:defRPr>
            </a:lvl9pPr>
          </a:lstStyle>
          <a:p>
            <a:pPr>
              <a:spcBef>
                <a:spcPct val="0"/>
              </a:spcBef>
            </a:pPr>
            <a:fld id="{0485C376-B5CC-4081-B7D0-4F7B1BE30AA1}" type="slidenum">
              <a:rPr kumimoji="0" lang="en-US" altLang="en-US" smtClean="0"/>
              <a:pPr>
                <a:spcBef>
                  <a:spcPct val="0"/>
                </a:spcBef>
              </a:pPr>
              <a:t>22</a:t>
            </a:fld>
            <a:endParaRPr kumimoji="0"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411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headEnd/>
            <a:tailEnd/>
          </a:ln>
        </p:spPr>
        <p:txBody>
          <a:bodyPr/>
          <a:lstStyle/>
          <a:p>
            <a:fld id="{1AE4AD8B-05BA-4D73-AE18-E29B068A5104}" type="slidenum">
              <a:rPr lang="en-US" altLang="en-US" smtClean="0"/>
              <a:pPr/>
              <a:t>30</a:t>
            </a:fld>
            <a:endParaRPr lang="en-US" altLang="en-US" smtClean="0"/>
          </a:p>
        </p:txBody>
      </p:sp>
      <p:sp>
        <p:nvSpPr>
          <p:cNvPr id="103427" name="Rectangle 2"/>
          <p:cNvSpPr>
            <a:spLocks noGrp="1" noRot="1" noChangeAspect="1" noChangeArrowheads="1" noTextEdit="1"/>
          </p:cNvSpPr>
          <p:nvPr>
            <p:ph type="sldImg"/>
          </p:nvPr>
        </p:nvSpPr>
        <p:spPr>
          <a:xfrm>
            <a:off x="904875" y="533400"/>
            <a:ext cx="4900613" cy="3675063"/>
          </a:xfrm>
          <a:ln/>
        </p:spPr>
      </p:sp>
      <p:sp>
        <p:nvSpPr>
          <p:cNvPr id="103428" name="Rectangle 3"/>
          <p:cNvSpPr>
            <a:spLocks noGrp="1" noChangeArrowheads="1"/>
          </p:cNvSpPr>
          <p:nvPr>
            <p:ph type="body" idx="1"/>
          </p:nvPr>
        </p:nvSpPr>
        <p:spPr bwMode="gray">
          <a:noFill/>
          <a:ln w="9525"/>
        </p:spPr>
        <p:txBody>
          <a:bodyPr lIns="91436" tIns="45717" rIns="91436" bIns="45717"/>
          <a:lstStyle/>
          <a:p>
            <a:pPr marL="119063" indent="-119063"/>
            <a:r>
              <a:rPr lang="en-US" altLang="en-US" dirty="0" smtClean="0">
                <a:latin typeface="Times New Roman" pitchFamily="18" charset="0"/>
              </a:rPr>
              <a:t>Once a child is identified by parents or teachers as displaying inattention behaviors, hyperactivity, and/or impulsivity, several steps are required to make a definitive diagnosis of ADHD</a:t>
            </a:r>
          </a:p>
          <a:p>
            <a:pPr marL="119063" indent="-119063"/>
            <a:r>
              <a:rPr lang="en-US" altLang="en-US" dirty="0" smtClean="0">
                <a:latin typeface="Times New Roman" pitchFamily="18" charset="0"/>
              </a:rPr>
              <a:t>The clinician must first conduct a complete physical examination, including family history and vital signs.  The exam is necessary to determine the possibility of an alternative medical explanation for symptoms, complicating secondary conditions, or potential drug contraindications [AACAP 1997 p86S]</a:t>
            </a:r>
          </a:p>
          <a:p>
            <a:pPr marL="119063" indent="-119063"/>
            <a:r>
              <a:rPr lang="en-US" altLang="en-US" dirty="0" smtClean="0">
                <a:latin typeface="Times New Roman" pitchFamily="18" charset="0"/>
              </a:rPr>
              <a:t>Second, a series of interviews must be conducted with the patient, the parents, and teachers.  This is necessary to fully characterize the symptoms.  Though the clinician must evaluate the patient directly, the child may be able to maintain attention or behavior control while in the office.  Therefore, the doctor must learn how the patient behaves in the home and school [AACAP 1997 p86S]</a:t>
            </a:r>
          </a:p>
          <a:p>
            <a:pPr marL="119063" indent="-119063"/>
            <a:r>
              <a:rPr lang="en-US" altLang="en-US" dirty="0" smtClean="0">
                <a:latin typeface="Times New Roman" pitchFamily="18" charset="0"/>
              </a:rPr>
              <a:t>The interview process is also important for assessing </a:t>
            </a:r>
            <a:r>
              <a:rPr lang="en-US" altLang="en-US" dirty="0" err="1" smtClean="0">
                <a:latin typeface="Times New Roman" pitchFamily="18" charset="0"/>
              </a:rPr>
              <a:t>comorbid</a:t>
            </a:r>
            <a:r>
              <a:rPr lang="en-US" altLang="en-US" dirty="0" smtClean="0">
                <a:latin typeface="Times New Roman" pitchFamily="18" charset="0"/>
              </a:rPr>
              <a:t> conditions </a:t>
            </a:r>
            <a:br>
              <a:rPr lang="en-US" altLang="en-US" dirty="0" smtClean="0">
                <a:latin typeface="Times New Roman" pitchFamily="18" charset="0"/>
              </a:rPr>
            </a:br>
            <a:r>
              <a:rPr lang="en-US" altLang="en-US" dirty="0" smtClean="0">
                <a:latin typeface="Times New Roman" pitchFamily="18" charset="0"/>
              </a:rPr>
              <a:t>[AACAP 1997 p86S]</a:t>
            </a:r>
          </a:p>
          <a:p>
            <a:pPr marL="119063" indent="-119063"/>
            <a:r>
              <a:rPr lang="en-US" altLang="en-US" dirty="0" smtClean="0">
                <a:latin typeface="Times New Roman" pitchFamily="18" charset="0"/>
              </a:rPr>
              <a:t>The extent of the disorder must be determined by the use of rating scales </a:t>
            </a:r>
            <a:br>
              <a:rPr lang="en-US" altLang="en-US" dirty="0" smtClean="0">
                <a:latin typeface="Times New Roman" pitchFamily="18" charset="0"/>
              </a:rPr>
            </a:br>
            <a:r>
              <a:rPr lang="en-US" altLang="en-US" dirty="0" smtClean="0">
                <a:latin typeface="Times New Roman" pitchFamily="18" charset="0"/>
              </a:rPr>
              <a:t>[AACAP 1997 p86S]</a:t>
            </a:r>
          </a:p>
        </p:txBody>
      </p:sp>
    </p:spTree>
    <p:extLst>
      <p:ext uri="{BB962C8B-B14F-4D97-AF65-F5344CB8AC3E}">
        <p14:creationId xmlns:p14="http://schemas.microsoft.com/office/powerpoint/2010/main" val="156637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74A300-F9D3-4736-90BD-615F38397FAD}" type="slidenum">
              <a:rPr lang="en-US" altLang="en-US" smtClean="0"/>
              <a:pPr/>
              <a:t>32</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00463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headEnd/>
            <a:tailEnd/>
          </a:ln>
        </p:spPr>
        <p:txBody>
          <a:bodyPr/>
          <a:lstStyle/>
          <a:p>
            <a:fld id="{23A722C0-E72F-418E-9CA2-C5242E241E1C}" type="slidenum">
              <a:rPr lang="en-US" altLang="en-US" smtClean="0"/>
              <a:pPr/>
              <a:t>36</a:t>
            </a:fld>
            <a:endParaRPr lang="en-US" altLang="en-US" smtClean="0"/>
          </a:p>
        </p:txBody>
      </p:sp>
      <p:sp>
        <p:nvSpPr>
          <p:cNvPr id="105475" name="Rectangle 2"/>
          <p:cNvSpPr>
            <a:spLocks noGrp="1" noRot="1" noChangeAspect="1" noChangeArrowheads="1" noTextEdit="1"/>
          </p:cNvSpPr>
          <p:nvPr>
            <p:ph type="sldImg"/>
          </p:nvPr>
        </p:nvSpPr>
        <p:spPr>
          <a:xfrm>
            <a:off x="904875" y="533400"/>
            <a:ext cx="4900613" cy="3675063"/>
          </a:xfrm>
          <a:ln/>
        </p:spPr>
      </p:sp>
      <p:sp>
        <p:nvSpPr>
          <p:cNvPr id="105476" name="Rectangle 3"/>
          <p:cNvSpPr>
            <a:spLocks noGrp="1" noChangeArrowheads="1"/>
          </p:cNvSpPr>
          <p:nvPr>
            <p:ph type="body" idx="1"/>
          </p:nvPr>
        </p:nvSpPr>
        <p:spPr bwMode="gray">
          <a:noFill/>
          <a:ln w="9525"/>
        </p:spPr>
        <p:txBody>
          <a:bodyPr lIns="91436" tIns="45717" rIns="91436" bIns="45717"/>
          <a:lstStyle/>
          <a:p>
            <a:pPr marL="119063" indent="-119063"/>
            <a:r>
              <a:rPr lang="en-US" altLang="en-US" dirty="0" smtClean="0">
                <a:latin typeface="Times New Roman" pitchFamily="18" charset="0"/>
              </a:rPr>
              <a:t>There are 3 components to the treatment of ADHD</a:t>
            </a:r>
          </a:p>
          <a:p>
            <a:pPr marL="342900" lvl="1" indent="-109538"/>
            <a:r>
              <a:rPr lang="en-US" altLang="en-US" dirty="0" smtClean="0">
                <a:latin typeface="Times New Roman" pitchFamily="18" charset="0"/>
              </a:rPr>
              <a:t>Education of patients and caregivers to create a framework for understanding and managing behavior</a:t>
            </a:r>
          </a:p>
          <a:p>
            <a:pPr marL="342900" lvl="1" indent="-109538"/>
            <a:r>
              <a:rPr lang="en-US" altLang="en-US" dirty="0" smtClean="0">
                <a:latin typeface="Times New Roman" pitchFamily="18" charset="0"/>
              </a:rPr>
              <a:t>Psychosocial interventions to improve socialization and interpersonal interactions</a:t>
            </a:r>
          </a:p>
          <a:p>
            <a:pPr marL="342900" lvl="1" indent="-109538"/>
            <a:r>
              <a:rPr lang="en-US" altLang="en-US" dirty="0" err="1" smtClean="0">
                <a:latin typeface="Times New Roman" pitchFamily="18" charset="0"/>
              </a:rPr>
              <a:t>Pharmacotherapeutic</a:t>
            </a:r>
            <a:r>
              <a:rPr lang="en-US" altLang="en-US" dirty="0" smtClean="0">
                <a:latin typeface="Times New Roman" pitchFamily="18" charset="0"/>
              </a:rPr>
              <a:t> interventions to treat physiologic manifestations of the disorder</a:t>
            </a:r>
          </a:p>
        </p:txBody>
      </p:sp>
    </p:spTree>
    <p:extLst>
      <p:ext uri="{BB962C8B-B14F-4D97-AF65-F5344CB8AC3E}">
        <p14:creationId xmlns:p14="http://schemas.microsoft.com/office/powerpoint/2010/main" val="102396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41CF5F-F626-4639-A207-3946336D8087}" type="slidenum">
              <a:rPr lang="en-US" altLang="en-US" smtClean="0"/>
              <a:pPr/>
              <a:t>37</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81901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headEnd/>
            <a:tailEnd/>
          </a:ln>
        </p:spPr>
        <p:txBody>
          <a:bodyPr/>
          <a:lstStyle/>
          <a:p>
            <a:fld id="{72ED7073-94A3-4317-AA32-33D18DABCB1D}" type="slidenum">
              <a:rPr lang="en-US" altLang="en-US" smtClean="0"/>
              <a:pPr/>
              <a:t>38</a:t>
            </a:fld>
            <a:endParaRPr lang="en-US" altLang="en-US" smtClean="0"/>
          </a:p>
        </p:txBody>
      </p:sp>
      <p:sp>
        <p:nvSpPr>
          <p:cNvPr id="107523" name="Rectangle 2"/>
          <p:cNvSpPr>
            <a:spLocks noGrp="1" noRot="1" noChangeAspect="1" noChangeArrowheads="1" noTextEdit="1"/>
          </p:cNvSpPr>
          <p:nvPr>
            <p:ph type="sldImg"/>
          </p:nvPr>
        </p:nvSpPr>
        <p:spPr>
          <a:xfrm>
            <a:off x="904875" y="533400"/>
            <a:ext cx="4900613" cy="3675063"/>
          </a:xfrm>
          <a:ln/>
        </p:spPr>
      </p:sp>
      <p:sp>
        <p:nvSpPr>
          <p:cNvPr id="107524" name="Rectangle 3"/>
          <p:cNvSpPr>
            <a:spLocks noGrp="1" noChangeArrowheads="1"/>
          </p:cNvSpPr>
          <p:nvPr>
            <p:ph type="body" idx="1"/>
          </p:nvPr>
        </p:nvSpPr>
        <p:spPr bwMode="gray">
          <a:noFill/>
          <a:ln w="9525"/>
        </p:spPr>
        <p:txBody>
          <a:bodyPr lIns="91436" tIns="45717" rIns="91436" bIns="45717"/>
          <a:lstStyle/>
          <a:p>
            <a:pPr marL="119063" indent="-119063"/>
            <a:r>
              <a:rPr lang="en-US" altLang="en-US" smtClean="0">
                <a:latin typeface="Times New Roman" pitchFamily="18" charset="0"/>
              </a:rPr>
              <a:t>Strategies for attending to and rewarding positive child behavior</a:t>
            </a:r>
          </a:p>
          <a:p>
            <a:pPr marL="119063" indent="-119063"/>
            <a:r>
              <a:rPr lang="en-US" altLang="en-US" smtClean="0">
                <a:latin typeface="Times New Roman" pitchFamily="18" charset="0"/>
              </a:rPr>
              <a:t>Often include modeling of specific parenting strategies</a:t>
            </a:r>
          </a:p>
          <a:p>
            <a:pPr marL="342900" lvl="1" indent="-109538"/>
            <a:r>
              <a:rPr lang="en-US" altLang="en-US" smtClean="0">
                <a:latin typeface="Times New Roman" pitchFamily="18" charset="0"/>
              </a:rPr>
              <a:t>Improves parent behavior-management skills</a:t>
            </a:r>
          </a:p>
          <a:p>
            <a:pPr marL="342900" lvl="1" indent="-109538"/>
            <a:r>
              <a:rPr lang="en-US" altLang="en-US" smtClean="0">
                <a:latin typeface="Times New Roman" pitchFamily="18" charset="0"/>
              </a:rPr>
              <a:t>Increases child compliance</a:t>
            </a:r>
          </a:p>
          <a:p>
            <a:pPr marL="342900" lvl="1" indent="-109538"/>
            <a:r>
              <a:rPr lang="en-US" altLang="en-US" smtClean="0">
                <a:latin typeface="Times New Roman" pitchFamily="18" charset="0"/>
              </a:rPr>
              <a:t>Enhances parents’ sense of competence</a:t>
            </a:r>
          </a:p>
          <a:p>
            <a:pPr marL="342900" lvl="1" indent="-109538"/>
            <a:r>
              <a:rPr lang="en-US" altLang="en-US" smtClean="0">
                <a:latin typeface="Times New Roman" pitchFamily="18" charset="0"/>
              </a:rPr>
              <a:t>Results last up to 6 months </a:t>
            </a:r>
          </a:p>
          <a:p>
            <a:pPr marL="119063" indent="-119063"/>
            <a:r>
              <a:rPr lang="en-US" altLang="en-US" smtClean="0">
                <a:latin typeface="Times New Roman" pitchFamily="18" charset="0"/>
              </a:rPr>
              <a:t>Social skills training is a common part of multimodal treatment strategy</a:t>
            </a:r>
          </a:p>
          <a:p>
            <a:pPr marL="342900" lvl="1" indent="-109538"/>
            <a:r>
              <a:rPr lang="en-US" altLang="en-US" smtClean="0">
                <a:latin typeface="Times New Roman" pitchFamily="18" charset="0"/>
              </a:rPr>
              <a:t>Since the child or adolescent often lacks the impulse control necessary for normal interaction, this training is used in peer relationships and social settings to improve interaction skills, conflict resolution, anger management, and problem solving [AACAP 1997 p100S]</a:t>
            </a:r>
          </a:p>
          <a:p>
            <a:pPr marL="342900" lvl="1" indent="-109538"/>
            <a:r>
              <a:rPr lang="en-US" altLang="en-US" smtClean="0">
                <a:latin typeface="Times New Roman" pitchFamily="18" charset="0"/>
              </a:rPr>
              <a:t>Results of this strategy are inconsistent [AACAP 1997 p100S]</a:t>
            </a:r>
          </a:p>
          <a:p>
            <a:pPr marL="119063" indent="-119063"/>
            <a:r>
              <a:rPr lang="en-US" altLang="en-US" smtClean="0">
                <a:latin typeface="Times New Roman" pitchFamily="18" charset="0"/>
              </a:rPr>
              <a:t>Individual training is not useful due to lack of self-observation in patients with ADHD [AACAP 1997 p100S]</a:t>
            </a:r>
          </a:p>
          <a:p>
            <a:pPr marL="119063" indent="-119063"/>
            <a:r>
              <a:rPr lang="en-US" altLang="en-US" smtClean="0">
                <a:latin typeface="Times New Roman" pitchFamily="18" charset="0"/>
              </a:rPr>
              <a:t>Group training is more effective because target behaviors are displayed naturally and can be addressed by modeling, practice, feedback, and reinforcement [AACAP 1997 p100S]</a:t>
            </a:r>
          </a:p>
          <a:p>
            <a:pPr marL="119063" indent="-119063"/>
            <a:r>
              <a:rPr lang="en-US" altLang="en-US" smtClean="0">
                <a:latin typeface="Times New Roman" pitchFamily="18" charset="0"/>
              </a:rPr>
              <a:t>Training in natural environments such as school or summer camps improves accuracy of results over clinic-based programs [AACAP 1997 p100S]</a:t>
            </a:r>
          </a:p>
          <a:p>
            <a:pPr marL="119063" indent="-119063"/>
            <a:endParaRPr lang="en-US" altLang="en-US" smtClean="0">
              <a:latin typeface="Times New Roman" pitchFamily="18" charset="0"/>
            </a:endParaRPr>
          </a:p>
        </p:txBody>
      </p:sp>
    </p:spTree>
    <p:extLst>
      <p:ext uri="{BB962C8B-B14F-4D97-AF65-F5344CB8AC3E}">
        <p14:creationId xmlns:p14="http://schemas.microsoft.com/office/powerpoint/2010/main" val="363964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0658698-FBA3-4229-B5B9-8C8F5E14C0B1}" type="slidenum">
              <a:rPr lang="en-US" altLang="en-US" smtClean="0"/>
              <a:pPr/>
              <a:t>40</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68245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headEnd/>
            <a:tailEnd/>
          </a:ln>
        </p:spPr>
        <p:txBody>
          <a:bodyPr/>
          <a:lstStyle/>
          <a:p>
            <a:fld id="{94815B14-9913-4F65-A5DF-61390F3DCAE2}" type="slidenum">
              <a:rPr lang="en-US" altLang="en-US" smtClean="0"/>
              <a:pPr/>
              <a:t>42</a:t>
            </a:fld>
            <a:endParaRPr lang="en-US" altLang="en-US" smtClean="0"/>
          </a:p>
        </p:txBody>
      </p:sp>
      <p:sp>
        <p:nvSpPr>
          <p:cNvPr id="109571" name="Rectangle 2"/>
          <p:cNvSpPr>
            <a:spLocks noGrp="1" noRot="1" noChangeAspect="1" noChangeArrowheads="1" noTextEdit="1"/>
          </p:cNvSpPr>
          <p:nvPr>
            <p:ph type="sldImg"/>
          </p:nvPr>
        </p:nvSpPr>
        <p:spPr>
          <a:xfrm>
            <a:off x="904875" y="533400"/>
            <a:ext cx="4900613" cy="3675063"/>
          </a:xfrm>
          <a:ln/>
        </p:spPr>
      </p:sp>
      <p:sp>
        <p:nvSpPr>
          <p:cNvPr id="109572" name="Rectangle 3"/>
          <p:cNvSpPr>
            <a:spLocks noGrp="1" noChangeArrowheads="1"/>
          </p:cNvSpPr>
          <p:nvPr>
            <p:ph type="body" idx="1"/>
          </p:nvPr>
        </p:nvSpPr>
        <p:spPr bwMode="gray">
          <a:noFill/>
          <a:ln w="9525"/>
        </p:spPr>
        <p:txBody>
          <a:bodyPr lIns="91436" tIns="45717" rIns="91436" bIns="45717"/>
          <a:lstStyle/>
          <a:p>
            <a:pPr marL="119063" indent="-119063"/>
            <a:endParaRPr lang="en-US" altLang="en-US" dirty="0" smtClean="0">
              <a:latin typeface="Times New Roman" pitchFamily="18" charset="0"/>
            </a:endParaRPr>
          </a:p>
        </p:txBody>
      </p:sp>
    </p:spTree>
    <p:extLst>
      <p:ext uri="{BB962C8B-B14F-4D97-AF65-F5344CB8AC3E}">
        <p14:creationId xmlns:p14="http://schemas.microsoft.com/office/powerpoint/2010/main" val="78241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B64A813-AA96-467B-AFA4-0CF72FE966EA}" type="slidenum">
              <a:rPr lang="en-US" altLang="en-US" smtClean="0"/>
              <a:pPr/>
              <a:t>43</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5104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fld id="{B4E67BA1-C0A5-48F1-A63E-D9AA08E1122E}" type="slidenum">
              <a:rPr lang="en-US" altLang="en-US" smtClean="0">
                <a:latin typeface="Times New Roman" pitchFamily="18" charset="0"/>
              </a:rPr>
              <a:pPr/>
              <a:t>9</a:t>
            </a:fld>
            <a:endParaRPr lang="en-US" altLang="en-US" smtClean="0">
              <a:latin typeface="Times New Roman" pitchFamily="18" charset="0"/>
            </a:endParaRPr>
          </a:p>
        </p:txBody>
      </p:sp>
      <p:sp>
        <p:nvSpPr>
          <p:cNvPr id="126979" name="Rectangle 2"/>
          <p:cNvSpPr>
            <a:spLocks noGrp="1" noRot="1" noChangeAspect="1" noChangeArrowheads="1" noTextEdit="1"/>
          </p:cNvSpPr>
          <p:nvPr>
            <p:ph type="sldImg"/>
          </p:nvPr>
        </p:nvSpPr>
        <p:spPr>
          <a:xfrm>
            <a:off x="1150938" y="682625"/>
            <a:ext cx="4556125" cy="3416300"/>
          </a:xfrm>
          <a:ln/>
        </p:spPr>
      </p:sp>
      <p:sp>
        <p:nvSpPr>
          <p:cNvPr id="126980" name="Rectangle 3"/>
          <p:cNvSpPr>
            <a:spLocks noGrp="1" noChangeArrowheads="1"/>
          </p:cNvSpPr>
          <p:nvPr>
            <p:ph type="body" idx="1"/>
          </p:nvPr>
        </p:nvSpPr>
        <p:spPr>
          <a:xfrm>
            <a:off x="914400" y="4326381"/>
            <a:ext cx="5029200" cy="40973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Times New Roman" pitchFamily="18" charset="0"/>
            </a:endParaRPr>
          </a:p>
        </p:txBody>
      </p:sp>
    </p:spTree>
    <p:extLst>
      <p:ext uri="{BB962C8B-B14F-4D97-AF65-F5344CB8AC3E}">
        <p14:creationId xmlns:p14="http://schemas.microsoft.com/office/powerpoint/2010/main" val="54162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50721FA-8487-4813-A4A0-A4F383B1B44D}" type="slidenum">
              <a:rPr lang="en-US" altLang="en-US" smtClean="0"/>
              <a:pPr/>
              <a:t>53</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17814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p:txBody>
      </p:sp>
    </p:spTree>
    <p:extLst>
      <p:ext uri="{BB962C8B-B14F-4D97-AF65-F5344CB8AC3E}">
        <p14:creationId xmlns:p14="http://schemas.microsoft.com/office/powerpoint/2010/main" val="409461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p:txBody>
      </p:sp>
    </p:spTree>
    <p:extLst>
      <p:ext uri="{BB962C8B-B14F-4D97-AF65-F5344CB8AC3E}">
        <p14:creationId xmlns:p14="http://schemas.microsoft.com/office/powerpoint/2010/main" val="310454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a:p>
            <a:pPr defTabSz="895563">
              <a:defRPr/>
            </a:pPr>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9461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a:p>
            <a:pPr defTabSz="895563">
              <a:defRPr/>
            </a:pPr>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9461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a:p>
            <a:pPr defTabSz="895563">
              <a:defRPr/>
            </a:pPr>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94617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p:txBody>
      </p:sp>
    </p:spTree>
    <p:extLst>
      <p:ext uri="{BB962C8B-B14F-4D97-AF65-F5344CB8AC3E}">
        <p14:creationId xmlns:p14="http://schemas.microsoft.com/office/powerpoint/2010/main" val="4094617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US" dirty="0"/>
          </a:p>
        </p:txBody>
      </p:sp>
    </p:spTree>
    <p:extLst>
      <p:ext uri="{BB962C8B-B14F-4D97-AF65-F5344CB8AC3E}">
        <p14:creationId xmlns:p14="http://schemas.microsoft.com/office/powerpoint/2010/main" val="409461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fld id="{1846DF96-E074-4AA8-A4EB-7DF49DEBC288}" type="slidenum">
              <a:rPr lang="en-US" altLang="en-US" smtClean="0">
                <a:latin typeface="Times New Roman" pitchFamily="18" charset="0"/>
              </a:rPr>
              <a:pPr/>
              <a:t>10</a:t>
            </a:fld>
            <a:endParaRPr lang="en-US" altLang="en-US" smtClean="0">
              <a:latin typeface="Times New Roman" pitchFamily="18" charset="0"/>
            </a:endParaRPr>
          </a:p>
        </p:txBody>
      </p:sp>
      <p:sp>
        <p:nvSpPr>
          <p:cNvPr id="128003" name="Rectangle 2"/>
          <p:cNvSpPr>
            <a:spLocks noGrp="1" noRot="1" noChangeAspect="1" noChangeArrowheads="1" noTextEdit="1"/>
          </p:cNvSpPr>
          <p:nvPr>
            <p:ph type="sldImg"/>
          </p:nvPr>
        </p:nvSpPr>
        <p:spPr>
          <a:xfrm>
            <a:off x="1150938" y="682625"/>
            <a:ext cx="4556125" cy="3416300"/>
          </a:xfrm>
          <a:ln/>
        </p:spPr>
      </p:sp>
      <p:sp>
        <p:nvSpPr>
          <p:cNvPr id="128004" name="Rectangle 3"/>
          <p:cNvSpPr>
            <a:spLocks noGrp="1" noChangeArrowheads="1"/>
          </p:cNvSpPr>
          <p:nvPr>
            <p:ph type="body" idx="1"/>
          </p:nvPr>
        </p:nvSpPr>
        <p:spPr>
          <a:xfrm>
            <a:off x="914400" y="4326381"/>
            <a:ext cx="5029200" cy="40973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Times New Roman" pitchFamily="18" charset="0"/>
            </a:endParaRPr>
          </a:p>
        </p:txBody>
      </p:sp>
    </p:spTree>
    <p:extLst>
      <p:ext uri="{BB962C8B-B14F-4D97-AF65-F5344CB8AC3E}">
        <p14:creationId xmlns:p14="http://schemas.microsoft.com/office/powerpoint/2010/main" val="28791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fld id="{2173E039-B37B-44C7-A2C4-B6CC050DAE04}" type="slidenum">
              <a:rPr lang="en-US" altLang="en-US" smtClean="0">
                <a:latin typeface="Times New Roman" pitchFamily="18" charset="0"/>
              </a:rPr>
              <a:pPr/>
              <a:t>13</a:t>
            </a:fld>
            <a:endParaRPr lang="en-US" altLang="en-US" smtClean="0">
              <a:latin typeface="Times New Roman" pitchFamily="18" charset="0"/>
            </a:endParaRPr>
          </a:p>
        </p:txBody>
      </p:sp>
      <p:sp>
        <p:nvSpPr>
          <p:cNvPr id="130051" name="Rectangle 2"/>
          <p:cNvSpPr>
            <a:spLocks noGrp="1" noRot="1" noChangeAspect="1" noChangeArrowheads="1" noTextEdit="1"/>
          </p:cNvSpPr>
          <p:nvPr>
            <p:ph type="sldImg"/>
          </p:nvPr>
        </p:nvSpPr>
        <p:spPr>
          <a:xfrm>
            <a:off x="904875" y="533400"/>
            <a:ext cx="4900613" cy="3675063"/>
          </a:xfrm>
          <a:ln/>
        </p:spPr>
      </p:sp>
      <p:sp>
        <p:nvSpPr>
          <p:cNvPr id="130052" name="Rectangle 3"/>
          <p:cNvSpPr>
            <a:spLocks noGrp="1" noChangeArrowheads="1"/>
          </p:cNvSpPr>
          <p:nvPr>
            <p:ph type="body" idx="1"/>
          </p:nvPr>
        </p:nvSpPr>
        <p:spPr bwMode="gray">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1436" tIns="45717" rIns="91436" bIns="45717"/>
          <a:lstStyle/>
          <a:p>
            <a:pPr marL="119063" indent="-119063"/>
            <a:endParaRPr lang="en-US" altLang="en-US" dirty="0" smtClean="0">
              <a:latin typeface="Times New Roman" pitchFamily="18" charset="0"/>
            </a:endParaRPr>
          </a:p>
        </p:txBody>
      </p:sp>
    </p:spTree>
    <p:extLst>
      <p:ext uri="{BB962C8B-B14F-4D97-AF65-F5344CB8AC3E}">
        <p14:creationId xmlns:p14="http://schemas.microsoft.com/office/powerpoint/2010/main" val="296389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headEnd/>
            <a:tailEnd/>
          </a:ln>
        </p:spPr>
        <p:txBody>
          <a:bodyPr/>
          <a:lstStyle/>
          <a:p>
            <a:fld id="{40038FB1-462D-4941-A90F-1BF6F7EADCCB}" type="slidenum">
              <a:rPr lang="en-US" altLang="en-US" smtClean="0"/>
              <a:pPr/>
              <a:t>15</a:t>
            </a:fld>
            <a:endParaRPr lang="en-US" altLang="en-US" smtClean="0"/>
          </a:p>
        </p:txBody>
      </p:sp>
      <p:sp>
        <p:nvSpPr>
          <p:cNvPr id="99331" name="Rectangle 2"/>
          <p:cNvSpPr>
            <a:spLocks noGrp="1" noRot="1" noChangeAspect="1" noChangeArrowheads="1" noTextEdit="1"/>
          </p:cNvSpPr>
          <p:nvPr>
            <p:ph type="sldImg"/>
          </p:nvPr>
        </p:nvSpPr>
        <p:spPr>
          <a:xfrm>
            <a:off x="904875" y="533400"/>
            <a:ext cx="4900613" cy="3675063"/>
          </a:xfrm>
          <a:ln/>
        </p:spPr>
      </p:sp>
      <p:sp>
        <p:nvSpPr>
          <p:cNvPr id="99332" name="Rectangle 3"/>
          <p:cNvSpPr>
            <a:spLocks noGrp="1" noChangeArrowheads="1"/>
          </p:cNvSpPr>
          <p:nvPr>
            <p:ph type="body" idx="1"/>
          </p:nvPr>
        </p:nvSpPr>
        <p:spPr bwMode="gray">
          <a:noFill/>
          <a:ln w="9525"/>
        </p:spPr>
        <p:txBody>
          <a:bodyPr lIns="91436" tIns="45717" rIns="91436" bIns="45717"/>
          <a:lstStyle/>
          <a:p>
            <a:pPr marL="119063" indent="-119063"/>
            <a:r>
              <a:rPr lang="en-US" altLang="en-US" dirty="0" smtClean="0">
                <a:latin typeface="Times New Roman" pitchFamily="18" charset="0"/>
              </a:rPr>
              <a:t>ADHD is most likely caused by a complex interplay of factors</a:t>
            </a:r>
          </a:p>
          <a:p>
            <a:pPr marL="119063" indent="-119063"/>
            <a:r>
              <a:rPr lang="en-US" altLang="en-US" dirty="0" smtClean="0">
                <a:latin typeface="Times New Roman" pitchFamily="18" charset="0"/>
              </a:rPr>
              <a:t>Biologic factors that predispose an individual for ADHD include post-traumatic or infectious encephalopathy, lead poisoning, and fetal alcohol syndrome</a:t>
            </a:r>
          </a:p>
          <a:p>
            <a:pPr marL="119063" indent="-119063"/>
            <a:r>
              <a:rPr lang="en-US" altLang="en-US" dirty="0" smtClean="0">
                <a:latin typeface="Times New Roman" pitchFamily="18" charset="0"/>
              </a:rPr>
              <a:t>Environmental influences include abuse or neglect, family adversity, and situational stress (affects course rather than cause ADHD)</a:t>
            </a:r>
          </a:p>
          <a:p>
            <a:pPr marL="119063" indent="-119063"/>
            <a:r>
              <a:rPr lang="en-US" altLang="en-US" dirty="0" smtClean="0">
                <a:latin typeface="Times New Roman" pitchFamily="18" charset="0"/>
              </a:rPr>
              <a:t>Emerging literature provides support for the hypothesis that abnormalities in frontal networks or frontal-</a:t>
            </a:r>
            <a:r>
              <a:rPr lang="en-US" altLang="en-US" dirty="0" err="1" smtClean="0">
                <a:latin typeface="Times New Roman" pitchFamily="18" charset="0"/>
              </a:rPr>
              <a:t>striatal</a:t>
            </a:r>
            <a:r>
              <a:rPr lang="en-US" altLang="en-US" dirty="0" smtClean="0">
                <a:latin typeface="Times New Roman" pitchFamily="18" charset="0"/>
              </a:rPr>
              <a:t> dysfunction and catecholamine </a:t>
            </a:r>
            <a:r>
              <a:rPr lang="en-US" altLang="en-US" dirty="0" err="1" smtClean="0">
                <a:latin typeface="Times New Roman" pitchFamily="18" charset="0"/>
              </a:rPr>
              <a:t>dysregulation</a:t>
            </a:r>
            <a:r>
              <a:rPr lang="en-US" altLang="en-US" dirty="0" smtClean="0">
                <a:latin typeface="Times New Roman" pitchFamily="18" charset="0"/>
              </a:rPr>
              <a:t> are involved</a:t>
            </a:r>
          </a:p>
          <a:p>
            <a:pPr marL="119063" indent="-119063"/>
            <a:r>
              <a:rPr lang="en-US" altLang="en-US" dirty="0" smtClean="0">
                <a:latin typeface="Times New Roman" pitchFamily="18" charset="0"/>
              </a:rPr>
              <a:t>Family and twin studies reveal compelling data regarding the genetic origin of ADHD; and recent advances in </a:t>
            </a:r>
            <a:r>
              <a:rPr lang="en-US" altLang="en-US" dirty="0" err="1" smtClean="0">
                <a:latin typeface="Times New Roman" pitchFamily="18" charset="0"/>
              </a:rPr>
              <a:t>neuroimaging</a:t>
            </a:r>
            <a:r>
              <a:rPr lang="en-US" altLang="en-US" dirty="0" smtClean="0">
                <a:latin typeface="Times New Roman" pitchFamily="18" charset="0"/>
              </a:rPr>
              <a:t> techniques have promoted closer study of </a:t>
            </a:r>
            <a:r>
              <a:rPr lang="en-US" altLang="en-US" dirty="0" err="1" smtClean="0">
                <a:latin typeface="Times New Roman" pitchFamily="18" charset="0"/>
              </a:rPr>
              <a:t>neuroanatomic</a:t>
            </a:r>
            <a:r>
              <a:rPr lang="en-US" altLang="en-US" dirty="0" smtClean="0">
                <a:latin typeface="Times New Roman" pitchFamily="18" charset="0"/>
              </a:rPr>
              <a:t> correlates</a:t>
            </a:r>
          </a:p>
        </p:txBody>
      </p:sp>
    </p:spTree>
    <p:extLst>
      <p:ext uri="{BB962C8B-B14F-4D97-AF65-F5344CB8AC3E}">
        <p14:creationId xmlns:p14="http://schemas.microsoft.com/office/powerpoint/2010/main" val="25859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headEnd/>
            <a:tailEnd/>
          </a:ln>
        </p:spPr>
        <p:txBody>
          <a:bodyPr/>
          <a:lstStyle/>
          <a:p>
            <a:fld id="{2F78519E-0C04-400B-B10D-87976EAEAB53}" type="slidenum">
              <a:rPr lang="en-US" altLang="en-US" smtClean="0"/>
              <a:pPr/>
              <a:t>17</a:t>
            </a:fld>
            <a:endParaRPr lang="en-US" altLang="en-US" smtClean="0"/>
          </a:p>
        </p:txBody>
      </p:sp>
      <p:sp>
        <p:nvSpPr>
          <p:cNvPr id="94211" name="Rectangle 2"/>
          <p:cNvSpPr>
            <a:spLocks noGrp="1" noRot="1" noChangeAspect="1" noChangeArrowheads="1" noTextEdit="1"/>
          </p:cNvSpPr>
          <p:nvPr>
            <p:ph type="sldImg"/>
          </p:nvPr>
        </p:nvSpPr>
        <p:spPr>
          <a:xfrm>
            <a:off x="904875" y="533400"/>
            <a:ext cx="4900613" cy="3675063"/>
          </a:xfrm>
          <a:ln/>
        </p:spPr>
      </p:sp>
      <p:sp>
        <p:nvSpPr>
          <p:cNvPr id="94212" name="Rectangle 3"/>
          <p:cNvSpPr>
            <a:spLocks noGrp="1" noChangeArrowheads="1"/>
          </p:cNvSpPr>
          <p:nvPr>
            <p:ph type="body" idx="1"/>
          </p:nvPr>
        </p:nvSpPr>
        <p:spPr bwMode="gray">
          <a:noFill/>
          <a:ln w="9525"/>
        </p:spPr>
        <p:txBody>
          <a:bodyPr lIns="91436" tIns="45717" rIns="91436" bIns="45717"/>
          <a:lstStyle/>
          <a:p>
            <a:pPr marL="119063" indent="-119063"/>
            <a:r>
              <a:rPr lang="en-US" altLang="en-US" smtClean="0">
                <a:latin typeface="Times New Roman" pitchFamily="18" charset="0"/>
              </a:rPr>
              <a:t>Onset of substance abuse in subjects with ADHD averaged 3 years earlier than controls (late adolescence/early adulthood)</a:t>
            </a:r>
          </a:p>
          <a:p>
            <a:pPr marL="119063" indent="-119063"/>
            <a:r>
              <a:rPr lang="en-US" altLang="en-US" smtClean="0">
                <a:latin typeface="Times New Roman" pitchFamily="18" charset="0"/>
              </a:rPr>
              <a:t>ADHD was a significant risk factor independent of comorbid diagnoses</a:t>
            </a:r>
          </a:p>
        </p:txBody>
      </p:sp>
    </p:spTree>
    <p:extLst>
      <p:ext uri="{BB962C8B-B14F-4D97-AF65-F5344CB8AC3E}">
        <p14:creationId xmlns:p14="http://schemas.microsoft.com/office/powerpoint/2010/main" val="95267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headEnd/>
            <a:tailEnd/>
          </a:ln>
        </p:spPr>
        <p:txBody>
          <a:bodyPr/>
          <a:lstStyle/>
          <a:p>
            <a:fld id="{9302CC76-637C-4910-B1F0-DF0181525F20}" type="slidenum">
              <a:rPr lang="en-US" altLang="en-US" smtClean="0"/>
              <a:pPr/>
              <a:t>18</a:t>
            </a:fld>
            <a:endParaRPr lang="en-US" altLang="en-US" smtClean="0"/>
          </a:p>
        </p:txBody>
      </p:sp>
      <p:sp>
        <p:nvSpPr>
          <p:cNvPr id="95235" name="Rectangle 2"/>
          <p:cNvSpPr>
            <a:spLocks noGrp="1" noRot="1" noChangeAspect="1" noChangeArrowheads="1" noTextEdit="1"/>
          </p:cNvSpPr>
          <p:nvPr>
            <p:ph type="sldImg"/>
          </p:nvPr>
        </p:nvSpPr>
        <p:spPr>
          <a:xfrm>
            <a:off x="904875" y="533400"/>
            <a:ext cx="4900613" cy="3675063"/>
          </a:xfrm>
          <a:ln/>
        </p:spPr>
      </p:sp>
      <p:sp>
        <p:nvSpPr>
          <p:cNvPr id="95236" name="Rectangle 3"/>
          <p:cNvSpPr>
            <a:spLocks noGrp="1" noChangeArrowheads="1"/>
          </p:cNvSpPr>
          <p:nvPr>
            <p:ph type="body" idx="1"/>
          </p:nvPr>
        </p:nvSpPr>
        <p:spPr bwMode="gray">
          <a:noFill/>
          <a:ln w="9525"/>
        </p:spPr>
        <p:txBody>
          <a:bodyPr lIns="91436" tIns="45717" rIns="91436" bIns="45717"/>
          <a:lstStyle/>
          <a:p>
            <a:pPr marL="119063" indent="-119063"/>
            <a:r>
              <a:rPr lang="en-US" altLang="en-US" smtClean="0">
                <a:latin typeface="Times New Roman" pitchFamily="18" charset="0"/>
              </a:rPr>
              <a:t>Pomerleau et al studied 71 adults with ADHD (55 males, 16 females with a mean age of 34 years) and found higher rates of smoking compared with controls</a:t>
            </a:r>
          </a:p>
          <a:p>
            <a:pPr marL="119063" indent="-119063"/>
            <a:r>
              <a:rPr lang="en-US" altLang="en-US" smtClean="0">
                <a:latin typeface="Times New Roman" pitchFamily="18" charset="0"/>
              </a:rPr>
              <a:t>Results of the study suggest smokers with ADHD find exceptional difficulty in cessation, (despite numerous attempts to quit) compared with the general population</a:t>
            </a:r>
          </a:p>
          <a:p>
            <a:pPr marL="119063" indent="-119063"/>
            <a:r>
              <a:rPr lang="en-US" altLang="en-US" smtClean="0">
                <a:latin typeface="Times New Roman" pitchFamily="18" charset="0"/>
              </a:rPr>
              <a:t>Although no definite conclusions regarding motives for smoking can be reached, authors reviewed the subjective and behavioral effects of nicotine:</a:t>
            </a:r>
          </a:p>
          <a:p>
            <a:pPr marL="342900" lvl="1" indent="-109538"/>
            <a:r>
              <a:rPr lang="en-US" altLang="en-US" smtClean="0">
                <a:latin typeface="Times New Roman" pitchFamily="18" charset="0"/>
              </a:rPr>
              <a:t>Smoking is shown to:</a:t>
            </a:r>
          </a:p>
          <a:p>
            <a:pPr marL="685800" lvl="2" indent="-109538">
              <a:buSzPct val="75000"/>
            </a:pPr>
            <a:r>
              <a:rPr lang="en-US" altLang="en-US" smtClean="0">
                <a:latin typeface="Times New Roman" pitchFamily="18" charset="0"/>
              </a:rPr>
              <a:t>Improve concentration and the ability to tune out irrelevant stimuli</a:t>
            </a:r>
          </a:p>
          <a:p>
            <a:pPr marL="685800" lvl="2" indent="-109538">
              <a:buSzPct val="75000"/>
            </a:pPr>
            <a:r>
              <a:rPr lang="en-US" altLang="en-US" smtClean="0">
                <a:latin typeface="Times New Roman" pitchFamily="18" charset="0"/>
              </a:rPr>
              <a:t>Enhance memory recall</a:t>
            </a:r>
          </a:p>
          <a:p>
            <a:pPr marL="685800" lvl="2" indent="-109538">
              <a:buSzPct val="75000"/>
            </a:pPr>
            <a:r>
              <a:rPr lang="en-US" altLang="en-US" smtClean="0">
                <a:latin typeface="Times New Roman" pitchFamily="18" charset="0"/>
              </a:rPr>
              <a:t>Increase alertness and arousal</a:t>
            </a:r>
          </a:p>
          <a:p>
            <a:pPr marL="685800" lvl="2" indent="-109538">
              <a:buSzPct val="75000"/>
            </a:pPr>
            <a:r>
              <a:rPr lang="en-US" altLang="en-US" smtClean="0">
                <a:latin typeface="Times New Roman" pitchFamily="18" charset="0"/>
              </a:rPr>
              <a:t>Reduce anxiety and tension</a:t>
            </a:r>
          </a:p>
          <a:p>
            <a:pPr marL="685800" lvl="2" indent="-109538">
              <a:buSzPct val="75000"/>
            </a:pPr>
            <a:r>
              <a:rPr lang="en-US" altLang="en-US" smtClean="0">
                <a:latin typeface="Times New Roman" pitchFamily="18" charset="0"/>
              </a:rPr>
              <a:t>When used as a psychostimulant, nicotine might improve symptoms in ADHD patients</a:t>
            </a:r>
          </a:p>
        </p:txBody>
      </p:sp>
    </p:spTree>
    <p:extLst>
      <p:ext uri="{BB962C8B-B14F-4D97-AF65-F5344CB8AC3E}">
        <p14:creationId xmlns:p14="http://schemas.microsoft.com/office/powerpoint/2010/main" val="401198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headEnd/>
            <a:tailEnd/>
          </a:ln>
        </p:spPr>
        <p:txBody>
          <a:bodyPr/>
          <a:lstStyle/>
          <a:p>
            <a:fld id="{EE3E4B13-A546-4ADC-AC44-AC303072B414}" type="slidenum">
              <a:rPr lang="en-US" altLang="en-US" smtClean="0"/>
              <a:pPr/>
              <a:t>19</a:t>
            </a:fld>
            <a:endParaRPr lang="en-US" altLang="en-US" smtClean="0"/>
          </a:p>
        </p:txBody>
      </p:sp>
      <p:sp>
        <p:nvSpPr>
          <p:cNvPr id="96259" name="Rectangle 2"/>
          <p:cNvSpPr>
            <a:spLocks noGrp="1" noRot="1" noChangeAspect="1" noChangeArrowheads="1" noTextEdit="1"/>
          </p:cNvSpPr>
          <p:nvPr>
            <p:ph type="sldImg"/>
          </p:nvPr>
        </p:nvSpPr>
        <p:spPr>
          <a:xfrm>
            <a:off x="904875" y="533400"/>
            <a:ext cx="4900613" cy="3675063"/>
          </a:xfrm>
          <a:ln/>
        </p:spPr>
      </p:sp>
      <p:sp>
        <p:nvSpPr>
          <p:cNvPr id="96260" name="Rectangle 3"/>
          <p:cNvSpPr>
            <a:spLocks noGrp="1" noChangeArrowheads="1"/>
          </p:cNvSpPr>
          <p:nvPr>
            <p:ph type="body" idx="1"/>
          </p:nvPr>
        </p:nvSpPr>
        <p:spPr bwMode="gray">
          <a:noFill/>
          <a:ln w="9525"/>
        </p:spPr>
        <p:txBody>
          <a:bodyPr lIns="91436" tIns="45717" rIns="91436" bIns="45717"/>
          <a:lstStyle/>
          <a:p>
            <a:pPr marL="119063" indent="-119063"/>
            <a:r>
              <a:rPr lang="en-US" altLang="en-US" smtClean="0">
                <a:latin typeface="Times New Roman" pitchFamily="18" charset="0"/>
              </a:rPr>
              <a:t>To evaluate the association of motor vehicle violations and accidents with ADHD, 25 young adults with ADHD and 23 controls were observed [Barkley 1996 p1090]</a:t>
            </a:r>
          </a:p>
          <a:p>
            <a:pPr marL="119063" indent="-119063"/>
            <a:r>
              <a:rPr lang="en-US" altLang="en-US" smtClean="0">
                <a:latin typeface="Times New Roman" pitchFamily="18" charset="0"/>
              </a:rPr>
              <a:t>Subjects were evaluated on the basis of structured interviews, behavior ratings, video tests of driving knowledge, computer simulated driving tests, and official motor vehicle records [Barkley 1996 p1090-1091]</a:t>
            </a:r>
          </a:p>
          <a:p>
            <a:pPr marL="119063" indent="-119063"/>
            <a:r>
              <a:rPr lang="en-US" altLang="en-US" smtClean="0">
                <a:latin typeface="Times New Roman" pitchFamily="18" charset="0"/>
              </a:rPr>
              <a:t>No differences were observed in driving skills or knowledge during the tests [Barkley 1996 p1091-1092]</a:t>
            </a:r>
          </a:p>
          <a:p>
            <a:pPr marL="119063" indent="-119063"/>
            <a:r>
              <a:rPr lang="en-US" altLang="en-US" smtClean="0">
                <a:latin typeface="Times New Roman" pitchFamily="18" charset="0"/>
              </a:rPr>
              <a:t>Young adults with ADHD were more frequently cited for speeding, more likely to have their license suspended, and were involved in more motor vehicle accidents than age-matched controls [Barkley 1996 p1091-1092]</a:t>
            </a:r>
          </a:p>
          <a:p>
            <a:pPr marL="119063" indent="-119063"/>
            <a:r>
              <a:rPr lang="en-US" altLang="en-US" smtClean="0">
                <a:latin typeface="Times New Roman" pitchFamily="18" charset="0"/>
              </a:rPr>
              <a:t>In a separate study, ADHD hyperactivity and inattention symptoms were examined with respect to driving violations and accidents</a:t>
            </a:r>
          </a:p>
          <a:p>
            <a:pPr marL="119063" indent="-119063"/>
            <a:r>
              <a:rPr lang="en-US" altLang="en-US" smtClean="0">
                <a:latin typeface="Times New Roman" pitchFamily="18" charset="0"/>
              </a:rPr>
              <a:t>There was a significant association between ADHD or conduct disorder and driving offenses in male subjects [Nada-Raja 1997 p518]</a:t>
            </a:r>
          </a:p>
          <a:p>
            <a:pPr marL="119063" indent="-119063"/>
            <a:r>
              <a:rPr lang="en-US" altLang="en-US" smtClean="0">
                <a:latin typeface="Times New Roman" pitchFamily="18" charset="0"/>
              </a:rPr>
              <a:t>In females, ADHD symptoms were more closely associated with motor vehicle offenses and accidents than with any other condition or no condition [Nada-Raja 1997 p518-519]  </a:t>
            </a:r>
          </a:p>
        </p:txBody>
      </p:sp>
    </p:spTree>
    <p:extLst>
      <p:ext uri="{BB962C8B-B14F-4D97-AF65-F5344CB8AC3E}">
        <p14:creationId xmlns:p14="http://schemas.microsoft.com/office/powerpoint/2010/main" val="310845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headEnd/>
            <a:tailEnd/>
          </a:ln>
        </p:spPr>
        <p:txBody>
          <a:bodyPr/>
          <a:lstStyle/>
          <a:p>
            <a:fld id="{30BAB22A-A37E-4F19-A840-8870B07F8E4C}" type="slidenum">
              <a:rPr lang="en-US" altLang="en-US" smtClean="0"/>
              <a:pPr/>
              <a:t>20</a:t>
            </a:fld>
            <a:endParaRPr lang="en-US" altLang="en-US" smtClean="0"/>
          </a:p>
        </p:txBody>
      </p:sp>
      <p:sp>
        <p:nvSpPr>
          <p:cNvPr id="97283" name="Rectangle 2"/>
          <p:cNvSpPr>
            <a:spLocks noGrp="1" noRot="1" noChangeAspect="1" noChangeArrowheads="1" noTextEdit="1"/>
          </p:cNvSpPr>
          <p:nvPr>
            <p:ph type="sldImg"/>
          </p:nvPr>
        </p:nvSpPr>
        <p:spPr>
          <a:xfrm>
            <a:off x="904875" y="533400"/>
            <a:ext cx="4900613" cy="3675063"/>
          </a:xfrm>
          <a:ln/>
        </p:spPr>
      </p:sp>
      <p:sp>
        <p:nvSpPr>
          <p:cNvPr id="97284" name="Rectangle 3"/>
          <p:cNvSpPr>
            <a:spLocks noGrp="1" noChangeArrowheads="1"/>
          </p:cNvSpPr>
          <p:nvPr>
            <p:ph type="body" idx="1"/>
          </p:nvPr>
        </p:nvSpPr>
        <p:spPr bwMode="gray">
          <a:noFill/>
          <a:ln w="9525"/>
        </p:spPr>
        <p:txBody>
          <a:bodyPr lIns="91436" tIns="45717" rIns="91436" bIns="45717"/>
          <a:lstStyle/>
          <a:p>
            <a:pPr marL="119063" indent="-119063"/>
            <a:r>
              <a:rPr lang="en-US" altLang="en-US" smtClean="0">
                <a:latin typeface="Times New Roman" pitchFamily="18" charset="0"/>
              </a:rPr>
              <a:t>The incidence of drug abuse was compared in 56 medicated ADHD patients, 19 non-medicated ADHD patients, and 137 non-ADHD control subjects </a:t>
            </a:r>
            <a:br>
              <a:rPr lang="en-US" altLang="en-US" smtClean="0">
                <a:latin typeface="Times New Roman" pitchFamily="18" charset="0"/>
              </a:rPr>
            </a:br>
            <a:r>
              <a:rPr lang="en-US" altLang="en-US" smtClean="0">
                <a:latin typeface="Times New Roman" pitchFamily="18" charset="0"/>
              </a:rPr>
              <a:t>[Biederman 1999 pe21]</a:t>
            </a:r>
          </a:p>
          <a:p>
            <a:pPr marL="119063" indent="-119063"/>
            <a:r>
              <a:rPr lang="en-US" altLang="en-US" smtClean="0">
                <a:latin typeface="Times New Roman" pitchFamily="18" charset="0"/>
              </a:rPr>
              <a:t>Non-medicated ADHD patients were at a significantly higher risk for substance abuse than controls or medicated ADHD patients [Biederman 1999 pe22-23]</a:t>
            </a:r>
          </a:p>
          <a:p>
            <a:pPr marL="119063" indent="-119063"/>
            <a:r>
              <a:rPr lang="en-US" altLang="en-US" smtClean="0">
                <a:latin typeface="Times New Roman" pitchFamily="18" charset="0"/>
              </a:rPr>
              <a:t>There was no significant difference between medicated ADHD patients and controls (chi-squared=3.7, </a:t>
            </a:r>
            <a:r>
              <a:rPr lang="en-US" altLang="en-US" i="1" smtClean="0">
                <a:latin typeface="Times New Roman" pitchFamily="18" charset="0"/>
              </a:rPr>
              <a:t>P</a:t>
            </a:r>
            <a:r>
              <a:rPr lang="en-US" altLang="en-US" smtClean="0">
                <a:latin typeface="Times New Roman" pitchFamily="18" charset="0"/>
              </a:rPr>
              <a:t>=0.15) [Biederman 1999 pe22-23]</a:t>
            </a:r>
          </a:p>
          <a:p>
            <a:pPr marL="119063" indent="-119063"/>
            <a:r>
              <a:rPr lang="en-US" altLang="en-US" smtClean="0">
                <a:latin typeface="Times New Roman" pitchFamily="18" charset="0"/>
              </a:rPr>
              <a:t>Medication is associated with an 85% reduction in the risk of substance abuse in ADHD patients [Biederman 1999 pe22-23]</a:t>
            </a:r>
          </a:p>
          <a:p>
            <a:pPr marL="119063" indent="-119063"/>
            <a:r>
              <a:rPr lang="en-US" altLang="en-US" smtClean="0">
                <a:latin typeface="Times New Roman" pitchFamily="18" charset="0"/>
              </a:rPr>
              <a:t>Poor compliance is often a more significant problem than addiction [Garland 1998 p387-388]</a:t>
            </a:r>
          </a:p>
        </p:txBody>
      </p:sp>
    </p:spTree>
    <p:extLst>
      <p:ext uri="{BB962C8B-B14F-4D97-AF65-F5344CB8AC3E}">
        <p14:creationId xmlns:p14="http://schemas.microsoft.com/office/powerpoint/2010/main" val="175163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CDF732F-CE31-4BB8-8715-30A6B146C6E2}" type="slidenum">
              <a:rPr lang="en-US" altLang="en-US"/>
              <a:pPr>
                <a:defRPr/>
              </a:pPr>
              <a:t>‹#›</a:t>
            </a:fld>
            <a:endParaRPr lang="en-US" alt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C73C60-F9AA-4A8A-BC01-C492CA78BA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29B163-09AE-4715-9617-6E19CB80CF7A}"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73C60-F9AA-4A8A-BC01-C492CA78BAD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29B163-09AE-4715-9617-6E19CB80CF7A}" type="datetimeFigureOut">
              <a:rPr lang="en-US" smtClean="0"/>
              <a:pPr/>
              <a:t>9/13/2018</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7C73C60-F9AA-4A8A-BC01-C492CA78BAD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29B163-09AE-4715-9617-6E19CB80CF7A}" type="datetimeFigureOut">
              <a:rPr lang="en-US" smtClean="0"/>
              <a:pPr/>
              <a:t>9/13/2018</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7C73C60-F9AA-4A8A-BC01-C492CA78BA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7.xml"/></Relationships>
</file>

<file path=ppt/slides/_rels/slide6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3.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10.xml"/></Relationships>
</file>

<file path=ppt/slides/_rels/slide6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4.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077200" cy="4038600"/>
          </a:xfrm>
        </p:spPr>
        <p:txBody>
          <a:bodyPr>
            <a:normAutofit fontScale="90000"/>
          </a:bodyPr>
          <a:lstStyle/>
          <a:p>
            <a:r>
              <a:rPr lang="en-US" sz="3200" u="sng" dirty="0" smtClean="0">
                <a:solidFill>
                  <a:schemeClr val="tx1"/>
                </a:solidFill>
              </a:rPr>
              <a:t/>
            </a:r>
            <a:br>
              <a:rPr lang="en-US" sz="3200" u="sng" dirty="0" smtClean="0">
                <a:solidFill>
                  <a:schemeClr val="tx1"/>
                </a:solidFill>
              </a:rPr>
            </a:br>
            <a:r>
              <a:rPr lang="en-US" sz="3200" u="sng" dirty="0" smtClean="0">
                <a:solidFill>
                  <a:schemeClr val="tx1"/>
                </a:solidFill>
              </a:rPr>
              <a:t/>
            </a:r>
            <a:br>
              <a:rPr lang="en-US" sz="3200" u="sng" dirty="0" smtClean="0">
                <a:solidFill>
                  <a:schemeClr val="tx1"/>
                </a:solidFill>
              </a:rPr>
            </a:br>
            <a:r>
              <a:rPr lang="en-US" sz="3200" u="sng" dirty="0" smtClean="0">
                <a:solidFill>
                  <a:schemeClr val="tx1"/>
                </a:solidFill>
              </a:rPr>
              <a:t/>
            </a:r>
            <a:br>
              <a:rPr lang="en-US" sz="3200" u="sng" dirty="0" smtClean="0">
                <a:solidFill>
                  <a:schemeClr val="tx1"/>
                </a:solidFill>
              </a:rPr>
            </a:br>
            <a:r>
              <a:rPr lang="en-US" sz="3200" u="sng" dirty="0" smtClean="0">
                <a:solidFill>
                  <a:schemeClr val="tx1"/>
                </a:solidFill>
              </a:rPr>
              <a:t/>
            </a:r>
            <a:br>
              <a:rPr lang="en-US" sz="3200" u="sng" dirty="0" smtClean="0">
                <a:solidFill>
                  <a:schemeClr val="tx1"/>
                </a:solidFill>
              </a:rPr>
            </a:br>
            <a:r>
              <a:rPr lang="en-US" sz="3200" u="sng" dirty="0" smtClean="0">
                <a:solidFill>
                  <a:schemeClr val="tx1"/>
                </a:solidFill>
              </a:rPr>
              <a:t>Manish Aligeti, M.D., M.H.A.</a:t>
            </a:r>
            <a:br>
              <a:rPr lang="en-US" sz="3200" u="sng" dirty="0" smtClean="0">
                <a:solidFill>
                  <a:schemeClr val="tx1"/>
                </a:solidFill>
              </a:rPr>
            </a:br>
            <a:r>
              <a:rPr lang="en-US" sz="2400" b="0" dirty="0" smtClean="0">
                <a:solidFill>
                  <a:schemeClr val="tx1"/>
                </a:solidFill>
              </a:rPr>
              <a:t>Child and Adolescent Psychiatrist,</a:t>
            </a:r>
            <a:br>
              <a:rPr lang="en-US" sz="2400" b="0" dirty="0" smtClean="0">
                <a:solidFill>
                  <a:schemeClr val="tx1"/>
                </a:solidFill>
              </a:rPr>
            </a:br>
            <a:r>
              <a:rPr lang="en-US" sz="2400" b="0" dirty="0" smtClean="0">
                <a:solidFill>
                  <a:schemeClr val="tx1"/>
                </a:solidFill>
              </a:rPr>
              <a:t>Clinical Assistant Professor</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Department of Psychiatry,</a:t>
            </a:r>
            <a:br>
              <a:rPr lang="en-US" sz="2400" b="0" dirty="0" smtClean="0">
                <a:solidFill>
                  <a:schemeClr val="tx1"/>
                </a:solidFill>
              </a:rPr>
            </a:br>
            <a:r>
              <a:rPr lang="en-US" sz="2400" b="0" dirty="0" smtClean="0">
                <a:solidFill>
                  <a:schemeClr val="tx1"/>
                </a:solidFill>
              </a:rPr>
              <a:t>Texas Tech Health Sciences Center</a:t>
            </a:r>
            <a:r>
              <a:rPr lang="en-US" sz="2800" i="1" dirty="0" smtClean="0"/>
              <a:t/>
            </a:r>
            <a:br>
              <a:rPr lang="en-US" sz="2800" i="1" dirty="0" smtClean="0"/>
            </a:br>
            <a:endParaRPr lang="en-US" sz="3200" dirty="0">
              <a:solidFill>
                <a:schemeClr val="tx1"/>
              </a:solidFill>
            </a:endParaRPr>
          </a:p>
        </p:txBody>
      </p:sp>
      <p:sp>
        <p:nvSpPr>
          <p:cNvPr id="3" name="Subtitle 2"/>
          <p:cNvSpPr>
            <a:spLocks noGrp="1"/>
          </p:cNvSpPr>
          <p:nvPr>
            <p:ph type="subTitle" idx="1"/>
          </p:nvPr>
        </p:nvSpPr>
        <p:spPr>
          <a:xfrm>
            <a:off x="228600" y="0"/>
            <a:ext cx="8077200" cy="1219200"/>
          </a:xfrm>
        </p:spPr>
        <p:txBody>
          <a:bodyPr>
            <a:normAutofit/>
          </a:bodyPr>
          <a:lstStyle/>
          <a:p>
            <a:r>
              <a:rPr lang="en-US" sz="4000" dirty="0" smtClean="0">
                <a:solidFill>
                  <a:schemeClr val="tx1"/>
                </a:solidFill>
              </a:rPr>
              <a:t>ADHD &amp; Impulse Control Disorders</a:t>
            </a:r>
            <a:endParaRPr lang="en-US" sz="4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3581400" y="6305550"/>
            <a:ext cx="2133600" cy="476250"/>
          </a:xfrm>
        </p:spPr>
        <p:txBody>
          <a:bodyPr/>
          <a:lstStyle/>
          <a:p>
            <a:pPr algn="r">
              <a:defRPr/>
            </a:pPr>
            <a:fld id="{A9AED097-46A5-4AFE-90B5-4EEF16DC0069}" type="slidenum">
              <a:rPr lang="en-US">
                <a:solidFill>
                  <a:schemeClr val="bg2">
                    <a:shade val="50000"/>
                    <a:satMod val="200000"/>
                  </a:schemeClr>
                </a:solidFill>
                <a:latin typeface="Tahoma" pitchFamily="-109" charset="0"/>
                <a:ea typeface="+mn-ea"/>
              </a:rPr>
              <a:pPr algn="r">
                <a:defRPr/>
              </a:pPr>
              <a:t>10</a:t>
            </a:fld>
            <a:endParaRPr lang="en-US">
              <a:solidFill>
                <a:schemeClr val="bg2">
                  <a:shade val="50000"/>
                  <a:satMod val="200000"/>
                </a:schemeClr>
              </a:solidFill>
              <a:latin typeface="Tahoma" pitchFamily="-109" charset="0"/>
              <a:ea typeface="+mn-ea"/>
            </a:endParaRPr>
          </a:p>
        </p:txBody>
      </p:sp>
      <p:sp>
        <p:nvSpPr>
          <p:cNvPr id="182274" name="Rectangle 2"/>
          <p:cNvSpPr>
            <a:spLocks noGrp="1" noChangeArrowheads="1"/>
          </p:cNvSpPr>
          <p:nvPr>
            <p:ph type="title"/>
          </p:nvPr>
        </p:nvSpPr>
        <p:spPr/>
        <p:txBody>
          <a:bodyPr/>
          <a:lstStyle/>
          <a:p>
            <a:pPr algn="ctr" eaLnBrk="1" hangingPunct="1">
              <a:defRPr/>
            </a:pPr>
            <a:r>
              <a:rPr lang="en-US" b="0" dirty="0" smtClean="0">
                <a:solidFill>
                  <a:schemeClr val="bg1"/>
                </a:solidFill>
              </a:rPr>
              <a:t>ADHD: Core Symptom Areas</a:t>
            </a:r>
          </a:p>
        </p:txBody>
      </p:sp>
      <p:sp>
        <p:nvSpPr>
          <p:cNvPr id="18436" name="AutoShape 3"/>
          <p:cNvSpPr>
            <a:spLocks noChangeArrowheads="1"/>
          </p:cNvSpPr>
          <p:nvPr/>
        </p:nvSpPr>
        <p:spPr bwMode="auto">
          <a:xfrm>
            <a:off x="1607256" y="1536700"/>
            <a:ext cx="6303433" cy="1308100"/>
          </a:xfrm>
          <a:prstGeom prst="roundRect">
            <a:avLst>
              <a:gd name="adj" fmla="val 16667"/>
            </a:avLst>
          </a:pr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pPr algn="ctr"/>
            <a:r>
              <a:rPr lang="en-US" altLang="en-US" sz="2800" b="1">
                <a:latin typeface="Arial" charset="0"/>
              </a:rPr>
              <a:t>Impulsivity/Hyperactivity</a:t>
            </a:r>
          </a:p>
        </p:txBody>
      </p:sp>
      <p:sp>
        <p:nvSpPr>
          <p:cNvPr id="18437" name="Rectangle 4"/>
          <p:cNvSpPr>
            <a:spLocks noGrp="1" noChangeArrowheads="1"/>
          </p:cNvSpPr>
          <p:nvPr>
            <p:ph type="body" idx="1"/>
          </p:nvPr>
        </p:nvSpPr>
        <p:spPr>
          <a:xfrm>
            <a:off x="1049867" y="2863850"/>
            <a:ext cx="7636933" cy="539750"/>
          </a:xfrm>
        </p:spPr>
        <p:txBody>
          <a:bodyPr/>
          <a:lstStyle/>
          <a:p>
            <a:pPr marL="0" indent="0" eaLnBrk="1" hangingPunct="1">
              <a:buFont typeface="Wingdings" pitchFamily="2" charset="2"/>
              <a:buNone/>
            </a:pPr>
            <a:r>
              <a:rPr lang="en-US" altLang="en-US" sz="2000" dirty="0" smtClean="0"/>
              <a:t>Six or more of the following &gt;6 months</a:t>
            </a:r>
          </a:p>
        </p:txBody>
      </p:sp>
      <p:sp>
        <p:nvSpPr>
          <p:cNvPr id="18438" name="Text Box 5"/>
          <p:cNvSpPr txBox="1">
            <a:spLocks noChangeArrowheads="1"/>
          </p:cNvSpPr>
          <p:nvPr/>
        </p:nvSpPr>
        <p:spPr bwMode="auto">
          <a:xfrm>
            <a:off x="1117600" y="3392489"/>
            <a:ext cx="3626556"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r>
              <a:rPr lang="en-US" altLang="en-US" sz="2000" b="1">
                <a:latin typeface="Arial" charset="0"/>
              </a:rPr>
              <a:t>Impulsivity</a:t>
            </a:r>
          </a:p>
          <a:p>
            <a:pPr>
              <a:buFontTx/>
              <a:buChar char="•"/>
            </a:pPr>
            <a:r>
              <a:rPr lang="en-US" altLang="en-US" sz="2000" b="1">
                <a:latin typeface="Arial" charset="0"/>
              </a:rPr>
              <a:t>Blurts out answer before question is finished</a:t>
            </a:r>
          </a:p>
          <a:p>
            <a:pPr>
              <a:buFontTx/>
              <a:buChar char="•"/>
            </a:pPr>
            <a:r>
              <a:rPr lang="en-US" altLang="en-US" sz="2000" b="1">
                <a:latin typeface="Arial" charset="0"/>
              </a:rPr>
              <a:t>Difficulty awaiting turn</a:t>
            </a:r>
          </a:p>
          <a:p>
            <a:pPr>
              <a:buFontTx/>
              <a:buChar char="•"/>
            </a:pPr>
            <a:r>
              <a:rPr lang="en-US" altLang="en-US" sz="2000" b="1">
                <a:latin typeface="Arial" charset="0"/>
              </a:rPr>
              <a:t>Interrupts or intrudes on others</a:t>
            </a:r>
          </a:p>
        </p:txBody>
      </p:sp>
      <p:sp>
        <p:nvSpPr>
          <p:cNvPr id="18439" name="Text Box 6"/>
          <p:cNvSpPr txBox="1">
            <a:spLocks noChangeArrowheads="1"/>
          </p:cNvSpPr>
          <p:nvPr/>
        </p:nvSpPr>
        <p:spPr bwMode="auto">
          <a:xfrm>
            <a:off x="5181600" y="3392489"/>
            <a:ext cx="377472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r>
              <a:rPr lang="en-US" altLang="en-US" sz="2000" b="1">
                <a:latin typeface="Arial" charset="0"/>
              </a:rPr>
              <a:t>Hyperactivity</a:t>
            </a:r>
          </a:p>
          <a:p>
            <a:pPr>
              <a:buFontTx/>
              <a:buChar char="•"/>
            </a:pPr>
            <a:r>
              <a:rPr lang="en-US" altLang="en-US" sz="2000" b="1">
                <a:latin typeface="Arial" charset="0"/>
              </a:rPr>
              <a:t>Fidgets</a:t>
            </a:r>
          </a:p>
          <a:p>
            <a:pPr>
              <a:buFontTx/>
              <a:buChar char="•"/>
            </a:pPr>
            <a:r>
              <a:rPr lang="en-US" altLang="en-US" sz="2000" b="1">
                <a:latin typeface="Arial" charset="0"/>
              </a:rPr>
              <a:t>Unable to stay seated</a:t>
            </a:r>
          </a:p>
          <a:p>
            <a:pPr>
              <a:buFontTx/>
              <a:buChar char="•"/>
            </a:pPr>
            <a:r>
              <a:rPr lang="en-US" altLang="en-US" sz="2000" b="1">
                <a:latin typeface="Arial" charset="0"/>
              </a:rPr>
              <a:t>Inappropriate running/climbing (restlessness)</a:t>
            </a:r>
          </a:p>
          <a:p>
            <a:pPr>
              <a:buFontTx/>
              <a:buChar char="•"/>
            </a:pPr>
            <a:r>
              <a:rPr lang="en-US" altLang="en-US" sz="2000" b="1">
                <a:latin typeface="Arial" charset="0"/>
              </a:rPr>
              <a:t>Difficulty in engaging in leisure activities quietly</a:t>
            </a:r>
          </a:p>
          <a:p>
            <a:pPr>
              <a:buFontTx/>
              <a:buChar char="•"/>
            </a:pPr>
            <a:r>
              <a:rPr lang="en-US" altLang="en-US" sz="2000" b="1">
                <a:latin typeface="Arial" charset="0"/>
              </a:rPr>
              <a:t>“On the go”</a:t>
            </a:r>
          </a:p>
          <a:p>
            <a:pPr>
              <a:buFontTx/>
              <a:buChar char="•"/>
            </a:pPr>
            <a:r>
              <a:rPr lang="en-US" altLang="en-US" sz="2000" b="1">
                <a:latin typeface="Arial" charset="0"/>
              </a:rPr>
              <a:t>Talks excessively</a:t>
            </a:r>
          </a:p>
        </p:txBody>
      </p:sp>
      <p:sp>
        <p:nvSpPr>
          <p:cNvPr id="18440" name="Rectangle 7"/>
          <p:cNvSpPr>
            <a:spLocks noChangeArrowheads="1"/>
          </p:cNvSpPr>
          <p:nvPr/>
        </p:nvSpPr>
        <p:spPr bwMode="auto">
          <a:xfrm>
            <a:off x="698501" y="6335507"/>
            <a:ext cx="14117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r>
              <a:rPr lang="en-US" altLang="en-US" sz="1400" b="1">
                <a:solidFill>
                  <a:schemeClr val="bg1"/>
                </a:solidFill>
                <a:latin typeface="Arial" charset="0"/>
              </a:rPr>
              <a:t>*DSM-IV, 1994.</a:t>
            </a:r>
          </a:p>
        </p:txBody>
      </p:sp>
    </p:spTree>
    <p:extLst>
      <p:ext uri="{BB962C8B-B14F-4D97-AF65-F5344CB8AC3E}">
        <p14:creationId xmlns:p14="http://schemas.microsoft.com/office/powerpoint/2010/main" val="12633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35814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a:fld id="{C6BEB128-0E33-44B7-9806-7807C616E239}" type="slidenum">
              <a:rPr lang="en-US" altLang="en-US" smtClean="0">
                <a:solidFill>
                  <a:srgbClr val="B5A788"/>
                </a:solidFill>
              </a:rPr>
              <a:pPr algn="r"/>
              <a:t>11</a:t>
            </a:fld>
            <a:endParaRPr lang="en-US" altLang="en-US" smtClean="0">
              <a:solidFill>
                <a:srgbClr val="B5A788"/>
              </a:solidFill>
            </a:endParaRPr>
          </a:p>
        </p:txBody>
      </p:sp>
      <p:sp>
        <p:nvSpPr>
          <p:cNvPr id="25600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Preschoolers</a:t>
            </a:r>
          </a:p>
        </p:txBody>
      </p:sp>
      <p:sp>
        <p:nvSpPr>
          <p:cNvPr id="23556"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No consensus guidelines.</a:t>
            </a:r>
          </a:p>
          <a:p>
            <a:pPr eaLnBrk="1" hangingPunct="1">
              <a:lnSpc>
                <a:spcPct val="90000"/>
              </a:lnSpc>
            </a:pPr>
            <a:r>
              <a:rPr lang="en-US" altLang="en-US" sz="2400" dirty="0" smtClean="0"/>
              <a:t>MUST RULE OUT DELAYS, Hearing &amp; Vision loss, and speech or language impairment.  Perform developmental screening.  </a:t>
            </a:r>
          </a:p>
          <a:p>
            <a:pPr eaLnBrk="1" hangingPunct="1">
              <a:lnSpc>
                <a:spcPct val="90000"/>
              </a:lnSpc>
            </a:pPr>
            <a:r>
              <a:rPr lang="en-US" altLang="en-US" sz="2400" dirty="0" smtClean="0"/>
              <a:t>Inquire about abuse, trauma, developmental issues, foster care, stress, domestic violence</a:t>
            </a:r>
          </a:p>
          <a:p>
            <a:pPr eaLnBrk="1" hangingPunct="1">
              <a:lnSpc>
                <a:spcPct val="90000"/>
              </a:lnSpc>
            </a:pPr>
            <a:r>
              <a:rPr lang="en-US" altLang="en-US" sz="2400" dirty="0" smtClean="0"/>
              <a:t>Worry:  If the child is a danger to self or others.</a:t>
            </a:r>
          </a:p>
          <a:p>
            <a:pPr>
              <a:lnSpc>
                <a:spcPct val="90000"/>
              </a:lnSpc>
            </a:pPr>
            <a:r>
              <a:rPr lang="en-US" altLang="en-US" sz="2400" dirty="0" smtClean="0"/>
              <a:t>Remember attention span is not the primary objective.  Hyperactivity and Impulsivity are more problematic in this age.</a:t>
            </a:r>
          </a:p>
          <a:p>
            <a:pPr eaLnBrk="1" hangingPunct="1">
              <a:lnSpc>
                <a:spcPct val="90000"/>
              </a:lnSpc>
            </a:pPr>
            <a:r>
              <a:rPr lang="en-US" altLang="en-US" sz="2400" dirty="0" smtClean="0"/>
              <a:t>Medications:  Paradoxical effects.</a:t>
            </a:r>
          </a:p>
        </p:txBody>
      </p:sp>
    </p:spTree>
    <p:extLst>
      <p:ext uri="{BB962C8B-B14F-4D97-AF65-F5344CB8AC3E}">
        <p14:creationId xmlns:p14="http://schemas.microsoft.com/office/powerpoint/2010/main" val="979672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3581400" y="6305550"/>
            <a:ext cx="2133600" cy="476250"/>
          </a:xfrm>
        </p:spPr>
        <p:txBody>
          <a:bodyPr/>
          <a:lstStyle/>
          <a:p>
            <a:pPr algn="r">
              <a:defRPr/>
            </a:pPr>
            <a:fld id="{72929748-CF54-44D7-B512-F9372FA34383}" type="slidenum">
              <a:rPr lang="en-US">
                <a:solidFill>
                  <a:schemeClr val="bg2">
                    <a:shade val="50000"/>
                    <a:satMod val="200000"/>
                  </a:schemeClr>
                </a:solidFill>
                <a:latin typeface="Tahoma" pitchFamily="-109" charset="0"/>
                <a:ea typeface="+mn-ea"/>
              </a:rPr>
              <a:pPr algn="r">
                <a:defRPr/>
              </a:pPr>
              <a:t>12</a:t>
            </a:fld>
            <a:endParaRPr lang="en-US">
              <a:solidFill>
                <a:schemeClr val="bg2">
                  <a:shade val="50000"/>
                  <a:satMod val="200000"/>
                </a:schemeClr>
              </a:solidFill>
              <a:latin typeface="Tahoma" pitchFamily="-109" charset="0"/>
              <a:ea typeface="+mn-ea"/>
            </a:endParaRPr>
          </a:p>
        </p:txBody>
      </p:sp>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57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3581400" y="6305550"/>
            <a:ext cx="2133600" cy="476250"/>
          </a:xfrm>
        </p:spPr>
        <p:txBody>
          <a:bodyPr/>
          <a:lstStyle/>
          <a:p>
            <a:pPr algn="r">
              <a:defRPr/>
            </a:pPr>
            <a:fld id="{BE703C4B-5700-447E-B4C1-371C77E41443}" type="slidenum">
              <a:rPr lang="en-US">
                <a:solidFill>
                  <a:schemeClr val="bg2">
                    <a:shade val="50000"/>
                    <a:satMod val="200000"/>
                  </a:schemeClr>
                </a:solidFill>
                <a:latin typeface="Tahoma" pitchFamily="-109" charset="0"/>
                <a:ea typeface="+mn-ea"/>
              </a:rPr>
              <a:pPr algn="r">
                <a:defRPr/>
              </a:pPr>
              <a:t>13</a:t>
            </a:fld>
            <a:endParaRPr lang="en-US">
              <a:solidFill>
                <a:schemeClr val="bg2">
                  <a:shade val="50000"/>
                  <a:satMod val="200000"/>
                </a:schemeClr>
              </a:solidFill>
              <a:latin typeface="Tahoma" pitchFamily="-109" charset="0"/>
              <a:ea typeface="+mn-ea"/>
            </a:endParaRPr>
          </a:p>
        </p:txBody>
      </p:sp>
      <p:sp>
        <p:nvSpPr>
          <p:cNvPr id="20483" name="Rectangle 2"/>
          <p:cNvSpPr>
            <a:spLocks noChangeArrowheads="1"/>
          </p:cNvSpPr>
          <p:nvPr/>
        </p:nvSpPr>
        <p:spPr bwMode="auto">
          <a:xfrm>
            <a:off x="2201334" y="6295933"/>
            <a:ext cx="5024903" cy="26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pPr>
              <a:lnSpc>
                <a:spcPct val="80000"/>
              </a:lnSpc>
              <a:spcBef>
                <a:spcPct val="10000"/>
              </a:spcBef>
            </a:pPr>
            <a:r>
              <a:rPr lang="en-US" altLang="en-US" sz="1400" dirty="0">
                <a:latin typeface="Arial" charset="0"/>
              </a:rPr>
              <a:t>Murphy D, Barkley B. </a:t>
            </a:r>
            <a:r>
              <a:rPr lang="en-US" altLang="en-US" sz="1400" i="1" dirty="0">
                <a:latin typeface="Arial" charset="0"/>
              </a:rPr>
              <a:t>Am J Orthopsychiatry.</a:t>
            </a:r>
            <a:r>
              <a:rPr lang="en-US" altLang="en-US" sz="1400" dirty="0">
                <a:latin typeface="Arial" charset="0"/>
              </a:rPr>
              <a:t> 1996;66:93-102.</a:t>
            </a:r>
          </a:p>
        </p:txBody>
      </p:sp>
      <p:sp>
        <p:nvSpPr>
          <p:cNvPr id="198659" name="Rectangle 3"/>
          <p:cNvSpPr>
            <a:spLocks noGrp="1" noChangeArrowheads="1"/>
          </p:cNvSpPr>
          <p:nvPr>
            <p:ph type="title"/>
          </p:nvPr>
        </p:nvSpPr>
        <p:spPr/>
        <p:txBody>
          <a:bodyPr/>
          <a:lstStyle/>
          <a:p>
            <a:pPr algn="ctr" eaLnBrk="1" hangingPunct="1">
              <a:defRPr/>
            </a:pPr>
            <a:r>
              <a:rPr lang="en-US" b="0" dirty="0" smtClean="0">
                <a:solidFill>
                  <a:schemeClr val="bg1"/>
                </a:solidFill>
              </a:rPr>
              <a:t>How ADHD Affects Parents</a:t>
            </a:r>
          </a:p>
        </p:txBody>
      </p:sp>
      <p:sp>
        <p:nvSpPr>
          <p:cNvPr id="20485" name="Rectangle 4"/>
          <p:cNvSpPr>
            <a:spLocks noGrp="1" noChangeArrowheads="1"/>
          </p:cNvSpPr>
          <p:nvPr>
            <p:ph type="body" idx="1"/>
          </p:nvPr>
        </p:nvSpPr>
        <p:spPr>
          <a:xfrm>
            <a:off x="1117600" y="1541464"/>
            <a:ext cx="7340600" cy="4302125"/>
          </a:xfrm>
        </p:spPr>
        <p:txBody>
          <a:bodyPr/>
          <a:lstStyle/>
          <a:p>
            <a:pPr eaLnBrk="1" hangingPunct="1">
              <a:lnSpc>
                <a:spcPct val="90000"/>
              </a:lnSpc>
              <a:tabLst>
                <a:tab pos="4114800" algn="l"/>
              </a:tabLst>
            </a:pPr>
            <a:r>
              <a:rPr lang="en-US" altLang="en-US" sz="2400" smtClean="0"/>
              <a:t>Increased stress</a:t>
            </a:r>
          </a:p>
          <a:p>
            <a:pPr marL="863600" lvl="1" indent="-406400" eaLnBrk="1" hangingPunct="1">
              <a:lnSpc>
                <a:spcPct val="90000"/>
              </a:lnSpc>
              <a:tabLst>
                <a:tab pos="4114800" algn="l"/>
              </a:tabLst>
            </a:pPr>
            <a:r>
              <a:rPr lang="en-US" altLang="en-US" sz="2000" smtClean="0"/>
              <a:t>Worry	— Anxiety</a:t>
            </a:r>
          </a:p>
          <a:p>
            <a:pPr marL="863600" lvl="1" indent="-406400" eaLnBrk="1" hangingPunct="1">
              <a:lnSpc>
                <a:spcPct val="90000"/>
              </a:lnSpc>
              <a:tabLst>
                <a:tab pos="4114800" algn="l"/>
              </a:tabLst>
            </a:pPr>
            <a:r>
              <a:rPr lang="en-US" altLang="en-US" sz="2000" smtClean="0"/>
              <a:t>Frustration	— Anger</a:t>
            </a:r>
          </a:p>
          <a:p>
            <a:pPr eaLnBrk="1" hangingPunct="1">
              <a:lnSpc>
                <a:spcPct val="90000"/>
              </a:lnSpc>
              <a:tabLst>
                <a:tab pos="4114800" algn="l"/>
              </a:tabLst>
            </a:pPr>
            <a:r>
              <a:rPr lang="en-US" altLang="en-US" sz="2400" smtClean="0"/>
              <a:t>Lower self-esteem</a:t>
            </a:r>
          </a:p>
          <a:p>
            <a:pPr marL="863600" lvl="1" indent="-406400" eaLnBrk="1" hangingPunct="1">
              <a:lnSpc>
                <a:spcPct val="90000"/>
              </a:lnSpc>
              <a:tabLst>
                <a:tab pos="4114800" algn="l"/>
              </a:tabLst>
            </a:pPr>
            <a:r>
              <a:rPr lang="en-US" altLang="en-US" sz="2000" smtClean="0"/>
              <a:t>Self-blame	— Depression</a:t>
            </a:r>
          </a:p>
          <a:p>
            <a:pPr marL="863600" lvl="1" indent="-406400" eaLnBrk="1" hangingPunct="1">
              <a:lnSpc>
                <a:spcPct val="90000"/>
              </a:lnSpc>
              <a:tabLst>
                <a:tab pos="4114800" algn="l"/>
              </a:tabLst>
            </a:pPr>
            <a:r>
              <a:rPr lang="en-US" altLang="en-US" sz="2000" smtClean="0"/>
              <a:t>Social isolation	</a:t>
            </a:r>
          </a:p>
          <a:p>
            <a:pPr eaLnBrk="1" hangingPunct="1">
              <a:lnSpc>
                <a:spcPct val="90000"/>
              </a:lnSpc>
              <a:tabLst>
                <a:tab pos="4114800" algn="l"/>
              </a:tabLst>
            </a:pPr>
            <a:r>
              <a:rPr lang="en-US" altLang="en-US" sz="2400" smtClean="0"/>
              <a:t>Increased employment disruption</a:t>
            </a:r>
          </a:p>
          <a:p>
            <a:pPr eaLnBrk="1" hangingPunct="1">
              <a:lnSpc>
                <a:spcPct val="90000"/>
              </a:lnSpc>
              <a:tabLst>
                <a:tab pos="4114800" algn="l"/>
              </a:tabLst>
            </a:pPr>
            <a:r>
              <a:rPr lang="en-US" altLang="en-US" sz="2400" smtClean="0"/>
              <a:t>Increased marital disruption</a:t>
            </a:r>
          </a:p>
          <a:p>
            <a:pPr eaLnBrk="1" hangingPunct="1">
              <a:lnSpc>
                <a:spcPct val="90000"/>
              </a:lnSpc>
              <a:tabLst>
                <a:tab pos="4114800" algn="l"/>
              </a:tabLst>
            </a:pPr>
            <a:r>
              <a:rPr lang="en-US" altLang="en-US" sz="2400" smtClean="0"/>
              <a:t>Increased alcohol/substance abuse</a:t>
            </a:r>
          </a:p>
        </p:txBody>
      </p:sp>
    </p:spTree>
    <p:extLst>
      <p:ext uri="{BB962C8B-B14F-4D97-AF65-F5344CB8AC3E}">
        <p14:creationId xmlns:p14="http://schemas.microsoft.com/office/powerpoint/2010/main" val="395699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35814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a:fld id="{043707AE-A097-4B6E-8164-C19C661CCE38}" type="slidenum">
              <a:rPr lang="en-US" altLang="en-US" smtClean="0">
                <a:solidFill>
                  <a:srgbClr val="B5A788"/>
                </a:solidFill>
              </a:rPr>
              <a:pPr algn="r"/>
              <a:t>14</a:t>
            </a:fld>
            <a:endParaRPr lang="en-US" altLang="en-US" smtClean="0">
              <a:solidFill>
                <a:srgbClr val="B5A788"/>
              </a:solidFill>
            </a:endParaRPr>
          </a:p>
        </p:txBody>
      </p:sp>
      <p:sp>
        <p:nvSpPr>
          <p:cNvPr id="257026"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Risk factors for ADHD</a:t>
            </a:r>
          </a:p>
        </p:txBody>
      </p:sp>
      <p:sp>
        <p:nvSpPr>
          <p:cNvPr id="25604" name="Rectangle 3"/>
          <p:cNvSpPr>
            <a:spLocks noGrp="1" noChangeArrowheads="1"/>
          </p:cNvSpPr>
          <p:nvPr>
            <p:ph type="body" idx="1"/>
          </p:nvPr>
        </p:nvSpPr>
        <p:spPr/>
        <p:txBody>
          <a:bodyPr>
            <a:normAutofit/>
          </a:bodyPr>
          <a:lstStyle/>
          <a:p>
            <a:pPr eaLnBrk="1" hangingPunct="1"/>
            <a:r>
              <a:rPr lang="en-US" altLang="en-US" sz="2800" dirty="0" smtClean="0"/>
              <a:t>Prenatal smoking/drug/alcohol use by mother</a:t>
            </a:r>
          </a:p>
          <a:p>
            <a:pPr eaLnBrk="1" hangingPunct="1"/>
            <a:r>
              <a:rPr lang="en-US" altLang="en-US" sz="2800" dirty="0" smtClean="0"/>
              <a:t>Maternal complications at delivery (prematurity, infection, trauma, etc).</a:t>
            </a:r>
          </a:p>
          <a:p>
            <a:pPr eaLnBrk="1" hangingPunct="1"/>
            <a:r>
              <a:rPr lang="en-US" altLang="en-US" sz="2800" dirty="0" smtClean="0"/>
              <a:t>Low-birth weight (&lt;1500 grams)</a:t>
            </a:r>
          </a:p>
          <a:p>
            <a:pPr eaLnBrk="1" hangingPunct="1"/>
            <a:r>
              <a:rPr lang="en-US" altLang="en-US" sz="2800" dirty="0" smtClean="0"/>
              <a:t>Syndromes often present with symptoms earlier.</a:t>
            </a:r>
          </a:p>
          <a:p>
            <a:pPr eaLnBrk="1" hangingPunct="1"/>
            <a:r>
              <a:rPr lang="en-US" altLang="en-US" sz="2800" dirty="0" smtClean="0"/>
              <a:t>Inborn errors of metabolism may be associated with severe hyperactivity</a:t>
            </a:r>
          </a:p>
          <a:p>
            <a:pPr eaLnBrk="1" hangingPunct="1"/>
            <a:r>
              <a:rPr lang="en-US" altLang="en-US" sz="2800" dirty="0" smtClean="0"/>
              <a:t>Family interactions – </a:t>
            </a:r>
            <a:r>
              <a:rPr lang="en-US" altLang="en-US" sz="2800" i="1" dirty="0" smtClean="0"/>
              <a:t>unlikely</a:t>
            </a:r>
            <a:r>
              <a:rPr lang="en-US" altLang="en-US" sz="2800" dirty="0" smtClean="0"/>
              <a:t> to cause ADHD but may influence its course</a:t>
            </a:r>
          </a:p>
        </p:txBody>
      </p:sp>
    </p:spTree>
    <p:extLst>
      <p:ext uri="{BB962C8B-B14F-4D97-AF65-F5344CB8AC3E}">
        <p14:creationId xmlns:p14="http://schemas.microsoft.com/office/powerpoint/2010/main" val="1677721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bwMode="auto">
          <a:xfrm>
            <a:off x="3581400" y="6305550"/>
            <a:ext cx="2133600" cy="476250"/>
          </a:xfrm>
          <a:noFill/>
          <a:ln>
            <a:miter lim="800000"/>
            <a:headEnd/>
            <a:tailEnd/>
          </a:ln>
        </p:spPr>
        <p:txBody>
          <a:bodyPr/>
          <a:lstStyle/>
          <a:p>
            <a:pPr algn="r"/>
            <a:fld id="{8D0273F8-475B-4656-96F9-7758ADCFCB8F}" type="slidenum">
              <a:rPr lang="en-US" altLang="en-US" smtClean="0"/>
              <a:pPr algn="r"/>
              <a:t>15</a:t>
            </a:fld>
            <a:endParaRPr lang="en-US" altLang="en-US" smtClean="0"/>
          </a:p>
        </p:txBody>
      </p:sp>
      <p:sp>
        <p:nvSpPr>
          <p:cNvPr id="188418" name="Rectangle 2"/>
          <p:cNvSpPr>
            <a:spLocks noGrp="1" noChangeArrowheads="1"/>
          </p:cNvSpPr>
          <p:nvPr>
            <p:ph type="title"/>
          </p:nvPr>
        </p:nvSpPr>
        <p:spPr>
          <a:xfrm>
            <a:off x="1435101" y="274638"/>
            <a:ext cx="7498644" cy="1143000"/>
          </a:xfrm>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ADHD: Etiology</a:t>
            </a:r>
          </a:p>
        </p:txBody>
      </p:sp>
      <p:sp>
        <p:nvSpPr>
          <p:cNvPr id="24580" name="Rectangle 3"/>
          <p:cNvSpPr>
            <a:spLocks noChangeArrowheads="1"/>
          </p:cNvSpPr>
          <p:nvPr/>
        </p:nvSpPr>
        <p:spPr bwMode="auto">
          <a:xfrm>
            <a:off x="646290" y="1547814"/>
            <a:ext cx="8228189" cy="922337"/>
          </a:xfrm>
          <a:prstGeom prst="rect">
            <a:avLst/>
          </a:prstGeom>
          <a:noFill/>
          <a:ln w="12700">
            <a:noFill/>
            <a:miter lim="800000"/>
            <a:headEnd/>
            <a:tailEnd/>
          </a:ln>
        </p:spPr>
        <p:txBody>
          <a:bodyPr lIns="90488" tIns="44450" rIns="90488" bIns="44450"/>
          <a:lstStyle/>
          <a:p>
            <a:pPr algn="ctr">
              <a:lnSpc>
                <a:spcPct val="115000"/>
              </a:lnSpc>
              <a:spcBef>
                <a:spcPct val="30000"/>
              </a:spcBef>
            </a:pPr>
            <a:r>
              <a:rPr lang="en-US" altLang="en-US" sz="2400" b="1">
                <a:latin typeface="Arial" pitchFamily="34" charset="0"/>
              </a:rPr>
              <a:t>ADHD is a heterogeneous behavioral disorder </a:t>
            </a:r>
            <a:br>
              <a:rPr lang="en-US" altLang="en-US" sz="2400" b="1">
                <a:latin typeface="Arial" pitchFamily="34" charset="0"/>
              </a:rPr>
            </a:br>
            <a:r>
              <a:rPr lang="en-US" altLang="en-US" sz="2400" b="1">
                <a:latin typeface="Arial" pitchFamily="34" charset="0"/>
              </a:rPr>
              <a:t>with multiple possible etiologies</a:t>
            </a:r>
            <a:r>
              <a:rPr lang="en-US" altLang="en-US" sz="2000" b="1">
                <a:latin typeface="Arial" pitchFamily="34" charset="0"/>
              </a:rPr>
              <a:t>	</a:t>
            </a:r>
          </a:p>
        </p:txBody>
      </p:sp>
      <p:sp>
        <p:nvSpPr>
          <p:cNvPr id="24581" name="Rectangle 4"/>
          <p:cNvSpPr>
            <a:spLocks noChangeArrowheads="1"/>
          </p:cNvSpPr>
          <p:nvPr/>
        </p:nvSpPr>
        <p:spPr bwMode="auto">
          <a:xfrm>
            <a:off x="666884" y="6199161"/>
            <a:ext cx="3510577" cy="366767"/>
          </a:xfrm>
          <a:prstGeom prst="rect">
            <a:avLst/>
          </a:prstGeom>
          <a:noFill/>
          <a:ln w="12700">
            <a:noFill/>
            <a:miter lim="800000"/>
            <a:headEnd/>
            <a:tailEnd/>
          </a:ln>
        </p:spPr>
        <p:txBody>
          <a:bodyPr wrap="none" lIns="90488" tIns="44450" rIns="90488" bIns="44450" anchor="ctr">
            <a:spAutoFit/>
          </a:bodyPr>
          <a:lstStyle/>
          <a:p>
            <a:pPr algn="ctr">
              <a:spcBef>
                <a:spcPct val="50000"/>
              </a:spcBef>
            </a:pPr>
            <a:r>
              <a:rPr lang="en-US" altLang="en-US" b="1">
                <a:latin typeface="Arial" pitchFamily="34" charset="0"/>
              </a:rPr>
              <a:t>CNS = central nervous system</a:t>
            </a:r>
          </a:p>
        </p:txBody>
      </p:sp>
      <p:sp>
        <p:nvSpPr>
          <p:cNvPr id="24582" name="Oval 5"/>
          <p:cNvSpPr>
            <a:spLocks noChangeArrowheads="1"/>
          </p:cNvSpPr>
          <p:nvPr/>
        </p:nvSpPr>
        <p:spPr bwMode="auto">
          <a:xfrm>
            <a:off x="1059745" y="4802188"/>
            <a:ext cx="2913944" cy="131445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en-US" sz="2400" b="1" dirty="0">
                <a:solidFill>
                  <a:schemeClr val="tx1"/>
                </a:solidFill>
                <a:latin typeface="Arial" pitchFamily="34" charset="0"/>
              </a:rPr>
              <a:t>CNS</a:t>
            </a:r>
            <a:br>
              <a:rPr lang="en-US" altLang="en-US" sz="2400" b="1" dirty="0">
                <a:solidFill>
                  <a:schemeClr val="tx1"/>
                </a:solidFill>
                <a:latin typeface="Arial" pitchFamily="34" charset="0"/>
              </a:rPr>
            </a:br>
            <a:r>
              <a:rPr lang="en-US" altLang="en-US" sz="2400" b="1" dirty="0">
                <a:solidFill>
                  <a:schemeClr val="tx1"/>
                </a:solidFill>
                <a:latin typeface="Arial" pitchFamily="34" charset="0"/>
              </a:rPr>
              <a:t>insults</a:t>
            </a:r>
            <a:endParaRPr lang="en-US" altLang="en-US" sz="2600" b="1" dirty="0">
              <a:solidFill>
                <a:schemeClr val="tx1"/>
              </a:solidFill>
              <a:latin typeface="Arial" pitchFamily="34" charset="0"/>
            </a:endParaRPr>
          </a:p>
        </p:txBody>
      </p:sp>
      <p:sp>
        <p:nvSpPr>
          <p:cNvPr id="24583" name="Oval 6"/>
          <p:cNvSpPr>
            <a:spLocks noChangeArrowheads="1"/>
          </p:cNvSpPr>
          <p:nvPr/>
        </p:nvSpPr>
        <p:spPr bwMode="auto">
          <a:xfrm>
            <a:off x="5778501" y="4802188"/>
            <a:ext cx="2915356" cy="131445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en-US" sz="2400" b="1" dirty="0">
                <a:solidFill>
                  <a:schemeClr val="tx1"/>
                </a:solidFill>
                <a:latin typeface="Arial" pitchFamily="34" charset="0"/>
              </a:rPr>
              <a:t>Genetic</a:t>
            </a:r>
            <a:br>
              <a:rPr lang="en-US" altLang="en-US" sz="2400" b="1" dirty="0">
                <a:solidFill>
                  <a:schemeClr val="tx1"/>
                </a:solidFill>
                <a:latin typeface="Arial" pitchFamily="34" charset="0"/>
              </a:rPr>
            </a:br>
            <a:r>
              <a:rPr lang="en-US" altLang="en-US" sz="2400" b="1" dirty="0">
                <a:solidFill>
                  <a:schemeClr val="tx1"/>
                </a:solidFill>
                <a:latin typeface="Arial" pitchFamily="34" charset="0"/>
              </a:rPr>
              <a:t>origins</a:t>
            </a:r>
          </a:p>
        </p:txBody>
      </p:sp>
      <p:sp>
        <p:nvSpPr>
          <p:cNvPr id="24584" name="Oval 7"/>
          <p:cNvSpPr>
            <a:spLocks noChangeArrowheads="1"/>
          </p:cNvSpPr>
          <p:nvPr/>
        </p:nvSpPr>
        <p:spPr bwMode="auto">
          <a:xfrm>
            <a:off x="5778501" y="2767013"/>
            <a:ext cx="2915356" cy="131445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en-US" sz="2400" dirty="0" err="1">
                <a:solidFill>
                  <a:schemeClr val="tx1"/>
                </a:solidFill>
                <a:latin typeface="Arial" pitchFamily="34" charset="0"/>
              </a:rPr>
              <a:t>Neuroanatomical</a:t>
            </a:r>
            <a:r>
              <a:rPr lang="en-US" altLang="en-US" sz="2400" dirty="0">
                <a:solidFill>
                  <a:schemeClr val="tx1"/>
                </a:solidFill>
                <a:latin typeface="Arial" pitchFamily="34" charset="0"/>
              </a:rPr>
              <a:t/>
            </a:r>
            <a:br>
              <a:rPr lang="en-US" altLang="en-US" sz="2400" dirty="0">
                <a:solidFill>
                  <a:schemeClr val="tx1"/>
                </a:solidFill>
                <a:latin typeface="Arial" pitchFamily="34" charset="0"/>
              </a:rPr>
            </a:br>
            <a:r>
              <a:rPr lang="en-US" altLang="en-US" sz="2400" dirty="0" err="1">
                <a:solidFill>
                  <a:schemeClr val="tx1"/>
                </a:solidFill>
                <a:latin typeface="Arial" pitchFamily="34" charset="0"/>
              </a:rPr>
              <a:t>neurochemical</a:t>
            </a:r>
            <a:endParaRPr lang="en-US" altLang="en-US" sz="2600" dirty="0">
              <a:solidFill>
                <a:schemeClr val="tx1"/>
              </a:solidFill>
              <a:latin typeface="Arial" pitchFamily="34" charset="0"/>
            </a:endParaRPr>
          </a:p>
        </p:txBody>
      </p:sp>
      <p:sp>
        <p:nvSpPr>
          <p:cNvPr id="24585" name="Text Box 8"/>
          <p:cNvSpPr txBox="1">
            <a:spLocks noChangeArrowheads="1"/>
          </p:cNvSpPr>
          <p:nvPr/>
        </p:nvSpPr>
        <p:spPr bwMode="auto">
          <a:xfrm>
            <a:off x="4143022" y="4025901"/>
            <a:ext cx="1595309" cy="67710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altLang="en-US" sz="3800" b="1" dirty="0">
                <a:solidFill>
                  <a:schemeClr val="tx1"/>
                </a:solidFill>
                <a:latin typeface="Arial" pitchFamily="34" charset="0"/>
              </a:rPr>
              <a:t>ADHD</a:t>
            </a:r>
          </a:p>
        </p:txBody>
      </p:sp>
      <p:sp>
        <p:nvSpPr>
          <p:cNvPr id="24586" name="Oval 9"/>
          <p:cNvSpPr>
            <a:spLocks noChangeArrowheads="1"/>
          </p:cNvSpPr>
          <p:nvPr/>
        </p:nvSpPr>
        <p:spPr bwMode="auto">
          <a:xfrm>
            <a:off x="1103489" y="2803526"/>
            <a:ext cx="2913945" cy="13128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en-US" sz="2400" dirty="0">
                <a:solidFill>
                  <a:schemeClr val="tx1"/>
                </a:solidFill>
                <a:latin typeface="Arial" pitchFamily="34" charset="0"/>
              </a:rPr>
              <a:t>Environmental</a:t>
            </a:r>
            <a:br>
              <a:rPr lang="en-US" altLang="en-US" sz="2400" dirty="0">
                <a:solidFill>
                  <a:schemeClr val="tx1"/>
                </a:solidFill>
                <a:latin typeface="Arial" pitchFamily="34" charset="0"/>
              </a:rPr>
            </a:br>
            <a:r>
              <a:rPr lang="en-US" altLang="en-US" sz="2400" dirty="0">
                <a:solidFill>
                  <a:schemeClr val="tx1"/>
                </a:solidFill>
                <a:latin typeface="Arial" pitchFamily="34" charset="0"/>
              </a:rPr>
              <a:t>factors</a:t>
            </a:r>
          </a:p>
        </p:txBody>
      </p:sp>
      <p:sp>
        <p:nvSpPr>
          <p:cNvPr id="24587" name="Line 10"/>
          <p:cNvSpPr>
            <a:spLocks noChangeShapeType="1"/>
          </p:cNvSpPr>
          <p:nvPr/>
        </p:nvSpPr>
        <p:spPr bwMode="auto">
          <a:xfrm flipV="1">
            <a:off x="3706990" y="4637088"/>
            <a:ext cx="509411" cy="449262"/>
          </a:xfrm>
          <a:prstGeom prst="line">
            <a:avLst/>
          </a:prstGeom>
          <a:noFill/>
          <a:ln w="38100">
            <a:solidFill>
              <a:srgbClr val="E8A300"/>
            </a:solidFill>
            <a:round/>
            <a:headEnd/>
            <a:tailEnd type="stealth" w="med" len="med"/>
          </a:ln>
        </p:spPr>
        <p:txBody>
          <a:bodyPr wrap="none" anchor="ctr"/>
          <a:lstStyle/>
          <a:p>
            <a:endParaRPr lang="en-US"/>
          </a:p>
        </p:txBody>
      </p:sp>
      <p:sp>
        <p:nvSpPr>
          <p:cNvPr id="24588" name="Line 11"/>
          <p:cNvSpPr>
            <a:spLocks noChangeShapeType="1"/>
          </p:cNvSpPr>
          <p:nvPr/>
        </p:nvSpPr>
        <p:spPr bwMode="auto">
          <a:xfrm>
            <a:off x="3706990" y="3736975"/>
            <a:ext cx="533400" cy="379413"/>
          </a:xfrm>
          <a:prstGeom prst="line">
            <a:avLst/>
          </a:prstGeom>
          <a:noFill/>
          <a:ln w="38100">
            <a:solidFill>
              <a:srgbClr val="E8A300"/>
            </a:solidFill>
            <a:round/>
            <a:headEnd/>
            <a:tailEnd type="stealth" w="med" len="med"/>
          </a:ln>
        </p:spPr>
        <p:txBody>
          <a:bodyPr wrap="none" anchor="ctr"/>
          <a:lstStyle/>
          <a:p>
            <a:endParaRPr lang="en-US"/>
          </a:p>
        </p:txBody>
      </p:sp>
      <p:sp>
        <p:nvSpPr>
          <p:cNvPr id="24589" name="Line 12"/>
          <p:cNvSpPr>
            <a:spLocks noChangeShapeType="1"/>
          </p:cNvSpPr>
          <p:nvPr/>
        </p:nvSpPr>
        <p:spPr bwMode="auto">
          <a:xfrm flipH="1">
            <a:off x="5400323" y="3702051"/>
            <a:ext cx="426156" cy="366713"/>
          </a:xfrm>
          <a:prstGeom prst="line">
            <a:avLst/>
          </a:prstGeom>
          <a:noFill/>
          <a:ln w="38100">
            <a:solidFill>
              <a:srgbClr val="E8A300"/>
            </a:solidFill>
            <a:round/>
            <a:headEnd/>
            <a:tailEnd type="stealth" w="med" len="med"/>
          </a:ln>
        </p:spPr>
        <p:txBody>
          <a:bodyPr wrap="none" anchor="ctr"/>
          <a:lstStyle/>
          <a:p>
            <a:endParaRPr lang="en-US"/>
          </a:p>
        </p:txBody>
      </p:sp>
      <p:sp>
        <p:nvSpPr>
          <p:cNvPr id="24590" name="Line 13"/>
          <p:cNvSpPr>
            <a:spLocks noChangeShapeType="1"/>
          </p:cNvSpPr>
          <p:nvPr/>
        </p:nvSpPr>
        <p:spPr bwMode="auto">
          <a:xfrm flipH="1" flipV="1">
            <a:off x="5576711" y="4578350"/>
            <a:ext cx="520700" cy="438150"/>
          </a:xfrm>
          <a:prstGeom prst="line">
            <a:avLst/>
          </a:prstGeom>
          <a:noFill/>
          <a:ln w="38100">
            <a:solidFill>
              <a:srgbClr val="E8A300"/>
            </a:solidFill>
            <a:round/>
            <a:headEnd/>
            <a:tailEnd type="stealth" w="med" len="med"/>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799" cy="1371600"/>
          </a:xfrm>
        </p:spPr>
        <p:txBody>
          <a:bodyPr vert="horz" wrap="square" lIns="91440" tIns="45720" rIns="91440" bIns="45720" numCol="1" anchorCtr="0" compatLnSpc="1">
            <a:prstTxWarp prst="textNoShape">
              <a:avLst/>
            </a:prstTxWarp>
            <a:noAutofit/>
          </a:bodyPr>
          <a:lstStyle/>
          <a:p>
            <a:pPr algn="ctr" eaLnBrk="1" hangingPunct="1">
              <a:defRPr/>
            </a:pPr>
            <a:r>
              <a:rPr lang="en-US" altLang="en-US" sz="2800" b="0" dirty="0" err="1" smtClean="0">
                <a:solidFill>
                  <a:schemeClr val="bg1"/>
                </a:solidFill>
                <a:cs typeface="Times New Roman" pitchFamily="18" charset="0"/>
              </a:rPr>
              <a:t>Dopaminergic</a:t>
            </a:r>
            <a:r>
              <a:rPr lang="en-US" altLang="en-US" sz="2800" b="0" dirty="0" smtClean="0">
                <a:solidFill>
                  <a:schemeClr val="bg1"/>
                </a:solidFill>
                <a:cs typeface="Times New Roman" pitchFamily="18" charset="0"/>
              </a:rPr>
              <a:t> Pathways (</a:t>
            </a:r>
            <a:r>
              <a:rPr lang="en-US" altLang="en-US" sz="2800" b="0" dirty="0" err="1" smtClean="0">
                <a:solidFill>
                  <a:schemeClr val="bg1"/>
                </a:solidFill>
                <a:cs typeface="Times New Roman" pitchFamily="18" charset="0"/>
              </a:rPr>
              <a:t>methyphenidate</a:t>
            </a:r>
            <a:r>
              <a:rPr lang="en-US" altLang="en-US" sz="2800" b="0" dirty="0" smtClean="0">
                <a:solidFill>
                  <a:schemeClr val="bg1"/>
                </a:solidFill>
                <a:cs typeface="Times New Roman" pitchFamily="18" charset="0"/>
              </a:rPr>
              <a:t> binding sites)</a:t>
            </a:r>
          </a:p>
        </p:txBody>
      </p:sp>
      <p:graphicFrame>
        <p:nvGraphicFramePr>
          <p:cNvPr id="6" name="Content Placeholder 5"/>
          <p:cNvGraphicFramePr>
            <a:graphicFrameLocks noGrp="1"/>
          </p:cNvGraphicFramePr>
          <p:nvPr>
            <p:ph idx="1"/>
          </p:nvPr>
        </p:nvGraphicFramePr>
        <p:xfrm>
          <a:off x="1371600" y="1524001"/>
          <a:ext cx="7315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2"/>
          </p:nvPr>
        </p:nvSpPr>
        <p:spPr bwMode="auto">
          <a:xfrm>
            <a:off x="3581400" y="6305550"/>
            <a:ext cx="2133600" cy="476250"/>
          </a:xfrm>
          <a:noFill/>
          <a:ln>
            <a:miter lim="800000"/>
            <a:headEnd/>
            <a:tailEnd/>
          </a:ln>
        </p:spPr>
        <p:txBody>
          <a:bodyPr/>
          <a:lstStyle/>
          <a:p>
            <a:pPr algn="r"/>
            <a:fld id="{242EC777-2B99-45BC-997C-AA9EAA0CB172}" type="slidenum">
              <a:rPr lang="en-US" altLang="en-US" smtClean="0"/>
              <a:pPr algn="r"/>
              <a:t>17</a:t>
            </a:fld>
            <a:endParaRPr lang="en-US" altLang="en-US" smtClean="0"/>
          </a:p>
        </p:txBody>
      </p:sp>
      <p:sp>
        <p:nvSpPr>
          <p:cNvPr id="17411" name="Rectangle 2"/>
          <p:cNvSpPr>
            <a:spLocks noChangeArrowheads="1"/>
          </p:cNvSpPr>
          <p:nvPr/>
        </p:nvSpPr>
        <p:spPr bwMode="auto">
          <a:xfrm>
            <a:off x="2092678" y="6243432"/>
            <a:ext cx="4249049" cy="305212"/>
          </a:xfrm>
          <a:prstGeom prst="rect">
            <a:avLst/>
          </a:prstGeom>
          <a:noFill/>
          <a:ln w="12700">
            <a:noFill/>
            <a:miter lim="800000"/>
            <a:headEnd/>
            <a:tailEnd/>
          </a:ln>
        </p:spPr>
        <p:txBody>
          <a:bodyPr wrap="none" lIns="90488" tIns="44450" rIns="90488" bIns="44450" anchor="ctr">
            <a:spAutoFit/>
          </a:bodyPr>
          <a:lstStyle/>
          <a:p>
            <a:pPr>
              <a:spcBef>
                <a:spcPct val="50000"/>
              </a:spcBef>
            </a:pPr>
            <a:r>
              <a:rPr lang="en-US" altLang="en-US" sz="1400" dirty="0" err="1">
                <a:latin typeface="Arial" pitchFamily="34" charset="0"/>
              </a:rPr>
              <a:t>Biederman</a:t>
            </a:r>
            <a:r>
              <a:rPr lang="en-US" altLang="en-US" sz="1400" dirty="0">
                <a:latin typeface="Arial" pitchFamily="34" charset="0"/>
              </a:rPr>
              <a:t>, et al. </a:t>
            </a:r>
            <a:r>
              <a:rPr lang="en-US" altLang="en-US" sz="1400" i="1" dirty="0" err="1">
                <a:latin typeface="Arial" pitchFamily="34" charset="0"/>
              </a:rPr>
              <a:t>Biol</a:t>
            </a:r>
            <a:r>
              <a:rPr lang="en-US" altLang="en-US" sz="1400" i="1" dirty="0">
                <a:latin typeface="Arial" pitchFamily="34" charset="0"/>
              </a:rPr>
              <a:t> Psychiatry.</a:t>
            </a:r>
            <a:r>
              <a:rPr lang="en-US" altLang="en-US" sz="1400" dirty="0">
                <a:latin typeface="Arial" pitchFamily="34" charset="0"/>
              </a:rPr>
              <a:t> 1998;44:269-273.</a:t>
            </a:r>
          </a:p>
        </p:txBody>
      </p:sp>
      <p:sp>
        <p:nvSpPr>
          <p:cNvPr id="17412" name="Rectangle 3"/>
          <p:cNvSpPr>
            <a:spLocks noChangeArrowheads="1"/>
          </p:cNvSpPr>
          <p:nvPr/>
        </p:nvSpPr>
        <p:spPr bwMode="auto">
          <a:xfrm rot="-5400000">
            <a:off x="-395463" y="3208718"/>
            <a:ext cx="3587750" cy="643766"/>
          </a:xfrm>
          <a:prstGeom prst="rect">
            <a:avLst/>
          </a:prstGeom>
          <a:noFill/>
          <a:ln w="12700">
            <a:noFill/>
            <a:miter lim="800000"/>
            <a:headEnd/>
            <a:tailEnd/>
          </a:ln>
        </p:spPr>
        <p:txBody>
          <a:bodyPr lIns="90488" tIns="44450" rIns="90488" bIns="44450" anchor="ctr">
            <a:spAutoFit/>
          </a:bodyPr>
          <a:lstStyle/>
          <a:p>
            <a:pPr algn="ctr">
              <a:spcBef>
                <a:spcPct val="5000"/>
              </a:spcBef>
            </a:pPr>
            <a:r>
              <a:rPr lang="en-US" altLang="en-US" b="1" dirty="0">
                <a:latin typeface="Arial" pitchFamily="34" charset="0"/>
              </a:rPr>
              <a:t>Lifetime rate of substance abuse in referred ADHD adults</a:t>
            </a:r>
          </a:p>
        </p:txBody>
      </p:sp>
      <p:sp>
        <p:nvSpPr>
          <p:cNvPr id="17413" name="Line 4"/>
          <p:cNvSpPr>
            <a:spLocks noChangeShapeType="1"/>
          </p:cNvSpPr>
          <p:nvPr/>
        </p:nvSpPr>
        <p:spPr bwMode="auto">
          <a:xfrm flipH="1">
            <a:off x="2333978" y="5334001"/>
            <a:ext cx="57856" cy="3175"/>
          </a:xfrm>
          <a:prstGeom prst="line">
            <a:avLst/>
          </a:prstGeom>
          <a:noFill/>
          <a:ln w="12700">
            <a:solidFill>
              <a:schemeClr val="bg1"/>
            </a:solidFill>
            <a:round/>
            <a:headEnd/>
            <a:tailEnd/>
          </a:ln>
        </p:spPr>
        <p:txBody>
          <a:bodyPr/>
          <a:lstStyle/>
          <a:p>
            <a:endParaRPr lang="en-US"/>
          </a:p>
        </p:txBody>
      </p:sp>
      <p:sp>
        <p:nvSpPr>
          <p:cNvPr id="17414" name="Line 5"/>
          <p:cNvSpPr>
            <a:spLocks noChangeShapeType="1"/>
          </p:cNvSpPr>
          <p:nvPr/>
        </p:nvSpPr>
        <p:spPr bwMode="auto">
          <a:xfrm flipH="1">
            <a:off x="2333978" y="4752976"/>
            <a:ext cx="57856" cy="3175"/>
          </a:xfrm>
          <a:prstGeom prst="line">
            <a:avLst/>
          </a:prstGeom>
          <a:noFill/>
          <a:ln w="12700">
            <a:solidFill>
              <a:schemeClr val="bg1"/>
            </a:solidFill>
            <a:round/>
            <a:headEnd/>
            <a:tailEnd/>
          </a:ln>
        </p:spPr>
        <p:txBody>
          <a:bodyPr/>
          <a:lstStyle/>
          <a:p>
            <a:endParaRPr lang="en-US"/>
          </a:p>
        </p:txBody>
      </p:sp>
      <p:sp>
        <p:nvSpPr>
          <p:cNvPr id="17415" name="Line 6"/>
          <p:cNvSpPr>
            <a:spLocks noChangeShapeType="1"/>
          </p:cNvSpPr>
          <p:nvPr/>
        </p:nvSpPr>
        <p:spPr bwMode="auto">
          <a:xfrm flipH="1">
            <a:off x="2333978" y="4192589"/>
            <a:ext cx="57856" cy="1587"/>
          </a:xfrm>
          <a:prstGeom prst="line">
            <a:avLst/>
          </a:prstGeom>
          <a:noFill/>
          <a:ln w="12700">
            <a:solidFill>
              <a:schemeClr val="bg1"/>
            </a:solidFill>
            <a:round/>
            <a:headEnd/>
            <a:tailEnd/>
          </a:ln>
        </p:spPr>
        <p:txBody>
          <a:bodyPr/>
          <a:lstStyle/>
          <a:p>
            <a:endParaRPr lang="en-US"/>
          </a:p>
        </p:txBody>
      </p:sp>
      <p:sp>
        <p:nvSpPr>
          <p:cNvPr id="17416" name="Line 7"/>
          <p:cNvSpPr>
            <a:spLocks noChangeShapeType="1"/>
          </p:cNvSpPr>
          <p:nvPr/>
        </p:nvSpPr>
        <p:spPr bwMode="auto">
          <a:xfrm flipH="1">
            <a:off x="2333978" y="3611564"/>
            <a:ext cx="57856" cy="1587"/>
          </a:xfrm>
          <a:prstGeom prst="line">
            <a:avLst/>
          </a:prstGeom>
          <a:noFill/>
          <a:ln w="12700">
            <a:solidFill>
              <a:schemeClr val="bg1"/>
            </a:solidFill>
            <a:round/>
            <a:headEnd/>
            <a:tailEnd/>
          </a:ln>
        </p:spPr>
        <p:txBody>
          <a:bodyPr/>
          <a:lstStyle/>
          <a:p>
            <a:endParaRPr lang="en-US"/>
          </a:p>
        </p:txBody>
      </p:sp>
      <p:sp>
        <p:nvSpPr>
          <p:cNvPr id="17417" name="Line 8"/>
          <p:cNvSpPr>
            <a:spLocks noChangeShapeType="1"/>
          </p:cNvSpPr>
          <p:nvPr/>
        </p:nvSpPr>
        <p:spPr bwMode="auto">
          <a:xfrm flipH="1">
            <a:off x="2333978" y="3049589"/>
            <a:ext cx="57856" cy="1587"/>
          </a:xfrm>
          <a:prstGeom prst="line">
            <a:avLst/>
          </a:prstGeom>
          <a:noFill/>
          <a:ln w="12700">
            <a:solidFill>
              <a:schemeClr val="bg1"/>
            </a:solidFill>
            <a:round/>
            <a:headEnd/>
            <a:tailEnd/>
          </a:ln>
        </p:spPr>
        <p:txBody>
          <a:bodyPr/>
          <a:lstStyle/>
          <a:p>
            <a:endParaRPr lang="en-US"/>
          </a:p>
        </p:txBody>
      </p:sp>
      <p:sp>
        <p:nvSpPr>
          <p:cNvPr id="17418" name="Line 9"/>
          <p:cNvSpPr>
            <a:spLocks noChangeShapeType="1"/>
          </p:cNvSpPr>
          <p:nvPr/>
        </p:nvSpPr>
        <p:spPr bwMode="auto">
          <a:xfrm flipH="1">
            <a:off x="2333978" y="2468564"/>
            <a:ext cx="57856" cy="1587"/>
          </a:xfrm>
          <a:prstGeom prst="line">
            <a:avLst/>
          </a:prstGeom>
          <a:noFill/>
          <a:ln w="12700">
            <a:solidFill>
              <a:schemeClr val="bg1"/>
            </a:solidFill>
            <a:round/>
            <a:headEnd/>
            <a:tailEnd/>
          </a:ln>
        </p:spPr>
        <p:txBody>
          <a:bodyPr/>
          <a:lstStyle/>
          <a:p>
            <a:endParaRPr lang="en-US"/>
          </a:p>
        </p:txBody>
      </p:sp>
      <p:sp>
        <p:nvSpPr>
          <p:cNvPr id="17419" name="Line 10"/>
          <p:cNvSpPr>
            <a:spLocks noChangeShapeType="1"/>
          </p:cNvSpPr>
          <p:nvPr/>
        </p:nvSpPr>
        <p:spPr bwMode="auto">
          <a:xfrm flipH="1">
            <a:off x="2333978" y="1887539"/>
            <a:ext cx="57856" cy="3175"/>
          </a:xfrm>
          <a:prstGeom prst="line">
            <a:avLst/>
          </a:prstGeom>
          <a:noFill/>
          <a:ln w="12700">
            <a:solidFill>
              <a:schemeClr val="bg1"/>
            </a:solidFill>
            <a:round/>
            <a:headEnd/>
            <a:tailEnd/>
          </a:ln>
        </p:spPr>
        <p:txBody>
          <a:bodyPr/>
          <a:lstStyle/>
          <a:p>
            <a:endParaRPr lang="en-US"/>
          </a:p>
        </p:txBody>
      </p:sp>
      <p:sp>
        <p:nvSpPr>
          <p:cNvPr id="17420" name="Rectangle 11"/>
          <p:cNvSpPr>
            <a:spLocks noChangeArrowheads="1"/>
          </p:cNvSpPr>
          <p:nvPr/>
        </p:nvSpPr>
        <p:spPr bwMode="auto">
          <a:xfrm>
            <a:off x="2167467" y="5200650"/>
            <a:ext cx="12824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0</a:t>
            </a:r>
            <a:endParaRPr lang="en-US" altLang="en-US" sz="2400">
              <a:latin typeface="Times" charset="0"/>
            </a:endParaRPr>
          </a:p>
        </p:txBody>
      </p:sp>
      <p:sp>
        <p:nvSpPr>
          <p:cNvPr id="17421" name="Rectangle 12"/>
          <p:cNvSpPr>
            <a:spLocks noChangeArrowheads="1"/>
          </p:cNvSpPr>
          <p:nvPr/>
        </p:nvSpPr>
        <p:spPr bwMode="auto">
          <a:xfrm>
            <a:off x="2036234" y="4619625"/>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10</a:t>
            </a:r>
            <a:endParaRPr lang="en-US" altLang="en-US" sz="2400">
              <a:latin typeface="Times" charset="0"/>
            </a:endParaRPr>
          </a:p>
        </p:txBody>
      </p:sp>
      <p:sp>
        <p:nvSpPr>
          <p:cNvPr id="17422" name="Rectangle 13"/>
          <p:cNvSpPr>
            <a:spLocks noChangeArrowheads="1"/>
          </p:cNvSpPr>
          <p:nvPr/>
        </p:nvSpPr>
        <p:spPr bwMode="auto">
          <a:xfrm>
            <a:off x="2036234" y="4057650"/>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20</a:t>
            </a:r>
            <a:endParaRPr lang="en-US" altLang="en-US" sz="2400">
              <a:latin typeface="Times" charset="0"/>
            </a:endParaRPr>
          </a:p>
        </p:txBody>
      </p:sp>
      <p:sp>
        <p:nvSpPr>
          <p:cNvPr id="17423" name="Rectangle 14"/>
          <p:cNvSpPr>
            <a:spLocks noChangeArrowheads="1"/>
          </p:cNvSpPr>
          <p:nvPr/>
        </p:nvSpPr>
        <p:spPr bwMode="auto">
          <a:xfrm>
            <a:off x="2036234" y="3476625"/>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30</a:t>
            </a:r>
            <a:endParaRPr lang="en-US" altLang="en-US" sz="2400">
              <a:latin typeface="Times" charset="0"/>
            </a:endParaRPr>
          </a:p>
        </p:txBody>
      </p:sp>
      <p:sp>
        <p:nvSpPr>
          <p:cNvPr id="17424" name="Rectangle 15"/>
          <p:cNvSpPr>
            <a:spLocks noChangeArrowheads="1"/>
          </p:cNvSpPr>
          <p:nvPr/>
        </p:nvSpPr>
        <p:spPr bwMode="auto">
          <a:xfrm>
            <a:off x="2036234" y="2916239"/>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40</a:t>
            </a:r>
            <a:endParaRPr lang="en-US" altLang="en-US" sz="2400">
              <a:latin typeface="Times" charset="0"/>
            </a:endParaRPr>
          </a:p>
        </p:txBody>
      </p:sp>
      <p:sp>
        <p:nvSpPr>
          <p:cNvPr id="17425" name="Rectangle 16"/>
          <p:cNvSpPr>
            <a:spLocks noChangeArrowheads="1"/>
          </p:cNvSpPr>
          <p:nvPr/>
        </p:nvSpPr>
        <p:spPr bwMode="auto">
          <a:xfrm>
            <a:off x="2036234" y="2335214"/>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50</a:t>
            </a:r>
            <a:endParaRPr lang="en-US" altLang="en-US" sz="2400">
              <a:latin typeface="Times" charset="0"/>
            </a:endParaRPr>
          </a:p>
        </p:txBody>
      </p:sp>
      <p:sp>
        <p:nvSpPr>
          <p:cNvPr id="17426" name="Rectangle 17"/>
          <p:cNvSpPr>
            <a:spLocks noChangeArrowheads="1"/>
          </p:cNvSpPr>
          <p:nvPr/>
        </p:nvSpPr>
        <p:spPr bwMode="auto">
          <a:xfrm>
            <a:off x="2036234" y="1754189"/>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60</a:t>
            </a:r>
            <a:endParaRPr lang="en-US" altLang="en-US" sz="2400">
              <a:latin typeface="Times" charset="0"/>
            </a:endParaRPr>
          </a:p>
        </p:txBody>
      </p:sp>
      <p:sp>
        <p:nvSpPr>
          <p:cNvPr id="202770" name="Rectangle 18"/>
          <p:cNvSpPr>
            <a:spLocks noGrp="1" noChangeArrowheads="1"/>
          </p:cNvSpPr>
          <p:nvPr>
            <p:ph type="title"/>
          </p:nvPr>
        </p:nvSpPr>
        <p:spPr>
          <a:xfrm>
            <a:off x="0" y="152400"/>
            <a:ext cx="8933745" cy="1143000"/>
          </a:xfrm>
        </p:spPr>
        <p:txBody>
          <a:bodyPr vert="horz" wrap="square" lIns="91440" tIns="45720" rIns="91440" bIns="45720" numCol="1" anchorCtr="0" compatLnSpc="1">
            <a:prstTxWarp prst="textNoShape">
              <a:avLst/>
            </a:prstTxWarp>
          </a:bodyPr>
          <a:lstStyle/>
          <a:p>
            <a:pPr algn="ctr" eaLnBrk="1" hangingPunct="1">
              <a:defRPr/>
            </a:pPr>
            <a:r>
              <a:rPr lang="en-US" altLang="en-US" sz="3200" b="0" dirty="0" smtClean="0">
                <a:solidFill>
                  <a:schemeClr val="bg1"/>
                </a:solidFill>
              </a:rPr>
              <a:t>Increased Lifetime Substance Abuse </a:t>
            </a:r>
            <a:br>
              <a:rPr lang="en-US" altLang="en-US" sz="3200" b="0" dirty="0" smtClean="0">
                <a:solidFill>
                  <a:schemeClr val="bg1"/>
                </a:solidFill>
              </a:rPr>
            </a:br>
            <a:r>
              <a:rPr lang="en-US" altLang="en-US" sz="3200" b="0" dirty="0" smtClean="0">
                <a:solidFill>
                  <a:schemeClr val="bg1"/>
                </a:solidFill>
              </a:rPr>
              <a:t>in Untreated Adults with ADHD</a:t>
            </a:r>
          </a:p>
        </p:txBody>
      </p:sp>
      <p:sp>
        <p:nvSpPr>
          <p:cNvPr id="17428" name="Rectangle 19"/>
          <p:cNvSpPr>
            <a:spLocks noChangeArrowheads="1"/>
          </p:cNvSpPr>
          <p:nvPr/>
        </p:nvSpPr>
        <p:spPr bwMode="auto">
          <a:xfrm>
            <a:off x="5144911" y="3786188"/>
            <a:ext cx="1982612" cy="15478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a:latin typeface="Arial" pitchFamily="34" charset="0"/>
            </a:endParaRPr>
          </a:p>
        </p:txBody>
      </p:sp>
      <p:sp>
        <p:nvSpPr>
          <p:cNvPr id="17429" name="Rectangle 20"/>
          <p:cNvSpPr>
            <a:spLocks noChangeArrowheads="1"/>
          </p:cNvSpPr>
          <p:nvPr/>
        </p:nvSpPr>
        <p:spPr bwMode="auto">
          <a:xfrm>
            <a:off x="3187701" y="2176464"/>
            <a:ext cx="1961444" cy="3157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7430" name="Rectangle 21"/>
          <p:cNvSpPr>
            <a:spLocks noChangeArrowheads="1"/>
          </p:cNvSpPr>
          <p:nvPr/>
        </p:nvSpPr>
        <p:spPr bwMode="auto">
          <a:xfrm>
            <a:off x="5163256" y="3336925"/>
            <a:ext cx="1948744" cy="427038"/>
          </a:xfrm>
          <a:prstGeom prst="rect">
            <a:avLst/>
          </a:prstGeom>
          <a:noFill/>
          <a:ln w="12700">
            <a:noFill/>
            <a:miter lim="800000"/>
            <a:headEnd/>
            <a:tailEnd/>
          </a:ln>
        </p:spPr>
        <p:txBody>
          <a:bodyPr lIns="90488" tIns="44450" rIns="90488" bIns="44450" anchor="ctr">
            <a:spAutoFit/>
          </a:bodyPr>
          <a:lstStyle/>
          <a:p>
            <a:pPr algn="ctr">
              <a:spcBef>
                <a:spcPct val="50000"/>
              </a:spcBef>
            </a:pPr>
            <a:r>
              <a:rPr lang="en-US" altLang="en-US" sz="2200" b="1" dirty="0">
                <a:solidFill>
                  <a:schemeClr val="accent6">
                    <a:lumMod val="75000"/>
                  </a:schemeClr>
                </a:solidFill>
                <a:latin typeface="Arial" pitchFamily="34" charset="0"/>
              </a:rPr>
              <a:t>27%</a:t>
            </a:r>
          </a:p>
        </p:txBody>
      </p:sp>
      <p:sp>
        <p:nvSpPr>
          <p:cNvPr id="17431" name="Rectangle 22"/>
          <p:cNvSpPr>
            <a:spLocks noChangeArrowheads="1"/>
          </p:cNvSpPr>
          <p:nvPr/>
        </p:nvSpPr>
        <p:spPr bwMode="auto">
          <a:xfrm>
            <a:off x="3184878" y="1711325"/>
            <a:ext cx="1947333" cy="427038"/>
          </a:xfrm>
          <a:prstGeom prst="rect">
            <a:avLst/>
          </a:prstGeom>
          <a:noFill/>
          <a:ln w="12700">
            <a:noFill/>
            <a:miter lim="800000"/>
            <a:headEnd/>
            <a:tailEnd/>
          </a:ln>
        </p:spPr>
        <p:txBody>
          <a:bodyPr lIns="90488" tIns="44450" rIns="90488" bIns="44450" anchor="ctr">
            <a:spAutoFit/>
          </a:bodyPr>
          <a:lstStyle/>
          <a:p>
            <a:pPr algn="ctr">
              <a:spcBef>
                <a:spcPct val="50000"/>
              </a:spcBef>
            </a:pPr>
            <a:r>
              <a:rPr lang="en-US" altLang="en-US" sz="2200" b="1" dirty="0">
                <a:solidFill>
                  <a:schemeClr val="accent1">
                    <a:lumMod val="60000"/>
                    <a:lumOff val="40000"/>
                  </a:schemeClr>
                </a:solidFill>
                <a:latin typeface="Arial" pitchFamily="34" charset="0"/>
              </a:rPr>
              <a:t>55%</a:t>
            </a:r>
          </a:p>
        </p:txBody>
      </p:sp>
      <p:sp>
        <p:nvSpPr>
          <p:cNvPr id="17432" name="Freeform 23"/>
          <p:cNvSpPr>
            <a:spLocks/>
          </p:cNvSpPr>
          <p:nvPr/>
        </p:nvSpPr>
        <p:spPr bwMode="auto">
          <a:xfrm>
            <a:off x="2314222" y="4964114"/>
            <a:ext cx="5854700" cy="369887"/>
          </a:xfrm>
          <a:custGeom>
            <a:avLst/>
            <a:gdLst>
              <a:gd name="T0" fmla="*/ 0 w 3688"/>
              <a:gd name="T1" fmla="*/ 0 h 2176"/>
              <a:gd name="T2" fmla="*/ 0 w 3688"/>
              <a:gd name="T3" fmla="*/ 2147483647 h 2176"/>
              <a:gd name="T4" fmla="*/ 2147483647 w 3688"/>
              <a:gd name="T5" fmla="*/ 2147483647 h 2176"/>
              <a:gd name="T6" fmla="*/ 0 60000 65536"/>
              <a:gd name="T7" fmla="*/ 0 60000 65536"/>
              <a:gd name="T8" fmla="*/ 0 60000 65536"/>
              <a:gd name="T9" fmla="*/ 0 w 3688"/>
              <a:gd name="T10" fmla="*/ 0 h 2176"/>
              <a:gd name="T11" fmla="*/ 3688 w 3688"/>
              <a:gd name="T12" fmla="*/ 2176 h 2176"/>
            </a:gdLst>
            <a:ahLst/>
            <a:cxnLst>
              <a:cxn ang="T6">
                <a:pos x="T0" y="T1"/>
              </a:cxn>
              <a:cxn ang="T7">
                <a:pos x="T2" y="T3"/>
              </a:cxn>
              <a:cxn ang="T8">
                <a:pos x="T4" y="T5"/>
              </a:cxn>
            </a:cxnLst>
            <a:rect l="T9" t="T10" r="T11" b="T12"/>
            <a:pathLst>
              <a:path w="3688" h="2176">
                <a:moveTo>
                  <a:pt x="0" y="0"/>
                </a:moveTo>
                <a:lnTo>
                  <a:pt x="0" y="2176"/>
                </a:lnTo>
                <a:lnTo>
                  <a:pt x="3688" y="2176"/>
                </a:lnTo>
              </a:path>
            </a:pathLst>
          </a:custGeom>
          <a:noFill/>
          <a:ln w="12700" cap="flat" cmpd="sng">
            <a:solidFill>
              <a:srgbClr val="FF00FF"/>
            </a:solidFill>
            <a:prstDash val="solid"/>
            <a:round/>
            <a:headEnd type="none" w="med" len="med"/>
            <a:tailEnd type="none" w="med" len="med"/>
          </a:ln>
        </p:spPr>
        <p:txBody>
          <a:bodyPr anchor="ctr">
            <a:spAutoFit/>
          </a:bodyPr>
          <a:lstStyle/>
          <a:p>
            <a:endParaRPr lang="en-US"/>
          </a:p>
        </p:txBody>
      </p:sp>
      <p:sp>
        <p:nvSpPr>
          <p:cNvPr id="17433" name="Rectangle 24"/>
          <p:cNvSpPr>
            <a:spLocks noChangeArrowheads="1"/>
          </p:cNvSpPr>
          <p:nvPr/>
        </p:nvSpPr>
        <p:spPr bwMode="auto">
          <a:xfrm>
            <a:off x="5715000" y="2286000"/>
            <a:ext cx="177800" cy="1762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a:latin typeface="Arial" pitchFamily="34" charset="0"/>
            </a:endParaRPr>
          </a:p>
        </p:txBody>
      </p:sp>
      <p:sp>
        <p:nvSpPr>
          <p:cNvPr id="17434" name="Rectangle 25"/>
          <p:cNvSpPr>
            <a:spLocks noChangeArrowheads="1"/>
          </p:cNvSpPr>
          <p:nvPr/>
        </p:nvSpPr>
        <p:spPr bwMode="auto">
          <a:xfrm>
            <a:off x="6019800" y="2209800"/>
            <a:ext cx="1699183" cy="276999"/>
          </a:xfrm>
          <a:prstGeom prst="rect">
            <a:avLst/>
          </a:prstGeom>
          <a:noFill/>
          <a:ln w="9525">
            <a:noFill/>
            <a:miter lim="800000"/>
            <a:headEnd/>
            <a:tailEnd/>
          </a:ln>
        </p:spPr>
        <p:txBody>
          <a:bodyPr wrap="none" lIns="0" tIns="0" rIns="0" bIns="0">
            <a:spAutoFit/>
          </a:bodyPr>
          <a:lstStyle/>
          <a:p>
            <a:r>
              <a:rPr lang="en-US" altLang="en-US" b="1" dirty="0">
                <a:solidFill>
                  <a:schemeClr val="accent6">
                    <a:lumMod val="75000"/>
                  </a:schemeClr>
                </a:solidFill>
                <a:latin typeface="Arial" pitchFamily="34" charset="0"/>
              </a:rPr>
              <a:t>Control (n=268)</a:t>
            </a:r>
            <a:endParaRPr lang="en-US" altLang="en-US" sz="2400" dirty="0">
              <a:solidFill>
                <a:schemeClr val="accent6">
                  <a:lumMod val="75000"/>
                </a:schemeClr>
              </a:solidFill>
              <a:latin typeface="Times" charset="0"/>
            </a:endParaRPr>
          </a:p>
        </p:txBody>
      </p:sp>
      <p:sp>
        <p:nvSpPr>
          <p:cNvPr id="17435" name="Rectangle 26"/>
          <p:cNvSpPr>
            <a:spLocks noChangeArrowheads="1"/>
          </p:cNvSpPr>
          <p:nvPr/>
        </p:nvSpPr>
        <p:spPr bwMode="auto">
          <a:xfrm>
            <a:off x="6019800" y="1752600"/>
            <a:ext cx="1545295" cy="276999"/>
          </a:xfrm>
          <a:prstGeom prst="rect">
            <a:avLst/>
          </a:prstGeom>
          <a:noFill/>
          <a:ln w="9525">
            <a:noFill/>
            <a:miter lim="800000"/>
            <a:headEnd/>
            <a:tailEnd/>
          </a:ln>
        </p:spPr>
        <p:txBody>
          <a:bodyPr wrap="none" lIns="0" tIns="0" rIns="0" bIns="0">
            <a:spAutoFit/>
          </a:bodyPr>
          <a:lstStyle/>
          <a:p>
            <a:r>
              <a:rPr lang="en-US" altLang="en-US" b="1" dirty="0">
                <a:solidFill>
                  <a:schemeClr val="accent1">
                    <a:lumMod val="60000"/>
                    <a:lumOff val="40000"/>
                  </a:schemeClr>
                </a:solidFill>
                <a:latin typeface="Arial" pitchFamily="34" charset="0"/>
              </a:rPr>
              <a:t>ADHD (n=239)</a:t>
            </a:r>
            <a:endParaRPr lang="en-US" altLang="en-US" sz="2400" dirty="0">
              <a:solidFill>
                <a:schemeClr val="accent1">
                  <a:lumMod val="60000"/>
                  <a:lumOff val="40000"/>
                </a:schemeClr>
              </a:solidFill>
              <a:latin typeface="Times" charset="0"/>
            </a:endParaRPr>
          </a:p>
        </p:txBody>
      </p:sp>
      <p:sp>
        <p:nvSpPr>
          <p:cNvPr id="17436" name="Rectangle 27"/>
          <p:cNvSpPr>
            <a:spLocks noChangeArrowheads="1"/>
          </p:cNvSpPr>
          <p:nvPr/>
        </p:nvSpPr>
        <p:spPr bwMode="auto">
          <a:xfrm>
            <a:off x="5715000" y="1752600"/>
            <a:ext cx="177800" cy="1762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6E8F4F03-B295-4B75-A7CF-F06DD8F6C557}" type="slidenum">
              <a:rPr lang="en-US" altLang="en-US" smtClean="0"/>
              <a:pPr algn="r"/>
              <a:t>18</a:t>
            </a:fld>
            <a:endParaRPr lang="en-US" altLang="en-US" smtClean="0"/>
          </a:p>
        </p:txBody>
      </p:sp>
      <p:sp>
        <p:nvSpPr>
          <p:cNvPr id="18435" name="Rectangle 2"/>
          <p:cNvSpPr>
            <a:spLocks noChangeArrowheads="1"/>
          </p:cNvSpPr>
          <p:nvPr/>
        </p:nvSpPr>
        <p:spPr bwMode="auto">
          <a:xfrm>
            <a:off x="503767" y="6127750"/>
            <a:ext cx="5710766" cy="304800"/>
          </a:xfrm>
          <a:prstGeom prst="rect">
            <a:avLst/>
          </a:prstGeom>
          <a:noFill/>
          <a:ln w="12700">
            <a:noFill/>
            <a:miter lim="800000"/>
            <a:headEnd/>
            <a:tailEnd/>
          </a:ln>
        </p:spPr>
        <p:txBody>
          <a:bodyPr lIns="90488" tIns="44450" rIns="90488" bIns="44450" anchor="ctr">
            <a:spAutoFit/>
          </a:bodyPr>
          <a:lstStyle/>
          <a:p>
            <a:pPr>
              <a:spcBef>
                <a:spcPct val="50000"/>
              </a:spcBef>
            </a:pPr>
            <a:r>
              <a:rPr lang="en-US" altLang="en-US" sz="1400" b="1">
                <a:solidFill>
                  <a:srgbClr val="7AC05A"/>
                </a:solidFill>
                <a:latin typeface="Arial" pitchFamily="34" charset="0"/>
              </a:rPr>
              <a:t>Pomerleau, et al. </a:t>
            </a:r>
            <a:r>
              <a:rPr lang="en-US" altLang="en-US" sz="1400" b="1" i="1">
                <a:solidFill>
                  <a:srgbClr val="7AC05A"/>
                </a:solidFill>
                <a:latin typeface="Arial" pitchFamily="34" charset="0"/>
              </a:rPr>
              <a:t>J Subst Abuse.</a:t>
            </a:r>
            <a:r>
              <a:rPr lang="en-US" altLang="en-US" sz="1400" b="1">
                <a:solidFill>
                  <a:srgbClr val="7AC05A"/>
                </a:solidFill>
                <a:latin typeface="Arial" pitchFamily="34" charset="0"/>
              </a:rPr>
              <a:t> 1995;7:373-378.</a:t>
            </a:r>
          </a:p>
        </p:txBody>
      </p:sp>
      <p:sp>
        <p:nvSpPr>
          <p:cNvPr id="18436" name="Rectangle 3"/>
          <p:cNvSpPr>
            <a:spLocks noChangeArrowheads="1"/>
          </p:cNvSpPr>
          <p:nvPr/>
        </p:nvSpPr>
        <p:spPr bwMode="auto">
          <a:xfrm>
            <a:off x="3151012" y="5621339"/>
            <a:ext cx="974626" cy="276999"/>
          </a:xfrm>
          <a:prstGeom prst="rect">
            <a:avLst/>
          </a:prstGeom>
          <a:noFill/>
          <a:ln w="9525">
            <a:noFill/>
            <a:miter lim="800000"/>
            <a:headEnd/>
            <a:tailEnd/>
          </a:ln>
        </p:spPr>
        <p:txBody>
          <a:bodyPr wrap="none" lIns="0" tIns="0" rIns="0" bIns="0">
            <a:spAutoFit/>
          </a:bodyPr>
          <a:lstStyle/>
          <a:p>
            <a:r>
              <a:rPr lang="en-US" altLang="en-US" b="1" dirty="0" smtClean="0">
                <a:latin typeface="Arial" pitchFamily="34" charset="0"/>
              </a:rPr>
              <a:t>Smokers</a:t>
            </a:r>
            <a:endParaRPr lang="en-US" altLang="en-US" b="1" dirty="0">
              <a:latin typeface="Arial" pitchFamily="34" charset="0"/>
            </a:endParaRPr>
          </a:p>
        </p:txBody>
      </p:sp>
      <p:sp>
        <p:nvSpPr>
          <p:cNvPr id="18437" name="Rectangle 4"/>
          <p:cNvSpPr>
            <a:spLocks noChangeArrowheads="1"/>
          </p:cNvSpPr>
          <p:nvPr/>
        </p:nvSpPr>
        <p:spPr bwMode="auto">
          <a:xfrm>
            <a:off x="5413023" y="5621339"/>
            <a:ext cx="1193800" cy="274637"/>
          </a:xfrm>
          <a:prstGeom prst="rect">
            <a:avLst/>
          </a:prstGeom>
          <a:noFill/>
          <a:ln w="9525">
            <a:noFill/>
            <a:miter lim="800000"/>
            <a:headEnd/>
            <a:tailEnd/>
          </a:ln>
        </p:spPr>
        <p:txBody>
          <a:bodyPr lIns="0" tIns="0" rIns="0" bIns="0">
            <a:spAutoFit/>
          </a:bodyPr>
          <a:lstStyle/>
          <a:p>
            <a:r>
              <a:rPr lang="en-US" altLang="en-US" b="1">
                <a:latin typeface="Arial" pitchFamily="34" charset="0"/>
              </a:rPr>
              <a:t>Quit ratio</a:t>
            </a:r>
          </a:p>
        </p:txBody>
      </p:sp>
      <p:sp>
        <p:nvSpPr>
          <p:cNvPr id="18438" name="Rectangle 5"/>
          <p:cNvSpPr>
            <a:spLocks noChangeArrowheads="1"/>
          </p:cNvSpPr>
          <p:nvPr/>
        </p:nvSpPr>
        <p:spPr bwMode="auto">
          <a:xfrm rot="-5400000">
            <a:off x="-416278" y="3496442"/>
            <a:ext cx="3543300" cy="366767"/>
          </a:xfrm>
          <a:prstGeom prst="rect">
            <a:avLst/>
          </a:prstGeom>
          <a:noFill/>
          <a:ln w="12700">
            <a:noFill/>
            <a:miter lim="800000"/>
            <a:headEnd/>
            <a:tailEnd/>
          </a:ln>
        </p:spPr>
        <p:txBody>
          <a:bodyPr lIns="90488" tIns="44450" rIns="90488" bIns="44450" anchor="ctr">
            <a:spAutoFit/>
          </a:bodyPr>
          <a:lstStyle/>
          <a:p>
            <a:pPr algn="ctr">
              <a:spcBef>
                <a:spcPct val="50000"/>
              </a:spcBef>
            </a:pPr>
            <a:r>
              <a:rPr lang="en-US" altLang="en-US" b="1">
                <a:latin typeface="Arial" pitchFamily="34" charset="0"/>
              </a:rPr>
              <a:t>Current smokers (%)</a:t>
            </a:r>
          </a:p>
        </p:txBody>
      </p:sp>
      <p:sp>
        <p:nvSpPr>
          <p:cNvPr id="18439" name="Rectangle 6"/>
          <p:cNvSpPr>
            <a:spLocks noChangeArrowheads="1"/>
          </p:cNvSpPr>
          <p:nvPr/>
        </p:nvSpPr>
        <p:spPr bwMode="auto">
          <a:xfrm>
            <a:off x="2140656" y="1476375"/>
            <a:ext cx="5211233" cy="363538"/>
          </a:xfrm>
          <a:prstGeom prst="rect">
            <a:avLst/>
          </a:prstGeom>
          <a:noFill/>
          <a:ln w="12700">
            <a:noFill/>
            <a:miter lim="800000"/>
            <a:headEnd/>
            <a:tailEnd/>
          </a:ln>
        </p:spPr>
        <p:txBody>
          <a:bodyPr lIns="90488" tIns="44450" rIns="90488" bIns="44450" anchor="ctr">
            <a:spAutoFit/>
          </a:bodyPr>
          <a:lstStyle/>
          <a:p>
            <a:pPr algn="ctr">
              <a:spcBef>
                <a:spcPct val="50000"/>
              </a:spcBef>
            </a:pPr>
            <a:r>
              <a:rPr lang="en-US" altLang="en-US" b="1">
                <a:solidFill>
                  <a:schemeClr val="tx2"/>
                </a:solidFill>
                <a:latin typeface="Arial" pitchFamily="34" charset="0"/>
              </a:rPr>
              <a:t>Adult Patients with ADHD; n=71</a:t>
            </a:r>
          </a:p>
        </p:txBody>
      </p:sp>
      <p:sp>
        <p:nvSpPr>
          <p:cNvPr id="18440" name="Rectangle 7"/>
          <p:cNvSpPr>
            <a:spLocks noChangeArrowheads="1"/>
          </p:cNvSpPr>
          <p:nvPr/>
        </p:nvSpPr>
        <p:spPr bwMode="auto">
          <a:xfrm>
            <a:off x="1841672" y="5397501"/>
            <a:ext cx="12824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0</a:t>
            </a:r>
          </a:p>
        </p:txBody>
      </p:sp>
      <p:sp>
        <p:nvSpPr>
          <p:cNvPr id="18441" name="Rectangle 8"/>
          <p:cNvSpPr>
            <a:spLocks noChangeArrowheads="1"/>
          </p:cNvSpPr>
          <p:nvPr/>
        </p:nvSpPr>
        <p:spPr bwMode="auto">
          <a:xfrm>
            <a:off x="1713431" y="4706939"/>
            <a:ext cx="25648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10</a:t>
            </a:r>
          </a:p>
        </p:txBody>
      </p:sp>
      <p:sp>
        <p:nvSpPr>
          <p:cNvPr id="18442" name="Rectangle 9"/>
          <p:cNvSpPr>
            <a:spLocks noChangeArrowheads="1"/>
          </p:cNvSpPr>
          <p:nvPr/>
        </p:nvSpPr>
        <p:spPr bwMode="auto">
          <a:xfrm>
            <a:off x="1713431" y="4024314"/>
            <a:ext cx="25648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20</a:t>
            </a:r>
          </a:p>
        </p:txBody>
      </p:sp>
      <p:sp>
        <p:nvSpPr>
          <p:cNvPr id="18443" name="Rectangle 10"/>
          <p:cNvSpPr>
            <a:spLocks noChangeArrowheads="1"/>
          </p:cNvSpPr>
          <p:nvPr/>
        </p:nvSpPr>
        <p:spPr bwMode="auto">
          <a:xfrm>
            <a:off x="1713431" y="3338513"/>
            <a:ext cx="25648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30</a:t>
            </a:r>
          </a:p>
        </p:txBody>
      </p:sp>
      <p:sp>
        <p:nvSpPr>
          <p:cNvPr id="18444" name="Rectangle 11"/>
          <p:cNvSpPr>
            <a:spLocks noChangeArrowheads="1"/>
          </p:cNvSpPr>
          <p:nvPr/>
        </p:nvSpPr>
        <p:spPr bwMode="auto">
          <a:xfrm>
            <a:off x="1713431" y="2654301"/>
            <a:ext cx="25648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40</a:t>
            </a:r>
          </a:p>
        </p:txBody>
      </p:sp>
      <p:sp>
        <p:nvSpPr>
          <p:cNvPr id="18445" name="Rectangle 12"/>
          <p:cNvSpPr>
            <a:spLocks noChangeArrowheads="1"/>
          </p:cNvSpPr>
          <p:nvPr/>
        </p:nvSpPr>
        <p:spPr bwMode="auto">
          <a:xfrm>
            <a:off x="1713431" y="1970089"/>
            <a:ext cx="256480" cy="276999"/>
          </a:xfrm>
          <a:prstGeom prst="rect">
            <a:avLst/>
          </a:prstGeom>
          <a:noFill/>
          <a:ln w="9525">
            <a:noFill/>
            <a:miter lim="800000"/>
            <a:headEnd/>
            <a:tailEnd/>
          </a:ln>
        </p:spPr>
        <p:txBody>
          <a:bodyPr wrap="none" lIns="0" tIns="0" rIns="0" bIns="0">
            <a:spAutoFit/>
          </a:bodyPr>
          <a:lstStyle/>
          <a:p>
            <a:pPr algn="r"/>
            <a:r>
              <a:rPr lang="en-US" altLang="en-US" b="1">
                <a:latin typeface="Arial" pitchFamily="34" charset="0"/>
              </a:rPr>
              <a:t>50</a:t>
            </a:r>
          </a:p>
        </p:txBody>
      </p:sp>
      <p:sp>
        <p:nvSpPr>
          <p:cNvPr id="18447" name="Rectangle 14"/>
          <p:cNvSpPr>
            <a:spLocks noChangeArrowheads="1"/>
          </p:cNvSpPr>
          <p:nvPr/>
        </p:nvSpPr>
        <p:spPr bwMode="auto">
          <a:xfrm>
            <a:off x="5976056" y="1814513"/>
            <a:ext cx="654025" cy="276999"/>
          </a:xfrm>
          <a:prstGeom prst="rect">
            <a:avLst/>
          </a:prstGeom>
          <a:noFill/>
          <a:ln w="9525">
            <a:noFill/>
            <a:miter lim="800000"/>
            <a:headEnd/>
            <a:tailEnd/>
          </a:ln>
        </p:spPr>
        <p:txBody>
          <a:bodyPr wrap="none" lIns="0" tIns="0" rIns="0" bIns="0">
            <a:spAutoFit/>
          </a:bodyPr>
          <a:lstStyle/>
          <a:p>
            <a:r>
              <a:rPr lang="en-US" altLang="en-US" b="1" dirty="0">
                <a:solidFill>
                  <a:schemeClr val="accent6">
                    <a:lumMod val="75000"/>
                  </a:schemeClr>
                </a:solidFill>
                <a:latin typeface="Arial" pitchFamily="34" charset="0"/>
              </a:rPr>
              <a:t>48.5%</a:t>
            </a:r>
          </a:p>
        </p:txBody>
      </p:sp>
      <p:sp>
        <p:nvSpPr>
          <p:cNvPr id="18448" name="Rectangle 15"/>
          <p:cNvSpPr>
            <a:spLocks noChangeArrowheads="1"/>
          </p:cNvSpPr>
          <p:nvPr/>
        </p:nvSpPr>
        <p:spPr bwMode="auto">
          <a:xfrm>
            <a:off x="7127523" y="3094039"/>
            <a:ext cx="182033" cy="180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8449" name="Rectangle 16"/>
          <p:cNvSpPr>
            <a:spLocks noChangeArrowheads="1"/>
          </p:cNvSpPr>
          <p:nvPr/>
        </p:nvSpPr>
        <p:spPr bwMode="auto">
          <a:xfrm>
            <a:off x="7418211" y="3060701"/>
            <a:ext cx="666849" cy="276999"/>
          </a:xfrm>
          <a:prstGeom prst="rect">
            <a:avLst/>
          </a:prstGeom>
          <a:noFill/>
          <a:ln w="9525">
            <a:noFill/>
            <a:miter lim="800000"/>
            <a:headEnd/>
            <a:tailEnd/>
          </a:ln>
        </p:spPr>
        <p:txBody>
          <a:bodyPr wrap="none" lIns="0" tIns="0" rIns="0" bIns="0">
            <a:spAutoFit/>
          </a:bodyPr>
          <a:lstStyle/>
          <a:p>
            <a:r>
              <a:rPr lang="en-US" altLang="en-US" b="1" dirty="0">
                <a:solidFill>
                  <a:schemeClr val="accent1">
                    <a:lumMod val="60000"/>
                    <a:lumOff val="40000"/>
                  </a:schemeClr>
                </a:solidFill>
                <a:latin typeface="Arial" pitchFamily="34" charset="0"/>
              </a:rPr>
              <a:t>ADHD</a:t>
            </a:r>
          </a:p>
        </p:txBody>
      </p:sp>
      <p:sp>
        <p:nvSpPr>
          <p:cNvPr id="18450" name="Rectangle 17"/>
          <p:cNvSpPr>
            <a:spLocks noChangeArrowheads="1"/>
          </p:cNvSpPr>
          <p:nvPr/>
        </p:nvSpPr>
        <p:spPr bwMode="auto">
          <a:xfrm>
            <a:off x="7418211" y="3427414"/>
            <a:ext cx="1257300" cy="549275"/>
          </a:xfrm>
          <a:prstGeom prst="rect">
            <a:avLst/>
          </a:prstGeom>
          <a:noFill/>
          <a:ln w="9525">
            <a:noFill/>
            <a:miter lim="800000"/>
            <a:headEnd/>
            <a:tailEnd/>
          </a:ln>
        </p:spPr>
        <p:txBody>
          <a:bodyPr lIns="0" tIns="0" rIns="0" bIns="0">
            <a:spAutoFit/>
          </a:bodyPr>
          <a:lstStyle/>
          <a:p>
            <a:r>
              <a:rPr lang="en-US" altLang="en-US" b="1" dirty="0">
                <a:solidFill>
                  <a:schemeClr val="accent6">
                    <a:lumMod val="75000"/>
                  </a:schemeClr>
                </a:solidFill>
                <a:latin typeface="Arial" pitchFamily="34" charset="0"/>
              </a:rPr>
              <a:t>General population</a:t>
            </a:r>
          </a:p>
        </p:txBody>
      </p:sp>
      <p:sp>
        <p:nvSpPr>
          <p:cNvPr id="18451" name="Rectangle 18"/>
          <p:cNvSpPr>
            <a:spLocks noChangeArrowheads="1"/>
          </p:cNvSpPr>
          <p:nvPr/>
        </p:nvSpPr>
        <p:spPr bwMode="auto">
          <a:xfrm>
            <a:off x="7127523" y="3476626"/>
            <a:ext cx="182033" cy="1809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a:latin typeface="Arial" pitchFamily="34" charset="0"/>
            </a:endParaRPr>
          </a:p>
        </p:txBody>
      </p:sp>
      <p:sp>
        <p:nvSpPr>
          <p:cNvPr id="18452" name="Rectangle 19"/>
          <p:cNvSpPr>
            <a:spLocks noChangeArrowheads="1"/>
          </p:cNvSpPr>
          <p:nvPr/>
        </p:nvSpPr>
        <p:spPr bwMode="auto">
          <a:xfrm>
            <a:off x="2956278" y="2386014"/>
            <a:ext cx="654025" cy="276999"/>
          </a:xfrm>
          <a:prstGeom prst="rect">
            <a:avLst/>
          </a:prstGeom>
          <a:noFill/>
          <a:ln w="9525">
            <a:noFill/>
            <a:miter lim="800000"/>
            <a:headEnd/>
            <a:tailEnd/>
          </a:ln>
        </p:spPr>
        <p:txBody>
          <a:bodyPr wrap="none" lIns="0" tIns="0" rIns="0" bIns="0">
            <a:spAutoFit/>
          </a:bodyPr>
          <a:lstStyle/>
          <a:p>
            <a:r>
              <a:rPr lang="en-US" altLang="en-US" b="1" dirty="0">
                <a:solidFill>
                  <a:schemeClr val="accent1">
                    <a:lumMod val="60000"/>
                    <a:lumOff val="40000"/>
                  </a:schemeClr>
                </a:solidFill>
                <a:latin typeface="Arial" pitchFamily="34" charset="0"/>
              </a:rPr>
              <a:t>40.8%</a:t>
            </a:r>
          </a:p>
        </p:txBody>
      </p:sp>
      <p:sp>
        <p:nvSpPr>
          <p:cNvPr id="18453" name="Rectangle 20"/>
          <p:cNvSpPr>
            <a:spLocks noChangeArrowheads="1"/>
          </p:cNvSpPr>
          <p:nvPr/>
        </p:nvSpPr>
        <p:spPr bwMode="auto">
          <a:xfrm>
            <a:off x="3666067" y="3467100"/>
            <a:ext cx="664634" cy="274638"/>
          </a:xfrm>
          <a:prstGeom prst="rect">
            <a:avLst/>
          </a:prstGeom>
          <a:noFill/>
          <a:ln w="9525">
            <a:noFill/>
            <a:miter lim="800000"/>
            <a:headEnd/>
            <a:tailEnd/>
          </a:ln>
        </p:spPr>
        <p:txBody>
          <a:bodyPr lIns="0" tIns="0" rIns="0" bIns="0">
            <a:spAutoFit/>
          </a:bodyPr>
          <a:lstStyle/>
          <a:p>
            <a:r>
              <a:rPr lang="en-US" altLang="en-US" b="1" dirty="0">
                <a:solidFill>
                  <a:schemeClr val="accent6">
                    <a:lumMod val="75000"/>
                  </a:schemeClr>
                </a:solidFill>
                <a:latin typeface="Arial" pitchFamily="34" charset="0"/>
              </a:rPr>
              <a:t>25.8%</a:t>
            </a:r>
          </a:p>
        </p:txBody>
      </p:sp>
      <p:sp>
        <p:nvSpPr>
          <p:cNvPr id="18454" name="Rectangle 21"/>
          <p:cNvSpPr>
            <a:spLocks noChangeArrowheads="1"/>
          </p:cNvSpPr>
          <p:nvPr/>
        </p:nvSpPr>
        <p:spPr bwMode="auto">
          <a:xfrm>
            <a:off x="5427134" y="3175001"/>
            <a:ext cx="461665" cy="276999"/>
          </a:xfrm>
          <a:prstGeom prst="rect">
            <a:avLst/>
          </a:prstGeom>
          <a:noFill/>
          <a:ln w="9525">
            <a:noFill/>
            <a:miter lim="800000"/>
            <a:headEnd/>
            <a:tailEnd/>
          </a:ln>
        </p:spPr>
        <p:txBody>
          <a:bodyPr wrap="none" lIns="0" tIns="0" rIns="0" bIns="0">
            <a:spAutoFit/>
          </a:bodyPr>
          <a:lstStyle/>
          <a:p>
            <a:r>
              <a:rPr lang="en-US" altLang="en-US" b="1" dirty="0">
                <a:solidFill>
                  <a:schemeClr val="accent1">
                    <a:lumMod val="60000"/>
                    <a:lumOff val="40000"/>
                  </a:schemeClr>
                </a:solidFill>
                <a:latin typeface="Arial" pitchFamily="34" charset="0"/>
              </a:rPr>
              <a:t>29%</a:t>
            </a:r>
          </a:p>
        </p:txBody>
      </p:sp>
      <p:sp>
        <p:nvSpPr>
          <p:cNvPr id="18455" name="Freeform 22"/>
          <p:cNvSpPr>
            <a:spLocks/>
          </p:cNvSpPr>
          <p:nvPr/>
        </p:nvSpPr>
        <p:spPr bwMode="auto">
          <a:xfrm>
            <a:off x="3001434" y="2732088"/>
            <a:ext cx="587022" cy="2781300"/>
          </a:xfrm>
          <a:custGeom>
            <a:avLst/>
            <a:gdLst>
              <a:gd name="T0" fmla="*/ 0 w 284"/>
              <a:gd name="T1" fmla="*/ 2147483647 h 1389"/>
              <a:gd name="T2" fmla="*/ 0 w 284"/>
              <a:gd name="T3" fmla="*/ 0 h 1389"/>
              <a:gd name="T4" fmla="*/ 2147483647 w 284"/>
              <a:gd name="T5" fmla="*/ 0 h 1389"/>
              <a:gd name="T6" fmla="*/ 2147483647 w 284"/>
              <a:gd name="T7" fmla="*/ 2147483647 h 1389"/>
              <a:gd name="T8" fmla="*/ 0 w 284"/>
              <a:gd name="T9" fmla="*/ 2147483647 h 1389"/>
              <a:gd name="T10" fmla="*/ 0 60000 65536"/>
              <a:gd name="T11" fmla="*/ 0 60000 65536"/>
              <a:gd name="T12" fmla="*/ 0 60000 65536"/>
              <a:gd name="T13" fmla="*/ 0 60000 65536"/>
              <a:gd name="T14" fmla="*/ 0 60000 65536"/>
              <a:gd name="T15" fmla="*/ 0 w 284"/>
              <a:gd name="T16" fmla="*/ 0 h 1389"/>
              <a:gd name="T17" fmla="*/ 284 w 284"/>
              <a:gd name="T18" fmla="*/ 1389 h 1389"/>
            </a:gdLst>
            <a:ahLst/>
            <a:cxnLst>
              <a:cxn ang="T10">
                <a:pos x="T0" y="T1"/>
              </a:cxn>
              <a:cxn ang="T11">
                <a:pos x="T2" y="T3"/>
              </a:cxn>
              <a:cxn ang="T12">
                <a:pos x="T4" y="T5"/>
              </a:cxn>
              <a:cxn ang="T13">
                <a:pos x="T6" y="T7"/>
              </a:cxn>
              <a:cxn ang="T14">
                <a:pos x="T8" y="T9"/>
              </a:cxn>
            </a:cxnLst>
            <a:rect l="T15" t="T16" r="T17" b="T18"/>
            <a:pathLst>
              <a:path w="284" h="1389">
                <a:moveTo>
                  <a:pt x="0" y="1389"/>
                </a:moveTo>
                <a:lnTo>
                  <a:pt x="0" y="0"/>
                </a:lnTo>
                <a:lnTo>
                  <a:pt x="283" y="0"/>
                </a:lnTo>
                <a:lnTo>
                  <a:pt x="284" y="1389"/>
                </a:lnTo>
                <a:lnTo>
                  <a:pt x="0" y="138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8456" name="Freeform 23"/>
          <p:cNvSpPr>
            <a:spLocks/>
          </p:cNvSpPr>
          <p:nvPr/>
        </p:nvSpPr>
        <p:spPr bwMode="auto">
          <a:xfrm>
            <a:off x="3596923" y="3829050"/>
            <a:ext cx="627944" cy="1689100"/>
          </a:xfrm>
          <a:custGeom>
            <a:avLst/>
            <a:gdLst>
              <a:gd name="T0" fmla="*/ 2147483647 w 299"/>
              <a:gd name="T1" fmla="*/ 2147483647 h 920"/>
              <a:gd name="T2" fmla="*/ 0 w 299"/>
              <a:gd name="T3" fmla="*/ 0 h 920"/>
              <a:gd name="T4" fmla="*/ 2147483647 w 299"/>
              <a:gd name="T5" fmla="*/ 0 h 920"/>
              <a:gd name="T6" fmla="*/ 2147483647 w 299"/>
              <a:gd name="T7" fmla="*/ 2147483647 h 920"/>
              <a:gd name="T8" fmla="*/ 2147483647 w 299"/>
              <a:gd name="T9" fmla="*/ 2147483647 h 920"/>
              <a:gd name="T10" fmla="*/ 0 60000 65536"/>
              <a:gd name="T11" fmla="*/ 0 60000 65536"/>
              <a:gd name="T12" fmla="*/ 0 60000 65536"/>
              <a:gd name="T13" fmla="*/ 0 60000 65536"/>
              <a:gd name="T14" fmla="*/ 0 60000 65536"/>
              <a:gd name="T15" fmla="*/ 0 w 299"/>
              <a:gd name="T16" fmla="*/ 0 h 920"/>
              <a:gd name="T17" fmla="*/ 299 w 299"/>
              <a:gd name="T18" fmla="*/ 920 h 920"/>
            </a:gdLst>
            <a:ahLst/>
            <a:cxnLst>
              <a:cxn ang="T10">
                <a:pos x="T0" y="T1"/>
              </a:cxn>
              <a:cxn ang="T11">
                <a:pos x="T2" y="T3"/>
              </a:cxn>
              <a:cxn ang="T12">
                <a:pos x="T4" y="T5"/>
              </a:cxn>
              <a:cxn ang="T13">
                <a:pos x="T6" y="T7"/>
              </a:cxn>
              <a:cxn ang="T14">
                <a:pos x="T8" y="T9"/>
              </a:cxn>
            </a:cxnLst>
            <a:rect l="T15" t="T16" r="T17" b="T18"/>
            <a:pathLst>
              <a:path w="299" h="920">
                <a:moveTo>
                  <a:pt x="1" y="920"/>
                </a:moveTo>
                <a:lnTo>
                  <a:pt x="0" y="0"/>
                </a:lnTo>
                <a:lnTo>
                  <a:pt x="299" y="0"/>
                </a:lnTo>
                <a:lnTo>
                  <a:pt x="299" y="920"/>
                </a:lnTo>
                <a:lnTo>
                  <a:pt x="1" y="92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8457" name="Freeform 24"/>
          <p:cNvSpPr>
            <a:spLocks/>
          </p:cNvSpPr>
          <p:nvPr/>
        </p:nvSpPr>
        <p:spPr bwMode="auto">
          <a:xfrm>
            <a:off x="5366456" y="3544888"/>
            <a:ext cx="611011" cy="1968500"/>
          </a:xfrm>
          <a:custGeom>
            <a:avLst/>
            <a:gdLst>
              <a:gd name="T0" fmla="*/ 0 w 291"/>
              <a:gd name="T1" fmla="*/ 2147483647 h 946"/>
              <a:gd name="T2" fmla="*/ 0 w 291"/>
              <a:gd name="T3" fmla="*/ 0 h 946"/>
              <a:gd name="T4" fmla="*/ 2147483647 w 291"/>
              <a:gd name="T5" fmla="*/ 0 h 946"/>
              <a:gd name="T6" fmla="*/ 2147483647 w 291"/>
              <a:gd name="T7" fmla="*/ 2147483647 h 946"/>
              <a:gd name="T8" fmla="*/ 0 w 291"/>
              <a:gd name="T9" fmla="*/ 2147483647 h 946"/>
              <a:gd name="T10" fmla="*/ 0 60000 65536"/>
              <a:gd name="T11" fmla="*/ 0 60000 65536"/>
              <a:gd name="T12" fmla="*/ 0 60000 65536"/>
              <a:gd name="T13" fmla="*/ 0 60000 65536"/>
              <a:gd name="T14" fmla="*/ 0 60000 65536"/>
              <a:gd name="T15" fmla="*/ 0 w 291"/>
              <a:gd name="T16" fmla="*/ 0 h 946"/>
              <a:gd name="T17" fmla="*/ 291 w 291"/>
              <a:gd name="T18" fmla="*/ 946 h 946"/>
            </a:gdLst>
            <a:ahLst/>
            <a:cxnLst>
              <a:cxn ang="T10">
                <a:pos x="T0" y="T1"/>
              </a:cxn>
              <a:cxn ang="T11">
                <a:pos x="T2" y="T3"/>
              </a:cxn>
              <a:cxn ang="T12">
                <a:pos x="T4" y="T5"/>
              </a:cxn>
              <a:cxn ang="T13">
                <a:pos x="T6" y="T7"/>
              </a:cxn>
              <a:cxn ang="T14">
                <a:pos x="T8" y="T9"/>
              </a:cxn>
            </a:cxnLst>
            <a:rect l="T15" t="T16" r="T17" b="T18"/>
            <a:pathLst>
              <a:path w="291" h="946">
                <a:moveTo>
                  <a:pt x="0" y="946"/>
                </a:moveTo>
                <a:lnTo>
                  <a:pt x="0" y="0"/>
                </a:lnTo>
                <a:lnTo>
                  <a:pt x="291" y="0"/>
                </a:lnTo>
                <a:lnTo>
                  <a:pt x="291" y="946"/>
                </a:lnTo>
                <a:lnTo>
                  <a:pt x="0" y="94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8458" name="Freeform 25"/>
          <p:cNvSpPr>
            <a:spLocks/>
          </p:cNvSpPr>
          <p:nvPr/>
        </p:nvSpPr>
        <p:spPr bwMode="auto">
          <a:xfrm>
            <a:off x="2269067" y="5148264"/>
            <a:ext cx="5264856" cy="369887"/>
          </a:xfrm>
          <a:custGeom>
            <a:avLst/>
            <a:gdLst>
              <a:gd name="T0" fmla="*/ 0 w 3680"/>
              <a:gd name="T1" fmla="*/ 0 h 2176"/>
              <a:gd name="T2" fmla="*/ 0 w 3680"/>
              <a:gd name="T3" fmla="*/ 2147483647 h 2176"/>
              <a:gd name="T4" fmla="*/ 2147483647 w 3680"/>
              <a:gd name="T5" fmla="*/ 2147483647 h 2176"/>
              <a:gd name="T6" fmla="*/ 0 60000 65536"/>
              <a:gd name="T7" fmla="*/ 0 60000 65536"/>
              <a:gd name="T8" fmla="*/ 0 60000 65536"/>
              <a:gd name="T9" fmla="*/ 0 w 3680"/>
              <a:gd name="T10" fmla="*/ 0 h 2176"/>
              <a:gd name="T11" fmla="*/ 3680 w 3680"/>
              <a:gd name="T12" fmla="*/ 2176 h 2176"/>
            </a:gdLst>
            <a:ahLst/>
            <a:cxnLst>
              <a:cxn ang="T6">
                <a:pos x="T0" y="T1"/>
              </a:cxn>
              <a:cxn ang="T7">
                <a:pos x="T2" y="T3"/>
              </a:cxn>
              <a:cxn ang="T8">
                <a:pos x="T4" y="T5"/>
              </a:cxn>
            </a:cxnLst>
            <a:rect l="T9" t="T10" r="T11" b="T12"/>
            <a:pathLst>
              <a:path w="3680" h="2176">
                <a:moveTo>
                  <a:pt x="0" y="0"/>
                </a:moveTo>
                <a:lnTo>
                  <a:pt x="0" y="2176"/>
                </a:lnTo>
                <a:lnTo>
                  <a:pt x="3680" y="2176"/>
                </a:lnTo>
              </a:path>
            </a:pathLst>
          </a:custGeom>
          <a:noFill/>
          <a:ln w="12700" cap="flat" cmpd="sng">
            <a:solidFill>
              <a:srgbClr val="FF00FF"/>
            </a:solidFill>
            <a:prstDash val="solid"/>
            <a:round/>
            <a:headEnd type="none" w="med" len="med"/>
            <a:tailEnd type="none" w="med" len="med"/>
          </a:ln>
        </p:spPr>
        <p:txBody>
          <a:bodyPr anchor="ctr">
            <a:spAutoFit/>
          </a:bodyPr>
          <a:lstStyle/>
          <a:p>
            <a:endParaRPr lang="en-US"/>
          </a:p>
        </p:txBody>
      </p:sp>
      <p:sp>
        <p:nvSpPr>
          <p:cNvPr id="18459" name="Freeform 26"/>
          <p:cNvSpPr>
            <a:spLocks/>
          </p:cNvSpPr>
          <p:nvPr/>
        </p:nvSpPr>
        <p:spPr bwMode="auto">
          <a:xfrm>
            <a:off x="5978879" y="2151063"/>
            <a:ext cx="627944" cy="3365500"/>
          </a:xfrm>
          <a:custGeom>
            <a:avLst/>
            <a:gdLst>
              <a:gd name="T0" fmla="*/ 2147483647 w 299"/>
              <a:gd name="T1" fmla="*/ 2147483647 h 920"/>
              <a:gd name="T2" fmla="*/ 0 w 299"/>
              <a:gd name="T3" fmla="*/ 0 h 920"/>
              <a:gd name="T4" fmla="*/ 2147483647 w 299"/>
              <a:gd name="T5" fmla="*/ 0 h 920"/>
              <a:gd name="T6" fmla="*/ 2147483647 w 299"/>
              <a:gd name="T7" fmla="*/ 2147483647 h 920"/>
              <a:gd name="T8" fmla="*/ 2147483647 w 299"/>
              <a:gd name="T9" fmla="*/ 2147483647 h 920"/>
              <a:gd name="T10" fmla="*/ 0 60000 65536"/>
              <a:gd name="T11" fmla="*/ 0 60000 65536"/>
              <a:gd name="T12" fmla="*/ 0 60000 65536"/>
              <a:gd name="T13" fmla="*/ 0 60000 65536"/>
              <a:gd name="T14" fmla="*/ 0 60000 65536"/>
              <a:gd name="T15" fmla="*/ 0 w 299"/>
              <a:gd name="T16" fmla="*/ 0 h 920"/>
              <a:gd name="T17" fmla="*/ 299 w 299"/>
              <a:gd name="T18" fmla="*/ 920 h 920"/>
            </a:gdLst>
            <a:ahLst/>
            <a:cxnLst>
              <a:cxn ang="T10">
                <a:pos x="T0" y="T1"/>
              </a:cxn>
              <a:cxn ang="T11">
                <a:pos x="T2" y="T3"/>
              </a:cxn>
              <a:cxn ang="T12">
                <a:pos x="T4" y="T5"/>
              </a:cxn>
              <a:cxn ang="T13">
                <a:pos x="T6" y="T7"/>
              </a:cxn>
              <a:cxn ang="T14">
                <a:pos x="T8" y="T9"/>
              </a:cxn>
            </a:cxnLst>
            <a:rect l="T15" t="T16" r="T17" b="T18"/>
            <a:pathLst>
              <a:path w="299" h="920">
                <a:moveTo>
                  <a:pt x="1" y="920"/>
                </a:moveTo>
                <a:lnTo>
                  <a:pt x="0" y="0"/>
                </a:lnTo>
                <a:lnTo>
                  <a:pt x="299" y="0"/>
                </a:lnTo>
                <a:lnTo>
                  <a:pt x="299" y="920"/>
                </a:lnTo>
                <a:lnTo>
                  <a:pt x="1" y="92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8460" name="Line 27"/>
          <p:cNvSpPr>
            <a:spLocks noChangeShapeType="1"/>
          </p:cNvSpPr>
          <p:nvPr/>
        </p:nvSpPr>
        <p:spPr bwMode="auto">
          <a:xfrm flipH="1">
            <a:off x="2036234" y="2794000"/>
            <a:ext cx="114300" cy="0"/>
          </a:xfrm>
          <a:prstGeom prst="line">
            <a:avLst/>
          </a:prstGeom>
          <a:noFill/>
          <a:ln w="12700">
            <a:solidFill>
              <a:schemeClr val="bg1"/>
            </a:solidFill>
            <a:round/>
            <a:headEnd/>
            <a:tailEnd/>
          </a:ln>
        </p:spPr>
        <p:txBody>
          <a:bodyPr wrap="none" anchor="ctr">
            <a:spAutoFit/>
          </a:bodyPr>
          <a:lstStyle/>
          <a:p>
            <a:endParaRPr lang="en-US"/>
          </a:p>
        </p:txBody>
      </p:sp>
      <p:sp>
        <p:nvSpPr>
          <p:cNvPr id="18461" name="Line 28"/>
          <p:cNvSpPr>
            <a:spLocks noChangeShapeType="1"/>
          </p:cNvSpPr>
          <p:nvPr/>
        </p:nvSpPr>
        <p:spPr bwMode="auto">
          <a:xfrm flipH="1">
            <a:off x="2036234" y="3467100"/>
            <a:ext cx="114300" cy="0"/>
          </a:xfrm>
          <a:prstGeom prst="line">
            <a:avLst/>
          </a:prstGeom>
          <a:noFill/>
          <a:ln w="12700">
            <a:solidFill>
              <a:schemeClr val="bg1"/>
            </a:solidFill>
            <a:round/>
            <a:headEnd/>
            <a:tailEnd/>
          </a:ln>
        </p:spPr>
        <p:txBody>
          <a:bodyPr wrap="none" anchor="ctr">
            <a:spAutoFit/>
          </a:bodyPr>
          <a:lstStyle/>
          <a:p>
            <a:endParaRPr lang="en-US"/>
          </a:p>
        </p:txBody>
      </p:sp>
      <p:sp>
        <p:nvSpPr>
          <p:cNvPr id="18462" name="Line 29"/>
          <p:cNvSpPr>
            <a:spLocks noChangeShapeType="1"/>
          </p:cNvSpPr>
          <p:nvPr/>
        </p:nvSpPr>
        <p:spPr bwMode="auto">
          <a:xfrm flipH="1">
            <a:off x="2036234" y="4165600"/>
            <a:ext cx="114300" cy="0"/>
          </a:xfrm>
          <a:prstGeom prst="line">
            <a:avLst/>
          </a:prstGeom>
          <a:noFill/>
          <a:ln w="12700">
            <a:solidFill>
              <a:schemeClr val="bg1"/>
            </a:solidFill>
            <a:round/>
            <a:headEnd/>
            <a:tailEnd/>
          </a:ln>
        </p:spPr>
        <p:txBody>
          <a:bodyPr wrap="none" anchor="ctr">
            <a:spAutoFit/>
          </a:bodyPr>
          <a:lstStyle/>
          <a:p>
            <a:endParaRPr lang="en-US"/>
          </a:p>
        </p:txBody>
      </p:sp>
      <p:sp>
        <p:nvSpPr>
          <p:cNvPr id="18463" name="Line 30"/>
          <p:cNvSpPr>
            <a:spLocks noChangeShapeType="1"/>
          </p:cNvSpPr>
          <p:nvPr/>
        </p:nvSpPr>
        <p:spPr bwMode="auto">
          <a:xfrm flipH="1">
            <a:off x="2036234" y="4838700"/>
            <a:ext cx="114300" cy="0"/>
          </a:xfrm>
          <a:prstGeom prst="line">
            <a:avLst/>
          </a:prstGeom>
          <a:noFill/>
          <a:ln w="12700">
            <a:solidFill>
              <a:schemeClr val="bg1"/>
            </a:solidFill>
            <a:round/>
            <a:headEnd/>
            <a:tailEnd/>
          </a:ln>
        </p:spPr>
        <p:txBody>
          <a:bodyPr wrap="none" anchor="ctr">
            <a:spAutoFit/>
          </a:bodyPr>
          <a:lstStyle/>
          <a:p>
            <a:endParaRPr lang="en-US"/>
          </a:p>
        </p:txBody>
      </p:sp>
      <p:sp>
        <p:nvSpPr>
          <p:cNvPr id="18464" name="Line 31"/>
          <p:cNvSpPr>
            <a:spLocks noChangeShapeType="1"/>
          </p:cNvSpPr>
          <p:nvPr/>
        </p:nvSpPr>
        <p:spPr bwMode="auto">
          <a:xfrm flipH="1">
            <a:off x="2036234" y="5507038"/>
            <a:ext cx="114300" cy="0"/>
          </a:xfrm>
          <a:prstGeom prst="line">
            <a:avLst/>
          </a:prstGeom>
          <a:noFill/>
          <a:ln w="12700">
            <a:solidFill>
              <a:schemeClr val="bg1"/>
            </a:solidFill>
            <a:round/>
            <a:headEnd/>
            <a:tailEnd/>
          </a:ln>
        </p:spPr>
        <p:txBody>
          <a:bodyPr wrap="none" anchor="ctr">
            <a:spAutoFit/>
          </a:bodyPr>
          <a:lstStyle/>
          <a:p>
            <a:endParaRPr lang="en-US"/>
          </a:p>
        </p:txBody>
      </p:sp>
      <p:sp>
        <p:nvSpPr>
          <p:cNvPr id="18465" name="Line 32"/>
          <p:cNvSpPr>
            <a:spLocks noChangeShapeType="1"/>
          </p:cNvSpPr>
          <p:nvPr/>
        </p:nvSpPr>
        <p:spPr bwMode="auto">
          <a:xfrm flipH="1">
            <a:off x="2036234" y="2065338"/>
            <a:ext cx="114300" cy="0"/>
          </a:xfrm>
          <a:prstGeom prst="line">
            <a:avLst/>
          </a:prstGeom>
          <a:noFill/>
          <a:ln w="12700">
            <a:solidFill>
              <a:schemeClr val="bg1"/>
            </a:solidFill>
            <a:round/>
            <a:headEnd/>
            <a:tailEnd/>
          </a:ln>
        </p:spPr>
        <p:txBody>
          <a:bodyPr wrap="none" anchor="ctr">
            <a:spAutoFit/>
          </a:bodyPr>
          <a:lstStyle/>
          <a:p>
            <a:endParaRPr lang="en-US"/>
          </a:p>
        </p:txBody>
      </p:sp>
      <p:sp>
        <p:nvSpPr>
          <p:cNvPr id="200737" name="Rectangle 33"/>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Increased Smoking with ADHD</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A2EF1B7B-3841-4FCF-B445-534B466AE82F}" type="slidenum">
              <a:rPr lang="en-US" altLang="en-US" smtClean="0"/>
              <a:pPr algn="r"/>
              <a:t>19</a:t>
            </a:fld>
            <a:endParaRPr lang="en-US" altLang="en-US" smtClean="0"/>
          </a:p>
        </p:txBody>
      </p:sp>
      <p:sp>
        <p:nvSpPr>
          <p:cNvPr id="204802" name="Rectangle 2"/>
          <p:cNvSpPr>
            <a:spLocks noGrp="1" noChangeArrowheads="1"/>
          </p:cNvSpPr>
          <p:nvPr>
            <p:ph type="title"/>
          </p:nvPr>
        </p:nvSpPr>
        <p:spPr>
          <a:xfrm>
            <a:off x="1" y="179388"/>
            <a:ext cx="9144000" cy="1192212"/>
          </a:xfrm>
        </p:spPr>
        <p:txBody>
          <a:bodyPr vert="horz" wrap="square" lIns="91440" tIns="45720" rIns="91440" bIns="45720" numCol="1" anchorCtr="0" compatLnSpc="1">
            <a:prstTxWarp prst="textNoShape">
              <a:avLst/>
            </a:prstTxWarp>
          </a:bodyPr>
          <a:lstStyle/>
          <a:p>
            <a:pPr algn="ctr" eaLnBrk="1" hangingPunct="1">
              <a:defRPr/>
            </a:pPr>
            <a:r>
              <a:rPr lang="en-US" altLang="en-US" sz="2400" b="0" dirty="0" smtClean="0">
                <a:solidFill>
                  <a:schemeClr val="bg1"/>
                </a:solidFill>
              </a:rPr>
              <a:t>Increased Traffic Violations and Motor Vehicle Accidents in Adolescents and Adults with ADHD</a:t>
            </a:r>
          </a:p>
        </p:txBody>
      </p:sp>
      <p:sp>
        <p:nvSpPr>
          <p:cNvPr id="19460" name="Picture 3"/>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1" name="Picture 4"/>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2" name="Picture 5"/>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3" name="Picture 6"/>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4" name="Picture 7"/>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5" name="Picture 8"/>
          <p:cNvSpPr>
            <a:spLocks noChangeAspect="1" noChangeArrowheads="1"/>
          </p:cNvSpPr>
          <p:nvPr/>
        </p:nvSpPr>
        <p:spPr bwMode="auto">
          <a:xfrm>
            <a:off x="1054101" y="2090739"/>
            <a:ext cx="1411" cy="1587"/>
          </a:xfrm>
          <a:prstGeom prst="rect">
            <a:avLst/>
          </a:prstGeom>
          <a:noFill/>
          <a:ln w="9525">
            <a:noFill/>
            <a:miter lim="800000"/>
            <a:headEnd/>
            <a:tailEnd/>
          </a:ln>
        </p:spPr>
        <p:txBody>
          <a:bodyPr/>
          <a:lstStyle/>
          <a:p>
            <a:endParaRPr lang="en-US" altLang="en-US">
              <a:latin typeface="Arial" pitchFamily="34" charset="0"/>
            </a:endParaRPr>
          </a:p>
        </p:txBody>
      </p:sp>
      <p:sp>
        <p:nvSpPr>
          <p:cNvPr id="19466" name="Line 9"/>
          <p:cNvSpPr>
            <a:spLocks noChangeShapeType="1"/>
          </p:cNvSpPr>
          <p:nvPr/>
        </p:nvSpPr>
        <p:spPr bwMode="auto">
          <a:xfrm>
            <a:off x="1389945" y="1844675"/>
            <a:ext cx="2822" cy="3448050"/>
          </a:xfrm>
          <a:prstGeom prst="line">
            <a:avLst/>
          </a:prstGeom>
          <a:noFill/>
          <a:ln w="15875">
            <a:solidFill>
              <a:schemeClr val="bg1"/>
            </a:solidFill>
            <a:round/>
            <a:headEnd/>
            <a:tailEnd/>
          </a:ln>
        </p:spPr>
        <p:txBody>
          <a:bodyPr/>
          <a:lstStyle/>
          <a:p>
            <a:endParaRPr lang="en-US"/>
          </a:p>
        </p:txBody>
      </p:sp>
      <p:sp>
        <p:nvSpPr>
          <p:cNvPr id="19467" name="Line 10"/>
          <p:cNvSpPr>
            <a:spLocks noChangeShapeType="1"/>
          </p:cNvSpPr>
          <p:nvPr/>
        </p:nvSpPr>
        <p:spPr bwMode="auto">
          <a:xfrm>
            <a:off x="1291167" y="5292725"/>
            <a:ext cx="100188" cy="1588"/>
          </a:xfrm>
          <a:prstGeom prst="line">
            <a:avLst/>
          </a:prstGeom>
          <a:noFill/>
          <a:ln w="15875">
            <a:solidFill>
              <a:schemeClr val="bg1"/>
            </a:solidFill>
            <a:round/>
            <a:headEnd/>
            <a:tailEnd/>
          </a:ln>
        </p:spPr>
        <p:txBody>
          <a:bodyPr/>
          <a:lstStyle/>
          <a:p>
            <a:endParaRPr lang="en-US"/>
          </a:p>
        </p:txBody>
      </p:sp>
      <p:sp>
        <p:nvSpPr>
          <p:cNvPr id="19468" name="Line 11"/>
          <p:cNvSpPr>
            <a:spLocks noChangeShapeType="1"/>
          </p:cNvSpPr>
          <p:nvPr/>
        </p:nvSpPr>
        <p:spPr bwMode="auto">
          <a:xfrm>
            <a:off x="1291167" y="4902200"/>
            <a:ext cx="100188" cy="1588"/>
          </a:xfrm>
          <a:prstGeom prst="line">
            <a:avLst/>
          </a:prstGeom>
          <a:noFill/>
          <a:ln w="15875">
            <a:solidFill>
              <a:schemeClr val="bg1"/>
            </a:solidFill>
            <a:round/>
            <a:headEnd/>
            <a:tailEnd/>
          </a:ln>
        </p:spPr>
        <p:txBody>
          <a:bodyPr/>
          <a:lstStyle/>
          <a:p>
            <a:endParaRPr lang="en-US"/>
          </a:p>
        </p:txBody>
      </p:sp>
      <p:sp>
        <p:nvSpPr>
          <p:cNvPr id="19469" name="Line 12"/>
          <p:cNvSpPr>
            <a:spLocks noChangeShapeType="1"/>
          </p:cNvSpPr>
          <p:nvPr/>
        </p:nvSpPr>
        <p:spPr bwMode="auto">
          <a:xfrm>
            <a:off x="1291167" y="4519614"/>
            <a:ext cx="100188" cy="3175"/>
          </a:xfrm>
          <a:prstGeom prst="line">
            <a:avLst/>
          </a:prstGeom>
          <a:noFill/>
          <a:ln w="15875">
            <a:solidFill>
              <a:schemeClr val="bg1"/>
            </a:solidFill>
            <a:round/>
            <a:headEnd/>
            <a:tailEnd/>
          </a:ln>
        </p:spPr>
        <p:txBody>
          <a:bodyPr/>
          <a:lstStyle/>
          <a:p>
            <a:endParaRPr lang="en-US"/>
          </a:p>
        </p:txBody>
      </p:sp>
      <p:sp>
        <p:nvSpPr>
          <p:cNvPr id="19470" name="Line 13"/>
          <p:cNvSpPr>
            <a:spLocks noChangeShapeType="1"/>
          </p:cNvSpPr>
          <p:nvPr/>
        </p:nvSpPr>
        <p:spPr bwMode="auto">
          <a:xfrm>
            <a:off x="1291167" y="4152900"/>
            <a:ext cx="100188" cy="1588"/>
          </a:xfrm>
          <a:prstGeom prst="line">
            <a:avLst/>
          </a:prstGeom>
          <a:noFill/>
          <a:ln w="15875">
            <a:solidFill>
              <a:schemeClr val="bg1"/>
            </a:solidFill>
            <a:round/>
            <a:headEnd/>
            <a:tailEnd/>
          </a:ln>
        </p:spPr>
        <p:txBody>
          <a:bodyPr/>
          <a:lstStyle/>
          <a:p>
            <a:endParaRPr lang="en-US"/>
          </a:p>
        </p:txBody>
      </p:sp>
      <p:sp>
        <p:nvSpPr>
          <p:cNvPr id="19471" name="Line 14"/>
          <p:cNvSpPr>
            <a:spLocks noChangeShapeType="1"/>
          </p:cNvSpPr>
          <p:nvPr/>
        </p:nvSpPr>
        <p:spPr bwMode="auto">
          <a:xfrm>
            <a:off x="1291167" y="3759201"/>
            <a:ext cx="100188" cy="3175"/>
          </a:xfrm>
          <a:prstGeom prst="line">
            <a:avLst/>
          </a:prstGeom>
          <a:noFill/>
          <a:ln w="15875">
            <a:solidFill>
              <a:schemeClr val="bg1"/>
            </a:solidFill>
            <a:round/>
            <a:headEnd/>
            <a:tailEnd/>
          </a:ln>
        </p:spPr>
        <p:txBody>
          <a:bodyPr/>
          <a:lstStyle/>
          <a:p>
            <a:endParaRPr lang="en-US"/>
          </a:p>
        </p:txBody>
      </p:sp>
      <p:sp>
        <p:nvSpPr>
          <p:cNvPr id="19472" name="Line 15"/>
          <p:cNvSpPr>
            <a:spLocks noChangeShapeType="1"/>
          </p:cNvSpPr>
          <p:nvPr/>
        </p:nvSpPr>
        <p:spPr bwMode="auto">
          <a:xfrm>
            <a:off x="1291167" y="3376614"/>
            <a:ext cx="100188" cy="3175"/>
          </a:xfrm>
          <a:prstGeom prst="line">
            <a:avLst/>
          </a:prstGeom>
          <a:noFill/>
          <a:ln w="15875">
            <a:solidFill>
              <a:schemeClr val="bg1"/>
            </a:solidFill>
            <a:round/>
            <a:headEnd/>
            <a:tailEnd/>
          </a:ln>
        </p:spPr>
        <p:txBody>
          <a:bodyPr/>
          <a:lstStyle/>
          <a:p>
            <a:endParaRPr lang="en-US"/>
          </a:p>
        </p:txBody>
      </p:sp>
      <p:sp>
        <p:nvSpPr>
          <p:cNvPr id="19473" name="Line 16"/>
          <p:cNvSpPr>
            <a:spLocks noChangeShapeType="1"/>
          </p:cNvSpPr>
          <p:nvPr/>
        </p:nvSpPr>
        <p:spPr bwMode="auto">
          <a:xfrm>
            <a:off x="1291167" y="2984501"/>
            <a:ext cx="100188" cy="3175"/>
          </a:xfrm>
          <a:prstGeom prst="line">
            <a:avLst/>
          </a:prstGeom>
          <a:noFill/>
          <a:ln w="15875">
            <a:solidFill>
              <a:schemeClr val="bg1"/>
            </a:solidFill>
            <a:round/>
            <a:headEnd/>
            <a:tailEnd/>
          </a:ln>
        </p:spPr>
        <p:txBody>
          <a:bodyPr/>
          <a:lstStyle/>
          <a:p>
            <a:endParaRPr lang="en-US"/>
          </a:p>
        </p:txBody>
      </p:sp>
      <p:sp>
        <p:nvSpPr>
          <p:cNvPr id="19474" name="Line 17"/>
          <p:cNvSpPr>
            <a:spLocks noChangeShapeType="1"/>
          </p:cNvSpPr>
          <p:nvPr/>
        </p:nvSpPr>
        <p:spPr bwMode="auto">
          <a:xfrm>
            <a:off x="1291167" y="2617789"/>
            <a:ext cx="100188" cy="3175"/>
          </a:xfrm>
          <a:prstGeom prst="line">
            <a:avLst/>
          </a:prstGeom>
          <a:noFill/>
          <a:ln w="15875">
            <a:solidFill>
              <a:schemeClr val="bg1"/>
            </a:solidFill>
            <a:round/>
            <a:headEnd/>
            <a:tailEnd/>
          </a:ln>
        </p:spPr>
        <p:txBody>
          <a:bodyPr/>
          <a:lstStyle/>
          <a:p>
            <a:endParaRPr lang="en-US"/>
          </a:p>
        </p:txBody>
      </p:sp>
      <p:sp>
        <p:nvSpPr>
          <p:cNvPr id="19475" name="Line 18"/>
          <p:cNvSpPr>
            <a:spLocks noChangeShapeType="1"/>
          </p:cNvSpPr>
          <p:nvPr/>
        </p:nvSpPr>
        <p:spPr bwMode="auto">
          <a:xfrm>
            <a:off x="1291167" y="2235201"/>
            <a:ext cx="100188" cy="3175"/>
          </a:xfrm>
          <a:prstGeom prst="line">
            <a:avLst/>
          </a:prstGeom>
          <a:noFill/>
          <a:ln w="15875">
            <a:solidFill>
              <a:schemeClr val="bg1"/>
            </a:solidFill>
            <a:round/>
            <a:headEnd/>
            <a:tailEnd/>
          </a:ln>
        </p:spPr>
        <p:txBody>
          <a:bodyPr/>
          <a:lstStyle/>
          <a:p>
            <a:endParaRPr lang="en-US"/>
          </a:p>
        </p:txBody>
      </p:sp>
      <p:sp>
        <p:nvSpPr>
          <p:cNvPr id="19476" name="Line 19"/>
          <p:cNvSpPr>
            <a:spLocks noChangeShapeType="1"/>
          </p:cNvSpPr>
          <p:nvPr/>
        </p:nvSpPr>
        <p:spPr bwMode="auto">
          <a:xfrm>
            <a:off x="1291167" y="1844676"/>
            <a:ext cx="100188" cy="3175"/>
          </a:xfrm>
          <a:prstGeom prst="line">
            <a:avLst/>
          </a:prstGeom>
          <a:noFill/>
          <a:ln w="15875">
            <a:solidFill>
              <a:schemeClr val="bg1"/>
            </a:solidFill>
            <a:round/>
            <a:headEnd/>
            <a:tailEnd/>
          </a:ln>
        </p:spPr>
        <p:txBody>
          <a:bodyPr/>
          <a:lstStyle/>
          <a:p>
            <a:endParaRPr lang="en-US"/>
          </a:p>
        </p:txBody>
      </p:sp>
      <p:sp>
        <p:nvSpPr>
          <p:cNvPr id="19477" name="Line 20"/>
          <p:cNvSpPr>
            <a:spLocks noChangeShapeType="1"/>
          </p:cNvSpPr>
          <p:nvPr/>
        </p:nvSpPr>
        <p:spPr bwMode="auto">
          <a:xfrm flipV="1">
            <a:off x="1389945" y="5292725"/>
            <a:ext cx="2822" cy="101600"/>
          </a:xfrm>
          <a:prstGeom prst="line">
            <a:avLst/>
          </a:prstGeom>
          <a:noFill/>
          <a:ln w="15875">
            <a:solidFill>
              <a:schemeClr val="bg1"/>
            </a:solidFill>
            <a:round/>
            <a:headEnd/>
            <a:tailEnd/>
          </a:ln>
        </p:spPr>
        <p:txBody>
          <a:bodyPr/>
          <a:lstStyle/>
          <a:p>
            <a:endParaRPr lang="en-US"/>
          </a:p>
        </p:txBody>
      </p:sp>
      <p:sp>
        <p:nvSpPr>
          <p:cNvPr id="19478" name="Line 21"/>
          <p:cNvSpPr>
            <a:spLocks noChangeShapeType="1"/>
          </p:cNvSpPr>
          <p:nvPr/>
        </p:nvSpPr>
        <p:spPr bwMode="auto">
          <a:xfrm flipV="1">
            <a:off x="2891367" y="5292725"/>
            <a:ext cx="1411" cy="101600"/>
          </a:xfrm>
          <a:prstGeom prst="line">
            <a:avLst/>
          </a:prstGeom>
          <a:noFill/>
          <a:ln w="15875">
            <a:solidFill>
              <a:schemeClr val="bg1"/>
            </a:solidFill>
            <a:round/>
            <a:headEnd/>
            <a:tailEnd/>
          </a:ln>
        </p:spPr>
        <p:txBody>
          <a:bodyPr/>
          <a:lstStyle/>
          <a:p>
            <a:endParaRPr lang="en-US"/>
          </a:p>
        </p:txBody>
      </p:sp>
      <p:sp>
        <p:nvSpPr>
          <p:cNvPr id="19479" name="Line 22"/>
          <p:cNvSpPr>
            <a:spLocks noChangeShapeType="1"/>
          </p:cNvSpPr>
          <p:nvPr/>
        </p:nvSpPr>
        <p:spPr bwMode="auto">
          <a:xfrm flipV="1">
            <a:off x="4371622" y="5292725"/>
            <a:ext cx="1412" cy="101600"/>
          </a:xfrm>
          <a:prstGeom prst="line">
            <a:avLst/>
          </a:prstGeom>
          <a:noFill/>
          <a:ln w="15875">
            <a:solidFill>
              <a:schemeClr val="bg1"/>
            </a:solidFill>
            <a:round/>
            <a:headEnd/>
            <a:tailEnd/>
          </a:ln>
        </p:spPr>
        <p:txBody>
          <a:bodyPr/>
          <a:lstStyle/>
          <a:p>
            <a:endParaRPr lang="en-US"/>
          </a:p>
        </p:txBody>
      </p:sp>
      <p:sp>
        <p:nvSpPr>
          <p:cNvPr id="19480" name="Line 23"/>
          <p:cNvSpPr>
            <a:spLocks noChangeShapeType="1"/>
          </p:cNvSpPr>
          <p:nvPr/>
        </p:nvSpPr>
        <p:spPr bwMode="auto">
          <a:xfrm flipV="1">
            <a:off x="5882923" y="5292725"/>
            <a:ext cx="4233" cy="101600"/>
          </a:xfrm>
          <a:prstGeom prst="line">
            <a:avLst/>
          </a:prstGeom>
          <a:noFill/>
          <a:ln w="15875">
            <a:solidFill>
              <a:schemeClr val="bg1"/>
            </a:solidFill>
            <a:round/>
            <a:headEnd/>
            <a:tailEnd/>
          </a:ln>
        </p:spPr>
        <p:txBody>
          <a:bodyPr/>
          <a:lstStyle/>
          <a:p>
            <a:endParaRPr lang="en-US"/>
          </a:p>
        </p:txBody>
      </p:sp>
      <p:sp>
        <p:nvSpPr>
          <p:cNvPr id="19481" name="Line 24"/>
          <p:cNvSpPr>
            <a:spLocks noChangeShapeType="1"/>
          </p:cNvSpPr>
          <p:nvPr/>
        </p:nvSpPr>
        <p:spPr bwMode="auto">
          <a:xfrm flipV="1">
            <a:off x="7363178" y="5292725"/>
            <a:ext cx="1412" cy="101600"/>
          </a:xfrm>
          <a:prstGeom prst="line">
            <a:avLst/>
          </a:prstGeom>
          <a:noFill/>
          <a:ln w="15875">
            <a:solidFill>
              <a:schemeClr val="bg1"/>
            </a:solidFill>
            <a:round/>
            <a:headEnd/>
            <a:tailEnd/>
          </a:ln>
        </p:spPr>
        <p:txBody>
          <a:bodyPr/>
          <a:lstStyle/>
          <a:p>
            <a:endParaRPr lang="en-US"/>
          </a:p>
        </p:txBody>
      </p:sp>
      <p:sp>
        <p:nvSpPr>
          <p:cNvPr id="19482" name="Line 25"/>
          <p:cNvSpPr>
            <a:spLocks noChangeShapeType="1"/>
          </p:cNvSpPr>
          <p:nvPr/>
        </p:nvSpPr>
        <p:spPr bwMode="auto">
          <a:xfrm flipV="1">
            <a:off x="8868834" y="5292725"/>
            <a:ext cx="4233" cy="101600"/>
          </a:xfrm>
          <a:prstGeom prst="line">
            <a:avLst/>
          </a:prstGeom>
          <a:noFill/>
          <a:ln w="15875">
            <a:solidFill>
              <a:schemeClr val="bg1"/>
            </a:solidFill>
            <a:round/>
            <a:headEnd/>
            <a:tailEnd/>
          </a:ln>
        </p:spPr>
        <p:txBody>
          <a:bodyPr/>
          <a:lstStyle/>
          <a:p>
            <a:endParaRPr lang="en-US"/>
          </a:p>
        </p:txBody>
      </p:sp>
      <p:sp>
        <p:nvSpPr>
          <p:cNvPr id="19483" name="Rectangle 26"/>
          <p:cNvSpPr>
            <a:spLocks noChangeArrowheads="1"/>
          </p:cNvSpPr>
          <p:nvPr/>
        </p:nvSpPr>
        <p:spPr bwMode="auto">
          <a:xfrm>
            <a:off x="1128889" y="5156201"/>
            <a:ext cx="12824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0</a:t>
            </a:r>
          </a:p>
        </p:txBody>
      </p:sp>
      <p:sp>
        <p:nvSpPr>
          <p:cNvPr id="19484" name="Rectangle 27"/>
          <p:cNvSpPr>
            <a:spLocks noChangeArrowheads="1"/>
          </p:cNvSpPr>
          <p:nvPr/>
        </p:nvSpPr>
        <p:spPr bwMode="auto">
          <a:xfrm>
            <a:off x="1011768" y="4772026"/>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10</a:t>
            </a:r>
          </a:p>
        </p:txBody>
      </p:sp>
      <p:sp>
        <p:nvSpPr>
          <p:cNvPr id="19485" name="Rectangle 28"/>
          <p:cNvSpPr>
            <a:spLocks noChangeArrowheads="1"/>
          </p:cNvSpPr>
          <p:nvPr/>
        </p:nvSpPr>
        <p:spPr bwMode="auto">
          <a:xfrm>
            <a:off x="1011768" y="4381501"/>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20</a:t>
            </a:r>
          </a:p>
        </p:txBody>
      </p:sp>
      <p:sp>
        <p:nvSpPr>
          <p:cNvPr id="19486" name="Rectangle 29"/>
          <p:cNvSpPr>
            <a:spLocks noChangeArrowheads="1"/>
          </p:cNvSpPr>
          <p:nvPr/>
        </p:nvSpPr>
        <p:spPr bwMode="auto">
          <a:xfrm>
            <a:off x="1011768" y="4022726"/>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30</a:t>
            </a:r>
          </a:p>
        </p:txBody>
      </p:sp>
      <p:sp>
        <p:nvSpPr>
          <p:cNvPr id="19487" name="Rectangle 30"/>
          <p:cNvSpPr>
            <a:spLocks noChangeArrowheads="1"/>
          </p:cNvSpPr>
          <p:nvPr/>
        </p:nvSpPr>
        <p:spPr bwMode="auto">
          <a:xfrm>
            <a:off x="1011768" y="3632200"/>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40</a:t>
            </a:r>
          </a:p>
        </p:txBody>
      </p:sp>
      <p:sp>
        <p:nvSpPr>
          <p:cNvPr id="19488" name="Rectangle 31"/>
          <p:cNvSpPr>
            <a:spLocks noChangeArrowheads="1"/>
          </p:cNvSpPr>
          <p:nvPr/>
        </p:nvSpPr>
        <p:spPr bwMode="auto">
          <a:xfrm>
            <a:off x="1011768" y="3238501"/>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50</a:t>
            </a:r>
          </a:p>
        </p:txBody>
      </p:sp>
      <p:sp>
        <p:nvSpPr>
          <p:cNvPr id="19489" name="Rectangle 32"/>
          <p:cNvSpPr>
            <a:spLocks noChangeArrowheads="1"/>
          </p:cNvSpPr>
          <p:nvPr/>
        </p:nvSpPr>
        <p:spPr bwMode="auto">
          <a:xfrm>
            <a:off x="1011768" y="2847976"/>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60</a:t>
            </a:r>
          </a:p>
        </p:txBody>
      </p:sp>
      <p:sp>
        <p:nvSpPr>
          <p:cNvPr id="19490" name="Rectangle 33"/>
          <p:cNvSpPr>
            <a:spLocks noChangeArrowheads="1"/>
          </p:cNvSpPr>
          <p:nvPr/>
        </p:nvSpPr>
        <p:spPr bwMode="auto">
          <a:xfrm>
            <a:off x="1011768" y="2489201"/>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70</a:t>
            </a:r>
          </a:p>
        </p:txBody>
      </p:sp>
      <p:sp>
        <p:nvSpPr>
          <p:cNvPr id="19491" name="Rectangle 34"/>
          <p:cNvSpPr>
            <a:spLocks noChangeArrowheads="1"/>
          </p:cNvSpPr>
          <p:nvPr/>
        </p:nvSpPr>
        <p:spPr bwMode="auto">
          <a:xfrm>
            <a:off x="1011768" y="2100264"/>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80</a:t>
            </a:r>
          </a:p>
        </p:txBody>
      </p:sp>
      <p:sp>
        <p:nvSpPr>
          <p:cNvPr id="19492" name="Rectangle 35"/>
          <p:cNvSpPr>
            <a:spLocks noChangeArrowheads="1"/>
          </p:cNvSpPr>
          <p:nvPr/>
        </p:nvSpPr>
        <p:spPr bwMode="auto">
          <a:xfrm>
            <a:off x="1011768" y="1706564"/>
            <a:ext cx="256480" cy="276999"/>
          </a:xfrm>
          <a:prstGeom prst="rect">
            <a:avLst/>
          </a:prstGeom>
          <a:noFill/>
          <a:ln w="9525">
            <a:noFill/>
            <a:miter lim="800000"/>
            <a:headEnd/>
            <a:tailEnd/>
          </a:ln>
        </p:spPr>
        <p:txBody>
          <a:bodyPr wrap="none" lIns="0" tIns="0" rIns="0" bIns="0">
            <a:spAutoFit/>
          </a:bodyPr>
          <a:lstStyle/>
          <a:p>
            <a:r>
              <a:rPr lang="en-US" altLang="en-US" b="1">
                <a:latin typeface="Arial" pitchFamily="34" charset="0"/>
              </a:rPr>
              <a:t>90</a:t>
            </a:r>
          </a:p>
        </p:txBody>
      </p:sp>
      <p:sp>
        <p:nvSpPr>
          <p:cNvPr id="19493" name="Rectangle 36"/>
          <p:cNvSpPr>
            <a:spLocks noChangeArrowheads="1"/>
          </p:cNvSpPr>
          <p:nvPr/>
        </p:nvSpPr>
        <p:spPr bwMode="auto">
          <a:xfrm>
            <a:off x="1394178" y="5378451"/>
            <a:ext cx="1501422" cy="523875"/>
          </a:xfrm>
          <a:prstGeom prst="rect">
            <a:avLst/>
          </a:prstGeom>
          <a:noFill/>
          <a:ln w="9525">
            <a:noFill/>
            <a:miter lim="800000"/>
            <a:headEnd/>
            <a:tailEnd/>
          </a:ln>
        </p:spPr>
        <p:txBody>
          <a:bodyPr lIns="0" tIns="0" rIns="0" bIns="0">
            <a:spAutoFit/>
          </a:bodyPr>
          <a:lstStyle/>
          <a:p>
            <a:pPr algn="ctr"/>
            <a:r>
              <a:rPr lang="en-US" altLang="en-US" sz="1700" b="1">
                <a:latin typeface="Arial" pitchFamily="34" charset="0"/>
              </a:rPr>
              <a:t>Traffic violations</a:t>
            </a:r>
            <a:endParaRPr lang="en-US" altLang="en-US" sz="3000" b="1">
              <a:latin typeface="Times" charset="0"/>
            </a:endParaRPr>
          </a:p>
        </p:txBody>
      </p:sp>
      <p:sp>
        <p:nvSpPr>
          <p:cNvPr id="19494" name="Rectangle 37"/>
          <p:cNvSpPr>
            <a:spLocks noChangeArrowheads="1"/>
          </p:cNvSpPr>
          <p:nvPr/>
        </p:nvSpPr>
        <p:spPr bwMode="auto">
          <a:xfrm>
            <a:off x="2847623" y="5375276"/>
            <a:ext cx="1573389" cy="523875"/>
          </a:xfrm>
          <a:prstGeom prst="rect">
            <a:avLst/>
          </a:prstGeom>
          <a:noFill/>
          <a:ln w="9525">
            <a:noFill/>
            <a:miter lim="800000"/>
            <a:headEnd/>
            <a:tailEnd/>
          </a:ln>
        </p:spPr>
        <p:txBody>
          <a:bodyPr lIns="0" tIns="0" rIns="0" bIns="0">
            <a:spAutoFit/>
          </a:bodyPr>
          <a:lstStyle/>
          <a:p>
            <a:pPr algn="ctr"/>
            <a:r>
              <a:rPr lang="en-US" altLang="en-US" sz="1700" b="1">
                <a:latin typeface="Arial" pitchFamily="34" charset="0"/>
              </a:rPr>
              <a:t>Speeding violations</a:t>
            </a:r>
            <a:endParaRPr lang="en-US" altLang="en-US" sz="3000" b="1">
              <a:latin typeface="Times" charset="0"/>
            </a:endParaRPr>
          </a:p>
        </p:txBody>
      </p:sp>
      <p:sp>
        <p:nvSpPr>
          <p:cNvPr id="19495" name="Rectangle 38"/>
          <p:cNvSpPr>
            <a:spLocks noChangeArrowheads="1"/>
          </p:cNvSpPr>
          <p:nvPr/>
        </p:nvSpPr>
        <p:spPr bwMode="auto">
          <a:xfrm>
            <a:off x="4364567" y="5370514"/>
            <a:ext cx="1518356" cy="523875"/>
          </a:xfrm>
          <a:prstGeom prst="rect">
            <a:avLst/>
          </a:prstGeom>
          <a:noFill/>
          <a:ln w="9525">
            <a:noFill/>
            <a:miter lim="800000"/>
            <a:headEnd/>
            <a:tailEnd/>
          </a:ln>
        </p:spPr>
        <p:txBody>
          <a:bodyPr lIns="0" tIns="0" rIns="0" bIns="0">
            <a:spAutoFit/>
          </a:bodyPr>
          <a:lstStyle/>
          <a:p>
            <a:pPr algn="ctr"/>
            <a:r>
              <a:rPr lang="en-US" altLang="en-US" sz="1700" b="1">
                <a:latin typeface="Arial" pitchFamily="34" charset="0"/>
              </a:rPr>
              <a:t>Drunk </a:t>
            </a:r>
            <a:br>
              <a:rPr lang="en-US" altLang="en-US" sz="1700" b="1">
                <a:latin typeface="Arial" pitchFamily="34" charset="0"/>
              </a:rPr>
            </a:br>
            <a:r>
              <a:rPr lang="en-US" altLang="en-US" sz="1700" b="1">
                <a:latin typeface="Arial" pitchFamily="34" charset="0"/>
              </a:rPr>
              <a:t>driving</a:t>
            </a:r>
            <a:endParaRPr lang="en-US" altLang="en-US" sz="3000" b="1">
              <a:latin typeface="Times" charset="0"/>
            </a:endParaRPr>
          </a:p>
        </p:txBody>
      </p:sp>
      <p:sp>
        <p:nvSpPr>
          <p:cNvPr id="19496" name="Rectangle 39"/>
          <p:cNvSpPr>
            <a:spLocks noChangeArrowheads="1"/>
          </p:cNvSpPr>
          <p:nvPr/>
        </p:nvSpPr>
        <p:spPr bwMode="auto">
          <a:xfrm>
            <a:off x="5882923" y="5378451"/>
            <a:ext cx="1500011" cy="523875"/>
          </a:xfrm>
          <a:prstGeom prst="rect">
            <a:avLst/>
          </a:prstGeom>
          <a:noFill/>
          <a:ln w="9525">
            <a:noFill/>
            <a:miter lim="800000"/>
            <a:headEnd/>
            <a:tailEnd/>
          </a:ln>
        </p:spPr>
        <p:txBody>
          <a:bodyPr lIns="0" tIns="0" rIns="0" bIns="0">
            <a:spAutoFit/>
          </a:bodyPr>
          <a:lstStyle/>
          <a:p>
            <a:pPr algn="ctr"/>
            <a:r>
              <a:rPr lang="en-US" altLang="en-US" sz="1700" b="1">
                <a:latin typeface="Arial" pitchFamily="34" charset="0"/>
              </a:rPr>
              <a:t>License suspended</a:t>
            </a:r>
            <a:endParaRPr lang="en-US" altLang="en-US" sz="3000" b="1">
              <a:latin typeface="Times" charset="0"/>
            </a:endParaRPr>
          </a:p>
        </p:txBody>
      </p:sp>
      <p:sp>
        <p:nvSpPr>
          <p:cNvPr id="19497" name="Rectangle 40"/>
          <p:cNvSpPr>
            <a:spLocks noChangeArrowheads="1"/>
          </p:cNvSpPr>
          <p:nvPr/>
        </p:nvSpPr>
        <p:spPr bwMode="auto">
          <a:xfrm>
            <a:off x="7366001" y="5373689"/>
            <a:ext cx="1511300" cy="523875"/>
          </a:xfrm>
          <a:prstGeom prst="rect">
            <a:avLst/>
          </a:prstGeom>
          <a:noFill/>
          <a:ln w="9525">
            <a:noFill/>
            <a:miter lim="800000"/>
            <a:headEnd/>
            <a:tailEnd/>
          </a:ln>
        </p:spPr>
        <p:txBody>
          <a:bodyPr lIns="0" tIns="0" rIns="0" bIns="0">
            <a:spAutoFit/>
          </a:bodyPr>
          <a:lstStyle/>
          <a:p>
            <a:pPr algn="ctr"/>
            <a:r>
              <a:rPr lang="en-US" altLang="en-US" sz="1700" b="1">
                <a:latin typeface="Arial" pitchFamily="34" charset="0"/>
              </a:rPr>
              <a:t>Driver-caused accidents</a:t>
            </a:r>
            <a:endParaRPr lang="en-US" altLang="en-US" sz="3000" b="1">
              <a:latin typeface="Times" charset="0"/>
            </a:endParaRPr>
          </a:p>
        </p:txBody>
      </p:sp>
      <p:sp>
        <p:nvSpPr>
          <p:cNvPr id="19498" name="Rectangle 41"/>
          <p:cNvSpPr>
            <a:spLocks noChangeArrowheads="1"/>
          </p:cNvSpPr>
          <p:nvPr/>
        </p:nvSpPr>
        <p:spPr bwMode="auto">
          <a:xfrm rot="-5400000">
            <a:off x="-872596" y="3211127"/>
            <a:ext cx="3451225" cy="276999"/>
          </a:xfrm>
          <a:prstGeom prst="rect">
            <a:avLst/>
          </a:prstGeom>
          <a:noFill/>
          <a:ln w="9525">
            <a:noFill/>
            <a:miter lim="800000"/>
            <a:headEnd/>
            <a:tailEnd/>
          </a:ln>
        </p:spPr>
        <p:txBody>
          <a:bodyPr lIns="0" tIns="0" rIns="0" bIns="0">
            <a:spAutoFit/>
          </a:bodyPr>
          <a:lstStyle/>
          <a:p>
            <a:pPr algn="ctr"/>
            <a:r>
              <a:rPr lang="en-US" altLang="en-US" b="1">
                <a:latin typeface="Arial" pitchFamily="34" charset="0"/>
              </a:rPr>
              <a:t>Subjects (%)</a:t>
            </a:r>
          </a:p>
        </p:txBody>
      </p:sp>
      <p:sp>
        <p:nvSpPr>
          <p:cNvPr id="19499" name="Rectangle 42"/>
          <p:cNvSpPr>
            <a:spLocks noChangeArrowheads="1"/>
          </p:cNvSpPr>
          <p:nvPr/>
        </p:nvSpPr>
        <p:spPr bwMode="auto">
          <a:xfrm>
            <a:off x="3184878" y="1944688"/>
            <a:ext cx="1263166" cy="276999"/>
          </a:xfrm>
          <a:prstGeom prst="rect">
            <a:avLst/>
          </a:prstGeom>
          <a:noFill/>
          <a:ln w="9525">
            <a:noFill/>
            <a:miter lim="800000"/>
            <a:headEnd/>
            <a:tailEnd/>
          </a:ln>
        </p:spPr>
        <p:txBody>
          <a:bodyPr wrap="none" lIns="0" tIns="0" rIns="0" bIns="0">
            <a:spAutoFit/>
          </a:bodyPr>
          <a:lstStyle/>
          <a:p>
            <a:r>
              <a:rPr lang="en-US" altLang="en-US" b="1" dirty="0">
                <a:solidFill>
                  <a:schemeClr val="tx2">
                    <a:lumMod val="40000"/>
                    <a:lumOff val="60000"/>
                  </a:schemeClr>
                </a:solidFill>
                <a:latin typeface="Arial" pitchFamily="34" charset="0"/>
              </a:rPr>
              <a:t>ADHD n=25</a:t>
            </a:r>
            <a:endParaRPr lang="en-US" altLang="en-US" b="1" dirty="0">
              <a:solidFill>
                <a:schemeClr val="tx2">
                  <a:lumMod val="40000"/>
                  <a:lumOff val="60000"/>
                </a:schemeClr>
              </a:solidFill>
              <a:latin typeface="Times" charset="0"/>
            </a:endParaRPr>
          </a:p>
        </p:txBody>
      </p:sp>
      <p:sp>
        <p:nvSpPr>
          <p:cNvPr id="19500" name="Rectangle 43"/>
          <p:cNvSpPr>
            <a:spLocks noChangeArrowheads="1"/>
          </p:cNvSpPr>
          <p:nvPr/>
        </p:nvSpPr>
        <p:spPr bwMode="auto">
          <a:xfrm>
            <a:off x="5686778" y="1941514"/>
            <a:ext cx="1417055" cy="276999"/>
          </a:xfrm>
          <a:prstGeom prst="rect">
            <a:avLst/>
          </a:prstGeom>
          <a:noFill/>
          <a:ln w="9525">
            <a:noFill/>
            <a:miter lim="800000"/>
            <a:headEnd/>
            <a:tailEnd/>
          </a:ln>
        </p:spPr>
        <p:txBody>
          <a:bodyPr wrap="none" lIns="0" tIns="0" rIns="0" bIns="0">
            <a:spAutoFit/>
          </a:bodyPr>
          <a:lstStyle/>
          <a:p>
            <a:r>
              <a:rPr lang="en-US" altLang="en-US" b="1" dirty="0">
                <a:solidFill>
                  <a:schemeClr val="accent6">
                    <a:lumMod val="75000"/>
                  </a:schemeClr>
                </a:solidFill>
                <a:latin typeface="Arial" pitchFamily="34" charset="0"/>
              </a:rPr>
              <a:t>Control n=23</a:t>
            </a:r>
            <a:endParaRPr lang="en-US" altLang="en-US" b="1" dirty="0">
              <a:solidFill>
                <a:schemeClr val="accent6">
                  <a:lumMod val="75000"/>
                </a:schemeClr>
              </a:solidFill>
              <a:latin typeface="Times" charset="0"/>
            </a:endParaRPr>
          </a:p>
        </p:txBody>
      </p:sp>
      <p:sp>
        <p:nvSpPr>
          <p:cNvPr id="19501" name="Text Box 44"/>
          <p:cNvSpPr txBox="1">
            <a:spLocks noChangeArrowheads="1"/>
          </p:cNvSpPr>
          <p:nvPr/>
        </p:nvSpPr>
        <p:spPr bwMode="auto">
          <a:xfrm>
            <a:off x="575733" y="6129339"/>
            <a:ext cx="4105611" cy="307777"/>
          </a:xfrm>
          <a:prstGeom prst="rect">
            <a:avLst/>
          </a:prstGeom>
          <a:noFill/>
          <a:ln w="9525">
            <a:noFill/>
            <a:miter lim="800000"/>
            <a:headEnd/>
            <a:tailEnd/>
          </a:ln>
        </p:spPr>
        <p:txBody>
          <a:bodyPr wrap="none">
            <a:spAutoFit/>
          </a:bodyPr>
          <a:lstStyle/>
          <a:p>
            <a:r>
              <a:rPr lang="en-US" altLang="en-US" sz="1400" dirty="0">
                <a:latin typeface="Arial" pitchFamily="34" charset="0"/>
              </a:rPr>
              <a:t>Barkley RA, et al. </a:t>
            </a:r>
            <a:r>
              <a:rPr lang="en-US" altLang="en-US" sz="1400" i="1" dirty="0">
                <a:latin typeface="Arial" pitchFamily="34" charset="0"/>
              </a:rPr>
              <a:t>Pediatrics.</a:t>
            </a:r>
            <a:r>
              <a:rPr lang="en-US" altLang="en-US" sz="1400" dirty="0">
                <a:latin typeface="Arial" pitchFamily="34" charset="0"/>
              </a:rPr>
              <a:t> 1996;98:1089-1095.</a:t>
            </a:r>
          </a:p>
        </p:txBody>
      </p:sp>
      <p:sp>
        <p:nvSpPr>
          <p:cNvPr id="19502" name="Rectangle 45"/>
          <p:cNvSpPr>
            <a:spLocks noChangeArrowheads="1"/>
          </p:cNvSpPr>
          <p:nvPr/>
        </p:nvSpPr>
        <p:spPr bwMode="auto">
          <a:xfrm>
            <a:off x="1659467" y="2389188"/>
            <a:ext cx="467078" cy="29083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03" name="Rectangle 46"/>
          <p:cNvSpPr>
            <a:spLocks noChangeArrowheads="1"/>
          </p:cNvSpPr>
          <p:nvPr/>
        </p:nvSpPr>
        <p:spPr bwMode="auto">
          <a:xfrm>
            <a:off x="3159478" y="2911475"/>
            <a:ext cx="467077" cy="2381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04" name="Rectangle 47"/>
          <p:cNvSpPr>
            <a:spLocks noChangeArrowheads="1"/>
          </p:cNvSpPr>
          <p:nvPr/>
        </p:nvSpPr>
        <p:spPr bwMode="auto">
          <a:xfrm>
            <a:off x="4648201" y="4902201"/>
            <a:ext cx="467078" cy="390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05" name="Rectangle 48"/>
          <p:cNvSpPr>
            <a:spLocks noChangeArrowheads="1"/>
          </p:cNvSpPr>
          <p:nvPr/>
        </p:nvSpPr>
        <p:spPr bwMode="auto">
          <a:xfrm>
            <a:off x="6153856" y="3451225"/>
            <a:ext cx="465667" cy="18415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06" name="Rectangle 49"/>
          <p:cNvSpPr>
            <a:spLocks noChangeArrowheads="1"/>
          </p:cNvSpPr>
          <p:nvPr/>
        </p:nvSpPr>
        <p:spPr bwMode="auto">
          <a:xfrm>
            <a:off x="7634112" y="2235201"/>
            <a:ext cx="467078" cy="3057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07" name="Rectangle 50"/>
          <p:cNvSpPr>
            <a:spLocks noChangeArrowheads="1"/>
          </p:cNvSpPr>
          <p:nvPr/>
        </p:nvSpPr>
        <p:spPr bwMode="auto">
          <a:xfrm>
            <a:off x="2120901" y="3294063"/>
            <a:ext cx="467077" cy="19986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a:latin typeface="Arial" pitchFamily="34" charset="0"/>
            </a:endParaRPr>
          </a:p>
        </p:txBody>
      </p:sp>
      <p:sp>
        <p:nvSpPr>
          <p:cNvPr id="19508" name="Freeform 51"/>
          <p:cNvSpPr>
            <a:spLocks/>
          </p:cNvSpPr>
          <p:nvPr/>
        </p:nvSpPr>
        <p:spPr bwMode="auto">
          <a:xfrm>
            <a:off x="3613857" y="3943351"/>
            <a:ext cx="441677" cy="1349375"/>
          </a:xfrm>
          <a:custGeom>
            <a:avLst/>
            <a:gdLst>
              <a:gd name="T0" fmla="*/ 0 w 169"/>
              <a:gd name="T1" fmla="*/ 0 h 515"/>
              <a:gd name="T2" fmla="*/ 2147483647 w 169"/>
              <a:gd name="T3" fmla="*/ 0 h 515"/>
              <a:gd name="T4" fmla="*/ 2147483647 w 169"/>
              <a:gd name="T5" fmla="*/ 2147483647 h 515"/>
              <a:gd name="T6" fmla="*/ 0 w 169"/>
              <a:gd name="T7" fmla="*/ 2147483647 h 515"/>
              <a:gd name="T8" fmla="*/ 0 w 169"/>
              <a:gd name="T9" fmla="*/ 0 h 515"/>
              <a:gd name="T10" fmla="*/ 0 w 169"/>
              <a:gd name="T11" fmla="*/ 0 h 515"/>
              <a:gd name="T12" fmla="*/ 0 60000 65536"/>
              <a:gd name="T13" fmla="*/ 0 60000 65536"/>
              <a:gd name="T14" fmla="*/ 0 60000 65536"/>
              <a:gd name="T15" fmla="*/ 0 60000 65536"/>
              <a:gd name="T16" fmla="*/ 0 60000 65536"/>
              <a:gd name="T17" fmla="*/ 0 60000 65536"/>
              <a:gd name="T18" fmla="*/ 0 w 169"/>
              <a:gd name="T19" fmla="*/ 0 h 515"/>
              <a:gd name="T20" fmla="*/ 169 w 169"/>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69" h="515">
                <a:moveTo>
                  <a:pt x="0" y="0"/>
                </a:moveTo>
                <a:lnTo>
                  <a:pt x="169" y="0"/>
                </a:lnTo>
                <a:lnTo>
                  <a:pt x="169" y="515"/>
                </a:lnTo>
                <a:lnTo>
                  <a:pt x="0" y="515"/>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9509" name="Freeform 52"/>
          <p:cNvSpPr>
            <a:spLocks/>
          </p:cNvSpPr>
          <p:nvPr/>
        </p:nvSpPr>
        <p:spPr bwMode="auto">
          <a:xfrm>
            <a:off x="6619523" y="4959351"/>
            <a:ext cx="441677" cy="333375"/>
          </a:xfrm>
          <a:custGeom>
            <a:avLst/>
            <a:gdLst>
              <a:gd name="T0" fmla="*/ 0 w 169"/>
              <a:gd name="T1" fmla="*/ 0 h 127"/>
              <a:gd name="T2" fmla="*/ 2147483647 w 169"/>
              <a:gd name="T3" fmla="*/ 0 h 127"/>
              <a:gd name="T4" fmla="*/ 2147483647 w 169"/>
              <a:gd name="T5" fmla="*/ 2147483647 h 127"/>
              <a:gd name="T6" fmla="*/ 0 w 169"/>
              <a:gd name="T7" fmla="*/ 2147483647 h 127"/>
              <a:gd name="T8" fmla="*/ 0 w 169"/>
              <a:gd name="T9" fmla="*/ 0 h 127"/>
              <a:gd name="T10" fmla="*/ 0 w 169"/>
              <a:gd name="T11" fmla="*/ 0 h 127"/>
              <a:gd name="T12" fmla="*/ 0 60000 65536"/>
              <a:gd name="T13" fmla="*/ 0 60000 65536"/>
              <a:gd name="T14" fmla="*/ 0 60000 65536"/>
              <a:gd name="T15" fmla="*/ 0 60000 65536"/>
              <a:gd name="T16" fmla="*/ 0 60000 65536"/>
              <a:gd name="T17" fmla="*/ 0 60000 65536"/>
              <a:gd name="T18" fmla="*/ 0 w 169"/>
              <a:gd name="T19" fmla="*/ 0 h 127"/>
              <a:gd name="T20" fmla="*/ 169 w 169"/>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69" h="127">
                <a:moveTo>
                  <a:pt x="0" y="0"/>
                </a:moveTo>
                <a:lnTo>
                  <a:pt x="169" y="0"/>
                </a:lnTo>
                <a:lnTo>
                  <a:pt x="169" y="127"/>
                </a:lnTo>
                <a:lnTo>
                  <a:pt x="0" y="127"/>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9510" name="Freeform 53"/>
          <p:cNvSpPr>
            <a:spLocks/>
          </p:cNvSpPr>
          <p:nvPr/>
        </p:nvSpPr>
        <p:spPr bwMode="auto">
          <a:xfrm>
            <a:off x="8101189" y="3294063"/>
            <a:ext cx="472722" cy="1998662"/>
          </a:xfrm>
          <a:custGeom>
            <a:avLst/>
            <a:gdLst>
              <a:gd name="T0" fmla="*/ 0 w 181"/>
              <a:gd name="T1" fmla="*/ 0 h 763"/>
              <a:gd name="T2" fmla="*/ 2147483647 w 181"/>
              <a:gd name="T3" fmla="*/ 0 h 763"/>
              <a:gd name="T4" fmla="*/ 2147483647 w 181"/>
              <a:gd name="T5" fmla="*/ 2147483647 h 763"/>
              <a:gd name="T6" fmla="*/ 0 w 181"/>
              <a:gd name="T7" fmla="*/ 2147483647 h 763"/>
              <a:gd name="T8" fmla="*/ 0 w 181"/>
              <a:gd name="T9" fmla="*/ 0 h 763"/>
              <a:gd name="T10" fmla="*/ 0 w 181"/>
              <a:gd name="T11" fmla="*/ 0 h 763"/>
              <a:gd name="T12" fmla="*/ 0 60000 65536"/>
              <a:gd name="T13" fmla="*/ 0 60000 65536"/>
              <a:gd name="T14" fmla="*/ 0 60000 65536"/>
              <a:gd name="T15" fmla="*/ 0 60000 65536"/>
              <a:gd name="T16" fmla="*/ 0 60000 65536"/>
              <a:gd name="T17" fmla="*/ 0 60000 65536"/>
              <a:gd name="T18" fmla="*/ 0 w 181"/>
              <a:gd name="T19" fmla="*/ 0 h 763"/>
              <a:gd name="T20" fmla="*/ 181 w 181"/>
              <a:gd name="T21" fmla="*/ 763 h 763"/>
            </a:gdLst>
            <a:ahLst/>
            <a:cxnLst>
              <a:cxn ang="T12">
                <a:pos x="T0" y="T1"/>
              </a:cxn>
              <a:cxn ang="T13">
                <a:pos x="T2" y="T3"/>
              </a:cxn>
              <a:cxn ang="T14">
                <a:pos x="T4" y="T5"/>
              </a:cxn>
              <a:cxn ang="T15">
                <a:pos x="T6" y="T7"/>
              </a:cxn>
              <a:cxn ang="T16">
                <a:pos x="T8" y="T9"/>
              </a:cxn>
              <a:cxn ang="T17">
                <a:pos x="T10" y="T11"/>
              </a:cxn>
            </a:cxnLst>
            <a:rect l="T18" t="T19" r="T20" b="T21"/>
            <a:pathLst>
              <a:path w="181" h="763">
                <a:moveTo>
                  <a:pt x="0" y="0"/>
                </a:moveTo>
                <a:lnTo>
                  <a:pt x="181" y="0"/>
                </a:lnTo>
                <a:lnTo>
                  <a:pt x="181" y="763"/>
                </a:lnTo>
                <a:lnTo>
                  <a:pt x="0" y="763"/>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9511" name="Rectangle 54"/>
          <p:cNvSpPr>
            <a:spLocks noChangeArrowheads="1"/>
          </p:cNvSpPr>
          <p:nvPr/>
        </p:nvSpPr>
        <p:spPr bwMode="auto">
          <a:xfrm>
            <a:off x="2913945" y="2005013"/>
            <a:ext cx="166511" cy="165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19512" name="Rectangle 55"/>
          <p:cNvSpPr>
            <a:spLocks noChangeArrowheads="1"/>
          </p:cNvSpPr>
          <p:nvPr/>
        </p:nvSpPr>
        <p:spPr bwMode="auto">
          <a:xfrm>
            <a:off x="5417256" y="1987550"/>
            <a:ext cx="165100" cy="1651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a:latin typeface="Arial" pitchFamily="34" charset="0"/>
            </a:endParaRPr>
          </a:p>
        </p:txBody>
      </p:sp>
      <p:sp>
        <p:nvSpPr>
          <p:cNvPr id="19513" name="Text Box 57"/>
          <p:cNvSpPr txBox="1">
            <a:spLocks noChangeArrowheads="1"/>
          </p:cNvSpPr>
          <p:nvPr/>
        </p:nvSpPr>
        <p:spPr bwMode="auto">
          <a:xfrm>
            <a:off x="1560690" y="2000251"/>
            <a:ext cx="856325" cy="307777"/>
          </a:xfrm>
          <a:prstGeom prst="rect">
            <a:avLst/>
          </a:prstGeom>
          <a:noFill/>
          <a:ln w="9525">
            <a:noFill/>
            <a:miter lim="800000"/>
            <a:headEnd/>
            <a:tailEnd/>
          </a:ln>
        </p:spPr>
        <p:txBody>
          <a:bodyPr wrap="none">
            <a:spAutoFit/>
          </a:bodyPr>
          <a:lstStyle/>
          <a:p>
            <a:r>
              <a:rPr lang="en-US" altLang="en-US" sz="1400" b="1" i="1" dirty="0">
                <a:latin typeface="Arial" pitchFamily="34" charset="0"/>
              </a:rPr>
              <a:t>P</a:t>
            </a:r>
            <a:r>
              <a:rPr lang="en-US" altLang="en-US" sz="1400" b="1" dirty="0">
                <a:latin typeface="Arial" pitchFamily="34" charset="0"/>
              </a:rPr>
              <a:t>=0.004</a:t>
            </a:r>
          </a:p>
        </p:txBody>
      </p:sp>
      <p:sp>
        <p:nvSpPr>
          <p:cNvPr id="19514" name="Text Box 58"/>
          <p:cNvSpPr txBox="1">
            <a:spLocks noChangeArrowheads="1"/>
          </p:cNvSpPr>
          <p:nvPr/>
        </p:nvSpPr>
        <p:spPr bwMode="auto">
          <a:xfrm>
            <a:off x="7543800" y="1882775"/>
            <a:ext cx="756938" cy="307777"/>
          </a:xfrm>
          <a:prstGeom prst="rect">
            <a:avLst/>
          </a:prstGeom>
          <a:noFill/>
          <a:ln w="9525">
            <a:noFill/>
            <a:miter lim="800000"/>
            <a:headEnd/>
            <a:tailEnd/>
          </a:ln>
        </p:spPr>
        <p:txBody>
          <a:bodyPr wrap="none">
            <a:spAutoFit/>
          </a:bodyPr>
          <a:lstStyle/>
          <a:p>
            <a:r>
              <a:rPr lang="en-US" altLang="en-US" sz="1400" b="1" i="1">
                <a:latin typeface="Arial" pitchFamily="34" charset="0"/>
              </a:rPr>
              <a:t>P</a:t>
            </a:r>
            <a:r>
              <a:rPr lang="en-US" altLang="en-US" sz="1400" b="1">
                <a:latin typeface="Arial" pitchFamily="34" charset="0"/>
              </a:rPr>
              <a:t>=0.07</a:t>
            </a:r>
          </a:p>
        </p:txBody>
      </p:sp>
      <p:sp>
        <p:nvSpPr>
          <p:cNvPr id="19515" name="Text Box 59"/>
          <p:cNvSpPr txBox="1">
            <a:spLocks noChangeArrowheads="1"/>
          </p:cNvSpPr>
          <p:nvPr/>
        </p:nvSpPr>
        <p:spPr bwMode="auto">
          <a:xfrm>
            <a:off x="3107267" y="2571751"/>
            <a:ext cx="756938" cy="307777"/>
          </a:xfrm>
          <a:prstGeom prst="rect">
            <a:avLst/>
          </a:prstGeom>
          <a:noFill/>
          <a:ln w="9525">
            <a:noFill/>
            <a:miter lim="800000"/>
            <a:headEnd/>
            <a:tailEnd/>
          </a:ln>
        </p:spPr>
        <p:txBody>
          <a:bodyPr wrap="none">
            <a:spAutoFit/>
          </a:bodyPr>
          <a:lstStyle/>
          <a:p>
            <a:r>
              <a:rPr lang="en-US" altLang="en-US" sz="1400" b="1" i="1">
                <a:latin typeface="Arial" pitchFamily="34" charset="0"/>
              </a:rPr>
              <a:t>P</a:t>
            </a:r>
            <a:r>
              <a:rPr lang="en-US" altLang="en-US" sz="1400" b="1">
                <a:latin typeface="Arial" pitchFamily="34" charset="0"/>
              </a:rPr>
              <a:t>=0.07</a:t>
            </a:r>
          </a:p>
        </p:txBody>
      </p:sp>
      <p:sp>
        <p:nvSpPr>
          <p:cNvPr id="19516" name="Text Box 60"/>
          <p:cNvSpPr txBox="1">
            <a:spLocks noChangeArrowheads="1"/>
          </p:cNvSpPr>
          <p:nvPr/>
        </p:nvSpPr>
        <p:spPr bwMode="auto">
          <a:xfrm>
            <a:off x="6063545" y="3076576"/>
            <a:ext cx="756938" cy="307777"/>
          </a:xfrm>
          <a:prstGeom prst="rect">
            <a:avLst/>
          </a:prstGeom>
          <a:noFill/>
          <a:ln w="9525">
            <a:noFill/>
            <a:miter lim="800000"/>
            <a:headEnd/>
            <a:tailEnd/>
          </a:ln>
        </p:spPr>
        <p:txBody>
          <a:bodyPr wrap="none">
            <a:spAutoFit/>
          </a:bodyPr>
          <a:lstStyle/>
          <a:p>
            <a:r>
              <a:rPr lang="en-US" altLang="en-US" sz="1400" b="1" i="1">
                <a:latin typeface="Arial" pitchFamily="34" charset="0"/>
              </a:rPr>
              <a:t>P</a:t>
            </a:r>
            <a:r>
              <a:rPr lang="en-US" altLang="en-US" sz="1400" b="1">
                <a:latin typeface="Arial" pitchFamily="34" charset="0"/>
              </a:rPr>
              <a:t>=0.01</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idx="4294967295"/>
          </p:nvPr>
        </p:nvSpPr>
        <p:spPr>
          <a:xfrm>
            <a:off x="228600" y="0"/>
            <a:ext cx="8458200" cy="1371600"/>
          </a:xfrm>
        </p:spPr>
        <p:txBody>
          <a:bodyPr>
            <a:normAutofit/>
          </a:bodyPr>
          <a:lstStyle/>
          <a:p>
            <a:pPr algn="ctr" eaLnBrk="1" hangingPunct="1"/>
            <a:r>
              <a:rPr lang="en-US" altLang="en-US" sz="2800" b="0" dirty="0" smtClean="0">
                <a:solidFill>
                  <a:schemeClr val="tx1"/>
                </a:solidFill>
              </a:rPr>
              <a:t>Brain Development Continues Through Age 25</a:t>
            </a:r>
          </a:p>
        </p:txBody>
      </p:sp>
      <p:pic>
        <p:nvPicPr>
          <p:cNvPr id="8196" name="Picture 2" descr="5to20_NormalDevelo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69596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3"/>
          <p:cNvSpPr txBox="1">
            <a:spLocks noChangeArrowheads="1"/>
          </p:cNvSpPr>
          <p:nvPr/>
        </p:nvSpPr>
        <p:spPr bwMode="auto">
          <a:xfrm>
            <a:off x="7086600" y="1338943"/>
            <a:ext cx="2057400" cy="134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400" dirty="0">
                <a:solidFill>
                  <a:srgbClr val="071EF9"/>
                </a:solidFill>
                <a:latin typeface="Times New Roman" pitchFamily="18" charset="0"/>
                <a:ea typeface="MS PGothic" pitchFamily="34" charset="-128"/>
              </a:rPr>
              <a:t>Myelin</a:t>
            </a:r>
          </a:p>
          <a:p>
            <a:pPr eaLnBrk="1" hangingPunct="1">
              <a:spcBef>
                <a:spcPct val="20000"/>
              </a:spcBef>
            </a:pPr>
            <a:r>
              <a:rPr lang="en-US" altLang="en-US" sz="2400" dirty="0">
                <a:solidFill>
                  <a:srgbClr val="071EF9"/>
                </a:solidFill>
                <a:latin typeface="Times New Roman" pitchFamily="18" charset="0"/>
                <a:ea typeface="MS PGothic" pitchFamily="34" charset="-128"/>
              </a:rPr>
              <a:t>Pruning</a:t>
            </a:r>
          </a:p>
          <a:p>
            <a:pPr eaLnBrk="1" hangingPunct="1">
              <a:spcBef>
                <a:spcPct val="20000"/>
              </a:spcBef>
            </a:pPr>
            <a:r>
              <a:rPr lang="en-US" altLang="en-US" sz="2400" dirty="0">
                <a:solidFill>
                  <a:srgbClr val="071EF9"/>
                </a:solidFill>
                <a:latin typeface="Times New Roman" pitchFamily="18" charset="0"/>
                <a:ea typeface="MS PGothic" pitchFamily="34" charset="-128"/>
              </a:rPr>
              <a:t>Reorganization </a:t>
            </a:r>
          </a:p>
        </p:txBody>
      </p:sp>
      <p:sp>
        <p:nvSpPr>
          <p:cNvPr id="8198" name="TextBox 4"/>
          <p:cNvSpPr txBox="1">
            <a:spLocks noChangeArrowheads="1"/>
          </p:cNvSpPr>
          <p:nvPr/>
        </p:nvSpPr>
        <p:spPr bwMode="auto">
          <a:xfrm>
            <a:off x="3962400" y="6313488"/>
            <a:ext cx="2200275" cy="522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800" dirty="0" err="1">
                <a:solidFill>
                  <a:srgbClr val="071EF9"/>
                </a:solidFill>
                <a:latin typeface="Times New Roman" pitchFamily="18" charset="0"/>
                <a:ea typeface="MS PGothic" pitchFamily="34" charset="-128"/>
              </a:rPr>
              <a:t>Giedd</a:t>
            </a:r>
            <a:r>
              <a:rPr lang="en-US" altLang="en-US" sz="2800" dirty="0">
                <a:solidFill>
                  <a:srgbClr val="071EF9"/>
                </a:solidFill>
                <a:latin typeface="Times New Roman" pitchFamily="18" charset="0"/>
                <a:ea typeface="MS PGothic" pitchFamily="34" charset="-128"/>
              </a:rPr>
              <a:t>, NIMH</a:t>
            </a:r>
          </a:p>
        </p:txBody>
      </p:sp>
    </p:spTree>
    <p:extLst>
      <p:ext uri="{BB962C8B-B14F-4D97-AF65-F5344CB8AC3E}">
        <p14:creationId xmlns:p14="http://schemas.microsoft.com/office/powerpoint/2010/main" val="140206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8388142C-2D8E-4326-B8E6-12FFF0B24B9C}" type="slidenum">
              <a:rPr lang="en-US" altLang="en-US" smtClean="0"/>
              <a:pPr algn="r"/>
              <a:t>20</a:t>
            </a:fld>
            <a:endParaRPr lang="en-US" altLang="en-US" smtClean="0"/>
          </a:p>
        </p:txBody>
      </p:sp>
      <p:sp>
        <p:nvSpPr>
          <p:cNvPr id="20483" name="Rectangle 2"/>
          <p:cNvSpPr>
            <a:spLocks noChangeArrowheads="1"/>
          </p:cNvSpPr>
          <p:nvPr/>
        </p:nvSpPr>
        <p:spPr bwMode="auto">
          <a:xfrm>
            <a:off x="2572456" y="2422525"/>
            <a:ext cx="969433" cy="28733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ltLang="en-US">
              <a:latin typeface="Arial" pitchFamily="34" charset="0"/>
            </a:endParaRPr>
          </a:p>
        </p:txBody>
      </p:sp>
      <p:sp>
        <p:nvSpPr>
          <p:cNvPr id="20484" name="Rectangle 3"/>
          <p:cNvSpPr>
            <a:spLocks noChangeArrowheads="1"/>
          </p:cNvSpPr>
          <p:nvPr/>
        </p:nvSpPr>
        <p:spPr bwMode="auto">
          <a:xfrm>
            <a:off x="4703234" y="4156076"/>
            <a:ext cx="969433" cy="11398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ltLang="en-US">
              <a:latin typeface="Arial" pitchFamily="34" charset="0"/>
            </a:endParaRPr>
          </a:p>
        </p:txBody>
      </p:sp>
      <p:sp>
        <p:nvSpPr>
          <p:cNvPr id="20485" name="Rectangle 4"/>
          <p:cNvSpPr>
            <a:spLocks noChangeArrowheads="1"/>
          </p:cNvSpPr>
          <p:nvPr/>
        </p:nvSpPr>
        <p:spPr bwMode="auto">
          <a:xfrm>
            <a:off x="6817078" y="4419600"/>
            <a:ext cx="969433" cy="8763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ltLang="en-US" dirty="0">
              <a:solidFill>
                <a:schemeClr val="accent6">
                  <a:lumMod val="75000"/>
                </a:schemeClr>
              </a:solidFill>
              <a:latin typeface="Arial" pitchFamily="34" charset="0"/>
            </a:endParaRPr>
          </a:p>
        </p:txBody>
      </p:sp>
      <p:sp>
        <p:nvSpPr>
          <p:cNvPr id="20486" name="Text Box 5"/>
          <p:cNvSpPr txBox="1">
            <a:spLocks noChangeArrowheads="1"/>
          </p:cNvSpPr>
          <p:nvPr/>
        </p:nvSpPr>
        <p:spPr bwMode="auto">
          <a:xfrm>
            <a:off x="647700" y="6165851"/>
            <a:ext cx="4291559" cy="307777"/>
          </a:xfrm>
          <a:prstGeom prst="rect">
            <a:avLst/>
          </a:prstGeom>
          <a:noFill/>
          <a:ln w="9525">
            <a:noFill/>
            <a:miter lim="800000"/>
            <a:headEnd/>
            <a:tailEnd/>
          </a:ln>
        </p:spPr>
        <p:txBody>
          <a:bodyPr wrap="none">
            <a:spAutoFit/>
          </a:bodyPr>
          <a:lstStyle/>
          <a:p>
            <a:r>
              <a:rPr lang="en-US" altLang="en-US" sz="1400" b="1">
                <a:solidFill>
                  <a:srgbClr val="7AC05A"/>
                </a:solidFill>
                <a:latin typeface="Arial" pitchFamily="34" charset="0"/>
              </a:rPr>
              <a:t>Biederman J, et al. </a:t>
            </a:r>
            <a:r>
              <a:rPr lang="en-US" altLang="en-US" sz="1400" b="1" i="1">
                <a:solidFill>
                  <a:srgbClr val="7AC05A"/>
                </a:solidFill>
                <a:latin typeface="Arial" pitchFamily="34" charset="0"/>
              </a:rPr>
              <a:t>Pediatrics. </a:t>
            </a:r>
            <a:r>
              <a:rPr lang="en-US" altLang="en-US" sz="1400" b="1">
                <a:solidFill>
                  <a:srgbClr val="7AC05A"/>
                </a:solidFill>
                <a:latin typeface="Arial" pitchFamily="34" charset="0"/>
              </a:rPr>
              <a:t>1999;104:e20-e25</a:t>
            </a:r>
            <a:r>
              <a:rPr lang="en-US" altLang="en-US" sz="1400" b="1">
                <a:solidFill>
                  <a:schemeClr val="bg1"/>
                </a:solidFill>
                <a:latin typeface="Arial" pitchFamily="34" charset="0"/>
              </a:rPr>
              <a:t>.</a:t>
            </a:r>
          </a:p>
        </p:txBody>
      </p:sp>
      <p:sp>
        <p:nvSpPr>
          <p:cNvPr id="20487" name="Line 6"/>
          <p:cNvSpPr>
            <a:spLocks noChangeShapeType="1"/>
          </p:cNvSpPr>
          <p:nvPr/>
        </p:nvSpPr>
        <p:spPr bwMode="auto">
          <a:xfrm>
            <a:off x="1991079" y="5295900"/>
            <a:ext cx="1411" cy="58738"/>
          </a:xfrm>
          <a:prstGeom prst="line">
            <a:avLst/>
          </a:prstGeom>
          <a:noFill/>
          <a:ln w="12700">
            <a:solidFill>
              <a:srgbClr val="FFFFFF"/>
            </a:solidFill>
            <a:round/>
            <a:headEnd/>
            <a:tailEnd/>
          </a:ln>
        </p:spPr>
        <p:txBody>
          <a:bodyPr/>
          <a:lstStyle/>
          <a:p>
            <a:endParaRPr lang="en-US"/>
          </a:p>
        </p:txBody>
      </p:sp>
      <p:sp>
        <p:nvSpPr>
          <p:cNvPr id="20488" name="Line 7"/>
          <p:cNvSpPr>
            <a:spLocks noChangeShapeType="1"/>
          </p:cNvSpPr>
          <p:nvPr/>
        </p:nvSpPr>
        <p:spPr bwMode="auto">
          <a:xfrm>
            <a:off x="4121857" y="5295900"/>
            <a:ext cx="2822" cy="58738"/>
          </a:xfrm>
          <a:prstGeom prst="line">
            <a:avLst/>
          </a:prstGeom>
          <a:noFill/>
          <a:ln w="12700">
            <a:solidFill>
              <a:srgbClr val="FFFFFF"/>
            </a:solidFill>
            <a:round/>
            <a:headEnd/>
            <a:tailEnd/>
          </a:ln>
        </p:spPr>
        <p:txBody>
          <a:bodyPr/>
          <a:lstStyle/>
          <a:p>
            <a:endParaRPr lang="en-US"/>
          </a:p>
        </p:txBody>
      </p:sp>
      <p:sp>
        <p:nvSpPr>
          <p:cNvPr id="20489" name="Line 8"/>
          <p:cNvSpPr>
            <a:spLocks noChangeShapeType="1"/>
          </p:cNvSpPr>
          <p:nvPr/>
        </p:nvSpPr>
        <p:spPr bwMode="auto">
          <a:xfrm>
            <a:off x="6255456" y="5295900"/>
            <a:ext cx="0" cy="58738"/>
          </a:xfrm>
          <a:prstGeom prst="line">
            <a:avLst/>
          </a:prstGeom>
          <a:noFill/>
          <a:ln w="12700">
            <a:solidFill>
              <a:srgbClr val="FFFFFF"/>
            </a:solidFill>
            <a:round/>
            <a:headEnd/>
            <a:tailEnd/>
          </a:ln>
        </p:spPr>
        <p:txBody>
          <a:bodyPr/>
          <a:lstStyle/>
          <a:p>
            <a:endParaRPr lang="en-US"/>
          </a:p>
        </p:txBody>
      </p:sp>
      <p:sp>
        <p:nvSpPr>
          <p:cNvPr id="20490" name="Line 9"/>
          <p:cNvSpPr>
            <a:spLocks noChangeShapeType="1"/>
          </p:cNvSpPr>
          <p:nvPr/>
        </p:nvSpPr>
        <p:spPr bwMode="auto">
          <a:xfrm>
            <a:off x="8382000" y="5295900"/>
            <a:ext cx="1412" cy="58738"/>
          </a:xfrm>
          <a:prstGeom prst="line">
            <a:avLst/>
          </a:prstGeom>
          <a:noFill/>
          <a:ln w="12700">
            <a:solidFill>
              <a:srgbClr val="FFFFFF"/>
            </a:solidFill>
            <a:round/>
            <a:headEnd/>
            <a:tailEnd/>
          </a:ln>
        </p:spPr>
        <p:txBody>
          <a:bodyPr/>
          <a:lstStyle/>
          <a:p>
            <a:endParaRPr lang="en-US"/>
          </a:p>
        </p:txBody>
      </p:sp>
      <p:sp>
        <p:nvSpPr>
          <p:cNvPr id="20491" name="Line 10"/>
          <p:cNvSpPr>
            <a:spLocks noChangeShapeType="1"/>
          </p:cNvSpPr>
          <p:nvPr/>
        </p:nvSpPr>
        <p:spPr bwMode="auto">
          <a:xfrm flipH="1">
            <a:off x="1934634" y="5295901"/>
            <a:ext cx="56444" cy="3175"/>
          </a:xfrm>
          <a:prstGeom prst="line">
            <a:avLst/>
          </a:prstGeom>
          <a:noFill/>
          <a:ln w="12700">
            <a:solidFill>
              <a:srgbClr val="FFFFFF"/>
            </a:solidFill>
            <a:round/>
            <a:headEnd/>
            <a:tailEnd/>
          </a:ln>
        </p:spPr>
        <p:txBody>
          <a:bodyPr/>
          <a:lstStyle/>
          <a:p>
            <a:endParaRPr lang="en-US"/>
          </a:p>
        </p:txBody>
      </p:sp>
      <p:sp>
        <p:nvSpPr>
          <p:cNvPr id="20492" name="Line 11"/>
          <p:cNvSpPr>
            <a:spLocks noChangeShapeType="1"/>
          </p:cNvSpPr>
          <p:nvPr/>
        </p:nvSpPr>
        <p:spPr bwMode="auto">
          <a:xfrm flipH="1">
            <a:off x="1934634" y="4416425"/>
            <a:ext cx="56444" cy="1588"/>
          </a:xfrm>
          <a:prstGeom prst="line">
            <a:avLst/>
          </a:prstGeom>
          <a:noFill/>
          <a:ln w="12700">
            <a:solidFill>
              <a:srgbClr val="FFFFFF"/>
            </a:solidFill>
            <a:round/>
            <a:headEnd/>
            <a:tailEnd/>
          </a:ln>
        </p:spPr>
        <p:txBody>
          <a:bodyPr/>
          <a:lstStyle/>
          <a:p>
            <a:endParaRPr lang="en-US"/>
          </a:p>
        </p:txBody>
      </p:sp>
      <p:sp>
        <p:nvSpPr>
          <p:cNvPr id="20493" name="Line 12"/>
          <p:cNvSpPr>
            <a:spLocks noChangeShapeType="1"/>
          </p:cNvSpPr>
          <p:nvPr/>
        </p:nvSpPr>
        <p:spPr bwMode="auto">
          <a:xfrm flipH="1">
            <a:off x="1934634" y="3562351"/>
            <a:ext cx="56444" cy="3175"/>
          </a:xfrm>
          <a:prstGeom prst="line">
            <a:avLst/>
          </a:prstGeom>
          <a:noFill/>
          <a:ln w="12700">
            <a:solidFill>
              <a:srgbClr val="FFFFFF"/>
            </a:solidFill>
            <a:round/>
            <a:headEnd/>
            <a:tailEnd/>
          </a:ln>
        </p:spPr>
        <p:txBody>
          <a:bodyPr/>
          <a:lstStyle/>
          <a:p>
            <a:endParaRPr lang="en-US"/>
          </a:p>
        </p:txBody>
      </p:sp>
      <p:sp>
        <p:nvSpPr>
          <p:cNvPr id="20494" name="Line 13"/>
          <p:cNvSpPr>
            <a:spLocks noChangeShapeType="1"/>
          </p:cNvSpPr>
          <p:nvPr/>
        </p:nvSpPr>
        <p:spPr bwMode="auto">
          <a:xfrm flipH="1">
            <a:off x="1934634" y="2695575"/>
            <a:ext cx="56444" cy="1588"/>
          </a:xfrm>
          <a:prstGeom prst="line">
            <a:avLst/>
          </a:prstGeom>
          <a:noFill/>
          <a:ln w="12700">
            <a:solidFill>
              <a:srgbClr val="FFFFFF"/>
            </a:solidFill>
            <a:round/>
            <a:headEnd/>
            <a:tailEnd/>
          </a:ln>
        </p:spPr>
        <p:txBody>
          <a:bodyPr/>
          <a:lstStyle/>
          <a:p>
            <a:endParaRPr lang="en-US"/>
          </a:p>
        </p:txBody>
      </p:sp>
      <p:sp>
        <p:nvSpPr>
          <p:cNvPr id="20495" name="Line 14"/>
          <p:cNvSpPr>
            <a:spLocks noChangeShapeType="1"/>
          </p:cNvSpPr>
          <p:nvPr/>
        </p:nvSpPr>
        <p:spPr bwMode="auto">
          <a:xfrm flipH="1">
            <a:off x="1934634" y="1828801"/>
            <a:ext cx="56444" cy="3175"/>
          </a:xfrm>
          <a:prstGeom prst="line">
            <a:avLst/>
          </a:prstGeom>
          <a:noFill/>
          <a:ln w="12700">
            <a:solidFill>
              <a:srgbClr val="FFFFFF"/>
            </a:solidFill>
            <a:round/>
            <a:headEnd/>
            <a:tailEnd/>
          </a:ln>
        </p:spPr>
        <p:txBody>
          <a:bodyPr/>
          <a:lstStyle/>
          <a:p>
            <a:endParaRPr lang="en-US"/>
          </a:p>
        </p:txBody>
      </p:sp>
      <p:sp>
        <p:nvSpPr>
          <p:cNvPr id="20496" name="Rectangle 15"/>
          <p:cNvSpPr>
            <a:spLocks noChangeArrowheads="1"/>
          </p:cNvSpPr>
          <p:nvPr/>
        </p:nvSpPr>
        <p:spPr bwMode="auto">
          <a:xfrm>
            <a:off x="1580787" y="1674813"/>
            <a:ext cx="256480" cy="3822585"/>
          </a:xfrm>
          <a:prstGeom prst="rect">
            <a:avLst/>
          </a:prstGeom>
          <a:noFill/>
          <a:ln w="9525">
            <a:noFill/>
            <a:miter lim="800000"/>
            <a:headEnd/>
            <a:tailEnd/>
          </a:ln>
        </p:spPr>
        <p:txBody>
          <a:bodyPr wrap="none" lIns="0" tIns="0" rIns="0" bIns="0">
            <a:spAutoFit/>
          </a:bodyPr>
          <a:lstStyle/>
          <a:p>
            <a:pPr algn="r">
              <a:spcAft>
                <a:spcPct val="220000"/>
              </a:spcAft>
            </a:pPr>
            <a:r>
              <a:rPr lang="en-US" altLang="en-US" b="1">
                <a:latin typeface="Arial" pitchFamily="34" charset="0"/>
              </a:rPr>
              <a:t>40</a:t>
            </a:r>
          </a:p>
          <a:p>
            <a:pPr algn="r">
              <a:spcAft>
                <a:spcPct val="220000"/>
              </a:spcAft>
            </a:pPr>
            <a:r>
              <a:rPr lang="en-US" altLang="en-US" b="1">
                <a:latin typeface="Arial" pitchFamily="34" charset="0"/>
              </a:rPr>
              <a:t>30</a:t>
            </a:r>
          </a:p>
          <a:p>
            <a:pPr algn="r">
              <a:spcAft>
                <a:spcPct val="220000"/>
              </a:spcAft>
            </a:pPr>
            <a:r>
              <a:rPr lang="en-US" altLang="en-US" b="1">
                <a:latin typeface="Arial" pitchFamily="34" charset="0"/>
              </a:rPr>
              <a:t>20</a:t>
            </a:r>
          </a:p>
          <a:p>
            <a:pPr algn="r">
              <a:spcAft>
                <a:spcPct val="220000"/>
              </a:spcAft>
            </a:pPr>
            <a:r>
              <a:rPr lang="en-US" altLang="en-US" b="1">
                <a:latin typeface="Arial" pitchFamily="34" charset="0"/>
              </a:rPr>
              <a:t>10</a:t>
            </a:r>
          </a:p>
          <a:p>
            <a:pPr algn="r"/>
            <a:r>
              <a:rPr lang="en-US" altLang="en-US" b="1">
                <a:latin typeface="Arial" pitchFamily="34" charset="0"/>
              </a:rPr>
              <a:t>0</a:t>
            </a:r>
            <a:endParaRPr lang="en-US" altLang="en-US">
              <a:latin typeface="Times" charset="0"/>
            </a:endParaRPr>
          </a:p>
        </p:txBody>
      </p:sp>
      <p:sp>
        <p:nvSpPr>
          <p:cNvPr id="20497" name="Line 16"/>
          <p:cNvSpPr>
            <a:spLocks noChangeShapeType="1"/>
          </p:cNvSpPr>
          <p:nvPr/>
        </p:nvSpPr>
        <p:spPr bwMode="auto">
          <a:xfrm>
            <a:off x="1991079" y="5295900"/>
            <a:ext cx="1411" cy="58738"/>
          </a:xfrm>
          <a:prstGeom prst="line">
            <a:avLst/>
          </a:prstGeom>
          <a:noFill/>
          <a:ln w="12700">
            <a:solidFill>
              <a:srgbClr val="FFFFFF"/>
            </a:solidFill>
            <a:round/>
            <a:headEnd/>
            <a:tailEnd/>
          </a:ln>
        </p:spPr>
        <p:txBody>
          <a:bodyPr/>
          <a:lstStyle/>
          <a:p>
            <a:endParaRPr lang="en-US"/>
          </a:p>
        </p:txBody>
      </p:sp>
      <p:sp>
        <p:nvSpPr>
          <p:cNvPr id="20498" name="Line 17"/>
          <p:cNvSpPr>
            <a:spLocks noChangeShapeType="1"/>
          </p:cNvSpPr>
          <p:nvPr/>
        </p:nvSpPr>
        <p:spPr bwMode="auto">
          <a:xfrm>
            <a:off x="4121857" y="5295900"/>
            <a:ext cx="2822" cy="58738"/>
          </a:xfrm>
          <a:prstGeom prst="line">
            <a:avLst/>
          </a:prstGeom>
          <a:noFill/>
          <a:ln w="12700">
            <a:solidFill>
              <a:srgbClr val="FFFFFF"/>
            </a:solidFill>
            <a:round/>
            <a:headEnd/>
            <a:tailEnd/>
          </a:ln>
        </p:spPr>
        <p:txBody>
          <a:bodyPr/>
          <a:lstStyle/>
          <a:p>
            <a:endParaRPr lang="en-US"/>
          </a:p>
        </p:txBody>
      </p:sp>
      <p:sp>
        <p:nvSpPr>
          <p:cNvPr id="20499" name="Line 18"/>
          <p:cNvSpPr>
            <a:spLocks noChangeShapeType="1"/>
          </p:cNvSpPr>
          <p:nvPr/>
        </p:nvSpPr>
        <p:spPr bwMode="auto">
          <a:xfrm>
            <a:off x="6255456" y="5295900"/>
            <a:ext cx="0" cy="58738"/>
          </a:xfrm>
          <a:prstGeom prst="line">
            <a:avLst/>
          </a:prstGeom>
          <a:noFill/>
          <a:ln w="12700">
            <a:solidFill>
              <a:srgbClr val="FFFFFF"/>
            </a:solidFill>
            <a:round/>
            <a:headEnd/>
            <a:tailEnd/>
          </a:ln>
        </p:spPr>
        <p:txBody>
          <a:bodyPr/>
          <a:lstStyle/>
          <a:p>
            <a:endParaRPr lang="en-US"/>
          </a:p>
        </p:txBody>
      </p:sp>
      <p:sp>
        <p:nvSpPr>
          <p:cNvPr id="20500" name="Rectangle 19"/>
          <p:cNvSpPr>
            <a:spLocks noChangeArrowheads="1"/>
          </p:cNvSpPr>
          <p:nvPr/>
        </p:nvSpPr>
        <p:spPr bwMode="auto">
          <a:xfrm rot="-5400000">
            <a:off x="-431800" y="3170567"/>
            <a:ext cx="3416300" cy="339067"/>
          </a:xfrm>
          <a:prstGeom prst="rect">
            <a:avLst/>
          </a:prstGeom>
          <a:noFill/>
          <a:ln w="12700">
            <a:noFill/>
            <a:miter lim="800000"/>
            <a:headEnd/>
            <a:tailEnd/>
          </a:ln>
        </p:spPr>
        <p:txBody>
          <a:bodyPr lIns="90488" tIns="44450" rIns="90488" bIns="44450">
            <a:spAutoFit/>
          </a:bodyPr>
          <a:lstStyle/>
          <a:p>
            <a:pPr algn="ctr" defTabSz="915988">
              <a:lnSpc>
                <a:spcPct val="90000"/>
              </a:lnSpc>
            </a:pPr>
            <a:r>
              <a:rPr lang="en-US" altLang="en-US" b="1">
                <a:latin typeface="Arial" pitchFamily="34" charset="0"/>
              </a:rPr>
              <a:t>% of study population</a:t>
            </a:r>
          </a:p>
        </p:txBody>
      </p:sp>
      <p:sp>
        <p:nvSpPr>
          <p:cNvPr id="20501" name="Rectangle 20"/>
          <p:cNvSpPr>
            <a:spLocks noChangeArrowheads="1"/>
          </p:cNvSpPr>
          <p:nvPr/>
        </p:nvSpPr>
        <p:spPr bwMode="auto">
          <a:xfrm>
            <a:off x="2249004" y="5416551"/>
            <a:ext cx="1631858" cy="588366"/>
          </a:xfrm>
          <a:prstGeom prst="rect">
            <a:avLst/>
          </a:prstGeom>
          <a:noFill/>
          <a:ln w="12700">
            <a:noFill/>
            <a:miter lim="800000"/>
            <a:headEnd/>
            <a:tailEnd/>
          </a:ln>
        </p:spPr>
        <p:txBody>
          <a:bodyPr wrap="none" lIns="90488" tIns="44450" rIns="90488" bIns="44450">
            <a:spAutoFit/>
          </a:bodyPr>
          <a:lstStyle/>
          <a:p>
            <a:pPr algn="ctr" defTabSz="915988">
              <a:lnSpc>
                <a:spcPct val="90000"/>
              </a:lnSpc>
            </a:pPr>
            <a:r>
              <a:rPr lang="en-US" altLang="en-US" b="1">
                <a:latin typeface="Arial" pitchFamily="34" charset="0"/>
              </a:rPr>
              <a:t>Unmedicated</a:t>
            </a:r>
          </a:p>
          <a:p>
            <a:pPr algn="ctr" defTabSz="915988">
              <a:lnSpc>
                <a:spcPct val="90000"/>
              </a:lnSpc>
            </a:pPr>
            <a:r>
              <a:rPr lang="en-US" altLang="en-US" b="1">
                <a:latin typeface="Arial" pitchFamily="34" charset="0"/>
              </a:rPr>
              <a:t>ADHD</a:t>
            </a:r>
          </a:p>
        </p:txBody>
      </p:sp>
      <p:sp>
        <p:nvSpPr>
          <p:cNvPr id="20502" name="Rectangle 21"/>
          <p:cNvSpPr>
            <a:spLocks noChangeArrowheads="1"/>
          </p:cNvSpPr>
          <p:nvPr/>
        </p:nvSpPr>
        <p:spPr bwMode="auto">
          <a:xfrm>
            <a:off x="4514684" y="5416551"/>
            <a:ext cx="1311257" cy="588366"/>
          </a:xfrm>
          <a:prstGeom prst="rect">
            <a:avLst/>
          </a:prstGeom>
          <a:noFill/>
          <a:ln w="12700">
            <a:noFill/>
            <a:miter lim="800000"/>
            <a:headEnd/>
            <a:tailEnd/>
          </a:ln>
        </p:spPr>
        <p:txBody>
          <a:bodyPr wrap="none" lIns="90488" tIns="44450" rIns="90488" bIns="44450">
            <a:spAutoFit/>
          </a:bodyPr>
          <a:lstStyle/>
          <a:p>
            <a:pPr algn="ctr" defTabSz="915988">
              <a:lnSpc>
                <a:spcPct val="90000"/>
              </a:lnSpc>
            </a:pPr>
            <a:r>
              <a:rPr lang="en-US" altLang="en-US" b="1">
                <a:latin typeface="Arial" pitchFamily="34" charset="0"/>
              </a:rPr>
              <a:t>Medicated</a:t>
            </a:r>
          </a:p>
          <a:p>
            <a:pPr algn="ctr" defTabSz="915988">
              <a:lnSpc>
                <a:spcPct val="90000"/>
              </a:lnSpc>
            </a:pPr>
            <a:r>
              <a:rPr lang="en-US" altLang="en-US" b="1">
                <a:latin typeface="Arial" pitchFamily="34" charset="0"/>
              </a:rPr>
              <a:t>ADHD</a:t>
            </a:r>
          </a:p>
        </p:txBody>
      </p:sp>
      <p:sp>
        <p:nvSpPr>
          <p:cNvPr id="20503" name="Rectangle 22"/>
          <p:cNvSpPr>
            <a:spLocks noChangeArrowheads="1"/>
          </p:cNvSpPr>
          <p:nvPr/>
        </p:nvSpPr>
        <p:spPr bwMode="auto">
          <a:xfrm>
            <a:off x="6826956" y="5416551"/>
            <a:ext cx="1003481" cy="339067"/>
          </a:xfrm>
          <a:prstGeom prst="rect">
            <a:avLst/>
          </a:prstGeom>
          <a:noFill/>
          <a:ln w="12700">
            <a:noFill/>
            <a:miter lim="800000"/>
            <a:headEnd/>
            <a:tailEnd/>
          </a:ln>
        </p:spPr>
        <p:txBody>
          <a:bodyPr wrap="none" lIns="90488" tIns="44450" rIns="90488" bIns="44450">
            <a:spAutoFit/>
          </a:bodyPr>
          <a:lstStyle/>
          <a:p>
            <a:pPr defTabSz="915988">
              <a:lnSpc>
                <a:spcPct val="90000"/>
              </a:lnSpc>
            </a:pPr>
            <a:r>
              <a:rPr lang="en-US" altLang="en-US" b="1">
                <a:latin typeface="Arial" pitchFamily="34" charset="0"/>
              </a:rPr>
              <a:t>Control</a:t>
            </a:r>
          </a:p>
        </p:txBody>
      </p:sp>
      <p:sp>
        <p:nvSpPr>
          <p:cNvPr id="20504" name="Text Box 23"/>
          <p:cNvSpPr txBox="1">
            <a:spLocks noChangeArrowheads="1"/>
          </p:cNvSpPr>
          <p:nvPr/>
        </p:nvSpPr>
        <p:spPr bwMode="auto">
          <a:xfrm>
            <a:off x="2565400" y="2014539"/>
            <a:ext cx="977900" cy="396875"/>
          </a:xfrm>
          <a:prstGeom prst="rect">
            <a:avLst/>
          </a:prstGeom>
          <a:noFill/>
          <a:ln w="9525">
            <a:noFill/>
            <a:miter lim="800000"/>
            <a:headEnd/>
            <a:tailEnd/>
          </a:ln>
        </p:spPr>
        <p:txBody>
          <a:bodyPr>
            <a:spAutoFit/>
          </a:bodyPr>
          <a:lstStyle/>
          <a:p>
            <a:pPr algn="ctr">
              <a:spcBef>
                <a:spcPct val="50000"/>
              </a:spcBef>
            </a:pPr>
            <a:r>
              <a:rPr lang="en-US" altLang="en-US" sz="2000" b="1" dirty="0">
                <a:solidFill>
                  <a:schemeClr val="accent1">
                    <a:lumMod val="60000"/>
                    <a:lumOff val="40000"/>
                  </a:schemeClr>
                </a:solidFill>
                <a:latin typeface="Arial" pitchFamily="34" charset="0"/>
              </a:rPr>
              <a:t>32%</a:t>
            </a:r>
          </a:p>
        </p:txBody>
      </p:sp>
      <p:sp>
        <p:nvSpPr>
          <p:cNvPr id="20505" name="Text Box 24"/>
          <p:cNvSpPr txBox="1">
            <a:spLocks noChangeArrowheads="1"/>
          </p:cNvSpPr>
          <p:nvPr/>
        </p:nvSpPr>
        <p:spPr bwMode="auto">
          <a:xfrm>
            <a:off x="4703234" y="3760789"/>
            <a:ext cx="962378" cy="396875"/>
          </a:xfrm>
          <a:prstGeom prst="rect">
            <a:avLst/>
          </a:prstGeom>
          <a:noFill/>
          <a:ln w="9525">
            <a:noFill/>
            <a:miter lim="800000"/>
            <a:headEnd/>
            <a:tailEnd/>
          </a:ln>
        </p:spPr>
        <p:txBody>
          <a:bodyPr>
            <a:spAutoFit/>
          </a:bodyPr>
          <a:lstStyle/>
          <a:p>
            <a:pPr algn="ctr">
              <a:spcBef>
                <a:spcPct val="50000"/>
              </a:spcBef>
            </a:pPr>
            <a:r>
              <a:rPr lang="en-US" altLang="en-US" sz="2000" b="1" dirty="0">
                <a:solidFill>
                  <a:schemeClr val="tx2">
                    <a:lumMod val="60000"/>
                    <a:lumOff val="40000"/>
                  </a:schemeClr>
                </a:solidFill>
                <a:latin typeface="Arial" pitchFamily="34" charset="0"/>
              </a:rPr>
              <a:t>12%</a:t>
            </a:r>
          </a:p>
        </p:txBody>
      </p:sp>
      <p:sp>
        <p:nvSpPr>
          <p:cNvPr id="20506" name="Text Box 25"/>
          <p:cNvSpPr txBox="1">
            <a:spLocks noChangeArrowheads="1"/>
          </p:cNvSpPr>
          <p:nvPr/>
        </p:nvSpPr>
        <p:spPr bwMode="auto">
          <a:xfrm>
            <a:off x="6821311" y="4022726"/>
            <a:ext cx="977900" cy="396875"/>
          </a:xfrm>
          <a:prstGeom prst="rect">
            <a:avLst/>
          </a:prstGeom>
          <a:noFill/>
          <a:ln w="9525">
            <a:noFill/>
            <a:miter lim="800000"/>
            <a:headEnd/>
            <a:tailEnd/>
          </a:ln>
        </p:spPr>
        <p:txBody>
          <a:bodyPr>
            <a:spAutoFit/>
          </a:bodyPr>
          <a:lstStyle/>
          <a:p>
            <a:pPr algn="ctr">
              <a:spcBef>
                <a:spcPct val="50000"/>
              </a:spcBef>
            </a:pPr>
            <a:r>
              <a:rPr lang="en-US" altLang="en-US" sz="2000" b="1" dirty="0">
                <a:solidFill>
                  <a:schemeClr val="accent6">
                    <a:lumMod val="75000"/>
                  </a:schemeClr>
                </a:solidFill>
                <a:latin typeface="Arial" pitchFamily="34" charset="0"/>
              </a:rPr>
              <a:t>10%</a:t>
            </a:r>
          </a:p>
        </p:txBody>
      </p:sp>
      <p:sp>
        <p:nvSpPr>
          <p:cNvPr id="20507" name="Rectangle 27"/>
          <p:cNvSpPr>
            <a:spLocks noChangeArrowheads="1"/>
          </p:cNvSpPr>
          <p:nvPr/>
        </p:nvSpPr>
        <p:spPr bwMode="auto">
          <a:xfrm>
            <a:off x="1992489" y="1471614"/>
            <a:ext cx="6361289" cy="363537"/>
          </a:xfrm>
          <a:prstGeom prst="rect">
            <a:avLst/>
          </a:prstGeom>
          <a:noFill/>
          <a:ln w="12700">
            <a:noFill/>
            <a:miter lim="800000"/>
            <a:headEnd/>
            <a:tailEnd/>
          </a:ln>
        </p:spPr>
        <p:txBody>
          <a:bodyPr lIns="90488" tIns="44450" rIns="90488" bIns="44450">
            <a:spAutoFit/>
          </a:bodyPr>
          <a:lstStyle/>
          <a:p>
            <a:pPr algn="ctr" defTabSz="915988">
              <a:lnSpc>
                <a:spcPct val="90000"/>
              </a:lnSpc>
            </a:pPr>
            <a:r>
              <a:rPr lang="en-US" altLang="en-US" sz="2000" b="1">
                <a:latin typeface="Arial" pitchFamily="34" charset="0"/>
              </a:rPr>
              <a:t>Effect of Pharmacotherapy</a:t>
            </a:r>
          </a:p>
        </p:txBody>
      </p:sp>
      <p:sp>
        <p:nvSpPr>
          <p:cNvPr id="20508" name="Text Box 28"/>
          <p:cNvSpPr txBox="1">
            <a:spLocks noChangeArrowheads="1"/>
          </p:cNvSpPr>
          <p:nvPr/>
        </p:nvSpPr>
        <p:spPr bwMode="auto">
          <a:xfrm>
            <a:off x="6125634" y="2411414"/>
            <a:ext cx="1145822" cy="396875"/>
          </a:xfrm>
          <a:prstGeom prst="rect">
            <a:avLst/>
          </a:prstGeom>
          <a:noFill/>
          <a:ln w="9525">
            <a:noFill/>
            <a:miter lim="800000"/>
            <a:headEnd/>
            <a:tailEnd/>
          </a:ln>
        </p:spPr>
        <p:txBody>
          <a:bodyPr>
            <a:spAutoFit/>
          </a:bodyPr>
          <a:lstStyle/>
          <a:p>
            <a:pPr algn="ctr">
              <a:spcBef>
                <a:spcPct val="50000"/>
              </a:spcBef>
            </a:pPr>
            <a:r>
              <a:rPr lang="en-US" altLang="en-US" sz="2000" b="1" i="1">
                <a:latin typeface="Arial" pitchFamily="34" charset="0"/>
              </a:rPr>
              <a:t>P</a:t>
            </a:r>
            <a:r>
              <a:rPr lang="en-US" altLang="en-US" sz="2000" b="1">
                <a:latin typeface="Arial" pitchFamily="34" charset="0"/>
              </a:rPr>
              <a:t>&lt;0.001</a:t>
            </a:r>
          </a:p>
        </p:txBody>
      </p:sp>
      <p:sp>
        <p:nvSpPr>
          <p:cNvPr id="231453" name="Rectangle 29"/>
          <p:cNvSpPr>
            <a:spLocks noGrp="1" noChangeArrowheads="1"/>
          </p:cNvSpPr>
          <p:nvPr>
            <p:ph type="title"/>
          </p:nvPr>
        </p:nvSpPr>
        <p:spPr/>
        <p:txBody>
          <a:bodyPr/>
          <a:lstStyle/>
          <a:p>
            <a:pPr algn="ctr" eaLnBrk="1" hangingPunct="1">
              <a:defRPr/>
            </a:pPr>
            <a:r>
              <a:rPr lang="en-US" sz="3200" b="0" dirty="0" smtClean="0">
                <a:solidFill>
                  <a:schemeClr val="bg1"/>
                </a:solidFill>
                <a:ea typeface="ＭＳ Ｐゴシック" pitchFamily="34" charset="-128"/>
                <a:cs typeface="+mj-cs"/>
              </a:rPr>
              <a:t>Pharmacotherapy Significantly Reduces Substance Abuse in Adults with ADHD</a:t>
            </a:r>
            <a:endParaRPr lang="en-US" sz="3600" b="0" dirty="0" smtClean="0">
              <a:solidFill>
                <a:schemeClr val="bg1"/>
              </a:solidFill>
              <a:ea typeface="ＭＳ Ｐゴシック" pitchFamily="34" charset="-128"/>
              <a:cs typeface="+mj-cs"/>
            </a:endParaRPr>
          </a:p>
        </p:txBody>
      </p:sp>
      <p:sp>
        <p:nvSpPr>
          <p:cNvPr id="20510" name="Text Box 30"/>
          <p:cNvSpPr txBox="1">
            <a:spLocks noChangeArrowheads="1"/>
          </p:cNvSpPr>
          <p:nvPr/>
        </p:nvSpPr>
        <p:spPr bwMode="auto">
          <a:xfrm>
            <a:off x="4597400" y="5891213"/>
            <a:ext cx="1144412" cy="304800"/>
          </a:xfrm>
          <a:prstGeom prst="rect">
            <a:avLst/>
          </a:prstGeom>
          <a:noFill/>
          <a:ln w="9525">
            <a:noFill/>
            <a:miter lim="800000"/>
            <a:headEnd/>
            <a:tailEnd/>
          </a:ln>
        </p:spPr>
        <p:txBody>
          <a:bodyPr>
            <a:spAutoFit/>
          </a:bodyPr>
          <a:lstStyle/>
          <a:p>
            <a:pPr algn="ctr">
              <a:spcBef>
                <a:spcPct val="50000"/>
              </a:spcBef>
            </a:pPr>
            <a:r>
              <a:rPr lang="en-US" altLang="en-US" sz="1400" b="1">
                <a:latin typeface="Arial" pitchFamily="34" charset="0"/>
              </a:rPr>
              <a:t>(n=56)</a:t>
            </a:r>
          </a:p>
        </p:txBody>
      </p:sp>
      <p:sp>
        <p:nvSpPr>
          <p:cNvPr id="20511" name="Text Box 31"/>
          <p:cNvSpPr txBox="1">
            <a:spLocks noChangeArrowheads="1"/>
          </p:cNvSpPr>
          <p:nvPr/>
        </p:nvSpPr>
        <p:spPr bwMode="auto">
          <a:xfrm>
            <a:off x="2490611" y="5876925"/>
            <a:ext cx="1144411" cy="304800"/>
          </a:xfrm>
          <a:prstGeom prst="rect">
            <a:avLst/>
          </a:prstGeom>
          <a:noFill/>
          <a:ln w="9525">
            <a:noFill/>
            <a:miter lim="800000"/>
            <a:headEnd/>
            <a:tailEnd/>
          </a:ln>
        </p:spPr>
        <p:txBody>
          <a:bodyPr>
            <a:spAutoFit/>
          </a:bodyPr>
          <a:lstStyle/>
          <a:p>
            <a:pPr algn="ctr">
              <a:spcBef>
                <a:spcPct val="50000"/>
              </a:spcBef>
            </a:pPr>
            <a:r>
              <a:rPr lang="en-US" altLang="en-US" sz="1400" b="1">
                <a:latin typeface="Arial" pitchFamily="34" charset="0"/>
              </a:rPr>
              <a:t>(n=19)</a:t>
            </a:r>
          </a:p>
        </p:txBody>
      </p:sp>
      <p:sp>
        <p:nvSpPr>
          <p:cNvPr id="20512" name="Text Box 32"/>
          <p:cNvSpPr txBox="1">
            <a:spLocks noChangeArrowheads="1"/>
          </p:cNvSpPr>
          <p:nvPr/>
        </p:nvSpPr>
        <p:spPr bwMode="auto">
          <a:xfrm>
            <a:off x="6747933" y="5648325"/>
            <a:ext cx="1145822" cy="304800"/>
          </a:xfrm>
          <a:prstGeom prst="rect">
            <a:avLst/>
          </a:prstGeom>
          <a:noFill/>
          <a:ln w="9525">
            <a:noFill/>
            <a:miter lim="800000"/>
            <a:headEnd/>
            <a:tailEnd/>
          </a:ln>
        </p:spPr>
        <p:txBody>
          <a:bodyPr>
            <a:spAutoFit/>
          </a:bodyPr>
          <a:lstStyle/>
          <a:p>
            <a:pPr algn="ctr">
              <a:spcBef>
                <a:spcPct val="50000"/>
              </a:spcBef>
            </a:pPr>
            <a:r>
              <a:rPr lang="en-US" altLang="en-US" sz="1400" b="1">
                <a:latin typeface="Arial" pitchFamily="34" charset="0"/>
              </a:rPr>
              <a:t>(n=137)</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7543800" cy="1036638"/>
          </a:xfrm>
        </p:spPr>
        <p:txBody>
          <a:bodyPr/>
          <a:lstStyle/>
          <a:p>
            <a:pPr algn="ctr" eaLnBrk="1" hangingPunct="1"/>
            <a:r>
              <a:rPr lang="en-US" altLang="en-US" b="0" dirty="0" smtClean="0">
                <a:solidFill>
                  <a:schemeClr val="bg1"/>
                </a:solidFill>
                <a:ea typeface="ＭＳ Ｐゴシック" pitchFamily="34" charset="-128"/>
              </a:rPr>
              <a:t>ADHD Co-morbidities</a:t>
            </a:r>
          </a:p>
        </p:txBody>
      </p:sp>
      <p:sp>
        <p:nvSpPr>
          <p:cNvPr id="327683" name="Rectangle 3"/>
          <p:cNvSpPr>
            <a:spLocks noGrp="1" noChangeArrowheads="1"/>
          </p:cNvSpPr>
          <p:nvPr>
            <p:ph type="body" idx="1"/>
          </p:nvPr>
        </p:nvSpPr>
        <p:spPr>
          <a:xfrm>
            <a:off x="457200" y="1600201"/>
            <a:ext cx="8229600" cy="4530725"/>
          </a:xfrm>
        </p:spPr>
        <p:txBody>
          <a:bodyPr/>
          <a:lstStyle/>
          <a:p>
            <a:pPr eaLnBrk="1" hangingPunct="1">
              <a:defRPr/>
            </a:pPr>
            <a:r>
              <a:rPr lang="en-US" altLang="en-US" dirty="0" smtClean="0">
                <a:ea typeface="ＭＳ Ｐゴシック" pitchFamily="34" charset="-128"/>
              </a:rPr>
              <a:t>ADHD rarely occurs as sole diagnosis</a:t>
            </a:r>
          </a:p>
          <a:p>
            <a:pPr eaLnBrk="1" hangingPunct="1">
              <a:defRPr/>
            </a:pPr>
            <a:r>
              <a:rPr lang="en-US" altLang="en-US" dirty="0" smtClean="0">
                <a:ea typeface="ＭＳ Ｐゴシック" pitchFamily="34" charset="-128"/>
              </a:rPr>
              <a:t>Comorbid conditions may diminish overall treatment responsiveness</a:t>
            </a:r>
          </a:p>
          <a:p>
            <a:pPr eaLnBrk="1" hangingPunct="1">
              <a:defRPr/>
            </a:pPr>
            <a:r>
              <a:rPr lang="en-US" altLang="en-US" dirty="0" smtClean="0">
                <a:ea typeface="ＭＳ Ｐゴシック" pitchFamily="34" charset="-128"/>
              </a:rPr>
              <a:t>Some comorbidities may diminish with effective treatment of ADHD</a:t>
            </a:r>
          </a:p>
          <a:p>
            <a:pPr eaLnBrk="1" hangingPunct="1">
              <a:defRPr/>
            </a:pPr>
            <a:r>
              <a:rPr lang="en-US" altLang="en-US" dirty="0" smtClean="0">
                <a:ea typeface="ＭＳ Ｐゴシック" pitchFamily="34" charset="-128"/>
              </a:rPr>
              <a:t>Others will require separate treatment strategies</a:t>
            </a:r>
          </a:p>
          <a:p>
            <a:pPr marL="0" indent="0" eaLnBrk="1" hangingPunct="1">
              <a:buFont typeface="Wingdings" pitchFamily="2" charset="2"/>
              <a:buNone/>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211660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22238"/>
            <a:ext cx="8229600" cy="1295400"/>
          </a:xfrm>
        </p:spPr>
        <p:txBody>
          <a:bodyPr>
            <a:normAutofit fontScale="90000"/>
          </a:bodyPr>
          <a:lstStyle/>
          <a:p>
            <a:pPr algn="ctr" eaLnBrk="1" hangingPunct="1"/>
            <a:r>
              <a:rPr lang="en-US" altLang="en-US" b="0" dirty="0" smtClean="0">
                <a:solidFill>
                  <a:schemeClr val="bg1"/>
                </a:solidFill>
                <a:ea typeface="ＭＳ Ｐゴシック" pitchFamily="34" charset="-128"/>
              </a:rPr>
              <a:t>Common Comorbidities with ADHD</a:t>
            </a:r>
          </a:p>
        </p:txBody>
      </p:sp>
      <p:graphicFrame>
        <p:nvGraphicFramePr>
          <p:cNvPr id="14339" name="Object 1"/>
          <p:cNvGraphicFramePr>
            <a:graphicFrameLocks noChangeAspect="1"/>
          </p:cNvGraphicFramePr>
          <p:nvPr/>
        </p:nvGraphicFramePr>
        <p:xfrm>
          <a:off x="372534" y="1905000"/>
          <a:ext cx="8458200" cy="4343400"/>
        </p:xfrm>
        <a:graphic>
          <a:graphicData uri="http://schemas.openxmlformats.org/presentationml/2006/ole">
            <mc:AlternateContent xmlns:mc="http://schemas.openxmlformats.org/markup-compatibility/2006">
              <mc:Choice xmlns:v="urn:schemas-microsoft-com:vml" Requires="v">
                <p:oleObj spid="_x0000_s92168" name="Chart" r:id="rId4" imgW="9201060" imgH="3057525" progId="MSGraph.Chart.8">
                  <p:embed followColorScheme="full"/>
                </p:oleObj>
              </mc:Choice>
              <mc:Fallback>
                <p:oleObj name="Chart" r:id="rId4" imgW="9201060" imgH="3057525" progId="MSGraph.Chart.8">
                  <p:embed followColorScheme="full"/>
                  <p:pic>
                    <p:nvPicPr>
                      <p:cNvPr id="0" name=""/>
                      <p:cNvPicPr>
                        <a:picLocks noChangeAspect="1" noChangeArrowheads="1"/>
                      </p:cNvPicPr>
                      <p:nvPr/>
                    </p:nvPicPr>
                    <p:blipFill>
                      <a:blip r:embed="rId5"/>
                      <a:srcRect/>
                      <a:stretch>
                        <a:fillRect/>
                      </a:stretch>
                    </p:blipFill>
                    <p:spPr bwMode="invGray">
                      <a:xfrm>
                        <a:off x="372534" y="19050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7560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8E9277D0-C307-43AF-A908-D0F3DB9FDAD9}" type="slidenum">
              <a:rPr lang="en-US" altLang="en-US" smtClean="0"/>
              <a:pPr algn="r"/>
              <a:t>23</a:t>
            </a:fld>
            <a:endParaRPr lang="en-US" altLang="en-US" smtClean="0"/>
          </a:p>
        </p:txBody>
      </p:sp>
      <p:sp>
        <p:nvSpPr>
          <p:cNvPr id="247810"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Differential Diagnosis</a:t>
            </a:r>
          </a:p>
        </p:txBody>
      </p:sp>
      <p:sp>
        <p:nvSpPr>
          <p:cNvPr id="29700" name="Rectangle 3"/>
          <p:cNvSpPr>
            <a:spLocks noGrp="1" noChangeArrowheads="1"/>
          </p:cNvSpPr>
          <p:nvPr>
            <p:ph type="body" idx="1"/>
          </p:nvPr>
        </p:nvSpPr>
        <p:spPr/>
        <p:txBody>
          <a:bodyPr/>
          <a:lstStyle/>
          <a:p>
            <a:pPr eaLnBrk="1" hangingPunct="1">
              <a:lnSpc>
                <a:spcPct val="80000"/>
              </a:lnSpc>
            </a:pPr>
            <a:r>
              <a:rPr lang="en-US" altLang="en-US" sz="2400" dirty="0" smtClean="0"/>
              <a:t>Mental Retardation</a:t>
            </a:r>
          </a:p>
          <a:p>
            <a:pPr eaLnBrk="1" hangingPunct="1">
              <a:lnSpc>
                <a:spcPct val="80000"/>
              </a:lnSpc>
            </a:pPr>
            <a:r>
              <a:rPr lang="en-US" altLang="en-US" sz="2400" dirty="0" smtClean="0"/>
              <a:t>Developmental Disorder</a:t>
            </a:r>
          </a:p>
          <a:p>
            <a:pPr eaLnBrk="1" hangingPunct="1">
              <a:lnSpc>
                <a:spcPct val="80000"/>
              </a:lnSpc>
            </a:pPr>
            <a:r>
              <a:rPr lang="en-US" altLang="en-US" sz="2400" dirty="0" smtClean="0"/>
              <a:t>Chronic Illness</a:t>
            </a:r>
          </a:p>
          <a:p>
            <a:pPr eaLnBrk="1" hangingPunct="1">
              <a:lnSpc>
                <a:spcPct val="80000"/>
              </a:lnSpc>
            </a:pPr>
            <a:r>
              <a:rPr lang="en-US" altLang="en-US" sz="2400" dirty="0" smtClean="0"/>
              <a:t>Sleep Disorders</a:t>
            </a:r>
          </a:p>
          <a:p>
            <a:pPr eaLnBrk="1" hangingPunct="1">
              <a:lnSpc>
                <a:spcPct val="80000"/>
              </a:lnSpc>
            </a:pPr>
            <a:r>
              <a:rPr lang="en-US" altLang="en-US" sz="2400" dirty="0" smtClean="0"/>
              <a:t>Trouble seeing or hearing</a:t>
            </a:r>
          </a:p>
          <a:p>
            <a:pPr eaLnBrk="1" hangingPunct="1">
              <a:lnSpc>
                <a:spcPct val="80000"/>
              </a:lnSpc>
            </a:pPr>
            <a:r>
              <a:rPr lang="en-US" altLang="en-US" sz="2400" dirty="0" smtClean="0"/>
              <a:t>History of Abuse</a:t>
            </a:r>
          </a:p>
          <a:p>
            <a:pPr eaLnBrk="1" hangingPunct="1">
              <a:lnSpc>
                <a:spcPct val="80000"/>
              </a:lnSpc>
            </a:pPr>
            <a:r>
              <a:rPr lang="en-US" altLang="en-US" sz="2400" dirty="0" smtClean="0"/>
              <a:t>Anxiety</a:t>
            </a:r>
          </a:p>
          <a:p>
            <a:pPr eaLnBrk="1" hangingPunct="1">
              <a:lnSpc>
                <a:spcPct val="80000"/>
              </a:lnSpc>
            </a:pPr>
            <a:r>
              <a:rPr lang="en-US" altLang="en-US" sz="2400" dirty="0" smtClean="0"/>
              <a:t>Depression</a:t>
            </a:r>
          </a:p>
          <a:p>
            <a:pPr eaLnBrk="1" hangingPunct="1">
              <a:lnSpc>
                <a:spcPct val="80000"/>
              </a:lnSpc>
            </a:pPr>
            <a:r>
              <a:rPr lang="en-US" altLang="en-US" sz="2400" dirty="0" smtClean="0"/>
              <a:t>Severe Aggression</a:t>
            </a:r>
          </a:p>
          <a:p>
            <a:pPr eaLnBrk="1" hangingPunct="1">
              <a:lnSpc>
                <a:spcPct val="80000"/>
              </a:lnSpc>
            </a:pPr>
            <a:r>
              <a:rPr lang="en-US" altLang="en-US" sz="2400" dirty="0" smtClean="0"/>
              <a:t>Seizure Disorder</a:t>
            </a:r>
          </a:p>
          <a:p>
            <a:pPr eaLnBrk="1" hangingPunct="1">
              <a:lnSpc>
                <a:spcPct val="80000"/>
              </a:lnSpc>
            </a:pPr>
            <a:r>
              <a:rPr lang="en-US" altLang="en-US" sz="2400" dirty="0" smtClean="0"/>
              <a:t>Medical:  Thyroid, Lead, Anemia</a:t>
            </a:r>
          </a:p>
          <a:p>
            <a:pPr eaLnBrk="1" hangingPunct="1">
              <a:lnSpc>
                <a:spcPct val="80000"/>
              </a:lnSpc>
            </a:pPr>
            <a:r>
              <a:rPr lang="en-US" altLang="en-US" sz="2400" dirty="0" smtClean="0"/>
              <a:t>Age appropriate behaviors in active children</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bwMode="auto">
          <a:xfrm>
            <a:off x="35814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a:fld id="{844D75AC-76EF-455C-840C-EAA57598284E}" type="slidenum">
              <a:rPr lang="en-US" altLang="en-US" smtClean="0">
                <a:solidFill>
                  <a:srgbClr val="B5A788"/>
                </a:solidFill>
              </a:rPr>
              <a:pPr algn="r"/>
              <a:t>24</a:t>
            </a:fld>
            <a:endParaRPr lang="en-US" altLang="en-US" smtClean="0">
              <a:solidFill>
                <a:srgbClr val="B5A788"/>
              </a:solidFill>
            </a:endParaRPr>
          </a:p>
        </p:txBody>
      </p:sp>
      <p:sp>
        <p:nvSpPr>
          <p:cNvPr id="249858" name="Rectangle 2"/>
          <p:cNvSpPr>
            <a:spLocks noGrp="1" noChangeArrowheads="1"/>
          </p:cNvSpPr>
          <p:nvPr>
            <p:ph type="title"/>
          </p:nvPr>
        </p:nvSpPr>
        <p:spPr>
          <a:xfrm>
            <a:off x="1435101" y="274638"/>
            <a:ext cx="7498644" cy="1143000"/>
          </a:xfrm>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Learning Disabilities</a:t>
            </a:r>
          </a:p>
        </p:txBody>
      </p:sp>
      <p:sp>
        <p:nvSpPr>
          <p:cNvPr id="31748" name="Rectangle 4"/>
          <p:cNvSpPr>
            <a:spLocks noGrp="1" noChangeArrowheads="1"/>
          </p:cNvSpPr>
          <p:nvPr>
            <p:ph type="body" sz="half" idx="1"/>
          </p:nvPr>
        </p:nvSpPr>
        <p:spPr>
          <a:xfrm>
            <a:off x="838200" y="1524000"/>
            <a:ext cx="3657600" cy="4664075"/>
          </a:xfrm>
        </p:spPr>
        <p:txBody>
          <a:bodyPr/>
          <a:lstStyle/>
          <a:p>
            <a:pPr eaLnBrk="1" hangingPunct="1"/>
            <a:r>
              <a:rPr lang="en-US" altLang="en-US" dirty="0" smtClean="0"/>
              <a:t>ADHD</a:t>
            </a:r>
          </a:p>
          <a:p>
            <a:pPr lvl="1" eaLnBrk="1" hangingPunct="1"/>
            <a:r>
              <a:rPr lang="en-US" altLang="en-US" dirty="0" smtClean="0"/>
              <a:t>All subjects affected with more difficulties in math and history</a:t>
            </a:r>
          </a:p>
          <a:p>
            <a:pPr lvl="1" eaLnBrk="1" hangingPunct="1"/>
            <a:r>
              <a:rPr lang="en-US" altLang="en-US" dirty="0" smtClean="0"/>
              <a:t>Forgetfulness and disorganization.</a:t>
            </a:r>
          </a:p>
          <a:p>
            <a:pPr lvl="1" eaLnBrk="1" hangingPunct="1"/>
            <a:r>
              <a:rPr lang="en-US" altLang="en-US" dirty="0" smtClean="0"/>
              <a:t>1:1 redirection improves grades/function</a:t>
            </a:r>
          </a:p>
          <a:p>
            <a:pPr lvl="1" eaLnBrk="1" hangingPunct="1"/>
            <a:r>
              <a:rPr lang="en-US" altLang="en-US" dirty="0" smtClean="0"/>
              <a:t>Does better when motivated.</a:t>
            </a:r>
          </a:p>
        </p:txBody>
      </p:sp>
      <p:sp>
        <p:nvSpPr>
          <p:cNvPr id="31749" name="Rectangle 5"/>
          <p:cNvSpPr>
            <a:spLocks noGrp="1" noChangeArrowheads="1"/>
          </p:cNvSpPr>
          <p:nvPr>
            <p:ph type="body" sz="half" idx="2"/>
          </p:nvPr>
        </p:nvSpPr>
        <p:spPr>
          <a:xfrm>
            <a:off x="5276145" y="1524001"/>
            <a:ext cx="3657600" cy="4664075"/>
          </a:xfrm>
        </p:spPr>
        <p:txBody>
          <a:bodyPr/>
          <a:lstStyle/>
          <a:p>
            <a:pPr eaLnBrk="1" hangingPunct="1"/>
            <a:r>
              <a:rPr lang="en-US" altLang="en-US" smtClean="0"/>
              <a:t>Learning Disabilities</a:t>
            </a:r>
          </a:p>
          <a:p>
            <a:pPr lvl="1" eaLnBrk="1" hangingPunct="1"/>
            <a:r>
              <a:rPr lang="en-US" altLang="en-US" smtClean="0"/>
              <a:t>Grades lower in subject that is affected.</a:t>
            </a:r>
          </a:p>
          <a:p>
            <a:pPr lvl="1" eaLnBrk="1" hangingPunct="1"/>
            <a:r>
              <a:rPr lang="en-US" altLang="en-US" smtClean="0"/>
              <a:t>History of speech delay.</a:t>
            </a:r>
          </a:p>
          <a:p>
            <a:pPr lvl="1" eaLnBrk="1" hangingPunct="1"/>
            <a:r>
              <a:rPr lang="en-US" altLang="en-US" smtClean="0"/>
              <a:t>1:1 redirection not beneficial</a:t>
            </a:r>
          </a:p>
          <a:p>
            <a:pPr lvl="1" eaLnBrk="1" hangingPunct="1"/>
            <a:r>
              <a:rPr lang="en-US" altLang="en-US" smtClean="0"/>
              <a:t>Child avoids that subject area specifically.</a:t>
            </a:r>
          </a:p>
        </p:txBody>
      </p:sp>
    </p:spTree>
    <p:extLst>
      <p:ext uri="{BB962C8B-B14F-4D97-AF65-F5344CB8AC3E}">
        <p14:creationId xmlns:p14="http://schemas.microsoft.com/office/powerpoint/2010/main" val="2314387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14852D37-A692-47EA-92CD-335B2CFE96C1}" type="slidenum">
              <a:rPr lang="en-US" altLang="en-US" smtClean="0"/>
              <a:pPr algn="r"/>
              <a:t>25</a:t>
            </a:fld>
            <a:endParaRPr lang="en-US" altLang="en-US" smtClean="0"/>
          </a:p>
        </p:txBody>
      </p:sp>
      <p:sp>
        <p:nvSpPr>
          <p:cNvPr id="26931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ODD and CD</a:t>
            </a:r>
          </a:p>
        </p:txBody>
      </p:sp>
      <p:sp>
        <p:nvSpPr>
          <p:cNvPr id="32772" name="Rectangle 3"/>
          <p:cNvSpPr>
            <a:spLocks noGrp="1" noChangeArrowheads="1"/>
          </p:cNvSpPr>
          <p:nvPr>
            <p:ph type="body" idx="1"/>
          </p:nvPr>
        </p:nvSpPr>
        <p:spPr/>
        <p:txBody>
          <a:bodyPr/>
          <a:lstStyle/>
          <a:p>
            <a:pPr eaLnBrk="1" hangingPunct="1"/>
            <a:r>
              <a:rPr lang="en-US" altLang="en-US" sz="2800" dirty="0" smtClean="0"/>
              <a:t>Descriptive diagnosis does not imply etiology.</a:t>
            </a:r>
          </a:p>
          <a:p>
            <a:pPr eaLnBrk="1" hangingPunct="1"/>
            <a:r>
              <a:rPr lang="en-US" altLang="en-US" sz="2800" dirty="0" smtClean="0"/>
              <a:t>ODD may be secondary to ADHD.</a:t>
            </a:r>
          </a:p>
          <a:p>
            <a:pPr eaLnBrk="1" hangingPunct="1"/>
            <a:r>
              <a:rPr lang="en-US" altLang="en-US" sz="2800" dirty="0" smtClean="0"/>
              <a:t>ODD or CD may occur even without ADHD.</a:t>
            </a:r>
          </a:p>
          <a:p>
            <a:pPr eaLnBrk="1" hangingPunct="1"/>
            <a:r>
              <a:rPr lang="en-US" altLang="en-US" sz="2800" dirty="0" smtClean="0"/>
              <a:t>They are sometimes due to environmental factors (late onset) and usually due to multiple causes.</a:t>
            </a:r>
          </a:p>
          <a:p>
            <a:pPr eaLnBrk="1" hangingPunct="1"/>
            <a:r>
              <a:rPr lang="en-US" altLang="en-US" sz="2800" dirty="0" smtClean="0"/>
              <a:t>Key is that these children need to be monitored carefully and aggressively (Parent Management Training, etc.)</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29E56C56-CDC1-462F-BB7E-23C9717051C6}" type="slidenum">
              <a:rPr lang="en-US" altLang="en-US" smtClean="0"/>
              <a:pPr algn="r"/>
              <a:t>26</a:t>
            </a:fld>
            <a:endParaRPr lang="en-US" altLang="en-US" smtClean="0"/>
          </a:p>
        </p:txBody>
      </p:sp>
      <p:sp>
        <p:nvSpPr>
          <p:cNvPr id="270338"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Anxiety</a:t>
            </a:r>
          </a:p>
        </p:txBody>
      </p:sp>
      <p:sp>
        <p:nvSpPr>
          <p:cNvPr id="33796" name="Rectangle 3"/>
          <p:cNvSpPr>
            <a:spLocks noGrp="1" noChangeArrowheads="1"/>
          </p:cNvSpPr>
          <p:nvPr>
            <p:ph type="body" idx="1"/>
          </p:nvPr>
        </p:nvSpPr>
        <p:spPr/>
        <p:txBody>
          <a:bodyPr/>
          <a:lstStyle/>
          <a:p>
            <a:pPr eaLnBrk="1" hangingPunct="1"/>
            <a:r>
              <a:rPr lang="en-US" altLang="en-US" dirty="0" smtClean="0"/>
              <a:t>Always screen for anxiety.</a:t>
            </a:r>
          </a:p>
          <a:p>
            <a:pPr eaLnBrk="1" hangingPunct="1"/>
            <a:r>
              <a:rPr lang="en-US" altLang="en-US" dirty="0" smtClean="0"/>
              <a:t>Second try to determine if primary (</a:t>
            </a:r>
            <a:r>
              <a:rPr lang="en-US" altLang="en-US" dirty="0" err="1" smtClean="0"/>
              <a:t>comorbidity</a:t>
            </a:r>
            <a:r>
              <a:rPr lang="en-US" altLang="en-US" dirty="0" smtClean="0"/>
              <a:t>?) or secondary (situational).  Management depends on this determination.  </a:t>
            </a:r>
          </a:p>
          <a:p>
            <a:pPr eaLnBrk="1" hangingPunct="1"/>
            <a:r>
              <a:rPr lang="en-US" altLang="en-US" dirty="0" smtClean="0"/>
              <a:t>Anxiety can cause hyperactivity/impulsivity and inattention, and vice versa.</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1D3570F6-29E4-4880-938D-0AE3AE31C2EB}" type="slidenum">
              <a:rPr lang="en-US" altLang="en-US" smtClean="0"/>
              <a:pPr algn="r"/>
              <a:t>27</a:t>
            </a:fld>
            <a:endParaRPr lang="en-US" altLang="en-US" smtClean="0"/>
          </a:p>
        </p:txBody>
      </p:sp>
      <p:sp>
        <p:nvSpPr>
          <p:cNvPr id="271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Depressive  Disorders</a:t>
            </a:r>
          </a:p>
        </p:txBody>
      </p:sp>
      <p:sp>
        <p:nvSpPr>
          <p:cNvPr id="34820" name="Rectangle 3"/>
          <p:cNvSpPr>
            <a:spLocks noGrp="1" noChangeArrowheads="1"/>
          </p:cNvSpPr>
          <p:nvPr>
            <p:ph type="body" idx="1"/>
          </p:nvPr>
        </p:nvSpPr>
        <p:spPr/>
        <p:txBody>
          <a:bodyPr/>
          <a:lstStyle/>
          <a:p>
            <a:pPr eaLnBrk="1" hangingPunct="1"/>
            <a:r>
              <a:rPr lang="en-US" altLang="en-US" smtClean="0"/>
              <a:t>Major Depressive Disorder</a:t>
            </a:r>
          </a:p>
          <a:p>
            <a:pPr eaLnBrk="1" hangingPunct="1"/>
            <a:r>
              <a:rPr lang="en-US" altLang="en-US" smtClean="0"/>
              <a:t>Dysthymia</a:t>
            </a:r>
          </a:p>
          <a:p>
            <a:pPr eaLnBrk="1" hangingPunct="1"/>
            <a:r>
              <a:rPr lang="en-US" altLang="en-US" smtClean="0"/>
              <a:t>Adjustment Reaction with depressed mood.</a:t>
            </a:r>
          </a:p>
          <a:p>
            <a:pPr eaLnBrk="1" hangingPunct="1"/>
            <a:r>
              <a:rPr lang="en-US" altLang="en-US" smtClean="0"/>
              <a:t>Adolescents and unhappiness</a:t>
            </a:r>
          </a:p>
          <a:p>
            <a:pPr eaLnBrk="1" hangingPunct="1"/>
            <a:r>
              <a:rPr lang="en-US" altLang="en-US" smtClean="0"/>
              <a:t>Screen for depression and again determine if depression is primary or secondary and address appropriately.</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2DDF7482-7AF4-4F3E-9EAD-3FD68484755D}" type="slidenum">
              <a:rPr lang="en-US" altLang="en-US" smtClean="0"/>
              <a:pPr algn="r"/>
              <a:t>28</a:t>
            </a:fld>
            <a:endParaRPr lang="en-US" altLang="en-US" smtClean="0"/>
          </a:p>
        </p:txBody>
      </p:sp>
      <p:sp>
        <p:nvSpPr>
          <p:cNvPr id="273410"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Bipolar Disorder</a:t>
            </a:r>
          </a:p>
        </p:txBody>
      </p:sp>
      <p:sp>
        <p:nvSpPr>
          <p:cNvPr id="35844" name="Rectangle 3"/>
          <p:cNvSpPr>
            <a:spLocks noGrp="1" noChangeArrowheads="1"/>
          </p:cNvSpPr>
          <p:nvPr>
            <p:ph type="body" idx="1"/>
          </p:nvPr>
        </p:nvSpPr>
        <p:spPr/>
        <p:txBody>
          <a:bodyPr/>
          <a:lstStyle/>
          <a:p>
            <a:pPr eaLnBrk="1" hangingPunct="1"/>
            <a:r>
              <a:rPr lang="en-US" altLang="en-US" dirty="0" smtClean="0"/>
              <a:t>1% is prevalence of bipolar in children and adolescents.</a:t>
            </a:r>
          </a:p>
          <a:p>
            <a:pPr eaLnBrk="1" hangingPunct="1"/>
            <a:r>
              <a:rPr lang="en-US" altLang="en-US" dirty="0" smtClean="0"/>
              <a:t>Key is screen for bipolar and mood disorders.</a:t>
            </a:r>
          </a:p>
          <a:p>
            <a:pPr eaLnBrk="1" hangingPunct="1"/>
            <a:r>
              <a:rPr lang="en-US" altLang="en-US" dirty="0" smtClean="0"/>
              <a:t>Key questions:  Decreased need for sleep, grandiosity, increased interest in sex/sexually acting out, and mood swings.  </a:t>
            </a:r>
          </a:p>
          <a:p>
            <a:pPr eaLnBrk="1" hangingPunct="1"/>
            <a:r>
              <a:rPr lang="en-US" altLang="en-US" dirty="0" smtClean="0"/>
              <a:t>Aggression is a symptom not a diagnosis.</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en-US" altLang="en-US" b="0" dirty="0" smtClean="0">
                <a:solidFill>
                  <a:schemeClr val="bg1"/>
                </a:solidFill>
              </a:rPr>
              <a:t>DIAGNOSIS</a:t>
            </a:r>
          </a:p>
        </p:txBody>
      </p:sp>
      <p:sp>
        <p:nvSpPr>
          <p:cNvPr id="36867" name="Content Placeholder 2"/>
          <p:cNvSpPr>
            <a:spLocks noGrp="1"/>
          </p:cNvSpPr>
          <p:nvPr>
            <p:ph idx="1"/>
          </p:nvPr>
        </p:nvSpPr>
        <p:spPr/>
        <p:txBody>
          <a:bodyPr/>
          <a:lstStyle/>
          <a:p>
            <a:endParaRPr lang="en-US" altLang="en-US" smtClean="0"/>
          </a:p>
        </p:txBody>
      </p:sp>
      <p:sp>
        <p:nvSpPr>
          <p:cNvPr id="36868" name="Slide Number Placeholder 3"/>
          <p:cNvSpPr>
            <a:spLocks noGrp="1"/>
          </p:cNvSpPr>
          <p:nvPr>
            <p:ph type="sldNum" sz="quarter" idx="12"/>
          </p:nvPr>
        </p:nvSpPr>
        <p:spPr bwMode="auto">
          <a:noFill/>
          <a:ln>
            <a:miter lim="800000"/>
            <a:headEnd/>
            <a:tailEnd/>
          </a:ln>
        </p:spPr>
        <p:txBody>
          <a:bodyPr/>
          <a:lstStyle/>
          <a:p>
            <a:fld id="{C8FD7FF0-1C41-475D-8865-1AD3F55F6852}" type="slidenum">
              <a:rPr lang="en-US" altLang="en-US" smtClean="0"/>
              <a:pPr/>
              <a:t>29</a:t>
            </a:fld>
            <a:endParaRPr lang="en-US" altLang="en-US" smtClean="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371600"/>
          </a:xfrm>
        </p:spPr>
        <p:txBody>
          <a:bodyPr>
            <a:noAutofit/>
          </a:bodyPr>
          <a:lstStyle/>
          <a:p>
            <a:pPr algn="ctr"/>
            <a:r>
              <a:rPr lang="en-US" sz="3600" b="0" dirty="0" smtClean="0">
                <a:solidFill>
                  <a:schemeClr val="bg1"/>
                </a:solidFill>
              </a:rPr>
              <a:t>Psychiatric Disorders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91343"/>
            <a:ext cx="91439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14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C95725E3-E04A-4E13-95E8-FA78F9CCC015}" type="slidenum">
              <a:rPr lang="en-US" altLang="en-US" smtClean="0"/>
              <a:pPr algn="r"/>
              <a:t>30</a:t>
            </a:fld>
            <a:endParaRPr lang="en-US" altLang="en-US" smtClean="0"/>
          </a:p>
        </p:txBody>
      </p:sp>
      <p:sp>
        <p:nvSpPr>
          <p:cNvPr id="208899" name="Rectangle 3"/>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Steps in Diagnosis</a:t>
            </a:r>
          </a:p>
        </p:txBody>
      </p:sp>
      <p:sp>
        <p:nvSpPr>
          <p:cNvPr id="37892" name="Rectangle 4"/>
          <p:cNvSpPr>
            <a:spLocks noGrp="1" noChangeArrowheads="1"/>
          </p:cNvSpPr>
          <p:nvPr>
            <p:ph type="body" idx="1"/>
          </p:nvPr>
        </p:nvSpPr>
        <p:spPr>
          <a:xfrm>
            <a:off x="1117600" y="1295401"/>
            <a:ext cx="7859889" cy="4492625"/>
          </a:xfrm>
        </p:spPr>
        <p:txBody>
          <a:bodyPr/>
          <a:lstStyle/>
          <a:p>
            <a:pPr eaLnBrk="1" hangingPunct="1"/>
            <a:r>
              <a:rPr lang="en-US" altLang="en-US" dirty="0" smtClean="0"/>
              <a:t>Assessment</a:t>
            </a:r>
          </a:p>
          <a:p>
            <a:pPr marL="863600" lvl="1" indent="-406400" eaLnBrk="1" hangingPunct="1"/>
            <a:r>
              <a:rPr lang="en-US" altLang="en-US" sz="2400" dirty="0" smtClean="0"/>
              <a:t>History</a:t>
            </a:r>
          </a:p>
          <a:p>
            <a:pPr marL="863600" lvl="1" indent="-406400" eaLnBrk="1" hangingPunct="1"/>
            <a:r>
              <a:rPr lang="en-US" altLang="en-US" sz="2400" dirty="0" smtClean="0"/>
              <a:t>DSM criteria</a:t>
            </a:r>
          </a:p>
          <a:p>
            <a:pPr marL="863600" lvl="1" indent="-406400" eaLnBrk="1" hangingPunct="1"/>
            <a:r>
              <a:rPr lang="en-US" altLang="en-US" sz="2400" dirty="0" smtClean="0"/>
              <a:t>Interview — parents, teachers, and patient</a:t>
            </a:r>
          </a:p>
          <a:p>
            <a:pPr marL="1206500" lvl="2" eaLnBrk="1" hangingPunct="1"/>
            <a:r>
              <a:rPr lang="en-US" altLang="en-US" sz="1800" dirty="0" smtClean="0"/>
              <a:t>Determine functional impairment in home and school/job settings</a:t>
            </a:r>
          </a:p>
          <a:p>
            <a:pPr marL="863600" lvl="1" indent="-406400" eaLnBrk="1" hangingPunct="1"/>
            <a:r>
              <a:rPr lang="en-US" altLang="en-US" sz="2400" dirty="0" smtClean="0"/>
              <a:t>Rating scales to corroborate clinical diagnosis</a:t>
            </a:r>
          </a:p>
          <a:p>
            <a:pPr marL="863600" lvl="1" indent="-406400" eaLnBrk="1" hangingPunct="1"/>
            <a:r>
              <a:rPr lang="en-US" altLang="en-US" sz="2400" dirty="0" smtClean="0"/>
              <a:t>Physical exam, vital signs, physical explanation for disorder, secondary conditions</a:t>
            </a:r>
          </a:p>
          <a:p>
            <a:pPr marL="863600" lvl="1" indent="-406400" eaLnBrk="1" hangingPunct="1"/>
            <a:r>
              <a:rPr lang="en-US" altLang="en-US" sz="2400" dirty="0" smtClean="0"/>
              <a:t>Make assessment for comorbid conditions</a:t>
            </a:r>
          </a:p>
          <a:p>
            <a:pPr marL="863600" lvl="1" indent="-406400" eaLnBrk="1" hangingPunct="1"/>
            <a:r>
              <a:rPr lang="en-US" altLang="en-US" sz="2400" dirty="0" smtClean="0"/>
              <a:t>May need 2-3 visits for full work-up</a:t>
            </a:r>
          </a:p>
          <a:p>
            <a:pPr marL="863600" lvl="1" indent="-406400" eaLnBrk="1" hangingPunct="1"/>
            <a:endParaRPr lang="en-US" altLang="en-US" sz="2400" dirty="0" smtClean="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5FA00395-D79C-49AB-9DAF-4315168D8466}" type="slidenum">
              <a:rPr lang="en-US" altLang="en-US" smtClean="0"/>
              <a:pPr algn="r"/>
              <a:t>31</a:t>
            </a:fld>
            <a:endParaRPr lang="en-US" altLang="en-US" smtClean="0"/>
          </a:p>
        </p:txBody>
      </p:sp>
      <p:sp>
        <p:nvSpPr>
          <p:cNvPr id="94210"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buClr>
                <a:srgbClr val="FF9933"/>
              </a:buClr>
              <a:defRPr/>
            </a:pPr>
            <a:r>
              <a:rPr lang="en-US" altLang="en-US" b="0" dirty="0" smtClean="0">
                <a:solidFill>
                  <a:schemeClr val="bg1"/>
                </a:solidFill>
              </a:rPr>
              <a:t>Questionnaires</a:t>
            </a:r>
          </a:p>
        </p:txBody>
      </p:sp>
      <p:sp>
        <p:nvSpPr>
          <p:cNvPr id="38916" name="Rectangle 3"/>
          <p:cNvSpPr>
            <a:spLocks noGrp="1" noChangeArrowheads="1"/>
          </p:cNvSpPr>
          <p:nvPr>
            <p:ph type="body" idx="1"/>
          </p:nvPr>
        </p:nvSpPr>
        <p:spPr/>
        <p:txBody>
          <a:bodyPr/>
          <a:lstStyle/>
          <a:p>
            <a:pPr eaLnBrk="1" hangingPunct="1">
              <a:lnSpc>
                <a:spcPct val="90000"/>
              </a:lnSpc>
              <a:buClr>
                <a:srgbClr val="FF9933"/>
              </a:buClr>
            </a:pPr>
            <a:r>
              <a:rPr lang="en-US" altLang="en-US" sz="2400" dirty="0" smtClean="0"/>
              <a:t>Questionnaires are very helpful in obtaining objective information.</a:t>
            </a:r>
          </a:p>
          <a:p>
            <a:pPr eaLnBrk="1" hangingPunct="1">
              <a:lnSpc>
                <a:spcPct val="90000"/>
              </a:lnSpc>
              <a:buClr>
                <a:srgbClr val="FF9933"/>
              </a:buClr>
            </a:pPr>
            <a:r>
              <a:rPr lang="en-US" altLang="en-US" sz="2400" dirty="0" smtClean="0"/>
              <a:t>Cons: over/under reporting and bias; look for a pattern and do not use to strictly diagnose/rule out a diagnosis but add to your assessment.</a:t>
            </a:r>
          </a:p>
          <a:p>
            <a:pPr eaLnBrk="1" hangingPunct="1">
              <a:lnSpc>
                <a:spcPct val="90000"/>
              </a:lnSpc>
              <a:buClr>
                <a:srgbClr val="FF9933"/>
              </a:buClr>
            </a:pPr>
            <a:r>
              <a:rPr lang="en-US" altLang="en-US" sz="2400" dirty="0" smtClean="0"/>
              <a:t>BASC, SNAP IV,</a:t>
            </a:r>
            <a:r>
              <a:rPr lang="en-US" altLang="en-US" sz="2400" b="1" dirty="0" smtClean="0"/>
              <a:t> </a:t>
            </a:r>
            <a:r>
              <a:rPr lang="en-US" altLang="en-US" sz="2400" b="1" dirty="0" smtClean="0">
                <a:solidFill>
                  <a:srgbClr val="FF0000"/>
                </a:solidFill>
              </a:rPr>
              <a:t>Conner’s, Vanderbilt</a:t>
            </a:r>
            <a:r>
              <a:rPr lang="en-US" altLang="en-US" sz="2400" dirty="0" smtClean="0"/>
              <a:t>, Brown, CBCL, ANSER etc.</a:t>
            </a:r>
          </a:p>
          <a:p>
            <a:pPr eaLnBrk="1" hangingPunct="1">
              <a:lnSpc>
                <a:spcPct val="90000"/>
              </a:lnSpc>
              <a:buClr>
                <a:srgbClr val="FF9933"/>
              </a:buClr>
            </a:pPr>
            <a:r>
              <a:rPr lang="en-US" altLang="en-US" sz="2400" dirty="0" smtClean="0"/>
              <a:t>Depends on your ability to score and interpret information.</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Practice Guidelines</a:t>
            </a:r>
          </a:p>
        </p:txBody>
      </p:sp>
      <p:sp>
        <p:nvSpPr>
          <p:cNvPr id="39939" name="Rectangle 3"/>
          <p:cNvSpPr>
            <a:spLocks noGrp="1" noChangeArrowheads="1"/>
          </p:cNvSpPr>
          <p:nvPr>
            <p:ph idx="1"/>
          </p:nvPr>
        </p:nvSpPr>
        <p:spPr/>
        <p:txBody>
          <a:bodyPr>
            <a:normAutofit lnSpcReduction="10000"/>
          </a:bodyPr>
          <a:lstStyle/>
          <a:p>
            <a:pPr eaLnBrk="1" hangingPunct="1"/>
            <a:r>
              <a:rPr lang="en-US" altLang="en-US" dirty="0" smtClean="0"/>
              <a:t>In children who have good primary care, other diagnostic tests are </a:t>
            </a:r>
            <a:r>
              <a:rPr lang="en-US" altLang="en-US" i="1" u="sng" dirty="0" smtClean="0"/>
              <a:t>not routinely</a:t>
            </a:r>
            <a:r>
              <a:rPr lang="en-US" altLang="en-US" i="1" dirty="0" smtClean="0"/>
              <a:t> </a:t>
            </a:r>
            <a:r>
              <a:rPr lang="en-US" altLang="en-US" dirty="0" smtClean="0"/>
              <a:t>indicated</a:t>
            </a:r>
          </a:p>
          <a:p>
            <a:pPr lvl="1" eaLnBrk="1" hangingPunct="1"/>
            <a:r>
              <a:rPr lang="en-US" altLang="en-US" dirty="0" smtClean="0"/>
              <a:t>EEG’s indicated only if a history of seizure d/o or clinically significant lapses in consciousness exists</a:t>
            </a:r>
          </a:p>
          <a:p>
            <a:pPr lvl="1" eaLnBrk="1" hangingPunct="1"/>
            <a:r>
              <a:rPr lang="en-US" altLang="en-US" dirty="0" smtClean="0"/>
              <a:t>Continuous Performance Tests (CPT’s) are useful in research settings only</a:t>
            </a:r>
          </a:p>
          <a:p>
            <a:pPr lvl="2" eaLnBrk="1" hangingPunct="1"/>
            <a:r>
              <a:rPr lang="en-US" altLang="en-US" dirty="0" smtClean="0"/>
              <a:t>measures of vigilance / distractibility which have low odds ratios in differentiating children with and without ADHD</a:t>
            </a:r>
          </a:p>
        </p:txBody>
      </p:sp>
      <p:sp>
        <p:nvSpPr>
          <p:cNvPr id="39940" name="Slide Number Placeholder 4"/>
          <p:cNvSpPr>
            <a:spLocks noGrp="1"/>
          </p:cNvSpPr>
          <p:nvPr>
            <p:ph type="sldNum" sz="quarter" idx="12"/>
          </p:nvPr>
        </p:nvSpPr>
        <p:spPr bwMode="auto">
          <a:noFill/>
          <a:ln>
            <a:miter lim="800000"/>
            <a:headEnd/>
            <a:tailEnd/>
          </a:ln>
        </p:spPr>
        <p:txBody>
          <a:bodyPr/>
          <a:lstStyle/>
          <a:p>
            <a:fld id="{570D319E-57FF-43E2-AB08-F08FFB8073F6}" type="slidenum">
              <a:rPr lang="en-US" altLang="en-US" smtClean="0"/>
              <a:pPr/>
              <a:t>32</a:t>
            </a:fld>
            <a:endParaRPr lang="en-US" altLang="en-US" smtClean="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40BDF47B-DC44-4C65-B13A-2D3B83B76F56}" type="slidenum">
              <a:rPr lang="en-US" altLang="en-US" smtClean="0"/>
              <a:pPr algn="r"/>
              <a:t>33</a:t>
            </a:fld>
            <a:endParaRPr lang="en-US" altLang="en-US" smtClean="0"/>
          </a:p>
        </p:txBody>
      </p:sp>
      <p:sp>
        <p:nvSpPr>
          <p:cNvPr id="24883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err="1" smtClean="0">
                <a:solidFill>
                  <a:schemeClr val="bg1"/>
                </a:solidFill>
              </a:rPr>
              <a:t>Neuro</a:t>
            </a:r>
            <a:r>
              <a:rPr lang="en-US" altLang="en-US" b="0" dirty="0" smtClean="0">
                <a:solidFill>
                  <a:schemeClr val="bg1"/>
                </a:solidFill>
              </a:rPr>
              <a:t>-Imaging</a:t>
            </a:r>
          </a:p>
        </p:txBody>
      </p:sp>
      <p:sp>
        <p:nvSpPr>
          <p:cNvPr id="40964" name="Rectangle 3"/>
          <p:cNvSpPr>
            <a:spLocks noGrp="1" noChangeArrowheads="1"/>
          </p:cNvSpPr>
          <p:nvPr>
            <p:ph type="body" idx="1"/>
          </p:nvPr>
        </p:nvSpPr>
        <p:spPr/>
        <p:txBody>
          <a:bodyPr>
            <a:normAutofit/>
          </a:bodyPr>
          <a:lstStyle/>
          <a:p>
            <a:pPr eaLnBrk="1" hangingPunct="1">
              <a:lnSpc>
                <a:spcPct val="90000"/>
              </a:lnSpc>
            </a:pPr>
            <a:r>
              <a:rPr lang="en-US" altLang="en-US" sz="2800" dirty="0" smtClean="0"/>
              <a:t>ADHD children show 3-4% smaller brain volumes in all regions:  frontal lobes, temporal gray matter, caudate nucleus, and cerebellum</a:t>
            </a:r>
          </a:p>
          <a:p>
            <a:pPr eaLnBrk="1" hangingPunct="1">
              <a:lnSpc>
                <a:spcPct val="90000"/>
              </a:lnSpc>
            </a:pPr>
            <a:endParaRPr lang="en-US" altLang="en-US" sz="2800" dirty="0" smtClean="0"/>
          </a:p>
          <a:p>
            <a:pPr eaLnBrk="1" hangingPunct="1">
              <a:lnSpc>
                <a:spcPct val="90000"/>
              </a:lnSpc>
            </a:pPr>
            <a:r>
              <a:rPr lang="en-US" altLang="en-US" sz="2800" dirty="0" smtClean="0"/>
              <a:t>Children that were medicated - the brain volumes in the regions increased and matched that of controls.</a:t>
            </a:r>
          </a:p>
          <a:p>
            <a:pPr eaLnBrk="1" hangingPunct="1">
              <a:lnSpc>
                <a:spcPct val="90000"/>
              </a:lnSpc>
            </a:pPr>
            <a:endParaRPr lang="en-US" altLang="en-US" sz="2800" dirty="0" smtClean="0"/>
          </a:p>
          <a:p>
            <a:pPr eaLnBrk="1" hangingPunct="1">
              <a:lnSpc>
                <a:spcPct val="90000"/>
              </a:lnSpc>
            </a:pPr>
            <a:r>
              <a:rPr lang="en-US" altLang="en-US" sz="2800" dirty="0" smtClean="0"/>
              <a:t>Children never medicated - continued with abnormally small volume of white matter.</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en-US" altLang="en-US" b="0" dirty="0" smtClean="0">
                <a:solidFill>
                  <a:schemeClr val="bg1"/>
                </a:solidFill>
              </a:rPr>
              <a:t>MANAGEMENT</a:t>
            </a:r>
          </a:p>
        </p:txBody>
      </p:sp>
      <p:sp>
        <p:nvSpPr>
          <p:cNvPr id="41987" name="Content Placeholder 2"/>
          <p:cNvSpPr>
            <a:spLocks noGrp="1"/>
          </p:cNvSpPr>
          <p:nvPr>
            <p:ph idx="1"/>
          </p:nvPr>
        </p:nvSpPr>
        <p:spPr/>
        <p:txBody>
          <a:bodyPr/>
          <a:lstStyle/>
          <a:p>
            <a:pPr marL="82550" indent="0">
              <a:buFont typeface="Wingdings 2" pitchFamily="18" charset="2"/>
              <a:buNone/>
            </a:pPr>
            <a:endParaRPr lang="en-US" altLang="en-US" smtClean="0"/>
          </a:p>
        </p:txBody>
      </p:sp>
      <p:sp>
        <p:nvSpPr>
          <p:cNvPr id="41988" name="Slide Number Placeholder 3"/>
          <p:cNvSpPr>
            <a:spLocks noGrp="1"/>
          </p:cNvSpPr>
          <p:nvPr>
            <p:ph type="sldNum" sz="quarter" idx="12"/>
          </p:nvPr>
        </p:nvSpPr>
        <p:spPr bwMode="auto">
          <a:noFill/>
          <a:ln>
            <a:miter lim="800000"/>
            <a:headEnd/>
            <a:tailEnd/>
          </a:ln>
        </p:spPr>
        <p:txBody>
          <a:bodyPr/>
          <a:lstStyle/>
          <a:p>
            <a:fld id="{F4F6BC88-AE24-4A2B-BCAA-50160629C2D1}" type="slidenum">
              <a:rPr lang="en-US" altLang="en-US" smtClean="0"/>
              <a:pPr/>
              <a:t>34</a:t>
            </a:fld>
            <a:endParaRPr lang="en-US" altLang="en-US" smtClean="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7EFA0383-43A2-4ABA-810B-3B9B5A5DDFA0}" type="slidenum">
              <a:rPr lang="en-US" altLang="en-US" smtClean="0"/>
              <a:pPr algn="r"/>
              <a:t>35</a:t>
            </a:fld>
            <a:endParaRPr lang="en-US" altLang="en-US" smtClean="0"/>
          </a:p>
        </p:txBody>
      </p:sp>
      <p:sp>
        <p:nvSpPr>
          <p:cNvPr id="98306"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buClr>
                <a:srgbClr val="FF9933"/>
              </a:buClr>
              <a:defRPr/>
            </a:pPr>
            <a:r>
              <a:rPr lang="en-US" altLang="en-US" b="0" dirty="0" smtClean="0">
                <a:solidFill>
                  <a:schemeClr val="bg1"/>
                </a:solidFill>
              </a:rPr>
              <a:t>ADHD Management: Goals </a:t>
            </a:r>
          </a:p>
        </p:txBody>
      </p:sp>
      <p:sp>
        <p:nvSpPr>
          <p:cNvPr id="43012" name="Rectangle 3"/>
          <p:cNvSpPr>
            <a:spLocks noGrp="1" noChangeArrowheads="1"/>
          </p:cNvSpPr>
          <p:nvPr>
            <p:ph type="body" idx="1"/>
          </p:nvPr>
        </p:nvSpPr>
        <p:spPr/>
        <p:txBody>
          <a:bodyPr/>
          <a:lstStyle/>
          <a:p>
            <a:pPr lvl="1">
              <a:buClr>
                <a:srgbClr val="FF9933"/>
              </a:buClr>
            </a:pPr>
            <a:r>
              <a:rPr lang="en-US" altLang="en-US" dirty="0"/>
              <a:t>Improved academic performance</a:t>
            </a:r>
          </a:p>
          <a:p>
            <a:pPr lvl="1">
              <a:buClr>
                <a:srgbClr val="FF9933"/>
              </a:buClr>
            </a:pPr>
            <a:r>
              <a:rPr lang="en-US" altLang="en-US" dirty="0"/>
              <a:t>Decreased disruptive behaviors</a:t>
            </a:r>
          </a:p>
          <a:p>
            <a:pPr lvl="1" eaLnBrk="1" hangingPunct="1">
              <a:buClr>
                <a:srgbClr val="FF9933"/>
              </a:buClr>
            </a:pPr>
            <a:r>
              <a:rPr lang="en-US" altLang="en-US" dirty="0" smtClean="0"/>
              <a:t>Improvements in relationships</a:t>
            </a:r>
          </a:p>
          <a:p>
            <a:pPr lvl="1" eaLnBrk="1" hangingPunct="1">
              <a:buClr>
                <a:srgbClr val="FF9933"/>
              </a:buClr>
            </a:pPr>
            <a:r>
              <a:rPr lang="en-US" altLang="en-US" dirty="0" smtClean="0"/>
              <a:t>Increased independence</a:t>
            </a:r>
          </a:p>
          <a:p>
            <a:pPr lvl="1" eaLnBrk="1" hangingPunct="1">
              <a:buClr>
                <a:srgbClr val="FF9933"/>
              </a:buClr>
            </a:pPr>
            <a:r>
              <a:rPr lang="en-US" altLang="en-US" dirty="0" smtClean="0"/>
              <a:t>Improved self-esteem</a:t>
            </a:r>
          </a:p>
          <a:p>
            <a:pPr lvl="1" eaLnBrk="1" hangingPunct="1">
              <a:buClr>
                <a:srgbClr val="FF9933"/>
              </a:buClr>
            </a:pPr>
            <a:r>
              <a:rPr lang="en-US" altLang="en-US" dirty="0" smtClean="0"/>
              <a:t>Enhanced safety</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4AB96B2A-F103-495F-A17E-DB26C138532E}" type="slidenum">
              <a:rPr lang="en-US" altLang="en-US" smtClean="0"/>
              <a:pPr algn="r"/>
              <a:t>36</a:t>
            </a:fld>
            <a:endParaRPr lang="en-US" altLang="en-US" smtClean="0"/>
          </a:p>
        </p:txBody>
      </p:sp>
      <p:sp>
        <p:nvSpPr>
          <p:cNvPr id="215042" name="Rectangle 2"/>
          <p:cNvSpPr>
            <a:spLocks noGrp="1" noChangeArrowheads="1"/>
          </p:cNvSpPr>
          <p:nvPr>
            <p:ph type="title"/>
          </p:nvPr>
        </p:nvSpPr>
        <p:spPr/>
        <p:txBody>
          <a:bodyPr vert="horz" wrap="square" lIns="91440" tIns="45720" rIns="91440" bIns="45720" numCol="1" anchorCtr="0" compatLnSpc="1">
            <a:prstTxWarp prst="textNoShape">
              <a:avLst/>
            </a:prstTxWarp>
            <a:normAutofit/>
          </a:bodyPr>
          <a:lstStyle/>
          <a:p>
            <a:pPr algn="ctr" eaLnBrk="1" hangingPunct="1">
              <a:defRPr/>
            </a:pPr>
            <a:r>
              <a:rPr lang="en-US" altLang="en-US" sz="3900" b="0" dirty="0" smtClean="0">
                <a:solidFill>
                  <a:schemeClr val="bg1"/>
                </a:solidFill>
              </a:rPr>
              <a:t>Three Components of ADHD Treatment</a:t>
            </a:r>
          </a:p>
        </p:txBody>
      </p:sp>
      <p:graphicFrame>
        <p:nvGraphicFramePr>
          <p:cNvPr id="8" name="Diagram 7"/>
          <p:cNvGraphicFramePr/>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b="0" dirty="0" smtClean="0">
                <a:solidFill>
                  <a:schemeClr val="bg1"/>
                </a:solidFill>
              </a:rPr>
              <a:t>Educational Interventions</a:t>
            </a:r>
          </a:p>
        </p:txBody>
      </p:sp>
      <p:sp>
        <p:nvSpPr>
          <p:cNvPr id="658435" name="Rectangle 3"/>
          <p:cNvSpPr>
            <a:spLocks noGrp="1" noChangeArrowheads="1"/>
          </p:cNvSpPr>
          <p:nvPr>
            <p:ph idx="1"/>
          </p:nvPr>
        </p:nvSpPr>
        <p:spPr/>
        <p:txBody>
          <a:bodyPr>
            <a:normAutofit lnSpcReduction="10000"/>
          </a:bodyPr>
          <a:lstStyle/>
          <a:p>
            <a:pPr eaLnBrk="1" hangingPunct="1">
              <a:lnSpc>
                <a:spcPct val="90000"/>
              </a:lnSpc>
              <a:defRPr/>
            </a:pPr>
            <a:r>
              <a:rPr lang="en-US" altLang="en-US" sz="2800" dirty="0" smtClean="0">
                <a:ea typeface="ＭＳ Ｐゴシック" pitchFamily="34" charset="-128"/>
                <a:cs typeface="+mn-cs"/>
              </a:rPr>
              <a:t>Classroom strategies and modifications</a:t>
            </a:r>
          </a:p>
          <a:p>
            <a:pPr lvl="1" eaLnBrk="1" hangingPunct="1">
              <a:lnSpc>
                <a:spcPct val="90000"/>
              </a:lnSpc>
              <a:defRPr/>
            </a:pPr>
            <a:r>
              <a:rPr lang="en-US" altLang="en-US" sz="2400" dirty="0" smtClean="0">
                <a:ea typeface="ＭＳ Ｐゴシック" pitchFamily="34" charset="-128"/>
              </a:rPr>
              <a:t>Behavior modifications at school</a:t>
            </a:r>
          </a:p>
          <a:p>
            <a:pPr lvl="1" eaLnBrk="1" hangingPunct="1">
              <a:lnSpc>
                <a:spcPct val="90000"/>
              </a:lnSpc>
              <a:defRPr/>
            </a:pPr>
            <a:r>
              <a:rPr lang="en-US" altLang="en-US" sz="2400" dirty="0" smtClean="0">
                <a:ea typeface="ＭＳ Ｐゴシック" pitchFamily="34" charset="-128"/>
              </a:rPr>
              <a:t>504 (Rehab Act of 1973 )/ Individualized Educational Plans (IEP): Allows (legally mandated) for classroom accommodations such as preferential seating, modified tests, more time for exams</a:t>
            </a:r>
          </a:p>
          <a:p>
            <a:pPr lvl="1" eaLnBrk="1" hangingPunct="1">
              <a:lnSpc>
                <a:spcPct val="90000"/>
              </a:lnSpc>
              <a:buNone/>
              <a:defRPr/>
            </a:pPr>
            <a:endParaRPr lang="en-US" altLang="en-US" sz="2400" dirty="0" smtClean="0">
              <a:ea typeface="ＭＳ Ｐゴシック" pitchFamily="34" charset="-128"/>
            </a:endParaRPr>
          </a:p>
          <a:p>
            <a:pPr eaLnBrk="1" hangingPunct="1">
              <a:lnSpc>
                <a:spcPct val="90000"/>
              </a:lnSpc>
              <a:defRPr/>
            </a:pPr>
            <a:r>
              <a:rPr lang="en-US" altLang="en-US" sz="2800" dirty="0" smtClean="0">
                <a:ea typeface="ＭＳ Ｐゴシック" pitchFamily="34" charset="-128"/>
                <a:cs typeface="+mn-cs"/>
              </a:rPr>
              <a:t>Parent Education and Empowerment</a:t>
            </a:r>
          </a:p>
          <a:p>
            <a:pPr marL="571500" lvl="1" indent="-225425" eaLnBrk="1" hangingPunct="1">
              <a:spcBef>
                <a:spcPct val="0"/>
              </a:spcBef>
              <a:spcAft>
                <a:spcPct val="30000"/>
              </a:spcAft>
              <a:defRPr/>
            </a:pPr>
            <a:r>
              <a:rPr lang="en-US" altLang="en-US" sz="2400" dirty="0" smtClean="0">
                <a:ea typeface="ＭＳ Ｐゴシック" pitchFamily="34" charset="-128"/>
              </a:rPr>
              <a:t>Parent Management Training for behavior</a:t>
            </a:r>
          </a:p>
          <a:p>
            <a:pPr marL="571500" lvl="1" indent="-225425" eaLnBrk="1" hangingPunct="1">
              <a:spcBef>
                <a:spcPct val="0"/>
              </a:spcBef>
              <a:spcAft>
                <a:spcPct val="30000"/>
              </a:spcAft>
              <a:defRPr/>
            </a:pPr>
            <a:r>
              <a:rPr lang="en-US" altLang="en-US" sz="2400" dirty="0" smtClean="0">
                <a:ea typeface="ＭＳ Ｐゴシック" pitchFamily="34" charset="-128"/>
              </a:rPr>
              <a:t>Use naturally occurring consequences to teach social skills</a:t>
            </a:r>
          </a:p>
          <a:p>
            <a:pPr marL="571500" lvl="1" indent="-225425" eaLnBrk="1" hangingPunct="1">
              <a:spcBef>
                <a:spcPct val="0"/>
              </a:spcBef>
              <a:spcAft>
                <a:spcPct val="30000"/>
              </a:spcAft>
              <a:defRPr/>
            </a:pPr>
            <a:r>
              <a:rPr lang="en-US" altLang="en-US" sz="2400" dirty="0" smtClean="0">
                <a:ea typeface="ＭＳ Ｐゴシック" pitchFamily="34" charset="-128"/>
              </a:rPr>
              <a:t>Reinforce positive behaviors and correct negative behaviors</a:t>
            </a:r>
          </a:p>
          <a:p>
            <a:pPr marL="571500" lvl="1" indent="-225425" eaLnBrk="1" hangingPunct="1">
              <a:spcBef>
                <a:spcPct val="0"/>
              </a:spcBef>
              <a:spcAft>
                <a:spcPct val="30000"/>
              </a:spcAft>
              <a:defRPr/>
            </a:pPr>
            <a:r>
              <a:rPr lang="en-US" altLang="en-US" sz="2400" dirty="0" smtClean="0">
                <a:ea typeface="ＭＳ Ｐゴシック" pitchFamily="34" charset="-128"/>
              </a:rPr>
              <a:t>Establish and maintain house rules</a:t>
            </a:r>
          </a:p>
          <a:p>
            <a:pPr marL="571500" lvl="1" indent="-225425" eaLnBrk="1" hangingPunct="1">
              <a:spcBef>
                <a:spcPct val="0"/>
              </a:spcBef>
              <a:spcAft>
                <a:spcPct val="30000"/>
              </a:spcAft>
              <a:defRPr/>
            </a:pPr>
            <a:endParaRPr lang="en-US" altLang="en-US" sz="2400" dirty="0" smtClean="0">
              <a:ea typeface="ＭＳ Ｐゴシック" pitchFamily="34" charset="-128"/>
            </a:endParaRPr>
          </a:p>
        </p:txBody>
      </p:sp>
      <p:sp>
        <p:nvSpPr>
          <p:cNvPr id="45060" name="Slide Number Placeholder 4"/>
          <p:cNvSpPr>
            <a:spLocks noGrp="1"/>
          </p:cNvSpPr>
          <p:nvPr>
            <p:ph type="sldNum" sz="quarter" idx="12"/>
          </p:nvPr>
        </p:nvSpPr>
        <p:spPr bwMode="auto">
          <a:noFill/>
          <a:ln>
            <a:miter lim="800000"/>
            <a:headEnd/>
            <a:tailEnd/>
          </a:ln>
        </p:spPr>
        <p:txBody>
          <a:bodyPr/>
          <a:lstStyle/>
          <a:p>
            <a:fld id="{D2FCA957-CA94-4C24-9A29-440D91BE469F}" type="slidenum">
              <a:rPr lang="en-US" altLang="en-US" smtClean="0"/>
              <a:pPr/>
              <a:t>37</a:t>
            </a:fld>
            <a:endParaRPr lang="en-US" altLang="en-US" smtClean="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09BD4FBA-F1E3-489D-9643-318A2A4D68CD}" type="slidenum">
              <a:rPr lang="en-US" altLang="en-US" smtClean="0"/>
              <a:pPr algn="r"/>
              <a:t>38</a:t>
            </a:fld>
            <a:endParaRPr lang="en-US" altLang="en-US" smtClean="0"/>
          </a:p>
        </p:txBody>
      </p:sp>
      <p:sp>
        <p:nvSpPr>
          <p:cNvPr id="46083" name="Rectangle 2"/>
          <p:cNvSpPr>
            <a:spLocks noGrp="1" noChangeArrowheads="1"/>
          </p:cNvSpPr>
          <p:nvPr>
            <p:ph type="body" idx="1"/>
          </p:nvPr>
        </p:nvSpPr>
        <p:spPr>
          <a:xfrm>
            <a:off x="982133" y="1666875"/>
            <a:ext cx="8161867" cy="4260850"/>
          </a:xfrm>
        </p:spPr>
        <p:txBody>
          <a:bodyPr lIns="90488" tIns="44450" rIns="90488" bIns="44450"/>
          <a:lstStyle/>
          <a:p>
            <a:pPr marL="231775" indent="-231775" eaLnBrk="1" hangingPunct="1">
              <a:spcBef>
                <a:spcPct val="0"/>
              </a:spcBef>
              <a:spcAft>
                <a:spcPct val="30000"/>
              </a:spcAft>
              <a:defRPr/>
            </a:pPr>
            <a:r>
              <a:rPr lang="en-US" altLang="en-US" sz="2400" dirty="0" smtClean="0">
                <a:ea typeface="ＭＳ Ｐゴシック" pitchFamily="34" charset="-128"/>
                <a:cs typeface="+mn-cs"/>
              </a:rPr>
              <a:t>Social skills training</a:t>
            </a:r>
          </a:p>
          <a:p>
            <a:pPr marL="571500" lvl="1" indent="-225425" eaLnBrk="1" hangingPunct="1">
              <a:spcBef>
                <a:spcPct val="0"/>
              </a:spcBef>
              <a:spcAft>
                <a:spcPct val="30000"/>
              </a:spcAft>
              <a:defRPr/>
            </a:pPr>
            <a:r>
              <a:rPr lang="en-US" altLang="en-US" sz="2000" dirty="0" smtClean="0">
                <a:ea typeface="ＭＳ Ｐゴシック" pitchFamily="34" charset="-128"/>
              </a:rPr>
              <a:t>Target specific behaviors, i.e., playground aggression</a:t>
            </a:r>
          </a:p>
          <a:p>
            <a:pPr marL="571500" lvl="1" indent="-225425" eaLnBrk="1" hangingPunct="1">
              <a:spcBef>
                <a:spcPct val="0"/>
              </a:spcBef>
              <a:spcAft>
                <a:spcPct val="30000"/>
              </a:spcAft>
              <a:defRPr/>
            </a:pPr>
            <a:r>
              <a:rPr lang="en-US" altLang="en-US" sz="2000" dirty="0" smtClean="0">
                <a:ea typeface="ＭＳ Ｐゴシック" pitchFamily="34" charset="-128"/>
              </a:rPr>
              <a:t>More effective in groups and natural environments like school or camp</a:t>
            </a:r>
          </a:p>
          <a:p>
            <a:pPr marL="571500" lvl="1" indent="-225425" eaLnBrk="1" hangingPunct="1">
              <a:spcBef>
                <a:spcPct val="0"/>
              </a:spcBef>
              <a:spcAft>
                <a:spcPct val="30000"/>
              </a:spcAft>
              <a:defRPr/>
            </a:pPr>
            <a:r>
              <a:rPr lang="en-US" altLang="en-US" sz="2000" dirty="0" smtClean="0">
                <a:ea typeface="ＭＳ Ｐゴシック" pitchFamily="34" charset="-128"/>
              </a:rPr>
              <a:t>Stress conflict-resolution</a:t>
            </a:r>
          </a:p>
          <a:p>
            <a:pPr marL="571500" lvl="1" indent="-225425" eaLnBrk="1" hangingPunct="1">
              <a:spcBef>
                <a:spcPct val="0"/>
              </a:spcBef>
              <a:spcAft>
                <a:spcPct val="30000"/>
              </a:spcAft>
              <a:defRPr/>
            </a:pPr>
            <a:r>
              <a:rPr lang="en-US" altLang="en-US" sz="2000" dirty="0" smtClean="0">
                <a:ea typeface="ＭＳ Ｐゴシック" pitchFamily="34" charset="-128"/>
              </a:rPr>
              <a:t>Support Groups: Scouts, Sports, Friends, Music, Church </a:t>
            </a:r>
          </a:p>
          <a:p>
            <a:pPr marL="346075" lvl="1" indent="0" eaLnBrk="1" hangingPunct="1">
              <a:spcBef>
                <a:spcPct val="0"/>
              </a:spcBef>
              <a:spcAft>
                <a:spcPct val="30000"/>
              </a:spcAft>
              <a:buFont typeface="Verdana" pitchFamily="34" charset="0"/>
              <a:buNone/>
              <a:defRPr/>
            </a:pPr>
            <a:endParaRPr lang="en-US" altLang="en-US" sz="2400" dirty="0" smtClean="0">
              <a:ea typeface="ＭＳ Ｐゴシック" pitchFamily="34" charset="-128"/>
            </a:endParaRPr>
          </a:p>
          <a:p>
            <a:pPr marL="231775" indent="-231775" eaLnBrk="1" hangingPunct="1">
              <a:spcBef>
                <a:spcPct val="0"/>
              </a:spcBef>
              <a:spcAft>
                <a:spcPct val="30000"/>
              </a:spcAft>
              <a:defRPr/>
            </a:pPr>
            <a:r>
              <a:rPr lang="en-US" altLang="en-US" sz="2400" dirty="0" smtClean="0">
                <a:ea typeface="ＭＳ Ｐゴシック" pitchFamily="34" charset="-128"/>
                <a:cs typeface="+mn-cs"/>
              </a:rPr>
              <a:t>Academic skills training</a:t>
            </a:r>
          </a:p>
          <a:p>
            <a:pPr marL="571500" lvl="1" indent="-225425" eaLnBrk="1" hangingPunct="1">
              <a:spcBef>
                <a:spcPct val="0"/>
              </a:spcBef>
              <a:spcAft>
                <a:spcPct val="30000"/>
              </a:spcAft>
              <a:defRPr/>
            </a:pPr>
            <a:r>
              <a:rPr lang="en-US" altLang="en-US" sz="2000" dirty="0" smtClean="0">
                <a:ea typeface="ＭＳ Ｐゴシック" pitchFamily="34" charset="-128"/>
              </a:rPr>
              <a:t>Individual or group training</a:t>
            </a:r>
          </a:p>
          <a:p>
            <a:pPr marL="571500" lvl="1" indent="-225425" eaLnBrk="1" hangingPunct="1">
              <a:spcBef>
                <a:spcPct val="0"/>
              </a:spcBef>
              <a:spcAft>
                <a:spcPct val="30000"/>
              </a:spcAft>
              <a:defRPr/>
            </a:pPr>
            <a:r>
              <a:rPr lang="en-US" altLang="en-US" sz="2000" dirty="0" smtClean="0">
                <a:ea typeface="ＭＳ Ｐゴシック" pitchFamily="34" charset="-128"/>
              </a:rPr>
              <a:t>Focus on following directions, time management, and study skills</a:t>
            </a:r>
            <a:endParaRPr lang="en-US" altLang="en-US" sz="2400" dirty="0" smtClean="0">
              <a:ea typeface="ＭＳ Ｐゴシック" pitchFamily="34" charset="-128"/>
            </a:endParaRPr>
          </a:p>
        </p:txBody>
      </p:sp>
      <p:sp>
        <p:nvSpPr>
          <p:cNvPr id="46084" name="Rectangle 3"/>
          <p:cNvSpPr>
            <a:spLocks noChangeArrowheads="1"/>
          </p:cNvSpPr>
          <p:nvPr/>
        </p:nvSpPr>
        <p:spPr bwMode="auto">
          <a:xfrm>
            <a:off x="1117600" y="5867401"/>
            <a:ext cx="6832600" cy="265113"/>
          </a:xfrm>
          <a:prstGeom prst="rect">
            <a:avLst/>
          </a:prstGeom>
          <a:noFill/>
          <a:ln w="12700">
            <a:noFill/>
            <a:miter lim="800000"/>
            <a:headEnd/>
            <a:tailEnd/>
          </a:ln>
        </p:spPr>
        <p:txBody>
          <a:bodyPr>
            <a:spAutoFit/>
          </a:bodyPr>
          <a:lstStyle/>
          <a:p>
            <a:pPr>
              <a:lnSpc>
                <a:spcPct val="80000"/>
              </a:lnSpc>
              <a:spcBef>
                <a:spcPct val="50000"/>
              </a:spcBef>
            </a:pPr>
            <a:r>
              <a:rPr lang="en-US" altLang="en-US" sz="1400" dirty="0">
                <a:latin typeface="Arial" pitchFamily="34" charset="0"/>
              </a:rPr>
              <a:t>AACAP. </a:t>
            </a:r>
            <a:r>
              <a:rPr lang="en-US" altLang="en-US" sz="1400" i="1" dirty="0">
                <a:latin typeface="Arial" pitchFamily="34" charset="0"/>
              </a:rPr>
              <a:t>J Am </a:t>
            </a:r>
            <a:r>
              <a:rPr lang="en-US" altLang="en-US" sz="1400" i="1" dirty="0" err="1">
                <a:latin typeface="Arial" pitchFamily="34" charset="0"/>
              </a:rPr>
              <a:t>Acad</a:t>
            </a:r>
            <a:r>
              <a:rPr lang="en-US" altLang="en-US" sz="1400" i="1" dirty="0">
                <a:latin typeface="Arial" pitchFamily="34" charset="0"/>
              </a:rPr>
              <a:t> Child </a:t>
            </a:r>
            <a:r>
              <a:rPr lang="en-US" altLang="en-US" sz="1400" i="1" dirty="0" err="1">
                <a:latin typeface="Arial" pitchFamily="34" charset="0"/>
              </a:rPr>
              <a:t>Adolesc</a:t>
            </a:r>
            <a:r>
              <a:rPr lang="en-US" altLang="en-US" sz="1400" i="1" dirty="0">
                <a:latin typeface="Arial" pitchFamily="34" charset="0"/>
              </a:rPr>
              <a:t> Psychiatry.</a:t>
            </a:r>
            <a:r>
              <a:rPr lang="en-US" altLang="en-US" sz="1400" dirty="0">
                <a:latin typeface="Arial" pitchFamily="34" charset="0"/>
              </a:rPr>
              <a:t> 1997;36:85S-121S.</a:t>
            </a:r>
          </a:p>
        </p:txBody>
      </p:sp>
      <p:sp>
        <p:nvSpPr>
          <p:cNvPr id="219140" name="Rectangle 4"/>
          <p:cNvSpPr>
            <a:spLocks noGrp="1" noChangeArrowheads="1"/>
          </p:cNvSpPr>
          <p:nvPr>
            <p:ph type="title"/>
          </p:nvPr>
        </p:nvSpPr>
        <p:spPr>
          <a:xfrm>
            <a:off x="0" y="155448"/>
            <a:ext cx="9067800" cy="1252728"/>
          </a:xfrm>
        </p:spPr>
        <p:txBody>
          <a:bodyPr vert="horz" wrap="square" lIns="91440" tIns="45720" rIns="91440" bIns="45720" numCol="1" anchorCtr="0" compatLnSpc="1">
            <a:prstTxWarp prst="textNoShape">
              <a:avLst/>
            </a:prstTxWarp>
            <a:normAutofit/>
          </a:bodyPr>
          <a:lstStyle/>
          <a:p>
            <a:pPr algn="ctr" eaLnBrk="1" hangingPunct="1">
              <a:defRPr/>
            </a:pPr>
            <a:r>
              <a:rPr lang="en-US" altLang="en-US" sz="3500" b="0" dirty="0" smtClean="0">
                <a:solidFill>
                  <a:schemeClr val="bg1"/>
                </a:solidFill>
              </a:rPr>
              <a:t>Psychosocial Interventions in ADHD Treatment</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EEFE5FA9-1D2E-45FD-A37B-1B3303254927}" type="slidenum">
              <a:rPr lang="en-US" altLang="en-US" smtClean="0"/>
              <a:pPr algn="r"/>
              <a:t>39</a:t>
            </a:fld>
            <a:endParaRPr lang="en-US" altLang="en-US" smtClean="0"/>
          </a:p>
        </p:txBody>
      </p:sp>
      <p:sp>
        <p:nvSpPr>
          <p:cNvPr id="3584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buClr>
                <a:srgbClr val="FF9933"/>
              </a:buClr>
              <a:defRPr/>
            </a:pPr>
            <a:r>
              <a:rPr lang="en-US" altLang="en-US" sz="4000" b="0" dirty="0" smtClean="0">
                <a:solidFill>
                  <a:schemeClr val="bg1"/>
                </a:solidFill>
              </a:rPr>
              <a:t>Role of Psychotherapy in ADHD</a:t>
            </a:r>
          </a:p>
        </p:txBody>
      </p:sp>
      <p:sp>
        <p:nvSpPr>
          <p:cNvPr id="49156" name="Rectangle 3"/>
          <p:cNvSpPr>
            <a:spLocks noGrp="1" noChangeArrowheads="1"/>
          </p:cNvSpPr>
          <p:nvPr>
            <p:ph type="body" idx="1"/>
          </p:nvPr>
        </p:nvSpPr>
        <p:spPr>
          <a:xfrm>
            <a:off x="609600" y="1524000"/>
            <a:ext cx="7498644" cy="5029200"/>
          </a:xfrm>
        </p:spPr>
        <p:txBody>
          <a:bodyPr>
            <a:normAutofit/>
          </a:bodyPr>
          <a:lstStyle/>
          <a:p>
            <a:pPr eaLnBrk="1" hangingPunct="1">
              <a:lnSpc>
                <a:spcPct val="90000"/>
              </a:lnSpc>
              <a:buNone/>
              <a:defRPr/>
            </a:pPr>
            <a:endParaRPr lang="en-US" altLang="en-US" sz="2800" dirty="0">
              <a:ea typeface="ＭＳ Ｐゴシック" pitchFamily="34" charset="-128"/>
            </a:endParaRPr>
          </a:p>
          <a:p>
            <a:pPr eaLnBrk="1" hangingPunct="1">
              <a:lnSpc>
                <a:spcPct val="90000"/>
              </a:lnSpc>
              <a:buFont typeface="Wingdings 2" charset="0"/>
              <a:buChar char=""/>
              <a:defRPr/>
            </a:pPr>
            <a:r>
              <a:rPr lang="en-US" altLang="en-US" sz="2800" dirty="0">
                <a:ea typeface="ＭＳ Ｐゴシック" pitchFamily="34" charset="-128"/>
              </a:rPr>
              <a:t>Cognitive-Behavioral Treatment</a:t>
            </a:r>
          </a:p>
          <a:p>
            <a:pPr lvl="1" eaLnBrk="1" hangingPunct="1">
              <a:lnSpc>
                <a:spcPct val="90000"/>
              </a:lnSpc>
              <a:buFont typeface="Verdana" charset="0"/>
              <a:buChar char="◦"/>
              <a:defRPr/>
            </a:pPr>
            <a:r>
              <a:rPr lang="en-US" altLang="en-US" sz="2000" dirty="0" smtClean="0">
                <a:ea typeface="ＭＳ Ｐゴシック" pitchFamily="34" charset="-128"/>
              </a:rPr>
              <a:t>Impulse control</a:t>
            </a:r>
          </a:p>
          <a:p>
            <a:pPr lvl="1" eaLnBrk="1" hangingPunct="1">
              <a:lnSpc>
                <a:spcPct val="90000"/>
              </a:lnSpc>
              <a:buFont typeface="Verdana" charset="0"/>
              <a:buChar char="◦"/>
              <a:defRPr/>
            </a:pPr>
            <a:r>
              <a:rPr lang="en-US" altLang="en-US" sz="2000" dirty="0" smtClean="0">
                <a:ea typeface="ＭＳ Ｐゴシック" pitchFamily="34" charset="-128"/>
              </a:rPr>
              <a:t>Anger management</a:t>
            </a:r>
          </a:p>
          <a:p>
            <a:pPr lvl="1" eaLnBrk="1" hangingPunct="1">
              <a:lnSpc>
                <a:spcPct val="90000"/>
              </a:lnSpc>
              <a:buFont typeface="Verdana" charset="0"/>
              <a:buChar char="◦"/>
              <a:defRPr/>
            </a:pPr>
            <a:endParaRPr lang="en-US" altLang="en-US" sz="2000" dirty="0" smtClean="0">
              <a:ea typeface="ＭＳ Ｐゴシック" pitchFamily="34" charset="-128"/>
            </a:endParaRPr>
          </a:p>
          <a:p>
            <a:pPr eaLnBrk="1" hangingPunct="1">
              <a:lnSpc>
                <a:spcPct val="90000"/>
              </a:lnSpc>
              <a:buFont typeface="Wingdings 2" charset="0"/>
              <a:buChar char=""/>
              <a:defRPr/>
            </a:pPr>
            <a:r>
              <a:rPr lang="en-US" altLang="en-US" sz="2800" dirty="0" smtClean="0">
                <a:ea typeface="ＭＳ Ｐゴシック" pitchFamily="34" charset="-128"/>
                <a:cs typeface="+mn-cs"/>
              </a:rPr>
              <a:t>Behavior Therapy</a:t>
            </a:r>
          </a:p>
          <a:p>
            <a:pPr lvl="1" eaLnBrk="1" hangingPunct="1">
              <a:lnSpc>
                <a:spcPct val="90000"/>
              </a:lnSpc>
              <a:buFont typeface="Verdana" charset="0"/>
              <a:buChar char="◦"/>
              <a:defRPr/>
            </a:pPr>
            <a:r>
              <a:rPr lang="en-US" altLang="en-US" sz="2000" dirty="0" smtClean="0">
                <a:ea typeface="ＭＳ Ｐゴシック" pitchFamily="34" charset="-128"/>
              </a:rPr>
              <a:t>Provide rewards and consequences</a:t>
            </a:r>
          </a:p>
          <a:p>
            <a:pPr lvl="1" eaLnBrk="1" hangingPunct="1">
              <a:lnSpc>
                <a:spcPct val="90000"/>
              </a:lnSpc>
              <a:buFont typeface="Verdana" charset="0"/>
              <a:buChar char="◦"/>
              <a:defRPr/>
            </a:pPr>
            <a:r>
              <a:rPr lang="en-US" altLang="en-US" sz="2000" dirty="0" smtClean="0">
                <a:ea typeface="ＭＳ Ｐゴシック" pitchFamily="34" charset="-128"/>
              </a:rPr>
              <a:t>Daily Schedule</a:t>
            </a:r>
          </a:p>
          <a:p>
            <a:pPr lvl="1" eaLnBrk="1" hangingPunct="1">
              <a:lnSpc>
                <a:spcPct val="90000"/>
              </a:lnSpc>
              <a:buFont typeface="Verdana" charset="0"/>
              <a:buChar char="◦"/>
              <a:defRPr/>
            </a:pPr>
            <a:r>
              <a:rPr lang="en-US" altLang="en-US" sz="2000" dirty="0" smtClean="0">
                <a:ea typeface="ＭＳ Ｐゴシック" pitchFamily="34" charset="-128"/>
              </a:rPr>
              <a:t>Cut down on distractions</a:t>
            </a:r>
          </a:p>
          <a:p>
            <a:pPr lvl="1" eaLnBrk="1" hangingPunct="1">
              <a:lnSpc>
                <a:spcPct val="90000"/>
              </a:lnSpc>
              <a:buFont typeface="Verdana" charset="0"/>
              <a:buChar char="◦"/>
              <a:defRPr/>
            </a:pPr>
            <a:r>
              <a:rPr lang="en-US" altLang="en-US" sz="2000" dirty="0" smtClean="0">
                <a:ea typeface="ＭＳ Ｐゴシック" pitchFamily="34" charset="-128"/>
              </a:rPr>
              <a:t>Set small appropriate goals</a:t>
            </a:r>
          </a:p>
          <a:p>
            <a:pPr lvl="1" eaLnBrk="1" hangingPunct="1">
              <a:lnSpc>
                <a:spcPct val="90000"/>
              </a:lnSpc>
              <a:buFont typeface="Verdana" charset="0"/>
              <a:buChar char="◦"/>
              <a:defRPr/>
            </a:pPr>
            <a:r>
              <a:rPr lang="en-US" altLang="en-US" sz="2000" dirty="0" smtClean="0">
                <a:ea typeface="ＭＳ Ｐゴシック" pitchFamily="34" charset="-128"/>
              </a:rPr>
              <a:t>Limit choices</a:t>
            </a:r>
          </a:p>
          <a:p>
            <a:pPr lvl="1" eaLnBrk="1" hangingPunct="1">
              <a:lnSpc>
                <a:spcPct val="90000"/>
              </a:lnSpc>
              <a:buFont typeface="Verdana" charset="0"/>
              <a:buChar char="◦"/>
              <a:defRPr/>
            </a:pPr>
            <a:r>
              <a:rPr lang="en-US" altLang="en-US" sz="2000" dirty="0" smtClean="0">
                <a:ea typeface="ＭＳ Ｐゴシック" pitchFamily="34" charset="-128"/>
              </a:rPr>
              <a:t>Use calm discipline</a:t>
            </a:r>
          </a:p>
          <a:p>
            <a:pPr lvl="1" eaLnBrk="1" hangingPunct="1">
              <a:lnSpc>
                <a:spcPct val="90000"/>
              </a:lnSpc>
              <a:buFont typeface="Verdana" charset="0"/>
              <a:buChar char="◦"/>
              <a:defRPr/>
            </a:pPr>
            <a:r>
              <a:rPr lang="en-US" altLang="en-US" sz="2000" dirty="0" smtClean="0">
                <a:ea typeface="ＭＳ Ｐゴシック" pitchFamily="34" charset="-128"/>
              </a:rPr>
              <a:t>Find activities at which your child can succeed</a:t>
            </a:r>
          </a:p>
          <a:p>
            <a:pPr eaLnBrk="1" hangingPunct="1">
              <a:lnSpc>
                <a:spcPct val="90000"/>
              </a:lnSpc>
              <a:buFont typeface="Wingdings 2" charset="0"/>
              <a:buChar char=""/>
              <a:defRPr/>
            </a:pPr>
            <a:endParaRPr lang="en-US" altLang="en-US" sz="1800" dirty="0" smtClean="0">
              <a:ea typeface="ＭＳ Ｐゴシック" pitchFamily="34" charset="-128"/>
              <a:cs typeface="+mn-cs"/>
            </a:endParaRPr>
          </a:p>
          <a:p>
            <a:pPr marL="82550" indent="0" eaLnBrk="1" hangingPunct="1">
              <a:lnSpc>
                <a:spcPct val="80000"/>
              </a:lnSpc>
              <a:buClr>
                <a:srgbClr val="FF9933"/>
              </a:buClr>
              <a:buFont typeface="Wingdings 2" charset="0"/>
              <a:buNone/>
              <a:defRPr/>
            </a:pPr>
            <a:endParaRPr lang="en-US" altLang="en-US" sz="2400" dirty="0" smtClean="0">
              <a:ea typeface="ＭＳ Ｐゴシック" pitchFamily="34" charset="-128"/>
              <a:cs typeface="+mn-cs"/>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solidFill>
                  <a:schemeClr val="bg1"/>
                </a:solidFill>
              </a:rPr>
              <a:t>DSM-5: Disruptive, Impulse-Control, &amp; Conduct Disorders</a:t>
            </a:r>
            <a:endParaRPr lang="en-US" b="0" dirty="0">
              <a:solidFill>
                <a:schemeClr val="bg1"/>
              </a:solidFill>
            </a:endParaRPr>
          </a:p>
        </p:txBody>
      </p:sp>
      <p:graphicFrame>
        <p:nvGraphicFramePr>
          <p:cNvPr id="5" name="Content Placeholder 4"/>
          <p:cNvGraphicFramePr>
            <a:graphicFrameLocks noGrp="1"/>
          </p:cNvGraphicFramePr>
          <p:nvPr>
            <p:ph idx="1"/>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sz="3600" b="0" dirty="0" smtClean="0">
                <a:solidFill>
                  <a:schemeClr val="bg1"/>
                </a:solidFill>
              </a:rPr>
              <a:t>ADHD Treatments (Medication options)</a:t>
            </a:r>
            <a:r>
              <a:rPr lang="en-US" altLang="en-US" sz="3900" b="0" dirty="0" smtClean="0">
                <a:solidFill>
                  <a:schemeClr val="bg1"/>
                </a:solidFill>
              </a:rPr>
              <a:t> </a:t>
            </a:r>
          </a:p>
        </p:txBody>
      </p:sp>
      <p:sp>
        <p:nvSpPr>
          <p:cNvPr id="48131" name="Rectangle 3"/>
          <p:cNvSpPr>
            <a:spLocks noGrp="1" noChangeArrowheads="1"/>
          </p:cNvSpPr>
          <p:nvPr>
            <p:ph idx="1"/>
          </p:nvPr>
        </p:nvSpPr>
        <p:spPr/>
        <p:txBody>
          <a:bodyPr/>
          <a:lstStyle/>
          <a:p>
            <a:pPr eaLnBrk="1" hangingPunct="1"/>
            <a:r>
              <a:rPr lang="en-US" altLang="en-US" sz="2800" smtClean="0"/>
              <a:t>Diets and supplements are not recommended</a:t>
            </a:r>
          </a:p>
          <a:p>
            <a:pPr eaLnBrk="1" hangingPunct="1"/>
            <a:r>
              <a:rPr lang="en-US" altLang="en-US" sz="2800" smtClean="0"/>
              <a:t>Psychostimulants remain the drugs of choice for ADHD</a:t>
            </a:r>
          </a:p>
          <a:p>
            <a:pPr eaLnBrk="1" hangingPunct="1"/>
            <a:r>
              <a:rPr lang="en-US" altLang="en-US" sz="2800" smtClean="0"/>
              <a:t>Warnings about ADHD drugs should NOT dissuade providers from using these drugs</a:t>
            </a:r>
          </a:p>
          <a:p>
            <a:pPr eaLnBrk="1" hangingPunct="1"/>
            <a:endParaRPr lang="en-US" altLang="en-US" sz="2800" smtClean="0"/>
          </a:p>
        </p:txBody>
      </p:sp>
      <p:sp>
        <p:nvSpPr>
          <p:cNvPr id="48132" name="Slide Number Placeholder 4"/>
          <p:cNvSpPr>
            <a:spLocks noGrp="1"/>
          </p:cNvSpPr>
          <p:nvPr>
            <p:ph type="sldNum" sz="quarter" idx="12"/>
          </p:nvPr>
        </p:nvSpPr>
        <p:spPr bwMode="auto">
          <a:noFill/>
          <a:ln>
            <a:miter lim="800000"/>
            <a:headEnd/>
            <a:tailEnd/>
          </a:ln>
        </p:spPr>
        <p:txBody>
          <a:bodyPr/>
          <a:lstStyle/>
          <a:p>
            <a:fld id="{D6DC540C-479A-4D31-9903-08CF853A4A16}" type="slidenum">
              <a:rPr lang="en-US" altLang="en-US" smtClean="0"/>
              <a:pPr/>
              <a:t>40</a:t>
            </a:fld>
            <a:endParaRPr lang="en-US" altLang="en-US" smtClean="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vert="horz" wrap="square" lIns="91440" tIns="45720" rIns="91440" bIns="45720" numCol="1" anchorCtr="0" compatLnSpc="1">
            <a:prstTxWarp prst="textNoShape">
              <a:avLst/>
            </a:prstTxWarp>
            <a:normAutofit/>
          </a:bodyPr>
          <a:lstStyle/>
          <a:p>
            <a:pPr algn="ctr" eaLnBrk="1" hangingPunct="1">
              <a:defRPr/>
            </a:pPr>
            <a:r>
              <a:rPr lang="en-US" altLang="en-US" sz="3600" b="0" dirty="0" smtClean="0">
                <a:solidFill>
                  <a:schemeClr val="bg1"/>
                </a:solidFill>
                <a:ea typeface="ＭＳ Ｐゴシック" pitchFamily="34" charset="-128"/>
                <a:cs typeface="Times" pitchFamily="-109" charset="0"/>
              </a:rPr>
              <a:t>Special Issues: Pharmacotherapy in Youth</a:t>
            </a:r>
            <a:endParaRPr lang="en-US" altLang="en-US" sz="3600" b="0" u="sng" dirty="0" smtClean="0">
              <a:solidFill>
                <a:schemeClr val="bg1"/>
              </a:solidFill>
              <a:ea typeface="ＭＳ Ｐゴシック" pitchFamily="34" charset="-128"/>
              <a:cs typeface="Times" pitchFamily="-109" charset="0"/>
            </a:endParaRPr>
          </a:p>
        </p:txBody>
      </p:sp>
      <p:sp>
        <p:nvSpPr>
          <p:cNvPr id="49155" name="Rectangle 3"/>
          <p:cNvSpPr>
            <a:spLocks noGrp="1" noChangeArrowheads="1"/>
          </p:cNvSpPr>
          <p:nvPr>
            <p:ph idx="1"/>
          </p:nvPr>
        </p:nvSpPr>
        <p:spPr/>
        <p:txBody>
          <a:bodyPr/>
          <a:lstStyle/>
          <a:p>
            <a:pPr eaLnBrk="1" hangingPunct="1">
              <a:lnSpc>
                <a:spcPct val="80000"/>
              </a:lnSpc>
            </a:pPr>
            <a:endParaRPr lang="en-US" altLang="en-US" sz="1600" dirty="0" smtClean="0"/>
          </a:p>
          <a:p>
            <a:pPr eaLnBrk="1" hangingPunct="1">
              <a:lnSpc>
                <a:spcPct val="80000"/>
              </a:lnSpc>
            </a:pPr>
            <a:r>
              <a:rPr lang="en-US" altLang="en-US" sz="2000" dirty="0" smtClean="0"/>
              <a:t>Clinician must have good working alliance with both the patient AND the parents (a dual alliance)</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Children (especially teens) may be reluctant consumers</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Psychoeducation</a:t>
            </a:r>
          </a:p>
          <a:p>
            <a:pPr eaLnBrk="1" hangingPunct="1">
              <a:lnSpc>
                <a:spcPct val="80000"/>
              </a:lnSpc>
            </a:pPr>
            <a:endParaRPr lang="en-US" altLang="en-US" sz="2000" dirty="0" smtClean="0"/>
          </a:p>
          <a:p>
            <a:pPr eaLnBrk="1" hangingPunct="1">
              <a:lnSpc>
                <a:spcPct val="80000"/>
              </a:lnSpc>
            </a:pPr>
            <a:r>
              <a:rPr lang="en-US" altLang="en-US" sz="2000" dirty="0" smtClean="0"/>
              <a:t>Importance of school placement and teacher-doctor alliance</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Each school may have different requirements for medicating children</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From MTA study: parents recognize side effects and teachers recognize  efficacy</a:t>
            </a:r>
          </a:p>
          <a:p>
            <a:pPr eaLnBrk="1" hangingPunct="1">
              <a:lnSpc>
                <a:spcPct val="80000"/>
              </a:lnSpc>
            </a:pPr>
            <a:endParaRPr lang="en-US" altLang="en-US" sz="1600" dirty="0" smtClean="0"/>
          </a:p>
          <a:p>
            <a:pPr eaLnBrk="1" hangingPunct="1">
              <a:lnSpc>
                <a:spcPct val="80000"/>
              </a:lnSpc>
              <a:buFont typeface="Wingdings" pitchFamily="2" charset="2"/>
              <a:buNone/>
            </a:pPr>
            <a:endParaRPr lang="en-US" altLang="en-US" sz="2800" dirty="0" smtClean="0"/>
          </a:p>
          <a:p>
            <a:pPr eaLnBrk="1" hangingPunct="1">
              <a:lnSpc>
                <a:spcPct val="80000"/>
              </a:lnSpc>
            </a:pPr>
            <a:endParaRPr lang="en-US" altLang="en-US" sz="2800" dirty="0" smtClean="0"/>
          </a:p>
        </p:txBody>
      </p:sp>
      <p:sp>
        <p:nvSpPr>
          <p:cNvPr id="49156" name="Slide Number Placeholder 4"/>
          <p:cNvSpPr>
            <a:spLocks noGrp="1"/>
          </p:cNvSpPr>
          <p:nvPr>
            <p:ph type="sldNum" sz="quarter" idx="12"/>
          </p:nvPr>
        </p:nvSpPr>
        <p:spPr bwMode="auto">
          <a:noFill/>
          <a:ln>
            <a:miter lim="800000"/>
            <a:headEnd/>
            <a:tailEnd/>
          </a:ln>
        </p:spPr>
        <p:txBody>
          <a:bodyPr/>
          <a:lstStyle/>
          <a:p>
            <a:fld id="{A182ADCD-94E3-477B-B739-628E75579DD3}" type="slidenum">
              <a:rPr lang="en-US" altLang="en-US" smtClean="0"/>
              <a:pPr/>
              <a:t>41</a:t>
            </a:fld>
            <a:endParaRPr lang="en-US" altLang="en-US" smtClean="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782CB066-58C7-49B7-BEBC-2127A1A6B435}" type="slidenum">
              <a:rPr lang="en-US" altLang="en-US" smtClean="0"/>
              <a:pPr algn="r"/>
              <a:t>42</a:t>
            </a:fld>
            <a:endParaRPr lang="en-US" altLang="en-US" smtClean="0"/>
          </a:p>
        </p:txBody>
      </p:sp>
      <p:sp>
        <p:nvSpPr>
          <p:cNvPr id="221187" name="Rectangle 3"/>
          <p:cNvSpPr>
            <a:spLocks noGrp="1" noChangeArrowheads="1"/>
          </p:cNvSpPr>
          <p:nvPr>
            <p:ph type="title"/>
          </p:nvPr>
        </p:nvSpPr>
        <p:spPr>
          <a:xfrm>
            <a:off x="76200" y="155448"/>
            <a:ext cx="9067800" cy="1252728"/>
          </a:xfrm>
        </p:spPr>
        <p:txBody>
          <a:bodyPr vert="horz" wrap="square" lIns="91440" tIns="45720" rIns="91440" bIns="45720" numCol="1" anchorCtr="0" compatLnSpc="1">
            <a:prstTxWarp prst="textNoShape">
              <a:avLst/>
            </a:prstTxWarp>
            <a:normAutofit/>
          </a:bodyPr>
          <a:lstStyle/>
          <a:p>
            <a:pPr algn="ctr" eaLnBrk="1" hangingPunct="1">
              <a:defRPr/>
            </a:pPr>
            <a:r>
              <a:rPr lang="en-US" altLang="en-US" sz="3500" b="0" dirty="0" smtClean="0">
                <a:solidFill>
                  <a:schemeClr val="bg1"/>
                </a:solidFill>
              </a:rPr>
              <a:t>Classes of Medication Used to Treat ADHD</a:t>
            </a:r>
          </a:p>
        </p:txBody>
      </p:sp>
      <p:sp>
        <p:nvSpPr>
          <p:cNvPr id="50180" name="Rectangle 4"/>
          <p:cNvSpPr>
            <a:spLocks noGrp="1" noChangeArrowheads="1"/>
          </p:cNvSpPr>
          <p:nvPr>
            <p:ph type="body" idx="1"/>
          </p:nvPr>
        </p:nvSpPr>
        <p:spPr>
          <a:xfrm>
            <a:off x="1435101" y="1676400"/>
            <a:ext cx="7498644" cy="3886200"/>
          </a:xfrm>
        </p:spPr>
        <p:txBody>
          <a:bodyPr/>
          <a:lstStyle/>
          <a:p>
            <a:pPr eaLnBrk="1" hangingPunct="1"/>
            <a:r>
              <a:rPr lang="en-US" altLang="en-US" sz="2800" dirty="0" smtClean="0"/>
              <a:t>FDA-approved </a:t>
            </a:r>
          </a:p>
          <a:p>
            <a:pPr lvl="1" eaLnBrk="1" hangingPunct="1">
              <a:spcAft>
                <a:spcPct val="40000"/>
              </a:spcAft>
            </a:pPr>
            <a:r>
              <a:rPr lang="en-US" altLang="en-US" sz="2000" dirty="0" smtClean="0"/>
              <a:t>Stimulants (methylphenidate, amphetamine)</a:t>
            </a:r>
          </a:p>
          <a:p>
            <a:pPr lvl="1" eaLnBrk="1" hangingPunct="1">
              <a:spcAft>
                <a:spcPct val="40000"/>
              </a:spcAft>
            </a:pPr>
            <a:r>
              <a:rPr lang="en-US" altLang="en-US" sz="2000" dirty="0" smtClean="0"/>
              <a:t>Non-stimulants: </a:t>
            </a:r>
          </a:p>
          <a:p>
            <a:pPr lvl="2" eaLnBrk="1" hangingPunct="1">
              <a:spcAft>
                <a:spcPct val="40000"/>
              </a:spcAft>
            </a:pPr>
            <a:r>
              <a:rPr lang="en-US" altLang="en-US" sz="1600" dirty="0" err="1" smtClean="0"/>
              <a:t>Atomoxetine</a:t>
            </a:r>
            <a:r>
              <a:rPr lang="en-US" altLang="en-US" sz="1600" dirty="0" smtClean="0"/>
              <a:t> – </a:t>
            </a:r>
            <a:r>
              <a:rPr lang="en-US" altLang="en-US" sz="1600" dirty="0" err="1" smtClean="0"/>
              <a:t>norephinephrine</a:t>
            </a:r>
            <a:r>
              <a:rPr lang="en-US" altLang="en-US" sz="1600" dirty="0" smtClean="0"/>
              <a:t> reuptake inhibitor</a:t>
            </a:r>
          </a:p>
          <a:p>
            <a:pPr lvl="2" eaLnBrk="1" hangingPunct="1">
              <a:spcAft>
                <a:spcPct val="40000"/>
              </a:spcAft>
            </a:pPr>
            <a:r>
              <a:rPr lang="en-US" altLang="en-US" sz="1600" dirty="0" smtClean="0">
                <a:sym typeface="Symbol" pitchFamily="18" charset="2"/>
              </a:rPr>
              <a:t></a:t>
            </a:r>
            <a:r>
              <a:rPr lang="en-US" altLang="en-US" sz="1600" dirty="0" smtClean="0"/>
              <a:t>-adrenergic agonists (</a:t>
            </a:r>
            <a:r>
              <a:rPr lang="en-US" altLang="en-US" sz="1600" dirty="0" err="1" smtClean="0"/>
              <a:t>antihypertensives</a:t>
            </a:r>
            <a:r>
              <a:rPr lang="en-US" altLang="en-US" sz="1600" dirty="0" smtClean="0"/>
              <a:t>) (</a:t>
            </a:r>
            <a:r>
              <a:rPr lang="en-US" altLang="en-US" sz="1600" dirty="0" err="1" smtClean="0"/>
              <a:t>clonidine</a:t>
            </a:r>
            <a:r>
              <a:rPr lang="en-US" altLang="en-US" sz="1600" dirty="0" smtClean="0"/>
              <a:t> ER, </a:t>
            </a:r>
            <a:r>
              <a:rPr lang="en-US" altLang="en-US" sz="1600" dirty="0" err="1" smtClean="0"/>
              <a:t>guanfacine</a:t>
            </a:r>
            <a:r>
              <a:rPr lang="en-US" altLang="en-US" sz="1600" dirty="0" smtClean="0"/>
              <a:t> ER)</a:t>
            </a:r>
          </a:p>
          <a:p>
            <a:pPr eaLnBrk="1" hangingPunct="1"/>
            <a:r>
              <a:rPr lang="en-US" altLang="en-US" sz="2800" dirty="0" smtClean="0"/>
              <a:t>Off-label</a:t>
            </a:r>
          </a:p>
          <a:p>
            <a:pPr lvl="1" eaLnBrk="1" hangingPunct="1"/>
            <a:r>
              <a:rPr lang="en-US" altLang="en-US" sz="2000" dirty="0" smtClean="0"/>
              <a:t>Antidepressants (</a:t>
            </a:r>
            <a:r>
              <a:rPr lang="en-US" altLang="en-US" sz="2000" dirty="0" err="1" smtClean="0"/>
              <a:t>tricyclics</a:t>
            </a:r>
            <a:r>
              <a:rPr lang="en-US" altLang="en-US" sz="2000" dirty="0" smtClean="0"/>
              <a:t>, </a:t>
            </a:r>
            <a:r>
              <a:rPr lang="en-US" altLang="en-US" sz="2000" dirty="0" err="1" smtClean="0"/>
              <a:t>bupropion</a:t>
            </a:r>
            <a:r>
              <a:rPr lang="en-US" altLang="en-US" sz="2000" dirty="0" smtClean="0"/>
              <a:t>, </a:t>
            </a:r>
            <a:r>
              <a:rPr lang="en-US" altLang="en-US" sz="2000" dirty="0" err="1" smtClean="0"/>
              <a:t>venlafaxine</a:t>
            </a:r>
            <a:r>
              <a:rPr lang="en-US" altLang="en-US" sz="2000" dirty="0" smtClean="0"/>
              <a:t>)</a:t>
            </a:r>
          </a:p>
          <a:p>
            <a:pPr lvl="1" eaLnBrk="1" hangingPunct="1">
              <a:spcAft>
                <a:spcPct val="40000"/>
              </a:spcAft>
            </a:pPr>
            <a:endParaRPr lang="en-US" altLang="en-US" sz="2400" dirty="0" smtClean="0"/>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algn="ctr" eaLnBrk="1" hangingPunct="1">
              <a:defRPr/>
            </a:pPr>
            <a:r>
              <a:rPr lang="en-US" altLang="en-US" sz="3900" b="0" dirty="0" smtClean="0">
                <a:solidFill>
                  <a:schemeClr val="bg1"/>
                </a:solidFill>
              </a:rPr>
              <a:t>ADHD Treatments (medication options)</a:t>
            </a:r>
          </a:p>
        </p:txBody>
      </p:sp>
      <p:sp>
        <p:nvSpPr>
          <p:cNvPr id="51203" name="Rectangle 3"/>
          <p:cNvSpPr>
            <a:spLocks noGrp="1" noChangeArrowheads="1"/>
          </p:cNvSpPr>
          <p:nvPr>
            <p:ph idx="1"/>
          </p:nvPr>
        </p:nvSpPr>
        <p:spPr/>
        <p:txBody>
          <a:bodyPr/>
          <a:lstStyle/>
          <a:p>
            <a:pPr eaLnBrk="1" hangingPunct="1"/>
            <a:r>
              <a:rPr lang="en-US" altLang="en-US" sz="2800" dirty="0" smtClean="0"/>
              <a:t>Possible efficacy</a:t>
            </a:r>
          </a:p>
          <a:p>
            <a:pPr lvl="1" eaLnBrk="1" hangingPunct="1"/>
            <a:r>
              <a:rPr lang="en-US" altLang="en-US" sz="2400" dirty="0" smtClean="0"/>
              <a:t>Omega 3-6-9 Fatty Acids (not FDA approved)</a:t>
            </a:r>
          </a:p>
          <a:p>
            <a:pPr lvl="2" eaLnBrk="1" hangingPunct="1"/>
            <a:r>
              <a:rPr lang="en-US" altLang="en-US" sz="1800" dirty="0" smtClean="0"/>
              <a:t>For excellent review, see Freeman, et al. </a:t>
            </a:r>
            <a:r>
              <a:rPr lang="en-US" altLang="en-US" sz="1800" dirty="0" err="1" smtClean="0"/>
              <a:t>Jnl</a:t>
            </a:r>
            <a:r>
              <a:rPr lang="en-US" altLang="en-US" sz="1800" dirty="0" smtClean="0"/>
              <a:t> </a:t>
            </a:r>
            <a:r>
              <a:rPr lang="en-US" altLang="en-US" sz="1800" dirty="0" err="1" smtClean="0"/>
              <a:t>Clin</a:t>
            </a:r>
            <a:r>
              <a:rPr lang="en-US" altLang="en-US" sz="1800" dirty="0" smtClean="0"/>
              <a:t> Psychiatry 2006</a:t>
            </a:r>
            <a:endParaRPr lang="en-US" altLang="en-US" sz="2800" dirty="0" smtClean="0"/>
          </a:p>
          <a:p>
            <a:pPr eaLnBrk="1" hangingPunct="1"/>
            <a:endParaRPr lang="en-US" altLang="en-US" sz="2800" i="1" dirty="0" smtClean="0"/>
          </a:p>
          <a:p>
            <a:pPr eaLnBrk="1" hangingPunct="1"/>
            <a:r>
              <a:rPr lang="en-US" altLang="en-US" sz="2800" i="1" dirty="0" smtClean="0"/>
              <a:t>Likely</a:t>
            </a:r>
            <a:r>
              <a:rPr lang="en-US" altLang="en-US" sz="2800" dirty="0" smtClean="0"/>
              <a:t> </a:t>
            </a:r>
            <a:r>
              <a:rPr lang="en-US" altLang="en-US" sz="2800" i="1" dirty="0" smtClean="0"/>
              <a:t>ineffective</a:t>
            </a:r>
          </a:p>
          <a:p>
            <a:pPr lvl="1" eaLnBrk="1" hangingPunct="1"/>
            <a:r>
              <a:rPr lang="en-US" altLang="en-US" sz="2400" dirty="0" smtClean="0"/>
              <a:t>SSRIs</a:t>
            </a:r>
          </a:p>
          <a:p>
            <a:pPr lvl="1" eaLnBrk="1" hangingPunct="1"/>
            <a:r>
              <a:rPr lang="en-US" altLang="en-US" sz="2400" dirty="0" smtClean="0"/>
              <a:t>Caffeine</a:t>
            </a:r>
          </a:p>
          <a:p>
            <a:pPr lvl="1" eaLnBrk="1" hangingPunct="1"/>
            <a:r>
              <a:rPr lang="en-US" altLang="en-US" sz="2400" dirty="0" smtClean="0"/>
              <a:t>St. John’s Wort</a:t>
            </a:r>
          </a:p>
          <a:p>
            <a:pPr lvl="1" eaLnBrk="1" hangingPunct="1"/>
            <a:endParaRPr lang="en-US" altLang="en-US" dirty="0" smtClean="0"/>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371600"/>
          </a:xfrm>
        </p:spPr>
        <p:txBody>
          <a:bodyPr vert="horz" wrap="square" lIns="91440" tIns="45720" rIns="91440" bIns="45720" numCol="1" anchorCtr="0" compatLnSpc="1">
            <a:prstTxWarp prst="textNoShape">
              <a:avLst/>
            </a:prstTxWarp>
            <a:noAutofit/>
          </a:bodyPr>
          <a:lstStyle/>
          <a:p>
            <a:pPr algn="ctr" eaLnBrk="1" hangingPunct="1">
              <a:defRPr/>
            </a:pPr>
            <a:r>
              <a:rPr lang="en-US" altLang="en-US" sz="4000" b="0" dirty="0" smtClean="0">
                <a:solidFill>
                  <a:schemeClr val="bg1"/>
                </a:solidFill>
                <a:cs typeface="Times New Roman" pitchFamily="18" charset="0"/>
              </a:rPr>
              <a:t>    Background: Stimulants</a:t>
            </a:r>
          </a:p>
        </p:txBody>
      </p:sp>
      <p:sp>
        <p:nvSpPr>
          <p:cNvPr id="52228" name="Content Placeholder 6"/>
          <p:cNvSpPr>
            <a:spLocks noGrp="1"/>
          </p:cNvSpPr>
          <p:nvPr>
            <p:ph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p:txBody>
      </p:sp>
      <p:grpSp>
        <p:nvGrpSpPr>
          <p:cNvPr id="3" name="Group 7"/>
          <p:cNvGrpSpPr>
            <a:grpSpLocks/>
          </p:cNvGrpSpPr>
          <p:nvPr/>
        </p:nvGrpSpPr>
        <p:grpSpPr bwMode="auto">
          <a:xfrm>
            <a:off x="1676400" y="1752600"/>
            <a:ext cx="6553200" cy="762000"/>
            <a:chOff x="3084291" y="488990"/>
            <a:chExt cx="2756300" cy="444109"/>
          </a:xfrm>
        </p:grpSpPr>
        <p:sp>
          <p:nvSpPr>
            <p:cNvPr id="9" name="Rounded Rectangle 8"/>
            <p:cNvSpPr/>
            <p:nvPr/>
          </p:nvSpPr>
          <p:spPr>
            <a:xfrm>
              <a:off x="3084291" y="488990"/>
              <a:ext cx="2756300" cy="44410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r>
                <a:rPr lang="ja-JP" altLang="en-US" sz="2000" dirty="0" smtClean="0">
                  <a:solidFill>
                    <a:srgbClr val="000000"/>
                  </a:solidFill>
                  <a:latin typeface="Gill Sans MT" pitchFamily="34" charset="0"/>
                </a:rPr>
                <a:t>“</a:t>
              </a:r>
              <a:r>
                <a:rPr lang="en-US" altLang="ja-JP" sz="2000" dirty="0" err="1" smtClean="0">
                  <a:solidFill>
                    <a:srgbClr val="000000"/>
                  </a:solidFill>
                  <a:latin typeface="Gill Sans MT" pitchFamily="34" charset="0"/>
                </a:rPr>
                <a:t>Psychostimulant</a:t>
              </a:r>
              <a:r>
                <a:rPr lang="ja-JP" altLang="en-US" sz="2000" dirty="0" smtClean="0">
                  <a:solidFill>
                    <a:srgbClr val="000000"/>
                  </a:solidFill>
                  <a:latin typeface="Gill Sans MT" pitchFamily="34" charset="0"/>
                </a:rPr>
                <a:t>”</a:t>
              </a:r>
              <a:r>
                <a:rPr lang="en-US" altLang="ja-JP" sz="2000" dirty="0" smtClean="0">
                  <a:solidFill>
                    <a:srgbClr val="000000"/>
                  </a:solidFill>
                  <a:latin typeface="Gill Sans MT" pitchFamily="34" charset="0"/>
                </a:rPr>
                <a:t> - if nucleus </a:t>
              </a:r>
              <a:r>
                <a:rPr lang="en-US" altLang="ja-JP" sz="2000" dirty="0" err="1" smtClean="0">
                  <a:solidFill>
                    <a:srgbClr val="000000"/>
                  </a:solidFill>
                  <a:latin typeface="Gill Sans MT" pitchFamily="34" charset="0"/>
                </a:rPr>
                <a:t>accumbens</a:t>
              </a:r>
              <a:r>
                <a:rPr lang="en-US" altLang="ja-JP" sz="2000" dirty="0" smtClean="0">
                  <a:solidFill>
                    <a:srgbClr val="000000"/>
                  </a:solidFill>
                  <a:latin typeface="Gill Sans MT" pitchFamily="34" charset="0"/>
                </a:rPr>
                <a:t> is activated (FDA)</a:t>
              </a:r>
              <a:endParaRPr lang="en-US" altLang="en-US" sz="1800" dirty="0" smtClean="0">
                <a:solidFill>
                  <a:srgbClr val="000000"/>
                </a:solidFill>
                <a:latin typeface="Gill Sans MT" pitchFamily="34" charset="0"/>
              </a:endParaRPr>
            </a:p>
          </p:txBody>
        </p:sp>
        <p:sp>
          <p:nvSpPr>
            <p:cNvPr id="10" name="Rounded Rectangle 4"/>
            <p:cNvSpPr/>
            <p:nvPr/>
          </p:nvSpPr>
          <p:spPr>
            <a:xfrm>
              <a:off x="3296177" y="552831"/>
              <a:ext cx="2524828" cy="3608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endParaRPr lang="en-US" sz="1600" dirty="0"/>
            </a:p>
          </p:txBody>
        </p:sp>
      </p:grpSp>
      <p:sp>
        <p:nvSpPr>
          <p:cNvPr id="24" name="Rounded Rectangle 23"/>
          <p:cNvSpPr/>
          <p:nvPr/>
        </p:nvSpPr>
        <p:spPr>
          <a:xfrm>
            <a:off x="1676400" y="2667000"/>
            <a:ext cx="6553200" cy="762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r>
              <a:rPr lang="ja-JP" altLang="en-US" sz="2000" smtClean="0">
                <a:solidFill>
                  <a:srgbClr val="000000"/>
                </a:solidFill>
                <a:latin typeface="Gill Sans MT" pitchFamily="34" charset="0"/>
              </a:rPr>
              <a:t>“</a:t>
            </a:r>
            <a:r>
              <a:rPr lang="en-US" altLang="ja-JP" sz="2000" dirty="0" smtClean="0">
                <a:solidFill>
                  <a:srgbClr val="000000"/>
                </a:solidFill>
                <a:latin typeface="Gill Sans MT" pitchFamily="34" charset="0"/>
              </a:rPr>
              <a:t>Stimulate</a:t>
            </a:r>
            <a:r>
              <a:rPr lang="ja-JP" altLang="en-US" sz="2000" smtClean="0">
                <a:solidFill>
                  <a:srgbClr val="000000"/>
                </a:solidFill>
                <a:latin typeface="Gill Sans MT" pitchFamily="34" charset="0"/>
              </a:rPr>
              <a:t>”</a:t>
            </a:r>
            <a:r>
              <a:rPr lang="en-US" altLang="ja-JP" sz="2000" dirty="0" smtClean="0">
                <a:solidFill>
                  <a:srgbClr val="000000"/>
                </a:solidFill>
                <a:latin typeface="Gill Sans MT" pitchFamily="34" charset="0"/>
              </a:rPr>
              <a:t> certain areas of the brain to address ADHD symptoms</a:t>
            </a:r>
            <a:endParaRPr lang="en-US" altLang="en-US" sz="2000" dirty="0" smtClean="0">
              <a:solidFill>
                <a:srgbClr val="000000"/>
              </a:solidFill>
              <a:latin typeface="Gill Sans MT" pitchFamily="34" charset="0"/>
            </a:endParaRPr>
          </a:p>
        </p:txBody>
      </p:sp>
      <p:sp>
        <p:nvSpPr>
          <p:cNvPr id="25" name="Rounded Rectangle 24"/>
          <p:cNvSpPr/>
          <p:nvPr/>
        </p:nvSpPr>
        <p:spPr>
          <a:xfrm>
            <a:off x="1676400" y="3581400"/>
            <a:ext cx="6553200" cy="762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r>
              <a:rPr lang="en-US" altLang="en-US" sz="2000" dirty="0" smtClean="0">
                <a:solidFill>
                  <a:srgbClr val="000000"/>
                </a:solidFill>
                <a:latin typeface="Gill Sans MT" pitchFamily="34" charset="0"/>
              </a:rPr>
              <a:t>In use for </a:t>
            </a:r>
            <a:r>
              <a:rPr lang="ja-JP" altLang="en-US" sz="2000" dirty="0" smtClean="0">
                <a:solidFill>
                  <a:srgbClr val="000000"/>
                </a:solidFill>
                <a:latin typeface="Gill Sans MT" pitchFamily="34" charset="0"/>
              </a:rPr>
              <a:t>“</a:t>
            </a:r>
            <a:r>
              <a:rPr lang="en-US" altLang="ja-JP" sz="2000" dirty="0" smtClean="0">
                <a:solidFill>
                  <a:srgbClr val="000000"/>
                </a:solidFill>
                <a:latin typeface="Gill Sans MT" pitchFamily="34" charset="0"/>
              </a:rPr>
              <a:t>behavioral disorders</a:t>
            </a:r>
            <a:r>
              <a:rPr lang="ja-JP" altLang="en-US" sz="2000" dirty="0" smtClean="0">
                <a:solidFill>
                  <a:srgbClr val="000000"/>
                </a:solidFill>
                <a:latin typeface="Gill Sans MT" pitchFamily="34" charset="0"/>
              </a:rPr>
              <a:t>”</a:t>
            </a:r>
            <a:r>
              <a:rPr lang="en-US" altLang="ja-JP" sz="2000" dirty="0" smtClean="0">
                <a:solidFill>
                  <a:srgbClr val="000000"/>
                </a:solidFill>
                <a:latin typeface="Gill Sans MT" pitchFamily="34" charset="0"/>
              </a:rPr>
              <a:t> in children since 1930’s; well established by 1970’s</a:t>
            </a:r>
          </a:p>
          <a:p>
            <a:pPr>
              <a:defRPr/>
            </a:pPr>
            <a:endParaRPr lang="en-US" altLang="en-US" sz="2000" dirty="0" smtClean="0">
              <a:solidFill>
                <a:srgbClr val="000000"/>
              </a:solidFill>
              <a:latin typeface="Gill Sans MT" pitchFamily="34" charset="0"/>
            </a:endParaRPr>
          </a:p>
          <a:p>
            <a:pPr>
              <a:defRPr/>
            </a:pPr>
            <a:endParaRPr lang="en-US" altLang="en-US" sz="2000" dirty="0" smtClean="0">
              <a:solidFill>
                <a:srgbClr val="000000"/>
              </a:solidFill>
              <a:latin typeface="Gill Sans MT" pitchFamily="34" charset="0"/>
            </a:endParaRPr>
          </a:p>
        </p:txBody>
      </p:sp>
      <p:sp>
        <p:nvSpPr>
          <p:cNvPr id="27" name="Rounded Rectangle 26"/>
          <p:cNvSpPr/>
          <p:nvPr/>
        </p:nvSpPr>
        <p:spPr>
          <a:xfrm>
            <a:off x="1676400" y="4495800"/>
            <a:ext cx="6553200" cy="762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nSpc>
                <a:spcPct val="90000"/>
              </a:lnSpc>
              <a:defRPr/>
            </a:pPr>
            <a:r>
              <a:rPr lang="en-US" altLang="en-US" sz="2000" dirty="0" smtClean="0">
                <a:solidFill>
                  <a:srgbClr val="000000"/>
                </a:solidFill>
                <a:latin typeface="Gill Sans MT" pitchFamily="34" charset="0"/>
              </a:rPr>
              <a:t>U.S. – 80% of worldwide consumption of stimulants</a:t>
            </a:r>
          </a:p>
        </p:txBody>
      </p:sp>
      <p:sp>
        <p:nvSpPr>
          <p:cNvPr id="12" name="Rounded Rectangle 11"/>
          <p:cNvSpPr/>
          <p:nvPr/>
        </p:nvSpPr>
        <p:spPr>
          <a:xfrm>
            <a:off x="1676400" y="5410200"/>
            <a:ext cx="6553200" cy="10668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nSpc>
                <a:spcPct val="90000"/>
              </a:lnSpc>
              <a:defRPr/>
            </a:pPr>
            <a:r>
              <a:rPr lang="en-US" sz="2000" dirty="0"/>
              <a:t>2 million prescriptions/month (2003, CDC) for methylphenidate (MPH), amphetamine (AMPH), and atomoxetine </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descr="what-is-the-difference-between-add-and-adhd-21395446.gif"/>
          <p:cNvPicPr>
            <a:picLocks noGrp="1" noChangeAspect="1"/>
          </p:cNvPicPr>
          <p:nvPr>
            <p:ph sz="quarter" idx="1"/>
          </p:nvPr>
        </p:nvPicPr>
        <p:blipFill>
          <a:blip r:embed="rId2" cstate="print"/>
          <a:srcRect/>
          <a:stretch>
            <a:fillRect/>
          </a:stretch>
        </p:blipFill>
        <p:spPr>
          <a:xfrm>
            <a:off x="304800" y="1676400"/>
            <a:ext cx="3396545" cy="3962400"/>
          </a:xfrm>
        </p:spPr>
      </p:pic>
      <p:pic>
        <p:nvPicPr>
          <p:cNvPr id="53251" name="Picture 5" descr="ritalin"/>
          <p:cNvPicPr>
            <a:picLocks noChangeAspect="1" noChangeArrowheads="1"/>
          </p:cNvPicPr>
          <p:nvPr/>
        </p:nvPicPr>
        <p:blipFill>
          <a:blip r:embed="rId3" cstate="print"/>
          <a:srcRect/>
          <a:stretch>
            <a:fillRect/>
          </a:stretch>
        </p:blipFill>
        <p:spPr bwMode="auto">
          <a:xfrm>
            <a:off x="4038600" y="1676400"/>
            <a:ext cx="4876800" cy="4114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371600"/>
          </a:xfrm>
        </p:spPr>
        <p:txBody>
          <a:bodyPr vert="horz" wrap="square" lIns="91440" tIns="45720" rIns="91440" bIns="45720" numCol="1" anchorCtr="0" compatLnSpc="1">
            <a:prstTxWarp prst="textNoShape">
              <a:avLst/>
            </a:prstTxWarp>
            <a:noAutofit/>
          </a:bodyPr>
          <a:lstStyle/>
          <a:p>
            <a:pPr algn="ctr">
              <a:defRPr/>
            </a:pPr>
            <a:r>
              <a:rPr lang="en-US" altLang="en-US" sz="3600" dirty="0" smtClean="0">
                <a:solidFill>
                  <a:srgbClr val="4B2203"/>
                </a:solidFill>
                <a:effectLst>
                  <a:outerShdw blurRad="38100" dist="38100" dir="2700000" algn="tl">
                    <a:srgbClr val="C0C0C0"/>
                  </a:outerShdw>
                </a:effectLst>
                <a:cs typeface="Times New Roman" pitchFamily="18" charset="0"/>
              </a:rPr>
              <a:t>  </a:t>
            </a:r>
            <a:r>
              <a:rPr lang="en-US" altLang="en-US" sz="3600" b="0" dirty="0" smtClean="0">
                <a:solidFill>
                  <a:schemeClr val="bg1"/>
                </a:solidFill>
              </a:rPr>
              <a:t>ADHD Treatments (medication options): </a:t>
            </a:r>
            <a:br>
              <a:rPr lang="en-US" altLang="en-US" sz="3600" b="0" dirty="0" smtClean="0">
                <a:solidFill>
                  <a:schemeClr val="bg1"/>
                </a:solidFill>
              </a:rPr>
            </a:br>
            <a:r>
              <a:rPr lang="en-US" altLang="en-US" sz="3600" b="0" dirty="0" smtClean="0">
                <a:solidFill>
                  <a:schemeClr val="bg1"/>
                </a:solidFill>
              </a:rPr>
              <a:t>I:</a:t>
            </a:r>
            <a:r>
              <a:rPr lang="en-US" altLang="en-US" sz="3600" dirty="0" smtClean="0">
                <a:solidFill>
                  <a:srgbClr val="4B2203"/>
                </a:solidFill>
                <a:effectLst>
                  <a:outerShdw blurRad="38100" dist="38100" dir="2700000" algn="tl">
                    <a:srgbClr val="C0C0C0"/>
                  </a:outerShdw>
                </a:effectLst>
                <a:cs typeface="Times New Roman" pitchFamily="18" charset="0"/>
              </a:rPr>
              <a:t>  </a:t>
            </a:r>
            <a:r>
              <a:rPr lang="en-US" altLang="en-US" sz="3600" b="0" dirty="0" smtClean="0">
                <a:solidFill>
                  <a:schemeClr val="bg1"/>
                </a:solidFill>
                <a:cs typeface="Times New Roman" pitchFamily="18" charset="0"/>
              </a:rPr>
              <a:t>Stimulants</a:t>
            </a:r>
          </a:p>
        </p:txBody>
      </p:sp>
      <p:sp>
        <p:nvSpPr>
          <p:cNvPr id="60420" name="Content Placeholder 6"/>
          <p:cNvSpPr>
            <a:spLocks noGrp="1"/>
          </p:cNvSpPr>
          <p:nvPr>
            <p:ph idx="1"/>
          </p:nvPr>
        </p:nvSpPr>
        <p:spPr/>
        <p:txBody>
          <a:bodyPr/>
          <a:lstStyle/>
          <a:p>
            <a:pPr eaLnBrk="1" hangingPunct="1"/>
            <a:endParaRPr lang="en-US" altLang="en-US" smtClean="0"/>
          </a:p>
          <a:p>
            <a:pPr eaLnBrk="1" hangingPunct="1"/>
            <a:endParaRPr lang="en-US" altLang="en-US" smtClean="0"/>
          </a:p>
        </p:txBody>
      </p:sp>
      <p:grpSp>
        <p:nvGrpSpPr>
          <p:cNvPr id="3" name="Group 7"/>
          <p:cNvGrpSpPr>
            <a:grpSpLocks/>
          </p:cNvGrpSpPr>
          <p:nvPr/>
        </p:nvGrpSpPr>
        <p:grpSpPr bwMode="auto">
          <a:xfrm>
            <a:off x="1676400" y="1752600"/>
            <a:ext cx="6553200" cy="762000"/>
            <a:chOff x="3084291" y="488990"/>
            <a:chExt cx="2756300" cy="444109"/>
          </a:xfrm>
        </p:grpSpPr>
        <p:sp>
          <p:nvSpPr>
            <p:cNvPr id="9" name="Rounded Rectangle 8"/>
            <p:cNvSpPr/>
            <p:nvPr/>
          </p:nvSpPr>
          <p:spPr>
            <a:xfrm>
              <a:off x="3084291" y="488990"/>
              <a:ext cx="2756300" cy="44410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en-US" sz="2000" dirty="0" smtClean="0"/>
                <a:t>Two classes: methylphenidate (MPH) or amphetamines (AMP)</a:t>
              </a:r>
              <a:endParaRPr lang="en-US" sz="2000" dirty="0"/>
            </a:p>
          </p:txBody>
        </p:sp>
        <p:sp>
          <p:nvSpPr>
            <p:cNvPr id="10" name="Rounded Rectangle 4"/>
            <p:cNvSpPr/>
            <p:nvPr/>
          </p:nvSpPr>
          <p:spPr>
            <a:xfrm>
              <a:off x="3296177" y="552831"/>
              <a:ext cx="2524828" cy="3608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endParaRPr lang="en-US" sz="1600" dirty="0"/>
            </a:p>
          </p:txBody>
        </p:sp>
      </p:grpSp>
      <p:sp>
        <p:nvSpPr>
          <p:cNvPr id="24" name="Rounded Rectangle 23"/>
          <p:cNvSpPr/>
          <p:nvPr/>
        </p:nvSpPr>
        <p:spPr>
          <a:xfrm>
            <a:off x="1676400" y="2667000"/>
            <a:ext cx="6553200" cy="762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en-US" sz="2000" dirty="0" smtClean="0"/>
              <a:t>Efficacy: MPH=AMP; effect rate: &gt;90%</a:t>
            </a:r>
            <a:endParaRPr lang="en-US" sz="2000" dirty="0"/>
          </a:p>
        </p:txBody>
      </p:sp>
      <p:sp>
        <p:nvSpPr>
          <p:cNvPr id="25" name="Rounded Rectangle 24"/>
          <p:cNvSpPr/>
          <p:nvPr/>
        </p:nvSpPr>
        <p:spPr>
          <a:xfrm>
            <a:off x="1676400" y="3581400"/>
            <a:ext cx="6553200" cy="7620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en-US" sz="2000" dirty="0" smtClean="0"/>
              <a:t>MPH: </a:t>
            </a:r>
            <a:r>
              <a:rPr lang="en-US" sz="2000" dirty="0" err="1" smtClean="0"/>
              <a:t>Concerta</a:t>
            </a:r>
            <a:r>
              <a:rPr lang="en-US" sz="2000" dirty="0" smtClean="0"/>
              <a:t>, Ritalin, </a:t>
            </a:r>
            <a:r>
              <a:rPr lang="en-US" sz="2000" dirty="0" err="1" smtClean="0"/>
              <a:t>Focalin</a:t>
            </a:r>
            <a:r>
              <a:rPr lang="en-US" sz="2000" dirty="0" smtClean="0"/>
              <a:t>, </a:t>
            </a:r>
            <a:r>
              <a:rPr lang="en-US" sz="2000" dirty="0" err="1" smtClean="0"/>
              <a:t>Metadate</a:t>
            </a:r>
            <a:r>
              <a:rPr lang="en-US" sz="2000" dirty="0" smtClean="0"/>
              <a:t>, </a:t>
            </a:r>
            <a:r>
              <a:rPr lang="en-US" sz="2000" dirty="0" err="1" smtClean="0"/>
              <a:t>Daytrana</a:t>
            </a:r>
            <a:r>
              <a:rPr lang="en-US" sz="2000" dirty="0" smtClean="0"/>
              <a:t>, </a:t>
            </a:r>
            <a:r>
              <a:rPr lang="en-US" sz="2000" dirty="0" err="1" smtClean="0"/>
              <a:t>Quillivant</a:t>
            </a:r>
            <a:r>
              <a:rPr lang="en-US" sz="2000" dirty="0" smtClean="0"/>
              <a:t> , </a:t>
            </a:r>
            <a:r>
              <a:rPr lang="en-US" sz="2000" dirty="0" err="1" smtClean="0"/>
              <a:t>Methylin</a:t>
            </a:r>
            <a:endParaRPr lang="en-US" sz="2000" dirty="0"/>
          </a:p>
        </p:txBody>
      </p:sp>
      <p:sp>
        <p:nvSpPr>
          <p:cNvPr id="27" name="Rounded Rectangle 26"/>
          <p:cNvSpPr/>
          <p:nvPr/>
        </p:nvSpPr>
        <p:spPr>
          <a:xfrm>
            <a:off x="1676400" y="4495800"/>
            <a:ext cx="6553200" cy="6858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en-US" sz="2000" dirty="0" smtClean="0"/>
              <a:t>AMP: </a:t>
            </a:r>
            <a:r>
              <a:rPr lang="en-US" sz="2000" dirty="0" err="1" smtClean="0"/>
              <a:t>Vyvanse</a:t>
            </a:r>
            <a:r>
              <a:rPr lang="en-US" sz="2000" dirty="0" smtClean="0"/>
              <a:t>, </a:t>
            </a:r>
            <a:r>
              <a:rPr lang="en-US" sz="2000" dirty="0" err="1" smtClean="0"/>
              <a:t>Adderall</a:t>
            </a:r>
            <a:r>
              <a:rPr lang="en-US" sz="2000" dirty="0" smtClean="0"/>
              <a:t>, </a:t>
            </a:r>
            <a:r>
              <a:rPr lang="en-US" sz="2000" dirty="0" err="1" smtClean="0"/>
              <a:t>Procentra</a:t>
            </a:r>
            <a:r>
              <a:rPr lang="en-US" sz="2000" dirty="0" smtClean="0"/>
              <a:t>, </a:t>
            </a:r>
            <a:r>
              <a:rPr lang="en-US" sz="2000" dirty="0" err="1" smtClean="0"/>
              <a:t>Dexedrin</a:t>
            </a:r>
            <a:r>
              <a:rPr lang="en-US" sz="2000" dirty="0" smtClean="0"/>
              <a:t> </a:t>
            </a:r>
            <a:endParaRPr lang="en-US" sz="2000" dirty="0"/>
          </a:p>
        </p:txBody>
      </p:sp>
      <p:sp>
        <p:nvSpPr>
          <p:cNvPr id="11" name="Rounded Rectangle 10"/>
          <p:cNvSpPr/>
          <p:nvPr/>
        </p:nvSpPr>
        <p:spPr>
          <a:xfrm>
            <a:off x="1600200" y="5410200"/>
            <a:ext cx="6553200" cy="68580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en-US" sz="2000" dirty="0" smtClean="0"/>
              <a:t>Age-approved: 6 and above (except a couple that are 3 years and above)</a:t>
            </a:r>
            <a:endParaRPr lang="en-US" sz="2000" dirty="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371600"/>
          </a:xfrm>
        </p:spPr>
        <p:txBody>
          <a:bodyPr vert="horz" wrap="square" lIns="91440" tIns="45720" rIns="91440" bIns="45720" numCol="1" anchorCtr="0" compatLnSpc="1">
            <a:prstTxWarp prst="textNoShape">
              <a:avLst/>
            </a:prstTxWarp>
            <a:noAutofit/>
          </a:bodyPr>
          <a:lstStyle/>
          <a:p>
            <a:pPr algn="ctr" eaLnBrk="1" hangingPunct="1">
              <a:defRPr/>
            </a:pPr>
            <a:r>
              <a:rPr lang="en-US" altLang="en-US" sz="4000" dirty="0" smtClean="0">
                <a:solidFill>
                  <a:srgbClr val="4B2203"/>
                </a:solidFill>
                <a:effectLst>
                  <a:outerShdw blurRad="38100" dist="38100" dir="2700000" algn="tl">
                    <a:srgbClr val="C0C0C0"/>
                  </a:outerShdw>
                </a:effectLst>
              </a:rPr>
              <a:t>	</a:t>
            </a:r>
            <a:r>
              <a:rPr lang="en-US" altLang="en-US" sz="4000" b="0" dirty="0" smtClean="0">
                <a:solidFill>
                  <a:schemeClr val="bg1"/>
                </a:solidFill>
                <a:cs typeface="Times New Roman" pitchFamily="18" charset="0"/>
              </a:rPr>
              <a:t>Preparations</a:t>
            </a:r>
          </a:p>
        </p:txBody>
      </p:sp>
      <p:graphicFrame>
        <p:nvGraphicFramePr>
          <p:cNvPr id="8" name="Content Placeholder 7"/>
          <p:cNvGraphicFramePr>
            <a:graphicFrameLocks noGrp="1"/>
          </p:cNvGraphicFramePr>
          <p:nvPr>
            <p:ph idx="1"/>
          </p:nvPr>
        </p:nvGraphicFramePr>
        <p:xfrm>
          <a:off x="1371600" y="1775193"/>
          <a:ext cx="7315200" cy="5082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371600"/>
          </a:xfrm>
        </p:spPr>
        <p:txBody>
          <a:bodyPr vert="horz" wrap="square" lIns="91440" tIns="45720" rIns="91440" bIns="45720" numCol="1" anchorCtr="0" compatLnSpc="1">
            <a:prstTxWarp prst="textNoShape">
              <a:avLst/>
            </a:prstTxWarp>
            <a:noAutofit/>
          </a:bodyPr>
          <a:lstStyle/>
          <a:p>
            <a:pPr algn="ctr">
              <a:defRPr/>
            </a:pPr>
            <a:r>
              <a:rPr lang="en-US" altLang="en-US" sz="4000" dirty="0" smtClean="0">
                <a:solidFill>
                  <a:srgbClr val="4B2203"/>
                </a:solidFill>
                <a:effectLst>
                  <a:outerShdw blurRad="38100" dist="38100" dir="2700000" algn="tl">
                    <a:srgbClr val="C0C0C0"/>
                  </a:outerShdw>
                </a:effectLst>
              </a:rPr>
              <a:t>	</a:t>
            </a:r>
            <a:r>
              <a:rPr lang="en-US" altLang="en-US" sz="4000" b="0" dirty="0">
                <a:solidFill>
                  <a:schemeClr val="bg1"/>
                </a:solidFill>
                <a:cs typeface="Times New Roman" pitchFamily="18" charset="0"/>
              </a:rPr>
              <a:t> Preparations</a:t>
            </a:r>
            <a:endParaRPr lang="en-US" altLang="en-US" sz="4000" dirty="0" smtClean="0">
              <a:solidFill>
                <a:srgbClr val="4B2203"/>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1371600" y="1775193"/>
          <a:ext cx="7315200" cy="5082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altLang="en-US" sz="4000" b="0" dirty="0" smtClean="0">
                <a:solidFill>
                  <a:schemeClr val="bg1"/>
                </a:solidFill>
                <a:cs typeface="Times New Roman" pitchFamily="18" charset="0"/>
              </a:rPr>
              <a:t>Adverse Effects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64866828"/>
              </p:ext>
            </p:extLst>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chemeClr val="bg1"/>
                </a:solidFill>
              </a:rPr>
              <a:t>Disorders</a:t>
            </a:r>
            <a:endParaRPr lang="en-US" b="0" dirty="0">
              <a:solidFill>
                <a:schemeClr val="bg1"/>
              </a:solidFill>
            </a:endParaRPr>
          </a:p>
        </p:txBody>
      </p:sp>
      <p:graphicFrame>
        <p:nvGraphicFramePr>
          <p:cNvPr id="5" name="Content Placeholder 4"/>
          <p:cNvGraphicFramePr>
            <a:graphicFrameLocks noGrp="1"/>
          </p:cNvGraphicFramePr>
          <p:nvPr>
            <p:ph idx="1"/>
          </p:nvPr>
        </p:nvGraphicFramePr>
        <p:xfrm>
          <a:off x="2362200" y="1752600"/>
          <a:ext cx="43434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vert="horz" wrap="square" lIns="91440" tIns="45720" rIns="91440" bIns="45720" numCol="1" anchorCtr="0" compatLnSpc="1">
            <a:prstTxWarp prst="textNoShape">
              <a:avLst/>
            </a:prstTxWarp>
            <a:noAutofit/>
          </a:bodyPr>
          <a:lstStyle/>
          <a:p>
            <a:pPr algn="ctr" eaLnBrk="1" hangingPunct="1">
              <a:defRPr/>
            </a:pPr>
            <a:r>
              <a:rPr lang="en-US" altLang="en-US" sz="4000" b="0" dirty="0" smtClean="0">
                <a:solidFill>
                  <a:schemeClr val="bg1"/>
                </a:solidFill>
                <a:cs typeface="Times New Roman" pitchFamily="18" charset="0"/>
              </a:rPr>
              <a:t>	</a:t>
            </a:r>
            <a:r>
              <a:rPr lang="en-US" altLang="en-US" sz="3800" b="0" dirty="0" smtClean="0">
                <a:solidFill>
                  <a:schemeClr val="bg1"/>
                </a:solidFill>
                <a:cs typeface="Times New Roman" pitchFamily="18" charset="0"/>
              </a:rPr>
              <a:t>Dealing With Adverse Effects</a:t>
            </a:r>
          </a:p>
        </p:txBody>
      </p:sp>
      <p:graphicFrame>
        <p:nvGraphicFramePr>
          <p:cNvPr id="7" name="Content Placeholder 6"/>
          <p:cNvGraphicFramePr>
            <a:graphicFrameLocks noGrp="1"/>
          </p:cNvGraphicFramePr>
          <p:nvPr>
            <p:ph idx="1"/>
          </p:nvPr>
        </p:nvGraphicFramePr>
        <p:xfrm>
          <a:off x="457200" y="1775192"/>
          <a:ext cx="8229600" cy="470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3C9CDCA2-2090-4AAC-AA95-DB16A8611B5F}" type="slidenum">
              <a:rPr lang="en-US" altLang="en-US" smtClean="0"/>
              <a:pPr algn="r"/>
              <a:t>51</a:t>
            </a:fld>
            <a:endParaRPr lang="en-US" altLang="en-US" smtClean="0"/>
          </a:p>
        </p:txBody>
      </p:sp>
      <p:sp>
        <p:nvSpPr>
          <p:cNvPr id="5427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eaLnBrk="1" hangingPunct="1">
              <a:buClr>
                <a:srgbClr val="FF9933"/>
              </a:buClr>
              <a:defRPr/>
            </a:pPr>
            <a:r>
              <a:rPr lang="en-US" altLang="en-US" sz="3200" b="0" dirty="0" smtClean="0">
                <a:solidFill>
                  <a:schemeClr val="bg1"/>
                </a:solidFill>
              </a:rPr>
              <a:t>ADHD Treatments (other medication options): II: </a:t>
            </a:r>
            <a:r>
              <a:rPr lang="en-US" altLang="en-US" sz="3200" b="0" dirty="0" err="1" smtClean="0">
                <a:solidFill>
                  <a:schemeClr val="bg1"/>
                </a:solidFill>
              </a:rPr>
              <a:t>Atomoxetine</a:t>
            </a:r>
            <a:r>
              <a:rPr lang="en-US" altLang="en-US" sz="3200" b="0" dirty="0" smtClean="0">
                <a:solidFill>
                  <a:schemeClr val="bg1"/>
                </a:solidFill>
              </a:rPr>
              <a:t> (Strattera)</a:t>
            </a:r>
          </a:p>
        </p:txBody>
      </p:sp>
      <p:sp>
        <p:nvSpPr>
          <p:cNvPr id="73732" name="Rectangle 3"/>
          <p:cNvSpPr>
            <a:spLocks noGrp="1" noChangeArrowheads="1"/>
          </p:cNvSpPr>
          <p:nvPr>
            <p:ph type="body" idx="1"/>
          </p:nvPr>
        </p:nvSpPr>
        <p:spPr/>
        <p:txBody>
          <a:bodyPr/>
          <a:lstStyle/>
          <a:p>
            <a:pPr eaLnBrk="1" hangingPunct="1">
              <a:lnSpc>
                <a:spcPct val="90000"/>
              </a:lnSpc>
              <a:buClr>
                <a:srgbClr val="FF9933"/>
              </a:buClr>
            </a:pPr>
            <a:r>
              <a:rPr lang="en-US" altLang="en-US" sz="2800" dirty="0" smtClean="0"/>
              <a:t>Selective </a:t>
            </a:r>
            <a:r>
              <a:rPr lang="en-US" altLang="en-US" sz="2800" dirty="0" err="1" smtClean="0"/>
              <a:t>Norepinephrine</a:t>
            </a:r>
            <a:r>
              <a:rPr lang="en-US" altLang="en-US" sz="2800" dirty="0" smtClean="0"/>
              <a:t> Reuptake inhibitor (akin to SSRI (antidepressants) mechanisms)</a:t>
            </a:r>
          </a:p>
          <a:p>
            <a:pPr eaLnBrk="1" hangingPunct="1">
              <a:lnSpc>
                <a:spcPct val="90000"/>
              </a:lnSpc>
              <a:buClr>
                <a:srgbClr val="FF9933"/>
              </a:buClr>
            </a:pPr>
            <a:r>
              <a:rPr lang="en-US" altLang="en-US" sz="2800" dirty="0" smtClean="0"/>
              <a:t>No “on and off”</a:t>
            </a:r>
          </a:p>
          <a:p>
            <a:pPr eaLnBrk="1" hangingPunct="1">
              <a:lnSpc>
                <a:spcPct val="90000"/>
              </a:lnSpc>
              <a:buClr>
                <a:srgbClr val="FF9933"/>
              </a:buClr>
            </a:pPr>
            <a:r>
              <a:rPr lang="en-US" altLang="en-US" sz="2800" dirty="0" smtClean="0"/>
              <a:t>Effects seen at 2-4 weeks; not immediately</a:t>
            </a:r>
          </a:p>
          <a:p>
            <a:pPr eaLnBrk="1" hangingPunct="1">
              <a:lnSpc>
                <a:spcPct val="90000"/>
              </a:lnSpc>
              <a:buClr>
                <a:srgbClr val="FF9933"/>
              </a:buClr>
            </a:pPr>
            <a:r>
              <a:rPr lang="en-US" altLang="en-US" sz="2800" dirty="0" smtClean="0"/>
              <a:t>GI complaints, sedation</a:t>
            </a:r>
          </a:p>
          <a:p>
            <a:pPr eaLnBrk="1" hangingPunct="1">
              <a:lnSpc>
                <a:spcPct val="90000"/>
              </a:lnSpc>
              <a:buClr>
                <a:srgbClr val="FF9933"/>
              </a:buClr>
            </a:pPr>
            <a:r>
              <a:rPr lang="en-US" altLang="en-US" sz="2800" dirty="0" smtClean="0"/>
              <a:t>Can check LFT’s: not routine</a:t>
            </a:r>
          </a:p>
          <a:p>
            <a:pPr eaLnBrk="1" hangingPunct="1">
              <a:lnSpc>
                <a:spcPct val="90000"/>
              </a:lnSpc>
              <a:buClr>
                <a:srgbClr val="FF9933"/>
              </a:buClr>
            </a:pPr>
            <a:r>
              <a:rPr lang="en-US" altLang="en-US" sz="2800" u="sng" dirty="0" smtClean="0"/>
              <a:t>Works best</a:t>
            </a:r>
            <a:r>
              <a:rPr lang="en-US" altLang="en-US" sz="2800" dirty="0" smtClean="0"/>
              <a:t>: if comorbid anxiety with ADHD</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3581400" y="6305550"/>
            <a:ext cx="2133600" cy="476250"/>
          </a:xfrm>
          <a:noFill/>
          <a:ln>
            <a:miter lim="800000"/>
            <a:headEnd/>
            <a:tailEnd/>
          </a:ln>
        </p:spPr>
        <p:txBody>
          <a:bodyPr/>
          <a:lstStyle/>
          <a:p>
            <a:pPr algn="r"/>
            <a:fld id="{3C9CDCA2-2090-4AAC-AA95-DB16A8611B5F}" type="slidenum">
              <a:rPr lang="en-US" altLang="en-US" smtClean="0"/>
              <a:pPr algn="r"/>
              <a:t>52</a:t>
            </a:fld>
            <a:endParaRPr lang="en-US" altLang="en-US" smtClean="0"/>
          </a:p>
        </p:txBody>
      </p:sp>
      <p:sp>
        <p:nvSpPr>
          <p:cNvPr id="5427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a:buClr>
                <a:srgbClr val="FF9933"/>
              </a:buClr>
              <a:defRPr/>
            </a:pPr>
            <a:r>
              <a:rPr lang="en-US" altLang="en-US" sz="3200" b="0" dirty="0" smtClean="0">
                <a:solidFill>
                  <a:schemeClr val="bg1"/>
                </a:solidFill>
              </a:rPr>
              <a:t>ADHD Treatments (medication options): </a:t>
            </a:r>
            <a:br>
              <a:rPr lang="en-US" altLang="en-US" sz="3200" b="0" dirty="0" smtClean="0">
                <a:solidFill>
                  <a:schemeClr val="bg1"/>
                </a:solidFill>
              </a:rPr>
            </a:br>
            <a:r>
              <a:rPr lang="en-US" altLang="en-US" sz="3200" b="0" dirty="0" smtClean="0">
                <a:solidFill>
                  <a:schemeClr val="bg1"/>
                </a:solidFill>
              </a:rPr>
              <a:t>III: </a:t>
            </a:r>
            <a:r>
              <a:rPr lang="en-US" altLang="en-US" sz="3200" b="0" dirty="0" err="1" smtClean="0">
                <a:solidFill>
                  <a:schemeClr val="bg1"/>
                </a:solidFill>
              </a:rPr>
              <a:t>Antihypertensives</a:t>
            </a:r>
            <a:endParaRPr lang="en-US" altLang="en-US" sz="3200" b="0" dirty="0" smtClean="0">
              <a:solidFill>
                <a:schemeClr val="bg1"/>
              </a:solidFill>
            </a:endParaRPr>
          </a:p>
        </p:txBody>
      </p:sp>
      <p:sp>
        <p:nvSpPr>
          <p:cNvPr id="73732" name="Rectangle 3"/>
          <p:cNvSpPr>
            <a:spLocks noGrp="1" noChangeArrowheads="1"/>
          </p:cNvSpPr>
          <p:nvPr>
            <p:ph type="body" idx="1"/>
          </p:nvPr>
        </p:nvSpPr>
        <p:spPr/>
        <p:txBody>
          <a:bodyPr/>
          <a:lstStyle/>
          <a:p>
            <a:pPr>
              <a:lnSpc>
                <a:spcPct val="90000"/>
              </a:lnSpc>
              <a:buClr>
                <a:srgbClr val="FF9933"/>
              </a:buClr>
              <a:buFont typeface="Wingdings" panose="05000000000000000000" pitchFamily="2" charset="2"/>
              <a:buChar char="§"/>
            </a:pPr>
            <a:r>
              <a:rPr lang="en-US" altLang="en-US" sz="2800" dirty="0" smtClean="0"/>
              <a:t>Alpha-2-agonists: </a:t>
            </a:r>
            <a:r>
              <a:rPr lang="en-US" altLang="en-US" sz="2800" dirty="0" err="1" smtClean="0"/>
              <a:t>clonidine</a:t>
            </a:r>
            <a:r>
              <a:rPr lang="en-US" altLang="en-US" sz="2800" dirty="0" smtClean="0"/>
              <a:t> ER (</a:t>
            </a:r>
            <a:r>
              <a:rPr lang="en-US" altLang="en-US" sz="2800" dirty="0" err="1" smtClean="0"/>
              <a:t>Kapvay</a:t>
            </a:r>
            <a:r>
              <a:rPr lang="en-US" altLang="en-US" sz="2800" dirty="0" smtClean="0"/>
              <a:t>), </a:t>
            </a:r>
            <a:r>
              <a:rPr lang="en-US" altLang="en-US" sz="2800" dirty="0" err="1" smtClean="0"/>
              <a:t>guanfacine</a:t>
            </a:r>
            <a:r>
              <a:rPr lang="en-US" altLang="en-US" sz="2800" dirty="0" smtClean="0"/>
              <a:t> ER (</a:t>
            </a:r>
            <a:r>
              <a:rPr lang="en-US" altLang="en-US" sz="2800" dirty="0" err="1" smtClean="0"/>
              <a:t>Intuniv</a:t>
            </a:r>
            <a:r>
              <a:rPr lang="en-US" altLang="en-US" sz="2800" dirty="0" smtClean="0"/>
              <a:t>)</a:t>
            </a:r>
          </a:p>
          <a:p>
            <a:pPr eaLnBrk="1" hangingPunct="1">
              <a:lnSpc>
                <a:spcPct val="90000"/>
              </a:lnSpc>
              <a:buClr>
                <a:srgbClr val="FF9933"/>
              </a:buClr>
              <a:buFont typeface="Wingdings" panose="05000000000000000000" pitchFamily="2" charset="2"/>
              <a:buChar char="§"/>
            </a:pPr>
            <a:r>
              <a:rPr lang="en-US" altLang="en-US" sz="2800" dirty="0" smtClean="0"/>
              <a:t>Non-stimulants; effects seen at 2-4 weeks; not immediately</a:t>
            </a:r>
          </a:p>
          <a:p>
            <a:pPr eaLnBrk="1" hangingPunct="1">
              <a:lnSpc>
                <a:spcPct val="90000"/>
              </a:lnSpc>
              <a:buClr>
                <a:srgbClr val="FF9933"/>
              </a:buClr>
              <a:buFont typeface="Wingdings" panose="05000000000000000000" pitchFamily="2" charset="2"/>
              <a:buChar char="§"/>
            </a:pPr>
            <a:r>
              <a:rPr lang="en-US" altLang="en-US" sz="2300" dirty="0" smtClean="0"/>
              <a:t>Common side effects: drowsiness, fatigue</a:t>
            </a:r>
          </a:p>
          <a:p>
            <a:pPr lvl="2">
              <a:lnSpc>
                <a:spcPct val="90000"/>
              </a:lnSpc>
              <a:buFont typeface="Wingdings" panose="05000000000000000000" pitchFamily="2" charset="2"/>
              <a:buChar char="§"/>
            </a:pPr>
            <a:r>
              <a:rPr lang="en-US" altLang="en-US" sz="2000" dirty="0" smtClean="0"/>
              <a:t>Monitor BP and HR for hypotension and </a:t>
            </a:r>
            <a:r>
              <a:rPr lang="en-US" altLang="en-US" sz="2000" dirty="0" err="1" smtClean="0"/>
              <a:t>bradycardia</a:t>
            </a:r>
            <a:endParaRPr lang="en-US" altLang="en-US" sz="2000" dirty="0" smtClean="0"/>
          </a:p>
          <a:p>
            <a:pPr>
              <a:lnSpc>
                <a:spcPct val="90000"/>
              </a:lnSpc>
              <a:buFont typeface="Wingdings" panose="05000000000000000000" pitchFamily="2" charset="2"/>
              <a:buChar char="§"/>
            </a:pPr>
            <a:r>
              <a:rPr lang="en-US" altLang="en-US" sz="2800" dirty="0" smtClean="0"/>
              <a:t>Congruent with stimulant side-effects: stimulants can cause increase BP; these drugs will decrease it</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0" y="155448"/>
            <a:ext cx="9144000" cy="1252728"/>
          </a:xfrm>
        </p:spPr>
        <p:txBody>
          <a:bodyPr vert="horz" wrap="square" lIns="91440" tIns="45720" rIns="91440" bIns="45720" numCol="1" anchorCtr="0" compatLnSpc="1">
            <a:prstTxWarp prst="textNoShape">
              <a:avLst/>
            </a:prstTxWarp>
            <a:normAutofit/>
          </a:bodyPr>
          <a:lstStyle/>
          <a:p>
            <a:pPr algn="ctr">
              <a:defRPr/>
            </a:pPr>
            <a:r>
              <a:rPr lang="en-US" altLang="en-US" sz="3600" b="0" dirty="0" smtClean="0">
                <a:solidFill>
                  <a:schemeClr val="bg1"/>
                </a:solidFill>
              </a:rPr>
              <a:t>ADHD Treatments (medication options): </a:t>
            </a:r>
            <a:br>
              <a:rPr lang="en-US" altLang="en-US" sz="3600" b="0" dirty="0" smtClean="0">
                <a:solidFill>
                  <a:schemeClr val="bg1"/>
                </a:solidFill>
              </a:rPr>
            </a:br>
            <a:r>
              <a:rPr lang="en-US" altLang="en-US" sz="3600" b="0" dirty="0" smtClean="0">
                <a:solidFill>
                  <a:schemeClr val="bg1"/>
                </a:solidFill>
              </a:rPr>
              <a:t>Off-label</a:t>
            </a:r>
          </a:p>
        </p:txBody>
      </p:sp>
      <p:sp>
        <p:nvSpPr>
          <p:cNvPr id="76803" name="Rectangle 3"/>
          <p:cNvSpPr>
            <a:spLocks noGrp="1" noChangeArrowheads="1"/>
          </p:cNvSpPr>
          <p:nvPr>
            <p:ph idx="1"/>
          </p:nvPr>
        </p:nvSpPr>
        <p:spPr/>
        <p:txBody>
          <a:bodyPr>
            <a:normAutofit fontScale="70000" lnSpcReduction="20000"/>
          </a:bodyPr>
          <a:lstStyle/>
          <a:p>
            <a:pPr eaLnBrk="1" hangingPunct="1"/>
            <a:r>
              <a:rPr lang="en-US" altLang="en-US" dirty="0" err="1" smtClean="0"/>
              <a:t>Clomipramine</a:t>
            </a:r>
            <a:r>
              <a:rPr lang="en-US" altLang="en-US" dirty="0" smtClean="0"/>
              <a:t> </a:t>
            </a:r>
          </a:p>
          <a:p>
            <a:pPr lvl="1" eaLnBrk="1" hangingPunct="1"/>
            <a:r>
              <a:rPr lang="en-US" altLang="en-US" dirty="0" smtClean="0"/>
              <a:t>non-selective SRI</a:t>
            </a:r>
          </a:p>
          <a:p>
            <a:pPr lvl="1" eaLnBrk="1" hangingPunct="1"/>
            <a:r>
              <a:rPr lang="en-US" altLang="en-US" dirty="0" smtClean="0"/>
              <a:t>data to show efficacy, but side-effects limit use</a:t>
            </a:r>
          </a:p>
          <a:p>
            <a:pPr lvl="1" eaLnBrk="1" hangingPunct="1"/>
            <a:r>
              <a:rPr lang="en-US" altLang="en-US" dirty="0" smtClean="0"/>
              <a:t>possible use in co-morbid OCD</a:t>
            </a:r>
          </a:p>
          <a:p>
            <a:pPr lvl="1" eaLnBrk="1" hangingPunct="1"/>
            <a:r>
              <a:rPr lang="en-US" altLang="en-US" dirty="0" smtClean="0"/>
              <a:t>high seizure risk (1.5% annual risk in adults)</a:t>
            </a:r>
          </a:p>
          <a:p>
            <a:pPr lvl="1" eaLnBrk="1" hangingPunct="1"/>
            <a:endParaRPr lang="en-US" altLang="en-US" dirty="0" smtClean="0"/>
          </a:p>
          <a:p>
            <a:r>
              <a:rPr lang="en-US" altLang="en-US" dirty="0" err="1" smtClean="0"/>
              <a:t>Bupropion</a:t>
            </a:r>
            <a:r>
              <a:rPr lang="en-US" altLang="en-US" dirty="0" smtClean="0"/>
              <a:t> (</a:t>
            </a:r>
            <a:r>
              <a:rPr lang="en-US" altLang="en-US" dirty="0" err="1" smtClean="0"/>
              <a:t>Wellbutrin</a:t>
            </a:r>
            <a:r>
              <a:rPr lang="en-US" altLang="en-US" dirty="0" smtClean="0"/>
              <a:t> / </a:t>
            </a:r>
            <a:r>
              <a:rPr lang="en-US" altLang="en-US" dirty="0" err="1" smtClean="0"/>
              <a:t>Zyban</a:t>
            </a:r>
            <a:r>
              <a:rPr lang="en-US" altLang="en-US" dirty="0" smtClean="0"/>
              <a:t>)</a:t>
            </a:r>
          </a:p>
          <a:p>
            <a:pPr lvl="1"/>
            <a:r>
              <a:rPr lang="en-US" altLang="en-US" dirty="0" smtClean="0"/>
              <a:t>may have special use with </a:t>
            </a:r>
            <a:r>
              <a:rPr lang="en-US" altLang="en-US" dirty="0" err="1" smtClean="0"/>
              <a:t>comorbid</a:t>
            </a:r>
            <a:r>
              <a:rPr lang="en-US" altLang="en-US" dirty="0" smtClean="0"/>
              <a:t> depression or substance abuse</a:t>
            </a:r>
          </a:p>
          <a:p>
            <a:pPr lvl="1"/>
            <a:r>
              <a:rPr lang="en-US" altLang="en-US" dirty="0" smtClean="0"/>
              <a:t>side effects: seizures, insomnia, agitation, psychosis </a:t>
            </a:r>
          </a:p>
          <a:p>
            <a:pPr lvl="1"/>
            <a:endParaRPr lang="en-US" altLang="en-US" dirty="0" smtClean="0"/>
          </a:p>
          <a:p>
            <a:r>
              <a:rPr lang="en-US" altLang="en-US" dirty="0" err="1" smtClean="0"/>
              <a:t>Venlafaxine</a:t>
            </a:r>
            <a:r>
              <a:rPr lang="en-US" altLang="en-US" dirty="0" smtClean="0"/>
              <a:t> (Effexor)</a:t>
            </a:r>
          </a:p>
          <a:p>
            <a:pPr lvl="1"/>
            <a:r>
              <a:rPr lang="en-US" altLang="en-US" dirty="0" smtClean="0"/>
              <a:t>more benefits on behavioral than cognitive symptoms</a:t>
            </a:r>
          </a:p>
          <a:p>
            <a:pPr lvl="1"/>
            <a:r>
              <a:rPr lang="en-US" altLang="en-US" dirty="0" smtClean="0"/>
              <a:t>anecdotal reports: useful in OCD, perseveration, depression, anxiety, agitation</a:t>
            </a:r>
          </a:p>
          <a:p>
            <a:pPr lvl="1" eaLnBrk="1" hangingPunct="1">
              <a:buNone/>
            </a:pPr>
            <a:endParaRPr lang="en-US" altLang="en-US" dirty="0" smtClean="0"/>
          </a:p>
        </p:txBody>
      </p:sp>
      <p:sp>
        <p:nvSpPr>
          <p:cNvPr id="76804" name="Slide Number Placeholder 4"/>
          <p:cNvSpPr>
            <a:spLocks noGrp="1"/>
          </p:cNvSpPr>
          <p:nvPr>
            <p:ph type="sldNum" sz="quarter" idx="12"/>
          </p:nvPr>
        </p:nvSpPr>
        <p:spPr bwMode="auto">
          <a:noFill/>
          <a:ln>
            <a:miter lim="800000"/>
            <a:headEnd/>
            <a:tailEnd/>
          </a:ln>
        </p:spPr>
        <p:txBody>
          <a:bodyPr/>
          <a:lstStyle/>
          <a:p>
            <a:fld id="{BEB85504-A51A-4502-A828-F04723FDE78D}" type="slidenum">
              <a:rPr lang="en-US" altLang="en-US" smtClean="0"/>
              <a:pPr/>
              <a:t>53</a:t>
            </a:fld>
            <a:endParaRPr lang="en-US" altLang="en-US" smtClean="0"/>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50976"/>
          </a:xfrm>
        </p:spPr>
        <p:txBody>
          <a:bodyPr>
            <a:normAutofit fontScale="90000"/>
          </a:bodyPr>
          <a:lstStyle/>
          <a:p>
            <a:pPr algn="ctr"/>
            <a:r>
              <a:rPr lang="en-US" sz="4800" b="0" dirty="0" smtClean="0">
                <a:solidFill>
                  <a:schemeClr val="bg1"/>
                </a:solidFill>
                <a:ea typeface="ＭＳ Ｐゴシック" pitchFamily="34" charset="-128"/>
              </a:rPr>
              <a:t>Course</a:t>
            </a:r>
            <a:r>
              <a:rPr lang="en-US" sz="4800" dirty="0" smtClean="0">
                <a:solidFill>
                  <a:schemeClr val="tx2"/>
                </a:solidFill>
                <a:effectLst>
                  <a:outerShdw blurRad="38100" dist="38100" dir="2700000" algn="tl">
                    <a:srgbClr val="000000"/>
                  </a:outerShdw>
                </a:effectLst>
                <a:latin typeface="Tahoma" charset="0"/>
                <a:ea typeface="ＭＳ Ｐゴシック" pitchFamily="34" charset="-128"/>
              </a:rPr>
              <a:t/>
            </a:r>
            <a:br>
              <a:rPr lang="en-US" sz="4800" dirty="0" smtClean="0">
                <a:solidFill>
                  <a:schemeClr val="tx2"/>
                </a:solidFill>
                <a:effectLst>
                  <a:outerShdw blurRad="38100" dist="38100" dir="2700000" algn="tl">
                    <a:srgbClr val="000000"/>
                  </a:outerShdw>
                </a:effectLst>
                <a:latin typeface="Tahoma" charset="0"/>
                <a:ea typeface="ＭＳ Ｐゴシック" pitchFamily="34" charset="-128"/>
              </a:rPr>
            </a:br>
            <a:endParaRPr lang="en-US" dirty="0"/>
          </a:p>
        </p:txBody>
      </p:sp>
      <p:sp>
        <p:nvSpPr>
          <p:cNvPr id="80898" name="Rectangle 222"/>
          <p:cNvSpPr>
            <a:spLocks noGrp="1" noChangeArrowheads="1"/>
          </p:cNvSpPr>
          <p:nvPr>
            <p:ph type="sldNum" sz="quarter" idx="12"/>
          </p:nvPr>
        </p:nvSpPr>
        <p:spPr bwMode="auto">
          <a:noFill/>
          <a:ln>
            <a:miter lim="800000"/>
            <a:headEnd/>
            <a:tailEnd/>
          </a:ln>
        </p:spPr>
        <p:txBody>
          <a:bodyPr/>
          <a:lstStyle/>
          <a:p>
            <a:fld id="{6AB197A7-4BAD-490F-825B-1379A5FDD1F4}" type="slidenum">
              <a:rPr lang="en-US" altLang="en-US" smtClean="0"/>
              <a:pPr/>
              <a:t>54</a:t>
            </a:fld>
            <a:endParaRPr lang="en-US" altLang="en-US" smtClean="0"/>
          </a:p>
        </p:txBody>
      </p:sp>
      <p:sp>
        <p:nvSpPr>
          <p:cNvPr id="303106" name="Text Box 2"/>
          <p:cNvSpPr txBox="1">
            <a:spLocks noChangeArrowheads="1"/>
          </p:cNvSpPr>
          <p:nvPr/>
        </p:nvSpPr>
        <p:spPr bwMode="auto">
          <a:xfrm>
            <a:off x="685800" y="1371600"/>
            <a:ext cx="7476067" cy="4832092"/>
          </a:xfrm>
          <a:prstGeom prst="rect">
            <a:avLst/>
          </a:prstGeom>
          <a:noFill/>
          <a:ln w="9525">
            <a:noFill/>
            <a:miter lim="800000"/>
            <a:headEnd/>
            <a:tailEnd/>
          </a:ln>
          <a:effectLst/>
        </p:spPr>
        <p:txBody>
          <a:bodyPr wrap="square">
            <a:spAutoFit/>
          </a:bodyPr>
          <a:lstStyle/>
          <a:p>
            <a:pPr marL="342900" indent="-342900" eaLnBrk="1" hangingPunct="1">
              <a:defRPr/>
            </a:pPr>
            <a:endParaRPr lang="en-US" sz="800" dirty="0">
              <a:latin typeface="Tahoma" charset="0"/>
              <a:ea typeface="ＭＳ Ｐゴシック" pitchFamily="34" charset="-128"/>
            </a:endParaRPr>
          </a:p>
          <a:p>
            <a:pPr marL="342900" indent="-342900" eaLnBrk="1" hangingPunct="1">
              <a:buFont typeface="Wingdings" pitchFamily="2" charset="2"/>
              <a:buChar char="§"/>
              <a:defRPr/>
            </a:pPr>
            <a:r>
              <a:rPr lang="en-US" sz="2000" dirty="0" smtClean="0">
                <a:ea typeface="ＭＳ Ｐゴシック" pitchFamily="34" charset="-128"/>
              </a:rPr>
              <a:t>Approximately </a:t>
            </a:r>
            <a:r>
              <a:rPr lang="en-US" sz="2000" dirty="0">
                <a:ea typeface="ＭＳ Ｐゴシック" pitchFamily="34" charset="-128"/>
              </a:rPr>
              <a:t>50% of children with ADHD have a favorable prognosis.</a:t>
            </a:r>
          </a:p>
          <a:p>
            <a:pPr marL="342900" indent="-342900" eaLnBrk="1" hangingPunct="1">
              <a:buFont typeface="Wingdings" pitchFamily="2" charset="2"/>
              <a:buChar char="§"/>
              <a:defRPr/>
            </a:pPr>
            <a:endParaRPr lang="en-US" sz="2000" dirty="0">
              <a:ea typeface="ＭＳ Ｐゴシック" pitchFamily="34" charset="-128"/>
            </a:endParaRPr>
          </a:p>
          <a:p>
            <a:pPr marL="342900" indent="-342900" eaLnBrk="1" hangingPunct="1">
              <a:buFont typeface="Wingdings" pitchFamily="2" charset="2"/>
              <a:buChar char="§"/>
              <a:defRPr/>
            </a:pPr>
            <a:r>
              <a:rPr lang="en-US" sz="2000" dirty="0" smtClean="0">
                <a:ea typeface="ＭＳ Ｐゴシック" pitchFamily="34" charset="-128"/>
              </a:rPr>
              <a:t>Nearly </a:t>
            </a:r>
            <a:r>
              <a:rPr lang="en-US" sz="2000" dirty="0">
                <a:ea typeface="ＭＳ Ｐゴシック" pitchFamily="34" charset="-128"/>
              </a:rPr>
              <a:t>25% develop Antisocial Personality Disorder</a:t>
            </a:r>
          </a:p>
          <a:p>
            <a:pPr marL="342900" indent="-342900" eaLnBrk="1" hangingPunct="1">
              <a:buFont typeface="Wingdings" pitchFamily="2" charset="2"/>
              <a:buChar char="§"/>
              <a:defRPr/>
            </a:pPr>
            <a:endParaRPr lang="en-US" sz="2000" dirty="0">
              <a:ea typeface="ＭＳ Ｐゴシック" pitchFamily="34" charset="-128"/>
            </a:endParaRPr>
          </a:p>
          <a:p>
            <a:pPr marL="342900" indent="-342900" eaLnBrk="1" hangingPunct="1">
              <a:buFont typeface="Wingdings" pitchFamily="2" charset="2"/>
              <a:buChar char="§"/>
              <a:defRPr/>
            </a:pPr>
            <a:r>
              <a:rPr lang="en-US" sz="2000" dirty="0" smtClean="0">
                <a:ea typeface="ＭＳ Ｐゴシック" pitchFamily="34" charset="-128"/>
              </a:rPr>
              <a:t>Almost </a:t>
            </a:r>
            <a:r>
              <a:rPr lang="en-US" sz="2000" dirty="0">
                <a:ea typeface="ＭＳ Ｐゴシック" pitchFamily="34" charset="-128"/>
              </a:rPr>
              <a:t>half of the children with ADHD continue residual </a:t>
            </a:r>
            <a:r>
              <a:rPr lang="en-US" sz="2000" dirty="0" smtClean="0">
                <a:ea typeface="ＭＳ Ｐゴシック" pitchFamily="34" charset="-128"/>
              </a:rPr>
              <a:t>symptoms </a:t>
            </a:r>
            <a:r>
              <a:rPr lang="en-US" sz="2000" dirty="0">
                <a:ea typeface="ＭＳ Ｐゴシック" pitchFamily="34" charset="-128"/>
              </a:rPr>
              <a:t>during their adulthood. </a:t>
            </a:r>
          </a:p>
          <a:p>
            <a:pPr marL="342900" indent="-342900" eaLnBrk="1" hangingPunct="1">
              <a:buFont typeface="Wingdings" pitchFamily="2" charset="2"/>
              <a:buChar char="§"/>
              <a:defRPr/>
            </a:pPr>
            <a:endParaRPr lang="en-US" sz="2000" dirty="0">
              <a:ea typeface="ＭＳ Ｐゴシック" pitchFamily="34" charset="-128"/>
            </a:endParaRPr>
          </a:p>
          <a:p>
            <a:pPr marL="342900" indent="-342900" eaLnBrk="1" hangingPunct="1">
              <a:buFont typeface="Wingdings" pitchFamily="2" charset="2"/>
              <a:buChar char="§"/>
              <a:defRPr/>
            </a:pPr>
            <a:r>
              <a:rPr lang="en-US" sz="2000" b="1" dirty="0" smtClean="0">
                <a:ea typeface="ＭＳ Ｐゴシック" pitchFamily="34" charset="-128"/>
              </a:rPr>
              <a:t>Reduction </a:t>
            </a:r>
            <a:r>
              <a:rPr lang="en-US" sz="2000" b="1" dirty="0">
                <a:ea typeface="ＭＳ Ｐゴシック" pitchFamily="34" charset="-128"/>
              </a:rPr>
              <a:t>of hyperactivity in adults is  attributed to the use of coping (cognitive) skills </a:t>
            </a:r>
          </a:p>
          <a:p>
            <a:pPr marL="342900" indent="-342900" eaLnBrk="1" hangingPunct="1">
              <a:buFont typeface="Wingdings" pitchFamily="2" charset="2"/>
              <a:buChar char="§"/>
              <a:defRPr/>
            </a:pPr>
            <a:endParaRPr lang="en-US" sz="2000" dirty="0">
              <a:ea typeface="ＭＳ Ｐゴシック" pitchFamily="34" charset="-128"/>
            </a:endParaRPr>
          </a:p>
          <a:p>
            <a:pPr marL="342900" indent="-342900" eaLnBrk="1" hangingPunct="1">
              <a:buFont typeface="Wingdings" pitchFamily="2" charset="2"/>
              <a:buChar char="§"/>
              <a:defRPr/>
            </a:pPr>
            <a:r>
              <a:rPr lang="en-US" sz="2000" dirty="0" smtClean="0">
                <a:ea typeface="ＭＳ Ｐゴシック" pitchFamily="34" charset="-128"/>
              </a:rPr>
              <a:t>Adults </a:t>
            </a:r>
            <a:r>
              <a:rPr lang="en-US" sz="2000" dirty="0">
                <a:ea typeface="ＭＳ Ｐゴシック" pitchFamily="34" charset="-128"/>
              </a:rPr>
              <a:t>with ADHD have difficulties with concentration, organizing tasks and memory all of which are related to executive functions.</a:t>
            </a:r>
          </a:p>
          <a:p>
            <a:pPr marL="342900" indent="-342900" eaLnBrk="1" hangingPunct="1">
              <a:defRPr/>
            </a:pPr>
            <a:endParaRPr lang="en-US" sz="2000" dirty="0">
              <a:latin typeface="Tahoma" charset="0"/>
              <a:ea typeface="ＭＳ Ｐゴシック" pitchFamily="34" charset="-128"/>
            </a:endParaRPr>
          </a:p>
          <a:p>
            <a:pPr marL="342900" indent="-342900" eaLnBrk="1" hangingPunct="1">
              <a:defRPr/>
            </a:pPr>
            <a:endParaRPr lang="en-US" sz="2000" dirty="0">
              <a:latin typeface="Tahoma" charset="0"/>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a:solidFill>
                  <a:schemeClr val="bg1"/>
                </a:solidFill>
              </a:rPr>
              <a:t>DSM-5: Disruptive, Impulse-Control, &amp; Conduct Disorders</a:t>
            </a:r>
          </a:p>
        </p:txBody>
      </p:sp>
      <p:graphicFrame>
        <p:nvGraphicFramePr>
          <p:cNvPr id="5" name="Content Placeholder 4"/>
          <p:cNvGraphicFramePr>
            <a:graphicFrameLocks noGrp="1"/>
          </p:cNvGraphicFramePr>
          <p:nvPr>
            <p:ph idx="1"/>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3600" b="0" dirty="0" smtClean="0">
                <a:solidFill>
                  <a:schemeClr val="bg1"/>
                </a:solidFill>
                <a:cs typeface="Andalus" panose="02020603050405020304" pitchFamily="18" charset="-78"/>
              </a:rPr>
              <a:t>Oppositional Defiant Disorder (ODD)</a:t>
            </a:r>
            <a:endParaRPr lang="en-US" sz="3600" b="0" dirty="0">
              <a:solidFill>
                <a:schemeClr val="bg1"/>
              </a:solidFill>
              <a:cs typeface="Andalus" panose="02020603050405020304" pitchFamily="18" charset="-78"/>
            </a:endParaRPr>
          </a:p>
        </p:txBody>
      </p:sp>
      <p:sp>
        <p:nvSpPr>
          <p:cNvPr id="3" name="Content Placeholder 2"/>
          <p:cNvSpPr>
            <a:spLocks noGrp="1"/>
          </p:cNvSpPr>
          <p:nvPr>
            <p:ph idx="1"/>
          </p:nvPr>
        </p:nvSpPr>
        <p:spPr>
          <a:xfrm>
            <a:off x="990600" y="2133600"/>
            <a:ext cx="6777317" cy="3962400"/>
          </a:xfrm>
        </p:spPr>
        <p:txBody>
          <a:bodyPr>
            <a:normAutofit/>
          </a:bodyPr>
          <a:lstStyle/>
          <a:p>
            <a:pPr>
              <a:buFont typeface="Wingdings" pitchFamily="2" charset="2"/>
              <a:buChar char="§"/>
            </a:pPr>
            <a:r>
              <a:rPr lang="en-US" sz="2200" dirty="0" smtClean="0"/>
              <a:t>Angry/Irritable mood (3 symptoms): loses temper, easily annoyed, angry &amp; resentful</a:t>
            </a:r>
          </a:p>
          <a:p>
            <a:pPr>
              <a:buFont typeface="Wingdings" pitchFamily="2" charset="2"/>
              <a:buChar char="§"/>
            </a:pPr>
            <a:r>
              <a:rPr lang="en-US" sz="2200" dirty="0" smtClean="0">
                <a:solidFill>
                  <a:srgbClr val="303030"/>
                </a:solidFill>
              </a:rPr>
              <a:t>Argumentative/Defiant behavior </a:t>
            </a:r>
            <a:r>
              <a:rPr lang="en-US" sz="2200" dirty="0" smtClean="0"/>
              <a:t>(4 </a:t>
            </a:r>
            <a:r>
              <a:rPr lang="en-US" sz="2200" dirty="0"/>
              <a:t>symptoms</a:t>
            </a:r>
            <a:r>
              <a:rPr lang="en-US" sz="2200" dirty="0" smtClean="0"/>
              <a:t>): </a:t>
            </a:r>
            <a:r>
              <a:rPr lang="en-US" sz="2200" dirty="0" smtClean="0">
                <a:solidFill>
                  <a:srgbClr val="303030"/>
                </a:solidFill>
              </a:rPr>
              <a:t>authority figures, non-compliant with rules, deliberately annoys, blames others</a:t>
            </a:r>
          </a:p>
          <a:p>
            <a:pPr>
              <a:buFont typeface="Wingdings" pitchFamily="2" charset="2"/>
              <a:buChar char="§"/>
            </a:pPr>
            <a:r>
              <a:rPr lang="en-US" sz="2200" dirty="0" smtClean="0">
                <a:solidFill>
                  <a:srgbClr val="303030"/>
                </a:solidFill>
              </a:rPr>
              <a:t>Vindictiveness </a:t>
            </a:r>
            <a:r>
              <a:rPr lang="en-US" sz="2200" dirty="0" smtClean="0"/>
              <a:t>(1 symptom):</a:t>
            </a:r>
            <a:r>
              <a:rPr lang="en-US" sz="2200" dirty="0" smtClean="0">
                <a:solidFill>
                  <a:srgbClr val="303030"/>
                </a:solidFill>
              </a:rPr>
              <a:t> twice/6months</a:t>
            </a:r>
          </a:p>
          <a:p>
            <a:pPr>
              <a:buFont typeface="Wingdings" pitchFamily="2" charset="2"/>
              <a:buChar char="§"/>
            </a:pPr>
            <a:r>
              <a:rPr lang="en-US" sz="2200" dirty="0" smtClean="0">
                <a:solidFill>
                  <a:srgbClr val="303030"/>
                </a:solidFill>
              </a:rPr>
              <a:t>4/8 symptoms</a:t>
            </a:r>
          </a:p>
          <a:p>
            <a:pPr>
              <a:buFont typeface="Wingdings" pitchFamily="2" charset="2"/>
              <a:buChar char="§"/>
            </a:pPr>
            <a:r>
              <a:rPr lang="en-US" sz="2200" dirty="0" smtClean="0">
                <a:solidFill>
                  <a:srgbClr val="303030"/>
                </a:solidFill>
              </a:rPr>
              <a:t>&lt;5 years: most days/week x6 months</a:t>
            </a:r>
          </a:p>
          <a:p>
            <a:pPr>
              <a:buFont typeface="Wingdings" pitchFamily="2" charset="2"/>
              <a:buChar char="§"/>
            </a:pPr>
            <a:r>
              <a:rPr lang="en-US" sz="2200" dirty="0" smtClean="0">
                <a:solidFill>
                  <a:srgbClr val="303030"/>
                </a:solidFill>
              </a:rPr>
              <a:t>&gt;5 years: 1/week x6 months</a:t>
            </a:r>
            <a:endParaRPr lang="en-US" sz="2200" dirty="0">
              <a:solidFill>
                <a:srgbClr val="303030"/>
              </a:solidFill>
            </a:endParaRPr>
          </a:p>
          <a:p>
            <a:endParaRPr lang="en-US" dirty="0"/>
          </a:p>
        </p:txBody>
      </p:sp>
    </p:spTree>
    <p:extLst>
      <p:ext uri="{BB962C8B-B14F-4D97-AF65-F5344CB8AC3E}">
        <p14:creationId xmlns:p14="http://schemas.microsoft.com/office/powerpoint/2010/main" val="262043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67700" cy="685800"/>
          </a:xfrm>
        </p:spPr>
        <p:txBody>
          <a:bodyPr>
            <a:noAutofit/>
          </a:bodyPr>
          <a:lstStyle/>
          <a:p>
            <a:pPr algn="ctr"/>
            <a:r>
              <a:rPr lang="en-US" sz="3600" b="0" dirty="0" smtClean="0">
                <a:solidFill>
                  <a:schemeClr val="bg1"/>
                </a:solidFill>
                <a:cs typeface="Andalus" panose="02020603050405020304" pitchFamily="18" charset="-78"/>
              </a:rPr>
              <a:t>Conduct Disorder (CD)</a:t>
            </a:r>
            <a:endParaRPr lang="en-US" sz="3600" b="0" dirty="0">
              <a:solidFill>
                <a:schemeClr val="bg1"/>
              </a:solidFill>
              <a:cs typeface="Andalus" panose="02020603050405020304" pitchFamily="18" charset="-78"/>
            </a:endParaRPr>
          </a:p>
        </p:txBody>
      </p:sp>
      <p:sp>
        <p:nvSpPr>
          <p:cNvPr id="3" name="Content Placeholder 2"/>
          <p:cNvSpPr>
            <a:spLocks noGrp="1"/>
          </p:cNvSpPr>
          <p:nvPr>
            <p:ph idx="1"/>
          </p:nvPr>
        </p:nvSpPr>
        <p:spPr>
          <a:xfrm>
            <a:off x="609601" y="1752600"/>
            <a:ext cx="7696200" cy="4724400"/>
          </a:xfrm>
        </p:spPr>
        <p:txBody>
          <a:bodyPr>
            <a:normAutofit/>
          </a:bodyPr>
          <a:lstStyle/>
          <a:p>
            <a:r>
              <a:rPr lang="en-US" sz="2400" dirty="0" smtClean="0"/>
              <a:t>Aggression to people </a:t>
            </a:r>
            <a:r>
              <a:rPr lang="en-US" sz="2400" dirty="0"/>
              <a:t>&amp; Animals </a:t>
            </a:r>
            <a:r>
              <a:rPr lang="en-US" sz="2400" dirty="0" smtClean="0"/>
              <a:t>(7 </a:t>
            </a:r>
            <a:r>
              <a:rPr lang="en-US" sz="2400" dirty="0"/>
              <a:t>symptoms): </a:t>
            </a:r>
            <a:r>
              <a:rPr lang="en-US" sz="2400" dirty="0" smtClean="0"/>
              <a:t>Bully, physical fights, weapon, physically cruel to people/animals, stealing while confronting a victim, forcible sexual activity</a:t>
            </a:r>
          </a:p>
          <a:p>
            <a:r>
              <a:rPr lang="en-US" sz="2400" dirty="0" smtClean="0"/>
              <a:t>Destruction </a:t>
            </a:r>
            <a:r>
              <a:rPr lang="en-US" sz="2400" dirty="0"/>
              <a:t>of property </a:t>
            </a:r>
            <a:r>
              <a:rPr lang="en-US" sz="2400" dirty="0" smtClean="0"/>
              <a:t>(2 symptoms</a:t>
            </a:r>
            <a:r>
              <a:rPr lang="en-US" sz="2400" dirty="0"/>
              <a:t>): </a:t>
            </a:r>
            <a:r>
              <a:rPr lang="en-US" sz="2400" dirty="0" smtClean="0"/>
              <a:t>destruction of property, fire</a:t>
            </a:r>
          </a:p>
          <a:p>
            <a:r>
              <a:rPr lang="en-US" sz="2400" dirty="0"/>
              <a:t>Deceitfulness/Theft (3 symptoms): </a:t>
            </a:r>
            <a:r>
              <a:rPr lang="en-US" sz="2400" dirty="0" smtClean="0"/>
              <a:t>burglary, “cons”, stealing without confrontation (forgery, shoplifting)</a:t>
            </a:r>
          </a:p>
          <a:p>
            <a:r>
              <a:rPr lang="en-US" sz="2400" dirty="0" smtClean="0"/>
              <a:t>Serious violation </a:t>
            </a:r>
            <a:r>
              <a:rPr lang="en-US" sz="2400" dirty="0"/>
              <a:t>of rules (3 symptoms): </a:t>
            </a:r>
            <a:r>
              <a:rPr lang="en-US" sz="2400" dirty="0" smtClean="0"/>
              <a:t>breaks curfews, run away from home, truancy</a:t>
            </a:r>
          </a:p>
          <a:p>
            <a:r>
              <a:rPr lang="en-US" sz="2400" dirty="0" smtClean="0"/>
              <a:t>3/15 symptoms in past 12 months</a:t>
            </a:r>
          </a:p>
          <a:p>
            <a:r>
              <a:rPr lang="en-US" sz="2400" dirty="0" smtClean="0"/>
              <a:t>“Callous” (lacks empathy), lacks remorse</a:t>
            </a:r>
          </a:p>
        </p:txBody>
      </p:sp>
    </p:spTree>
    <p:extLst>
      <p:ext uri="{BB962C8B-B14F-4D97-AF65-F5344CB8AC3E}">
        <p14:creationId xmlns:p14="http://schemas.microsoft.com/office/powerpoint/2010/main" val="261450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3600" b="0" dirty="0" smtClean="0">
                <a:solidFill>
                  <a:schemeClr val="bg1"/>
                </a:solidFill>
                <a:cs typeface="Andalus" panose="02020603050405020304" pitchFamily="18" charset="-78"/>
              </a:rPr>
              <a:t>Etiology: ODD &amp; CD</a:t>
            </a:r>
            <a:endParaRPr lang="en-US" sz="3600" b="0" dirty="0">
              <a:solidFill>
                <a:schemeClr val="bg1"/>
              </a:solidFill>
              <a:cs typeface="Andalus" panose="02020603050405020304" pitchFamily="18" charset="-78"/>
            </a:endParaRPr>
          </a:p>
        </p:txBody>
      </p:sp>
      <p:sp>
        <p:nvSpPr>
          <p:cNvPr id="3" name="Content Placeholder 2"/>
          <p:cNvSpPr>
            <a:spLocks noGrp="1"/>
          </p:cNvSpPr>
          <p:nvPr>
            <p:ph idx="1"/>
          </p:nvPr>
        </p:nvSpPr>
        <p:spPr>
          <a:xfrm>
            <a:off x="838200" y="1524000"/>
            <a:ext cx="7543800" cy="4800600"/>
          </a:xfrm>
        </p:spPr>
        <p:txBody>
          <a:bodyPr>
            <a:normAutofit fontScale="92500" lnSpcReduction="10000"/>
          </a:bodyPr>
          <a:lstStyle/>
          <a:p>
            <a:pPr lvl="0"/>
            <a:r>
              <a:rPr lang="en-US" dirty="0"/>
              <a:t>Biological </a:t>
            </a:r>
            <a:r>
              <a:rPr lang="en-US" dirty="0" smtClean="0"/>
              <a:t>Factors: </a:t>
            </a:r>
          </a:p>
          <a:p>
            <a:pPr lvl="1"/>
            <a:r>
              <a:rPr lang="en-US" sz="2600" dirty="0" smtClean="0"/>
              <a:t>Moderate </a:t>
            </a:r>
            <a:r>
              <a:rPr lang="en-US" sz="2600" dirty="0"/>
              <a:t>degree of heritability for aggression, delinquency, and antisocial behavior </a:t>
            </a:r>
            <a:r>
              <a:rPr lang="en-US" sz="2600" dirty="0" smtClean="0"/>
              <a:t>(especially CD)</a:t>
            </a:r>
          </a:p>
          <a:p>
            <a:pPr lvl="1"/>
            <a:r>
              <a:rPr lang="en-US" sz="2600" dirty="0" smtClean="0"/>
              <a:t>Elevated </a:t>
            </a:r>
            <a:r>
              <a:rPr lang="en-US" sz="2600" dirty="0"/>
              <a:t>levels of </a:t>
            </a:r>
            <a:r>
              <a:rPr lang="en-US" sz="2600" dirty="0" err="1"/>
              <a:t>dehydroepiandrosterone</a:t>
            </a:r>
            <a:r>
              <a:rPr lang="en-US" sz="2600" dirty="0"/>
              <a:t> sulfate (DHEAS) in children with ODD </a:t>
            </a:r>
            <a:endParaRPr lang="en-US" sz="2600" dirty="0" smtClean="0"/>
          </a:p>
          <a:p>
            <a:pPr lvl="1"/>
            <a:r>
              <a:rPr lang="en-US" sz="2600" dirty="0"/>
              <a:t>Maternal smoking during </a:t>
            </a:r>
            <a:r>
              <a:rPr lang="en-US" sz="2600" dirty="0" smtClean="0"/>
              <a:t>pregnancy: increases </a:t>
            </a:r>
            <a:r>
              <a:rPr lang="en-US" sz="2600" dirty="0"/>
              <a:t>risk for CD </a:t>
            </a:r>
            <a:endParaRPr lang="en-US" sz="2600" dirty="0" smtClean="0"/>
          </a:p>
          <a:p>
            <a:pPr lvl="1"/>
            <a:r>
              <a:rPr lang="en-US" sz="2600" dirty="0"/>
              <a:t> Low-level salivary </a:t>
            </a:r>
            <a:r>
              <a:rPr lang="en-US" sz="2600" dirty="0" smtClean="0"/>
              <a:t>cortisol: </a:t>
            </a:r>
            <a:r>
              <a:rPr lang="en-US" sz="2600" dirty="0"/>
              <a:t>predictive of </a:t>
            </a:r>
            <a:r>
              <a:rPr lang="en-US" sz="2600" dirty="0" smtClean="0"/>
              <a:t>CD </a:t>
            </a:r>
            <a:r>
              <a:rPr lang="en-US" sz="2600" dirty="0"/>
              <a:t>to antisocial personality disorder </a:t>
            </a:r>
            <a:endParaRPr lang="en-US" sz="2600" dirty="0" smtClean="0"/>
          </a:p>
          <a:p>
            <a:r>
              <a:rPr lang="en-US" dirty="0"/>
              <a:t>Psychological Factors: </a:t>
            </a:r>
          </a:p>
          <a:p>
            <a:pPr lvl="1"/>
            <a:r>
              <a:rPr lang="en-US" sz="2600" dirty="0"/>
              <a:t>Stimulated by possible reward; less sensitive to the possibility of punishment.</a:t>
            </a:r>
          </a:p>
          <a:p>
            <a:pPr lvl="1"/>
            <a:endParaRPr lang="en-US" dirty="0"/>
          </a:p>
          <a:p>
            <a:pPr lvl="1"/>
            <a:endParaRPr lang="en-US" dirty="0"/>
          </a:p>
          <a:p>
            <a:pPr lvl="1"/>
            <a:endParaRPr lang="en-US" dirty="0" smtClean="0"/>
          </a:p>
          <a:p>
            <a:pPr lvl="0"/>
            <a:endParaRPr lang="en-US" dirty="0"/>
          </a:p>
          <a:p>
            <a:endParaRPr lang="en-US" dirty="0"/>
          </a:p>
          <a:p>
            <a:endParaRPr lang="en-US" dirty="0"/>
          </a:p>
        </p:txBody>
      </p:sp>
    </p:spTree>
    <p:extLst>
      <p:ext uri="{BB962C8B-B14F-4D97-AF65-F5344CB8AC3E}">
        <p14:creationId xmlns:p14="http://schemas.microsoft.com/office/powerpoint/2010/main" val="3141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3600" b="0" dirty="0" smtClean="0">
                <a:solidFill>
                  <a:schemeClr val="bg1"/>
                </a:solidFill>
                <a:cs typeface="Andalus" panose="02020603050405020304" pitchFamily="18" charset="-78"/>
              </a:rPr>
              <a:t>Etiology</a:t>
            </a:r>
            <a:r>
              <a:rPr lang="en-US" sz="3600" b="0" dirty="0" smtClean="0">
                <a:solidFill>
                  <a:schemeClr val="bg1"/>
                </a:solidFill>
                <a:latin typeface="Andalus" panose="02020603050405020304" pitchFamily="18" charset="-78"/>
                <a:cs typeface="Andalus" panose="02020603050405020304" pitchFamily="18" charset="-78"/>
              </a:rPr>
              <a:t>: ODD &amp; CD</a:t>
            </a:r>
            <a:endParaRPr lang="en-US" sz="3600" b="0" dirty="0">
              <a:solidFill>
                <a:schemeClr val="bg1"/>
              </a:solidFill>
              <a:cs typeface="Andalus" panose="02020603050405020304" pitchFamily="18" charset="-78"/>
            </a:endParaRPr>
          </a:p>
        </p:txBody>
      </p:sp>
      <p:sp>
        <p:nvSpPr>
          <p:cNvPr id="3" name="Content Placeholder 2"/>
          <p:cNvSpPr>
            <a:spLocks noGrp="1"/>
          </p:cNvSpPr>
          <p:nvPr>
            <p:ph idx="1"/>
          </p:nvPr>
        </p:nvSpPr>
        <p:spPr>
          <a:xfrm>
            <a:off x="838200" y="1524000"/>
            <a:ext cx="7543800" cy="5105400"/>
          </a:xfrm>
        </p:spPr>
        <p:txBody>
          <a:bodyPr>
            <a:normAutofit fontScale="85000" lnSpcReduction="20000"/>
          </a:bodyPr>
          <a:lstStyle/>
          <a:p>
            <a:r>
              <a:rPr lang="en-US" dirty="0" smtClean="0"/>
              <a:t>Sociological Factors:</a:t>
            </a:r>
          </a:p>
          <a:p>
            <a:pPr marL="118872" indent="0">
              <a:buNone/>
            </a:pPr>
            <a:endParaRPr lang="en-US" dirty="0"/>
          </a:p>
          <a:p>
            <a:pPr lvl="1"/>
            <a:r>
              <a:rPr lang="en-US" dirty="0" smtClean="0"/>
              <a:t>Lower </a:t>
            </a:r>
            <a:r>
              <a:rPr lang="en-US" dirty="0"/>
              <a:t>socioeconomic status </a:t>
            </a:r>
          </a:p>
          <a:p>
            <a:pPr lvl="1"/>
            <a:r>
              <a:rPr lang="en-US" dirty="0" smtClean="0"/>
              <a:t>Family </a:t>
            </a:r>
            <a:r>
              <a:rPr lang="en-US" dirty="0"/>
              <a:t>stresses and resulting dysfunction. </a:t>
            </a:r>
          </a:p>
          <a:p>
            <a:pPr lvl="1"/>
            <a:r>
              <a:rPr lang="en-US" dirty="0" smtClean="0"/>
              <a:t>Poor </a:t>
            </a:r>
            <a:r>
              <a:rPr lang="en-US" dirty="0"/>
              <a:t>parenting practices, parental discord, domestic violence, low family cohesion, child abuse, and parental mental disorder, especially substance abuse and antisocial personality disorder </a:t>
            </a:r>
          </a:p>
          <a:p>
            <a:pPr lvl="1"/>
            <a:r>
              <a:rPr lang="en-US" dirty="0"/>
              <a:t>Mothers of children at increased risk for oppositional and disruptive behaviors report feeling less competent as parents, having fewer solutions for child behavior problems, and being less assertive in management of child misbehavior </a:t>
            </a:r>
          </a:p>
          <a:p>
            <a:pPr lvl="1"/>
            <a:r>
              <a:rPr lang="en-US" dirty="0" smtClean="0"/>
              <a:t>Harsh </a:t>
            </a:r>
            <a:r>
              <a:rPr lang="en-US" dirty="0"/>
              <a:t>or inconsistent limit setting is predictive of later oppositional and antisocial behaviors </a:t>
            </a:r>
          </a:p>
          <a:p>
            <a:endParaRPr lang="en-US" dirty="0"/>
          </a:p>
          <a:p>
            <a:endParaRPr lang="en-US" dirty="0"/>
          </a:p>
        </p:txBody>
      </p:sp>
    </p:spTree>
    <p:extLst>
      <p:ext uri="{BB962C8B-B14F-4D97-AF65-F5344CB8AC3E}">
        <p14:creationId xmlns:p14="http://schemas.microsoft.com/office/powerpoint/2010/main" val="151870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ln>
            <a:miter lim="800000"/>
            <a:headEnd/>
            <a:tailEnd/>
          </a:ln>
        </p:spPr>
        <p:txBody>
          <a:bodyPr/>
          <a:lstStyle/>
          <a:p>
            <a:fld id="{BB6671ED-32F9-44F3-887F-15F97F210691}" type="slidenum">
              <a:rPr lang="en-US" altLang="en-US" smtClean="0"/>
              <a:pPr/>
              <a:t>6</a:t>
            </a:fld>
            <a:endParaRPr lang="en-US" altLang="en-US" smtClean="0"/>
          </a:p>
        </p:txBody>
      </p:sp>
      <p:pic>
        <p:nvPicPr>
          <p:cNvPr id="10243" name="Picture 2"/>
          <p:cNvPicPr>
            <a:picLocks noChangeAspect="1" noChangeArrowheads="1"/>
          </p:cNvPicPr>
          <p:nvPr/>
        </p:nvPicPr>
        <p:blipFill>
          <a:blip r:embed="rId2" cstate="print"/>
          <a:srcRect/>
          <a:stretch>
            <a:fillRect/>
          </a:stretch>
        </p:blipFill>
        <p:spPr bwMode="auto">
          <a:xfrm>
            <a:off x="990600" y="0"/>
            <a:ext cx="7162800" cy="685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3600" b="0" dirty="0" smtClean="0">
                <a:solidFill>
                  <a:schemeClr val="bg1"/>
                </a:solidFill>
                <a:cs typeface="Andalus" panose="02020603050405020304" pitchFamily="18" charset="-78"/>
              </a:rPr>
              <a:t>Treatment: ODD &amp; CD</a:t>
            </a:r>
            <a:endParaRPr lang="en-US" sz="3600" b="0" dirty="0">
              <a:solidFill>
                <a:schemeClr val="bg1"/>
              </a:solidFill>
              <a:cs typeface="Andalus" panose="02020603050405020304" pitchFamily="18" charset="-78"/>
            </a:endParaRPr>
          </a:p>
        </p:txBody>
      </p:sp>
      <p:sp>
        <p:nvSpPr>
          <p:cNvPr id="3" name="Content Placeholder 2"/>
          <p:cNvSpPr>
            <a:spLocks noGrp="1"/>
          </p:cNvSpPr>
          <p:nvPr>
            <p:ph idx="1"/>
          </p:nvPr>
        </p:nvSpPr>
        <p:spPr>
          <a:xfrm>
            <a:off x="838200" y="1524000"/>
            <a:ext cx="7543800" cy="5169932"/>
          </a:xfrm>
        </p:spPr>
        <p:txBody>
          <a:bodyPr>
            <a:normAutofit fontScale="92500" lnSpcReduction="10000"/>
          </a:bodyPr>
          <a:lstStyle/>
          <a:p>
            <a:r>
              <a:rPr lang="en-US" dirty="0"/>
              <a:t>Pharmacological </a:t>
            </a:r>
            <a:r>
              <a:rPr lang="en-US" dirty="0" smtClean="0"/>
              <a:t>Treatments: </a:t>
            </a:r>
            <a:r>
              <a:rPr lang="en-US" dirty="0" smtClean="0">
                <a:solidFill>
                  <a:srgbClr val="FF0000"/>
                </a:solidFill>
              </a:rPr>
              <a:t>No </a:t>
            </a:r>
            <a:r>
              <a:rPr lang="en-US" dirty="0">
                <a:solidFill>
                  <a:srgbClr val="FF0000"/>
                </a:solidFill>
              </a:rPr>
              <a:t>evidence </a:t>
            </a:r>
            <a:r>
              <a:rPr lang="en-US" dirty="0"/>
              <a:t>exists to support an indication for specific medication use in treatment of </a:t>
            </a:r>
            <a:r>
              <a:rPr lang="en-US" dirty="0" smtClean="0"/>
              <a:t>ODD; can use for symptomatic </a:t>
            </a:r>
            <a:r>
              <a:rPr lang="en-US" dirty="0" err="1" smtClean="0"/>
              <a:t>rx</a:t>
            </a:r>
            <a:endParaRPr lang="en-US" dirty="0" smtClean="0"/>
          </a:p>
          <a:p>
            <a:pPr marL="118872" indent="0">
              <a:buNone/>
            </a:pPr>
            <a:endParaRPr lang="en-US" dirty="0" smtClean="0"/>
          </a:p>
          <a:p>
            <a:r>
              <a:rPr lang="en-US" dirty="0"/>
              <a:t>Psychotherapeutic </a:t>
            </a:r>
            <a:r>
              <a:rPr lang="en-US" dirty="0" smtClean="0"/>
              <a:t>Treatments:</a:t>
            </a:r>
            <a:endParaRPr lang="en-US" dirty="0"/>
          </a:p>
          <a:p>
            <a:pPr lvl="1"/>
            <a:r>
              <a:rPr lang="en-US" dirty="0" smtClean="0"/>
              <a:t>Parent </a:t>
            </a:r>
            <a:r>
              <a:rPr lang="en-US" dirty="0"/>
              <a:t>management training and child problem-solving skills training have demonstrated the greatest efficacy </a:t>
            </a:r>
          </a:p>
          <a:p>
            <a:pPr lvl="1"/>
            <a:r>
              <a:rPr lang="en-US" dirty="0" smtClean="0"/>
              <a:t>Children: CBT (Cognitive Behavior Therapy)</a:t>
            </a:r>
            <a:endParaRPr lang="en-US" dirty="0"/>
          </a:p>
          <a:p>
            <a:pPr lvl="1"/>
            <a:r>
              <a:rPr lang="en-US" dirty="0" smtClean="0"/>
              <a:t>Early </a:t>
            </a:r>
            <a:r>
              <a:rPr lang="en-US" dirty="0"/>
              <a:t>intervention appears to increase the chances for improvement.</a:t>
            </a:r>
          </a:p>
          <a:p>
            <a:endParaRPr lang="en-US" dirty="0"/>
          </a:p>
          <a:p>
            <a:endParaRPr lang="en-US" dirty="0"/>
          </a:p>
        </p:txBody>
      </p:sp>
    </p:spTree>
    <p:extLst>
      <p:ext uri="{BB962C8B-B14F-4D97-AF65-F5344CB8AC3E}">
        <p14:creationId xmlns:p14="http://schemas.microsoft.com/office/powerpoint/2010/main" val="2633480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lvl="0" algn="ctr"/>
            <a:r>
              <a:rPr lang="en-US" sz="3600" b="0" dirty="0" smtClean="0">
                <a:solidFill>
                  <a:schemeClr val="bg1"/>
                </a:solidFill>
              </a:rPr>
              <a:t>Intermittent Explosive Disorder (IED)</a:t>
            </a:r>
            <a:endParaRPr lang="en-US" sz="3600" b="0" dirty="0">
              <a:solidFill>
                <a:schemeClr val="bg1"/>
              </a:solidFill>
            </a:endParaRPr>
          </a:p>
        </p:txBody>
      </p:sp>
      <p:sp>
        <p:nvSpPr>
          <p:cNvPr id="3" name="Content Placeholder 2"/>
          <p:cNvSpPr>
            <a:spLocks noGrp="1"/>
          </p:cNvSpPr>
          <p:nvPr>
            <p:ph idx="1"/>
          </p:nvPr>
        </p:nvSpPr>
        <p:spPr>
          <a:xfrm>
            <a:off x="152400" y="1600200"/>
            <a:ext cx="8610600" cy="4495800"/>
          </a:xfrm>
        </p:spPr>
        <p:txBody>
          <a:bodyPr>
            <a:normAutofit/>
          </a:bodyPr>
          <a:lstStyle/>
          <a:p>
            <a:r>
              <a:rPr lang="en-US" sz="2400" dirty="0" smtClean="0"/>
              <a:t>Recurrent behavioral outbursts &amp; failure to control aggressive impulses (verbal or physical); not </a:t>
            </a:r>
            <a:r>
              <a:rPr lang="en-US" sz="2400" dirty="0" err="1" smtClean="0"/>
              <a:t>premediated</a:t>
            </a:r>
            <a:r>
              <a:rPr lang="en-US" sz="2400" dirty="0" smtClean="0"/>
              <a:t>/no tangible gain (money, power, intimidation), patient is distressed by actions</a:t>
            </a:r>
          </a:p>
          <a:p>
            <a:r>
              <a:rPr lang="en-US" sz="2400" dirty="0" smtClean="0"/>
              <a:t>Magnitude of outburst </a:t>
            </a:r>
            <a:r>
              <a:rPr lang="en-US" sz="2400" dirty="0" smtClean="0">
                <a:solidFill>
                  <a:srgbClr val="FF0000"/>
                </a:solidFill>
              </a:rPr>
              <a:t>out of proportion </a:t>
            </a:r>
            <a:r>
              <a:rPr lang="en-US" sz="2400" dirty="0" smtClean="0"/>
              <a:t>to the trigger </a:t>
            </a:r>
          </a:p>
          <a:p>
            <a:r>
              <a:rPr lang="en-US" sz="2400" dirty="0" smtClean="0"/>
              <a:t>One-year prevalence in US: 2.7%</a:t>
            </a:r>
          </a:p>
          <a:p>
            <a:r>
              <a:rPr lang="en-US" sz="2400" dirty="0" smtClean="0"/>
              <a:t>Environmental risk factors: trauma</a:t>
            </a:r>
          </a:p>
          <a:p>
            <a:r>
              <a:rPr lang="en-US" sz="2400" dirty="0" smtClean="0"/>
              <a:t>Genetic risk factors: runs in family; </a:t>
            </a:r>
            <a:r>
              <a:rPr lang="en-US" sz="2400" dirty="0" err="1" smtClean="0"/>
              <a:t>Serotonergic</a:t>
            </a:r>
            <a:r>
              <a:rPr lang="en-US" sz="2400" dirty="0" smtClean="0"/>
              <a:t> abnormalities globally but mostly in limbic system and </a:t>
            </a:r>
            <a:r>
              <a:rPr lang="en-US" sz="2400" dirty="0" err="1" smtClean="0"/>
              <a:t>orbitofrontal</a:t>
            </a:r>
            <a:r>
              <a:rPr lang="en-US" sz="2400" dirty="0" smtClean="0"/>
              <a:t> cortex</a:t>
            </a:r>
          </a:p>
          <a:p>
            <a:r>
              <a:rPr lang="en-US" sz="2400" dirty="0" err="1" smtClean="0"/>
              <a:t>fMRI</a:t>
            </a:r>
            <a:r>
              <a:rPr lang="en-US" sz="2400" dirty="0" smtClean="0"/>
              <a:t> studies – </a:t>
            </a:r>
            <a:r>
              <a:rPr lang="en-US" sz="2400" dirty="0" err="1" smtClean="0"/>
              <a:t>Amygdala</a:t>
            </a:r>
            <a:r>
              <a:rPr lang="en-US" sz="2400" dirty="0" smtClean="0"/>
              <a:t> responses to anger stimuli greater </a:t>
            </a:r>
          </a:p>
          <a:p>
            <a:r>
              <a:rPr lang="en-US" sz="2400" dirty="0" smtClean="0"/>
              <a:t>Most common co-morbid conditions: Mood, Anxiety, Substance-abuse </a:t>
            </a:r>
          </a:p>
          <a:p>
            <a:pPr>
              <a:buNone/>
            </a:pPr>
            <a:endParaRPr lang="en-US" sz="2400" dirty="0"/>
          </a:p>
        </p:txBody>
      </p:sp>
    </p:spTree>
    <p:extLst>
      <p:ext uri="{BB962C8B-B14F-4D97-AF65-F5344CB8AC3E}">
        <p14:creationId xmlns:p14="http://schemas.microsoft.com/office/powerpoint/2010/main" val="262043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lvl="0" algn="ctr"/>
            <a:r>
              <a:rPr lang="en-US" sz="3600" b="0" dirty="0" smtClean="0">
                <a:solidFill>
                  <a:schemeClr val="bg1"/>
                </a:solidFill>
              </a:rPr>
              <a:t>Pyromania</a:t>
            </a:r>
            <a:endParaRPr lang="en-US" sz="3600" b="0" dirty="0">
              <a:solidFill>
                <a:schemeClr val="bg1"/>
              </a:solidFill>
            </a:endParaRPr>
          </a:p>
        </p:txBody>
      </p:sp>
      <p:sp>
        <p:nvSpPr>
          <p:cNvPr id="3" name="Content Placeholder 2"/>
          <p:cNvSpPr>
            <a:spLocks noGrp="1"/>
          </p:cNvSpPr>
          <p:nvPr>
            <p:ph idx="1"/>
          </p:nvPr>
        </p:nvSpPr>
        <p:spPr>
          <a:xfrm>
            <a:off x="457200" y="1447800"/>
            <a:ext cx="8382000" cy="4572000"/>
          </a:xfrm>
        </p:spPr>
        <p:txBody>
          <a:bodyPr>
            <a:normAutofit/>
          </a:bodyPr>
          <a:lstStyle/>
          <a:p>
            <a:r>
              <a:rPr lang="en-US" sz="2400" dirty="0" smtClean="0"/>
              <a:t>Deliberate fire setting</a:t>
            </a:r>
          </a:p>
          <a:p>
            <a:r>
              <a:rPr lang="en-US" sz="2400" dirty="0" smtClean="0"/>
              <a:t>Tension or affective arousal before the act</a:t>
            </a:r>
          </a:p>
          <a:p>
            <a:r>
              <a:rPr lang="en-US" sz="2400" dirty="0" smtClean="0"/>
              <a:t>Pleasure and gratification during and after; relief on setting/witnessing/aftermath of fire</a:t>
            </a:r>
          </a:p>
          <a:p>
            <a:r>
              <a:rPr lang="en-US" sz="2400" dirty="0" smtClean="0"/>
              <a:t>Advance preparation, satisfaction, don’t care @ consequences</a:t>
            </a:r>
          </a:p>
          <a:p>
            <a:r>
              <a:rPr lang="en-US" sz="2400" dirty="0" smtClean="0"/>
              <a:t>Not for monetary gain or political statement </a:t>
            </a:r>
          </a:p>
          <a:p>
            <a:r>
              <a:rPr lang="en-US" sz="2400" dirty="0" smtClean="0"/>
              <a:t>Poor social skills, Learning difficulties, Alcohol use, Gambling, Mood Disorders</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62043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chemeClr val="bg1"/>
                </a:solidFill>
              </a:rPr>
              <a:t>Kleptomania</a:t>
            </a:r>
            <a:endParaRPr lang="en-US" b="0"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800" dirty="0" smtClean="0"/>
              <a:t>Recurrent failure to resist impulses to steal objects that are </a:t>
            </a:r>
            <a:r>
              <a:rPr lang="en-US" sz="2800" b="1" dirty="0" smtClean="0"/>
              <a:t>not</a:t>
            </a:r>
            <a:r>
              <a:rPr lang="en-US" sz="2800" dirty="0" smtClean="0"/>
              <a:t> needed for personal use or for their monetary gain</a:t>
            </a:r>
          </a:p>
          <a:p>
            <a:r>
              <a:rPr lang="en-US" sz="2800" dirty="0" smtClean="0"/>
              <a:t>Tension before the act; pleasure/gratification/relief at the time of theft. </a:t>
            </a:r>
          </a:p>
          <a:p>
            <a:r>
              <a:rPr lang="en-US" sz="2800" dirty="0" smtClean="0"/>
              <a:t>Aware that their act is wrong and senseless </a:t>
            </a:r>
          </a:p>
          <a:p>
            <a:r>
              <a:rPr lang="en-US" sz="2800" dirty="0" smtClean="0"/>
              <a:t>Guilty/depressed @ their thefts</a:t>
            </a:r>
          </a:p>
          <a:p>
            <a:r>
              <a:rPr lang="en-US" sz="2800" dirty="0" smtClean="0"/>
              <a:t>Greater in females</a:t>
            </a:r>
          </a:p>
          <a:p>
            <a:r>
              <a:rPr lang="en-US" sz="2800" dirty="0" smtClean="0"/>
              <a:t>Serotonin, Dopamine, </a:t>
            </a:r>
            <a:r>
              <a:rPr lang="en-US" sz="2800" dirty="0" err="1" smtClean="0"/>
              <a:t>Opioid</a:t>
            </a:r>
            <a:r>
              <a:rPr lang="en-US" sz="2800" dirty="0" smtClean="0"/>
              <a:t> systems involved</a:t>
            </a:r>
          </a:p>
          <a:p>
            <a:r>
              <a:rPr lang="en-US" sz="2800" dirty="0" smtClean="0"/>
              <a:t>Compulsive buying, Mood d/o, Anxiety, Eating d/o, Personality d/o, Substance-abuse d/o</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CDD00864_0000[1]"/>
          <p:cNvPicPr>
            <a:picLocks noChangeAspect="1" noChangeArrowheads="1"/>
          </p:cNvPicPr>
          <p:nvPr/>
        </p:nvPicPr>
        <p:blipFill>
          <a:blip r:embed="rId2" cstate="print"/>
          <a:srcRect/>
          <a:stretch>
            <a:fillRect/>
          </a:stretch>
        </p:blipFill>
        <p:spPr bwMode="auto">
          <a:xfrm>
            <a:off x="1219200" y="1219200"/>
            <a:ext cx="7607300" cy="5202238"/>
          </a:xfrm>
          <a:prstGeom prst="rect">
            <a:avLst/>
          </a:prstGeom>
          <a:noFill/>
          <a:ln w="9525">
            <a:noFill/>
            <a:miter lim="800000"/>
            <a:headEnd/>
            <a:tailEnd/>
          </a:ln>
        </p:spPr>
      </p:pic>
      <p:pic>
        <p:nvPicPr>
          <p:cNvPr id="79875" name="Picture 3" descr="MCj01345670000[1]"/>
          <p:cNvPicPr>
            <a:picLocks noChangeAspect="1" noChangeArrowheads="1"/>
          </p:cNvPicPr>
          <p:nvPr/>
        </p:nvPicPr>
        <p:blipFill>
          <a:blip r:embed="rId3" cstate="print"/>
          <a:srcRect/>
          <a:stretch>
            <a:fillRect/>
          </a:stretch>
        </p:blipFill>
        <p:spPr bwMode="auto">
          <a:xfrm>
            <a:off x="5410200" y="1676400"/>
            <a:ext cx="3473450" cy="4953000"/>
          </a:xfrm>
          <a:prstGeom prst="rect">
            <a:avLst/>
          </a:prstGeom>
          <a:noFill/>
          <a:ln w="9525">
            <a:noFill/>
            <a:miter lim="800000"/>
            <a:headEnd/>
            <a:tailEnd/>
          </a:ln>
        </p:spPr>
      </p:pic>
      <p:sp>
        <p:nvSpPr>
          <p:cNvPr id="79876" name="AutoShape 4"/>
          <p:cNvSpPr>
            <a:spLocks noChangeArrowheads="1"/>
          </p:cNvSpPr>
          <p:nvPr/>
        </p:nvSpPr>
        <p:spPr bwMode="auto">
          <a:xfrm>
            <a:off x="0" y="76200"/>
            <a:ext cx="4876800" cy="1600200"/>
          </a:xfrm>
          <a:prstGeom prst="cloudCallout">
            <a:avLst>
              <a:gd name="adj1" fmla="val 43458"/>
              <a:gd name="adj2" fmla="val 221324"/>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r>
              <a:rPr lang="en-US" sz="3600" dirty="0">
                <a:latin typeface="+mj-lt"/>
              </a:rPr>
              <a:t>Any Q</a:t>
            </a:r>
            <a:r>
              <a:rPr lang="en-US" sz="3600" dirty="0" smtClean="0">
                <a:latin typeface="+mj-lt"/>
              </a:rPr>
              <a:t>uestions</a:t>
            </a:r>
            <a:r>
              <a:rPr lang="en-US" sz="3600" dirty="0">
                <a:latin typeface="+mj-lt"/>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06400" y="274638"/>
            <a:ext cx="8737599" cy="1143000"/>
          </a:xfrm>
        </p:spPr>
        <p:txBody>
          <a:bodyPr>
            <a:normAutofit fontScale="90000"/>
          </a:bodyPr>
          <a:lstStyle/>
          <a:p>
            <a:pPr algn="ctr">
              <a:defRPr/>
            </a:pPr>
            <a:r>
              <a:rPr lang="en-US" b="0" dirty="0" smtClean="0">
                <a:solidFill>
                  <a:schemeClr val="bg1"/>
                </a:solidFill>
              </a:rPr>
              <a:t>Possible acquired etiological influences in ADHD include:</a:t>
            </a:r>
            <a:endParaRPr lang="en-US" b="0" dirty="0">
              <a:solidFill>
                <a:schemeClr val="bg1"/>
              </a:solidFill>
            </a:endParaRPr>
          </a:p>
        </p:txBody>
      </p:sp>
      <p:sp>
        <p:nvSpPr>
          <p:cNvPr id="3" name="TPAnswers"/>
          <p:cNvSpPr>
            <a:spLocks noGrp="1"/>
          </p:cNvSpPr>
          <p:nvPr>
            <p:ph type="body" idx="1"/>
            <p:custDataLst>
              <p:tags r:id="rId3"/>
            </p:custDataLst>
          </p:nvPr>
        </p:nvSpPr>
        <p:spPr>
          <a:xfrm>
            <a:off x="406400" y="1600200"/>
            <a:ext cx="4165600" cy="4800600"/>
          </a:xfrm>
        </p:spPr>
        <p:txBody>
          <a:bodyPr>
            <a:normAutofit fontScale="92500" lnSpcReduction="20000"/>
          </a:bodyPr>
          <a:lstStyle/>
          <a:p>
            <a:pPr marL="596900" indent="-514350">
              <a:spcBef>
                <a:spcPct val="20000"/>
              </a:spcBef>
              <a:spcAft>
                <a:spcPts val="0"/>
              </a:spcAft>
              <a:buFont typeface="Wingdings 2" pitchFamily="18" charset="2"/>
              <a:buAutoNum type="alphaUcPeriod"/>
              <a:defRPr/>
            </a:pPr>
            <a:r>
              <a:rPr lang="en-US" dirty="0" smtClean="0"/>
              <a:t>Low socio economic status</a:t>
            </a:r>
          </a:p>
          <a:p>
            <a:pPr marL="596900" indent="-514350">
              <a:spcBef>
                <a:spcPct val="20000"/>
              </a:spcBef>
              <a:spcAft>
                <a:spcPts val="0"/>
              </a:spcAft>
              <a:buFont typeface="Wingdings 2" pitchFamily="18" charset="2"/>
              <a:buAutoNum type="alphaUcPeriod"/>
              <a:defRPr/>
            </a:pPr>
            <a:r>
              <a:rPr lang="en-US" dirty="0" smtClean="0"/>
              <a:t>Elevated intake of sugar containing foods during early childhood</a:t>
            </a:r>
          </a:p>
          <a:p>
            <a:pPr marL="596900" indent="-514350">
              <a:spcBef>
                <a:spcPct val="20000"/>
              </a:spcBef>
              <a:spcAft>
                <a:spcPts val="0"/>
              </a:spcAft>
              <a:buFont typeface="Wingdings 2" pitchFamily="18" charset="2"/>
              <a:buAutoNum type="alphaUcPeriod"/>
              <a:defRPr/>
            </a:pPr>
            <a:r>
              <a:rPr lang="en-US" dirty="0" smtClean="0"/>
              <a:t>High birth weight (&gt;4000 g)</a:t>
            </a:r>
          </a:p>
          <a:p>
            <a:pPr marL="596900" indent="-514350">
              <a:spcBef>
                <a:spcPct val="20000"/>
              </a:spcBef>
              <a:spcAft>
                <a:spcPts val="0"/>
              </a:spcAft>
              <a:buFont typeface="Wingdings 2" pitchFamily="18" charset="2"/>
              <a:buAutoNum type="alphaUcPeriod"/>
              <a:defRPr/>
            </a:pPr>
            <a:r>
              <a:rPr lang="en-US" dirty="0" smtClean="0"/>
              <a:t>Prenatal exposure to alcohol or nicotine</a:t>
            </a:r>
          </a:p>
          <a:p>
            <a:pPr marL="596900" indent="-514350">
              <a:spcBef>
                <a:spcPct val="20000"/>
              </a:spcBef>
              <a:spcAft>
                <a:spcPts val="0"/>
              </a:spcAft>
              <a:buFont typeface="Wingdings 2" pitchFamily="18" charset="2"/>
              <a:buAutoNum type="alphaUcPeriod"/>
              <a:defRPr/>
            </a:pPr>
            <a:r>
              <a:rPr lang="en-US" dirty="0" smtClean="0"/>
              <a:t>All of the above</a:t>
            </a:r>
          </a:p>
        </p:txBody>
      </p:sp>
      <p:sp>
        <p:nvSpPr>
          <p:cNvPr id="81924" name="Slide Number Placeholder 3"/>
          <p:cNvSpPr>
            <a:spLocks noGrp="1"/>
          </p:cNvSpPr>
          <p:nvPr>
            <p:ph type="sldNum" sz="quarter" idx="12"/>
          </p:nvPr>
        </p:nvSpPr>
        <p:spPr bwMode="auto">
          <a:noFill/>
          <a:ln>
            <a:miter lim="800000"/>
            <a:headEnd/>
            <a:tailEnd/>
          </a:ln>
        </p:spPr>
        <p:txBody>
          <a:bodyPr/>
          <a:lstStyle/>
          <a:p>
            <a:fld id="{D139A423-4166-4CC7-9D76-319D8D0F7321}" type="slidenum">
              <a:rPr lang="en-US" altLang="en-US" smtClean="0"/>
              <a:pPr/>
              <a:t>65</a:t>
            </a:fld>
            <a:endParaRPr lang="en-US" altLang="en-US" smtClean="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2545170905"/>
              </p:ext>
            </p:extLst>
          </p:nvPr>
        </p:nvGraphicFramePr>
        <p:xfrm>
          <a:off x="4572000" y="1600200"/>
          <a:ext cx="4572000" cy="5143500"/>
        </p:xfrm>
        <a:graphic>
          <a:graphicData uri="http://schemas.openxmlformats.org/presentationml/2006/ole">
            <mc:AlternateContent xmlns:mc="http://schemas.openxmlformats.org/markup-compatibility/2006">
              <mc:Choice xmlns:v="urn:schemas-microsoft-com:vml" Requires="v">
                <p:oleObj spid="_x0000_s88098" name="Chart" r:id="rId6" imgW="5143500" imgH="5143500" progId="MSGraph.Chart.8">
                  <p:embed followColorScheme="full"/>
                </p:oleObj>
              </mc:Choice>
              <mc:Fallback>
                <p:oleObj name="Chart" r:id="rId6" imgW="5143500" imgH="5143500" progId="MSGraph.Chart.8">
                  <p:embed followColorScheme="full"/>
                  <p:pic>
                    <p:nvPicPr>
                      <p:cNvPr id="0" name="Picture 8"/>
                      <p:cNvPicPr>
                        <a:picLocks noChangeAspect="1" noChangeArrowheads="1"/>
                      </p:cNvPicPr>
                      <p:nvPr/>
                    </p:nvPicPr>
                    <p:blipFill>
                      <a:blip r:embed="rId7"/>
                      <a:srcRect/>
                      <a:stretch>
                        <a:fillRect/>
                      </a:stretch>
                    </p:blipFill>
                    <p:spPr bwMode="auto">
                      <a:xfrm>
                        <a:off x="4572000" y="16002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PQuestion"/>
          <p:cNvSpPr>
            <a:spLocks noGrp="1"/>
          </p:cNvSpPr>
          <p:nvPr>
            <p:ph type="title"/>
          </p:nvPr>
        </p:nvSpPr>
        <p:spPr bwMode="auto">
          <a:xfrm>
            <a:off x="406401" y="274638"/>
            <a:ext cx="7498644" cy="1143000"/>
          </a:xfrm>
        </p:spPr>
        <p:txBody>
          <a:bodyPr vert="horz" wrap="square" lIns="91440" tIns="45720" rIns="91440" bIns="45720" numCol="1" anchorCtr="0" compatLnSpc="1">
            <a:prstTxWarp prst="textNoShape">
              <a:avLst/>
            </a:prstTxWarp>
            <a:normAutofit/>
          </a:bodyPr>
          <a:lstStyle/>
          <a:p>
            <a:pPr algn="ctr"/>
            <a:r>
              <a:rPr lang="en-US" altLang="en-US" b="0" dirty="0" smtClean="0">
                <a:solidFill>
                  <a:schemeClr val="bg1"/>
                </a:solidFill>
                <a:effectLst/>
              </a:rPr>
              <a:t>Hyperactive children are often</a:t>
            </a:r>
          </a:p>
        </p:txBody>
      </p:sp>
      <p:sp>
        <p:nvSpPr>
          <p:cNvPr id="82947" name="TPAnswers"/>
          <p:cNvSpPr>
            <a:spLocks noGrp="1"/>
          </p:cNvSpPr>
          <p:nvPr>
            <p:ph type="body" idx="1"/>
            <p:custDataLst>
              <p:tags r:id="rId3"/>
            </p:custDataLst>
          </p:nvPr>
        </p:nvSpPr>
        <p:spPr>
          <a:xfrm>
            <a:off x="406400" y="1600200"/>
            <a:ext cx="4165600" cy="4800600"/>
          </a:xfrm>
        </p:spPr>
        <p:txBody>
          <a:bodyPr/>
          <a:lstStyle/>
          <a:p>
            <a:pPr marL="596900" indent="-514350">
              <a:spcBef>
                <a:spcPct val="20000"/>
              </a:spcBef>
              <a:buFont typeface="Wingdings 2" pitchFamily="18" charset="2"/>
              <a:buAutoNum type="alphaUcPeriod"/>
            </a:pPr>
            <a:r>
              <a:rPr lang="en-US" altLang="en-US" smtClean="0"/>
              <a:t>Accident prone</a:t>
            </a:r>
          </a:p>
          <a:p>
            <a:pPr marL="596900" indent="-514350">
              <a:spcBef>
                <a:spcPct val="20000"/>
              </a:spcBef>
              <a:buFont typeface="Wingdings 2" pitchFamily="18" charset="2"/>
              <a:buAutoNum type="alphaUcPeriod"/>
            </a:pPr>
            <a:r>
              <a:rPr lang="en-US" altLang="en-US" smtClean="0"/>
              <a:t>Explosively irritable</a:t>
            </a:r>
          </a:p>
          <a:p>
            <a:pPr marL="596900" indent="-514350">
              <a:spcBef>
                <a:spcPct val="20000"/>
              </a:spcBef>
              <a:buFont typeface="Wingdings 2" pitchFamily="18" charset="2"/>
              <a:buAutoNum type="alphaUcPeriod"/>
            </a:pPr>
            <a:r>
              <a:rPr lang="en-US" altLang="en-US" smtClean="0"/>
              <a:t>Unable to resist blurting out answers</a:t>
            </a:r>
          </a:p>
          <a:p>
            <a:pPr marL="596900" indent="-514350">
              <a:spcBef>
                <a:spcPct val="20000"/>
              </a:spcBef>
              <a:buFont typeface="Wingdings 2" pitchFamily="18" charset="2"/>
              <a:buAutoNum type="alphaUcPeriod"/>
            </a:pPr>
            <a:r>
              <a:rPr lang="en-US" altLang="en-US" smtClean="0"/>
              <a:t>Excessively talkative</a:t>
            </a:r>
          </a:p>
          <a:p>
            <a:pPr marL="596900" indent="-514350">
              <a:spcBef>
                <a:spcPct val="20000"/>
              </a:spcBef>
              <a:buFont typeface="Wingdings 2" pitchFamily="18" charset="2"/>
              <a:buAutoNum type="alphaUcPeriod"/>
            </a:pPr>
            <a:r>
              <a:rPr lang="en-US" altLang="en-US" smtClean="0"/>
              <a:t>All of the above</a:t>
            </a:r>
          </a:p>
        </p:txBody>
      </p:sp>
      <p:sp>
        <p:nvSpPr>
          <p:cNvPr id="82948" name="Slide Number Placeholder 3"/>
          <p:cNvSpPr>
            <a:spLocks noGrp="1"/>
          </p:cNvSpPr>
          <p:nvPr>
            <p:ph type="sldNum" sz="quarter" idx="12"/>
          </p:nvPr>
        </p:nvSpPr>
        <p:spPr bwMode="auto">
          <a:noFill/>
          <a:ln>
            <a:miter lim="800000"/>
            <a:headEnd/>
            <a:tailEnd/>
          </a:ln>
        </p:spPr>
        <p:txBody>
          <a:bodyPr/>
          <a:lstStyle/>
          <a:p>
            <a:fld id="{D6CAEE52-5E2B-47D1-A989-D0369D1730C5}" type="slidenum">
              <a:rPr lang="en-US" altLang="en-US" smtClean="0"/>
              <a:pPr/>
              <a:t>66</a:t>
            </a:fld>
            <a:endParaRPr lang="en-US" altLang="en-US" smtClean="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2916545430"/>
              </p:ext>
            </p:extLst>
          </p:nvPr>
        </p:nvGraphicFramePr>
        <p:xfrm>
          <a:off x="4515556" y="1600200"/>
          <a:ext cx="4572000" cy="5143500"/>
        </p:xfrm>
        <a:graphic>
          <a:graphicData uri="http://schemas.openxmlformats.org/presentationml/2006/ole">
            <mc:AlternateContent xmlns:mc="http://schemas.openxmlformats.org/markup-compatibility/2006">
              <mc:Choice xmlns:v="urn:schemas-microsoft-com:vml" Requires="v">
                <p:oleObj spid="_x0000_s89122" name="Chart" r:id="rId6" imgW="5143500" imgH="5143500" progId="MSGraph.Chart.8">
                  <p:embed followColorScheme="full"/>
                </p:oleObj>
              </mc:Choice>
              <mc:Fallback>
                <p:oleObj name="Chart" r:id="rId6" imgW="5143500" imgH="5143500" progId="MSGraph.Chart.8">
                  <p:embed followColorScheme="full"/>
                  <p:pic>
                    <p:nvPicPr>
                      <p:cNvPr id="0" name="Picture 8"/>
                      <p:cNvPicPr>
                        <a:picLocks noChangeAspect="1" noChangeArrowheads="1"/>
                      </p:cNvPicPr>
                      <p:nvPr/>
                    </p:nvPicPr>
                    <p:blipFill>
                      <a:blip r:embed="rId7"/>
                      <a:srcRect/>
                      <a:stretch>
                        <a:fillRect/>
                      </a:stretch>
                    </p:blipFill>
                    <p:spPr bwMode="auto">
                      <a:xfrm>
                        <a:off x="4515556" y="16002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PQuestion"/>
          <p:cNvSpPr>
            <a:spLocks noGrp="1"/>
          </p:cNvSpPr>
          <p:nvPr>
            <p:ph type="title"/>
          </p:nvPr>
        </p:nvSpPr>
        <p:spPr bwMode="auto">
          <a:xfrm>
            <a:off x="0" y="228600"/>
            <a:ext cx="9067800" cy="1143000"/>
          </a:xfrm>
        </p:spPr>
        <p:txBody>
          <a:bodyPr vert="horz" wrap="square" lIns="91440" tIns="45720" rIns="91440" bIns="45720" numCol="1" anchorCtr="0" compatLnSpc="1">
            <a:prstTxWarp prst="textNoShape">
              <a:avLst/>
            </a:prstTxWarp>
            <a:normAutofit fontScale="90000"/>
          </a:bodyPr>
          <a:lstStyle/>
          <a:p>
            <a:pPr algn="ctr">
              <a:defRPr/>
            </a:pPr>
            <a:r>
              <a:rPr lang="en-US" altLang="en-US" sz="3600" b="0" dirty="0" smtClean="0">
                <a:solidFill>
                  <a:schemeClr val="bg1"/>
                </a:solidFill>
                <a:effectLst/>
              </a:rPr>
              <a:t>Which of the listed disorders is the most common co-morbidity with ADHD in children?</a:t>
            </a:r>
          </a:p>
        </p:txBody>
      </p:sp>
      <p:sp>
        <p:nvSpPr>
          <p:cNvPr id="3" name="TPAnswers"/>
          <p:cNvSpPr>
            <a:spLocks noGrp="1"/>
          </p:cNvSpPr>
          <p:nvPr>
            <p:ph type="body" idx="1"/>
            <p:custDataLst>
              <p:tags r:id="rId3"/>
            </p:custDataLst>
          </p:nvPr>
        </p:nvSpPr>
        <p:spPr>
          <a:xfrm>
            <a:off x="406400" y="1600200"/>
            <a:ext cx="4165600" cy="4800600"/>
          </a:xfrm>
        </p:spPr>
        <p:txBody>
          <a:bodyPr>
            <a:normAutofit fontScale="92500" lnSpcReduction="20000"/>
          </a:bodyPr>
          <a:lstStyle/>
          <a:p>
            <a:pPr marL="596900" indent="-514350">
              <a:spcBef>
                <a:spcPct val="20000"/>
              </a:spcBef>
              <a:spcAft>
                <a:spcPts val="0"/>
              </a:spcAft>
              <a:buFont typeface="Wingdings 2" pitchFamily="18" charset="2"/>
              <a:buAutoNum type="alphaUcPeriod"/>
              <a:defRPr/>
            </a:pPr>
            <a:r>
              <a:rPr lang="en-US" dirty="0" smtClean="0"/>
              <a:t>Learning disorders in Math</a:t>
            </a:r>
          </a:p>
          <a:p>
            <a:pPr marL="596900" indent="-514350">
              <a:spcBef>
                <a:spcPct val="20000"/>
              </a:spcBef>
              <a:spcAft>
                <a:spcPts val="0"/>
              </a:spcAft>
              <a:buFont typeface="Wingdings 2" pitchFamily="18" charset="2"/>
              <a:buAutoNum type="alphaUcPeriod"/>
              <a:defRPr/>
            </a:pPr>
            <a:r>
              <a:rPr lang="en-US" dirty="0" smtClean="0"/>
              <a:t>Learning disorders in expressive language</a:t>
            </a:r>
          </a:p>
          <a:p>
            <a:pPr marL="596900" indent="-514350">
              <a:spcBef>
                <a:spcPct val="20000"/>
              </a:spcBef>
              <a:spcAft>
                <a:spcPts val="0"/>
              </a:spcAft>
              <a:buFont typeface="Wingdings 2" pitchFamily="18" charset="2"/>
              <a:buAutoNum type="alphaUcPeriod"/>
              <a:defRPr/>
            </a:pPr>
            <a:r>
              <a:rPr lang="en-US" dirty="0" smtClean="0"/>
              <a:t>Oppositional defiant disorder</a:t>
            </a:r>
          </a:p>
          <a:p>
            <a:pPr marL="596900" indent="-514350">
              <a:spcBef>
                <a:spcPct val="20000"/>
              </a:spcBef>
              <a:spcAft>
                <a:spcPts val="0"/>
              </a:spcAft>
              <a:buFont typeface="Wingdings 2" pitchFamily="18" charset="2"/>
              <a:buAutoNum type="alphaUcPeriod"/>
              <a:defRPr/>
            </a:pPr>
            <a:r>
              <a:rPr lang="en-US" dirty="0" smtClean="0"/>
              <a:t>Separation anxiety disorder</a:t>
            </a:r>
          </a:p>
          <a:p>
            <a:pPr marL="596900" indent="-514350">
              <a:spcBef>
                <a:spcPct val="20000"/>
              </a:spcBef>
              <a:spcAft>
                <a:spcPts val="0"/>
              </a:spcAft>
              <a:buFont typeface="Wingdings 2" pitchFamily="18" charset="2"/>
              <a:buAutoNum type="alphaUcPeriod"/>
              <a:defRPr/>
            </a:pPr>
            <a:r>
              <a:rPr lang="en-US" dirty="0" smtClean="0"/>
              <a:t>Gender Identity Disorder of Childhood</a:t>
            </a:r>
          </a:p>
        </p:txBody>
      </p:sp>
      <p:sp>
        <p:nvSpPr>
          <p:cNvPr id="83972" name="Slide Number Placeholder 3"/>
          <p:cNvSpPr>
            <a:spLocks noGrp="1"/>
          </p:cNvSpPr>
          <p:nvPr>
            <p:ph type="sldNum" sz="quarter" idx="12"/>
          </p:nvPr>
        </p:nvSpPr>
        <p:spPr bwMode="auto">
          <a:noFill/>
          <a:ln>
            <a:miter lim="800000"/>
            <a:headEnd/>
            <a:tailEnd/>
          </a:ln>
        </p:spPr>
        <p:txBody>
          <a:bodyPr/>
          <a:lstStyle/>
          <a:p>
            <a:fld id="{E95CE05D-2A08-4C3A-886F-C13D9305D9F5}" type="slidenum">
              <a:rPr lang="en-US" altLang="en-US" smtClean="0"/>
              <a:pPr/>
              <a:t>67</a:t>
            </a:fld>
            <a:endParaRPr lang="en-US" altLang="en-US" smtClean="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2448744339"/>
              </p:ext>
            </p:extLst>
          </p:nvPr>
        </p:nvGraphicFramePr>
        <p:xfrm>
          <a:off x="4515556" y="1600200"/>
          <a:ext cx="4572000" cy="5143500"/>
        </p:xfrm>
        <a:graphic>
          <a:graphicData uri="http://schemas.openxmlformats.org/presentationml/2006/ole">
            <mc:AlternateContent xmlns:mc="http://schemas.openxmlformats.org/markup-compatibility/2006">
              <mc:Choice xmlns:v="urn:schemas-microsoft-com:vml" Requires="v">
                <p:oleObj spid="_x0000_s90146" name="Chart" r:id="rId6" imgW="5143500" imgH="5143500" progId="MSGraph.Chart.8">
                  <p:embed followColorScheme="full"/>
                </p:oleObj>
              </mc:Choice>
              <mc:Fallback>
                <p:oleObj name="Chart" r:id="rId6" imgW="5143500" imgH="5143500" progId="MSGraph.Chart.8">
                  <p:embed followColorScheme="full"/>
                  <p:pic>
                    <p:nvPicPr>
                      <p:cNvPr id="0" name="Picture 8"/>
                      <p:cNvPicPr>
                        <a:picLocks noChangeAspect="1" noChangeArrowheads="1"/>
                      </p:cNvPicPr>
                      <p:nvPr/>
                    </p:nvPicPr>
                    <p:blipFill>
                      <a:blip r:embed="rId7"/>
                      <a:srcRect/>
                      <a:stretch>
                        <a:fillRect/>
                      </a:stretch>
                    </p:blipFill>
                    <p:spPr bwMode="auto">
                      <a:xfrm>
                        <a:off x="4515556" y="16002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9143999" cy="1143000"/>
          </a:xfrm>
        </p:spPr>
        <p:txBody>
          <a:bodyPr>
            <a:normAutofit fontScale="90000"/>
          </a:bodyPr>
          <a:lstStyle/>
          <a:p>
            <a:pPr algn="ctr">
              <a:defRPr/>
            </a:pPr>
            <a:r>
              <a:rPr lang="en-US" b="0" dirty="0" smtClean="0">
                <a:solidFill>
                  <a:schemeClr val="bg1"/>
                </a:solidFill>
              </a:rPr>
              <a:t>Which of the following statements about </a:t>
            </a:r>
            <a:r>
              <a:rPr lang="en-US" b="0" dirty="0" err="1" smtClean="0">
                <a:solidFill>
                  <a:schemeClr val="bg1"/>
                </a:solidFill>
              </a:rPr>
              <a:t>Wellbutrin</a:t>
            </a:r>
            <a:r>
              <a:rPr lang="en-US" b="0" dirty="0" smtClean="0">
                <a:solidFill>
                  <a:schemeClr val="bg1"/>
                </a:solidFill>
              </a:rPr>
              <a:t> (bupropion) is true?</a:t>
            </a:r>
            <a:endParaRPr lang="en-US" b="0" dirty="0">
              <a:solidFill>
                <a:schemeClr val="bg1"/>
              </a:solidFill>
            </a:endParaRPr>
          </a:p>
        </p:txBody>
      </p:sp>
      <p:sp>
        <p:nvSpPr>
          <p:cNvPr id="3" name="TPAnswers"/>
          <p:cNvSpPr>
            <a:spLocks noGrp="1"/>
          </p:cNvSpPr>
          <p:nvPr>
            <p:ph type="body" idx="1"/>
            <p:custDataLst>
              <p:tags r:id="rId3"/>
            </p:custDataLst>
          </p:nvPr>
        </p:nvSpPr>
        <p:spPr>
          <a:xfrm>
            <a:off x="406400" y="1600200"/>
            <a:ext cx="4165600" cy="4800600"/>
          </a:xfrm>
        </p:spPr>
        <p:txBody>
          <a:bodyPr>
            <a:normAutofit fontScale="85000" lnSpcReduction="10000"/>
          </a:bodyPr>
          <a:lstStyle/>
          <a:p>
            <a:pPr marL="596900" indent="-514350">
              <a:spcBef>
                <a:spcPct val="20000"/>
              </a:spcBef>
              <a:spcAft>
                <a:spcPts val="0"/>
              </a:spcAft>
              <a:buFont typeface="Wingdings 2" pitchFamily="18" charset="2"/>
              <a:buAutoNum type="alphaUcPeriod"/>
              <a:defRPr/>
            </a:pPr>
            <a:r>
              <a:rPr lang="en-US" dirty="0" smtClean="0"/>
              <a:t>It should not be used in youth with a history of seizure disorder </a:t>
            </a:r>
          </a:p>
          <a:p>
            <a:pPr marL="596900" indent="-514350">
              <a:spcBef>
                <a:spcPct val="20000"/>
              </a:spcBef>
              <a:spcAft>
                <a:spcPts val="0"/>
              </a:spcAft>
              <a:buFont typeface="Wingdings 2" pitchFamily="18" charset="2"/>
              <a:buAutoNum type="alphaUcPeriod"/>
              <a:defRPr/>
            </a:pPr>
            <a:r>
              <a:rPr lang="en-US" dirty="0" smtClean="0"/>
              <a:t>It should not be used in youth with a history of eating disorder</a:t>
            </a:r>
          </a:p>
          <a:p>
            <a:pPr marL="596900" indent="-514350">
              <a:spcBef>
                <a:spcPct val="20000"/>
              </a:spcBef>
              <a:spcAft>
                <a:spcPts val="0"/>
              </a:spcAft>
              <a:buFont typeface="Wingdings 2" pitchFamily="18" charset="2"/>
              <a:buAutoNum type="alphaUcPeriod"/>
              <a:defRPr/>
            </a:pPr>
            <a:r>
              <a:rPr lang="en-US" dirty="0" smtClean="0"/>
              <a:t>It can be associated with serum sickness</a:t>
            </a:r>
          </a:p>
          <a:p>
            <a:pPr marL="596900" indent="-514350">
              <a:spcBef>
                <a:spcPct val="20000"/>
              </a:spcBef>
              <a:spcAft>
                <a:spcPts val="0"/>
              </a:spcAft>
              <a:buFont typeface="Wingdings 2" pitchFamily="18" charset="2"/>
              <a:buAutoNum type="alphaUcPeriod"/>
              <a:defRPr/>
            </a:pPr>
            <a:r>
              <a:rPr lang="en-US" dirty="0" smtClean="0"/>
              <a:t>It has off-label use for ADHD</a:t>
            </a:r>
          </a:p>
          <a:p>
            <a:pPr marL="596900" indent="-514350">
              <a:spcBef>
                <a:spcPct val="20000"/>
              </a:spcBef>
              <a:spcAft>
                <a:spcPts val="0"/>
              </a:spcAft>
              <a:buFont typeface="Wingdings 2" pitchFamily="18" charset="2"/>
              <a:buAutoNum type="alphaUcPeriod"/>
              <a:defRPr/>
            </a:pPr>
            <a:r>
              <a:rPr lang="en-US" dirty="0" smtClean="0"/>
              <a:t>All of the above</a:t>
            </a:r>
          </a:p>
        </p:txBody>
      </p:sp>
      <p:sp>
        <p:nvSpPr>
          <p:cNvPr id="84996" name="Slide Number Placeholder 3"/>
          <p:cNvSpPr>
            <a:spLocks noGrp="1"/>
          </p:cNvSpPr>
          <p:nvPr>
            <p:ph type="sldNum" sz="quarter" idx="12"/>
          </p:nvPr>
        </p:nvSpPr>
        <p:spPr bwMode="auto">
          <a:noFill/>
          <a:ln>
            <a:miter lim="800000"/>
            <a:headEnd/>
            <a:tailEnd/>
          </a:ln>
        </p:spPr>
        <p:txBody>
          <a:bodyPr/>
          <a:lstStyle/>
          <a:p>
            <a:fld id="{5A923382-7B71-4104-8D74-6A8BB540ABCF}" type="slidenum">
              <a:rPr lang="en-US" altLang="en-US" smtClean="0"/>
              <a:pPr/>
              <a:t>68</a:t>
            </a:fld>
            <a:endParaRPr lang="en-US" altLang="en-US" smtClean="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1618532713"/>
              </p:ext>
            </p:extLst>
          </p:nvPr>
        </p:nvGraphicFramePr>
        <p:xfrm>
          <a:off x="4515556" y="1600200"/>
          <a:ext cx="4572000" cy="5143500"/>
        </p:xfrm>
        <a:graphic>
          <a:graphicData uri="http://schemas.openxmlformats.org/presentationml/2006/ole">
            <mc:AlternateContent xmlns:mc="http://schemas.openxmlformats.org/markup-compatibility/2006">
              <mc:Choice xmlns:v="urn:schemas-microsoft-com:vml" Requires="v">
                <p:oleObj spid="_x0000_s91170" name="Chart" r:id="rId6" imgW="5143500" imgH="5143500" progId="MSGraph.Chart.8">
                  <p:embed followColorScheme="full"/>
                </p:oleObj>
              </mc:Choice>
              <mc:Fallback>
                <p:oleObj name="Chart" r:id="rId6" imgW="5143500" imgH="5143500" progId="MSGraph.Chart.8">
                  <p:embed followColorScheme="full"/>
                  <p:pic>
                    <p:nvPicPr>
                      <p:cNvPr id="0" name="Picture 8"/>
                      <p:cNvPicPr>
                        <a:picLocks noChangeAspect="1" noChangeArrowheads="1"/>
                      </p:cNvPicPr>
                      <p:nvPr/>
                    </p:nvPicPr>
                    <p:blipFill>
                      <a:blip r:embed="rId7"/>
                      <a:srcRect/>
                      <a:stretch>
                        <a:fillRect/>
                      </a:stretch>
                    </p:blipFill>
                    <p:spPr bwMode="auto">
                      <a:xfrm>
                        <a:off x="4515556" y="16002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0" dirty="0" smtClean="0">
                <a:solidFill>
                  <a:schemeClr val="bg1"/>
                </a:solidFill>
                <a:cs typeface="Times New Roman" pitchFamily="18" charset="0"/>
              </a:rPr>
              <a:t>ADHD Prevalence</a:t>
            </a:r>
            <a:endParaRPr lang="en-US" dirty="0"/>
          </a:p>
        </p:txBody>
      </p:sp>
      <p:sp>
        <p:nvSpPr>
          <p:cNvPr id="3" name="Content Placeholder 2"/>
          <p:cNvSpPr>
            <a:spLocks noGrp="1"/>
          </p:cNvSpPr>
          <p:nvPr>
            <p:ph idx="1"/>
          </p:nvPr>
        </p:nvSpPr>
        <p:spPr/>
        <p:txBody>
          <a:bodyPr>
            <a:normAutofit/>
          </a:bodyPr>
          <a:lstStyle/>
          <a:p>
            <a:r>
              <a:rPr lang="en-US" sz="2800" dirty="0" smtClean="0"/>
              <a:t>ADHD – most common neurobehavioral disorder in children</a:t>
            </a:r>
          </a:p>
          <a:p>
            <a:endParaRPr lang="en-US" sz="2800" dirty="0" smtClean="0"/>
          </a:p>
          <a:p>
            <a:r>
              <a:rPr lang="en-US" sz="2800" dirty="0" smtClean="0"/>
              <a:t>Increased from </a:t>
            </a:r>
            <a:r>
              <a:rPr lang="en-US" sz="2800" b="1" dirty="0" smtClean="0"/>
              <a:t>7.8% in 2003 to 11% </a:t>
            </a:r>
            <a:r>
              <a:rPr lang="en-US" sz="2800" dirty="0" smtClean="0"/>
              <a:t>in 2011; a 42% increase in this decade!</a:t>
            </a:r>
          </a:p>
          <a:p>
            <a:endParaRPr lang="en-US" sz="2800" dirty="0" smtClean="0"/>
          </a:p>
          <a:p>
            <a:r>
              <a:rPr lang="en-US" sz="2800" dirty="0" smtClean="0"/>
              <a:t>Median age of diagnosis: 6 years (2011)</a:t>
            </a:r>
          </a:p>
          <a:p>
            <a:endParaRPr lang="en-US" sz="2800" dirty="0" smtClean="0"/>
          </a:p>
          <a:p>
            <a:r>
              <a:rPr lang="en-US" sz="2800" dirty="0" smtClean="0"/>
              <a:t>Medications: 4.8% in 2007, 6.1% in 2011, </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xfrm>
            <a:off x="35814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a:fld id="{EF232AFC-8056-4C5B-B776-FEC58DB0D20F}" type="slidenum">
              <a:rPr lang="en-US" altLang="en-US" smtClean="0">
                <a:solidFill>
                  <a:srgbClr val="B5A788"/>
                </a:solidFill>
              </a:rPr>
              <a:pPr algn="r"/>
              <a:t>8</a:t>
            </a:fld>
            <a:endParaRPr lang="en-US" altLang="en-US" smtClean="0">
              <a:solidFill>
                <a:srgbClr val="B5A788"/>
              </a:solidFill>
            </a:endParaRPr>
          </a:p>
        </p:txBody>
      </p:sp>
      <p:sp>
        <p:nvSpPr>
          <p:cNvPr id="13107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algn="ctr">
              <a:defRPr/>
            </a:pPr>
            <a:r>
              <a:rPr lang="en-US" b="0" dirty="0">
                <a:solidFill>
                  <a:schemeClr val="bg1"/>
                </a:solidFill>
              </a:rPr>
              <a:t>ADHD (</a:t>
            </a:r>
            <a:r>
              <a:rPr lang="en-US" b="0" dirty="0" smtClean="0">
                <a:solidFill>
                  <a:schemeClr val="bg1"/>
                </a:solidFill>
              </a:rPr>
              <a:t>DSM-5)</a:t>
            </a:r>
            <a:endParaRPr lang="en-US" altLang="en-US" dirty="0" smtClean="0">
              <a:effectLst>
                <a:outerShdw blurRad="38100" dist="38100" dir="2700000" algn="tl">
                  <a:srgbClr val="C0C0C0"/>
                </a:outerShdw>
              </a:effectLst>
            </a:endParaRPr>
          </a:p>
        </p:txBody>
      </p:sp>
      <p:sp>
        <p:nvSpPr>
          <p:cNvPr id="12292" name="Rectangle 3"/>
          <p:cNvSpPr>
            <a:spLocks noGrp="1" noChangeArrowheads="1"/>
          </p:cNvSpPr>
          <p:nvPr>
            <p:ph type="body" idx="1"/>
          </p:nvPr>
        </p:nvSpPr>
        <p:spPr/>
        <p:txBody>
          <a:bodyPr/>
          <a:lstStyle/>
          <a:p>
            <a:pPr eaLnBrk="1" hangingPunct="1"/>
            <a:r>
              <a:rPr lang="en-US" altLang="en-US" sz="2400" dirty="0" smtClean="0"/>
              <a:t>3 types of </a:t>
            </a:r>
            <a:r>
              <a:rPr lang="en-US" altLang="en-US" sz="2400" b="1" i="1" dirty="0" smtClean="0"/>
              <a:t>presentation</a:t>
            </a:r>
            <a:r>
              <a:rPr lang="en-US" altLang="en-US" sz="2400" dirty="0" smtClean="0"/>
              <a:t> (not </a:t>
            </a:r>
            <a:r>
              <a:rPr lang="en-US" altLang="en-US" sz="2400" b="1" i="1" dirty="0" smtClean="0"/>
              <a:t>types</a:t>
            </a:r>
            <a:r>
              <a:rPr lang="en-US" altLang="en-US" sz="2400" dirty="0" smtClean="0"/>
              <a:t>):</a:t>
            </a:r>
          </a:p>
          <a:p>
            <a:pPr lvl="1" eaLnBrk="1" hangingPunct="1"/>
            <a:r>
              <a:rPr lang="en-US" altLang="en-US" sz="2400" dirty="0" smtClean="0"/>
              <a:t>ADHD Inattentive Type</a:t>
            </a:r>
          </a:p>
          <a:p>
            <a:pPr lvl="1" eaLnBrk="1" hangingPunct="1"/>
            <a:r>
              <a:rPr lang="en-US" altLang="en-US" sz="2400" dirty="0" smtClean="0"/>
              <a:t>ADHD Hyperactive/Impulsive Type</a:t>
            </a:r>
          </a:p>
          <a:p>
            <a:pPr lvl="1" eaLnBrk="1" hangingPunct="1"/>
            <a:r>
              <a:rPr lang="en-US" altLang="en-US" sz="2400" dirty="0" smtClean="0"/>
              <a:t>ADHD Combined</a:t>
            </a:r>
          </a:p>
          <a:p>
            <a:pPr eaLnBrk="1" hangingPunct="1"/>
            <a:r>
              <a:rPr lang="en-US" altLang="en-US" sz="2400" dirty="0" smtClean="0"/>
              <a:t>Often persists into adult years.</a:t>
            </a:r>
          </a:p>
          <a:p>
            <a:pPr eaLnBrk="1" hangingPunct="1"/>
            <a:r>
              <a:rPr lang="en-US" altLang="en-US" sz="2400" dirty="0" smtClean="0"/>
              <a:t>Must cause </a:t>
            </a:r>
            <a:r>
              <a:rPr lang="en-US" altLang="en-US" sz="2400" b="1" dirty="0" smtClean="0"/>
              <a:t>functional impairment </a:t>
            </a:r>
            <a:r>
              <a:rPr lang="en-US" altLang="en-US" sz="2400" dirty="0" smtClean="0"/>
              <a:t>across settings (home/school), and must be developmentally relevant</a:t>
            </a:r>
          </a:p>
          <a:p>
            <a:pPr eaLnBrk="1" hangingPunct="1"/>
            <a:r>
              <a:rPr lang="en-US" altLang="en-US" sz="2400" dirty="0" smtClean="0"/>
              <a:t>Some symptoms should be present </a:t>
            </a:r>
            <a:r>
              <a:rPr lang="en-US" altLang="en-US" sz="2400" b="1" dirty="0" smtClean="0"/>
              <a:t>before age 12</a:t>
            </a:r>
          </a:p>
        </p:txBody>
      </p:sp>
    </p:spTree>
    <p:extLst>
      <p:ext uri="{BB962C8B-B14F-4D97-AF65-F5344CB8AC3E}">
        <p14:creationId xmlns:p14="http://schemas.microsoft.com/office/powerpoint/2010/main" val="2832278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3581400" y="6305550"/>
            <a:ext cx="2133600" cy="476250"/>
          </a:xfrm>
        </p:spPr>
        <p:txBody>
          <a:bodyPr/>
          <a:lstStyle/>
          <a:p>
            <a:pPr algn="r">
              <a:defRPr/>
            </a:pPr>
            <a:fld id="{E26861C6-9F95-4CF9-8410-D808E6E13B87}" type="slidenum">
              <a:rPr lang="en-US">
                <a:solidFill>
                  <a:schemeClr val="bg2">
                    <a:shade val="50000"/>
                    <a:satMod val="200000"/>
                  </a:schemeClr>
                </a:solidFill>
                <a:latin typeface="Tahoma" pitchFamily="-109" charset="0"/>
                <a:ea typeface="+mn-ea"/>
              </a:rPr>
              <a:pPr algn="r">
                <a:defRPr/>
              </a:pPr>
              <a:t>9</a:t>
            </a:fld>
            <a:endParaRPr lang="en-US">
              <a:solidFill>
                <a:schemeClr val="bg2">
                  <a:shade val="50000"/>
                  <a:satMod val="200000"/>
                </a:schemeClr>
              </a:solidFill>
              <a:latin typeface="Tahoma" pitchFamily="-109" charset="0"/>
              <a:ea typeface="+mn-ea"/>
            </a:endParaRPr>
          </a:p>
        </p:txBody>
      </p:sp>
      <p:sp>
        <p:nvSpPr>
          <p:cNvPr id="180226" name="Rectangle 2"/>
          <p:cNvSpPr>
            <a:spLocks noGrp="1" noChangeArrowheads="1"/>
          </p:cNvSpPr>
          <p:nvPr>
            <p:ph type="title"/>
          </p:nvPr>
        </p:nvSpPr>
        <p:spPr/>
        <p:txBody>
          <a:bodyPr/>
          <a:lstStyle/>
          <a:p>
            <a:pPr algn="ctr" eaLnBrk="1" hangingPunct="1">
              <a:defRPr/>
            </a:pPr>
            <a:r>
              <a:rPr lang="en-US" b="0" dirty="0" smtClean="0">
                <a:solidFill>
                  <a:schemeClr val="bg1"/>
                </a:solidFill>
              </a:rPr>
              <a:t>ADHD: Core Symptom Area</a:t>
            </a:r>
          </a:p>
        </p:txBody>
      </p:sp>
      <p:sp>
        <p:nvSpPr>
          <p:cNvPr id="17412" name="Rectangle 3"/>
          <p:cNvSpPr>
            <a:spLocks noGrp="1" noChangeArrowheads="1"/>
          </p:cNvSpPr>
          <p:nvPr>
            <p:ph type="body" idx="1"/>
          </p:nvPr>
        </p:nvSpPr>
        <p:spPr>
          <a:xfrm>
            <a:off x="1049867" y="2863850"/>
            <a:ext cx="7636933" cy="539750"/>
          </a:xfrm>
        </p:spPr>
        <p:txBody>
          <a:bodyPr/>
          <a:lstStyle/>
          <a:p>
            <a:pPr marL="0" indent="0" eaLnBrk="1" hangingPunct="1">
              <a:buFont typeface="Wingdings" pitchFamily="2" charset="2"/>
              <a:buNone/>
            </a:pPr>
            <a:r>
              <a:rPr lang="en-US" altLang="en-US" sz="2000" dirty="0" smtClean="0"/>
              <a:t>Six or more of the following &gt;6 months :</a:t>
            </a:r>
          </a:p>
        </p:txBody>
      </p:sp>
      <p:sp>
        <p:nvSpPr>
          <p:cNvPr id="17413" name="Oval 4"/>
          <p:cNvSpPr>
            <a:spLocks noChangeArrowheads="1"/>
          </p:cNvSpPr>
          <p:nvPr/>
        </p:nvSpPr>
        <p:spPr bwMode="auto">
          <a:xfrm>
            <a:off x="2206978" y="1614489"/>
            <a:ext cx="4786489" cy="1114425"/>
          </a:xfrm>
          <a:prstGeom prst="ellipse">
            <a:avLst/>
          </a:pr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pPr algn="ctr"/>
            <a:r>
              <a:rPr lang="en-US" altLang="en-US" sz="3200" b="1">
                <a:latin typeface="Arial" charset="0"/>
              </a:rPr>
              <a:t>Inattention</a:t>
            </a:r>
          </a:p>
        </p:txBody>
      </p:sp>
      <p:sp>
        <p:nvSpPr>
          <p:cNvPr id="17414" name="Text Box 5"/>
          <p:cNvSpPr txBox="1">
            <a:spLocks noChangeArrowheads="1"/>
          </p:cNvSpPr>
          <p:nvPr/>
        </p:nvSpPr>
        <p:spPr bwMode="auto">
          <a:xfrm>
            <a:off x="1049867" y="3392489"/>
            <a:ext cx="36942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pPr>
              <a:buFontTx/>
              <a:buChar char="•"/>
            </a:pPr>
            <a:r>
              <a:rPr lang="en-US" altLang="en-US" sz="2400" b="1">
                <a:latin typeface="Arial" charset="0"/>
              </a:rPr>
              <a:t>Inattention to details/</a:t>
            </a:r>
            <a:br>
              <a:rPr lang="en-US" altLang="en-US" sz="2400" b="1">
                <a:latin typeface="Arial" charset="0"/>
              </a:rPr>
            </a:br>
            <a:r>
              <a:rPr lang="en-US" altLang="en-US" sz="2400" b="1">
                <a:latin typeface="Arial" charset="0"/>
              </a:rPr>
              <a:t>makes careless mistakes</a:t>
            </a:r>
          </a:p>
          <a:p>
            <a:pPr>
              <a:buFontTx/>
              <a:buChar char="•"/>
            </a:pPr>
            <a:r>
              <a:rPr lang="en-US" altLang="en-US" sz="2400" b="1">
                <a:latin typeface="Arial" charset="0"/>
              </a:rPr>
              <a:t>Difficulty sustaining attention</a:t>
            </a:r>
          </a:p>
          <a:p>
            <a:pPr>
              <a:buFontTx/>
              <a:buChar char="•"/>
            </a:pPr>
            <a:r>
              <a:rPr lang="en-US" altLang="en-US" sz="2400" b="1">
                <a:latin typeface="Arial" charset="0"/>
              </a:rPr>
              <a:t>Seems not to listen</a:t>
            </a:r>
          </a:p>
          <a:p>
            <a:pPr>
              <a:buFontTx/>
              <a:buChar char="•"/>
            </a:pPr>
            <a:r>
              <a:rPr lang="en-US" altLang="en-US" sz="2400" b="1">
                <a:latin typeface="Arial" charset="0"/>
              </a:rPr>
              <a:t>Fails to finish tasks</a:t>
            </a:r>
          </a:p>
        </p:txBody>
      </p:sp>
      <p:sp>
        <p:nvSpPr>
          <p:cNvPr id="17415" name="Text Box 6"/>
          <p:cNvSpPr txBox="1">
            <a:spLocks noChangeArrowheads="1"/>
          </p:cNvSpPr>
          <p:nvPr/>
        </p:nvSpPr>
        <p:spPr bwMode="auto">
          <a:xfrm>
            <a:off x="5452534" y="3392489"/>
            <a:ext cx="35037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pPr>
              <a:buFontTx/>
              <a:buChar char="•"/>
            </a:pPr>
            <a:r>
              <a:rPr lang="en-US" altLang="en-US" sz="2400" b="1">
                <a:latin typeface="Arial" charset="0"/>
              </a:rPr>
              <a:t>Difficulty organizing</a:t>
            </a:r>
          </a:p>
          <a:p>
            <a:pPr>
              <a:buFontTx/>
              <a:buChar char="•"/>
            </a:pPr>
            <a:r>
              <a:rPr lang="en-US" altLang="en-US" sz="2400" b="1">
                <a:latin typeface="Arial" charset="0"/>
              </a:rPr>
              <a:t>Avoids tasks requiring sustained attention</a:t>
            </a:r>
          </a:p>
          <a:p>
            <a:pPr>
              <a:buFontTx/>
              <a:buChar char="•"/>
            </a:pPr>
            <a:r>
              <a:rPr lang="en-US" altLang="en-US" sz="2400" b="1">
                <a:latin typeface="Arial" charset="0"/>
              </a:rPr>
              <a:t>Loses things</a:t>
            </a:r>
          </a:p>
          <a:p>
            <a:pPr>
              <a:buFontTx/>
              <a:buChar char="•"/>
            </a:pPr>
            <a:r>
              <a:rPr lang="en-US" altLang="en-US" sz="2400" b="1">
                <a:latin typeface="Arial" charset="0"/>
              </a:rPr>
              <a:t>Easily distracted</a:t>
            </a:r>
          </a:p>
          <a:p>
            <a:pPr>
              <a:buFontTx/>
              <a:buChar char="•"/>
            </a:pPr>
            <a:r>
              <a:rPr lang="en-US" altLang="en-US" sz="2400" b="1">
                <a:latin typeface="Arial" charset="0"/>
              </a:rPr>
              <a:t>Forgetful</a:t>
            </a:r>
          </a:p>
        </p:txBody>
      </p:sp>
      <p:sp>
        <p:nvSpPr>
          <p:cNvPr id="17416" name="Rectangle 7"/>
          <p:cNvSpPr>
            <a:spLocks noChangeArrowheads="1"/>
          </p:cNvSpPr>
          <p:nvPr/>
        </p:nvSpPr>
        <p:spPr bwMode="auto">
          <a:xfrm>
            <a:off x="698501" y="6335507"/>
            <a:ext cx="14117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a:solidFill>
                  <a:schemeClr val="tx1"/>
                </a:solidFill>
                <a:latin typeface="Tahoma" charset="0"/>
                <a:ea typeface="ＭＳ Ｐゴシック" pitchFamily="34" charset="-128"/>
              </a:defRPr>
            </a:lvl1pPr>
            <a:lvl2pPr marL="742950" indent="-285750">
              <a:defRPr>
                <a:solidFill>
                  <a:schemeClr val="tx1"/>
                </a:solidFill>
                <a:latin typeface="Tahoma" charset="0"/>
                <a:ea typeface="ＭＳ Ｐゴシック" pitchFamily="34" charset="-128"/>
              </a:defRPr>
            </a:lvl2pPr>
            <a:lvl3pPr marL="1143000" indent="-228600">
              <a:defRPr>
                <a:solidFill>
                  <a:schemeClr val="tx1"/>
                </a:solidFill>
                <a:latin typeface="Tahoma" charset="0"/>
                <a:ea typeface="ＭＳ Ｐゴシック" pitchFamily="34" charset="-128"/>
              </a:defRPr>
            </a:lvl3pPr>
            <a:lvl4pPr marL="1600200" indent="-228600">
              <a:defRPr>
                <a:solidFill>
                  <a:schemeClr val="tx1"/>
                </a:solidFill>
                <a:latin typeface="Tahoma" charset="0"/>
                <a:ea typeface="ＭＳ Ｐゴシック" pitchFamily="34" charset="-128"/>
              </a:defRPr>
            </a:lvl4pPr>
            <a:lvl5pPr marL="2057400" indent="-228600">
              <a:defRPr>
                <a:solidFill>
                  <a:schemeClr val="tx1"/>
                </a:solidFill>
                <a:latin typeface="Tahoma" charset="0"/>
                <a:ea typeface="ＭＳ Ｐゴシック" pitchFamily="34" charset="-128"/>
              </a:defRPr>
            </a:lvl5pPr>
            <a:lvl6pPr marL="2514600" indent="-228600" eaLnBrk="0" fontAlgn="base" hangingPunct="0">
              <a:spcBef>
                <a:spcPct val="0"/>
              </a:spcBef>
              <a:spcAft>
                <a:spcPct val="0"/>
              </a:spcAft>
              <a:defRPr>
                <a:solidFill>
                  <a:schemeClr val="tx1"/>
                </a:solidFill>
                <a:latin typeface="Tahoma" charset="0"/>
                <a:ea typeface="ＭＳ Ｐゴシック" pitchFamily="34" charset="-128"/>
              </a:defRPr>
            </a:lvl6pPr>
            <a:lvl7pPr marL="2971800" indent="-228600" eaLnBrk="0" fontAlgn="base" hangingPunct="0">
              <a:spcBef>
                <a:spcPct val="0"/>
              </a:spcBef>
              <a:spcAft>
                <a:spcPct val="0"/>
              </a:spcAft>
              <a:defRPr>
                <a:solidFill>
                  <a:schemeClr val="tx1"/>
                </a:solidFill>
                <a:latin typeface="Tahoma" charset="0"/>
                <a:ea typeface="ＭＳ Ｐゴシック" pitchFamily="34" charset="-128"/>
              </a:defRPr>
            </a:lvl7pPr>
            <a:lvl8pPr marL="3429000" indent="-228600" eaLnBrk="0" fontAlgn="base" hangingPunct="0">
              <a:spcBef>
                <a:spcPct val="0"/>
              </a:spcBef>
              <a:spcAft>
                <a:spcPct val="0"/>
              </a:spcAft>
              <a:defRPr>
                <a:solidFill>
                  <a:schemeClr val="tx1"/>
                </a:solidFill>
                <a:latin typeface="Tahoma" charset="0"/>
                <a:ea typeface="ＭＳ Ｐゴシック" pitchFamily="34" charset="-128"/>
              </a:defRPr>
            </a:lvl8pPr>
            <a:lvl9pPr marL="3886200" indent="-228600" eaLnBrk="0" fontAlgn="base" hangingPunct="0">
              <a:spcBef>
                <a:spcPct val="0"/>
              </a:spcBef>
              <a:spcAft>
                <a:spcPct val="0"/>
              </a:spcAft>
              <a:defRPr>
                <a:solidFill>
                  <a:schemeClr val="tx1"/>
                </a:solidFill>
                <a:latin typeface="Tahoma" charset="0"/>
                <a:ea typeface="ＭＳ Ｐゴシック" pitchFamily="34" charset="-128"/>
              </a:defRPr>
            </a:lvl9pPr>
          </a:lstStyle>
          <a:p>
            <a:r>
              <a:rPr lang="en-US" altLang="en-US" sz="1400" b="1">
                <a:solidFill>
                  <a:schemeClr val="bg1"/>
                </a:solidFill>
                <a:latin typeface="Arial" charset="0"/>
              </a:rPr>
              <a:t>*DSM-IV, 1994.</a:t>
            </a:r>
          </a:p>
        </p:txBody>
      </p:sp>
    </p:spTree>
    <p:extLst>
      <p:ext uri="{BB962C8B-B14F-4D97-AF65-F5344CB8AC3E}">
        <p14:creationId xmlns:p14="http://schemas.microsoft.com/office/powerpoint/2010/main" val="352470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1"/>
  <p:tag name="COLORTYPE" val="CORRECTINCORRECT"/>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RESULTS" val="Which of the following statements about Wellbutrin (bupropion) is true?[;crlf;]1[;]12[;]1[;]False[;]0[;][;crlf;]3[;]3[;]0[;]0[;crlf;]0[;]-1[;]It should not be used in youth with a history of seizure disorder 1[;]It should not be used in youth with a history of seizure disorder [;][;crlf;]0[;]-1[;]It should not be used in youth with a history of eating disorder2[;]It should not be used in youth with a history of eating disorder[;][;crlf;]1[;]-1[;]It can be associated with serum sickness3[;]It can be associated with serum sickness[;][;crlf;]0[;]-1[;]It has off-label use for ADHD4[;]It has off-label use for ADHD[;][;crlf;]0[;]1[;]All of the above5[;]All of the above[;]"/>
  <p:tag name="LIVECHARTING" val="False"/>
  <p:tag name="TPQUESTIONXML" val="﻿&lt;?xml version=&quot;1.0&quot; encoding=&quot;utf-8&quot;?&gt;&#10;&lt;questionlist&gt;&#10;    &lt;properties&gt;&#10;        &lt;guid&gt;F273FBC2D19840FA8D421E75B73FB8EB&lt;/guid&gt;&#10;        &lt;description /&gt;&#10;        &lt;date&gt;11/21/2014 11:59: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016195A681D4841ACE92595DAB48DAA&lt;/guid&gt;&#10;            &lt;repollguid&gt;06707F74661D4E318F1C4BDB66E9B0E6&lt;/repollguid&gt;&#10;            &lt;sourceid&gt;1534F93CAEB9405292F391E2DBA4687A&lt;/sourceid&gt;&#10;            &lt;questiontext&gt;Which of the following statements about Wellbutrin (bupropion) is tr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BBBCB3E5D264AABB3712AED03FB0102&lt;/guid&gt;&#10;                    &lt;answertext&gt;It should not be used in youth with a history of seizure disorder &lt;/answertext&gt;&#10;                    &lt;valuetype&gt;-1&lt;/valuetype&gt;&#10;                &lt;/answer&gt;&#10;                &lt;answer&gt;&#10;                    &lt;guid&gt;0AAA2BFF9D674EEB9CDBEB03EF9AE8B2&lt;/guid&gt;&#10;                    &lt;answertext&gt;It should not be used in youth with a history of eating disorder&lt;/answertext&gt;&#10;                    &lt;valuetype&gt;-1&lt;/valuetype&gt;&#10;                &lt;/answer&gt;&#10;                &lt;answer&gt;&#10;                    &lt;guid&gt;E680144F8478432E8E3B80F233371EB0&lt;/guid&gt;&#10;                    &lt;answertext&gt;It can be associated with serum sickness&lt;/answertext&gt;&#10;                    &lt;valuetype&gt;-1&lt;/valuetype&gt;&#10;                &lt;/answer&gt;&#10;                &lt;answer&gt;&#10;                    &lt;guid&gt;672C6B107615440FA569DFBEF008748B&lt;/guid&gt;&#10;                    &lt;answertext&gt;It has off-label use for ADHD&lt;/answertext&gt;&#10;                    &lt;valuetype&gt;-1&lt;/valuetype&gt;&#10;                &lt;/answer&gt;&#10;                &lt;answer&gt;&#10;                    &lt;guid&gt;B8F016EBD8C0401B864C37A569A8B4AC&lt;/guid&gt;&#10;                    &lt;answertext&gt;All of the above&lt;/answertext&gt;&#10;                    &lt;valuetype&gt;1&lt;/valuetype&gt;&#10;                &lt;/answer&gt;&#10;            &lt;/answers&gt;&#10;        &lt;/multichoice&gt;&#10;    &lt;/questions&gt;&#10;&lt;/questionlist&gt;"/>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1"/>
  <p:tag name="COLORTYPE" val="CORRECTINCORRECT"/>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Possible acquired etiological influences in ADHD include:[;crlf;]1[;]1[;]1[;]False[;]0[;][;crlf;]5[;]5[;]0[;]0[;crlf;]0[;]-1[;]Low socio economic status1[;]Low socio economic status[;][;crlf;]0[;]-1[;]Elevated intake of sugar containing foods during early childhood2[;]Elevated intake of sugar containing foods during early childhood[;][;crlf;]0[;]-1[;]High birth weight (&gt;4000 g)3[;]High birth weight (&gt;4000 g)[;][;crlf;]0[;]1[;]Prenatal exposure to alcohol or nicotine4[;]Prenatal exposure to alcohol or nicotine[;][;crlf;]1[;]-1[;]All of the above5[;]All of the above[;]"/>
  <p:tag name="TPQUESTIONXML" val="﻿&lt;?xml version=&quot;1.0&quot; encoding=&quot;utf-8&quot;?&gt;&#10;&lt;questionlist&gt;&#10;    &lt;properties&gt;&#10;        &lt;guid&gt;BBEF9479302C4276B534C1C3383E1450&lt;/guid&gt;&#10;        &lt;description /&gt;&#10;        &lt;date&gt;11/21/2014 11:54:0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0361E16A5F4F70A2CA0DFAC9885E3B&lt;/guid&gt;&#10;            &lt;repollguid&gt;B1660B97D7834B5898224D1BE028FF0C&lt;/repollguid&gt;&#10;            &lt;sourceid&gt;E009097D255044D1BCCC2705E0C4EC39&lt;/sourceid&gt;&#10;            &lt;questiontext&gt;Possible acquired etiological influences in ADHD includ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07B4FFFF42C402AB566052A75599327&lt;/guid&gt;&#10;                    &lt;answertext&gt;Low socio economic status&lt;/answertext&gt;&#10;                    &lt;valuetype&gt;-1&lt;/valuetype&gt;&#10;                &lt;/answer&gt;&#10;                &lt;answer&gt;&#10;                    &lt;guid&gt;3CF3DA74F5A44B10B1B955912BCC1E43&lt;/guid&gt;&#10;                    &lt;answertext&gt;Elevated intake of sugar containing foods during early childhood&lt;/answertext&gt;&#10;                    &lt;valuetype&gt;-1&lt;/valuetype&gt;&#10;                &lt;/answer&gt;&#10;                &lt;answer&gt;&#10;                    &lt;guid&gt;018120C187124C2A8E89F09FFB8DEDC1&lt;/guid&gt;&#10;                    &lt;answertext&gt;High birth weight (&amp;gt;4000 g)&lt;/answertext&gt;&#10;                    &lt;valuetype&gt;-1&lt;/valuetype&gt;&#10;                &lt;/answer&gt;&#10;                &lt;answer&gt;&#10;                    &lt;guid&gt;1EA64216EE6A41D4B6AED7E5566CEAC1&lt;/guid&gt;&#10;                    &lt;answertext&gt;Prenatal exposure to alcohol or nicotine&lt;/answertext&gt;&#10;                    &lt;valuetype&gt;1&lt;/valuetype&gt;&#10;                &lt;/answer&gt;&#10;                &lt;answer&gt;&#10;                    &lt;guid&gt;48F3DDD5398A441B8BCC7C747493D784&lt;/guid&gt;&#10;                    &lt;answertext&gt;All of the above&lt;/answertext&gt;&#10;                    &lt;valuetype&gt;-1&lt;/valuetype&gt;&#10;                &lt;/answer&gt;&#10;            &lt;/answers&gt;&#10;        &lt;/multichoice&gt;&#10;    &lt;/questions&gt;&#10;&lt;/questionlist&gt;"/>
  <p:tag name="HASRESULTS" val="False"/>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1"/>
  <p:tag name="COLORTYPE" val="CORRECTINCORRECT"/>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RESULTS" val="Hyperactive children are often[;crlf;]7[;]8[;]7[;]False[;]3[;][;crlf;]4.14285714285714[;]4[;]0.989743318610787[;]0.979591836734694[;crlf;]0[;]-1[;]Accident prone1[;]Accident prone[;][;crlf;]1[;]-1[;]Explosively irritable2[;]Explosively irritable[;][;crlf;]0[;]-1[;]Unable to resist blurting out answers3[;]Unable to resist blurting out answers[;][;crlf;]3[;]-1[;]Excessively talkative4[;]Excessively talkative[;][;crlf;]3[;]1[;]All of the above5[;]All of the above[;]"/>
  <p:tag name="TPQUESTIONXML" val="﻿&lt;?xml version=&quot;1.0&quot; encoding=&quot;utf-8&quot;?&gt;&#10;&lt;questionlist&gt;&#10;    &lt;properties&gt;&#10;        &lt;guid&gt;64D9D88324A6427B9187A3C55983D281&lt;/guid&gt;&#10;        &lt;description /&gt;&#10;        &lt;date&gt;11/21/2014 11:56:2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BDF214FB6884EA0AA40A74CC6DEA1AA&lt;/guid&gt;&#10;            &lt;repollguid&gt;1AE11F29049D4CACB0CE7FFD170C8DBB&lt;/repollguid&gt;&#10;            &lt;sourceid&gt;BA941AE6C2314520BDBCC30D8117FD24&lt;/sourceid&gt;&#10;            &lt;questiontext&gt;Hyperactive children are ofte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DC32FBD058745CD85634CAF1598FBA9&lt;/guid&gt;&#10;                    &lt;answertext&gt;Accident prone&lt;/answertext&gt;&#10;                    &lt;valuetype&gt;-1&lt;/valuetype&gt;&#10;                &lt;/answer&gt;&#10;                &lt;answer&gt;&#10;                    &lt;guid&gt;6D44AEED85404179A53FBF29AF0D2641&lt;/guid&gt;&#10;                    &lt;answertext&gt;Explosively irritable&lt;/answertext&gt;&#10;                    &lt;valuetype&gt;-1&lt;/valuetype&gt;&#10;                &lt;/answer&gt;&#10;                &lt;answer&gt;&#10;                    &lt;guid&gt;177089637B404F43ADA8F9050611FA80&lt;/guid&gt;&#10;                    &lt;answertext&gt;Unable to resist blurting out answers&lt;/answertext&gt;&#10;                    &lt;valuetype&gt;-1&lt;/valuetype&gt;&#10;                &lt;/answer&gt;&#10;                &lt;answer&gt;&#10;                    &lt;guid&gt;E8C8A3B5DB4C475A9E62E8FBA3C73E43&lt;/guid&gt;&#10;                    &lt;answertext&gt;Excessively talkative&lt;/answertext&gt;&#10;                    &lt;valuetype&gt;-1&lt;/valuetype&gt;&#10;                &lt;/answer&gt;&#10;                &lt;answer&gt;&#10;                    &lt;guid&gt;8360F8359C6F4904A61E68B2E3626A69&lt;/guid&gt;&#10;                    &lt;answertext&gt;All of the above&lt;/answertext&gt;&#10;                    &lt;valuetype&gt;1&lt;/valuetype&gt;&#10;                &lt;/answer&gt;&#10;            &lt;/answers&gt;&#10;        &lt;/multichoice&gt;&#10;    &lt;/questions&gt;&#10;&lt;/questionlist&gt;"/>
  <p:tag name="HASRESULTS" val="False"/>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1"/>
  <p:tag name="COLORTYPE" val="CORRECTINCORRECT"/>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RESULTS" val="Which of the listed disorders is the most common co-morbidity with ADHD in children?[;crlf;]3[;]11[;]3[;]False[;]0[;][;crlf;]2.33333333333333[;]2[;]1.24721912892465[;]1.55555555555556[;crlf;]1[;]-1[;]Learning disorders in Math1[;]Learning disorders in Math[;][;crlf;]1[;]-1[;]Learning disorders in expressive language2[;]Learning disorders in expressive language[;][;crlf;]0[;]1[;]Oppositional defiant disorder3[;]Oppositional defiant disorder[;][;crlf;]1[;]-1[;]Separation anxiety disorder4[;]Separation anxiety disorder[;][;crlf;]0[;]-1[;]Gender Identity Disorder of Childhood5[;]Gender Identity Disorder of Childhood[;]"/>
  <p:tag name="LIVECHARTING" val="False"/>
  <p:tag name="TPQUESTIONXML" val="﻿&lt;?xml version=&quot;1.0&quot; encoding=&quot;utf-8&quot;?&gt;&#10;&lt;questionlist&gt;&#10;    &lt;properties&gt;&#10;        &lt;guid&gt;8CFA09757EEC418683F80A51388B90C0&lt;/guid&gt;&#10;        &lt;description /&gt;&#10;        &lt;date&gt;11/21/2014 11:57:4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E7AC98D3DFB423294FC481CD70AE5E1&lt;/guid&gt;&#10;            &lt;repollguid&gt;D2C70220CF884DFBAE6C6F03EBCB9643&lt;/repollguid&gt;&#10;            &lt;sourceid&gt;0580134ADADE40D2905AC2705FFF7C64&lt;/sourceid&gt;&#10;            &lt;questiontext&gt;Which of the listed disorders is the most common co-morbidity with ADHD in childre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8722C9B0EEC440C9E88E97CB8688FE9&lt;/guid&gt;&#10;                    &lt;answertext&gt;Learning disorders in Math&lt;/answertext&gt;&#10;                    &lt;valuetype&gt;-1&lt;/valuetype&gt;&#10;                &lt;/answer&gt;&#10;                &lt;answer&gt;&#10;                    &lt;guid&gt;5F11872495B746FA846460D5170D936F&lt;/guid&gt;&#10;                    &lt;answertext&gt;Learning disorders in expressive language&lt;/answertext&gt;&#10;                    &lt;valuetype&gt;-1&lt;/valuetype&gt;&#10;                &lt;/answer&gt;&#10;                &lt;answer&gt;&#10;                    &lt;guid&gt;E798AA1DD78C482F8C1D8EB2834FC4EF&lt;/guid&gt;&#10;                    &lt;answertext&gt;Oppositional defiant disorder&lt;/answertext&gt;&#10;                    &lt;valuetype&gt;1&lt;/valuetype&gt;&#10;                &lt;/answer&gt;&#10;                &lt;answer&gt;&#10;                    &lt;guid&gt;5CDF2DE510D74BAF8492418356A95555&lt;/guid&gt;&#10;                    &lt;answertext&gt;Separation anxiety disorder&lt;/answertext&gt;&#10;                    &lt;valuetype&gt;-1&lt;/valuetype&gt;&#10;                &lt;/answer&gt;&#10;                &lt;answer&gt;&#10;                    &lt;guid&gt;526C55644AD14916A778EB4D53E73D00&lt;/guid&gt;&#10;                    &lt;answertext&gt;Gender Identity Disorder of Childhood&lt;/answertext&gt;&#10;                    &lt;valuetype&gt;-1&lt;/valuetype&gt;&#10;                &lt;/answer&gt;&#10;            &lt;/answers&gt;&#10;        &lt;/multichoice&gt;&#10;    &lt;/questions&gt;&#10;&lt;/questionlist&gt;"/>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IMULA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STIMULANTS</Template>
  <TotalTime>2938</TotalTime>
  <Words>3937</Words>
  <Application>Microsoft Office PowerPoint</Application>
  <PresentationFormat>On-screen Show (4:3)</PresentationFormat>
  <Paragraphs>640</Paragraphs>
  <Slides>68</Slides>
  <Notes>27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5" baseType="lpstr">
      <vt:lpstr>MS PGothic</vt:lpstr>
      <vt:lpstr>MS PGothic</vt:lpstr>
      <vt:lpstr>Andalus</vt:lpstr>
      <vt:lpstr>Arial</vt:lpstr>
      <vt:lpstr>Calibri</vt:lpstr>
      <vt:lpstr>Corbel</vt:lpstr>
      <vt:lpstr>Gill Sans MT</vt:lpstr>
      <vt:lpstr>Symbol</vt:lpstr>
      <vt:lpstr>Tahoma</vt:lpstr>
      <vt:lpstr>Times</vt:lpstr>
      <vt:lpstr>Times New Roman</vt:lpstr>
      <vt:lpstr>Verdana</vt:lpstr>
      <vt:lpstr>Wingdings</vt:lpstr>
      <vt:lpstr>Wingdings 2</vt:lpstr>
      <vt:lpstr>Wingdings 3</vt:lpstr>
      <vt:lpstr>STIMULANTS</vt:lpstr>
      <vt:lpstr>Chart</vt:lpstr>
      <vt:lpstr>    Manish Aligeti, M.D., M.H.A. Child and Adolescent Psychiatrist, Clinical Assistant Professor     Department of Psychiatry, Texas Tech Health Sciences Center </vt:lpstr>
      <vt:lpstr>Brain Development Continues Through Age 25</vt:lpstr>
      <vt:lpstr>Psychiatric Disorders</vt:lpstr>
      <vt:lpstr>DSM-5: Disruptive, Impulse-Control, &amp; Conduct Disorders</vt:lpstr>
      <vt:lpstr>Disorders</vt:lpstr>
      <vt:lpstr>PowerPoint Presentation</vt:lpstr>
      <vt:lpstr>ADHD Prevalence</vt:lpstr>
      <vt:lpstr>ADHD (DSM-5)</vt:lpstr>
      <vt:lpstr>ADHD: Core Symptom Area</vt:lpstr>
      <vt:lpstr>ADHD: Core Symptom Areas</vt:lpstr>
      <vt:lpstr>Preschoolers</vt:lpstr>
      <vt:lpstr>PowerPoint Presentation</vt:lpstr>
      <vt:lpstr>How ADHD Affects Parents</vt:lpstr>
      <vt:lpstr>Risk factors for ADHD</vt:lpstr>
      <vt:lpstr>ADHD: Etiology</vt:lpstr>
      <vt:lpstr>Dopaminergic Pathways (methyphenidate binding sites)</vt:lpstr>
      <vt:lpstr>Increased Lifetime Substance Abuse  in Untreated Adults with ADHD</vt:lpstr>
      <vt:lpstr>Increased Smoking with ADHD</vt:lpstr>
      <vt:lpstr>Increased Traffic Violations and Motor Vehicle Accidents in Adolescents and Adults with ADHD</vt:lpstr>
      <vt:lpstr>Pharmacotherapy Significantly Reduces Substance Abuse in Adults with ADHD</vt:lpstr>
      <vt:lpstr>ADHD Co-morbidities</vt:lpstr>
      <vt:lpstr>Common Comorbidities with ADHD</vt:lpstr>
      <vt:lpstr>Differential Diagnosis</vt:lpstr>
      <vt:lpstr>Learning Disabilities</vt:lpstr>
      <vt:lpstr>ODD and CD</vt:lpstr>
      <vt:lpstr>Anxiety</vt:lpstr>
      <vt:lpstr>Depressive  Disorders</vt:lpstr>
      <vt:lpstr>Bipolar Disorder</vt:lpstr>
      <vt:lpstr>DIAGNOSIS</vt:lpstr>
      <vt:lpstr>Steps in Diagnosis</vt:lpstr>
      <vt:lpstr>Questionnaires</vt:lpstr>
      <vt:lpstr>Practice Guidelines</vt:lpstr>
      <vt:lpstr>Neuro-Imaging</vt:lpstr>
      <vt:lpstr>MANAGEMENT</vt:lpstr>
      <vt:lpstr>ADHD Management: Goals </vt:lpstr>
      <vt:lpstr>Three Components of ADHD Treatment</vt:lpstr>
      <vt:lpstr>Educational Interventions</vt:lpstr>
      <vt:lpstr>Psychosocial Interventions in ADHD Treatment</vt:lpstr>
      <vt:lpstr>Role of Psychotherapy in ADHD</vt:lpstr>
      <vt:lpstr>ADHD Treatments (Medication options) </vt:lpstr>
      <vt:lpstr>Special Issues: Pharmacotherapy in Youth</vt:lpstr>
      <vt:lpstr>Classes of Medication Used to Treat ADHD</vt:lpstr>
      <vt:lpstr>ADHD Treatments (medication options)</vt:lpstr>
      <vt:lpstr>    Background: Stimulants</vt:lpstr>
      <vt:lpstr>PowerPoint Presentation</vt:lpstr>
      <vt:lpstr>  ADHD Treatments (medication options):  I:  Stimulants</vt:lpstr>
      <vt:lpstr> Preparations</vt:lpstr>
      <vt:lpstr>  Preparations</vt:lpstr>
      <vt:lpstr>Adverse Effects</vt:lpstr>
      <vt:lpstr> Dealing With Adverse Effects</vt:lpstr>
      <vt:lpstr>ADHD Treatments (other medication options): II: Atomoxetine (Strattera)</vt:lpstr>
      <vt:lpstr>ADHD Treatments (medication options):  III: Antihypertensives</vt:lpstr>
      <vt:lpstr>ADHD Treatments (medication options):  Off-label</vt:lpstr>
      <vt:lpstr>Course </vt:lpstr>
      <vt:lpstr>DSM-5: Disruptive, Impulse-Control, &amp; Conduct Disorders</vt:lpstr>
      <vt:lpstr>Oppositional Defiant Disorder (ODD)</vt:lpstr>
      <vt:lpstr>Conduct Disorder (CD)</vt:lpstr>
      <vt:lpstr>Etiology: ODD &amp; CD</vt:lpstr>
      <vt:lpstr>Etiology: ODD &amp; CD</vt:lpstr>
      <vt:lpstr>Treatment: ODD &amp; CD</vt:lpstr>
      <vt:lpstr>Intermittent Explosive Disorder (IED)</vt:lpstr>
      <vt:lpstr>Pyromania</vt:lpstr>
      <vt:lpstr>Kleptomania</vt:lpstr>
      <vt:lpstr>PowerPoint Presentation</vt:lpstr>
      <vt:lpstr>Possible acquired etiological influences in ADHD include:</vt:lpstr>
      <vt:lpstr>Hyperactive children are often</vt:lpstr>
      <vt:lpstr>Which of the listed disorders is the most common co-morbidity with ADHD in children?</vt:lpstr>
      <vt:lpstr>Which of the following statements about Wellbutrin (bupropion) is true?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Manish Aligeti Fellow, Department of Psychiatry  UT Southwestern Medical Center November 15, 2011</dc:title>
  <dc:creator>Manish</dc:creator>
  <cp:lastModifiedBy>Brown, Candace</cp:lastModifiedBy>
  <cp:revision>574</cp:revision>
  <dcterms:created xsi:type="dcterms:W3CDTF">2011-11-15T04:51:52Z</dcterms:created>
  <dcterms:modified xsi:type="dcterms:W3CDTF">2018-09-13T15:21:46Z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TC300040801033</vt:lpwstr>
  </property>
</Properties>
</file>