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5" r:id="rId11"/>
    <p:sldId id="287" r:id="rId12"/>
    <p:sldId id="264" r:id="rId13"/>
    <p:sldId id="265" r:id="rId14"/>
    <p:sldId id="266" r:id="rId15"/>
    <p:sldId id="267" r:id="rId16"/>
    <p:sldId id="284" r:id="rId17"/>
    <p:sldId id="268" r:id="rId18"/>
    <p:sldId id="269" r:id="rId19"/>
    <p:sldId id="280" r:id="rId20"/>
    <p:sldId id="281" r:id="rId21"/>
    <p:sldId id="270" r:id="rId22"/>
    <p:sldId id="271" r:id="rId23"/>
    <p:sldId id="272" r:id="rId24"/>
    <p:sldId id="274" r:id="rId25"/>
    <p:sldId id="288" r:id="rId26"/>
    <p:sldId id="273" r:id="rId27"/>
    <p:sldId id="275" r:id="rId28"/>
    <p:sldId id="276" r:id="rId29"/>
    <p:sldId id="277" r:id="rId30"/>
    <p:sldId id="278" r:id="rId31"/>
    <p:sldId id="279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9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91C0475-9E36-46F6-863F-6DD8A4538911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5B8AEB-F8C9-4B1D-BB3F-50D99097F01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  Eating Disorders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Kelly Bennett, MD</a:t>
            </a:r>
          </a:p>
          <a:p>
            <a:r>
              <a:rPr lang="en-US" dirty="0" smtClean="0"/>
              <a:t>Associate Professor</a:t>
            </a:r>
          </a:p>
          <a:p>
            <a:r>
              <a:rPr lang="en-US" dirty="0" smtClean="0"/>
              <a:t>Department of Family Medicine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294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22 white female presents with fatigue and shin pain</a:t>
            </a:r>
          </a:p>
          <a:p>
            <a:r>
              <a:rPr lang="en-US" dirty="0" smtClean="0"/>
              <a:t>HPI: patient has felt tired for several months; exercises two to three hours daily on treadmill; admits to excessive calorie counting</a:t>
            </a:r>
          </a:p>
          <a:p>
            <a:r>
              <a:rPr lang="en-US" dirty="0" smtClean="0"/>
              <a:t>Physical Exam:</a:t>
            </a:r>
          </a:p>
          <a:p>
            <a:pPr lvl="1"/>
            <a:r>
              <a:rPr lang="en-US" dirty="0" smtClean="0"/>
              <a:t>Thin in appearance; can see strap muscles on neck</a:t>
            </a:r>
          </a:p>
          <a:p>
            <a:pPr lvl="1"/>
            <a:r>
              <a:rPr lang="en-US" dirty="0" smtClean="0"/>
              <a:t>Heart bradycardic; lungs clear</a:t>
            </a:r>
          </a:p>
          <a:p>
            <a:pPr lvl="1"/>
            <a:r>
              <a:rPr lang="en-US" dirty="0" smtClean="0"/>
              <a:t>Abdomen:  cachectic; normal bowel sounds</a:t>
            </a:r>
          </a:p>
          <a:p>
            <a:pPr lvl="1"/>
            <a:r>
              <a:rPr lang="en-US" dirty="0" smtClean="0"/>
              <a:t>Extremities: muscle wasting</a:t>
            </a:r>
          </a:p>
          <a:p>
            <a:r>
              <a:rPr lang="en-US" dirty="0" smtClean="0"/>
              <a:t>Labs:</a:t>
            </a:r>
          </a:p>
          <a:p>
            <a:pPr lvl="1"/>
            <a:r>
              <a:rPr lang="en-US" dirty="0" smtClean="0"/>
              <a:t>H/H: 5/15</a:t>
            </a:r>
          </a:p>
          <a:p>
            <a:pPr lvl="1"/>
            <a:r>
              <a:rPr lang="en-US" dirty="0" smtClean="0"/>
              <a:t>CMP: elevated LFTs, low calcium</a:t>
            </a:r>
          </a:p>
          <a:p>
            <a:pPr lvl="1"/>
            <a:r>
              <a:rPr lang="en-US" dirty="0" smtClean="0"/>
              <a:t>X-rays: tibias fractured bilaterally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883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BMI: 14</a:t>
            </a:r>
          </a:p>
          <a:p>
            <a:r>
              <a:rPr lang="en-US" dirty="0" smtClean="0"/>
              <a:t>Admitted patient to the hospital</a:t>
            </a:r>
          </a:p>
          <a:p>
            <a:r>
              <a:rPr lang="en-US" dirty="0" smtClean="0"/>
              <a:t>Troponin 5 x normal</a:t>
            </a:r>
          </a:p>
          <a:p>
            <a:r>
              <a:rPr lang="en-US" dirty="0" smtClean="0"/>
              <a:t>ECHO: hypo kinesis; cardiology consulted</a:t>
            </a:r>
          </a:p>
          <a:p>
            <a:r>
              <a:rPr lang="en-US" dirty="0" smtClean="0"/>
              <a:t>Bone scan: osteopenia; started on Fosamax and calcium</a:t>
            </a:r>
          </a:p>
          <a:p>
            <a:r>
              <a:rPr lang="en-US" dirty="0" smtClean="0"/>
              <a:t>Placed by orthopedics in bilateral walking boats</a:t>
            </a:r>
          </a:p>
          <a:p>
            <a:r>
              <a:rPr lang="en-US" dirty="0" smtClean="0"/>
              <a:t>Patient started on TPN; was in house for two weeks</a:t>
            </a:r>
          </a:p>
          <a:p>
            <a:r>
              <a:rPr lang="en-US" dirty="0" smtClean="0"/>
              <a:t>Transferred to In patient treatment center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721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Amenorrhea</a:t>
            </a:r>
          </a:p>
          <a:p>
            <a:r>
              <a:rPr lang="en-US" dirty="0" smtClean="0"/>
              <a:t>Depression</a:t>
            </a:r>
          </a:p>
          <a:p>
            <a:r>
              <a:rPr lang="en-US" dirty="0" smtClean="0"/>
              <a:t>Pain in extremities</a:t>
            </a:r>
          </a:p>
          <a:p>
            <a:r>
              <a:rPr lang="en-US" dirty="0" smtClean="0"/>
              <a:t>Cold intolerance</a:t>
            </a:r>
          </a:p>
          <a:p>
            <a:r>
              <a:rPr lang="en-US" dirty="0" smtClean="0"/>
              <a:t>Constipation</a:t>
            </a:r>
          </a:p>
          <a:p>
            <a:r>
              <a:rPr lang="en-US" dirty="0" smtClean="0"/>
              <a:t>Insomnia</a:t>
            </a:r>
          </a:p>
          <a:p>
            <a:r>
              <a:rPr lang="en-US" dirty="0" smtClean="0"/>
              <a:t>Pre-syncope and Syncopal episodes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14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Emaciation</a:t>
            </a:r>
          </a:p>
          <a:p>
            <a:r>
              <a:rPr lang="en-US" dirty="0"/>
              <a:t>H</a:t>
            </a:r>
            <a:r>
              <a:rPr lang="en-US" dirty="0" smtClean="0"/>
              <a:t>ypotension</a:t>
            </a:r>
          </a:p>
          <a:p>
            <a:r>
              <a:rPr lang="en-US" dirty="0" smtClean="0"/>
              <a:t>Hypothermia</a:t>
            </a:r>
          </a:p>
          <a:p>
            <a:r>
              <a:rPr lang="en-US" dirty="0" smtClean="0"/>
              <a:t>Bradycardia</a:t>
            </a:r>
          </a:p>
          <a:p>
            <a:r>
              <a:rPr lang="en-US" dirty="0" smtClean="0"/>
              <a:t>Lanugo</a:t>
            </a:r>
          </a:p>
          <a:p>
            <a:r>
              <a:rPr lang="en-US" dirty="0" smtClean="0"/>
              <a:t>Sallow color of skin</a:t>
            </a:r>
          </a:p>
          <a:p>
            <a:r>
              <a:rPr lang="en-US" dirty="0" smtClean="0"/>
              <a:t>Osteopenia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3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Hematology: leukopenia, anemia</a:t>
            </a:r>
          </a:p>
          <a:p>
            <a:r>
              <a:rPr lang="en-US" dirty="0" smtClean="0"/>
              <a:t>Chemistry: elevated triglycerides, elevated low density lipid (LDL), elevated Liver function tests, low magnesium, low phosphate </a:t>
            </a:r>
          </a:p>
          <a:p>
            <a:r>
              <a:rPr lang="en-US" dirty="0" smtClean="0"/>
              <a:t>Endocrine: low T4 and T3; females with low estrogen, males with low testosterone</a:t>
            </a:r>
          </a:p>
          <a:p>
            <a:r>
              <a:rPr lang="en-US" dirty="0" smtClean="0"/>
              <a:t>EKG: bradycardia, prolongation of the QT interval</a:t>
            </a:r>
          </a:p>
          <a:p>
            <a:r>
              <a:rPr lang="en-US" dirty="0" smtClean="0"/>
              <a:t>Bone mass: low bone mineral density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96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Hyperthyroidism</a:t>
            </a:r>
          </a:p>
          <a:p>
            <a:r>
              <a:rPr lang="en-US" dirty="0" smtClean="0"/>
              <a:t>Occult malignancy</a:t>
            </a:r>
          </a:p>
          <a:p>
            <a:r>
              <a:rPr lang="en-US" dirty="0" smtClean="0"/>
              <a:t>HIV/AIDS</a:t>
            </a:r>
          </a:p>
          <a:p>
            <a:r>
              <a:rPr lang="en-US" dirty="0" smtClean="0"/>
              <a:t>Gastro Intestinal disorder</a:t>
            </a:r>
          </a:p>
          <a:p>
            <a:r>
              <a:rPr lang="en-US" dirty="0" smtClean="0"/>
              <a:t>Substance use (meth, stimulants)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43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Refusal to eat despite feeling hungry</a:t>
            </a:r>
          </a:p>
          <a:p>
            <a:r>
              <a:rPr lang="en-US" dirty="0" smtClean="0"/>
              <a:t>Body dysmorphia (believing fat while emaciated)</a:t>
            </a:r>
          </a:p>
          <a:p>
            <a:r>
              <a:rPr lang="en-US" dirty="0" smtClean="0"/>
              <a:t>Lack of sex drive</a:t>
            </a:r>
          </a:p>
          <a:p>
            <a:r>
              <a:rPr lang="en-US" dirty="0" smtClean="0"/>
              <a:t>Interfamily conflicts</a:t>
            </a:r>
          </a:p>
          <a:p>
            <a:r>
              <a:rPr lang="en-US" dirty="0" smtClean="0"/>
              <a:t>Excessive exercising</a:t>
            </a:r>
          </a:p>
          <a:p>
            <a:r>
              <a:rPr lang="en-US" dirty="0" smtClean="0"/>
              <a:t>Generally was/is a good student (honors, AP)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537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approach:</a:t>
            </a:r>
          </a:p>
          <a:p>
            <a:pPr lvl="1"/>
            <a:r>
              <a:rPr lang="en-US" dirty="0" smtClean="0"/>
              <a:t>Primary care doctor</a:t>
            </a:r>
          </a:p>
          <a:p>
            <a:pPr lvl="1"/>
            <a:r>
              <a:rPr lang="en-US" dirty="0" smtClean="0"/>
              <a:t>Nutritionist/Dietician</a:t>
            </a:r>
          </a:p>
          <a:p>
            <a:pPr lvl="1"/>
            <a:r>
              <a:rPr lang="en-US" dirty="0" smtClean="0"/>
              <a:t>Therapist</a:t>
            </a:r>
          </a:p>
          <a:p>
            <a:pPr lvl="1"/>
            <a:r>
              <a:rPr lang="en-US" dirty="0" smtClean="0"/>
              <a:t>+/- psychiatrist</a:t>
            </a:r>
          </a:p>
          <a:p>
            <a:pPr lvl="1"/>
            <a:r>
              <a:rPr lang="en-US" dirty="0" smtClean="0"/>
              <a:t>CAUTION with group therapies</a:t>
            </a:r>
          </a:p>
          <a:p>
            <a:r>
              <a:rPr lang="en-US" dirty="0" smtClean="0"/>
              <a:t>Intensive outpatient behavioral/psychological treatment</a:t>
            </a:r>
          </a:p>
          <a:p>
            <a:r>
              <a:rPr lang="en-US" dirty="0" smtClean="0"/>
              <a:t>In patient behavioral/psychological treatment programs</a:t>
            </a:r>
          </a:p>
          <a:p>
            <a:r>
              <a:rPr lang="en-US" dirty="0" smtClean="0"/>
              <a:t>In patient medical hospitalization</a:t>
            </a:r>
          </a:p>
          <a:p>
            <a:r>
              <a:rPr lang="en-US" dirty="0" smtClean="0"/>
              <a:t>Family therapy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769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Medical hospitalization sometimes required for those with severe malnutrition and always with extreme malnutrition (generally less than BMI of 16)</a:t>
            </a:r>
          </a:p>
          <a:p>
            <a:r>
              <a:rPr lang="en-US" dirty="0" smtClean="0"/>
              <a:t>Re-feeding syndrome</a:t>
            </a:r>
          </a:p>
          <a:p>
            <a:pPr lvl="1"/>
            <a:r>
              <a:rPr lang="en-US" dirty="0" smtClean="0"/>
              <a:t>Too much food into the non active gut can cause massive electrolyte shifts resulting in high magnesium and phosphate levels</a:t>
            </a:r>
          </a:p>
          <a:p>
            <a:pPr lvl="1"/>
            <a:r>
              <a:rPr lang="en-US" dirty="0" smtClean="0"/>
              <a:t>This can lead to fatal arrhythmias</a:t>
            </a:r>
          </a:p>
          <a:p>
            <a:pPr lvl="1"/>
            <a:r>
              <a:rPr lang="en-US" dirty="0" smtClean="0"/>
              <a:t>Discovered after World War II when concentration camp victims were fed too quickly by allied personnel</a:t>
            </a:r>
          </a:p>
          <a:p>
            <a:r>
              <a:rPr lang="en-US" dirty="0" smtClean="0"/>
              <a:t>Must use TPN first (total parental nutrition) before starting oral feeds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14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263" y="1600200"/>
            <a:ext cx="2359474" cy="4876800"/>
          </a:xfrm>
        </p:spPr>
      </p:pic>
    </p:spTree>
    <p:extLst>
      <p:ext uri="{BB962C8B-B14F-4D97-AF65-F5344CB8AC3E}">
        <p14:creationId xmlns:p14="http://schemas.microsoft.com/office/powerpoint/2010/main" val="37323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diagnostic criteria for anorexia, bulimia, and binge eating disorders</a:t>
            </a:r>
          </a:p>
          <a:p>
            <a:r>
              <a:rPr lang="en-US" dirty="0" smtClean="0"/>
              <a:t>Describe the signs and symptoms for anorexia and bulimia</a:t>
            </a:r>
          </a:p>
          <a:p>
            <a:r>
              <a:rPr lang="en-US" dirty="0" smtClean="0"/>
              <a:t>Describe the objective findings for anorexia and bulimia</a:t>
            </a:r>
          </a:p>
          <a:p>
            <a:r>
              <a:rPr lang="en-US" dirty="0" smtClean="0"/>
              <a:t>Describe the treatments for anorexia and bulimia</a:t>
            </a:r>
          </a:p>
          <a:p>
            <a:r>
              <a:rPr lang="en-US" dirty="0" smtClean="0"/>
              <a:t>Be able to discuss the teamwork approach in the treatment of eating disorders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43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981200"/>
            <a:ext cx="3124200" cy="3733800"/>
          </a:xfrm>
        </p:spPr>
      </p:pic>
    </p:spTree>
    <p:extLst>
      <p:ext uri="{BB962C8B-B14F-4D97-AF65-F5344CB8AC3E}">
        <p14:creationId xmlns:p14="http://schemas.microsoft.com/office/powerpoint/2010/main" val="940472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Bulimia Nervosa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Recurrent episodes of binge eating</a:t>
            </a:r>
          </a:p>
          <a:p>
            <a:pPr lvl="1"/>
            <a:r>
              <a:rPr lang="en-US" dirty="0" smtClean="0"/>
              <a:t>Within a discrete time period an amount larger than the average individual would eat</a:t>
            </a:r>
          </a:p>
          <a:p>
            <a:pPr lvl="1"/>
            <a:r>
              <a:rPr lang="en-US" dirty="0" smtClean="0"/>
              <a:t>Sense of lack of control</a:t>
            </a:r>
          </a:p>
          <a:p>
            <a:r>
              <a:rPr lang="en-US" dirty="0" smtClean="0"/>
              <a:t>Recurrent inappropriate compensatory behaviors	</a:t>
            </a:r>
          </a:p>
          <a:p>
            <a:pPr lvl="1"/>
            <a:r>
              <a:rPr lang="en-US" dirty="0" smtClean="0"/>
              <a:t>Self induced vomiting</a:t>
            </a:r>
          </a:p>
          <a:p>
            <a:pPr lvl="1"/>
            <a:r>
              <a:rPr lang="en-US" dirty="0" smtClean="0"/>
              <a:t>Misuse of laxatives, diuretics, enemas</a:t>
            </a:r>
          </a:p>
          <a:p>
            <a:pPr lvl="1"/>
            <a:r>
              <a:rPr lang="en-US" dirty="0" smtClean="0"/>
              <a:t>Fasting or excessive exercise</a:t>
            </a:r>
          </a:p>
          <a:p>
            <a:r>
              <a:rPr lang="en-US" dirty="0" smtClean="0"/>
              <a:t>This behavior is noted at least once weekly for three months</a:t>
            </a:r>
          </a:p>
          <a:p>
            <a:r>
              <a:rPr lang="en-US" dirty="0" smtClean="0"/>
              <a:t>Body weight is not influenced (can be normal or overweight)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57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Bulimia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in partial or full remission</a:t>
            </a:r>
          </a:p>
          <a:p>
            <a:r>
              <a:rPr lang="en-US" dirty="0" smtClean="0"/>
              <a:t>Severity:</a:t>
            </a:r>
          </a:p>
          <a:p>
            <a:pPr lvl="1"/>
            <a:r>
              <a:rPr lang="en-US" dirty="0" smtClean="0"/>
              <a:t>Mild: 1-3 episodes per week</a:t>
            </a:r>
          </a:p>
          <a:p>
            <a:pPr lvl="1"/>
            <a:r>
              <a:rPr lang="en-US" dirty="0" smtClean="0"/>
              <a:t>Moderate: 4-7</a:t>
            </a:r>
          </a:p>
          <a:p>
            <a:pPr lvl="1"/>
            <a:r>
              <a:rPr lang="en-US" dirty="0" smtClean="0"/>
              <a:t>Severe: 8-13</a:t>
            </a:r>
          </a:p>
          <a:p>
            <a:pPr lvl="1"/>
            <a:r>
              <a:rPr lang="en-US" dirty="0" smtClean="0"/>
              <a:t>Extreme: &gt;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99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Eating in private</a:t>
            </a:r>
          </a:p>
          <a:p>
            <a:r>
              <a:rPr lang="en-US" dirty="0" smtClean="0"/>
              <a:t>Feeling shameful about eating</a:t>
            </a:r>
          </a:p>
          <a:p>
            <a:r>
              <a:rPr lang="en-US" dirty="0" smtClean="0"/>
              <a:t>Hiding purging (hiding vomiting or meds for diuresis or laxatives)</a:t>
            </a:r>
          </a:p>
          <a:p>
            <a:r>
              <a:rPr lang="en-US" dirty="0" smtClean="0"/>
              <a:t>Most patients with BMI 18-30</a:t>
            </a:r>
          </a:p>
          <a:p>
            <a:endParaRPr lang="en-US" dirty="0"/>
          </a:p>
          <a:p>
            <a:r>
              <a:rPr lang="en-US" dirty="0" smtClean="0"/>
              <a:t>12 month prevalence is 1-1.5%</a:t>
            </a:r>
          </a:p>
          <a:p>
            <a:r>
              <a:rPr lang="en-US" dirty="0" smtClean="0"/>
              <a:t>10:1 Female to male 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738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self esteem, social anxiety, dysthymia</a:t>
            </a:r>
          </a:p>
          <a:p>
            <a:r>
              <a:rPr lang="en-US" dirty="0" smtClean="0"/>
              <a:t>Environments of thin culture	</a:t>
            </a:r>
          </a:p>
          <a:p>
            <a:r>
              <a:rPr lang="en-US" dirty="0" smtClean="0"/>
              <a:t>Genetic: childhood obesity and early puberty increase the risk; familial transmission not as strong as anorexia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98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18 Hispanic female presents due to excessive heartburn</a:t>
            </a:r>
          </a:p>
          <a:p>
            <a:r>
              <a:rPr lang="en-US" dirty="0" smtClean="0"/>
              <a:t>HPI: patient admits to binging and purging; vomits four to five times daily; exercises to extreme; admits to depression</a:t>
            </a:r>
          </a:p>
          <a:p>
            <a:r>
              <a:rPr lang="en-US" dirty="0" smtClean="0"/>
              <a:t>Physical:</a:t>
            </a:r>
          </a:p>
          <a:p>
            <a:r>
              <a:rPr lang="en-US" dirty="0" smtClean="0"/>
              <a:t>Patient with enlarged parotids, scars on back of hands; dental enamel </a:t>
            </a:r>
            <a:r>
              <a:rPr lang="en-US" dirty="0" err="1" smtClean="0"/>
              <a:t>deteriotion</a:t>
            </a:r>
            <a:r>
              <a:rPr lang="en-US" dirty="0" smtClean="0"/>
              <a:t>; otherwise physical is normal</a:t>
            </a:r>
          </a:p>
          <a:p>
            <a:r>
              <a:rPr lang="en-US" dirty="0" smtClean="0"/>
              <a:t>Labs: EKG, CBC, CMP, TSH all normal</a:t>
            </a:r>
          </a:p>
          <a:p>
            <a:r>
              <a:rPr lang="en-US" dirty="0" smtClean="0"/>
              <a:t>Diagnosis: GERD due to frequent emesis</a:t>
            </a:r>
          </a:p>
          <a:p>
            <a:r>
              <a:rPr lang="en-US" dirty="0" smtClean="0"/>
              <a:t>Treated with antidepressants, counseling, nutritionist</a:t>
            </a:r>
          </a:p>
          <a:p>
            <a:r>
              <a:rPr lang="en-US" dirty="0" smtClean="0"/>
              <a:t>Ended up having to have partial </a:t>
            </a:r>
            <a:r>
              <a:rPr lang="en-US" dirty="0" err="1" smtClean="0"/>
              <a:t>parotidectomy</a:t>
            </a:r>
            <a:r>
              <a:rPr lang="en-US" dirty="0" smtClean="0"/>
              <a:t> and dentures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853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arotid gland pain</a:t>
            </a:r>
          </a:p>
          <a:p>
            <a:r>
              <a:rPr lang="en-US" dirty="0" smtClean="0"/>
              <a:t>Gastro esophageal reflux</a:t>
            </a:r>
          </a:p>
          <a:p>
            <a:r>
              <a:rPr lang="en-US" dirty="0" smtClean="0"/>
              <a:t>Constipation</a:t>
            </a:r>
          </a:p>
          <a:p>
            <a:r>
              <a:rPr lang="en-US" dirty="0" smtClean="0"/>
              <a:t>Menstrual irregularities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81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Signs/lab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times no abnormalities are noted on physical exam or lab testing</a:t>
            </a:r>
          </a:p>
          <a:p>
            <a:r>
              <a:rPr lang="en-US" dirty="0" smtClean="0"/>
              <a:t>Parotid enlargement</a:t>
            </a:r>
          </a:p>
          <a:p>
            <a:r>
              <a:rPr lang="en-US" dirty="0" smtClean="0"/>
              <a:t>Poor dentition</a:t>
            </a:r>
          </a:p>
          <a:p>
            <a:r>
              <a:rPr lang="en-US" dirty="0" smtClean="0"/>
              <a:t>Scarring on hands (Russell sign)</a:t>
            </a:r>
          </a:p>
          <a:p>
            <a:r>
              <a:rPr lang="en-US" dirty="0" smtClean="0"/>
              <a:t>Electrolyte abnormalities</a:t>
            </a:r>
          </a:p>
          <a:p>
            <a:r>
              <a:rPr lang="en-US" dirty="0" smtClean="0"/>
              <a:t>Melanosis coli (blackened colon walls noted on colonoscopy if misusing laxatives)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484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approach</a:t>
            </a:r>
          </a:p>
          <a:p>
            <a:pPr lvl="1"/>
            <a:r>
              <a:rPr lang="en-US" dirty="0" smtClean="0"/>
              <a:t>Primary care physician</a:t>
            </a:r>
          </a:p>
          <a:p>
            <a:pPr lvl="1"/>
            <a:r>
              <a:rPr lang="en-US" dirty="0" smtClean="0"/>
              <a:t>Nutritionist/Dietician</a:t>
            </a:r>
          </a:p>
          <a:p>
            <a:pPr lvl="1"/>
            <a:r>
              <a:rPr lang="en-US" dirty="0" smtClean="0"/>
              <a:t>Therapist</a:t>
            </a:r>
          </a:p>
          <a:p>
            <a:pPr lvl="1"/>
            <a:r>
              <a:rPr lang="en-US" dirty="0" smtClean="0"/>
              <a:t>+/- psychiatrist</a:t>
            </a:r>
          </a:p>
          <a:p>
            <a:pPr lvl="1"/>
            <a:r>
              <a:rPr lang="en-US" dirty="0" smtClean="0"/>
              <a:t>Antidepressants {usually SSRIs; bupropion (Wellbutrin) contraindicated due to lowered seizure threshold}</a:t>
            </a:r>
          </a:p>
          <a:p>
            <a:pPr lvl="1"/>
            <a:r>
              <a:rPr lang="en-US" dirty="0" smtClean="0"/>
              <a:t>Again caution with Group therapy; must be supervised</a:t>
            </a:r>
          </a:p>
          <a:p>
            <a:r>
              <a:rPr lang="en-US" dirty="0" smtClean="0"/>
              <a:t>Intensive outpatient or inpatient behavioral/psychological treatment</a:t>
            </a:r>
          </a:p>
          <a:p>
            <a:r>
              <a:rPr lang="en-US" dirty="0" smtClean="0"/>
              <a:t>Rarely needs medical hospitalization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052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Binge-Eating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Recurrent episodes of binge eating</a:t>
            </a:r>
          </a:p>
          <a:p>
            <a:pPr lvl="1"/>
            <a:r>
              <a:rPr lang="en-US" dirty="0" smtClean="0"/>
              <a:t>Eating in a period of time an amount above what an average person would eat</a:t>
            </a:r>
          </a:p>
          <a:p>
            <a:pPr lvl="1"/>
            <a:r>
              <a:rPr lang="en-US" dirty="0" smtClean="0"/>
              <a:t>Sense of lack of control</a:t>
            </a:r>
          </a:p>
          <a:p>
            <a:r>
              <a:rPr lang="en-US" dirty="0" smtClean="0"/>
              <a:t>Associated with 3 or the following 5:</a:t>
            </a:r>
          </a:p>
          <a:p>
            <a:pPr lvl="1"/>
            <a:r>
              <a:rPr lang="en-US" dirty="0" smtClean="0"/>
              <a:t>Eat more rapidly than normal</a:t>
            </a:r>
          </a:p>
          <a:p>
            <a:pPr lvl="1"/>
            <a:r>
              <a:rPr lang="en-US" dirty="0" smtClean="0"/>
              <a:t>Eat until feeling uncomfortably full (sick)</a:t>
            </a:r>
          </a:p>
          <a:p>
            <a:pPr lvl="1"/>
            <a:r>
              <a:rPr lang="en-US" dirty="0" smtClean="0"/>
              <a:t>Eating when not hungry</a:t>
            </a:r>
          </a:p>
          <a:p>
            <a:pPr lvl="1"/>
            <a:r>
              <a:rPr lang="en-US" dirty="0" smtClean="0"/>
              <a:t>Eating while alone due to embarrassment</a:t>
            </a:r>
          </a:p>
          <a:p>
            <a:pPr lvl="1"/>
            <a:r>
              <a:rPr lang="en-US" dirty="0" smtClean="0"/>
              <a:t>Feeling disgusted after eating</a:t>
            </a:r>
          </a:p>
          <a:p>
            <a:r>
              <a:rPr lang="en-US" dirty="0" smtClean="0"/>
              <a:t>There is NO COMPENSATORY behavior of restricting calories through fasting, purging,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69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 5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Anorexia Nervosa</a:t>
            </a:r>
          </a:p>
          <a:p>
            <a:pPr lvl="1"/>
            <a:r>
              <a:rPr lang="en-US" dirty="0" smtClean="0"/>
              <a:t>Restrictive type</a:t>
            </a:r>
          </a:p>
          <a:p>
            <a:pPr lvl="1"/>
            <a:r>
              <a:rPr lang="en-US" dirty="0" smtClean="0"/>
              <a:t>Binge Eating/Purging type</a:t>
            </a:r>
          </a:p>
          <a:p>
            <a:r>
              <a:rPr lang="en-US" dirty="0" smtClean="0"/>
              <a:t>Bulimia Nervosa</a:t>
            </a:r>
          </a:p>
          <a:p>
            <a:r>
              <a:rPr lang="en-US" dirty="0" smtClean="0"/>
              <a:t>Binge-Eating Disorder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69176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Binge 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Partial versus full remission</a:t>
            </a:r>
          </a:p>
          <a:p>
            <a:r>
              <a:rPr lang="en-US" dirty="0" smtClean="0"/>
              <a:t>Severity</a:t>
            </a:r>
          </a:p>
          <a:p>
            <a:pPr lvl="1"/>
            <a:r>
              <a:rPr lang="en-US" dirty="0" smtClean="0"/>
              <a:t>Mild: 1-3 episodes of binge eating in one week</a:t>
            </a:r>
          </a:p>
          <a:p>
            <a:pPr lvl="1"/>
            <a:r>
              <a:rPr lang="en-US" dirty="0" smtClean="0"/>
              <a:t>Moderate: 4-7</a:t>
            </a:r>
          </a:p>
          <a:p>
            <a:pPr lvl="1"/>
            <a:r>
              <a:rPr lang="en-US" dirty="0" smtClean="0"/>
              <a:t>Severe: 8-13</a:t>
            </a:r>
          </a:p>
          <a:p>
            <a:pPr lvl="1"/>
            <a:r>
              <a:rPr lang="en-US" dirty="0" smtClean="0"/>
              <a:t>Extreme: &gt;14</a:t>
            </a:r>
          </a:p>
          <a:p>
            <a:r>
              <a:rPr lang="en-US" dirty="0" smtClean="0"/>
              <a:t>Ratio Female to Male closer to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388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Binge-Eating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generally &gt;18 BMI</a:t>
            </a:r>
          </a:p>
          <a:p>
            <a:r>
              <a:rPr lang="en-US" dirty="0" smtClean="0"/>
              <a:t>Generally there are no signs or symptoms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Primary Care Physician</a:t>
            </a:r>
          </a:p>
          <a:p>
            <a:pPr lvl="1"/>
            <a:r>
              <a:rPr lang="en-US" dirty="0" smtClean="0"/>
              <a:t>Nutritionist/Dietician</a:t>
            </a:r>
          </a:p>
          <a:p>
            <a:pPr lvl="1"/>
            <a:r>
              <a:rPr lang="en-US" dirty="0" smtClean="0"/>
              <a:t>Therapist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304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Diagnostic and Statistical Manual of Mental Disorders. Fifth Edition; pages 338-353.</a:t>
            </a:r>
          </a:p>
          <a:p>
            <a:r>
              <a:rPr lang="en-US" dirty="0" smtClean="0"/>
              <a:t>First Aid for the Basic Sciences: Organ Systems. Second Edition; pages 567-572.</a:t>
            </a:r>
          </a:p>
          <a:p>
            <a:r>
              <a:rPr lang="en-US" dirty="0" smtClean="0"/>
              <a:t>Board Review Series: Behavioral Science. Sixth Edition; pages 148-149.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8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Anorexia Nervosa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Diagnostic Criteria</a:t>
            </a:r>
          </a:p>
          <a:p>
            <a:pPr lvl="1"/>
            <a:r>
              <a:rPr lang="en-US" dirty="0" smtClean="0"/>
              <a:t>Restriction of caloric intake relative to requirement leading to significantly low body weight</a:t>
            </a:r>
          </a:p>
          <a:p>
            <a:pPr lvl="1"/>
            <a:r>
              <a:rPr lang="en-US" dirty="0" smtClean="0"/>
              <a:t>Intense fear of gaining weight</a:t>
            </a:r>
          </a:p>
          <a:p>
            <a:pPr lvl="1"/>
            <a:r>
              <a:rPr lang="en-US" dirty="0" smtClean="0"/>
              <a:t>Disturbance in the way in which one’s body weight or shape is experienced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8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Restrictive</a:t>
            </a:r>
          </a:p>
          <a:p>
            <a:pPr lvl="1"/>
            <a:r>
              <a:rPr lang="en-US" dirty="0" smtClean="0"/>
              <a:t>Weight loss is accomplished through dieting, fasting, and/or excessive exercise</a:t>
            </a:r>
          </a:p>
          <a:p>
            <a:r>
              <a:rPr lang="en-US" dirty="0" smtClean="0"/>
              <a:t>Binge eating/purging </a:t>
            </a:r>
          </a:p>
          <a:p>
            <a:pPr lvl="1"/>
            <a:r>
              <a:rPr lang="en-US" dirty="0" smtClean="0"/>
              <a:t>Also engaging in binge eating or purging behavior (vomiting, , misuse of laxative, diuretics or enemas)</a:t>
            </a:r>
          </a:p>
          <a:p>
            <a:r>
              <a:rPr lang="en-US" dirty="0" smtClean="0"/>
              <a:t>Specify if in partial or full remission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2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Severity of Anorexia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World Health Organization categories for malnutrition</a:t>
            </a:r>
          </a:p>
          <a:p>
            <a:r>
              <a:rPr lang="en-US" dirty="0" smtClean="0"/>
              <a:t>Mild:		 BMI &gt; 17</a:t>
            </a:r>
          </a:p>
          <a:p>
            <a:r>
              <a:rPr lang="en-US" dirty="0" smtClean="0"/>
              <a:t>Moderate: 	 BMI 16-16.99</a:t>
            </a:r>
          </a:p>
          <a:p>
            <a:r>
              <a:rPr lang="en-US" dirty="0" smtClean="0"/>
              <a:t>Severe: 	 BMI 15-15.99</a:t>
            </a:r>
          </a:p>
          <a:p>
            <a:r>
              <a:rPr lang="en-US" dirty="0" smtClean="0"/>
              <a:t>Extreme:	 BMI &lt;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99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of Anorexia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 month prevalence in young women</a:t>
            </a:r>
          </a:p>
          <a:p>
            <a:pPr lvl="1"/>
            <a:r>
              <a:rPr lang="en-US" dirty="0" smtClean="0"/>
              <a:t>0.4%</a:t>
            </a:r>
          </a:p>
          <a:p>
            <a:endParaRPr lang="en-US" dirty="0"/>
          </a:p>
          <a:p>
            <a:r>
              <a:rPr lang="en-US" dirty="0" smtClean="0"/>
              <a:t>10:1 Female to Male 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3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and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Begins during adolescence or young adulthood</a:t>
            </a:r>
          </a:p>
          <a:p>
            <a:r>
              <a:rPr lang="en-US" dirty="0" smtClean="0"/>
              <a:t>Generally will go into remission within five years</a:t>
            </a:r>
          </a:p>
          <a:p>
            <a:r>
              <a:rPr lang="en-US" dirty="0" smtClean="0"/>
              <a:t>If severe enough to be hospitalized (medical facility) remission rate lower</a:t>
            </a:r>
          </a:p>
          <a:p>
            <a:r>
              <a:rPr lang="en-US" dirty="0" smtClean="0"/>
              <a:t>Mortality rate is 5% per decade (from medical complications or suicide)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326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rate of development in people with anxiety disorders or obsessive compulsive disorders</a:t>
            </a:r>
          </a:p>
          <a:p>
            <a:r>
              <a:rPr lang="en-US" dirty="0" smtClean="0"/>
              <a:t>Environments of extreme fitness or thinness</a:t>
            </a:r>
          </a:p>
          <a:p>
            <a:pPr lvl="1"/>
            <a:r>
              <a:rPr lang="en-US" dirty="0" smtClean="0"/>
              <a:t>Athletics, modeling, acting, dancing</a:t>
            </a:r>
          </a:p>
          <a:p>
            <a:r>
              <a:rPr lang="en-US" dirty="0" smtClean="0"/>
              <a:t>Genetic: increased risk among first degree relatives; concordance rates in monozygotic twins is very high</a:t>
            </a:r>
          </a:p>
        </p:txBody>
      </p:sp>
    </p:spTree>
    <p:extLst>
      <p:ext uri="{BB962C8B-B14F-4D97-AF65-F5344CB8AC3E}">
        <p14:creationId xmlns:p14="http://schemas.microsoft.com/office/powerpoint/2010/main" val="158460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197</TotalTime>
  <Words>1124</Words>
  <Application>Microsoft Office PowerPoint</Application>
  <PresentationFormat>On-screen Show (4:3)</PresentationFormat>
  <Paragraphs>213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Arial</vt:lpstr>
      <vt:lpstr>Clarity</vt:lpstr>
      <vt:lpstr>    Eating Disorders </vt:lpstr>
      <vt:lpstr>Objectives</vt:lpstr>
      <vt:lpstr>DSM 5 Classification</vt:lpstr>
      <vt:lpstr>Anorexia Nervosa</vt:lpstr>
      <vt:lpstr>Subtypes</vt:lpstr>
      <vt:lpstr>Severity of Anorexia </vt:lpstr>
      <vt:lpstr>Prevalence of Anorexia</vt:lpstr>
      <vt:lpstr>Development and Course</vt:lpstr>
      <vt:lpstr>Risk Factors</vt:lpstr>
      <vt:lpstr>Case 1</vt:lpstr>
      <vt:lpstr>Case 1 continued</vt:lpstr>
      <vt:lpstr>Symptoms</vt:lpstr>
      <vt:lpstr>Physical signs</vt:lpstr>
      <vt:lpstr>Objective Findings</vt:lpstr>
      <vt:lpstr>Differential Diagnosis</vt:lpstr>
      <vt:lpstr>Psychological Characteristics</vt:lpstr>
      <vt:lpstr>Treatment</vt:lpstr>
      <vt:lpstr>Hospital Treatment</vt:lpstr>
      <vt:lpstr>PowerPoint Presentation</vt:lpstr>
      <vt:lpstr>PowerPoint Presentation</vt:lpstr>
      <vt:lpstr>Bulimia Nervosa</vt:lpstr>
      <vt:lpstr>Bulimia</vt:lpstr>
      <vt:lpstr>Associated features</vt:lpstr>
      <vt:lpstr>Risk factors</vt:lpstr>
      <vt:lpstr>Case 2</vt:lpstr>
      <vt:lpstr>Symptoms</vt:lpstr>
      <vt:lpstr>Signs/lab work</vt:lpstr>
      <vt:lpstr>Treatment</vt:lpstr>
      <vt:lpstr>Binge-Eating Disorder</vt:lpstr>
      <vt:lpstr>Binge Eating</vt:lpstr>
      <vt:lpstr>Binge-Eating</vt:lpstr>
      <vt:lpstr>Bibliography  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Eating Disorders</dc:title>
  <dc:creator>Bennett, Kelly</dc:creator>
  <cp:lastModifiedBy>Brown, Candace</cp:lastModifiedBy>
  <cp:revision>15</cp:revision>
  <dcterms:created xsi:type="dcterms:W3CDTF">2013-11-08T16:02:37Z</dcterms:created>
  <dcterms:modified xsi:type="dcterms:W3CDTF">2018-09-13T15:24:19Z</dcterms:modified>
</cp:coreProperties>
</file>