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7"/>
  </p:notesMasterIdLst>
  <p:handoutMasterIdLst>
    <p:handoutMasterId r:id="rId38"/>
  </p:handoutMasterIdLst>
  <p:sldIdLst>
    <p:sldId id="256" r:id="rId2"/>
    <p:sldId id="270" r:id="rId3"/>
    <p:sldId id="271" r:id="rId4"/>
    <p:sldId id="275" r:id="rId5"/>
    <p:sldId id="322" r:id="rId6"/>
    <p:sldId id="260" r:id="rId7"/>
    <p:sldId id="386" r:id="rId8"/>
    <p:sldId id="318" r:id="rId9"/>
    <p:sldId id="387" r:id="rId10"/>
    <p:sldId id="323" r:id="rId11"/>
    <p:sldId id="331" r:id="rId12"/>
    <p:sldId id="388" r:id="rId13"/>
    <p:sldId id="359" r:id="rId14"/>
    <p:sldId id="389" r:id="rId15"/>
    <p:sldId id="332" r:id="rId16"/>
    <p:sldId id="390" r:id="rId17"/>
    <p:sldId id="330" r:id="rId18"/>
    <p:sldId id="391" r:id="rId19"/>
    <p:sldId id="354" r:id="rId20"/>
    <p:sldId id="393" r:id="rId21"/>
    <p:sldId id="339" r:id="rId22"/>
    <p:sldId id="293" r:id="rId23"/>
    <p:sldId id="394" r:id="rId24"/>
    <p:sldId id="258" r:id="rId25"/>
    <p:sldId id="392" r:id="rId26"/>
    <p:sldId id="347" r:id="rId27"/>
    <p:sldId id="370" r:id="rId28"/>
    <p:sldId id="397" r:id="rId29"/>
    <p:sldId id="374" r:id="rId30"/>
    <p:sldId id="396" r:id="rId31"/>
    <p:sldId id="379" r:id="rId32"/>
    <p:sldId id="395" r:id="rId33"/>
    <p:sldId id="381" r:id="rId34"/>
    <p:sldId id="398" r:id="rId35"/>
    <p:sldId id="384" r:id="rId36"/>
  </p:sldIdLst>
  <p:sldSz cx="9144000" cy="6858000" type="screen4x3"/>
  <p:notesSz cx="7010400" cy="9296400"/>
  <p:custDataLst>
    <p:tags r:id="rId3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404"/>
    <p:restoredTop sz="84211" autoAdjust="0"/>
  </p:normalViewPr>
  <p:slideViewPr>
    <p:cSldViewPr snapToGrid="0" snapToObjects="1">
      <p:cViewPr varScale="1">
        <p:scale>
          <a:sx n="65" d="100"/>
          <a:sy n="65" d="100"/>
        </p:scale>
        <p:origin x="216" y="6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BE70E8F-F451-AE4A-98D6-059968AC3FDE}" type="datetimeFigureOut">
              <a:rPr lang="en-US" smtClean="0"/>
              <a:t>9/13/2018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EDB574A-4140-E646-8A85-9EB3BBD8CBCC}" type="slidenum">
              <a:rPr lang="en-US" smtClean="0"/>
              <a:t>‹#›</a:t>
            </a:fld>
            <a:endParaRPr lang="en-US" dirty="0"/>
          </a:p>
        </p:txBody>
      </p:sp>
    </p:spTree>
    <p:extLst>
      <p:ext uri="{BB962C8B-B14F-4D97-AF65-F5344CB8AC3E}">
        <p14:creationId xmlns:p14="http://schemas.microsoft.com/office/powerpoint/2010/main" val="7003449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B56DF41-7608-4E40-908B-1BD5FF4A246F}" type="datetimeFigureOut">
              <a:rPr lang="en-US" smtClean="0"/>
              <a:t>9/13/2018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5812B68-1B40-0F42-B6AB-4D725DBEE129}" type="slidenum">
              <a:rPr lang="en-US" smtClean="0"/>
              <a:t>‹#›</a:t>
            </a:fld>
            <a:endParaRPr lang="en-US" dirty="0"/>
          </a:p>
        </p:txBody>
      </p:sp>
    </p:spTree>
    <p:extLst>
      <p:ext uri="{BB962C8B-B14F-4D97-AF65-F5344CB8AC3E}">
        <p14:creationId xmlns:p14="http://schemas.microsoft.com/office/powerpoint/2010/main" val="7093990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esther</a:t>
            </a:r>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4</a:t>
            </a:fld>
            <a:endParaRPr lang="en-US" dirty="0"/>
          </a:p>
        </p:txBody>
      </p:sp>
    </p:spTree>
    <p:extLst>
      <p:ext uri="{BB962C8B-B14F-4D97-AF65-F5344CB8AC3E}">
        <p14:creationId xmlns:p14="http://schemas.microsoft.com/office/powerpoint/2010/main" val="446275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24</a:t>
            </a:fld>
            <a:endParaRPr lang="en-US" dirty="0"/>
          </a:p>
        </p:txBody>
      </p:sp>
    </p:spTree>
    <p:extLst>
      <p:ext uri="{BB962C8B-B14F-4D97-AF65-F5344CB8AC3E}">
        <p14:creationId xmlns:p14="http://schemas.microsoft.com/office/powerpoint/2010/main" val="2021679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esther</a:t>
            </a:r>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27</a:t>
            </a:fld>
            <a:endParaRPr lang="en-US" dirty="0"/>
          </a:p>
        </p:txBody>
      </p:sp>
    </p:spTree>
    <p:extLst>
      <p:ext uri="{BB962C8B-B14F-4D97-AF65-F5344CB8AC3E}">
        <p14:creationId xmlns:p14="http://schemas.microsoft.com/office/powerpoint/2010/main" val="3858804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29</a:t>
            </a:fld>
            <a:endParaRPr lang="en-US" dirty="0"/>
          </a:p>
        </p:txBody>
      </p:sp>
    </p:spTree>
    <p:extLst>
      <p:ext uri="{BB962C8B-B14F-4D97-AF65-F5344CB8AC3E}">
        <p14:creationId xmlns:p14="http://schemas.microsoft.com/office/powerpoint/2010/main" val="3858804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31</a:t>
            </a:fld>
            <a:endParaRPr lang="en-US" dirty="0"/>
          </a:p>
        </p:txBody>
      </p:sp>
    </p:spTree>
    <p:extLst>
      <p:ext uri="{BB962C8B-B14F-4D97-AF65-F5344CB8AC3E}">
        <p14:creationId xmlns:p14="http://schemas.microsoft.com/office/powerpoint/2010/main" val="3858804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year change to depression </a:t>
            </a:r>
            <a:r>
              <a:rPr lang="en-US" smtClean="0"/>
              <a:t>with smoking</a:t>
            </a:r>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33</a:t>
            </a:fld>
            <a:endParaRPr lang="en-US" dirty="0"/>
          </a:p>
        </p:txBody>
      </p:sp>
    </p:spTree>
    <p:extLst>
      <p:ext uri="{BB962C8B-B14F-4D97-AF65-F5344CB8AC3E}">
        <p14:creationId xmlns:p14="http://schemas.microsoft.com/office/powerpoint/2010/main" val="3858804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Esther</a:t>
            </a:r>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6</a:t>
            </a:fld>
            <a:endParaRPr lang="en-US" dirty="0"/>
          </a:p>
        </p:txBody>
      </p:sp>
    </p:spTree>
    <p:extLst>
      <p:ext uri="{BB962C8B-B14F-4D97-AF65-F5344CB8AC3E}">
        <p14:creationId xmlns:p14="http://schemas.microsoft.com/office/powerpoint/2010/main" val="1877760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esther</a:t>
            </a:r>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8</a:t>
            </a:fld>
            <a:endParaRPr lang="en-US" dirty="0"/>
          </a:p>
        </p:txBody>
      </p:sp>
    </p:spTree>
    <p:extLst>
      <p:ext uri="{BB962C8B-B14F-4D97-AF65-F5344CB8AC3E}">
        <p14:creationId xmlns:p14="http://schemas.microsoft.com/office/powerpoint/2010/main" val="343802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esther</a:t>
            </a:r>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11</a:t>
            </a:fld>
            <a:endParaRPr lang="en-US" dirty="0"/>
          </a:p>
        </p:txBody>
      </p:sp>
    </p:spTree>
    <p:extLst>
      <p:ext uri="{BB962C8B-B14F-4D97-AF65-F5344CB8AC3E}">
        <p14:creationId xmlns:p14="http://schemas.microsoft.com/office/powerpoint/2010/main" val="353072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13</a:t>
            </a:fld>
            <a:endParaRPr lang="en-US" dirty="0"/>
          </a:p>
        </p:txBody>
      </p:sp>
    </p:spTree>
    <p:extLst>
      <p:ext uri="{BB962C8B-B14F-4D97-AF65-F5344CB8AC3E}">
        <p14:creationId xmlns:p14="http://schemas.microsoft.com/office/powerpoint/2010/main" val="2575621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esther</a:t>
            </a:r>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15</a:t>
            </a:fld>
            <a:endParaRPr lang="en-US" dirty="0"/>
          </a:p>
        </p:txBody>
      </p:sp>
    </p:spTree>
    <p:extLst>
      <p:ext uri="{BB962C8B-B14F-4D97-AF65-F5344CB8AC3E}">
        <p14:creationId xmlns:p14="http://schemas.microsoft.com/office/powerpoint/2010/main" val="3978797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17</a:t>
            </a:fld>
            <a:endParaRPr lang="en-US" dirty="0"/>
          </a:p>
        </p:txBody>
      </p:sp>
    </p:spTree>
    <p:extLst>
      <p:ext uri="{BB962C8B-B14F-4D97-AF65-F5344CB8AC3E}">
        <p14:creationId xmlns:p14="http://schemas.microsoft.com/office/powerpoint/2010/main" val="1766517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19</a:t>
            </a:fld>
            <a:endParaRPr lang="en-US" dirty="0"/>
          </a:p>
        </p:txBody>
      </p:sp>
    </p:spTree>
    <p:extLst>
      <p:ext uri="{BB962C8B-B14F-4D97-AF65-F5344CB8AC3E}">
        <p14:creationId xmlns:p14="http://schemas.microsoft.com/office/powerpoint/2010/main" val="1352752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2B68-1B40-0F42-B6AB-4D725DBEE129}" type="slidenum">
              <a:rPr lang="en-US" smtClean="0"/>
              <a:t>22</a:t>
            </a:fld>
            <a:endParaRPr lang="en-US" dirty="0"/>
          </a:p>
        </p:txBody>
      </p:sp>
    </p:spTree>
    <p:extLst>
      <p:ext uri="{BB962C8B-B14F-4D97-AF65-F5344CB8AC3E}">
        <p14:creationId xmlns:p14="http://schemas.microsoft.com/office/powerpoint/2010/main" val="1068055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BB160CA-F095-6043-805B-3AA3362E20E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B160CA-F095-6043-805B-3AA3362E20E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B160CA-F095-6043-805B-3AA3362E20E1}"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B160CA-F095-6043-805B-3AA3362E20E1}" type="slidenum">
              <a:rPr lang="en-US" smtClean="0"/>
              <a:t>‹#›</a:t>
            </a:fld>
            <a:endParaRPr lang="en-US" dirty="0"/>
          </a:p>
        </p:txBody>
      </p:sp>
    </p:spTree>
    <p:extLst>
      <p:ext uri="{BB962C8B-B14F-4D97-AF65-F5344CB8AC3E}">
        <p14:creationId xmlns:p14="http://schemas.microsoft.com/office/powerpoint/2010/main" val="2691233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B160CA-F095-6043-805B-3AA3362E20E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8" name="Slide Number Placeholder 7"/>
          <p:cNvSpPr>
            <a:spLocks noGrp="1"/>
          </p:cNvSpPr>
          <p:nvPr>
            <p:ph type="sldNum" sz="quarter" idx="11"/>
          </p:nvPr>
        </p:nvSpPr>
        <p:spPr/>
        <p:txBody>
          <a:bodyPr/>
          <a:lstStyle/>
          <a:p>
            <a:fld id="{BBB160CA-F095-6043-805B-3AA3362E20E1}"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B160CA-F095-6043-805B-3AA3362E20E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BB160CA-F095-6043-805B-3AA3362E20E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B160CA-F095-6043-805B-3AA3362E20E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BB160CA-F095-6043-805B-3AA3362E20E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B160CA-F095-6043-805B-3AA3362E20E1}"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BB1C9-B36F-BC48-A5A0-AC8DE83F4EEE}" type="datetimeFigureOut">
              <a:rPr lang="en-US" smtClean="0"/>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BB160CA-F095-6043-805B-3AA3362E20E1}"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ECBB1C9-B36F-BC48-A5A0-AC8DE83F4EEE}" type="datetimeFigureOut">
              <a:rPr lang="en-US" smtClean="0"/>
              <a:t>9/13/2018</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BB160CA-F095-6043-805B-3AA3362E20E1}" type="slidenum">
              <a:rPr lang="en-US" smtClean="0"/>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solidFill>
                  <a:srgbClr val="000000"/>
                </a:solidFill>
                <a:latin typeface="Geneva"/>
                <a:ea typeface="Geneva"/>
                <a:cs typeface="Geneva"/>
              </a:rPr>
              <a:t>Review and Integration of psychological Disorders </a:t>
            </a:r>
            <a:r>
              <a:rPr lang="en-US" sz="6000" dirty="0" smtClean="0"/>
              <a:t/>
            </a:r>
            <a:br>
              <a:rPr lang="en-US" sz="6000" dirty="0" smtClean="0"/>
            </a:br>
            <a:r>
              <a:rPr lang="en-US" sz="1600" dirty="0" smtClean="0"/>
              <a:t>October 31, 2018</a:t>
            </a:r>
            <a:br>
              <a:rPr lang="en-US" sz="1600" dirty="0" smtClean="0"/>
            </a:br>
            <a:r>
              <a:rPr lang="en-US" sz="1600" dirty="0" smtClean="0"/>
              <a:t>1:00- -3:00 pm</a:t>
            </a:r>
            <a:endParaRPr lang="en-US" sz="6000" dirty="0"/>
          </a:p>
        </p:txBody>
      </p:sp>
      <p:sp>
        <p:nvSpPr>
          <p:cNvPr id="3" name="Subtitle 2"/>
          <p:cNvSpPr>
            <a:spLocks noGrp="1"/>
          </p:cNvSpPr>
          <p:nvPr>
            <p:ph type="subTitle" idx="1"/>
          </p:nvPr>
        </p:nvSpPr>
        <p:spPr>
          <a:xfrm>
            <a:off x="457200" y="4343399"/>
            <a:ext cx="6858000" cy="914400"/>
          </a:xfrm>
        </p:spPr>
        <p:txBody>
          <a:bodyPr>
            <a:noAutofit/>
          </a:bodyPr>
          <a:lstStyle/>
          <a:p>
            <a:r>
              <a:rPr lang="en-US" sz="1800" dirty="0" smtClean="0"/>
              <a:t>David Trotter, PHD</a:t>
            </a:r>
          </a:p>
          <a:p>
            <a:r>
              <a:rPr lang="en-US" sz="1800" dirty="0" smtClean="0"/>
              <a:t>R. Lisa Popp, </a:t>
            </a:r>
            <a:r>
              <a:rPr lang="en-US" sz="1800" dirty="0" err="1" smtClean="0"/>
              <a:t>Phd</a:t>
            </a:r>
            <a:endParaRPr lang="en-US" sz="1800" dirty="0" smtClean="0"/>
          </a:p>
          <a:p>
            <a:r>
              <a:rPr lang="en-US" sz="1800" dirty="0" smtClean="0"/>
              <a:t>Michael Blanton, PhD</a:t>
            </a:r>
          </a:p>
          <a:p>
            <a:endParaRPr lang="en-US" sz="1800" dirty="0" smtClean="0"/>
          </a:p>
        </p:txBody>
      </p:sp>
    </p:spTree>
    <p:extLst>
      <p:ext uri="{BB962C8B-B14F-4D97-AF65-F5344CB8AC3E}">
        <p14:creationId xmlns:p14="http://schemas.microsoft.com/office/powerpoint/2010/main" val="336037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Psychotic disorders</a:t>
            </a:r>
            <a:endParaRPr lang="en-US" sz="4000" dirty="0"/>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95662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7109" cy="4924425"/>
          </a:xfrm>
          <a:prstGeom prst="rect">
            <a:avLst/>
          </a:prstGeom>
          <a:noFill/>
        </p:spPr>
        <p:txBody>
          <a:bodyPr wrap="square">
            <a:spAutoFit/>
          </a:bodyPr>
          <a:lstStyle/>
          <a:p>
            <a:pPr lvl="0"/>
            <a:r>
              <a:rPr lang="en-US" sz="2600" dirty="0" smtClean="0"/>
              <a:t>4. Evelyn is a 27-year-old female who presents to your clinic due to insomnia. She states that following the death of her grandfather 10 months ago, she has difficulty falling and staying asleep, and is averaging about 5 hours a night. Additionally, she reports that she has been losing weight, has little energy, and finds it difficult to read because she “just can’t concentrate.” Finally, with all that is going on, she reports just not being interested in doing things, has not been going to work, and spends most of her day at home watching TV. Given her presentation, what diagnosis is most likely?</a:t>
            </a:r>
          </a:p>
          <a:p>
            <a:pPr lvl="0"/>
            <a:r>
              <a:rPr lang="en-US" sz="2800" dirty="0" smtClean="0"/>
              <a:t>  </a:t>
            </a:r>
            <a:endParaRPr lang="en-US" sz="2800" dirty="0"/>
          </a:p>
        </p:txBody>
      </p:sp>
      <p:sp>
        <p:nvSpPr>
          <p:cNvPr id="3" name="Rectangle 2"/>
          <p:cNvSpPr/>
          <p:nvPr/>
        </p:nvSpPr>
        <p:spPr>
          <a:xfrm>
            <a:off x="0" y="4537976"/>
            <a:ext cx="7910985" cy="2308324"/>
          </a:xfrm>
          <a:prstGeom prst="rect">
            <a:avLst/>
          </a:prstGeom>
        </p:spPr>
        <p:txBody>
          <a:bodyPr wrap="square">
            <a:spAutoFit/>
          </a:bodyPr>
          <a:lstStyle/>
          <a:p>
            <a:pPr marL="800100" lvl="1" indent="-342900">
              <a:buFont typeface="+mj-lt"/>
              <a:buAutoNum type="alphaLcPeriod"/>
            </a:pPr>
            <a:endParaRPr lang="en-US" sz="2400" dirty="0" smtClean="0"/>
          </a:p>
          <a:p>
            <a:pPr marL="800100" lvl="1" indent="-342900">
              <a:buFont typeface="+mj-lt"/>
              <a:buAutoNum type="alphaLcPeriod"/>
            </a:pPr>
            <a:r>
              <a:rPr lang="en-US" sz="2400" dirty="0" smtClean="0"/>
              <a:t>Major Depressive Disorder </a:t>
            </a:r>
          </a:p>
          <a:p>
            <a:pPr marL="800100" lvl="1" indent="-342900">
              <a:buFont typeface="+mj-lt"/>
              <a:buAutoNum type="alphaLcPeriod"/>
            </a:pPr>
            <a:r>
              <a:rPr lang="en-US" sz="2400" dirty="0" smtClean="0"/>
              <a:t>Persistent Depressive Disorder</a:t>
            </a:r>
          </a:p>
          <a:p>
            <a:pPr marL="800100" lvl="1" indent="-342900">
              <a:buFont typeface="+mj-lt"/>
              <a:buAutoNum type="alphaLcPeriod"/>
            </a:pPr>
            <a:r>
              <a:rPr lang="en-US" sz="2400" dirty="0" smtClean="0"/>
              <a:t>Adjustment Disorder with Depressed Mood</a:t>
            </a:r>
          </a:p>
          <a:p>
            <a:pPr marL="800100" lvl="1" indent="-342900">
              <a:buFont typeface="+mj-lt"/>
              <a:buAutoNum type="alphaLcPeriod"/>
            </a:pPr>
            <a:r>
              <a:rPr lang="en-US" sz="2400" dirty="0" smtClean="0"/>
              <a:t>Insomnia</a:t>
            </a:r>
          </a:p>
          <a:p>
            <a:pPr marL="800100" lvl="1" indent="-342900">
              <a:buFont typeface="+mj-lt"/>
              <a:buAutoNum type="alphaLcPeriod"/>
            </a:pPr>
            <a:r>
              <a:rPr lang="en-US" sz="2400" dirty="0" smtClean="0"/>
              <a:t>Bipolar Disorder Type 1</a:t>
            </a:r>
            <a:endParaRPr lang="en-US" sz="2400" dirty="0"/>
          </a:p>
        </p:txBody>
      </p:sp>
    </p:spTree>
    <p:extLst>
      <p:ext uri="{BB962C8B-B14F-4D97-AF65-F5344CB8AC3E}">
        <p14:creationId xmlns:p14="http://schemas.microsoft.com/office/powerpoint/2010/main" val="1716794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391298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7109" cy="4924425"/>
          </a:xfrm>
          <a:prstGeom prst="rect">
            <a:avLst/>
          </a:prstGeom>
          <a:noFill/>
        </p:spPr>
        <p:txBody>
          <a:bodyPr wrap="square">
            <a:spAutoFit/>
          </a:bodyPr>
          <a:lstStyle/>
          <a:p>
            <a:pPr lvl="0"/>
            <a:r>
              <a:rPr lang="en-US" sz="2600" dirty="0" smtClean="0"/>
              <a:t>5. Evelyn is a 27-year-old female who presents to your clinic due to insomnia. She states that following the death of her grandfather 10 months ago, she has difficulty falling and staying asleep, and is averaging about 5 hours a night. Additionally, she reports that she has been losing weight, has little energy, and finds it difficult to read because she “just can’t concentrate.” Finally, with all that is going on, she reports just not being interested in doing things, has not been going to work, and spends most of her day at home watching TV. Given her presentation, what drug listed below is the best choice to alleviate her symptoms?</a:t>
            </a:r>
          </a:p>
          <a:p>
            <a:pPr lvl="0"/>
            <a:r>
              <a:rPr lang="en-US" sz="2800" dirty="0" smtClean="0"/>
              <a:t>  </a:t>
            </a:r>
            <a:endParaRPr lang="en-US" sz="2800" dirty="0"/>
          </a:p>
        </p:txBody>
      </p:sp>
      <p:sp>
        <p:nvSpPr>
          <p:cNvPr id="3" name="Rectangle 2"/>
          <p:cNvSpPr/>
          <p:nvPr/>
        </p:nvSpPr>
        <p:spPr>
          <a:xfrm>
            <a:off x="0" y="4537976"/>
            <a:ext cx="7910985" cy="2308324"/>
          </a:xfrm>
          <a:prstGeom prst="rect">
            <a:avLst/>
          </a:prstGeom>
        </p:spPr>
        <p:txBody>
          <a:bodyPr wrap="square">
            <a:spAutoFit/>
          </a:bodyPr>
          <a:lstStyle/>
          <a:p>
            <a:pPr marL="800100" lvl="1" indent="-342900">
              <a:buFont typeface="+mj-lt"/>
              <a:buAutoNum type="alphaLcPeriod"/>
            </a:pPr>
            <a:endParaRPr lang="en-US" sz="2400" dirty="0" smtClean="0"/>
          </a:p>
          <a:p>
            <a:pPr marL="800100" lvl="1" indent="-342900">
              <a:buFont typeface="+mj-lt"/>
              <a:buAutoNum type="alphaLcPeriod"/>
            </a:pPr>
            <a:r>
              <a:rPr lang="en-US" sz="2400" dirty="0" smtClean="0"/>
              <a:t>Phenytoin (Dilantin</a:t>
            </a:r>
            <a:r>
              <a:rPr lang="en-US" sz="2400" baseline="30000" dirty="0"/>
              <a:t>®</a:t>
            </a:r>
            <a:r>
              <a:rPr lang="en-US" sz="2400" dirty="0" smtClean="0"/>
              <a:t>)</a:t>
            </a:r>
          </a:p>
          <a:p>
            <a:pPr marL="800100" lvl="1" indent="-342900">
              <a:buFont typeface="+mj-lt"/>
              <a:buAutoNum type="alphaLcPeriod"/>
            </a:pPr>
            <a:r>
              <a:rPr lang="en-US" sz="2400" dirty="0" smtClean="0"/>
              <a:t>Procaine </a:t>
            </a:r>
          </a:p>
          <a:p>
            <a:pPr marL="800100" lvl="1" indent="-342900">
              <a:buFont typeface="+mj-lt"/>
              <a:buAutoNum type="alphaLcPeriod"/>
            </a:pPr>
            <a:r>
              <a:rPr lang="en-US" sz="2400" dirty="0" smtClean="0"/>
              <a:t>Fentanyl (Fentora</a:t>
            </a:r>
            <a:r>
              <a:rPr lang="en-US" sz="2400" baseline="30000" dirty="0" smtClean="0"/>
              <a:t>®)</a:t>
            </a:r>
            <a:endParaRPr lang="en-US" sz="2400" dirty="0" smtClean="0"/>
          </a:p>
          <a:p>
            <a:pPr marL="800100" lvl="1" indent="-342900">
              <a:buFont typeface="+mj-lt"/>
              <a:buAutoNum type="alphaLcPeriod"/>
            </a:pPr>
            <a:r>
              <a:rPr lang="en-US" sz="2400" dirty="0" smtClean="0"/>
              <a:t>Amitriptyline (Elavil</a:t>
            </a:r>
            <a:r>
              <a:rPr lang="en-US" sz="2400" baseline="30000" dirty="0"/>
              <a:t>®</a:t>
            </a:r>
            <a:r>
              <a:rPr lang="en-US" sz="2400" dirty="0" smtClean="0"/>
              <a:t>)</a:t>
            </a:r>
          </a:p>
          <a:p>
            <a:pPr marL="800100" lvl="1" indent="-342900">
              <a:buFont typeface="+mj-lt"/>
              <a:buAutoNum type="alphaLcPeriod"/>
            </a:pPr>
            <a:r>
              <a:rPr lang="en-US" sz="2400" dirty="0" smtClean="0"/>
              <a:t>Lamotrigine (Lamictal</a:t>
            </a:r>
            <a:r>
              <a:rPr lang="en-US" sz="2400" baseline="30000" dirty="0"/>
              <a:t>®</a:t>
            </a:r>
            <a:r>
              <a:rPr lang="en-US" sz="2400" dirty="0" smtClean="0"/>
              <a:t>)</a:t>
            </a:r>
            <a:endParaRPr lang="en-US" sz="2400" dirty="0"/>
          </a:p>
        </p:txBody>
      </p:sp>
    </p:spTree>
    <p:extLst>
      <p:ext uri="{BB962C8B-B14F-4D97-AF65-F5344CB8AC3E}">
        <p14:creationId xmlns:p14="http://schemas.microsoft.com/office/powerpoint/2010/main" val="1707260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4265603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7109" cy="4585871"/>
          </a:xfrm>
          <a:prstGeom prst="rect">
            <a:avLst/>
          </a:prstGeom>
        </p:spPr>
        <p:txBody>
          <a:bodyPr wrap="square">
            <a:spAutoFit/>
          </a:bodyPr>
          <a:lstStyle/>
          <a:p>
            <a:pPr lvl="0"/>
            <a:r>
              <a:rPr lang="en-US" sz="2800" dirty="0" smtClean="0"/>
              <a:t>6. </a:t>
            </a:r>
            <a:r>
              <a:rPr lang="en-US" sz="2400" dirty="0" smtClean="0"/>
              <a:t>A 35-year-old female presents to the the ER after an MVA. Other than a few scratches on her face from broken glass and smelling strongly of alcohol, her physical exam, labs, and imaging are all normal. While the patient is difficult to interview because she is easily distracted and is speaking very rapidly, the doctor finds out that she got into the MVA because she was “racing” down the freeway in a new car she purchased this morning. Also, over the past 3 days she has needed little sleep. She denies a history of depression.  She is admitted for observation because the doctor does not think she is safe to go home given her behavior. Given this information, what is the most likely diagnosis?</a:t>
            </a:r>
            <a:endParaRPr lang="en-US" sz="2400" dirty="0"/>
          </a:p>
        </p:txBody>
      </p:sp>
      <p:sp>
        <p:nvSpPr>
          <p:cNvPr id="3" name="Rectangle 2"/>
          <p:cNvSpPr/>
          <p:nvPr/>
        </p:nvSpPr>
        <p:spPr>
          <a:xfrm>
            <a:off x="0" y="4585871"/>
            <a:ext cx="7910985" cy="1938992"/>
          </a:xfrm>
          <a:prstGeom prst="rect">
            <a:avLst/>
          </a:prstGeom>
        </p:spPr>
        <p:txBody>
          <a:bodyPr wrap="square">
            <a:spAutoFit/>
          </a:bodyPr>
          <a:lstStyle/>
          <a:p>
            <a:pPr marL="800100" lvl="1" indent="-342900">
              <a:buFont typeface="+mj-lt"/>
              <a:buAutoNum type="alphaLcPeriod"/>
            </a:pPr>
            <a:r>
              <a:rPr lang="en-US" sz="2400" dirty="0" smtClean="0"/>
              <a:t>Alcohol Use Disorder</a:t>
            </a:r>
          </a:p>
          <a:p>
            <a:pPr marL="800100" lvl="1" indent="-342900">
              <a:buFont typeface="+mj-lt"/>
              <a:buAutoNum type="alphaLcPeriod"/>
            </a:pPr>
            <a:r>
              <a:rPr lang="en-US" sz="2400" dirty="0" smtClean="0"/>
              <a:t>Bipolar 1 Disorder</a:t>
            </a:r>
            <a:endParaRPr lang="en-US" sz="2400" dirty="0"/>
          </a:p>
          <a:p>
            <a:pPr marL="800100" lvl="1" indent="-342900">
              <a:buFont typeface="+mj-lt"/>
              <a:buAutoNum type="alphaLcPeriod"/>
            </a:pPr>
            <a:r>
              <a:rPr lang="en-US" sz="2400" dirty="0" smtClean="0"/>
              <a:t>Bipolar 2 Disorder</a:t>
            </a:r>
          </a:p>
          <a:p>
            <a:pPr marL="800100" lvl="1" indent="-342900">
              <a:buFont typeface="+mj-lt"/>
              <a:buAutoNum type="alphaLcPeriod"/>
            </a:pPr>
            <a:r>
              <a:rPr lang="en-US" sz="2400" dirty="0" smtClean="0"/>
              <a:t>Cyclothymic Disorder</a:t>
            </a:r>
          </a:p>
          <a:p>
            <a:pPr marL="800100" lvl="1" indent="-342900">
              <a:buFont typeface="+mj-lt"/>
              <a:buAutoNum type="alphaLcPeriod"/>
            </a:pPr>
            <a:endParaRPr lang="en-US" sz="2400" dirty="0"/>
          </a:p>
        </p:txBody>
      </p:sp>
    </p:spTree>
    <p:extLst>
      <p:ext uri="{BB962C8B-B14F-4D97-AF65-F5344CB8AC3E}">
        <p14:creationId xmlns:p14="http://schemas.microsoft.com/office/powerpoint/2010/main" val="25366175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3973739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7109" cy="4924425"/>
          </a:xfrm>
          <a:prstGeom prst="rect">
            <a:avLst/>
          </a:prstGeom>
        </p:spPr>
        <p:txBody>
          <a:bodyPr wrap="square">
            <a:spAutoFit/>
          </a:bodyPr>
          <a:lstStyle/>
          <a:p>
            <a:pPr lvl="0"/>
            <a:r>
              <a:rPr lang="en-US" sz="2600" dirty="0" smtClean="0"/>
              <a:t>7. A 26-year-old male presents to your clinic with his mother. His mother stated that about 6 months ago her son started “acting a little weird” because he thought that some people he worked with were spying on him and stealing from his work locker. As a result he socialized less and less. However, about a month ago he became “really paranoid” about people spying on him, he quit his job, and began “tearing apart” his room looking for cameras and microphones. On examination you find his hygiene poor and his speech tangential. What is the most likely diagnosis? </a:t>
            </a:r>
          </a:p>
          <a:p>
            <a:pPr lvl="0"/>
            <a:endParaRPr lang="en-US" sz="2800" dirty="0"/>
          </a:p>
        </p:txBody>
      </p:sp>
      <p:sp>
        <p:nvSpPr>
          <p:cNvPr id="3" name="Rectangle 2"/>
          <p:cNvSpPr/>
          <p:nvPr/>
        </p:nvSpPr>
        <p:spPr>
          <a:xfrm>
            <a:off x="0" y="4537976"/>
            <a:ext cx="7910985" cy="1938992"/>
          </a:xfrm>
          <a:prstGeom prst="rect">
            <a:avLst/>
          </a:prstGeom>
        </p:spPr>
        <p:txBody>
          <a:bodyPr wrap="square">
            <a:spAutoFit/>
          </a:bodyPr>
          <a:lstStyle/>
          <a:p>
            <a:pPr marL="800100" lvl="1" indent="-342900">
              <a:buFont typeface="+mj-lt"/>
              <a:buAutoNum type="alphaLcPeriod"/>
            </a:pPr>
            <a:r>
              <a:rPr lang="en-US" sz="2400" dirty="0" smtClean="0"/>
              <a:t>Schizotypal Personality Disorder</a:t>
            </a:r>
          </a:p>
          <a:p>
            <a:pPr marL="800100" lvl="1" indent="-342900">
              <a:buFont typeface="+mj-lt"/>
              <a:buAutoNum type="alphaLcPeriod"/>
            </a:pPr>
            <a:r>
              <a:rPr lang="en-US" sz="2400" dirty="0" smtClean="0"/>
              <a:t>Schizoaffective Disorder</a:t>
            </a:r>
          </a:p>
          <a:p>
            <a:pPr marL="800100" lvl="1" indent="-342900">
              <a:buFont typeface="+mj-lt"/>
              <a:buAutoNum type="alphaLcPeriod"/>
            </a:pPr>
            <a:r>
              <a:rPr lang="en-US" sz="2400" dirty="0" smtClean="0"/>
              <a:t>Schizophreniform</a:t>
            </a:r>
          </a:p>
          <a:p>
            <a:pPr marL="800100" lvl="1" indent="-342900">
              <a:buFont typeface="+mj-lt"/>
              <a:buAutoNum type="alphaLcPeriod"/>
            </a:pPr>
            <a:r>
              <a:rPr lang="en-US" sz="2400" dirty="0" smtClean="0"/>
              <a:t>Schizophrenia</a:t>
            </a:r>
          </a:p>
          <a:p>
            <a:pPr marL="800100" lvl="1" indent="-342900">
              <a:buFont typeface="+mj-lt"/>
              <a:buAutoNum type="alphaLcPeriod"/>
            </a:pPr>
            <a:r>
              <a:rPr lang="en-US" sz="2400" dirty="0" smtClean="0"/>
              <a:t>Delusional Disorder</a:t>
            </a:r>
            <a:endParaRPr lang="en-US" sz="2400" dirty="0"/>
          </a:p>
        </p:txBody>
      </p:sp>
    </p:spTree>
    <p:extLst>
      <p:ext uri="{BB962C8B-B14F-4D97-AF65-F5344CB8AC3E}">
        <p14:creationId xmlns:p14="http://schemas.microsoft.com/office/powerpoint/2010/main" val="30068941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9776930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7109" cy="4154983"/>
          </a:xfrm>
          <a:prstGeom prst="rect">
            <a:avLst/>
          </a:prstGeom>
          <a:noFill/>
          <a:ln>
            <a:solidFill>
              <a:schemeClr val="bg1"/>
            </a:solidFill>
          </a:ln>
        </p:spPr>
        <p:txBody>
          <a:bodyPr wrap="square">
            <a:spAutoFit/>
          </a:bodyPr>
          <a:lstStyle/>
          <a:p>
            <a:pPr lvl="0"/>
            <a:r>
              <a:rPr lang="en-US" sz="2400" dirty="0" smtClean="0"/>
              <a:t>8. A 26-year-old male presents to your clinic with his mother. His mother stated that about 6 months ago her son started “acting a little weird” because he thought that some people he worked with were spying on him and stealing from his work locker. As a result he socialized less and less. However, about a month ago he became worse. His affect became flat, his motivation to start or continue projects he had planned decreased. He began speaking less and has almost stopped interacting with others. On examination you find his hygiene poor and when you force him to speak, his speech is disorganized. </a:t>
            </a:r>
            <a:r>
              <a:rPr lang="en-US" sz="2400" dirty="0"/>
              <a:t>What is your proposed </a:t>
            </a:r>
            <a:r>
              <a:rPr lang="en-US" sz="2400" dirty="0" smtClean="0"/>
              <a:t>drug treatment </a:t>
            </a:r>
            <a:r>
              <a:rPr lang="en-US" sz="2400" dirty="0"/>
              <a:t>for this patient?</a:t>
            </a:r>
          </a:p>
        </p:txBody>
      </p:sp>
      <p:sp>
        <p:nvSpPr>
          <p:cNvPr id="3" name="Rectangle 2"/>
          <p:cNvSpPr/>
          <p:nvPr/>
        </p:nvSpPr>
        <p:spPr>
          <a:xfrm>
            <a:off x="0" y="4924425"/>
            <a:ext cx="7910985" cy="1938992"/>
          </a:xfrm>
          <a:prstGeom prst="rect">
            <a:avLst/>
          </a:prstGeom>
        </p:spPr>
        <p:txBody>
          <a:bodyPr wrap="square">
            <a:spAutoFit/>
          </a:bodyPr>
          <a:lstStyle/>
          <a:p>
            <a:pPr marL="342900" lvl="0" indent="-342900">
              <a:buFont typeface="+mj-lt"/>
              <a:buAutoNum type="alphaLcPeriod"/>
            </a:pPr>
            <a:r>
              <a:rPr lang="en-US" sz="2400" dirty="0" smtClean="0"/>
              <a:t>Risperidone (Risperdal</a:t>
            </a:r>
            <a:r>
              <a:rPr lang="en-US" sz="2400" baseline="30000" dirty="0" smtClean="0"/>
              <a:t>®</a:t>
            </a:r>
            <a:r>
              <a:rPr lang="en-US" sz="2400" dirty="0" smtClean="0"/>
              <a:t>)</a:t>
            </a:r>
            <a:endParaRPr lang="en-US" sz="2400" dirty="0"/>
          </a:p>
          <a:p>
            <a:pPr marL="342900" lvl="0" indent="-342900">
              <a:buFont typeface="+mj-lt"/>
              <a:buAutoNum type="alphaLcPeriod"/>
            </a:pPr>
            <a:r>
              <a:rPr lang="en-US" sz="2400" dirty="0"/>
              <a:t>Chlorpromazine (Thorazine</a:t>
            </a:r>
            <a:r>
              <a:rPr lang="en-US" sz="2400" baseline="30000" dirty="0"/>
              <a:t>®</a:t>
            </a:r>
            <a:r>
              <a:rPr lang="en-US" sz="2400" dirty="0"/>
              <a:t>)</a:t>
            </a:r>
          </a:p>
          <a:p>
            <a:pPr marL="342900" lvl="0" indent="-342900">
              <a:buFont typeface="+mj-lt"/>
              <a:buAutoNum type="alphaLcPeriod"/>
            </a:pPr>
            <a:r>
              <a:rPr lang="en-US" sz="2400" dirty="0"/>
              <a:t>Valproic Acid (Depakene</a:t>
            </a:r>
            <a:r>
              <a:rPr lang="en-US" sz="2400" baseline="30000" dirty="0"/>
              <a:t>®</a:t>
            </a:r>
            <a:r>
              <a:rPr lang="en-US" sz="2400" dirty="0"/>
              <a:t>) </a:t>
            </a:r>
          </a:p>
          <a:p>
            <a:pPr marL="342900" lvl="0" indent="-342900">
              <a:buFont typeface="+mj-lt"/>
              <a:buAutoNum type="alphaLcPeriod"/>
            </a:pPr>
            <a:r>
              <a:rPr lang="en-US" sz="2400" dirty="0"/>
              <a:t>Clozapine (Clozaril</a:t>
            </a:r>
            <a:r>
              <a:rPr lang="en-US" sz="2400" baseline="30000" dirty="0"/>
              <a:t>®</a:t>
            </a:r>
            <a:r>
              <a:rPr lang="en-US" sz="2400" dirty="0"/>
              <a:t>)</a:t>
            </a:r>
          </a:p>
          <a:p>
            <a:pPr marL="342900" lvl="0" indent="-342900">
              <a:buFont typeface="+mj-lt"/>
              <a:buAutoNum type="alphaLcPeriod"/>
            </a:pPr>
            <a:r>
              <a:rPr lang="en-US" sz="2400" dirty="0"/>
              <a:t>Lithium</a:t>
            </a:r>
          </a:p>
        </p:txBody>
      </p:sp>
    </p:spTree>
    <p:extLst>
      <p:ext uri="{BB962C8B-B14F-4D97-AF65-F5344CB8AC3E}">
        <p14:creationId xmlns:p14="http://schemas.microsoft.com/office/powerpoint/2010/main" val="4291608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761682"/>
          </a:xfrm>
        </p:spPr>
        <p:txBody>
          <a:bodyPr>
            <a:normAutofit/>
          </a:bodyPr>
          <a:lstStyle/>
          <a:p>
            <a:r>
              <a:rPr lang="en-US" sz="4000" dirty="0" smtClean="0"/>
              <a:t>objectives</a:t>
            </a:r>
            <a:endParaRPr lang="en-US" sz="4000" dirty="0"/>
          </a:p>
        </p:txBody>
      </p:sp>
      <p:sp>
        <p:nvSpPr>
          <p:cNvPr id="3" name="Content Placeholder 2"/>
          <p:cNvSpPr>
            <a:spLocks noGrp="1"/>
          </p:cNvSpPr>
          <p:nvPr>
            <p:ph idx="1"/>
          </p:nvPr>
        </p:nvSpPr>
        <p:spPr>
          <a:xfrm>
            <a:off x="139959" y="994326"/>
            <a:ext cx="8742784" cy="5686392"/>
          </a:xfrm>
        </p:spPr>
        <p:txBody>
          <a:bodyPr>
            <a:normAutofit/>
          </a:bodyPr>
          <a:lstStyle/>
          <a:p>
            <a:r>
              <a:rPr lang="en-US" sz="2400" dirty="0"/>
              <a:t>Given a </a:t>
            </a:r>
            <a:r>
              <a:rPr lang="en-US" sz="2400" dirty="0" smtClean="0"/>
              <a:t>clinical vignette, identify </a:t>
            </a:r>
            <a:r>
              <a:rPr lang="en-US" sz="2400" dirty="0"/>
              <a:t>key components in the stem that determine “</a:t>
            </a:r>
            <a:r>
              <a:rPr lang="en-US" sz="2400" u="sng" dirty="0"/>
              <a:t>the best answer</a:t>
            </a:r>
            <a:r>
              <a:rPr lang="en-US" sz="2400" dirty="0"/>
              <a:t>” </a:t>
            </a:r>
            <a:r>
              <a:rPr lang="en-US" sz="2400" dirty="0" smtClean="0"/>
              <a:t>that allows you to:</a:t>
            </a:r>
            <a:endParaRPr lang="en-US" sz="2400" dirty="0"/>
          </a:p>
          <a:p>
            <a:pPr marL="457200" indent="-457200">
              <a:buAutoNum type="arabicPeriod"/>
            </a:pPr>
            <a:r>
              <a:rPr lang="en-US" sz="2400" dirty="0" smtClean="0"/>
              <a:t>Provide the diagnosis given the symptomology of a psychopathological disorder.</a:t>
            </a:r>
          </a:p>
          <a:p>
            <a:pPr marL="457200" indent="-457200">
              <a:buFont typeface="Arial" pitchFamily="34" charset="0"/>
              <a:buAutoNum type="arabicPeriod"/>
            </a:pPr>
            <a:r>
              <a:rPr lang="en-US" sz="2400" dirty="0" smtClean="0"/>
              <a:t>Given the </a:t>
            </a:r>
            <a:r>
              <a:rPr lang="en-US" sz="2400" dirty="0"/>
              <a:t>symptomology of a </a:t>
            </a:r>
            <a:r>
              <a:rPr lang="en-US" sz="2400" dirty="0" smtClean="0"/>
              <a:t>psychopathology, identify the drug of choice for treatment of the disorder.</a:t>
            </a:r>
          </a:p>
          <a:p>
            <a:pPr marL="457200" indent="-457200">
              <a:buFont typeface="Arial" pitchFamily="34" charset="0"/>
              <a:buAutoNum type="arabicPeriod"/>
            </a:pPr>
            <a:r>
              <a:rPr lang="en-US" sz="2400" dirty="0"/>
              <a:t>Given the symptomology of a psychopathology, identify the </a:t>
            </a:r>
            <a:r>
              <a:rPr lang="en-US" sz="2400" dirty="0" smtClean="0"/>
              <a:t>mechanism of action/and or associated receptors, or major contraindication for use of the drug </a:t>
            </a:r>
            <a:r>
              <a:rPr lang="en-US" sz="2400" dirty="0"/>
              <a:t>of choice for treatment of the </a:t>
            </a:r>
            <a:r>
              <a:rPr lang="en-US" sz="2400" dirty="0" smtClean="0"/>
              <a:t>disorder (AKA n</a:t>
            </a:r>
            <a:r>
              <a:rPr lang="en-US" sz="2400" baseline="30000" dirty="0" smtClean="0"/>
              <a:t>th </a:t>
            </a:r>
            <a:r>
              <a:rPr lang="en-US" sz="2400" dirty="0" smtClean="0"/>
              <a:t>order questions).</a:t>
            </a:r>
          </a:p>
          <a:p>
            <a:endParaRPr lang="en-US" sz="2400" dirty="0"/>
          </a:p>
          <a:p>
            <a:pPr marL="457200" indent="-457200">
              <a:buAutoNum type="arabicPeriod"/>
            </a:pPr>
            <a:endParaRPr lang="en-US" sz="2400" dirty="0" smtClean="0"/>
          </a:p>
          <a:p>
            <a:pPr marL="4343400" lvl="8" indent="-457200">
              <a:buAutoNum type="arabicPeriod"/>
            </a:pPr>
            <a:endParaRPr lang="en-US" dirty="0" smtClean="0"/>
          </a:p>
        </p:txBody>
      </p:sp>
    </p:spTree>
    <p:extLst>
      <p:ext uri="{BB962C8B-B14F-4D97-AF65-F5344CB8AC3E}">
        <p14:creationId xmlns:p14="http://schemas.microsoft.com/office/powerpoint/2010/main" val="12665482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3273617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718"/>
            <a:ext cx="8433136" cy="3008796"/>
          </a:xfrm>
        </p:spPr>
        <p:txBody>
          <a:bodyPr>
            <a:normAutofit/>
          </a:bodyPr>
          <a:lstStyle/>
          <a:p>
            <a:r>
              <a:rPr lang="en-US" dirty="0" smtClean="0"/>
              <a:t>The next set of questions contain a similar stem, but are more difficult because they are advanced degree questions….</a:t>
            </a:r>
            <a:endParaRPr lang="en-US" dirty="0"/>
          </a:p>
        </p:txBody>
      </p:sp>
    </p:spTree>
    <p:extLst>
      <p:ext uri="{BB962C8B-B14F-4D97-AF65-F5344CB8AC3E}">
        <p14:creationId xmlns:p14="http://schemas.microsoft.com/office/powerpoint/2010/main" val="28249264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867" y="3739009"/>
            <a:ext cx="7910985" cy="3539431"/>
          </a:xfrm>
          <a:prstGeom prst="rect">
            <a:avLst/>
          </a:prstGeom>
        </p:spPr>
        <p:txBody>
          <a:bodyPr wrap="square">
            <a:spAutoFit/>
          </a:bodyPr>
          <a:lstStyle/>
          <a:p>
            <a:pPr marL="342900" indent="-342900">
              <a:buFont typeface="+mj-lt"/>
              <a:buAutoNum type="alphaLcPeriod"/>
            </a:pPr>
            <a:r>
              <a:rPr lang="en-US" sz="2800" dirty="0" smtClean="0"/>
              <a:t>Adrenergic </a:t>
            </a:r>
            <a:r>
              <a:rPr lang="en-US" sz="2800" dirty="0" smtClean="0">
                <a:latin typeface="Symbol" charset="2"/>
                <a:cs typeface="Symbol" charset="2"/>
              </a:rPr>
              <a:t>a</a:t>
            </a:r>
            <a:endParaRPr lang="en-US" sz="2800" dirty="0">
              <a:latin typeface="Symbol" charset="2"/>
              <a:cs typeface="Symbol" charset="2"/>
            </a:endParaRPr>
          </a:p>
          <a:p>
            <a:pPr marL="342900" lvl="0" indent="-342900">
              <a:buFont typeface="+mj-lt"/>
              <a:buAutoNum type="alphaLcPeriod"/>
            </a:pPr>
            <a:r>
              <a:rPr lang="en-US" sz="2800" dirty="0" smtClean="0"/>
              <a:t>Muscarinic M</a:t>
            </a:r>
            <a:r>
              <a:rPr lang="en-US" sz="2800" baseline="-25000" dirty="0" smtClean="0"/>
              <a:t>1</a:t>
            </a:r>
            <a:endParaRPr lang="en-US" sz="2800" dirty="0" smtClean="0"/>
          </a:p>
          <a:p>
            <a:pPr marL="342900" indent="-342900">
              <a:buFont typeface="+mj-lt"/>
              <a:buAutoNum type="alphaLcPeriod"/>
            </a:pPr>
            <a:r>
              <a:rPr lang="en-US" sz="2800" dirty="0" smtClean="0"/>
              <a:t>GABA</a:t>
            </a:r>
            <a:r>
              <a:rPr lang="en-US" sz="2800" baseline="-25000" dirty="0" smtClean="0"/>
              <a:t>A</a:t>
            </a:r>
            <a:endParaRPr lang="en-US" sz="2800" dirty="0" smtClean="0"/>
          </a:p>
          <a:p>
            <a:pPr marL="342900" lvl="0" indent="-342900">
              <a:buFont typeface="+mj-lt"/>
              <a:buAutoNum type="alphaLcPeriod"/>
            </a:pPr>
            <a:r>
              <a:rPr lang="en-US" sz="2800" dirty="0" smtClean="0"/>
              <a:t>Serotonin 5HT</a:t>
            </a:r>
          </a:p>
          <a:p>
            <a:pPr marL="342900" lvl="0" indent="-342900">
              <a:buFont typeface="+mj-lt"/>
              <a:buAutoNum type="alphaLcPeriod"/>
            </a:pPr>
            <a:r>
              <a:rPr lang="en-US" sz="2800" dirty="0" smtClean="0"/>
              <a:t>TRPV</a:t>
            </a:r>
            <a:r>
              <a:rPr lang="en-US" sz="2800" baseline="-25000" dirty="0" smtClean="0"/>
              <a:t>1</a:t>
            </a:r>
            <a:endParaRPr lang="en-US" sz="2800" dirty="0"/>
          </a:p>
          <a:p>
            <a:pPr lvl="0"/>
            <a:r>
              <a:rPr lang="en-US" sz="2800" dirty="0" smtClean="0"/>
              <a:t> </a:t>
            </a:r>
            <a:endParaRPr lang="en-US" sz="2800" dirty="0"/>
          </a:p>
          <a:p>
            <a:pPr marL="342900" indent="-342900">
              <a:buFont typeface="+mj-lt"/>
              <a:buAutoNum type="alphaLcPeriod"/>
            </a:pPr>
            <a:endParaRPr lang="en-US" sz="2800" dirty="0"/>
          </a:p>
          <a:p>
            <a:pPr marL="342900" lvl="0" indent="-342900">
              <a:buFont typeface="+mj-lt"/>
              <a:buAutoNum type="alphaLcPeriod"/>
            </a:pPr>
            <a:endParaRPr lang="en-US" sz="2800" dirty="0"/>
          </a:p>
        </p:txBody>
      </p:sp>
      <p:sp>
        <p:nvSpPr>
          <p:cNvPr id="4" name="Rectangle 3"/>
          <p:cNvSpPr/>
          <p:nvPr/>
        </p:nvSpPr>
        <p:spPr>
          <a:xfrm>
            <a:off x="85487" y="232009"/>
            <a:ext cx="8927109" cy="2893100"/>
          </a:xfrm>
          <a:prstGeom prst="rect">
            <a:avLst/>
          </a:prstGeom>
          <a:noFill/>
          <a:ln>
            <a:solidFill>
              <a:schemeClr val="bg1"/>
            </a:solidFill>
          </a:ln>
        </p:spPr>
        <p:txBody>
          <a:bodyPr wrap="square">
            <a:spAutoFit/>
          </a:bodyPr>
          <a:lstStyle/>
          <a:p>
            <a:pPr lvl="0"/>
            <a:r>
              <a:rPr lang="en-US" dirty="0" smtClean="0"/>
              <a:t>9. A 26-year-old male presents to your clinic with his mother. His mother stated that about 6 months ago her son started “acting a little weird” because he thought that some people he worked with were spying on him and stealing from his work locker. As a result he socialized less and less. However, about a month ago he became worse. His affect became flat, his motivation to start or continue projects he had planned decreased. He began speaking less and has almost stopped interacting with others. On examination you find his hygiene poor and when you force him to speak, his speech is disorganized. </a:t>
            </a:r>
            <a:r>
              <a:rPr lang="en-US" sz="2800" dirty="0"/>
              <a:t>The drug of choice used to treat this patient’s symptoms targets which receptor? </a:t>
            </a:r>
            <a:endParaRPr lang="en-US" sz="2800" dirty="0">
              <a:solidFill>
                <a:schemeClr val="bg1"/>
              </a:solidFill>
            </a:endParaRPr>
          </a:p>
        </p:txBody>
      </p:sp>
    </p:spTree>
    <p:extLst>
      <p:ext uri="{BB962C8B-B14F-4D97-AF65-F5344CB8AC3E}">
        <p14:creationId xmlns:p14="http://schemas.microsoft.com/office/powerpoint/2010/main" val="812407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1283495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27"/>
            <a:ext cx="8927109" cy="4462760"/>
          </a:xfrm>
          <a:prstGeom prst="rect">
            <a:avLst/>
          </a:prstGeom>
          <a:noFill/>
        </p:spPr>
        <p:txBody>
          <a:bodyPr wrap="square">
            <a:spAutoFit/>
          </a:bodyPr>
          <a:lstStyle/>
          <a:p>
            <a:pPr lvl="0"/>
            <a:r>
              <a:rPr lang="en-US" sz="2000" dirty="0" smtClean="0"/>
              <a:t>10. </a:t>
            </a:r>
            <a:r>
              <a:rPr lang="en-US" sz="2000" dirty="0"/>
              <a:t>A 26-year-old male presents to your clinic with his mother. His mother stated that about 6 months ago her son started “acting a little weird” because he thought that some people he worked with were spying on him and stealing from his work locker. As a result he socialized less and less. However, about a month ago he became worse. His affect became flat, his motivation to start or continue projects he had planned decreased. He began speaking less and has almost stopped interacting with others. On examination you find his hygiene poor and when you force him to speak, his speech is disorganized</a:t>
            </a:r>
            <a:r>
              <a:rPr lang="en-US" sz="2000" dirty="0" smtClean="0"/>
              <a:t>.  </a:t>
            </a:r>
            <a:r>
              <a:rPr lang="en-US" sz="2400" dirty="0" smtClean="0"/>
              <a:t>You provide drug X, one of the most prescribed drugs for your patient’s condition. The patient is concerned about adverse side effects, particularly because of a history of diabetes in his family.  What adverse effects listed below is the best answer for this class of the drug</a:t>
            </a:r>
            <a:r>
              <a:rPr lang="en-US" sz="2800" dirty="0" smtClean="0"/>
              <a:t>.</a:t>
            </a:r>
            <a:endParaRPr lang="en-US" sz="2800" dirty="0">
              <a:solidFill>
                <a:srgbClr val="FF0000"/>
              </a:solidFill>
            </a:endParaRPr>
          </a:p>
        </p:txBody>
      </p:sp>
      <p:sp>
        <p:nvSpPr>
          <p:cNvPr id="3" name="Rectangle 2"/>
          <p:cNvSpPr/>
          <p:nvPr/>
        </p:nvSpPr>
        <p:spPr>
          <a:xfrm>
            <a:off x="270538" y="4800103"/>
            <a:ext cx="4093253" cy="2246769"/>
          </a:xfrm>
          <a:prstGeom prst="rect">
            <a:avLst/>
          </a:prstGeom>
        </p:spPr>
        <p:txBody>
          <a:bodyPr wrap="square">
            <a:spAutoFit/>
          </a:bodyPr>
          <a:lstStyle/>
          <a:p>
            <a:pPr marL="342900" lvl="0" indent="-342900">
              <a:buFont typeface="+mj-lt"/>
              <a:buAutoNum type="alphaLcPeriod"/>
            </a:pPr>
            <a:r>
              <a:rPr lang="en-US" sz="2000" dirty="0" smtClean="0"/>
              <a:t>Weight gain</a:t>
            </a:r>
          </a:p>
          <a:p>
            <a:pPr marL="342900" lvl="0" indent="-342900">
              <a:buFont typeface="+mj-lt"/>
              <a:buAutoNum type="alphaLcPeriod"/>
            </a:pPr>
            <a:r>
              <a:rPr lang="en-US" sz="2000" dirty="0" smtClean="0"/>
              <a:t>Tardive dyskinesia</a:t>
            </a:r>
          </a:p>
          <a:p>
            <a:pPr marL="342900" lvl="0" indent="-342900">
              <a:buFont typeface="+mj-lt"/>
              <a:buAutoNum type="alphaLcPeriod"/>
            </a:pPr>
            <a:r>
              <a:rPr lang="en-US" sz="2000" dirty="0" smtClean="0"/>
              <a:t>Agranulocytosis</a:t>
            </a:r>
          </a:p>
          <a:p>
            <a:pPr marL="342900" lvl="0" indent="-342900">
              <a:buFont typeface="+mj-lt"/>
              <a:buAutoNum type="alphaLcPeriod"/>
            </a:pPr>
            <a:r>
              <a:rPr lang="en-US" sz="2000" dirty="0" err="1" smtClean="0"/>
              <a:t>gynomastia</a:t>
            </a:r>
            <a:endParaRPr lang="en-US" sz="2000" dirty="0" smtClean="0"/>
          </a:p>
          <a:p>
            <a:pPr marL="342900" lvl="0" indent="-342900">
              <a:buFont typeface="+mj-lt"/>
              <a:buAutoNum type="alphaLcPeriod"/>
            </a:pPr>
            <a:r>
              <a:rPr lang="en-US" sz="2000" dirty="0" smtClean="0"/>
              <a:t>Pseudoparkinsonism</a:t>
            </a:r>
          </a:p>
          <a:p>
            <a:pPr marL="342900" lvl="0" indent="-342900">
              <a:buFont typeface="+mj-lt"/>
              <a:buAutoNum type="alphaLcPeriod"/>
            </a:pPr>
            <a:endParaRPr lang="en-US" sz="2000" dirty="0" smtClean="0"/>
          </a:p>
          <a:p>
            <a:pPr marL="342900" lvl="0" indent="-342900">
              <a:buFont typeface="+mj-lt"/>
              <a:buAutoNum type="alphaLcPeriod"/>
            </a:pPr>
            <a:endParaRPr lang="en-US" sz="2000" dirty="0"/>
          </a:p>
        </p:txBody>
      </p:sp>
    </p:spTree>
    <p:extLst>
      <p:ext uri="{BB962C8B-B14F-4D97-AF65-F5344CB8AC3E}">
        <p14:creationId xmlns:p14="http://schemas.microsoft.com/office/powerpoint/2010/main" val="2587853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16223212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408" y="2493542"/>
            <a:ext cx="5791200" cy="1371600"/>
          </a:xfrm>
        </p:spPr>
        <p:txBody>
          <a:bodyPr/>
          <a:lstStyle/>
          <a:p>
            <a:r>
              <a:rPr lang="en-US" dirty="0" smtClean="0"/>
              <a:t>Anxiety and related disorders</a:t>
            </a:r>
            <a:endParaRPr lang="en-US" dirty="0"/>
          </a:p>
        </p:txBody>
      </p:sp>
    </p:spTree>
    <p:extLst>
      <p:ext uri="{BB962C8B-B14F-4D97-AF65-F5344CB8AC3E}">
        <p14:creationId xmlns:p14="http://schemas.microsoft.com/office/powerpoint/2010/main" val="18882222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27"/>
            <a:ext cx="8927109" cy="3416320"/>
          </a:xfrm>
          <a:prstGeom prst="rect">
            <a:avLst/>
          </a:prstGeom>
        </p:spPr>
        <p:txBody>
          <a:bodyPr wrap="square">
            <a:spAutoFit/>
          </a:bodyPr>
          <a:lstStyle/>
          <a:p>
            <a:pPr lvl="0"/>
            <a:r>
              <a:rPr lang="en-US" sz="2400" dirty="0" smtClean="0"/>
              <a:t>11. Peter is a 47-year-old male combat veteran with a PMH of asthma, hypertension, and hyperlipidemia. He presents to the ER in the middle of the night via ambulance, and is complaining of chest pain, shortness of breath, a lump in his throat, tachycardia, sweating, and he feels like he is dying. He stated that these symptoms woke him from his sleep. You give him a full cardiac workup (e.g. labs, imaging), and everything looks normal. What mental health diagnosis should be at the top of your differential? </a:t>
            </a:r>
            <a:endParaRPr lang="en-US" sz="2400" dirty="0">
              <a:solidFill>
                <a:srgbClr val="00B050"/>
              </a:solidFill>
            </a:endParaRPr>
          </a:p>
        </p:txBody>
      </p:sp>
      <p:sp>
        <p:nvSpPr>
          <p:cNvPr id="3" name="Rectangle 2"/>
          <p:cNvSpPr/>
          <p:nvPr/>
        </p:nvSpPr>
        <p:spPr>
          <a:xfrm>
            <a:off x="361512" y="4080345"/>
            <a:ext cx="6637165" cy="2677656"/>
          </a:xfrm>
          <a:prstGeom prst="rect">
            <a:avLst/>
          </a:prstGeom>
        </p:spPr>
        <p:txBody>
          <a:bodyPr wrap="square">
            <a:spAutoFit/>
          </a:bodyPr>
          <a:lstStyle/>
          <a:p>
            <a:pPr marL="342900" lvl="0" indent="-342900">
              <a:buFont typeface="+mj-lt"/>
              <a:buAutoNum type="alphaLcPeriod"/>
            </a:pPr>
            <a:r>
              <a:rPr lang="en-US" sz="2400" dirty="0" smtClean="0"/>
              <a:t>Generalized Anxiety Disorder</a:t>
            </a:r>
          </a:p>
          <a:p>
            <a:pPr marL="342900" lvl="0" indent="-342900">
              <a:buFont typeface="+mj-lt"/>
              <a:buAutoNum type="alphaLcPeriod"/>
            </a:pPr>
            <a:r>
              <a:rPr lang="en-US" sz="2400" dirty="0" smtClean="0"/>
              <a:t>Panic Disorder</a:t>
            </a:r>
          </a:p>
          <a:p>
            <a:pPr marL="342900" lvl="0" indent="-342900">
              <a:buFont typeface="+mj-lt"/>
              <a:buAutoNum type="alphaLcPeriod"/>
            </a:pPr>
            <a:r>
              <a:rPr lang="en-US" sz="2400" dirty="0" smtClean="0"/>
              <a:t>Post Traumatic Stress Disorder</a:t>
            </a:r>
          </a:p>
          <a:p>
            <a:pPr marL="342900" lvl="0" indent="-342900">
              <a:buFont typeface="+mj-lt"/>
              <a:buAutoNum type="alphaLcPeriod"/>
            </a:pPr>
            <a:r>
              <a:rPr lang="en-US" sz="2400" dirty="0" smtClean="0"/>
              <a:t>Obsessive-Compulsive Disorder</a:t>
            </a:r>
          </a:p>
          <a:p>
            <a:pPr marL="342900" lvl="0" indent="-342900">
              <a:buFont typeface="+mj-lt"/>
              <a:buAutoNum type="alphaLcPeriod"/>
            </a:pPr>
            <a:r>
              <a:rPr lang="en-US" sz="2400" dirty="0" smtClean="0"/>
              <a:t>Agoraphobia</a:t>
            </a:r>
          </a:p>
          <a:p>
            <a:pPr marL="342900" lvl="0" indent="-342900">
              <a:buFont typeface="+mj-lt"/>
              <a:buAutoNum type="alphaLcPeriod"/>
            </a:pPr>
            <a:endParaRPr lang="en-US" sz="2400" dirty="0" smtClean="0"/>
          </a:p>
          <a:p>
            <a:pPr marL="342900" lvl="0" indent="-342900">
              <a:buFont typeface="+mj-lt"/>
              <a:buAutoNum type="alphaLcPeriod"/>
            </a:pPr>
            <a:endParaRPr lang="en-US" sz="2400" dirty="0"/>
          </a:p>
        </p:txBody>
      </p:sp>
    </p:spTree>
    <p:extLst>
      <p:ext uri="{BB962C8B-B14F-4D97-AF65-F5344CB8AC3E}">
        <p14:creationId xmlns:p14="http://schemas.microsoft.com/office/powerpoint/2010/main" val="7256578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32037546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27"/>
            <a:ext cx="8927109" cy="3816429"/>
          </a:xfrm>
          <a:prstGeom prst="rect">
            <a:avLst/>
          </a:prstGeom>
        </p:spPr>
        <p:txBody>
          <a:bodyPr wrap="square">
            <a:spAutoFit/>
          </a:bodyPr>
          <a:lstStyle/>
          <a:p>
            <a:pPr lvl="0"/>
            <a:r>
              <a:rPr lang="en-US" sz="2200" dirty="0" smtClean="0"/>
              <a:t>12. Peter is a 47-year-old male combat veteran with a PMH of asthma, hypertension, and hyperlipidemia. He presents to the ER in the middle of the night via ambulance, and is complaining of chest pain, shortness of breath, a lump in his throat, tachycardia, sweating, and he feels like it his dying. He stated that he had nightmare about “something” that happened during the Gulf War that woke him up, and then he noticed that he was having these symptoms. You give him a full cardiac workup (e.g. labs, imaging), and everything looks normal. During the exam the patient appears anxious about being touched, and wants to have his back to the wall. What mental health diagnosis should be at the top of your differential? </a:t>
            </a:r>
            <a:endParaRPr lang="en-US" sz="2200" dirty="0">
              <a:solidFill>
                <a:srgbClr val="00B050"/>
              </a:solidFill>
            </a:endParaRPr>
          </a:p>
        </p:txBody>
      </p:sp>
      <p:sp>
        <p:nvSpPr>
          <p:cNvPr id="3" name="Rectangle 2"/>
          <p:cNvSpPr/>
          <p:nvPr/>
        </p:nvSpPr>
        <p:spPr>
          <a:xfrm>
            <a:off x="361512" y="4080345"/>
            <a:ext cx="4863631" cy="3046988"/>
          </a:xfrm>
          <a:prstGeom prst="rect">
            <a:avLst/>
          </a:prstGeom>
        </p:spPr>
        <p:txBody>
          <a:bodyPr wrap="square">
            <a:spAutoFit/>
          </a:bodyPr>
          <a:lstStyle/>
          <a:p>
            <a:pPr marL="342900" lvl="0" indent="-342900">
              <a:buFont typeface="+mj-lt"/>
              <a:buAutoNum type="alphaLcPeriod"/>
            </a:pPr>
            <a:r>
              <a:rPr lang="en-US" sz="2400" dirty="0" smtClean="0"/>
              <a:t>Generalized Anxiety Disorder</a:t>
            </a:r>
          </a:p>
          <a:p>
            <a:pPr marL="342900" lvl="0" indent="-342900">
              <a:buFont typeface="+mj-lt"/>
              <a:buAutoNum type="alphaLcPeriod"/>
            </a:pPr>
            <a:r>
              <a:rPr lang="en-US" sz="2400" dirty="0" smtClean="0"/>
              <a:t>Panic Disorder</a:t>
            </a:r>
          </a:p>
          <a:p>
            <a:pPr marL="342900" lvl="0" indent="-342900">
              <a:buFont typeface="+mj-lt"/>
              <a:buAutoNum type="alphaLcPeriod"/>
            </a:pPr>
            <a:r>
              <a:rPr lang="en-US" sz="2400" dirty="0" smtClean="0"/>
              <a:t>Post Traumatic Stress Disorder</a:t>
            </a:r>
          </a:p>
          <a:p>
            <a:pPr marL="342900" lvl="0" indent="-342900">
              <a:buFont typeface="+mj-lt"/>
              <a:buAutoNum type="alphaLcPeriod"/>
            </a:pPr>
            <a:r>
              <a:rPr lang="en-US" sz="2400" dirty="0" smtClean="0"/>
              <a:t>Obsessive-Compulsive Disorder</a:t>
            </a:r>
          </a:p>
          <a:p>
            <a:pPr marL="342900" lvl="0" indent="-342900">
              <a:buFont typeface="+mj-lt"/>
              <a:buAutoNum type="alphaLcPeriod"/>
            </a:pPr>
            <a:r>
              <a:rPr lang="en-US" sz="2400" dirty="0" smtClean="0"/>
              <a:t>Agoraphobia</a:t>
            </a:r>
          </a:p>
          <a:p>
            <a:pPr marL="342900" lvl="0" indent="-342900">
              <a:buFont typeface="+mj-lt"/>
              <a:buAutoNum type="alphaLcPeriod"/>
            </a:pPr>
            <a:endParaRPr lang="en-US" sz="2400" dirty="0" smtClean="0"/>
          </a:p>
          <a:p>
            <a:pPr marL="342900" lvl="0" indent="-342900">
              <a:buFont typeface="+mj-lt"/>
              <a:buAutoNum type="alphaLcPeriod"/>
            </a:pPr>
            <a:endParaRPr lang="en-US" sz="2400" dirty="0"/>
          </a:p>
        </p:txBody>
      </p:sp>
    </p:spTree>
    <p:extLst>
      <p:ext uri="{BB962C8B-B14F-4D97-AF65-F5344CB8AC3E}">
        <p14:creationId xmlns:p14="http://schemas.microsoft.com/office/powerpoint/2010/main" val="2136649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Cognitive disorders</a:t>
            </a:r>
            <a:endParaRPr lang="en-US" sz="4000" dirty="0"/>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519042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18723391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06" y="483102"/>
            <a:ext cx="8927109" cy="3416320"/>
          </a:xfrm>
          <a:prstGeom prst="rect">
            <a:avLst/>
          </a:prstGeom>
          <a:noFill/>
        </p:spPr>
        <p:txBody>
          <a:bodyPr wrap="square">
            <a:spAutoFit/>
          </a:bodyPr>
          <a:lstStyle/>
          <a:p>
            <a:pPr lvl="0"/>
            <a:r>
              <a:rPr lang="en-US" sz="2400" dirty="0" smtClean="0"/>
              <a:t>13. Peter is a 47-year-old male combat veteran with a PMH of asthma, hypertension, and hyperlipidemia. He presents to the ER in the middle of the night via ambulance, and is complaining of chest pain, shortness of breath, a lump in his throat, tachycardia, sweating, and he feels like he is dying. He stated that these symptoms woke him from his sleep. You give him a full cardiac workup (e.g. labs, imaging), and everything looks normal. </a:t>
            </a:r>
            <a:r>
              <a:rPr lang="en-US" sz="2400" dirty="0" smtClean="0">
                <a:solidFill>
                  <a:srgbClr val="3366FF"/>
                </a:solidFill>
              </a:rPr>
              <a:t>What is the mechanism of action for the DOC used to treat the patient’s mental health disorder? </a:t>
            </a:r>
            <a:endParaRPr lang="en-US" sz="2400" dirty="0">
              <a:solidFill>
                <a:srgbClr val="3366FF"/>
              </a:solidFill>
            </a:endParaRPr>
          </a:p>
        </p:txBody>
      </p:sp>
      <p:sp>
        <p:nvSpPr>
          <p:cNvPr id="3" name="Rectangle 2"/>
          <p:cNvSpPr/>
          <p:nvPr/>
        </p:nvSpPr>
        <p:spPr>
          <a:xfrm>
            <a:off x="264878" y="4287431"/>
            <a:ext cx="6397097" cy="2308324"/>
          </a:xfrm>
          <a:prstGeom prst="rect">
            <a:avLst/>
          </a:prstGeom>
        </p:spPr>
        <p:txBody>
          <a:bodyPr wrap="square">
            <a:spAutoFit/>
          </a:bodyPr>
          <a:lstStyle/>
          <a:p>
            <a:pPr marL="342900" lvl="0" indent="-342900">
              <a:buFont typeface="+mj-lt"/>
              <a:buAutoNum type="alphaLcPeriod"/>
            </a:pPr>
            <a:r>
              <a:rPr lang="en-US" sz="2400" dirty="0" smtClean="0"/>
              <a:t>SERT inhibitor</a:t>
            </a:r>
          </a:p>
          <a:p>
            <a:pPr marL="342900" lvl="0" indent="-342900">
              <a:buFont typeface="+mj-lt"/>
              <a:buAutoNum type="alphaLcPeriod"/>
            </a:pPr>
            <a:r>
              <a:rPr lang="en-US" sz="2400" dirty="0" smtClean="0"/>
              <a:t>Na</a:t>
            </a:r>
            <a:r>
              <a:rPr lang="en-US" sz="2400" baseline="30000" dirty="0" smtClean="0"/>
              <a:t>++</a:t>
            </a:r>
            <a:r>
              <a:rPr lang="en-US" sz="2400" dirty="0" smtClean="0"/>
              <a:t> &amp; </a:t>
            </a:r>
            <a:r>
              <a:rPr lang="en-US" sz="2400" dirty="0" err="1" smtClean="0"/>
              <a:t>Ca</a:t>
            </a:r>
            <a:r>
              <a:rPr lang="en-US" sz="2400" baseline="30000" dirty="0" smtClean="0"/>
              <a:t>++ </a:t>
            </a:r>
            <a:r>
              <a:rPr lang="en-US" sz="2400" dirty="0" smtClean="0"/>
              <a:t>channel inhibitors</a:t>
            </a:r>
          </a:p>
          <a:p>
            <a:pPr marL="342900" lvl="0" indent="-342900">
              <a:buFont typeface="+mj-lt"/>
              <a:buAutoNum type="alphaLcPeriod"/>
            </a:pPr>
            <a:r>
              <a:rPr lang="en-US" sz="2400" dirty="0"/>
              <a:t>O</a:t>
            </a:r>
            <a:r>
              <a:rPr lang="en-US" sz="2400" dirty="0" smtClean="0"/>
              <a:t>piate agonist that does not cross BB</a:t>
            </a:r>
          </a:p>
          <a:p>
            <a:pPr marL="342900" lvl="0" indent="-342900">
              <a:buFont typeface="+mj-lt"/>
              <a:buAutoNum type="alphaLcPeriod"/>
            </a:pPr>
            <a:r>
              <a:rPr lang="en-US" sz="2400" dirty="0" smtClean="0"/>
              <a:t>Na</a:t>
            </a:r>
            <a:r>
              <a:rPr lang="en-US" sz="2400" baseline="30000" dirty="0" smtClean="0"/>
              <a:t>++</a:t>
            </a:r>
            <a:r>
              <a:rPr lang="en-US" sz="2400" dirty="0" smtClean="0"/>
              <a:t> channel blockers</a:t>
            </a:r>
          </a:p>
          <a:p>
            <a:pPr marL="342900" lvl="0" indent="-342900">
              <a:buFont typeface="+mj-lt"/>
              <a:buAutoNum type="alphaLcPeriod"/>
            </a:pPr>
            <a:endParaRPr lang="en-US" sz="2400" dirty="0" smtClean="0"/>
          </a:p>
          <a:p>
            <a:pPr marL="342900" lvl="0" indent="-342900">
              <a:buFont typeface="+mj-lt"/>
              <a:buAutoNum type="alphaLcPeriod"/>
            </a:pPr>
            <a:endParaRPr lang="en-US" sz="2400" dirty="0"/>
          </a:p>
        </p:txBody>
      </p:sp>
    </p:spTree>
    <p:extLst>
      <p:ext uri="{BB962C8B-B14F-4D97-AF65-F5344CB8AC3E}">
        <p14:creationId xmlns:p14="http://schemas.microsoft.com/office/powerpoint/2010/main" val="18838140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38248266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7109" cy="3816429"/>
          </a:xfrm>
          <a:prstGeom prst="rect">
            <a:avLst/>
          </a:prstGeom>
          <a:noFill/>
        </p:spPr>
        <p:txBody>
          <a:bodyPr wrap="square">
            <a:spAutoFit/>
          </a:bodyPr>
          <a:lstStyle/>
          <a:p>
            <a:pPr lvl="0"/>
            <a:r>
              <a:rPr lang="en-US" sz="2200" dirty="0" smtClean="0"/>
              <a:t>14. Peter is a 47-year-old male combat veteran with a PMH of asthma, hypertension, and hyperlipidemia. He presents to the ER in the middle of the night via ambulance, and is complaining of chest pain, shortness of breath, a lump in his throat, tachycardia, sweating, and he feels like it his dying. He stated that he had nightmare about “something” that happened during the Gulf War that woke him up, and then he noticed that he was having these symptoms. You give him a full cardiac workup (e.g. labs, imaging), and everything looks normal. During the exam the patient appears anxious about being touched, and wants to have his back to the wall. </a:t>
            </a:r>
            <a:r>
              <a:rPr lang="en-US" sz="2200" dirty="0">
                <a:solidFill>
                  <a:srgbClr val="3366FF"/>
                </a:solidFill>
              </a:rPr>
              <a:t>What drug listed below would you use to treat the patient’s mental health disorder</a:t>
            </a:r>
            <a:r>
              <a:rPr lang="en-US" sz="2200" dirty="0" smtClean="0">
                <a:solidFill>
                  <a:srgbClr val="3366FF"/>
                </a:solidFill>
              </a:rPr>
              <a:t>? </a:t>
            </a:r>
            <a:endParaRPr lang="en-US" sz="2200" dirty="0">
              <a:solidFill>
                <a:srgbClr val="3366FF"/>
              </a:solidFill>
            </a:endParaRPr>
          </a:p>
        </p:txBody>
      </p:sp>
      <p:sp>
        <p:nvSpPr>
          <p:cNvPr id="3" name="Rectangle 2"/>
          <p:cNvSpPr/>
          <p:nvPr/>
        </p:nvSpPr>
        <p:spPr>
          <a:xfrm>
            <a:off x="361512" y="4385620"/>
            <a:ext cx="4863631" cy="1938992"/>
          </a:xfrm>
          <a:prstGeom prst="rect">
            <a:avLst/>
          </a:prstGeom>
        </p:spPr>
        <p:txBody>
          <a:bodyPr wrap="square">
            <a:spAutoFit/>
          </a:bodyPr>
          <a:lstStyle/>
          <a:p>
            <a:pPr marL="342900" lvl="0" indent="-342900">
              <a:buFont typeface="+mj-lt"/>
              <a:buAutoNum type="alphaLcPeriod"/>
            </a:pPr>
            <a:r>
              <a:rPr lang="en-US" sz="2000" dirty="0" smtClean="0"/>
              <a:t>Sufentanil (Sufenta</a:t>
            </a:r>
            <a:r>
              <a:rPr lang="en-US" sz="2000" baseline="30000" dirty="0"/>
              <a:t>®</a:t>
            </a:r>
            <a:r>
              <a:rPr lang="en-US" sz="2000" dirty="0" smtClean="0"/>
              <a:t>)</a:t>
            </a:r>
          </a:p>
          <a:p>
            <a:pPr marL="342900" lvl="0" indent="-342900">
              <a:buFont typeface="+mj-lt"/>
              <a:buAutoNum type="alphaLcPeriod"/>
            </a:pPr>
            <a:r>
              <a:rPr lang="en-US" sz="2000" dirty="0" smtClean="0"/>
              <a:t>Paroxetine (Paxil</a:t>
            </a:r>
            <a:r>
              <a:rPr lang="en-US" sz="2000" baseline="30000" dirty="0"/>
              <a:t>®</a:t>
            </a:r>
            <a:r>
              <a:rPr lang="en-US" sz="2000" dirty="0" smtClean="0"/>
              <a:t>)</a:t>
            </a:r>
          </a:p>
          <a:p>
            <a:pPr marL="342900" lvl="0" indent="-342900">
              <a:buFont typeface="+mj-lt"/>
              <a:buAutoNum type="alphaLcPeriod"/>
            </a:pPr>
            <a:r>
              <a:rPr lang="en-US" sz="2000" dirty="0" smtClean="0"/>
              <a:t>Chlorpromazine (Thorazine</a:t>
            </a:r>
            <a:r>
              <a:rPr lang="en-US" sz="2000" baseline="30000" dirty="0"/>
              <a:t>®</a:t>
            </a:r>
            <a:r>
              <a:rPr lang="en-US" sz="2000" dirty="0" smtClean="0"/>
              <a:t>)</a:t>
            </a:r>
          </a:p>
          <a:p>
            <a:pPr marL="342900" lvl="0" indent="-342900">
              <a:buFont typeface="+mj-lt"/>
              <a:buAutoNum type="alphaLcPeriod"/>
            </a:pPr>
            <a:r>
              <a:rPr lang="en-US" sz="2000" dirty="0" smtClean="0"/>
              <a:t>Zolpidem (Ambien</a:t>
            </a:r>
            <a:r>
              <a:rPr lang="en-US" sz="2000" baseline="30000" dirty="0"/>
              <a:t>®</a:t>
            </a:r>
            <a:r>
              <a:rPr lang="en-US" sz="2000" dirty="0" smtClean="0"/>
              <a:t>)</a:t>
            </a:r>
          </a:p>
          <a:p>
            <a:pPr marL="342900" indent="-342900">
              <a:buFont typeface="+mj-lt"/>
              <a:buAutoNum type="alphaLcPeriod"/>
            </a:pPr>
            <a:r>
              <a:rPr lang="en-US" sz="2000" dirty="0"/>
              <a:t>Z</a:t>
            </a:r>
            <a:r>
              <a:rPr lang="en-US" sz="2000" dirty="0" smtClean="0"/>
              <a:t>iprasidone </a:t>
            </a:r>
            <a:r>
              <a:rPr lang="en-US" sz="2000" dirty="0"/>
              <a:t>(Geodon</a:t>
            </a:r>
            <a:r>
              <a:rPr lang="en-US" sz="2000" baseline="30000" dirty="0"/>
              <a:t>®</a:t>
            </a:r>
            <a:r>
              <a:rPr lang="en-US" sz="2000" dirty="0" smtClean="0"/>
              <a:t>)</a:t>
            </a:r>
          </a:p>
          <a:p>
            <a:pPr marL="342900" lvl="0" indent="-342900">
              <a:buFont typeface="+mj-lt"/>
              <a:buAutoNum type="alphaLcPeriod"/>
            </a:pPr>
            <a:endParaRPr lang="en-US" sz="2000" dirty="0"/>
          </a:p>
        </p:txBody>
      </p:sp>
    </p:spTree>
    <p:extLst>
      <p:ext uri="{BB962C8B-B14F-4D97-AF65-F5344CB8AC3E}">
        <p14:creationId xmlns:p14="http://schemas.microsoft.com/office/powerpoint/2010/main" val="41669265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9630854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end</a:t>
            </a:r>
            <a:endParaRPr lang="en-US" dirty="0"/>
          </a:p>
        </p:txBody>
      </p:sp>
      <p:sp>
        <p:nvSpPr>
          <p:cNvPr id="3" name="Subtitle 2"/>
          <p:cNvSpPr>
            <a:spLocks noGrp="1"/>
          </p:cNvSpPr>
          <p:nvPr>
            <p:ph type="subTitle" idx="1"/>
          </p:nvPr>
        </p:nvSpPr>
        <p:spPr/>
        <p:txBody>
          <a:bodyPr/>
          <a:lstStyle/>
          <a:p>
            <a:r>
              <a:rPr lang="en-US" dirty="0" smtClean="0"/>
              <a:t>Questions?</a:t>
            </a:r>
            <a:endParaRPr lang="en-US" dirty="0"/>
          </a:p>
        </p:txBody>
      </p:sp>
    </p:spTree>
    <p:extLst>
      <p:ext uri="{BB962C8B-B14F-4D97-AF65-F5344CB8AC3E}">
        <p14:creationId xmlns:p14="http://schemas.microsoft.com/office/powerpoint/2010/main" val="252197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27"/>
            <a:ext cx="8927109" cy="3416320"/>
          </a:xfrm>
          <a:prstGeom prst="rect">
            <a:avLst/>
          </a:prstGeom>
        </p:spPr>
        <p:txBody>
          <a:bodyPr wrap="square">
            <a:spAutoFit/>
          </a:bodyPr>
          <a:lstStyle/>
          <a:p>
            <a:pPr lvl="0"/>
            <a:r>
              <a:rPr lang="en-US" sz="2400" dirty="0" smtClean="0"/>
              <a:t>1. A 78-year-old female is brought to your office by her daughter. The patient lives in an assisted living facility, and per her daughter “does pretty well normally.” However, over the past few days the patient had been disoriented, disorganized, and forgetful. In fact, when the daughter picked her up this morning, the patient did not recognize her and accused her of trying to kidnap her. Also, a nurse’s aide told the daughter that the patient was “talking to dead relatives” in the middle of the night. Her temperature is 104</a:t>
            </a:r>
            <a:r>
              <a:rPr lang="en-US" sz="2400" baseline="30000" dirty="0" smtClean="0"/>
              <a:t>o</a:t>
            </a:r>
            <a:r>
              <a:rPr lang="en-US" sz="2400" dirty="0" smtClean="0"/>
              <a:t> F.  Your initial diagnosis is?</a:t>
            </a:r>
            <a:endParaRPr lang="en-US" sz="2400" dirty="0"/>
          </a:p>
        </p:txBody>
      </p:sp>
      <p:sp>
        <p:nvSpPr>
          <p:cNvPr id="3" name="TextBox 2"/>
          <p:cNvSpPr txBox="1"/>
          <p:nvPr/>
        </p:nvSpPr>
        <p:spPr>
          <a:xfrm>
            <a:off x="490205" y="4201360"/>
            <a:ext cx="6789038" cy="3108543"/>
          </a:xfrm>
          <a:prstGeom prst="rect">
            <a:avLst/>
          </a:prstGeom>
          <a:noFill/>
        </p:spPr>
        <p:txBody>
          <a:bodyPr wrap="none" rtlCol="0">
            <a:spAutoFit/>
          </a:bodyPr>
          <a:lstStyle/>
          <a:p>
            <a:r>
              <a:rPr lang="en-US" sz="2800" dirty="0" smtClean="0"/>
              <a:t> </a:t>
            </a:r>
          </a:p>
          <a:p>
            <a:pPr marL="342900" indent="-342900">
              <a:buFont typeface="+mj-lt"/>
              <a:buAutoNum type="alphaLcParenR"/>
            </a:pPr>
            <a:r>
              <a:rPr lang="en-US" sz="2800" dirty="0" smtClean="0"/>
              <a:t> Schizophrenia</a:t>
            </a:r>
          </a:p>
          <a:p>
            <a:pPr marL="342900" indent="-342900">
              <a:buFont typeface="+mj-lt"/>
              <a:buAutoNum type="alphaLcParenR"/>
            </a:pPr>
            <a:r>
              <a:rPr lang="en-US" sz="2800" dirty="0" smtClean="0"/>
              <a:t> Delirium due to polypharmacy</a:t>
            </a:r>
          </a:p>
          <a:p>
            <a:pPr marL="342900" indent="-342900">
              <a:buFont typeface="+mj-lt"/>
              <a:buAutoNum type="alphaLcParenR"/>
            </a:pPr>
            <a:r>
              <a:rPr lang="en-US" sz="2800" dirty="0" smtClean="0"/>
              <a:t> </a:t>
            </a:r>
            <a:r>
              <a:rPr lang="en-US" sz="2800" dirty="0"/>
              <a:t>Delirium due to </a:t>
            </a:r>
            <a:r>
              <a:rPr lang="en-US" sz="2800" dirty="0" smtClean="0"/>
              <a:t>a urinary tract infection</a:t>
            </a:r>
            <a:endParaRPr lang="en-US" sz="2800" dirty="0"/>
          </a:p>
          <a:p>
            <a:pPr marL="342900" indent="-342900">
              <a:buFont typeface="+mj-lt"/>
              <a:buAutoNum type="alphaLcParenR"/>
            </a:pPr>
            <a:r>
              <a:rPr lang="en-US" sz="2800" dirty="0" smtClean="0"/>
              <a:t> Pick’s Disease</a:t>
            </a:r>
          </a:p>
          <a:p>
            <a:pPr marL="342900" indent="-342900">
              <a:buFont typeface="+mj-lt"/>
              <a:buAutoNum type="alphaLcParenR"/>
            </a:pPr>
            <a:r>
              <a:rPr lang="en-US" sz="2800" dirty="0" smtClean="0"/>
              <a:t> Amnestic disorder</a:t>
            </a:r>
          </a:p>
          <a:p>
            <a:pPr marL="342900" indent="-342900">
              <a:buFont typeface="+mj-lt"/>
              <a:buAutoNum type="alphaLcParenR"/>
            </a:pPr>
            <a:endParaRPr lang="en-US" sz="2800" dirty="0"/>
          </a:p>
        </p:txBody>
      </p:sp>
    </p:spTree>
    <p:extLst>
      <p:ext uri="{BB962C8B-B14F-4D97-AF65-F5344CB8AC3E}">
        <p14:creationId xmlns:p14="http://schemas.microsoft.com/office/powerpoint/2010/main" val="1055851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4211233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7109" cy="5109091"/>
          </a:xfrm>
          <a:prstGeom prst="rect">
            <a:avLst/>
          </a:prstGeom>
        </p:spPr>
        <p:txBody>
          <a:bodyPr wrap="square">
            <a:spAutoFit/>
          </a:bodyPr>
          <a:lstStyle/>
          <a:p>
            <a:pPr lvl="0"/>
            <a:r>
              <a:rPr lang="en-US" sz="2500" dirty="0" smtClean="0"/>
              <a:t>2. A </a:t>
            </a:r>
            <a:r>
              <a:rPr lang="en-US" sz="2500" dirty="0"/>
              <a:t>78-year-old female is brought </a:t>
            </a:r>
            <a:r>
              <a:rPr lang="en-US" sz="2500" dirty="0" smtClean="0"/>
              <a:t>to your office by </a:t>
            </a:r>
            <a:r>
              <a:rPr lang="en-US" sz="2500" dirty="0"/>
              <a:t>her daughter. The patient lives in an assisted living facility, and per her daughter “does pretty well normally.” However, over the past </a:t>
            </a:r>
            <a:r>
              <a:rPr lang="en-US" sz="2500" dirty="0" smtClean="0"/>
              <a:t>12 hours </a:t>
            </a:r>
            <a:r>
              <a:rPr lang="en-US" sz="2500" dirty="0"/>
              <a:t>the patient had been </a:t>
            </a:r>
            <a:r>
              <a:rPr lang="en-US" sz="2500" dirty="0" smtClean="0"/>
              <a:t>disoriented, confused, irritable, and has developed a tremor. </a:t>
            </a:r>
            <a:r>
              <a:rPr lang="en-US" sz="2500" dirty="0"/>
              <a:t>In fact, when the daughter picked her up this morning, the patient </a:t>
            </a:r>
            <a:r>
              <a:rPr lang="en-US" sz="2500" dirty="0" smtClean="0"/>
              <a:t>screamed at her </a:t>
            </a:r>
            <a:r>
              <a:rPr lang="en-US" sz="2500" dirty="0"/>
              <a:t>and </a:t>
            </a:r>
            <a:r>
              <a:rPr lang="en-US" sz="2500" dirty="0" smtClean="0"/>
              <a:t>irrationally accused </a:t>
            </a:r>
            <a:r>
              <a:rPr lang="en-US" sz="2500" dirty="0"/>
              <a:t>her of trying to kidnap her. Also, a </a:t>
            </a:r>
            <a:r>
              <a:rPr lang="en-US" sz="2500" dirty="0" smtClean="0"/>
              <a:t>nurse’s aide </a:t>
            </a:r>
            <a:r>
              <a:rPr lang="en-US" sz="2500" dirty="0"/>
              <a:t>told the daughter that the patient was “talking to dead relatives” in the middle of the night. </a:t>
            </a:r>
            <a:r>
              <a:rPr lang="en-US" sz="2500" dirty="0" smtClean="0"/>
              <a:t>While the patient has a history of heavy drinking, the daughter says she has not consumed alcohol in the past few days.  </a:t>
            </a:r>
            <a:r>
              <a:rPr lang="en-US" sz="2500" dirty="0"/>
              <a:t>Your initial diagnosis is</a:t>
            </a:r>
            <a:r>
              <a:rPr lang="en-US" sz="2500" dirty="0" smtClean="0"/>
              <a:t>?</a:t>
            </a:r>
          </a:p>
          <a:p>
            <a:pPr lvl="0"/>
            <a:endParaRPr lang="en-US" sz="2600" dirty="0"/>
          </a:p>
        </p:txBody>
      </p:sp>
      <p:sp>
        <p:nvSpPr>
          <p:cNvPr id="3" name="Rectangle 2"/>
          <p:cNvSpPr/>
          <p:nvPr/>
        </p:nvSpPr>
        <p:spPr>
          <a:xfrm>
            <a:off x="0" y="4537976"/>
            <a:ext cx="7910985" cy="2308324"/>
          </a:xfrm>
          <a:prstGeom prst="rect">
            <a:avLst/>
          </a:prstGeom>
        </p:spPr>
        <p:txBody>
          <a:bodyPr wrap="square">
            <a:spAutoFit/>
          </a:bodyPr>
          <a:lstStyle/>
          <a:p>
            <a:pPr marL="800100" lvl="1" indent="-342900">
              <a:buFont typeface="+mj-lt"/>
              <a:buAutoNum type="alphaLcPeriod"/>
            </a:pPr>
            <a:r>
              <a:rPr lang="en-US" sz="2400" dirty="0" smtClean="0"/>
              <a:t>Delirium Tremens</a:t>
            </a:r>
          </a:p>
          <a:p>
            <a:pPr marL="800100" lvl="1" indent="-342900">
              <a:buFont typeface="+mj-lt"/>
              <a:buAutoNum type="alphaLcPeriod"/>
            </a:pPr>
            <a:r>
              <a:rPr lang="en-US" sz="2400" dirty="0" smtClean="0"/>
              <a:t>Alzheimer’s </a:t>
            </a:r>
          </a:p>
          <a:p>
            <a:pPr marL="800100" lvl="1" indent="-342900">
              <a:buFont typeface="+mj-lt"/>
              <a:buAutoNum type="alphaLcPeriod"/>
            </a:pPr>
            <a:r>
              <a:rPr lang="en-US" sz="2400" dirty="0" smtClean="0"/>
              <a:t>Hepatic Encephalopathy </a:t>
            </a:r>
          </a:p>
          <a:p>
            <a:pPr marL="800100" lvl="1" indent="-342900">
              <a:buFont typeface="+mj-lt"/>
              <a:buAutoNum type="alphaLcPeriod"/>
            </a:pPr>
            <a:r>
              <a:rPr lang="en-US" sz="2400" dirty="0" smtClean="0"/>
              <a:t>Embolic stroke</a:t>
            </a:r>
          </a:p>
          <a:p>
            <a:pPr marL="800100" lvl="1" indent="-342900">
              <a:buFont typeface="+mj-lt"/>
              <a:buAutoNum type="alphaLcPeriod"/>
            </a:pPr>
            <a:r>
              <a:rPr lang="en-US" sz="2400" dirty="0" smtClean="0"/>
              <a:t>Alcohol Withdrawal</a:t>
            </a:r>
          </a:p>
          <a:p>
            <a:pPr marL="800100" lvl="1" indent="-342900">
              <a:buFont typeface="+mj-lt"/>
              <a:buAutoNum type="alphaLcPeriod"/>
            </a:pPr>
            <a:endParaRPr lang="en-US" sz="2400" dirty="0"/>
          </a:p>
        </p:txBody>
      </p:sp>
    </p:spTree>
    <p:extLst>
      <p:ext uri="{BB962C8B-B14F-4D97-AF65-F5344CB8AC3E}">
        <p14:creationId xmlns:p14="http://schemas.microsoft.com/office/powerpoint/2010/main" val="1967601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910216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7109" cy="4154984"/>
          </a:xfrm>
          <a:prstGeom prst="rect">
            <a:avLst/>
          </a:prstGeom>
        </p:spPr>
        <p:txBody>
          <a:bodyPr wrap="square">
            <a:spAutoFit/>
          </a:bodyPr>
          <a:lstStyle/>
          <a:p>
            <a:pPr lvl="0"/>
            <a:r>
              <a:rPr lang="en-US" sz="2400" dirty="0" smtClean="0"/>
              <a:t>3. A 67-year-old man presents to your clinic with his wife. His wife has been urging him to see a doctor for months because “his short term memory has been terrible.” Specifically, while he has no problem remembering things that happened before his MI, he has difficulty remembering things like recent events and conversations. The patient has a PMH if an MI (1 year ago), cardiac catheterization, hypertension, hyperlipidemia, and Type 2 DM. His hypertension and hyperlipidemia are currently under control with medications, but his most recent A1C (1 month ago) was 11.2. Given only the above information, which diagnosis would be at the top of your differential?</a:t>
            </a:r>
            <a:endParaRPr lang="en-US" sz="2400" dirty="0"/>
          </a:p>
        </p:txBody>
      </p:sp>
      <p:sp>
        <p:nvSpPr>
          <p:cNvPr id="3" name="Rectangle 2"/>
          <p:cNvSpPr/>
          <p:nvPr/>
        </p:nvSpPr>
        <p:spPr>
          <a:xfrm>
            <a:off x="-106878" y="4154984"/>
            <a:ext cx="7910985" cy="2677656"/>
          </a:xfrm>
          <a:prstGeom prst="rect">
            <a:avLst/>
          </a:prstGeom>
        </p:spPr>
        <p:txBody>
          <a:bodyPr wrap="square">
            <a:spAutoFit/>
          </a:bodyPr>
          <a:lstStyle/>
          <a:p>
            <a:pPr marL="800100" lvl="1" indent="-342900">
              <a:buFont typeface="+mj-lt"/>
              <a:buAutoNum type="alphaLcPeriod"/>
            </a:pPr>
            <a:r>
              <a:rPr lang="en-US" sz="2400" dirty="0" smtClean="0"/>
              <a:t>Major Depressive Disorder</a:t>
            </a:r>
          </a:p>
          <a:p>
            <a:pPr marL="800100" lvl="1" indent="-342900">
              <a:buFont typeface="+mj-lt"/>
              <a:buAutoNum type="alphaLcPeriod"/>
            </a:pPr>
            <a:r>
              <a:rPr lang="en-US" sz="2400" dirty="0" smtClean="0"/>
              <a:t>Major </a:t>
            </a:r>
            <a:r>
              <a:rPr lang="en-US" sz="2400" dirty="0"/>
              <a:t>Neurocognitive Disorder due to Alzheimer’s</a:t>
            </a:r>
          </a:p>
          <a:p>
            <a:pPr marL="800100" lvl="1" indent="-342900">
              <a:buFont typeface="+mj-lt"/>
              <a:buAutoNum type="alphaLcPeriod"/>
            </a:pPr>
            <a:r>
              <a:rPr lang="en-US" sz="2400" dirty="0" smtClean="0"/>
              <a:t>Major Neurocognitive Disorder due to Another Medical Condition</a:t>
            </a:r>
          </a:p>
          <a:p>
            <a:pPr marL="800100" lvl="1" indent="-342900">
              <a:buFont typeface="+mj-lt"/>
              <a:buAutoNum type="alphaLcPeriod"/>
            </a:pPr>
            <a:r>
              <a:rPr lang="en-US" sz="2400" dirty="0" smtClean="0"/>
              <a:t>Delirium</a:t>
            </a:r>
          </a:p>
          <a:p>
            <a:pPr marL="800100" lvl="1" indent="-342900">
              <a:buFont typeface="+mj-lt"/>
              <a:buAutoNum type="alphaLcPeriod"/>
            </a:pPr>
            <a:endParaRPr lang="en-US" sz="2400" dirty="0" smtClean="0"/>
          </a:p>
          <a:p>
            <a:pPr marL="800100" lvl="1" indent="-342900">
              <a:buFont typeface="+mj-lt"/>
              <a:buAutoNum type="alphaLcPeriod"/>
            </a:pPr>
            <a:endParaRPr lang="en-US" sz="2400" dirty="0"/>
          </a:p>
        </p:txBody>
      </p:sp>
    </p:spTree>
    <p:extLst>
      <p:ext uri="{BB962C8B-B14F-4D97-AF65-F5344CB8AC3E}">
        <p14:creationId xmlns:p14="http://schemas.microsoft.com/office/powerpoint/2010/main" val="2884501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1" y="944235"/>
            <a:ext cx="8751082" cy="719529"/>
          </a:xfrm>
        </p:spPr>
        <p:txBody>
          <a:bodyPr>
            <a:noAutofit/>
          </a:bodyPr>
          <a:lstStyle/>
          <a:p>
            <a:pPr marL="342900" indent="-342900"/>
            <a:r>
              <a:rPr lang="en-US" dirty="0" smtClean="0"/>
              <a:t>key </a:t>
            </a:r>
            <a:r>
              <a:rPr lang="en-US" dirty="0"/>
              <a:t>points in the </a:t>
            </a:r>
            <a:r>
              <a:rPr lang="en-US" dirty="0" smtClean="0"/>
              <a:t>stem?</a:t>
            </a:r>
            <a:endParaRPr lang="en-US" dirty="0"/>
          </a:p>
        </p:txBody>
      </p:sp>
      <p:sp>
        <p:nvSpPr>
          <p:cNvPr id="4" name="Title 1"/>
          <p:cNvSpPr txBox="1">
            <a:spLocks/>
          </p:cNvSpPr>
          <p:nvPr/>
        </p:nvSpPr>
        <p:spPr>
          <a:xfrm>
            <a:off x="0" y="2477760"/>
            <a:ext cx="8751082" cy="719529"/>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marL="342900" indent="-342900"/>
            <a:r>
              <a:rPr lang="en-US" dirty="0" smtClean="0"/>
              <a:t>Rationales for correct and incorrect answers?</a:t>
            </a:r>
            <a:endParaRPr lang="en-US" dirty="0"/>
          </a:p>
        </p:txBody>
      </p:sp>
    </p:spTree>
    <p:extLst>
      <p:ext uri="{BB962C8B-B14F-4D97-AF65-F5344CB8AC3E}">
        <p14:creationId xmlns:p14="http://schemas.microsoft.com/office/powerpoint/2010/main" val="8650468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f5dfd577-c16e-4a02-b8eb-dcb35603441e"/>
  <p:tag name="TPVERSION" val="6"/>
  <p:tag name="TPFULLVERSION" val="7.5.3.1"/>
  <p:tag name="PPTVERSION" val="15"/>
  <p:tag name="TPOS" val="2"/>
  <p:tag name="TPLASTSAVEVERSION" val="6.2 P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24465</TotalTime>
  <Words>2382</Words>
  <Application>Microsoft Office PowerPoint</Application>
  <PresentationFormat>On-screen Show (4:3)</PresentationFormat>
  <Paragraphs>152</Paragraphs>
  <Slides>35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Arial Black</vt:lpstr>
      <vt:lpstr>Calibri</vt:lpstr>
      <vt:lpstr>Geneva</vt:lpstr>
      <vt:lpstr>Symbol</vt:lpstr>
      <vt:lpstr>Essential</vt:lpstr>
      <vt:lpstr>Review and Integration of psychological Disorders  October 31, 2018 1:00- -3:00 pm</vt:lpstr>
      <vt:lpstr>objectives</vt:lpstr>
      <vt:lpstr>Cognitive disorders</vt:lpstr>
      <vt:lpstr>PowerPoint Presentation</vt:lpstr>
      <vt:lpstr>key points in the stem?</vt:lpstr>
      <vt:lpstr>PowerPoint Presentation</vt:lpstr>
      <vt:lpstr>key points in the stem?</vt:lpstr>
      <vt:lpstr>PowerPoint Presentation</vt:lpstr>
      <vt:lpstr>key points in the stem?</vt:lpstr>
      <vt:lpstr>Psychotic disorders</vt:lpstr>
      <vt:lpstr>PowerPoint Presentation</vt:lpstr>
      <vt:lpstr>key points in the stem?</vt:lpstr>
      <vt:lpstr>PowerPoint Presentation</vt:lpstr>
      <vt:lpstr>key points in the stem?</vt:lpstr>
      <vt:lpstr>PowerPoint Presentation</vt:lpstr>
      <vt:lpstr>key points in the stem?</vt:lpstr>
      <vt:lpstr>PowerPoint Presentation</vt:lpstr>
      <vt:lpstr>key points in the stem?</vt:lpstr>
      <vt:lpstr>PowerPoint Presentation</vt:lpstr>
      <vt:lpstr>key points in the stem?</vt:lpstr>
      <vt:lpstr>The next set of questions contain a similar stem, but are more difficult because they are advanced degree questions….</vt:lpstr>
      <vt:lpstr>PowerPoint Presentation</vt:lpstr>
      <vt:lpstr>key points in the stem?</vt:lpstr>
      <vt:lpstr>PowerPoint Presentation</vt:lpstr>
      <vt:lpstr>key points in the stem?</vt:lpstr>
      <vt:lpstr>Anxiety and related disorders</vt:lpstr>
      <vt:lpstr>PowerPoint Presentation</vt:lpstr>
      <vt:lpstr>key points in the stem?</vt:lpstr>
      <vt:lpstr>PowerPoint Presentation</vt:lpstr>
      <vt:lpstr>key points in the stem?</vt:lpstr>
      <vt:lpstr>PowerPoint Presentation</vt:lpstr>
      <vt:lpstr>key points in the stem?</vt:lpstr>
      <vt:lpstr>PowerPoint Presentation</vt:lpstr>
      <vt:lpstr>key points in the stem?</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Brown, Candace</cp:lastModifiedBy>
  <cp:revision>346</cp:revision>
  <cp:lastPrinted>2017-10-31T17:07:06Z</cp:lastPrinted>
  <dcterms:created xsi:type="dcterms:W3CDTF">2015-03-09T19:57:00Z</dcterms:created>
  <dcterms:modified xsi:type="dcterms:W3CDTF">2018-09-13T14:10:07Z</dcterms:modified>
</cp:coreProperties>
</file>