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79" d="100"/>
          <a:sy n="79" d="100"/>
        </p:scale>
        <p:origin x="60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2B1C0-0129-4728-B8F0-628F86E4A17E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77A9E-77C3-4756-8D84-A332935AE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73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ヒラギノ角ゴ Pro W3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D798C036-5210-4679-96A5-7B731BACE1A7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341059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ヒラギノ角ゴ Pro W3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7E1123CA-28C9-4E36-B0DA-C4675250D08D}" type="slidenum">
              <a:rPr lang="en-US" altLang="en-US" sz="1200" smtClean="0"/>
              <a:pPr/>
              <a:t>3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025940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5D95-5751-4450-89CE-BB1ADADBB7E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CA06-69C3-4F68-808A-0682E2B8D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5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5D95-5751-4450-89CE-BB1ADADBB7E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CA06-69C3-4F68-808A-0682E2B8D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8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5D95-5751-4450-89CE-BB1ADADBB7E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CA06-69C3-4F68-808A-0682E2B8D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5D95-5751-4450-89CE-BB1ADADBB7E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CA06-69C3-4F68-808A-0682E2B8D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1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5D95-5751-4450-89CE-BB1ADADBB7E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CA06-69C3-4F68-808A-0682E2B8D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80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5D95-5751-4450-89CE-BB1ADADBB7E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CA06-69C3-4F68-808A-0682E2B8D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2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5D95-5751-4450-89CE-BB1ADADBB7E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CA06-69C3-4F68-808A-0682E2B8D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9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5D95-5751-4450-89CE-BB1ADADBB7E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CA06-69C3-4F68-808A-0682E2B8D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9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5D95-5751-4450-89CE-BB1ADADBB7E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CA06-69C3-4F68-808A-0682E2B8D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09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5D95-5751-4450-89CE-BB1ADADBB7E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CA06-69C3-4F68-808A-0682E2B8D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4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5D95-5751-4450-89CE-BB1ADADBB7E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FCA06-69C3-4F68-808A-0682E2B8D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3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85D95-5751-4450-89CE-BB1ADADBB7E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FCA06-69C3-4F68-808A-0682E2B8D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endric.d.hicks.mil@mail.mil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6960" y="355600"/>
            <a:ext cx="6096000" cy="2438400"/>
          </a:xfrm>
        </p:spPr>
        <p:txBody>
          <a:bodyPr>
            <a:normAutofit fontScale="92500" lnSpcReduction="10000"/>
          </a:bodyPr>
          <a:lstStyle/>
          <a:p>
            <a:pPr algn="ctr">
              <a:buFontTx/>
              <a:buNone/>
              <a:defRPr/>
            </a:pP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itchFamily="18" charset="0"/>
              </a:rPr>
              <a:t> </a:t>
            </a:r>
            <a:r>
              <a:rPr lang="en-US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US Army’s</a:t>
            </a:r>
            <a:r>
              <a:rPr lang="en-US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itchFamily="18" charset="0"/>
              </a:rPr>
              <a:t> 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Health Professions Scholarship Program 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848" y="2794000"/>
            <a:ext cx="2325687" cy="208829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2"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314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944535" y="5311303"/>
            <a:ext cx="73443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SSG Hicks: 210-386-3737 </a:t>
            </a:r>
          </a:p>
          <a:p>
            <a:r>
              <a:rPr lang="en-US" dirty="0" smtClean="0">
                <a:latin typeface="Arial Black" panose="020B0A04020102020204" pitchFamily="34" charset="0"/>
                <a:hlinkClick r:id="rId5"/>
              </a:rPr>
              <a:t>Kendric.d.hicks.mil@mail.mil</a:t>
            </a:r>
            <a:endParaRPr lang="en-US" dirty="0" smtClean="0">
              <a:latin typeface="Arial Black" panose="020B0A04020102020204" pitchFamily="34" charset="0"/>
            </a:endParaRP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 smtClean="0">
                <a:latin typeface="Arial Black" panose="020B0A04020102020204" pitchFamily="34" charset="0"/>
              </a:rPr>
              <a:t>SFC Hawthorne: 806-792-2947</a:t>
            </a:r>
          </a:p>
          <a:p>
            <a:r>
              <a:rPr lang="en-US" dirty="0" smtClean="0">
                <a:latin typeface="Arial Black" panose="020B0A04020102020204" pitchFamily="34" charset="0"/>
              </a:rPr>
              <a:t>Justin.k.hawthorne.mil@mail.mil</a:t>
            </a:r>
          </a:p>
        </p:txBody>
      </p:sp>
    </p:spTree>
    <p:extLst>
      <p:ext uri="{BB962C8B-B14F-4D97-AF65-F5344CB8AC3E}">
        <p14:creationId xmlns:p14="http://schemas.microsoft.com/office/powerpoint/2010/main" val="17304500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33600" y="685800"/>
            <a:ext cx="6858000" cy="5715000"/>
          </a:xfrm>
        </p:spPr>
        <p:txBody>
          <a:bodyPr>
            <a:normAutofit fontScale="62500" lnSpcReduction="20000"/>
          </a:bodyPr>
          <a:lstStyle/>
          <a:p>
            <a:pPr marL="287338" indent="-287338">
              <a:lnSpc>
                <a:spcPts val="2800"/>
              </a:lnSpc>
              <a:spcBef>
                <a:spcPct val="50000"/>
              </a:spcBef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4200" b="1" dirty="0">
                <a:latin typeface="Arial Black" panose="020B0A04020102020204" pitchFamily="34" charset="0"/>
              </a:rPr>
              <a:t>100% TUITION</a:t>
            </a:r>
          </a:p>
          <a:p>
            <a:pPr marL="287338" indent="-287338">
              <a:lnSpc>
                <a:spcPts val="2800"/>
              </a:lnSpc>
              <a:spcBef>
                <a:spcPct val="50000"/>
              </a:spcBef>
              <a:buFont typeface="Wingdings" pitchFamily="2" charset="2"/>
              <a:buChar char="§"/>
              <a:tabLst>
                <a:tab pos="287338" algn="l"/>
              </a:tabLst>
              <a:defRPr/>
            </a:pPr>
            <a:endParaRPr lang="en-US" sz="4200" b="1" dirty="0">
              <a:latin typeface="Arial Black" panose="020B0A04020102020204" pitchFamily="34" charset="0"/>
            </a:endParaRPr>
          </a:p>
          <a:p>
            <a:pPr marL="287338" indent="-287338">
              <a:lnSpc>
                <a:spcPts val="2800"/>
              </a:lnSpc>
              <a:spcBef>
                <a:spcPct val="50000"/>
              </a:spcBef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4200" b="1" dirty="0">
                <a:latin typeface="Arial Black" panose="020B0A04020102020204" pitchFamily="34" charset="0"/>
              </a:rPr>
              <a:t>$20,000 Sign on Bonus</a:t>
            </a:r>
          </a:p>
          <a:p>
            <a:pPr marL="287338" indent="-287338">
              <a:lnSpc>
                <a:spcPts val="2800"/>
              </a:lnSpc>
              <a:spcBef>
                <a:spcPct val="50000"/>
              </a:spcBef>
              <a:buFont typeface="Wingdings" pitchFamily="2" charset="2"/>
              <a:buChar char="§"/>
              <a:tabLst>
                <a:tab pos="287338" algn="l"/>
              </a:tabLst>
              <a:defRPr/>
            </a:pPr>
            <a:endParaRPr lang="en-US" sz="4200" b="1" u="sng" dirty="0">
              <a:latin typeface="Arial Black" panose="020B0A04020102020204" pitchFamily="34" charset="0"/>
            </a:endParaRPr>
          </a:p>
          <a:p>
            <a:pPr marL="287338" indent="-287338">
              <a:lnSpc>
                <a:spcPts val="2800"/>
              </a:lnSpc>
              <a:spcBef>
                <a:spcPct val="50000"/>
              </a:spcBef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4200" b="1" dirty="0">
                <a:latin typeface="Arial Black" panose="020B0A04020102020204" pitchFamily="34" charset="0"/>
              </a:rPr>
              <a:t>$2400</a:t>
            </a:r>
            <a:r>
              <a:rPr lang="en-US" sz="4200" dirty="0">
                <a:latin typeface="Arial Black" panose="020B0A04020102020204" pitchFamily="34" charset="0"/>
              </a:rPr>
              <a:t> </a:t>
            </a:r>
            <a:r>
              <a:rPr lang="en-US" sz="4200" b="1" dirty="0">
                <a:latin typeface="Arial Black" panose="020B0A04020102020204" pitchFamily="34" charset="0"/>
              </a:rPr>
              <a:t>PER MONTH FOR 10 1/2 </a:t>
            </a:r>
            <a:r>
              <a:rPr lang="en-US" sz="4200" b="1" dirty="0">
                <a:latin typeface="Arial Black" panose="020B0A04020102020204" pitchFamily="34" charset="0"/>
              </a:rPr>
              <a:t>MONTHS PER YEAR</a:t>
            </a:r>
          </a:p>
          <a:p>
            <a:pPr marL="287338" indent="-287338">
              <a:lnSpc>
                <a:spcPts val="2800"/>
              </a:lnSpc>
              <a:spcBef>
                <a:spcPct val="50000"/>
              </a:spcBef>
              <a:buFont typeface="Wingdings" pitchFamily="2" charset="2"/>
              <a:buChar char="§"/>
              <a:tabLst>
                <a:tab pos="287338" algn="l"/>
              </a:tabLst>
              <a:defRPr/>
            </a:pPr>
            <a:endParaRPr lang="en-US" sz="4200" b="1" dirty="0">
              <a:latin typeface="Arial Black" panose="020B0A04020102020204" pitchFamily="34" charset="0"/>
            </a:endParaRPr>
          </a:p>
          <a:p>
            <a:pPr marL="287338" indent="-287338">
              <a:lnSpc>
                <a:spcPts val="2800"/>
              </a:lnSpc>
              <a:spcBef>
                <a:spcPct val="50000"/>
              </a:spcBef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4200" b="1" dirty="0">
                <a:latin typeface="Arial Black" panose="020B0A04020102020204" pitchFamily="34" charset="0"/>
              </a:rPr>
              <a:t>BOOKS, FEES, AND MEDICAL SCHOOL EXPENSES</a:t>
            </a:r>
          </a:p>
          <a:p>
            <a:pPr marL="287338" indent="-287338">
              <a:lnSpc>
                <a:spcPts val="2800"/>
              </a:lnSpc>
              <a:spcBef>
                <a:spcPct val="50000"/>
              </a:spcBef>
              <a:buFont typeface="Wingdings" pitchFamily="2" charset="2"/>
              <a:buChar char="§"/>
              <a:tabLst>
                <a:tab pos="287338" algn="l"/>
              </a:tabLst>
              <a:defRPr/>
            </a:pPr>
            <a:endParaRPr lang="en-US" sz="4200" b="1" dirty="0">
              <a:latin typeface="Arial Black" panose="020B0A04020102020204" pitchFamily="34" charset="0"/>
            </a:endParaRPr>
          </a:p>
          <a:p>
            <a:pPr marL="287338" indent="-287338">
              <a:lnSpc>
                <a:spcPts val="2800"/>
              </a:lnSpc>
              <a:spcBef>
                <a:spcPct val="50000"/>
              </a:spcBef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4200" b="1" dirty="0">
                <a:latin typeface="Arial Black" panose="020B0A04020102020204" pitchFamily="34" charset="0"/>
              </a:rPr>
              <a:t>2LT PAY FOR REMAINING 45 DAYS</a:t>
            </a:r>
          </a:p>
          <a:p>
            <a:pPr marL="1374775" lvl="2" indent="-457200">
              <a:lnSpc>
                <a:spcPts val="2800"/>
              </a:lnSpc>
              <a:spcBef>
                <a:spcPct val="50000"/>
              </a:spcBef>
              <a:buNone/>
              <a:tabLst>
                <a:tab pos="287338" algn="l"/>
              </a:tabLst>
              <a:defRPr/>
            </a:pPr>
            <a:endParaRPr lang="en-US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 marL="1146175" lvl="2">
              <a:lnSpc>
                <a:spcPts val="2800"/>
              </a:lnSpc>
              <a:spcBef>
                <a:spcPct val="50000"/>
              </a:spcBef>
              <a:buFont typeface="Monotype Sorts" pitchFamily="2" charset="2"/>
              <a:buChar char="O"/>
              <a:tabLst>
                <a:tab pos="287338" algn="l"/>
              </a:tabLst>
              <a:defRPr/>
            </a:pPr>
            <a:endParaRPr lang="en-US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 marL="1146175" lvl="2">
              <a:lnSpc>
                <a:spcPts val="2800"/>
              </a:lnSpc>
              <a:spcBef>
                <a:spcPct val="50000"/>
              </a:spcBef>
              <a:buNone/>
              <a:tabLst>
                <a:tab pos="287338" algn="l"/>
              </a:tabLst>
              <a:defRPr/>
            </a:pPr>
            <a:endParaRPr lang="en-US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>
              <a:buFontTx/>
              <a:buNone/>
              <a:defRPr/>
            </a:pPr>
            <a:endParaRPr lang="en-US" dirty="0">
              <a:cs typeface="+mn-cs"/>
            </a:endParaRP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0"/>
            <a:ext cx="1371600" cy="689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437582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381000"/>
            <a:ext cx="6858000" cy="6477000"/>
          </a:xfrm>
        </p:spPr>
        <p:txBody>
          <a:bodyPr>
            <a:noAutofit/>
          </a:bodyPr>
          <a:lstStyle/>
          <a:p>
            <a:pPr marL="287338" indent="-287338">
              <a:spcBef>
                <a:spcPct val="100000"/>
              </a:spcBef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>
                <a:latin typeface="Arial Black" panose="020B0A04020102020204" pitchFamily="34" charset="0"/>
              </a:rPr>
              <a:t>ACTIVE DUTY SERVICE OBLIGATION</a:t>
            </a:r>
          </a:p>
          <a:p>
            <a:pPr marL="287338" indent="-287338">
              <a:spcBef>
                <a:spcPct val="100000"/>
              </a:spcBef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dirty="0">
                <a:latin typeface="Arial Black" panose="020B0A04020102020204" pitchFamily="34" charset="0"/>
              </a:rPr>
              <a:t>One year for each year you receive HPSP (minimum of 3 years)</a:t>
            </a:r>
          </a:p>
          <a:p>
            <a:pPr marL="287338" indent="-287338">
              <a:spcBef>
                <a:spcPct val="100000"/>
              </a:spcBef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dirty="0">
                <a:latin typeface="Arial Black" panose="020B0A04020102020204" pitchFamily="34" charset="0"/>
              </a:rPr>
              <a:t>Obligation starts after residency or fellowship training</a:t>
            </a:r>
            <a:endParaRPr lang="en-US" sz="2000" b="1" dirty="0">
              <a:latin typeface="Arial Black" panose="020B0A04020102020204" pitchFamily="34" charset="0"/>
            </a:endParaRPr>
          </a:p>
          <a:p>
            <a:pPr marL="287338" indent="-287338">
              <a:spcBef>
                <a:spcPct val="100000"/>
              </a:spcBef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b="1" dirty="0">
                <a:latin typeface="Arial Black" panose="020B0A04020102020204" pitchFamily="34" charset="0"/>
              </a:rPr>
              <a:t>COMISSION AS AN ARMY OFFICER.</a:t>
            </a:r>
          </a:p>
          <a:p>
            <a:pPr marL="287338" indent="-287338">
              <a:spcBef>
                <a:spcPct val="100000"/>
              </a:spcBef>
              <a:buFont typeface="Wingdings" pitchFamily="2" charset="2"/>
              <a:buChar char="§"/>
              <a:tabLst>
                <a:tab pos="287338" algn="l"/>
              </a:tabLst>
              <a:defRPr/>
            </a:pPr>
            <a:r>
              <a:rPr lang="en-US" sz="2000" dirty="0">
                <a:latin typeface="Arial Black" panose="020B0A04020102020204" pitchFamily="34" charset="0"/>
              </a:rPr>
              <a:t>Commission as a 2LT in the United States Army Medical Corps during the duration of Medical School.</a:t>
            </a:r>
            <a:endParaRPr lang="en-US" sz="2000" b="1" dirty="0">
              <a:latin typeface="Arial Black" panose="020B0A04020102020204" pitchFamily="34" charset="0"/>
            </a:endParaRPr>
          </a:p>
          <a:p>
            <a:pPr marL="0" indent="0">
              <a:lnSpc>
                <a:spcPts val="2800"/>
              </a:lnSpc>
              <a:spcBef>
                <a:spcPct val="100000"/>
              </a:spcBef>
              <a:buNone/>
              <a:tabLst>
                <a:tab pos="287338" algn="l"/>
              </a:tabLst>
              <a:defRPr/>
            </a:pPr>
            <a:endParaRPr lang="en-US" sz="2000" dirty="0" smtClean="0">
              <a:latin typeface="Arial Black" panose="020B0A04020102020204" pitchFamily="34" charset="0"/>
            </a:endParaRPr>
          </a:p>
          <a:p>
            <a:pPr marL="0" indent="0">
              <a:lnSpc>
                <a:spcPts val="2800"/>
              </a:lnSpc>
              <a:spcBef>
                <a:spcPct val="100000"/>
              </a:spcBef>
              <a:buNone/>
              <a:tabLst>
                <a:tab pos="287338" algn="l"/>
              </a:tabLst>
              <a:defRPr/>
            </a:pPr>
            <a:r>
              <a:rPr lang="en-US" sz="2000" u="sng" dirty="0" smtClean="0">
                <a:latin typeface="Arial Black" panose="020B0A04020102020204" pitchFamily="34" charset="0"/>
              </a:rPr>
              <a:t>*Please contact us for more information*</a:t>
            </a:r>
          </a:p>
          <a:p>
            <a:pPr marL="0" indent="0">
              <a:lnSpc>
                <a:spcPts val="2800"/>
              </a:lnSpc>
              <a:spcBef>
                <a:spcPct val="100000"/>
              </a:spcBef>
              <a:buNone/>
              <a:tabLst>
                <a:tab pos="287338" algn="l"/>
              </a:tabLst>
              <a:defRPr/>
            </a:pPr>
            <a:r>
              <a:rPr lang="en-US" sz="2000" u="sng" dirty="0" smtClean="0">
                <a:latin typeface="Arial Black" panose="020B0A04020102020204" pitchFamily="34" charset="0"/>
              </a:rPr>
              <a:t>SSG Hicks 210-386-3737</a:t>
            </a:r>
          </a:p>
          <a:p>
            <a:pPr marL="0" indent="0">
              <a:lnSpc>
                <a:spcPts val="2800"/>
              </a:lnSpc>
              <a:spcBef>
                <a:spcPct val="100000"/>
              </a:spcBef>
              <a:buNone/>
              <a:tabLst>
                <a:tab pos="287338" algn="l"/>
              </a:tabLst>
              <a:defRPr/>
            </a:pPr>
            <a:r>
              <a:rPr lang="en-US" sz="2000" u="sng" dirty="0" smtClean="0">
                <a:latin typeface="Arial Black" panose="020B0A04020102020204" pitchFamily="34" charset="0"/>
              </a:rPr>
              <a:t>SFC Hawthorne 806-792-2947</a:t>
            </a:r>
            <a:endParaRPr lang="en-US" sz="2000" u="sng" dirty="0" smtClean="0">
              <a:latin typeface="Arial Black" panose="020B0A04020102020204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>
              <a:latin typeface="Arial Black" panose="020B0A04020102020204" pitchFamily="34" charset="0"/>
            </a:endParaRP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0"/>
            <a:ext cx="1371600" cy="689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297370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114</Words>
  <Application>Microsoft Office PowerPoint</Application>
  <PresentationFormat>Widescreen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Arial Black</vt:lpstr>
      <vt:lpstr>Arial Narrow</vt:lpstr>
      <vt:lpstr>Calibri</vt:lpstr>
      <vt:lpstr>Calibri Light</vt:lpstr>
      <vt:lpstr>Footlight MT Light</vt:lpstr>
      <vt:lpstr>Monotype Sorts</vt:lpstr>
      <vt:lpstr>Wingdings</vt:lpstr>
      <vt:lpstr>ヒラギノ角ゴ Pro W3</vt:lpstr>
      <vt:lpstr>Office Theme</vt:lpstr>
      <vt:lpstr>PowerPoint Presentation</vt:lpstr>
      <vt:lpstr>PowerPoint Presentation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Hicks, Kendric D SSG MIL USA TRADOC USAREC</dc:creator>
  <cp:lastModifiedBy>Hicks, Kendric D SSG MIL USA TRADOC USAREC</cp:lastModifiedBy>
  <cp:revision>2</cp:revision>
  <dcterms:created xsi:type="dcterms:W3CDTF">2020-10-01T15:48:05Z</dcterms:created>
  <dcterms:modified xsi:type="dcterms:W3CDTF">2020-10-01T15:54:27Z</dcterms:modified>
</cp:coreProperties>
</file>