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6"/>
  </p:notesMasterIdLst>
  <p:sldIdLst>
    <p:sldId id="371" r:id="rId3"/>
    <p:sldId id="451" r:id="rId4"/>
    <p:sldId id="440" r:id="rId5"/>
    <p:sldId id="425" r:id="rId6"/>
    <p:sldId id="441" r:id="rId7"/>
    <p:sldId id="424" r:id="rId8"/>
    <p:sldId id="430" r:id="rId9"/>
    <p:sldId id="428" r:id="rId10"/>
    <p:sldId id="433" r:id="rId11"/>
    <p:sldId id="434" r:id="rId12"/>
    <p:sldId id="437" r:id="rId13"/>
    <p:sldId id="446" r:id="rId14"/>
    <p:sldId id="445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7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berg, Judith (NIH/NIGMS) [E]" initials="GJ([" lastIdx="1" clrIdx="0">
    <p:extLst>
      <p:ext uri="{19B8F6BF-5375-455C-9EA6-DF929625EA0E}">
        <p15:presenceInfo xmlns:p15="http://schemas.microsoft.com/office/powerpoint/2012/main" userId="S-1-5-21-12604286-656692736-1848903544-35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CC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284" autoAdjust="0"/>
  </p:normalViewPr>
  <p:slideViewPr>
    <p:cSldViewPr snapToGrid="0">
      <p:cViewPr varScale="1">
        <p:scale>
          <a:sx n="66" d="100"/>
          <a:sy n="66" d="100"/>
        </p:scale>
        <p:origin x="560" y="48"/>
      </p:cViewPr>
      <p:guideLst>
        <p:guide orient="horz" pos="2184"/>
        <p:guide pos="37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2BFF77-547C-48A8-A334-7784A9C2F61F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47BCD2-AA04-487B-8A69-2492B22D3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0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124D5A1-52F5-1547-8357-687832436FA4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defTabSz="931774">
              <a:defRPr/>
            </a:pPr>
            <a:fld id="{676803F8-AC79-4A2B-B4F8-5F35A4870221}" type="datetime1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3/8/2022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9598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90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3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38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52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3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57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1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7BCD2-AA04-487B-8A69-2492B22D35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0744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26533" y="917505"/>
            <a:ext cx="11057467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NIGMS Senior Staff Meeting Aug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7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0744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NIGMS Senior Staff Meeting Aug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3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0744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6533" y="917505"/>
            <a:ext cx="11057467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976313"/>
            <a:ext cx="5414075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6269925" y="976313"/>
            <a:ext cx="5414075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NIGMS Senior Staff Meeting Aug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1074400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0" y="976313"/>
            <a:ext cx="5414075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6269925" y="976313"/>
            <a:ext cx="5414075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NIGMS Senior Staff Meeting Aug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5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2303" y="274639"/>
            <a:ext cx="6181696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502304" y="917505"/>
            <a:ext cx="6181697" cy="0"/>
          </a:xfrm>
          <a:prstGeom prst="line">
            <a:avLst/>
          </a:prstGeom>
          <a:ln w="12700">
            <a:solidFill>
              <a:srgbClr val="9CC5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1" y="274639"/>
            <a:ext cx="474427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5502302" y="976313"/>
            <a:ext cx="6181697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NIGMS Senior Staff Meeting Aug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even Columns w/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672CBA-1F15-4F34-9466-2A2663F0C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2303" y="274639"/>
            <a:ext cx="6181696" cy="642867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4963A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609601" y="274639"/>
            <a:ext cx="4744279" cy="5730875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5502302" y="976313"/>
            <a:ext cx="6181697" cy="5029200"/>
          </a:xfrm>
          <a:prstGeom prst="rect">
            <a:avLst/>
          </a:prstGeo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2400"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buFont typeface="Courier New" pitchFamily="49" charset="0"/>
              <a:buChar char="o"/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3pPr>
            <a:lvl4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4pPr>
            <a:lvl5pPr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135000"/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NIGMS Senior Staff Meeting Aug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5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72DCB-872C-4BFC-BD0E-5D9097C96CA3}" type="datetime1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NIGMS Senior Staff Meeting Aug 6,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3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6089" y="995888"/>
            <a:ext cx="8890000" cy="207243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9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10667" y="3175000"/>
            <a:ext cx="4402667" cy="1358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buNone/>
              <a:defRPr sz="1500">
                <a:solidFill>
                  <a:schemeClr val="bg1"/>
                </a:solidFill>
                <a:latin typeface="Arial"/>
                <a:cs typeface="Arial"/>
              </a:defRPr>
            </a:lvl4pPr>
            <a:lvl5pPr marL="0" indent="0">
              <a:buNone/>
              <a:defRPr sz="15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1"/>
            <a:r>
              <a:rPr lang="en-US"/>
              <a:t>Speaker Title</a:t>
            </a:r>
          </a:p>
          <a:p>
            <a:pPr lvl="2"/>
            <a:r>
              <a:rPr lang="en-US"/>
              <a:t>Affiliation Name</a:t>
            </a:r>
          </a:p>
          <a:p>
            <a:pPr lvl="3"/>
            <a:r>
              <a:rPr lang="en-US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86232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-InteriorSlid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41207" y="6356351"/>
            <a:ext cx="65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E672CBA-1F15-4F34-9466-2A2663F0CC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59549" y="6438909"/>
            <a:ext cx="0" cy="22436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134387" y="6356351"/>
            <a:ext cx="6892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NIGMS Senior Staff Meeting Aug 6,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1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-TitleSlid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gms.nih.gov/Research/mechanisms/MIRA/Pages/Answers-to-Frequently-Asked-Questions-About-MIRA-PAR-19-367.asp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416" y="457200"/>
            <a:ext cx="8652928" cy="1462832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br>
              <a:rPr lang="en-US" dirty="0"/>
            </a:br>
            <a:r>
              <a:rPr lang="en-US" sz="3200" dirty="0"/>
              <a:t>Maximizing Investigators’ Research Award (MIRA) for Established Investigators</a:t>
            </a:r>
            <a:br>
              <a:rPr lang="en-US" sz="3200" dirty="0"/>
            </a:br>
            <a:br>
              <a:rPr lang="en-US" sz="2800" dirty="0"/>
            </a:br>
            <a:r>
              <a:rPr lang="en-US" sz="2400" dirty="0"/>
              <a:t>PAR-19-367 ( R35 for established investigators)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Zhongzhen Nie, PhD</a:t>
            </a:r>
            <a:br>
              <a:rPr lang="en-US" sz="2400" dirty="0"/>
            </a:br>
            <a:r>
              <a:rPr lang="en-US" sz="2400" dirty="0"/>
              <a:t>Chief, Pharmacological and Physiological Sciences Branch PPBC, NIGMS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E13D9-2FD1-4B33-B1C2-6D2100EB34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2656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13A69-0CFB-46EA-9FCD-624FA18F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6145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C653-667A-40D9-A4D6-694967C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C9F8A2-1BF4-4DD6-A088-DC359680C56E}"/>
              </a:ext>
            </a:extLst>
          </p:cNvPr>
          <p:cNvSpPr txBox="1">
            <a:spLocks/>
          </p:cNvSpPr>
          <p:nvPr/>
        </p:nvSpPr>
        <p:spPr>
          <a:xfrm>
            <a:off x="1442720" y="243455"/>
            <a:ext cx="7914640" cy="642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7A4B20-ECFF-4806-84F8-693B3DB86049}"/>
              </a:ext>
            </a:extLst>
          </p:cNvPr>
          <p:cNvSpPr txBox="1">
            <a:spLocks/>
          </p:cNvSpPr>
          <p:nvPr/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Personal Statement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dirty="0"/>
              <a:t>Tailored to the unique attributes and requirement of MIRA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0BE2E-BCD4-4D0B-BAC5-AD17B150E165}"/>
              </a:ext>
            </a:extLst>
          </p:cNvPr>
          <p:cNvSpPr/>
          <p:nvPr/>
        </p:nvSpPr>
        <p:spPr>
          <a:xfrm>
            <a:off x="1036070" y="852487"/>
            <a:ext cx="10546329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should I do if my T2A0 doesn’t score well?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submit an T2A1 application. It will be a T1A0.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talk about previous review in your new application.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include an introduction page.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include a progress report publication list.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Cite publications in Biosketch under contributions to science (5 areas with 4 papers under each, </a:t>
            </a: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with grant #s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 progress in section II under Research Strategy: “recent progress by the PD/PI which focuses on the past 5 years.”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9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13A69-0CFB-46EA-9FCD-624FA18F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6145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C653-667A-40D9-A4D6-694967C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C9F8A2-1BF4-4DD6-A088-DC359680C56E}"/>
              </a:ext>
            </a:extLst>
          </p:cNvPr>
          <p:cNvSpPr txBox="1">
            <a:spLocks/>
          </p:cNvSpPr>
          <p:nvPr/>
        </p:nvSpPr>
        <p:spPr>
          <a:xfrm>
            <a:off x="1442720" y="243455"/>
            <a:ext cx="7914640" cy="642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7A4B20-ECFF-4806-84F8-693B3DB86049}"/>
              </a:ext>
            </a:extLst>
          </p:cNvPr>
          <p:cNvSpPr txBox="1">
            <a:spLocks/>
          </p:cNvSpPr>
          <p:nvPr/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Personal Statement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dirty="0"/>
              <a:t>Tailored to the unique attributes and requirement of MIRA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0BE2E-BCD4-4D0B-BAC5-AD17B150E165}"/>
              </a:ext>
            </a:extLst>
          </p:cNvPr>
          <p:cNvSpPr/>
          <p:nvPr/>
        </p:nvSpPr>
        <p:spPr>
          <a:xfrm>
            <a:off x="885068" y="852487"/>
            <a:ext cx="1043167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Will I receive bridge funding for unsuccessful T2 applications?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(What we are doing now with MIRA renewals)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Maintain a high success rate for renewal applications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(significantly lower the number of unsuccessful renewals)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 T2 applications with higher scores at reduced budget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funding, much better than short term bridge funding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Expanded the eligibility time window for renewals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fiscal years, at least 2 more opportunities to get a new MIRA)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8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13A69-0CFB-46EA-9FCD-624FA18F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6145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 2021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C653-667A-40D9-A4D6-694967C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C9F8A2-1BF4-4DD6-A088-DC359680C56E}"/>
              </a:ext>
            </a:extLst>
          </p:cNvPr>
          <p:cNvSpPr txBox="1">
            <a:spLocks/>
          </p:cNvSpPr>
          <p:nvPr/>
        </p:nvSpPr>
        <p:spPr>
          <a:xfrm>
            <a:off x="1442720" y="243455"/>
            <a:ext cx="8615680" cy="642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 and Answers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7A4B20-ECFF-4806-84F8-693B3DB86049}"/>
              </a:ext>
            </a:extLst>
          </p:cNvPr>
          <p:cNvSpPr txBox="1">
            <a:spLocks/>
          </p:cNvSpPr>
          <p:nvPr/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Personal Statement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dirty="0"/>
              <a:t>Tailored to the unique attributes and requirement of MIRA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0BE2E-BCD4-4D0B-BAC5-AD17B150E165}"/>
              </a:ext>
            </a:extLst>
          </p:cNvPr>
          <p:cNvSpPr/>
          <p:nvPr/>
        </p:nvSpPr>
        <p:spPr>
          <a:xfrm>
            <a:off x="885068" y="566165"/>
            <a:ext cx="1043167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Where can I obtain information about MIRA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Answers to frequently asked questions about MIRA PAR 19-367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1.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MIRA Program Description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2. Eligibility Information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3. Application and Submission Information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4. Budget Information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5. Review Information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6. Post Review issues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7. Award Process Information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8. Post Award concerns</a:t>
            </a:r>
          </a:p>
          <a:p>
            <a:pPr>
              <a:spcAft>
                <a:spcPts val="6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9. Prior Approval Issues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0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13A69-0CFB-46EA-9FCD-624FA18F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6145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C653-667A-40D9-A4D6-694967C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7A4B20-ECFF-4806-84F8-693B3DB86049}"/>
              </a:ext>
            </a:extLst>
          </p:cNvPr>
          <p:cNvSpPr txBox="1">
            <a:spLocks/>
          </p:cNvSpPr>
          <p:nvPr/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Personal Statement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dirty="0"/>
              <a:t>Tailored to the unique attributes and requirement of MIRA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0BE2E-BCD4-4D0B-BAC5-AD17B150E165}"/>
              </a:ext>
            </a:extLst>
          </p:cNvPr>
          <p:cNvSpPr/>
          <p:nvPr/>
        </p:nvSpPr>
        <p:spPr>
          <a:xfrm>
            <a:off x="885068" y="852487"/>
            <a:ext cx="1043167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11E30-896F-4BB0-894C-6C2FF1EDA3AA}"/>
              </a:ext>
            </a:extLst>
          </p:cNvPr>
          <p:cNvSpPr txBox="1"/>
          <p:nvPr/>
        </p:nvSpPr>
        <p:spPr>
          <a:xfrm>
            <a:off x="588762" y="1343679"/>
            <a:ext cx="1141697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Current MIRA Eligibilities: to remain unchanged</a:t>
            </a:r>
          </a:p>
          <a:p>
            <a:pPr marL="800100" lvl="1" indent="-342900">
              <a:spcAft>
                <a:spcPts val="1200"/>
              </a:spcAft>
              <a:buClr>
                <a:srgbClr val="0070C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Renewal of MIRAs (both EI and ESI) 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New MIRAs converted from single-PI R01-equivalent awards</a:t>
            </a:r>
          </a:p>
          <a:p>
            <a:pPr>
              <a:spcAft>
                <a:spcPts val="1200"/>
              </a:spcAft>
              <a:buClr>
                <a:srgbClr val="0070C0"/>
              </a:buClr>
              <a:buSzPct val="15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Defined here as R01, R37, SC1, DP1, and DP2</a:t>
            </a:r>
          </a:p>
          <a:p>
            <a:pPr marL="342900" indent="-342900">
              <a:spcAft>
                <a:spcPts val="600"/>
              </a:spcAft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Expanded Eligibility: new investigators (NI) will be eligible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Will increase &amp; potentially broaden the pool of MIRA PIs, including PI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backgrounds and entry from new scientific fields</a:t>
            </a:r>
          </a:p>
          <a:p>
            <a:pPr marL="342900" indent="-342900"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Plan for Enhancing Diverse Perspective (PEDP) </a:t>
            </a:r>
          </a:p>
          <a:p>
            <a:pPr>
              <a:buClr>
                <a:srgbClr val="0070C0"/>
              </a:buClr>
              <a:buSzPct val="150000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summary of strategies to increase the merit of research via inclusivity</a:t>
            </a:r>
          </a:p>
          <a:p>
            <a:pPr>
              <a:buClr>
                <a:srgbClr val="0070C0"/>
              </a:buClr>
              <a:buSzPct val="15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A one-page attachment required for all applications</a:t>
            </a:r>
          </a:p>
          <a:p>
            <a:pPr>
              <a:buClr>
                <a:srgbClr val="0070C0"/>
              </a:buClr>
              <a:buSzPct val="15000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A scorable criterion in review</a:t>
            </a:r>
          </a:p>
          <a:p>
            <a:pPr marL="342900" indent="-342900">
              <a:buClr>
                <a:srgbClr val="0070C0"/>
              </a:buClr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79D449-0B70-471E-BF98-974D717EF8FB}"/>
              </a:ext>
            </a:extLst>
          </p:cNvPr>
          <p:cNvSpPr txBox="1"/>
          <p:nvPr/>
        </p:nvSpPr>
        <p:spPr>
          <a:xfrm>
            <a:off x="1421027" y="288113"/>
            <a:ext cx="9724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 Eligibilities for the Next FOA 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published after 05/18/2022)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7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74575-F1BE-428D-A7FF-625F48FF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MIRA for grantee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17BC70-C8C7-4F1E-A859-682989422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AEAE8-C5EC-4DD5-A917-DFD09D43B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90" y="1572610"/>
            <a:ext cx="8438769" cy="4311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62C3F6-A3CF-440F-9083-FFB800682937}"/>
              </a:ext>
            </a:extLst>
          </p:cNvPr>
          <p:cNvSpPr txBox="1"/>
          <p:nvPr/>
        </p:nvSpPr>
        <p:spPr>
          <a:xfrm>
            <a:off x="1134387" y="604809"/>
            <a:ext cx="9409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 Award Rates as Compared with R01</a:t>
            </a:r>
          </a:p>
        </p:txBody>
      </p:sp>
    </p:spTree>
    <p:extLst>
      <p:ext uri="{BB962C8B-B14F-4D97-AF65-F5344CB8AC3E}">
        <p14:creationId xmlns:p14="http://schemas.microsoft.com/office/powerpoint/2010/main" val="20827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DDA204-751B-4F4D-8870-5B5D5093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4871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347910-7AAB-43DA-BD2E-5B3602D2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F6E376-CD9E-4E19-A6C3-8DE2990C58B1}"/>
              </a:ext>
            </a:extLst>
          </p:cNvPr>
          <p:cNvSpPr/>
          <p:nvPr/>
        </p:nvSpPr>
        <p:spPr>
          <a:xfrm>
            <a:off x="1067721" y="1083045"/>
            <a:ext cx="940433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single NIGMS grant per PI to support the NIGMS-related research in an investigator’s lab, reduced administrative burden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 relinquishes other NIGMS support with some exceptions, e.g., resource, training, small business grants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Award levels somewhat different from current support in return for increased award length, stability, flexibility, and reduced administrative burden</a:t>
            </a:r>
          </a:p>
          <a:p>
            <a:pPr marL="342900" indent="-342900"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for future renewals – lower application numbers, higher success rates, flexible funding levels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A288CE-85DD-47CD-B8BC-D46177517363}"/>
              </a:ext>
            </a:extLst>
          </p:cNvPr>
          <p:cNvSpPr/>
          <p:nvPr/>
        </p:nvSpPr>
        <p:spPr>
          <a:xfrm>
            <a:off x="2239890" y="285459"/>
            <a:ext cx="7113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Elements of the MIRA Concept</a:t>
            </a:r>
          </a:p>
        </p:txBody>
      </p:sp>
    </p:spTree>
    <p:extLst>
      <p:ext uri="{BB962C8B-B14F-4D97-AF65-F5344CB8AC3E}">
        <p14:creationId xmlns:p14="http://schemas.microsoft.com/office/powerpoint/2010/main" val="223545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13A69-0CFB-46EA-9FCD-624FA18F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5094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C653-667A-40D9-A4D6-694967C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ECCEE-885B-48F1-8B38-D1F2D1DA61C3}"/>
              </a:ext>
            </a:extLst>
          </p:cNvPr>
          <p:cNvSpPr/>
          <p:nvPr/>
        </p:nvSpPr>
        <p:spPr>
          <a:xfrm>
            <a:off x="2565367" y="262003"/>
            <a:ext cx="627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for MIRA Application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9DEB3-CA37-403D-88F4-E3696473B368}"/>
              </a:ext>
            </a:extLst>
          </p:cNvPr>
          <p:cNvSpPr txBox="1"/>
          <p:nvPr/>
        </p:nvSpPr>
        <p:spPr>
          <a:xfrm>
            <a:off x="1070452" y="941372"/>
            <a:ext cx="10051096" cy="2805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new applications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single-PI R01-equivalent GM award (DP1, DP2, R01, R37, SC1)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of the next fiscal year after the original project expiration date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PD/PI may have more than one qualifying award</a:t>
            </a:r>
          </a:p>
          <a:p>
            <a:pPr>
              <a:spcBef>
                <a:spcPts val="1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 renewal applications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EI and ESI MIRAs will be renewed as EI MIRAs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of the 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fiscal year after the original project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expiration date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2080B4-0388-43EE-92E1-99BDA93DB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4043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D484C-67D5-4195-AE8C-C5425551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0B0A2-6F45-4120-A11D-D8D5CBA4AEED}"/>
              </a:ext>
            </a:extLst>
          </p:cNvPr>
          <p:cNvSpPr txBox="1"/>
          <p:nvPr/>
        </p:nvSpPr>
        <p:spPr>
          <a:xfrm>
            <a:off x="887413" y="978030"/>
            <a:ext cx="1098331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Features of MIRA Applications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specific aims: flexible to follow new research directions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Research strategy: 6 pages (background, recent progress, future research)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Biosketch: tailored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Budget request: A single line of budget for each year, no detailed budget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Receipt and Review Dates</a:t>
            </a:r>
          </a:p>
          <a:p>
            <a:pPr>
              <a:spcBef>
                <a:spcPts val="1200"/>
              </a:spcBef>
              <a:buClr>
                <a:srgbClr val="0070C0"/>
              </a:buClr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70C0"/>
              </a:buClr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70C0"/>
              </a:buClr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0070C0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Current FOA Expires on: May 18, 2022 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FOA will be issued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0070C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9BF27-9905-45DB-B632-A8CB53C19E5E}"/>
              </a:ext>
            </a:extLst>
          </p:cNvPr>
          <p:cNvSpPr txBox="1"/>
          <p:nvPr/>
        </p:nvSpPr>
        <p:spPr>
          <a:xfrm>
            <a:off x="2007025" y="295286"/>
            <a:ext cx="7710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Distinct Features of MIRA Applications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77F2DA-54A0-49DB-AE9D-5EDDE9080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620582"/>
              </p:ext>
            </p:extLst>
          </p:nvPr>
        </p:nvGraphicFramePr>
        <p:xfrm>
          <a:off x="1625043" y="3450501"/>
          <a:ext cx="8977050" cy="1584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2350">
                  <a:extLst>
                    <a:ext uri="{9D8B030D-6E8A-4147-A177-3AD203B41FA5}">
                      <a16:colId xmlns:a16="http://schemas.microsoft.com/office/drawing/2014/main" val="1957656975"/>
                    </a:ext>
                  </a:extLst>
                </a:gridCol>
                <a:gridCol w="2992350">
                  <a:extLst>
                    <a:ext uri="{9D8B030D-6E8A-4147-A177-3AD203B41FA5}">
                      <a16:colId xmlns:a16="http://schemas.microsoft.com/office/drawing/2014/main" val="2449213694"/>
                    </a:ext>
                  </a:extLst>
                </a:gridCol>
                <a:gridCol w="2992350">
                  <a:extLst>
                    <a:ext uri="{9D8B030D-6E8A-4147-A177-3AD203B41FA5}">
                      <a16:colId xmlns:a16="http://schemas.microsoft.com/office/drawing/2014/main" val="40135710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Receipt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January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 2022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88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Scientific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May/June 2022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October/November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34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Advisory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September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January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455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Earliest 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January 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April 1,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34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61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3708AB-B6CF-4D00-9201-2869BF54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MIRA for Grantee Institutions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237D5-CBB0-4910-96A4-00A81480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2EB40E-C5FF-428A-B854-60A9507500CB}"/>
              </a:ext>
            </a:extLst>
          </p:cNvPr>
          <p:cNvSpPr txBox="1"/>
          <p:nvPr/>
        </p:nvSpPr>
        <p:spPr>
          <a:xfrm>
            <a:off x="2246325" y="268863"/>
            <a:ext cx="55929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Most Common Page Allotment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 (6 pages for research strategy)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F1C3B-FDC5-4C05-910F-3648E351E750}"/>
              </a:ext>
            </a:extLst>
          </p:cNvPr>
          <p:cNvSpPr txBox="1"/>
          <p:nvPr/>
        </p:nvSpPr>
        <p:spPr>
          <a:xfrm>
            <a:off x="1209692" y="1426482"/>
            <a:ext cx="5772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Background and key knowledge gaps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to one and half pages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A7B01-BEC5-42EA-BBDD-90CCEF42BF1A}"/>
              </a:ext>
            </a:extLst>
          </p:cNvPr>
          <p:cNvSpPr txBox="1"/>
          <p:nvPr/>
        </p:nvSpPr>
        <p:spPr>
          <a:xfrm>
            <a:off x="1209692" y="2257702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Recent progress by the PD/PI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to one and half pages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the past five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A7085-FC57-414C-AD67-83D9F410E49D}"/>
              </a:ext>
            </a:extLst>
          </p:cNvPr>
          <p:cNvSpPr txBox="1"/>
          <p:nvPr/>
        </p:nvSpPr>
        <p:spPr>
          <a:xfrm>
            <a:off x="1209692" y="3468765"/>
            <a:ext cx="4256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Overview of future research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to four pages</a:t>
            </a:r>
          </a:p>
        </p:txBody>
      </p:sp>
    </p:spTree>
    <p:extLst>
      <p:ext uri="{BB962C8B-B14F-4D97-AF65-F5344CB8AC3E}">
        <p14:creationId xmlns:p14="http://schemas.microsoft.com/office/powerpoint/2010/main" val="2244274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13A69-0CFB-46EA-9FCD-624FA18F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6145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C653-667A-40D9-A4D6-694967C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C9F8A2-1BF4-4DD6-A088-DC359680C56E}"/>
              </a:ext>
            </a:extLst>
          </p:cNvPr>
          <p:cNvSpPr txBox="1">
            <a:spLocks/>
          </p:cNvSpPr>
          <p:nvPr/>
        </p:nvSpPr>
        <p:spPr>
          <a:xfrm>
            <a:off x="3915784" y="243455"/>
            <a:ext cx="2915324" cy="642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Biosketches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7A4B20-ECFF-4806-84F8-693B3DB86049}"/>
              </a:ext>
            </a:extLst>
          </p:cNvPr>
          <p:cNvSpPr txBox="1">
            <a:spLocks/>
          </p:cNvSpPr>
          <p:nvPr/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Personal Statement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dirty="0"/>
              <a:t>Tailored to the unique attributes and requirement of MIRA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0BE2E-BCD4-4D0B-BAC5-AD17B150E165}"/>
              </a:ext>
            </a:extLst>
          </p:cNvPr>
          <p:cNvSpPr/>
          <p:nvPr/>
        </p:nvSpPr>
        <p:spPr>
          <a:xfrm>
            <a:off x="1036071" y="852487"/>
            <a:ext cx="10058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Personal Statement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Tailored to the unique attributes and requirement of MIRA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Service to the scientific community (beyond your institutional duties)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Science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the past five years (but is not “limited to”)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Within the NIGMS mission (emphasized in the FOA)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Supported by NIGMS (emphasized in the FOA)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 grant citations as acknowledged in the publications (emphasized)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 NOT use hotlinks other than for Bibliography</a:t>
            </a:r>
          </a:p>
          <a:p>
            <a:pPr>
              <a:buClr>
                <a:srgbClr val="0070C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requirement from OER about Biosketch and Other Support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(No section D now. MIRA FOA requires an independent attachment)</a:t>
            </a:r>
          </a:p>
        </p:txBody>
      </p:sp>
    </p:spTree>
    <p:extLst>
      <p:ext uri="{BB962C8B-B14F-4D97-AF65-F5344CB8AC3E}">
        <p14:creationId xmlns:p14="http://schemas.microsoft.com/office/powerpoint/2010/main" val="299582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C653-667A-40D9-A4D6-694967C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ECCEE-885B-48F1-8B38-D1F2D1DA61C3}"/>
              </a:ext>
            </a:extLst>
          </p:cNvPr>
          <p:cNvSpPr/>
          <p:nvPr/>
        </p:nvSpPr>
        <p:spPr>
          <a:xfrm>
            <a:off x="1850315" y="270901"/>
            <a:ext cx="8439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 Budget Request and Award Level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09DEB3-CA37-403D-88F4-E3696473B368}"/>
              </a:ext>
            </a:extLst>
          </p:cNvPr>
          <p:cNvSpPr txBox="1"/>
          <p:nvPr/>
        </p:nvSpPr>
        <p:spPr>
          <a:xfrm>
            <a:off x="875539" y="855676"/>
            <a:ext cx="103769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buClr>
                <a:srgbClr val="0070C0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Budget request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detailed budget (only DC, F&amp;A, Total Costs for each year)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inflationary escalations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Indirect costs should be requested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Equipment purchase with the $750,000 budget limit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prior approval required if annual DC over $500K </a:t>
            </a: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New MIRA award levels adjusted based on current GM support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&gt;400K: 12% reduction in general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$250K - $400K: same, reduced, or slightly increased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&lt;$250K: increase to $250K in most cases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DA21C-765C-4204-AC28-3716CC65669C}"/>
              </a:ext>
            </a:extLst>
          </p:cNvPr>
          <p:cNvSpPr/>
          <p:nvPr/>
        </p:nvSpPr>
        <p:spPr>
          <a:xfrm>
            <a:off x="1065777" y="6437631"/>
            <a:ext cx="2020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MIRA for Grantee Institutions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757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313A69-0CFB-46EA-9FCD-624FA18F7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4387" y="6461451"/>
            <a:ext cx="6892013" cy="365125"/>
          </a:xfrm>
        </p:spPr>
        <p:txBody>
          <a:bodyPr/>
          <a:lstStyle/>
          <a:p>
            <a:r>
              <a:rPr lang="en-US" dirty="0"/>
              <a:t>MIRA for Grantee Institutions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9C653-667A-40D9-A4D6-694967CA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0775-CA74-44CE-A243-F279B731F96F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C9F8A2-1BF4-4DD6-A088-DC359680C56E}"/>
              </a:ext>
            </a:extLst>
          </p:cNvPr>
          <p:cNvSpPr txBox="1">
            <a:spLocks/>
          </p:cNvSpPr>
          <p:nvPr/>
        </p:nvSpPr>
        <p:spPr>
          <a:xfrm>
            <a:off x="1442720" y="243455"/>
            <a:ext cx="7914640" cy="6428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17A4B20-ECFF-4806-84F8-693B3DB86049}"/>
              </a:ext>
            </a:extLst>
          </p:cNvPr>
          <p:cNvSpPr txBox="1">
            <a:spLocks/>
          </p:cNvSpPr>
          <p:nvPr/>
        </p:nvSpPr>
        <p:spPr>
          <a:xfrm>
            <a:off x="609600" y="976313"/>
            <a:ext cx="11074400" cy="5029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Personal Statement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	</a:t>
            </a:r>
            <a:r>
              <a:rPr lang="en-US" dirty="0"/>
              <a:t>Tailored to the unique attributes and requirement of MIRA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00BE2E-BCD4-4D0B-BAC5-AD17B150E165}"/>
              </a:ext>
            </a:extLst>
          </p:cNvPr>
          <p:cNvSpPr/>
          <p:nvPr/>
        </p:nvSpPr>
        <p:spPr>
          <a:xfrm>
            <a:off x="1036071" y="852487"/>
            <a:ext cx="100584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Am I eligible if I have more than one MPI R01 from NIGMS?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No. The qualifying award must be a single-PI R01 or equivalent.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Why letters from collaborators are not encouraged? </a:t>
            </a:r>
            <a:endParaRPr lang="en-US" sz="2400" b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Flexibility of MIRA research (specific techniques, reagents).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Consortium will be rare and extremely well justified.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Can I submit again if my application does not review well?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Yes, if eligible. Subsequent applications will be A0s.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Why are A1s NOT accepted?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Reviewer consideration of responsiveness vs scientific merit.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Eligibility time window vs the 37 month rule between A0 and A1.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222204"/>
      </p:ext>
    </p:extLst>
  </p:cSld>
  <p:clrMapOvr>
    <a:masterClrMapping/>
  </p:clrMapOvr>
</p:sld>
</file>

<file path=ppt/theme/theme1.xml><?xml version="1.0" encoding="utf-8"?>
<a:theme xmlns:a="http://schemas.openxmlformats.org/drawingml/2006/main" name="Interio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IGMS-PowerPoint-Template-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8356</TotalTime>
  <Words>1210</Words>
  <Application>Microsoft Office PowerPoint</Application>
  <PresentationFormat>Widescreen</PresentationFormat>
  <Paragraphs>186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Interior Slide</vt:lpstr>
      <vt:lpstr>NIGMS-PowerPoint-Template-A</vt:lpstr>
      <vt:lpstr> Maximizing Investigators’ Research Award (MIRA) for Established Investigators  PAR-19-367 ( R35 for established investigators)  Zhongzhen Nie, PhD Chief, Pharmacological and Physiological Sciences Branch PPBC, NIGMS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Nie, Zhongzhen (NIH/NIGMS) [E]</dc:creator>
  <cp:lastModifiedBy>Nie, Zhongzhen (NIH/NIGMS) [E]</cp:lastModifiedBy>
  <cp:revision>390</cp:revision>
  <cp:lastPrinted>2019-09-12T19:16:52Z</cp:lastPrinted>
  <dcterms:created xsi:type="dcterms:W3CDTF">2018-07-25T15:08:05Z</dcterms:created>
  <dcterms:modified xsi:type="dcterms:W3CDTF">2022-03-08T18:42:32Z</dcterms:modified>
</cp:coreProperties>
</file>