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6" r:id="rId2"/>
    <p:sldId id="283" r:id="rId3"/>
    <p:sldId id="271" r:id="rId4"/>
    <p:sldId id="258" r:id="rId5"/>
    <p:sldId id="257" r:id="rId6"/>
    <p:sldId id="259" r:id="rId7"/>
    <p:sldId id="286" r:id="rId8"/>
    <p:sldId id="287" r:id="rId9"/>
    <p:sldId id="285" r:id="rId10"/>
    <p:sldId id="284" r:id="rId11"/>
    <p:sldId id="280" r:id="rId12"/>
    <p:sldId id="281" r:id="rId13"/>
    <p:sldId id="291" r:id="rId14"/>
    <p:sldId id="282" r:id="rId15"/>
    <p:sldId id="272" r:id="rId16"/>
    <p:sldId id="273" r:id="rId17"/>
    <p:sldId id="305" r:id="rId18"/>
    <p:sldId id="274" r:id="rId19"/>
    <p:sldId id="307" r:id="rId20"/>
    <p:sldId id="276" r:id="rId21"/>
    <p:sldId id="277" r:id="rId22"/>
    <p:sldId id="306" r:id="rId23"/>
    <p:sldId id="278" r:id="rId24"/>
    <p:sldId id="275" r:id="rId25"/>
    <p:sldId id="308" r:id="rId26"/>
    <p:sldId id="279" r:id="rId27"/>
    <p:sldId id="288" r:id="rId28"/>
    <p:sldId id="289" r:id="rId29"/>
    <p:sldId id="292" r:id="rId30"/>
    <p:sldId id="261" r:id="rId31"/>
    <p:sldId id="264" r:id="rId32"/>
    <p:sldId id="262" r:id="rId33"/>
    <p:sldId id="266" r:id="rId34"/>
    <p:sldId id="267" r:id="rId35"/>
    <p:sldId id="268" r:id="rId36"/>
    <p:sldId id="265" r:id="rId37"/>
    <p:sldId id="269" r:id="rId38"/>
    <p:sldId id="270" r:id="rId39"/>
    <p:sldId id="263" r:id="rId40"/>
    <p:sldId id="290" r:id="rId41"/>
    <p:sldId id="297" r:id="rId42"/>
    <p:sldId id="298" r:id="rId43"/>
    <p:sldId id="299" r:id="rId44"/>
    <p:sldId id="300" r:id="rId45"/>
    <p:sldId id="301" r:id="rId46"/>
    <p:sldId id="309" r:id="rId47"/>
    <p:sldId id="303" r:id="rId48"/>
    <p:sldId id="310" r:id="rId49"/>
    <p:sldId id="293" r:id="rId50"/>
    <p:sldId id="294" r:id="rId51"/>
    <p:sldId id="295" r:id="rId52"/>
    <p:sldId id="296" r:id="rId53"/>
    <p:sldId id="311" r:id="rId54"/>
    <p:sldId id="312" r:id="rId55"/>
    <p:sldId id="304"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87" d="100"/>
          <a:sy n="87" d="100"/>
        </p:scale>
        <p:origin x="120"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15B135-6835-47EE-A85C-E704919BF21D}" type="datetimeFigureOut">
              <a:rPr lang="en-US" smtClean="0"/>
              <a:t>10/18/2023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B527C8-9C60-4706-B649-5690203A9C61}" type="slidenum">
              <a:rPr lang="en-US" smtClean="0"/>
              <a:t>‹#›</a:t>
            </a:fld>
            <a:endParaRPr lang="en-US"/>
          </a:p>
        </p:txBody>
      </p:sp>
    </p:spTree>
    <p:extLst>
      <p:ext uri="{BB962C8B-B14F-4D97-AF65-F5344CB8AC3E}">
        <p14:creationId xmlns:p14="http://schemas.microsoft.com/office/powerpoint/2010/main" val="405287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AE9D0A-5DFA-4D81-A46C-735A29E5072E}"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4148C-6247-472C-AECF-D8194328CB42}" type="slidenum">
              <a:rPr lang="en-US" smtClean="0"/>
              <a:t>‹#›</a:t>
            </a:fld>
            <a:endParaRPr lang="en-US"/>
          </a:p>
        </p:txBody>
      </p:sp>
    </p:spTree>
    <p:extLst>
      <p:ext uri="{BB962C8B-B14F-4D97-AF65-F5344CB8AC3E}">
        <p14:creationId xmlns:p14="http://schemas.microsoft.com/office/powerpoint/2010/main" val="409731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AE9D0A-5DFA-4D81-A46C-735A29E5072E}"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4148C-6247-472C-AECF-D8194328CB42}" type="slidenum">
              <a:rPr lang="en-US" smtClean="0"/>
              <a:t>‹#›</a:t>
            </a:fld>
            <a:endParaRPr lang="en-US"/>
          </a:p>
        </p:txBody>
      </p:sp>
    </p:spTree>
    <p:extLst>
      <p:ext uri="{BB962C8B-B14F-4D97-AF65-F5344CB8AC3E}">
        <p14:creationId xmlns:p14="http://schemas.microsoft.com/office/powerpoint/2010/main" val="314347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0AE9D0A-5DFA-4D81-A46C-735A29E5072E}"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4148C-6247-472C-AECF-D8194328CB42}" type="slidenum">
              <a:rPr lang="en-US" smtClean="0"/>
              <a:t>‹#›</a:t>
            </a:fld>
            <a:endParaRPr lang="en-US"/>
          </a:p>
        </p:txBody>
      </p:sp>
    </p:spTree>
    <p:extLst>
      <p:ext uri="{BB962C8B-B14F-4D97-AF65-F5344CB8AC3E}">
        <p14:creationId xmlns:p14="http://schemas.microsoft.com/office/powerpoint/2010/main" val="3200065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0AE9D0A-5DFA-4D81-A46C-735A29E5072E}"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4148C-6247-472C-AECF-D8194328CB4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07911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AE9D0A-5DFA-4D81-A46C-735A29E5072E}"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4148C-6247-472C-AECF-D8194328CB42}" type="slidenum">
              <a:rPr lang="en-US" smtClean="0"/>
              <a:t>‹#›</a:t>
            </a:fld>
            <a:endParaRPr lang="en-US"/>
          </a:p>
        </p:txBody>
      </p:sp>
    </p:spTree>
    <p:extLst>
      <p:ext uri="{BB962C8B-B14F-4D97-AF65-F5344CB8AC3E}">
        <p14:creationId xmlns:p14="http://schemas.microsoft.com/office/powerpoint/2010/main" val="2672958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0AE9D0A-5DFA-4D81-A46C-735A29E5072E}" type="datetimeFigureOut">
              <a:rPr lang="en-US" smtClean="0"/>
              <a:t>10/18/2023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4148C-6247-472C-AECF-D8194328CB42}" type="slidenum">
              <a:rPr lang="en-US" smtClean="0"/>
              <a:t>‹#›</a:t>
            </a:fld>
            <a:endParaRPr lang="en-US"/>
          </a:p>
        </p:txBody>
      </p:sp>
    </p:spTree>
    <p:extLst>
      <p:ext uri="{BB962C8B-B14F-4D97-AF65-F5344CB8AC3E}">
        <p14:creationId xmlns:p14="http://schemas.microsoft.com/office/powerpoint/2010/main" val="678023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0AE9D0A-5DFA-4D81-A46C-735A29E5072E}" type="datetimeFigureOut">
              <a:rPr lang="en-US" smtClean="0"/>
              <a:t>10/18/2023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4148C-6247-472C-AECF-D8194328CB42}" type="slidenum">
              <a:rPr lang="en-US" smtClean="0"/>
              <a:t>‹#›</a:t>
            </a:fld>
            <a:endParaRPr lang="en-US"/>
          </a:p>
        </p:txBody>
      </p:sp>
    </p:spTree>
    <p:extLst>
      <p:ext uri="{BB962C8B-B14F-4D97-AF65-F5344CB8AC3E}">
        <p14:creationId xmlns:p14="http://schemas.microsoft.com/office/powerpoint/2010/main" val="198526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AE9D0A-5DFA-4D81-A46C-735A29E5072E}"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4148C-6247-472C-AECF-D8194328CB42}" type="slidenum">
              <a:rPr lang="en-US" smtClean="0"/>
              <a:t>‹#›</a:t>
            </a:fld>
            <a:endParaRPr lang="en-US"/>
          </a:p>
        </p:txBody>
      </p:sp>
    </p:spTree>
    <p:extLst>
      <p:ext uri="{BB962C8B-B14F-4D97-AF65-F5344CB8AC3E}">
        <p14:creationId xmlns:p14="http://schemas.microsoft.com/office/powerpoint/2010/main" val="2493570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AE9D0A-5DFA-4D81-A46C-735A29E5072E}"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4148C-6247-472C-AECF-D8194328CB42}" type="slidenum">
              <a:rPr lang="en-US" smtClean="0"/>
              <a:t>‹#›</a:t>
            </a:fld>
            <a:endParaRPr lang="en-US"/>
          </a:p>
        </p:txBody>
      </p:sp>
    </p:spTree>
    <p:extLst>
      <p:ext uri="{BB962C8B-B14F-4D97-AF65-F5344CB8AC3E}">
        <p14:creationId xmlns:p14="http://schemas.microsoft.com/office/powerpoint/2010/main" val="3769554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0AE9D0A-5DFA-4D81-A46C-735A29E5072E}"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4148C-6247-472C-AECF-D8194328CB42}" type="slidenum">
              <a:rPr lang="en-US" smtClean="0"/>
              <a:t>‹#›</a:t>
            </a:fld>
            <a:endParaRPr lang="en-US"/>
          </a:p>
        </p:txBody>
      </p:sp>
    </p:spTree>
    <p:extLst>
      <p:ext uri="{BB962C8B-B14F-4D97-AF65-F5344CB8AC3E}">
        <p14:creationId xmlns:p14="http://schemas.microsoft.com/office/powerpoint/2010/main" val="2078620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AE9D0A-5DFA-4D81-A46C-735A29E5072E}"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4148C-6247-472C-AECF-D8194328CB42}" type="slidenum">
              <a:rPr lang="en-US" smtClean="0"/>
              <a:t>‹#›</a:t>
            </a:fld>
            <a:endParaRPr lang="en-US"/>
          </a:p>
        </p:txBody>
      </p:sp>
    </p:spTree>
    <p:extLst>
      <p:ext uri="{BB962C8B-B14F-4D97-AF65-F5344CB8AC3E}">
        <p14:creationId xmlns:p14="http://schemas.microsoft.com/office/powerpoint/2010/main" val="3164091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AE9D0A-5DFA-4D81-A46C-735A29E5072E}"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4148C-6247-472C-AECF-D8194328CB42}" type="slidenum">
              <a:rPr lang="en-US" smtClean="0"/>
              <a:t>‹#›</a:t>
            </a:fld>
            <a:endParaRPr lang="en-US"/>
          </a:p>
        </p:txBody>
      </p:sp>
    </p:spTree>
    <p:extLst>
      <p:ext uri="{BB962C8B-B14F-4D97-AF65-F5344CB8AC3E}">
        <p14:creationId xmlns:p14="http://schemas.microsoft.com/office/powerpoint/2010/main" val="3580489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AE9D0A-5DFA-4D81-A46C-735A29E5072E}" type="datetimeFigureOut">
              <a:rPr lang="en-US" smtClean="0"/>
              <a:t>10/18/2023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C4148C-6247-472C-AECF-D8194328CB42}" type="slidenum">
              <a:rPr lang="en-US" smtClean="0"/>
              <a:t>‹#›</a:t>
            </a:fld>
            <a:endParaRPr lang="en-US"/>
          </a:p>
        </p:txBody>
      </p:sp>
    </p:spTree>
    <p:extLst>
      <p:ext uri="{BB962C8B-B14F-4D97-AF65-F5344CB8AC3E}">
        <p14:creationId xmlns:p14="http://schemas.microsoft.com/office/powerpoint/2010/main" val="2618759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0AE9D0A-5DFA-4D81-A46C-735A29E5072E}" type="datetimeFigureOut">
              <a:rPr lang="en-US" smtClean="0"/>
              <a:t>10/18/2023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AC4148C-6247-472C-AECF-D8194328CB42}" type="slidenum">
              <a:rPr lang="en-US" smtClean="0"/>
              <a:t>‹#›</a:t>
            </a:fld>
            <a:endParaRPr lang="en-US"/>
          </a:p>
        </p:txBody>
      </p:sp>
    </p:spTree>
    <p:extLst>
      <p:ext uri="{BB962C8B-B14F-4D97-AF65-F5344CB8AC3E}">
        <p14:creationId xmlns:p14="http://schemas.microsoft.com/office/powerpoint/2010/main" val="4087556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0AE9D0A-5DFA-4D81-A46C-735A29E5072E}" type="datetimeFigureOut">
              <a:rPr lang="en-US" smtClean="0"/>
              <a:t>10/18/2023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AC4148C-6247-472C-AECF-D8194328CB42}" type="slidenum">
              <a:rPr lang="en-US" smtClean="0"/>
              <a:t>‹#›</a:t>
            </a:fld>
            <a:endParaRPr lang="en-US"/>
          </a:p>
        </p:txBody>
      </p:sp>
    </p:spTree>
    <p:extLst>
      <p:ext uri="{BB962C8B-B14F-4D97-AF65-F5344CB8AC3E}">
        <p14:creationId xmlns:p14="http://schemas.microsoft.com/office/powerpoint/2010/main" val="3588021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0AE9D0A-5DFA-4D81-A46C-735A29E5072E}" type="datetimeFigureOut">
              <a:rPr lang="en-US" smtClean="0"/>
              <a:t>10/18/2023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AC4148C-6247-472C-AECF-D8194328CB42}" type="slidenum">
              <a:rPr lang="en-US" smtClean="0"/>
              <a:t>‹#›</a:t>
            </a:fld>
            <a:endParaRPr lang="en-US"/>
          </a:p>
        </p:txBody>
      </p:sp>
    </p:spTree>
    <p:extLst>
      <p:ext uri="{BB962C8B-B14F-4D97-AF65-F5344CB8AC3E}">
        <p14:creationId xmlns:p14="http://schemas.microsoft.com/office/powerpoint/2010/main" val="209230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AE9D0A-5DFA-4D81-A46C-735A29E5072E}"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4148C-6247-472C-AECF-D8194328CB42}" type="slidenum">
              <a:rPr lang="en-US" smtClean="0"/>
              <a:t>‹#›</a:t>
            </a:fld>
            <a:endParaRPr lang="en-US"/>
          </a:p>
        </p:txBody>
      </p:sp>
    </p:spTree>
    <p:extLst>
      <p:ext uri="{BB962C8B-B14F-4D97-AF65-F5344CB8AC3E}">
        <p14:creationId xmlns:p14="http://schemas.microsoft.com/office/powerpoint/2010/main" val="485514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0AE9D0A-5DFA-4D81-A46C-735A29E5072E}" type="datetimeFigureOut">
              <a:rPr lang="en-US" smtClean="0"/>
              <a:t>10/18/2023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AC4148C-6247-472C-AECF-D8194328CB42}" type="slidenum">
              <a:rPr lang="en-US" smtClean="0"/>
              <a:t>‹#›</a:t>
            </a:fld>
            <a:endParaRPr lang="en-US"/>
          </a:p>
        </p:txBody>
      </p:sp>
    </p:spTree>
    <p:extLst>
      <p:ext uri="{BB962C8B-B14F-4D97-AF65-F5344CB8AC3E}">
        <p14:creationId xmlns:p14="http://schemas.microsoft.com/office/powerpoint/2010/main" val="36732715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D920-A681-454C-861B-9A9B89D9A4DD}"/>
              </a:ext>
            </a:extLst>
          </p:cNvPr>
          <p:cNvSpPr>
            <a:spLocks noGrp="1"/>
          </p:cNvSpPr>
          <p:nvPr>
            <p:ph type="ctrTitle"/>
          </p:nvPr>
        </p:nvSpPr>
        <p:spPr/>
        <p:txBody>
          <a:bodyPr/>
          <a:lstStyle/>
          <a:p>
            <a:r>
              <a:rPr lang="en-US" dirty="0"/>
              <a:t>Antimicrobial Stewardship In the Ambulatory Setting</a:t>
            </a:r>
          </a:p>
        </p:txBody>
      </p:sp>
      <p:sp>
        <p:nvSpPr>
          <p:cNvPr id="3" name="Subtitle 2">
            <a:extLst>
              <a:ext uri="{FF2B5EF4-FFF2-40B4-BE49-F238E27FC236}">
                <a16:creationId xmlns:a16="http://schemas.microsoft.com/office/drawing/2014/main" id="{E60E6268-289D-4A55-AD13-11BC889D0A51}"/>
              </a:ext>
            </a:extLst>
          </p:cNvPr>
          <p:cNvSpPr>
            <a:spLocks noGrp="1"/>
          </p:cNvSpPr>
          <p:nvPr>
            <p:ph type="subTitle" idx="1"/>
          </p:nvPr>
        </p:nvSpPr>
        <p:spPr/>
        <p:txBody>
          <a:bodyPr/>
          <a:lstStyle/>
          <a:p>
            <a:r>
              <a:rPr lang="en-US" dirty="0"/>
              <a:t>Jacob Nichols, M.D.</a:t>
            </a:r>
          </a:p>
          <a:p>
            <a:r>
              <a:rPr lang="en-US" dirty="0"/>
              <a:t>Chief, Division of Infectious Diseases</a:t>
            </a:r>
          </a:p>
        </p:txBody>
      </p:sp>
    </p:spTree>
    <p:extLst>
      <p:ext uri="{BB962C8B-B14F-4D97-AF65-F5344CB8AC3E}">
        <p14:creationId xmlns:p14="http://schemas.microsoft.com/office/powerpoint/2010/main" val="1767126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1171B3-96C7-412F-BD0D-75C63F112C44}"/>
              </a:ext>
            </a:extLst>
          </p:cNvPr>
          <p:cNvPicPr>
            <a:picLocks noChangeAspect="1"/>
          </p:cNvPicPr>
          <p:nvPr/>
        </p:nvPicPr>
        <p:blipFill>
          <a:blip r:embed="rId2"/>
          <a:stretch>
            <a:fillRect/>
          </a:stretch>
        </p:blipFill>
        <p:spPr>
          <a:xfrm>
            <a:off x="1518546" y="15088"/>
            <a:ext cx="9134765" cy="6842911"/>
          </a:xfrm>
          <a:prstGeom prst="rect">
            <a:avLst/>
          </a:prstGeom>
        </p:spPr>
      </p:pic>
    </p:spTree>
    <p:extLst>
      <p:ext uri="{BB962C8B-B14F-4D97-AF65-F5344CB8AC3E}">
        <p14:creationId xmlns:p14="http://schemas.microsoft.com/office/powerpoint/2010/main" val="578109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F6420-5AD0-4825-A76E-C684473C1C68}"/>
              </a:ext>
            </a:extLst>
          </p:cNvPr>
          <p:cNvSpPr>
            <a:spLocks noGrp="1"/>
          </p:cNvSpPr>
          <p:nvPr>
            <p:ph type="title"/>
          </p:nvPr>
        </p:nvSpPr>
        <p:spPr/>
        <p:txBody>
          <a:bodyPr/>
          <a:lstStyle/>
          <a:p>
            <a:r>
              <a:rPr lang="en-US" dirty="0"/>
              <a:t>IDSA Clinical Practice Guidelines</a:t>
            </a:r>
          </a:p>
        </p:txBody>
      </p:sp>
      <p:pic>
        <p:nvPicPr>
          <p:cNvPr id="5" name="Picture 4">
            <a:extLst>
              <a:ext uri="{FF2B5EF4-FFF2-40B4-BE49-F238E27FC236}">
                <a16:creationId xmlns:a16="http://schemas.microsoft.com/office/drawing/2014/main" id="{C24A345A-1247-4EFE-80C3-54B78E6679FA}"/>
              </a:ext>
            </a:extLst>
          </p:cNvPr>
          <p:cNvPicPr>
            <a:picLocks noChangeAspect="1"/>
          </p:cNvPicPr>
          <p:nvPr/>
        </p:nvPicPr>
        <p:blipFill>
          <a:blip r:embed="rId2"/>
          <a:stretch>
            <a:fillRect/>
          </a:stretch>
        </p:blipFill>
        <p:spPr>
          <a:xfrm>
            <a:off x="793260" y="1362456"/>
            <a:ext cx="4807971" cy="5385816"/>
          </a:xfrm>
          <a:prstGeom prst="rect">
            <a:avLst/>
          </a:prstGeom>
        </p:spPr>
      </p:pic>
      <p:pic>
        <p:nvPicPr>
          <p:cNvPr id="7" name="Picture 6">
            <a:extLst>
              <a:ext uri="{FF2B5EF4-FFF2-40B4-BE49-F238E27FC236}">
                <a16:creationId xmlns:a16="http://schemas.microsoft.com/office/drawing/2014/main" id="{40E9BA42-DCB7-4283-867E-94BCEE495A1C}"/>
              </a:ext>
            </a:extLst>
          </p:cNvPr>
          <p:cNvPicPr>
            <a:picLocks noChangeAspect="1"/>
          </p:cNvPicPr>
          <p:nvPr/>
        </p:nvPicPr>
        <p:blipFill>
          <a:blip r:embed="rId3"/>
          <a:stretch>
            <a:fillRect/>
          </a:stretch>
        </p:blipFill>
        <p:spPr>
          <a:xfrm>
            <a:off x="6316450" y="1362456"/>
            <a:ext cx="4145864" cy="5385816"/>
          </a:xfrm>
          <a:prstGeom prst="rect">
            <a:avLst/>
          </a:prstGeom>
        </p:spPr>
      </p:pic>
    </p:spTree>
    <p:extLst>
      <p:ext uri="{BB962C8B-B14F-4D97-AF65-F5344CB8AC3E}">
        <p14:creationId xmlns:p14="http://schemas.microsoft.com/office/powerpoint/2010/main" val="809140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73065-938A-43BF-8187-0B649B2C9808}"/>
              </a:ext>
            </a:extLst>
          </p:cNvPr>
          <p:cNvSpPr>
            <a:spLocks noGrp="1"/>
          </p:cNvSpPr>
          <p:nvPr>
            <p:ph type="title"/>
          </p:nvPr>
        </p:nvSpPr>
        <p:spPr/>
        <p:txBody>
          <a:bodyPr/>
          <a:lstStyle/>
          <a:p>
            <a:r>
              <a:rPr lang="en-US" dirty="0"/>
              <a:t>IDSA Clinical Practice Guidelines</a:t>
            </a:r>
          </a:p>
        </p:txBody>
      </p:sp>
      <p:pic>
        <p:nvPicPr>
          <p:cNvPr id="5" name="Picture 4">
            <a:extLst>
              <a:ext uri="{FF2B5EF4-FFF2-40B4-BE49-F238E27FC236}">
                <a16:creationId xmlns:a16="http://schemas.microsoft.com/office/drawing/2014/main" id="{7D335071-D14A-4F96-83D1-178D1E4936A3}"/>
              </a:ext>
            </a:extLst>
          </p:cNvPr>
          <p:cNvPicPr>
            <a:picLocks noChangeAspect="1"/>
          </p:cNvPicPr>
          <p:nvPr/>
        </p:nvPicPr>
        <p:blipFill>
          <a:blip r:embed="rId2"/>
          <a:stretch>
            <a:fillRect/>
          </a:stretch>
        </p:blipFill>
        <p:spPr>
          <a:xfrm>
            <a:off x="179767" y="1257288"/>
            <a:ext cx="4447097" cy="5509271"/>
          </a:xfrm>
          <a:prstGeom prst="rect">
            <a:avLst/>
          </a:prstGeom>
        </p:spPr>
      </p:pic>
      <p:pic>
        <p:nvPicPr>
          <p:cNvPr id="7" name="Picture 6">
            <a:extLst>
              <a:ext uri="{FF2B5EF4-FFF2-40B4-BE49-F238E27FC236}">
                <a16:creationId xmlns:a16="http://schemas.microsoft.com/office/drawing/2014/main" id="{85AE0F5C-1C0C-4B7A-942B-DBED87D0F562}"/>
              </a:ext>
            </a:extLst>
          </p:cNvPr>
          <p:cNvPicPr>
            <a:picLocks noChangeAspect="1"/>
          </p:cNvPicPr>
          <p:nvPr/>
        </p:nvPicPr>
        <p:blipFill>
          <a:blip r:embed="rId3"/>
          <a:stretch>
            <a:fillRect/>
          </a:stretch>
        </p:blipFill>
        <p:spPr>
          <a:xfrm>
            <a:off x="4720733" y="1257288"/>
            <a:ext cx="3819763" cy="5600054"/>
          </a:xfrm>
          <a:prstGeom prst="rect">
            <a:avLst/>
          </a:prstGeom>
        </p:spPr>
      </p:pic>
      <p:pic>
        <p:nvPicPr>
          <p:cNvPr id="9" name="Picture 8">
            <a:extLst>
              <a:ext uri="{FF2B5EF4-FFF2-40B4-BE49-F238E27FC236}">
                <a16:creationId xmlns:a16="http://schemas.microsoft.com/office/drawing/2014/main" id="{90CBB31A-0A3B-49B8-B25F-03261F98476F}"/>
              </a:ext>
            </a:extLst>
          </p:cNvPr>
          <p:cNvPicPr>
            <a:picLocks noChangeAspect="1"/>
          </p:cNvPicPr>
          <p:nvPr/>
        </p:nvPicPr>
        <p:blipFill>
          <a:blip r:embed="rId4"/>
          <a:stretch>
            <a:fillRect/>
          </a:stretch>
        </p:blipFill>
        <p:spPr>
          <a:xfrm>
            <a:off x="8634365" y="2182433"/>
            <a:ext cx="3430326" cy="2908434"/>
          </a:xfrm>
          <a:prstGeom prst="rect">
            <a:avLst/>
          </a:prstGeom>
        </p:spPr>
      </p:pic>
    </p:spTree>
    <p:extLst>
      <p:ext uri="{BB962C8B-B14F-4D97-AF65-F5344CB8AC3E}">
        <p14:creationId xmlns:p14="http://schemas.microsoft.com/office/powerpoint/2010/main" val="1815135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9586CA-93DD-450E-899F-9F9951B7F37E}"/>
              </a:ext>
            </a:extLst>
          </p:cNvPr>
          <p:cNvPicPr>
            <a:picLocks noChangeAspect="1"/>
          </p:cNvPicPr>
          <p:nvPr/>
        </p:nvPicPr>
        <p:blipFill>
          <a:blip r:embed="rId2"/>
          <a:stretch>
            <a:fillRect/>
          </a:stretch>
        </p:blipFill>
        <p:spPr>
          <a:xfrm>
            <a:off x="0" y="209319"/>
            <a:ext cx="12173146" cy="6449349"/>
          </a:xfrm>
          <a:prstGeom prst="rect">
            <a:avLst/>
          </a:prstGeom>
        </p:spPr>
      </p:pic>
    </p:spTree>
    <p:extLst>
      <p:ext uri="{BB962C8B-B14F-4D97-AF65-F5344CB8AC3E}">
        <p14:creationId xmlns:p14="http://schemas.microsoft.com/office/powerpoint/2010/main" val="3770429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B432F-FEA3-4861-A019-BF4796225EAD}"/>
              </a:ext>
            </a:extLst>
          </p:cNvPr>
          <p:cNvSpPr>
            <a:spLocks noGrp="1"/>
          </p:cNvSpPr>
          <p:nvPr>
            <p:ph type="title"/>
          </p:nvPr>
        </p:nvSpPr>
        <p:spPr>
          <a:xfrm>
            <a:off x="646111" y="452718"/>
            <a:ext cx="9404723" cy="1083474"/>
          </a:xfrm>
        </p:spPr>
        <p:txBody>
          <a:bodyPr/>
          <a:lstStyle/>
          <a:p>
            <a:r>
              <a:rPr lang="en-US" dirty="0"/>
              <a:t>IDSA Clinical Practice Guidelines</a:t>
            </a:r>
          </a:p>
        </p:txBody>
      </p:sp>
      <p:pic>
        <p:nvPicPr>
          <p:cNvPr id="5" name="Picture 4">
            <a:extLst>
              <a:ext uri="{FF2B5EF4-FFF2-40B4-BE49-F238E27FC236}">
                <a16:creationId xmlns:a16="http://schemas.microsoft.com/office/drawing/2014/main" id="{B4E81829-EE49-4716-AF1E-79CDF56A9A41}"/>
              </a:ext>
            </a:extLst>
          </p:cNvPr>
          <p:cNvPicPr>
            <a:picLocks noChangeAspect="1"/>
          </p:cNvPicPr>
          <p:nvPr/>
        </p:nvPicPr>
        <p:blipFill>
          <a:blip r:embed="rId2"/>
          <a:stretch>
            <a:fillRect/>
          </a:stretch>
        </p:blipFill>
        <p:spPr>
          <a:xfrm>
            <a:off x="2688335" y="1479559"/>
            <a:ext cx="6172201" cy="5314433"/>
          </a:xfrm>
          <a:prstGeom prst="rect">
            <a:avLst/>
          </a:prstGeom>
        </p:spPr>
      </p:pic>
    </p:spTree>
    <p:extLst>
      <p:ext uri="{BB962C8B-B14F-4D97-AF65-F5344CB8AC3E}">
        <p14:creationId xmlns:p14="http://schemas.microsoft.com/office/powerpoint/2010/main" val="3353533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E401-BFC5-4F1E-8007-36A304789D91}"/>
              </a:ext>
            </a:extLst>
          </p:cNvPr>
          <p:cNvSpPr>
            <a:spLocks noGrp="1"/>
          </p:cNvSpPr>
          <p:nvPr>
            <p:ph type="title"/>
          </p:nvPr>
        </p:nvSpPr>
        <p:spPr/>
        <p:txBody>
          <a:bodyPr/>
          <a:lstStyle/>
          <a:p>
            <a:r>
              <a:rPr lang="en-US" dirty="0"/>
              <a:t>Asymptomatic Bacteriuria</a:t>
            </a:r>
          </a:p>
        </p:txBody>
      </p:sp>
      <p:sp>
        <p:nvSpPr>
          <p:cNvPr id="3" name="Content Placeholder 2">
            <a:extLst>
              <a:ext uri="{FF2B5EF4-FFF2-40B4-BE49-F238E27FC236}">
                <a16:creationId xmlns:a16="http://schemas.microsoft.com/office/drawing/2014/main" id="{794DD810-766A-4E26-A7AD-425982C56978}"/>
              </a:ext>
            </a:extLst>
          </p:cNvPr>
          <p:cNvSpPr>
            <a:spLocks noGrp="1"/>
          </p:cNvSpPr>
          <p:nvPr>
            <p:ph idx="1"/>
          </p:nvPr>
        </p:nvSpPr>
        <p:spPr>
          <a:xfrm>
            <a:off x="1103312" y="2052918"/>
            <a:ext cx="4675695" cy="4195481"/>
          </a:xfrm>
        </p:spPr>
        <p:txBody>
          <a:bodyPr>
            <a:normAutofit fontScale="92500"/>
          </a:bodyPr>
          <a:lstStyle/>
          <a:p>
            <a:r>
              <a:rPr lang="en-US" dirty="0"/>
              <a:t>Has been recognized as an important contributor to inappropriate antimicrobial use, leading to adverse effects and antimicrobial resistance</a:t>
            </a:r>
          </a:p>
          <a:p>
            <a:r>
              <a:rPr lang="en-US" dirty="0"/>
              <a:t>IDSA updated guideline in 2019</a:t>
            </a:r>
          </a:p>
          <a:p>
            <a:r>
              <a:rPr lang="en-US" dirty="0"/>
              <a:t>“The presence of 1 or more species of bacteria growing in the urine at specified quantitative counts (&gt; 10</a:t>
            </a:r>
            <a:r>
              <a:rPr lang="en-US" baseline="30000" dirty="0"/>
              <a:t>5 </a:t>
            </a:r>
            <a:r>
              <a:rPr lang="en-US" dirty="0"/>
              <a:t>CFU/mL), irrespective of the presence of pyuria, in the absence of signs or symptoms attributable to urinary tract infection</a:t>
            </a:r>
          </a:p>
        </p:txBody>
      </p:sp>
      <p:pic>
        <p:nvPicPr>
          <p:cNvPr id="5" name="Picture 4">
            <a:extLst>
              <a:ext uri="{FF2B5EF4-FFF2-40B4-BE49-F238E27FC236}">
                <a16:creationId xmlns:a16="http://schemas.microsoft.com/office/drawing/2014/main" id="{ABA6823B-2CB7-451C-ACB1-86B6AE3C705D}"/>
              </a:ext>
            </a:extLst>
          </p:cNvPr>
          <p:cNvPicPr>
            <a:picLocks noChangeAspect="1"/>
          </p:cNvPicPr>
          <p:nvPr/>
        </p:nvPicPr>
        <p:blipFill>
          <a:blip r:embed="rId2"/>
          <a:stretch>
            <a:fillRect/>
          </a:stretch>
        </p:blipFill>
        <p:spPr>
          <a:xfrm>
            <a:off x="6483096" y="1506645"/>
            <a:ext cx="3567738" cy="5043676"/>
          </a:xfrm>
          <a:prstGeom prst="rect">
            <a:avLst/>
          </a:prstGeom>
        </p:spPr>
      </p:pic>
    </p:spTree>
    <p:extLst>
      <p:ext uri="{BB962C8B-B14F-4D97-AF65-F5344CB8AC3E}">
        <p14:creationId xmlns:p14="http://schemas.microsoft.com/office/powerpoint/2010/main" val="2364833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33214-3815-4F2D-8BDB-73F3C3001B1E}"/>
              </a:ext>
            </a:extLst>
          </p:cNvPr>
          <p:cNvSpPr>
            <a:spLocks noGrp="1"/>
          </p:cNvSpPr>
          <p:nvPr>
            <p:ph type="title"/>
          </p:nvPr>
        </p:nvSpPr>
        <p:spPr/>
        <p:txBody>
          <a:bodyPr/>
          <a:lstStyle/>
          <a:p>
            <a:r>
              <a:rPr lang="en-US" dirty="0"/>
              <a:t>Asymptomatic bacteriuria</a:t>
            </a:r>
            <a:br>
              <a:rPr lang="en-US" dirty="0"/>
            </a:br>
            <a:r>
              <a:rPr lang="en-US" dirty="0"/>
              <a:t>IDSA Guidelines 2019</a:t>
            </a:r>
          </a:p>
        </p:txBody>
      </p:sp>
      <p:sp>
        <p:nvSpPr>
          <p:cNvPr id="3" name="Content Placeholder 2">
            <a:extLst>
              <a:ext uri="{FF2B5EF4-FFF2-40B4-BE49-F238E27FC236}">
                <a16:creationId xmlns:a16="http://schemas.microsoft.com/office/drawing/2014/main" id="{12A3A698-32CF-4690-83CB-34BD1A5A5C21}"/>
              </a:ext>
            </a:extLst>
          </p:cNvPr>
          <p:cNvSpPr>
            <a:spLocks noGrp="1"/>
          </p:cNvSpPr>
          <p:nvPr>
            <p:ph idx="1"/>
          </p:nvPr>
        </p:nvSpPr>
        <p:spPr/>
        <p:txBody>
          <a:bodyPr>
            <a:normAutofit/>
          </a:bodyPr>
          <a:lstStyle/>
          <a:p>
            <a:r>
              <a:rPr lang="en-US" dirty="0"/>
              <a:t>Should ASB be screened for and treated in pediatric patients?</a:t>
            </a:r>
          </a:p>
          <a:p>
            <a:pPr lvl="1"/>
            <a:r>
              <a:rPr lang="en-US" dirty="0"/>
              <a:t>Recommend against screening for or treating ASB (strong recommendation, low-quality of evidence)</a:t>
            </a:r>
          </a:p>
          <a:p>
            <a:r>
              <a:rPr lang="en-US" dirty="0"/>
              <a:t>Should ASB be screened for or treated in healthy, nonpregnant women?</a:t>
            </a:r>
          </a:p>
          <a:p>
            <a:pPr lvl="1"/>
            <a:r>
              <a:rPr lang="en-US" dirty="0"/>
              <a:t>Recommend against screening for or treating ASB (strong, moderate-quality)</a:t>
            </a:r>
          </a:p>
          <a:p>
            <a:pPr lvl="1"/>
            <a:r>
              <a:rPr lang="en-US" dirty="0"/>
              <a:t>Symptomatic UTIs are more common, however reports show no differences in rates of hypertension, CKD, abnormal IV pyelograms or mortality</a:t>
            </a:r>
          </a:p>
          <a:p>
            <a:pPr lvl="1"/>
            <a:r>
              <a:rPr lang="en-US" dirty="0"/>
              <a:t>Some studies actually show an increase in subsequent symptomatic UTIs following treatment for ASB</a:t>
            </a:r>
          </a:p>
          <a:p>
            <a:pPr lvl="1"/>
            <a:endParaRPr lang="en-US" dirty="0"/>
          </a:p>
        </p:txBody>
      </p:sp>
    </p:spTree>
    <p:extLst>
      <p:ext uri="{BB962C8B-B14F-4D97-AF65-F5344CB8AC3E}">
        <p14:creationId xmlns:p14="http://schemas.microsoft.com/office/powerpoint/2010/main" val="238019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7B14-AEAC-4740-9134-8AB3279DB02A}"/>
              </a:ext>
            </a:extLst>
          </p:cNvPr>
          <p:cNvSpPr>
            <a:spLocks noGrp="1"/>
          </p:cNvSpPr>
          <p:nvPr>
            <p:ph type="title"/>
          </p:nvPr>
        </p:nvSpPr>
        <p:spPr/>
        <p:txBody>
          <a:bodyPr/>
          <a:lstStyle/>
          <a:p>
            <a:r>
              <a:rPr lang="en-US" dirty="0"/>
              <a:t>Asymptomatic bacteriuria</a:t>
            </a:r>
            <a:br>
              <a:rPr lang="en-US" dirty="0"/>
            </a:br>
            <a:r>
              <a:rPr lang="en-US" dirty="0"/>
              <a:t>IDSA Guidelines 2019</a:t>
            </a:r>
          </a:p>
        </p:txBody>
      </p:sp>
      <p:sp>
        <p:nvSpPr>
          <p:cNvPr id="3" name="Content Placeholder 2">
            <a:extLst>
              <a:ext uri="{FF2B5EF4-FFF2-40B4-BE49-F238E27FC236}">
                <a16:creationId xmlns:a16="http://schemas.microsoft.com/office/drawing/2014/main" id="{2CE274D2-4321-4F3D-8C97-3A134E738658}"/>
              </a:ext>
            </a:extLst>
          </p:cNvPr>
          <p:cNvSpPr>
            <a:spLocks noGrp="1"/>
          </p:cNvSpPr>
          <p:nvPr>
            <p:ph idx="1"/>
          </p:nvPr>
        </p:nvSpPr>
        <p:spPr/>
        <p:txBody>
          <a:bodyPr/>
          <a:lstStyle/>
          <a:p>
            <a:r>
              <a:rPr lang="en-US" dirty="0"/>
              <a:t>Should ASB be screened for and treated in pregnant women?</a:t>
            </a:r>
          </a:p>
          <a:p>
            <a:pPr lvl="1"/>
            <a:r>
              <a:rPr lang="en-US" dirty="0"/>
              <a:t>Recommend screening for and treating ASB (strong, moderate-quality)</a:t>
            </a:r>
          </a:p>
          <a:p>
            <a:pPr lvl="1"/>
            <a:r>
              <a:rPr lang="en-US" dirty="0"/>
              <a:t>Suggest 4-7 days of antimicrobial treatment rather than a shorter duration (weak, low-quality)</a:t>
            </a:r>
          </a:p>
          <a:p>
            <a:pPr lvl="1"/>
            <a:r>
              <a:rPr lang="en-US" dirty="0"/>
              <a:t>Numerous studies show a significant decrease in the risk of pyelonephritis (35-40% to 1-4%)</a:t>
            </a:r>
          </a:p>
          <a:p>
            <a:pPr lvl="1"/>
            <a:r>
              <a:rPr lang="en-US" dirty="0"/>
              <a:t>Some studies also show a decrease in risk of low birth weight as well as preterm labor</a:t>
            </a:r>
          </a:p>
          <a:p>
            <a:pPr lvl="1"/>
            <a:endParaRPr lang="en-US" dirty="0"/>
          </a:p>
          <a:p>
            <a:endParaRPr lang="en-US" dirty="0"/>
          </a:p>
        </p:txBody>
      </p:sp>
    </p:spTree>
    <p:extLst>
      <p:ext uri="{BB962C8B-B14F-4D97-AF65-F5344CB8AC3E}">
        <p14:creationId xmlns:p14="http://schemas.microsoft.com/office/powerpoint/2010/main" val="1825031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D0979-4116-4BE3-826F-A1502911FCBC}"/>
              </a:ext>
            </a:extLst>
          </p:cNvPr>
          <p:cNvSpPr>
            <a:spLocks noGrp="1"/>
          </p:cNvSpPr>
          <p:nvPr>
            <p:ph type="title"/>
          </p:nvPr>
        </p:nvSpPr>
        <p:spPr/>
        <p:txBody>
          <a:bodyPr/>
          <a:lstStyle/>
          <a:p>
            <a:r>
              <a:rPr lang="en-US" dirty="0"/>
              <a:t>Asymptomatic bacteriuria</a:t>
            </a:r>
            <a:br>
              <a:rPr lang="en-US" dirty="0"/>
            </a:br>
            <a:r>
              <a:rPr lang="en-US" dirty="0"/>
              <a:t>IDSA Guidelines 2019</a:t>
            </a:r>
          </a:p>
        </p:txBody>
      </p:sp>
      <p:sp>
        <p:nvSpPr>
          <p:cNvPr id="3" name="Content Placeholder 2">
            <a:extLst>
              <a:ext uri="{FF2B5EF4-FFF2-40B4-BE49-F238E27FC236}">
                <a16:creationId xmlns:a16="http://schemas.microsoft.com/office/drawing/2014/main" id="{BA400866-FBAC-4EA0-9933-A02421AD2423}"/>
              </a:ext>
            </a:extLst>
          </p:cNvPr>
          <p:cNvSpPr>
            <a:spLocks noGrp="1"/>
          </p:cNvSpPr>
          <p:nvPr>
            <p:ph idx="1"/>
          </p:nvPr>
        </p:nvSpPr>
        <p:spPr/>
        <p:txBody>
          <a:bodyPr>
            <a:normAutofit lnSpcReduction="10000"/>
          </a:bodyPr>
          <a:lstStyle/>
          <a:p>
            <a:r>
              <a:rPr lang="en-US" dirty="0"/>
              <a:t>Should ASB be screened for and treated in functionally impaired older women or men residing in the community?</a:t>
            </a:r>
          </a:p>
          <a:p>
            <a:pPr lvl="1"/>
            <a:r>
              <a:rPr lang="en-US" dirty="0"/>
              <a:t>Recommend against screening for or treating ASB (strong, low-quality)</a:t>
            </a:r>
          </a:p>
          <a:p>
            <a:r>
              <a:rPr lang="en-US" dirty="0"/>
              <a:t>Should ASB be screened for and treated in older resident of long-term care facilities?</a:t>
            </a:r>
          </a:p>
          <a:p>
            <a:pPr lvl="1"/>
            <a:r>
              <a:rPr lang="en-US" dirty="0"/>
              <a:t>Recommend against screening for or treating ASB (strong, moderate-quality)</a:t>
            </a:r>
          </a:p>
          <a:p>
            <a:r>
              <a:rPr lang="en-US" dirty="0"/>
              <a:t>Multiple studies have shown increased rates of antimicrobial resistance and adverse effects without evidence of benefit</a:t>
            </a:r>
          </a:p>
          <a:p>
            <a:r>
              <a:rPr lang="en-US" dirty="0"/>
              <a:t>One study showed in an 8.5 -fold increase risk of </a:t>
            </a:r>
            <a:r>
              <a:rPr lang="en-US" i="1" dirty="0"/>
              <a:t>C. difficile </a:t>
            </a:r>
            <a:r>
              <a:rPr lang="en-US" dirty="0"/>
              <a:t>infection in the 3 month period following treatment for ASB compared to those who were not</a:t>
            </a:r>
          </a:p>
          <a:p>
            <a:pPr lvl="1"/>
            <a:endParaRPr lang="en-US" dirty="0"/>
          </a:p>
          <a:p>
            <a:pPr lvl="1"/>
            <a:endParaRPr lang="en-US" dirty="0"/>
          </a:p>
          <a:p>
            <a:endParaRPr lang="en-US" dirty="0"/>
          </a:p>
        </p:txBody>
      </p:sp>
    </p:spTree>
    <p:extLst>
      <p:ext uri="{BB962C8B-B14F-4D97-AF65-F5344CB8AC3E}">
        <p14:creationId xmlns:p14="http://schemas.microsoft.com/office/powerpoint/2010/main" val="3758299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50777-CBC8-4C69-BE65-9D59F6CE3592}"/>
              </a:ext>
            </a:extLst>
          </p:cNvPr>
          <p:cNvSpPr>
            <a:spLocks noGrp="1"/>
          </p:cNvSpPr>
          <p:nvPr>
            <p:ph type="title"/>
          </p:nvPr>
        </p:nvSpPr>
        <p:spPr/>
        <p:txBody>
          <a:bodyPr/>
          <a:lstStyle/>
          <a:p>
            <a:r>
              <a:rPr lang="en-US" dirty="0"/>
              <a:t>Asymptomatic bacteriuria</a:t>
            </a:r>
            <a:br>
              <a:rPr lang="en-US" dirty="0"/>
            </a:br>
            <a:r>
              <a:rPr lang="en-US" dirty="0"/>
              <a:t>IDSA Guidelines 2019</a:t>
            </a:r>
          </a:p>
        </p:txBody>
      </p:sp>
      <p:sp>
        <p:nvSpPr>
          <p:cNvPr id="3" name="Content Placeholder 2">
            <a:extLst>
              <a:ext uri="{FF2B5EF4-FFF2-40B4-BE49-F238E27FC236}">
                <a16:creationId xmlns:a16="http://schemas.microsoft.com/office/drawing/2014/main" id="{D4F23C86-5223-4ADA-A8BC-10C598476717}"/>
              </a:ext>
            </a:extLst>
          </p:cNvPr>
          <p:cNvSpPr>
            <a:spLocks noGrp="1"/>
          </p:cNvSpPr>
          <p:nvPr>
            <p:ph idx="1"/>
          </p:nvPr>
        </p:nvSpPr>
        <p:spPr/>
        <p:txBody>
          <a:bodyPr/>
          <a:lstStyle/>
          <a:p>
            <a:r>
              <a:rPr lang="en-US" dirty="0"/>
              <a:t>Should diabetic patients be screened or treated for ASB</a:t>
            </a:r>
          </a:p>
          <a:p>
            <a:pPr lvl="1"/>
            <a:r>
              <a:rPr lang="en-US" dirty="0"/>
              <a:t>Recommend against screening for or treating ASB (strong, moderate quality)</a:t>
            </a:r>
          </a:p>
          <a:p>
            <a:pPr lvl="1"/>
            <a:r>
              <a:rPr lang="en-US" dirty="0"/>
              <a:t>A 36-month randomized control trial did not show difference in rates of symptomatic UTI (40% vs 42%) or pyelonephritis</a:t>
            </a:r>
          </a:p>
          <a:p>
            <a:pPr lvl="1"/>
            <a:r>
              <a:rPr lang="en-US" dirty="0"/>
              <a:t>Treatment related adverse events were more common (18% vs 6%)</a:t>
            </a:r>
          </a:p>
          <a:p>
            <a:pPr lvl="1"/>
            <a:r>
              <a:rPr lang="en-US" dirty="0"/>
              <a:t>Subsequent antimicrobial use for symptomatic UTI, prophylaxis or other infections was significantly more common in the treatment group; received almost 5 times more days of antimicrobial therapy</a:t>
            </a:r>
          </a:p>
          <a:p>
            <a:pPr lvl="1"/>
            <a:endParaRPr lang="en-US" dirty="0"/>
          </a:p>
          <a:p>
            <a:endParaRPr lang="en-US" dirty="0"/>
          </a:p>
        </p:txBody>
      </p:sp>
    </p:spTree>
    <p:extLst>
      <p:ext uri="{BB962C8B-B14F-4D97-AF65-F5344CB8AC3E}">
        <p14:creationId xmlns:p14="http://schemas.microsoft.com/office/powerpoint/2010/main" val="2925227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7FED7-4DAF-4CA8-877A-6974B25C101F}"/>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B24F3C1A-62F4-4EAB-AF8E-8770A661D78E}"/>
              </a:ext>
            </a:extLst>
          </p:cNvPr>
          <p:cNvSpPr>
            <a:spLocks noGrp="1"/>
          </p:cNvSpPr>
          <p:nvPr>
            <p:ph idx="1"/>
          </p:nvPr>
        </p:nvSpPr>
        <p:spPr/>
        <p:txBody>
          <a:bodyPr/>
          <a:lstStyle/>
          <a:p>
            <a:r>
              <a:rPr lang="en-US" dirty="0"/>
              <a:t>No financial disclosures</a:t>
            </a:r>
          </a:p>
        </p:txBody>
      </p:sp>
    </p:spTree>
    <p:extLst>
      <p:ext uri="{BB962C8B-B14F-4D97-AF65-F5344CB8AC3E}">
        <p14:creationId xmlns:p14="http://schemas.microsoft.com/office/powerpoint/2010/main" val="459327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EEC61-4473-4109-96A7-A8EEDA7BD489}"/>
              </a:ext>
            </a:extLst>
          </p:cNvPr>
          <p:cNvSpPr>
            <a:spLocks noGrp="1"/>
          </p:cNvSpPr>
          <p:nvPr>
            <p:ph type="title"/>
          </p:nvPr>
        </p:nvSpPr>
        <p:spPr/>
        <p:txBody>
          <a:bodyPr/>
          <a:lstStyle/>
          <a:p>
            <a:r>
              <a:rPr lang="en-US" dirty="0"/>
              <a:t>Asymptomatic bacteriuria</a:t>
            </a:r>
            <a:br>
              <a:rPr lang="en-US" dirty="0"/>
            </a:br>
            <a:r>
              <a:rPr lang="en-US" dirty="0"/>
              <a:t>IDSA Guidelines 2019</a:t>
            </a:r>
          </a:p>
        </p:txBody>
      </p:sp>
      <p:sp>
        <p:nvSpPr>
          <p:cNvPr id="3" name="Content Placeholder 2">
            <a:extLst>
              <a:ext uri="{FF2B5EF4-FFF2-40B4-BE49-F238E27FC236}">
                <a16:creationId xmlns:a16="http://schemas.microsoft.com/office/drawing/2014/main" id="{2C0E8205-CF15-440C-90AA-CE0B653464EA}"/>
              </a:ext>
            </a:extLst>
          </p:cNvPr>
          <p:cNvSpPr>
            <a:spLocks noGrp="1"/>
          </p:cNvSpPr>
          <p:nvPr>
            <p:ph idx="1"/>
          </p:nvPr>
        </p:nvSpPr>
        <p:spPr/>
        <p:txBody>
          <a:bodyPr>
            <a:normAutofit fontScale="92500" lnSpcReduction="20000"/>
          </a:bodyPr>
          <a:lstStyle/>
          <a:p>
            <a:r>
              <a:rPr lang="en-US" dirty="0"/>
              <a:t>Should patients who have received a kidney transplant be screened or treated for ASB?</a:t>
            </a:r>
          </a:p>
          <a:p>
            <a:pPr lvl="1"/>
            <a:r>
              <a:rPr lang="en-US" dirty="0"/>
              <a:t>In renal transplant recipients who have had renal transplant surgery &gt;1 month prior, we recommend against screening for or treating ASB (strong, high-quality)</a:t>
            </a:r>
          </a:p>
          <a:p>
            <a:pPr lvl="1"/>
            <a:r>
              <a:rPr lang="en-US" dirty="0"/>
              <a:t>Insufficient evidence to inform a recommendation for or against screening or treatment in the first month following transplant</a:t>
            </a:r>
          </a:p>
          <a:p>
            <a:r>
              <a:rPr lang="en-US" dirty="0"/>
              <a:t>Should patients who have received a solid organ transplant other than a renal transplant be screened or treated for ASB?</a:t>
            </a:r>
          </a:p>
          <a:p>
            <a:pPr lvl="1"/>
            <a:r>
              <a:rPr lang="en-US" dirty="0"/>
              <a:t>Recommend against screening for or treating ASB (strong, moderate quality)</a:t>
            </a:r>
          </a:p>
          <a:p>
            <a:r>
              <a:rPr lang="en-US" dirty="0"/>
              <a:t>Should patients with neutropenia be screened and treated for ASB?</a:t>
            </a:r>
          </a:p>
          <a:p>
            <a:pPr lvl="1"/>
            <a:r>
              <a:rPr lang="en-US" dirty="0"/>
              <a:t>In patients with high-risk neutropenia (ANC &lt;100cells/mm</a:t>
            </a:r>
            <a:r>
              <a:rPr lang="en-US" baseline="30000" dirty="0"/>
              <a:t>3 </a:t>
            </a:r>
            <a:r>
              <a:rPr lang="en-US" dirty="0"/>
              <a:t>, </a:t>
            </a:r>
            <a:r>
              <a:rPr lang="en-US" u="sng" dirty="0"/>
              <a:t>&gt;</a:t>
            </a:r>
            <a:r>
              <a:rPr lang="en-US" dirty="0"/>
              <a:t>7 days duration following chemotherapy) we make no recommendation for or against screening for or treatment of ASB (knowledge gap)</a:t>
            </a:r>
          </a:p>
        </p:txBody>
      </p:sp>
    </p:spTree>
    <p:extLst>
      <p:ext uri="{BB962C8B-B14F-4D97-AF65-F5344CB8AC3E}">
        <p14:creationId xmlns:p14="http://schemas.microsoft.com/office/powerpoint/2010/main" val="1204323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C0455-3E1B-4C2A-A8B1-5EC43B517C20}"/>
              </a:ext>
            </a:extLst>
          </p:cNvPr>
          <p:cNvSpPr>
            <a:spLocks noGrp="1"/>
          </p:cNvSpPr>
          <p:nvPr>
            <p:ph type="title"/>
          </p:nvPr>
        </p:nvSpPr>
        <p:spPr/>
        <p:txBody>
          <a:bodyPr/>
          <a:lstStyle/>
          <a:p>
            <a:r>
              <a:rPr lang="en-US" dirty="0"/>
              <a:t>Asymptomatic bacteriuria</a:t>
            </a:r>
            <a:br>
              <a:rPr lang="en-US" dirty="0"/>
            </a:br>
            <a:r>
              <a:rPr lang="en-US" dirty="0"/>
              <a:t>IDSA Guidelines 2019</a:t>
            </a:r>
          </a:p>
        </p:txBody>
      </p:sp>
      <p:sp>
        <p:nvSpPr>
          <p:cNvPr id="3" name="Content Placeholder 2">
            <a:extLst>
              <a:ext uri="{FF2B5EF4-FFF2-40B4-BE49-F238E27FC236}">
                <a16:creationId xmlns:a16="http://schemas.microsoft.com/office/drawing/2014/main" id="{8166964D-5BD6-4133-BDBD-4F9B8E2ACC8C}"/>
              </a:ext>
            </a:extLst>
          </p:cNvPr>
          <p:cNvSpPr>
            <a:spLocks noGrp="1"/>
          </p:cNvSpPr>
          <p:nvPr>
            <p:ph idx="1"/>
          </p:nvPr>
        </p:nvSpPr>
        <p:spPr/>
        <p:txBody>
          <a:bodyPr>
            <a:normAutofit/>
          </a:bodyPr>
          <a:lstStyle/>
          <a:p>
            <a:r>
              <a:rPr lang="en-US" dirty="0"/>
              <a:t>Should patients undergoing elective, non-urologic surgery be screened and treated for ASB?</a:t>
            </a:r>
          </a:p>
          <a:p>
            <a:pPr lvl="1"/>
            <a:r>
              <a:rPr lang="en-US" dirty="0"/>
              <a:t>Recommend against screening for or treating ASB (strong, low-quality)</a:t>
            </a:r>
          </a:p>
          <a:p>
            <a:pPr lvl="1"/>
            <a:r>
              <a:rPr lang="en-US" dirty="0"/>
              <a:t>Based on review of 1 RCT and 2 cohort studies </a:t>
            </a:r>
          </a:p>
          <a:p>
            <a:pPr lvl="1"/>
            <a:r>
              <a:rPr lang="en-US" dirty="0"/>
              <a:t>One study showed an overall increased risk of prosthetic joint infections in the group with ASB than non-ASB (4.3% vs 1.4%)</a:t>
            </a:r>
          </a:p>
          <a:p>
            <a:pPr lvl="2"/>
            <a:r>
              <a:rPr lang="en-US" dirty="0"/>
              <a:t>However, in the ASB group there was no significant difference in PJI rate between treated and untreated patients (3.9% vs 4.7%)</a:t>
            </a:r>
          </a:p>
          <a:p>
            <a:pPr lvl="2"/>
            <a:r>
              <a:rPr lang="en-US" dirty="0"/>
              <a:t>It was also noted that the infecting organisms did not correlate to the isolates from urine cultures</a:t>
            </a:r>
          </a:p>
        </p:txBody>
      </p:sp>
    </p:spTree>
    <p:extLst>
      <p:ext uri="{BB962C8B-B14F-4D97-AF65-F5344CB8AC3E}">
        <p14:creationId xmlns:p14="http://schemas.microsoft.com/office/powerpoint/2010/main" val="3698023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F9663-4A5A-4BA2-B1C1-5B0298512902}"/>
              </a:ext>
            </a:extLst>
          </p:cNvPr>
          <p:cNvSpPr>
            <a:spLocks noGrp="1"/>
          </p:cNvSpPr>
          <p:nvPr>
            <p:ph type="title"/>
          </p:nvPr>
        </p:nvSpPr>
        <p:spPr/>
        <p:txBody>
          <a:bodyPr/>
          <a:lstStyle/>
          <a:p>
            <a:r>
              <a:rPr lang="en-US" dirty="0"/>
              <a:t>Asymptomatic bacteriuria</a:t>
            </a:r>
            <a:br>
              <a:rPr lang="en-US" dirty="0"/>
            </a:br>
            <a:r>
              <a:rPr lang="en-US" dirty="0"/>
              <a:t>IDSA Guidelines 2019</a:t>
            </a:r>
          </a:p>
        </p:txBody>
      </p:sp>
      <p:sp>
        <p:nvSpPr>
          <p:cNvPr id="3" name="Content Placeholder 2">
            <a:extLst>
              <a:ext uri="{FF2B5EF4-FFF2-40B4-BE49-F238E27FC236}">
                <a16:creationId xmlns:a16="http://schemas.microsoft.com/office/drawing/2014/main" id="{06A6B1C0-4A5F-4DEC-8703-B49E197878EF}"/>
              </a:ext>
            </a:extLst>
          </p:cNvPr>
          <p:cNvSpPr>
            <a:spLocks noGrp="1"/>
          </p:cNvSpPr>
          <p:nvPr>
            <p:ph idx="1"/>
          </p:nvPr>
        </p:nvSpPr>
        <p:spPr/>
        <p:txBody>
          <a:bodyPr>
            <a:normAutofit/>
          </a:bodyPr>
          <a:lstStyle/>
          <a:p>
            <a:r>
              <a:rPr lang="en-US" dirty="0"/>
              <a:t>Should patients undergoing endourological procedures be screened for or treated for ASB?</a:t>
            </a:r>
          </a:p>
          <a:p>
            <a:pPr lvl="1"/>
            <a:r>
              <a:rPr lang="en-US" dirty="0"/>
              <a:t>In patients who will undergo endoscopic urologic procedures with mucosal trauma, we recommend screening for and treating ASB prior to surgery (strong, moderate-quality)</a:t>
            </a:r>
          </a:p>
          <a:p>
            <a:pPr lvl="1"/>
            <a:r>
              <a:rPr lang="en-US" dirty="0"/>
              <a:t>In patients who will undergo endoscopic urologic procedures, we suggest that a urine culture be obtained prior to the procedure and targeted antimicrobial therapy prescribed rather than empiric therapy (weak, very low-quality)</a:t>
            </a:r>
          </a:p>
          <a:p>
            <a:pPr lvl="1"/>
            <a:r>
              <a:rPr lang="en-US" dirty="0"/>
              <a:t>In patients with ASB who will undergo a urologic procedure, we suggest a short course (1 or 2 doses) rather than more prolonged therapy (weak, low-quality)</a:t>
            </a:r>
          </a:p>
          <a:p>
            <a:endParaRPr lang="en-US" dirty="0"/>
          </a:p>
        </p:txBody>
      </p:sp>
    </p:spTree>
    <p:extLst>
      <p:ext uri="{BB962C8B-B14F-4D97-AF65-F5344CB8AC3E}">
        <p14:creationId xmlns:p14="http://schemas.microsoft.com/office/powerpoint/2010/main" val="914160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CD631-6FC1-434D-971E-E57841E0CAFC}"/>
              </a:ext>
            </a:extLst>
          </p:cNvPr>
          <p:cNvSpPr>
            <a:spLocks noGrp="1"/>
          </p:cNvSpPr>
          <p:nvPr>
            <p:ph type="title"/>
          </p:nvPr>
        </p:nvSpPr>
        <p:spPr/>
        <p:txBody>
          <a:bodyPr/>
          <a:lstStyle/>
          <a:p>
            <a:r>
              <a:rPr lang="en-US" dirty="0"/>
              <a:t>Asymptomatic bacteriuria</a:t>
            </a:r>
            <a:br>
              <a:rPr lang="en-US" dirty="0"/>
            </a:br>
            <a:r>
              <a:rPr lang="en-US" dirty="0"/>
              <a:t>IDSA Guidelines 2019</a:t>
            </a:r>
          </a:p>
        </p:txBody>
      </p:sp>
      <p:sp>
        <p:nvSpPr>
          <p:cNvPr id="3" name="Content Placeholder 2">
            <a:extLst>
              <a:ext uri="{FF2B5EF4-FFF2-40B4-BE49-F238E27FC236}">
                <a16:creationId xmlns:a16="http://schemas.microsoft.com/office/drawing/2014/main" id="{60B4EAF2-6A88-49D4-9171-87D9DC9E4F7E}"/>
              </a:ext>
            </a:extLst>
          </p:cNvPr>
          <p:cNvSpPr>
            <a:spLocks noGrp="1"/>
          </p:cNvSpPr>
          <p:nvPr>
            <p:ph idx="1"/>
          </p:nvPr>
        </p:nvSpPr>
        <p:spPr/>
        <p:txBody>
          <a:bodyPr/>
          <a:lstStyle/>
          <a:p>
            <a:r>
              <a:rPr lang="en-US" dirty="0"/>
              <a:t>Should patients undergoing implantation of urologic devices or living with urologic devices be screened for or treated for ASB?</a:t>
            </a:r>
          </a:p>
          <a:p>
            <a:pPr lvl="1"/>
            <a:r>
              <a:rPr lang="en-US" dirty="0"/>
              <a:t>In patients planning to undergo surgery for an artificial urine sphincter or penile prosthesis implantation, suggest not screening for or treating ASB (weak, very low-quality); however, all patients should receive standard perioperative antimicrobial prophylaxis prior to device implant</a:t>
            </a:r>
          </a:p>
          <a:p>
            <a:pPr lvl="1"/>
            <a:r>
              <a:rPr lang="en-US" dirty="0"/>
              <a:t>In patients living with implanted urologic devices, suggest not screening for or treating ASB (weak, very low-quality)</a:t>
            </a:r>
          </a:p>
          <a:p>
            <a:pPr lvl="1"/>
            <a:r>
              <a:rPr lang="en-US" dirty="0"/>
              <a:t>Only one study evaluating treatment of ASB prior to implantation, no benefit found</a:t>
            </a:r>
          </a:p>
        </p:txBody>
      </p:sp>
    </p:spTree>
    <p:extLst>
      <p:ext uri="{BB962C8B-B14F-4D97-AF65-F5344CB8AC3E}">
        <p14:creationId xmlns:p14="http://schemas.microsoft.com/office/powerpoint/2010/main" val="1743585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903B3-D74C-4235-887F-22982413E303}"/>
              </a:ext>
            </a:extLst>
          </p:cNvPr>
          <p:cNvSpPr>
            <a:spLocks noGrp="1"/>
          </p:cNvSpPr>
          <p:nvPr>
            <p:ph type="title"/>
          </p:nvPr>
        </p:nvSpPr>
        <p:spPr/>
        <p:txBody>
          <a:bodyPr/>
          <a:lstStyle/>
          <a:p>
            <a:r>
              <a:rPr lang="en-US" dirty="0"/>
              <a:t>Asymptomatic bacteriuria</a:t>
            </a:r>
            <a:br>
              <a:rPr lang="en-US" dirty="0"/>
            </a:br>
            <a:r>
              <a:rPr lang="en-US" dirty="0"/>
              <a:t>IDSA Guidelines 2019</a:t>
            </a:r>
          </a:p>
        </p:txBody>
      </p:sp>
      <p:sp>
        <p:nvSpPr>
          <p:cNvPr id="3" name="Content Placeholder 2">
            <a:extLst>
              <a:ext uri="{FF2B5EF4-FFF2-40B4-BE49-F238E27FC236}">
                <a16:creationId xmlns:a16="http://schemas.microsoft.com/office/drawing/2014/main" id="{4E021795-35D9-468E-91F9-FAFFB5901086}"/>
              </a:ext>
            </a:extLst>
          </p:cNvPr>
          <p:cNvSpPr>
            <a:spLocks noGrp="1"/>
          </p:cNvSpPr>
          <p:nvPr>
            <p:ph idx="1"/>
          </p:nvPr>
        </p:nvSpPr>
        <p:spPr>
          <a:xfrm>
            <a:off x="1103312" y="2052918"/>
            <a:ext cx="8946541" cy="4352364"/>
          </a:xfrm>
        </p:spPr>
        <p:txBody>
          <a:bodyPr>
            <a:normAutofit/>
          </a:bodyPr>
          <a:lstStyle/>
          <a:p>
            <a:r>
              <a:rPr lang="en-US" dirty="0"/>
              <a:t>In older, functionally or cognitively impaired patient, which non-localizing symptoms distinguish ASB from symptomatic UTI?</a:t>
            </a:r>
          </a:p>
          <a:p>
            <a:pPr lvl="1"/>
            <a:r>
              <a:rPr lang="en-US" dirty="0"/>
              <a:t>In older patients with functional and/or cognitive impairment with bacteriuria and delirium (or falls) and without local genitourinary symptoms or other systemic signs of infection (</a:t>
            </a:r>
            <a:r>
              <a:rPr lang="en-US" dirty="0" err="1"/>
              <a:t>eg</a:t>
            </a:r>
            <a:r>
              <a:rPr lang="en-US" dirty="0"/>
              <a:t>, fever or hemodynamic instability), we recommend assessment for other causes and careful observation rather than antimicrobial treatment (strong, very low-quality)</a:t>
            </a:r>
          </a:p>
          <a:p>
            <a:pPr lvl="1"/>
            <a:r>
              <a:rPr lang="en-US" dirty="0"/>
              <a:t>Multiple studies evaluating treatment vs non-treatment show no improvement in functional or behavioral scores</a:t>
            </a:r>
          </a:p>
          <a:p>
            <a:pPr lvl="1"/>
            <a:r>
              <a:rPr lang="en-US" dirty="0"/>
              <a:t>One study showed a trend towards worsening behavioral function</a:t>
            </a:r>
          </a:p>
          <a:p>
            <a:pPr lvl="1"/>
            <a:r>
              <a:rPr lang="en-US" i="1" dirty="0"/>
              <a:t>C. difficile </a:t>
            </a:r>
            <a:r>
              <a:rPr lang="en-US" dirty="0"/>
              <a:t>infections again were increased in treatment groups</a:t>
            </a:r>
          </a:p>
        </p:txBody>
      </p:sp>
    </p:spTree>
    <p:extLst>
      <p:ext uri="{BB962C8B-B14F-4D97-AF65-F5344CB8AC3E}">
        <p14:creationId xmlns:p14="http://schemas.microsoft.com/office/powerpoint/2010/main" val="1064041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88CEF-6572-401E-B295-2C3DDB57048F}"/>
              </a:ext>
            </a:extLst>
          </p:cNvPr>
          <p:cNvSpPr>
            <a:spLocks noGrp="1"/>
          </p:cNvSpPr>
          <p:nvPr>
            <p:ph type="title"/>
          </p:nvPr>
        </p:nvSpPr>
        <p:spPr/>
        <p:txBody>
          <a:bodyPr/>
          <a:lstStyle/>
          <a:p>
            <a:r>
              <a:rPr lang="en-US" dirty="0"/>
              <a:t>Asymptomatic bacteriuria</a:t>
            </a:r>
            <a:br>
              <a:rPr lang="en-US" dirty="0"/>
            </a:br>
            <a:r>
              <a:rPr lang="en-US" dirty="0"/>
              <a:t>IDSA Guidelines 2019</a:t>
            </a:r>
          </a:p>
        </p:txBody>
      </p:sp>
      <p:sp>
        <p:nvSpPr>
          <p:cNvPr id="3" name="Content Placeholder 2">
            <a:extLst>
              <a:ext uri="{FF2B5EF4-FFF2-40B4-BE49-F238E27FC236}">
                <a16:creationId xmlns:a16="http://schemas.microsoft.com/office/drawing/2014/main" id="{F8A1066D-3795-4E26-B20A-9A6F8C2E669A}"/>
              </a:ext>
            </a:extLst>
          </p:cNvPr>
          <p:cNvSpPr>
            <a:spLocks noGrp="1"/>
          </p:cNvSpPr>
          <p:nvPr>
            <p:ph idx="1"/>
          </p:nvPr>
        </p:nvSpPr>
        <p:spPr/>
        <p:txBody>
          <a:bodyPr>
            <a:normAutofit fontScale="92500" lnSpcReduction="10000"/>
          </a:bodyPr>
          <a:lstStyle/>
          <a:p>
            <a:r>
              <a:rPr lang="en-US" dirty="0"/>
              <a:t>Should ASB be screened for or treated in individuals with impaired voiding following spinal cord injury?</a:t>
            </a:r>
          </a:p>
          <a:p>
            <a:pPr lvl="1"/>
            <a:r>
              <a:rPr lang="en-US" dirty="0"/>
              <a:t>Recommend against screening for or treating ASB (strong, low-quality)</a:t>
            </a:r>
          </a:p>
          <a:p>
            <a:pPr lvl="1"/>
            <a:r>
              <a:rPr lang="en-US" dirty="0"/>
              <a:t>Typical signs and symptoms of UTI may be lacking in patients with SCI, so atypical presentation of UTI should be considered. Fever, malaise, lethargy or sense of unease, new or worsening incontinence or leaking around the catheter, spasticity, cloudy urine, malodorous urine, back pain, and/or autonomic dysreflexia</a:t>
            </a:r>
          </a:p>
          <a:p>
            <a:pPr lvl="1"/>
            <a:r>
              <a:rPr lang="en-US" dirty="0"/>
              <a:t>Multiple studies showing treatment of ASB in this population did not improve outcomes, and were quickly recolonized with more resistant strains</a:t>
            </a:r>
          </a:p>
          <a:p>
            <a:pPr lvl="1"/>
            <a:r>
              <a:rPr lang="en-US" dirty="0"/>
              <a:t>Evidence suggests ASB may have a protective effect; 2 small RCTs inoculated patients with neurogenic bladders with nonpathogenic </a:t>
            </a:r>
            <a:r>
              <a:rPr lang="en-US" i="1" dirty="0"/>
              <a:t>E. coli </a:t>
            </a:r>
            <a:r>
              <a:rPr lang="en-US" dirty="0"/>
              <a:t>strains found a statistically significant decrease in the number of symptomatic UTIs</a:t>
            </a:r>
          </a:p>
          <a:p>
            <a:endParaRPr lang="en-US" dirty="0"/>
          </a:p>
        </p:txBody>
      </p:sp>
    </p:spTree>
    <p:extLst>
      <p:ext uri="{BB962C8B-B14F-4D97-AF65-F5344CB8AC3E}">
        <p14:creationId xmlns:p14="http://schemas.microsoft.com/office/powerpoint/2010/main" val="408284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004D-3E0B-41FF-96C2-29BC5DD89D0B}"/>
              </a:ext>
            </a:extLst>
          </p:cNvPr>
          <p:cNvSpPr>
            <a:spLocks noGrp="1"/>
          </p:cNvSpPr>
          <p:nvPr>
            <p:ph type="title"/>
          </p:nvPr>
        </p:nvSpPr>
        <p:spPr/>
        <p:txBody>
          <a:bodyPr/>
          <a:lstStyle/>
          <a:p>
            <a:r>
              <a:rPr lang="en-US" dirty="0"/>
              <a:t>Asymptomatic bacteriuria</a:t>
            </a:r>
            <a:br>
              <a:rPr lang="en-US" dirty="0"/>
            </a:br>
            <a:r>
              <a:rPr lang="en-US" dirty="0"/>
              <a:t>IDSA Guidelines 2019</a:t>
            </a:r>
          </a:p>
        </p:txBody>
      </p:sp>
      <p:sp>
        <p:nvSpPr>
          <p:cNvPr id="3" name="Content Placeholder 2">
            <a:extLst>
              <a:ext uri="{FF2B5EF4-FFF2-40B4-BE49-F238E27FC236}">
                <a16:creationId xmlns:a16="http://schemas.microsoft.com/office/drawing/2014/main" id="{6E649D35-DF60-465F-B6C3-CCA7461DCEB2}"/>
              </a:ext>
            </a:extLst>
          </p:cNvPr>
          <p:cNvSpPr>
            <a:spLocks noGrp="1"/>
          </p:cNvSpPr>
          <p:nvPr>
            <p:ph idx="1"/>
          </p:nvPr>
        </p:nvSpPr>
        <p:spPr/>
        <p:txBody>
          <a:bodyPr>
            <a:normAutofit lnSpcReduction="10000"/>
          </a:bodyPr>
          <a:lstStyle/>
          <a:p>
            <a:r>
              <a:rPr lang="en-US" dirty="0"/>
              <a:t>Should patients with an indwelling urethral catheter be screened or treated for ASB?</a:t>
            </a:r>
          </a:p>
          <a:p>
            <a:pPr lvl="1"/>
            <a:r>
              <a:rPr lang="en-US" dirty="0"/>
              <a:t>In patients with short-term indwelling urethral catheters (&lt;30 days), we recommend against screening for or treating ASB (strong, low-quality) </a:t>
            </a:r>
          </a:p>
          <a:p>
            <a:pPr lvl="2"/>
            <a:r>
              <a:rPr lang="en-US" dirty="0"/>
              <a:t>Multiple studies and reviews of thousands of patients show that a low percentage of patients who develop ASB subsequently develop a symptomatic UTI; and &lt;1% develop a bacteremia that is attributable to the bacteriuria</a:t>
            </a:r>
          </a:p>
          <a:p>
            <a:pPr lvl="1"/>
            <a:r>
              <a:rPr lang="en-US" dirty="0"/>
              <a:t>No recommendation for or against screening for and treating ASB at time of catheter removal (knowledge gap)</a:t>
            </a:r>
          </a:p>
          <a:p>
            <a:pPr lvl="1"/>
            <a:r>
              <a:rPr lang="en-US" dirty="0"/>
              <a:t>In patients with long-term indwelling catheters, we recommend against screening for or treating ASB (strong, low-quality)</a:t>
            </a:r>
          </a:p>
          <a:p>
            <a:r>
              <a:rPr lang="en-US" dirty="0"/>
              <a:t>For the above, considerations are likely similar for patients with indwelling suprapubic catheters</a:t>
            </a:r>
          </a:p>
          <a:p>
            <a:pPr lvl="1"/>
            <a:endParaRPr lang="en-US" dirty="0"/>
          </a:p>
        </p:txBody>
      </p:sp>
    </p:spTree>
    <p:extLst>
      <p:ext uri="{BB962C8B-B14F-4D97-AF65-F5344CB8AC3E}">
        <p14:creationId xmlns:p14="http://schemas.microsoft.com/office/powerpoint/2010/main" val="2220089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5E55F-2154-4885-ABC5-2EFED2C06EA9}"/>
              </a:ext>
            </a:extLst>
          </p:cNvPr>
          <p:cNvSpPr>
            <a:spLocks noGrp="1"/>
          </p:cNvSpPr>
          <p:nvPr>
            <p:ph type="title"/>
          </p:nvPr>
        </p:nvSpPr>
        <p:spPr/>
        <p:txBody>
          <a:bodyPr/>
          <a:lstStyle/>
          <a:p>
            <a:r>
              <a:rPr lang="en-US" dirty="0"/>
              <a:t>American Urological Association</a:t>
            </a:r>
            <a:br>
              <a:rPr lang="en-US" dirty="0"/>
            </a:br>
            <a:r>
              <a:rPr lang="en-US" dirty="0"/>
              <a:t>Screening for ASB</a:t>
            </a:r>
          </a:p>
        </p:txBody>
      </p:sp>
      <p:sp>
        <p:nvSpPr>
          <p:cNvPr id="3" name="Content Placeholder 2">
            <a:extLst>
              <a:ext uri="{FF2B5EF4-FFF2-40B4-BE49-F238E27FC236}">
                <a16:creationId xmlns:a16="http://schemas.microsoft.com/office/drawing/2014/main" id="{25F5328E-442B-4154-9B69-ABAF07A907B3}"/>
              </a:ext>
            </a:extLst>
          </p:cNvPr>
          <p:cNvSpPr>
            <a:spLocks noGrp="1"/>
          </p:cNvSpPr>
          <p:nvPr>
            <p:ph idx="1"/>
          </p:nvPr>
        </p:nvSpPr>
        <p:spPr/>
        <p:txBody>
          <a:bodyPr>
            <a:normAutofit/>
          </a:bodyPr>
          <a:lstStyle/>
          <a:p>
            <a:pPr algn="l"/>
            <a:r>
              <a:rPr lang="en-US" sz="1700" b="0" i="0" dirty="0">
                <a:effectLst/>
                <a:latin typeface="Century Gothic" panose="020B0502020202020204" pitchFamily="34" charset="0"/>
              </a:rPr>
              <a:t>Without symptoms, bacteriuria of any magnitude is considered “ASB.” While pregnant women and patients scheduled to undergo invasive urinary tract procedures do benefit from treatment, substantial evidence supports that other populations, including women with diabetes mellitus and long-term care facility residents, do not require or benefit from additional evaluation or antimicrobial treatment.</a:t>
            </a:r>
          </a:p>
          <a:p>
            <a:pPr algn="l"/>
            <a:r>
              <a:rPr lang="en-US" sz="1700" b="0" i="0" dirty="0">
                <a:effectLst/>
                <a:latin typeface="Century Gothic" panose="020B0502020202020204" pitchFamily="34" charset="0"/>
              </a:rPr>
              <a:t>In women with </a:t>
            </a:r>
            <a:r>
              <a:rPr lang="en-US" sz="1700" b="0" i="0" dirty="0" err="1">
                <a:effectLst/>
                <a:latin typeface="Century Gothic" panose="020B0502020202020204" pitchFamily="34" charset="0"/>
              </a:rPr>
              <a:t>rUTIs</a:t>
            </a:r>
            <a:r>
              <a:rPr lang="en-US" sz="1700" b="0" i="0" dirty="0">
                <a:effectLst/>
                <a:latin typeface="Century Gothic" panose="020B0502020202020204" pitchFamily="34" charset="0"/>
              </a:rPr>
              <a:t>, there is no evidence that identification of ASB between UTI episodes provides useful prognostic information. Prospective observational studies have found no differences in rates of hypertension, chronic kidney disease, renal dysfunction, abnormal renal imaging, or mortality in women with or without bacteriuria. Additionally, evidence exists to suggest a lack of effectiveness of treatment for ASB, which serves as indirect evidence that identification of ASB by surveillance testing would not result in improved clinical outcomes, unless an alternative effective treatment exists.</a:t>
            </a:r>
          </a:p>
          <a:p>
            <a:endParaRPr lang="en-US" sz="1700" dirty="0">
              <a:latin typeface="Century Gothic" panose="020B0502020202020204" pitchFamily="34" charset="0"/>
            </a:endParaRPr>
          </a:p>
        </p:txBody>
      </p:sp>
    </p:spTree>
    <p:extLst>
      <p:ext uri="{BB962C8B-B14F-4D97-AF65-F5344CB8AC3E}">
        <p14:creationId xmlns:p14="http://schemas.microsoft.com/office/powerpoint/2010/main" val="1853174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90699-41F9-4891-86D8-3B0E675F0538}"/>
              </a:ext>
            </a:extLst>
          </p:cNvPr>
          <p:cNvSpPr>
            <a:spLocks noGrp="1"/>
          </p:cNvSpPr>
          <p:nvPr>
            <p:ph type="title"/>
          </p:nvPr>
        </p:nvSpPr>
        <p:spPr/>
        <p:txBody>
          <a:bodyPr/>
          <a:lstStyle/>
          <a:p>
            <a:r>
              <a:rPr lang="en-US" dirty="0"/>
              <a:t>American Urological Association</a:t>
            </a:r>
            <a:br>
              <a:rPr lang="en-US" dirty="0"/>
            </a:br>
            <a:r>
              <a:rPr lang="en-US" dirty="0"/>
              <a:t>Treating ASB</a:t>
            </a:r>
          </a:p>
        </p:txBody>
      </p:sp>
      <p:sp>
        <p:nvSpPr>
          <p:cNvPr id="3" name="Content Placeholder 2">
            <a:extLst>
              <a:ext uri="{FF2B5EF4-FFF2-40B4-BE49-F238E27FC236}">
                <a16:creationId xmlns:a16="http://schemas.microsoft.com/office/drawing/2014/main" id="{19B39889-FD10-45AB-866B-1FE2115922EC}"/>
              </a:ext>
            </a:extLst>
          </p:cNvPr>
          <p:cNvSpPr>
            <a:spLocks noGrp="1"/>
          </p:cNvSpPr>
          <p:nvPr>
            <p:ph idx="1"/>
          </p:nvPr>
        </p:nvSpPr>
        <p:spPr/>
        <p:txBody>
          <a:bodyPr>
            <a:normAutofit fontScale="92500" lnSpcReduction="20000"/>
          </a:bodyPr>
          <a:lstStyle/>
          <a:p>
            <a:r>
              <a:rPr lang="en-US" b="0" i="0" dirty="0">
                <a:effectLst/>
                <a:latin typeface="+mn-lt"/>
              </a:rPr>
              <a:t>No evidence that treatment of ASB results in improved clinical outcomes, and there is clear evidence that these practices can cause harm </a:t>
            </a:r>
          </a:p>
          <a:p>
            <a:r>
              <a:rPr lang="en-US" b="0" i="0" dirty="0">
                <a:effectLst/>
                <a:latin typeface="+mn-lt"/>
              </a:rPr>
              <a:t>One randomized trial of women (n=673) with a history of </a:t>
            </a:r>
            <a:r>
              <a:rPr lang="en-US" b="0" i="0" dirty="0" err="1">
                <a:effectLst/>
                <a:latin typeface="+mn-lt"/>
              </a:rPr>
              <a:t>rUTIs</a:t>
            </a:r>
            <a:r>
              <a:rPr lang="en-US" b="0" i="0" dirty="0">
                <a:effectLst/>
                <a:latin typeface="+mn-lt"/>
              </a:rPr>
              <a:t> and ASB found that antibiotic treatment was associated with an increased risk of symptomatic recurrence (47% versus 13%) and development of antibiotic-resistant organisms. </a:t>
            </a:r>
          </a:p>
          <a:p>
            <a:pPr lvl="1"/>
            <a:r>
              <a:rPr lang="en-US" dirty="0">
                <a:latin typeface="+mn-lt"/>
              </a:rPr>
              <a:t>S</a:t>
            </a:r>
            <a:r>
              <a:rPr lang="en-US" b="0" i="0" dirty="0">
                <a:effectLst/>
                <a:latin typeface="+mn-lt"/>
              </a:rPr>
              <a:t>uggests that ASB may prevent the development of symptomatic UTIs.</a:t>
            </a:r>
          </a:p>
          <a:p>
            <a:r>
              <a:rPr lang="en-US" dirty="0">
                <a:latin typeface="+mn-lt"/>
              </a:rPr>
              <a:t>E</a:t>
            </a:r>
            <a:r>
              <a:rPr lang="en-US" b="0" i="0" dirty="0">
                <a:effectLst/>
                <a:latin typeface="+mn-lt"/>
              </a:rPr>
              <a:t>vidence also indicates that screening/treatment of ASB does not reduce UTI rates, morbidity, or mortality in “high-risk” patients (elderly, immunosuppressed, renal transplant patients, diabetics) </a:t>
            </a:r>
          </a:p>
          <a:p>
            <a:r>
              <a:rPr lang="en-US" b="0" i="0" dirty="0">
                <a:effectLst/>
                <a:latin typeface="+mn-lt"/>
              </a:rPr>
              <a:t>The only clearly recognized indications for screening/treatment of ASB are 1) pregnant women, and 2) patients undergoing elective urologic surgery</a:t>
            </a:r>
            <a:endParaRPr lang="en-US" dirty="0">
              <a:latin typeface="+mn-lt"/>
            </a:endParaRPr>
          </a:p>
        </p:txBody>
      </p:sp>
    </p:spTree>
    <p:extLst>
      <p:ext uri="{BB962C8B-B14F-4D97-AF65-F5344CB8AC3E}">
        <p14:creationId xmlns:p14="http://schemas.microsoft.com/office/powerpoint/2010/main" val="2540165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47C9D-EFAD-4A78-99C5-E41627B38D5A}"/>
              </a:ext>
            </a:extLst>
          </p:cNvPr>
          <p:cNvSpPr>
            <a:spLocks noGrp="1"/>
          </p:cNvSpPr>
          <p:nvPr>
            <p:ph type="title"/>
          </p:nvPr>
        </p:nvSpPr>
        <p:spPr/>
        <p:txBody>
          <a:bodyPr/>
          <a:lstStyle/>
          <a:p>
            <a:r>
              <a:rPr lang="en-US" dirty="0"/>
              <a:t>Uncomplicated Cystitis and Pyelonephritis</a:t>
            </a:r>
          </a:p>
        </p:txBody>
      </p:sp>
      <p:sp>
        <p:nvSpPr>
          <p:cNvPr id="3" name="Content Placeholder 2">
            <a:extLst>
              <a:ext uri="{FF2B5EF4-FFF2-40B4-BE49-F238E27FC236}">
                <a16:creationId xmlns:a16="http://schemas.microsoft.com/office/drawing/2014/main" id="{402AD89B-62AF-4B57-B932-2E91295F8052}"/>
              </a:ext>
            </a:extLst>
          </p:cNvPr>
          <p:cNvSpPr>
            <a:spLocks noGrp="1"/>
          </p:cNvSpPr>
          <p:nvPr>
            <p:ph idx="1"/>
          </p:nvPr>
        </p:nvSpPr>
        <p:spPr/>
        <p:txBody>
          <a:bodyPr/>
          <a:lstStyle/>
          <a:p>
            <a:r>
              <a:rPr lang="en-US" dirty="0"/>
              <a:t>2010 Update of the clinical practice guidelines by the IDSA and European Society for Microbiology and Infectious Diseases</a:t>
            </a:r>
          </a:p>
          <a:p>
            <a:r>
              <a:rPr lang="en-US" dirty="0"/>
              <a:t>Co-sponsoring organizations:</a:t>
            </a:r>
          </a:p>
          <a:p>
            <a:pPr lvl="1"/>
            <a:r>
              <a:rPr lang="en-US" dirty="0"/>
              <a:t>American Congress of Obstetricians and Gynecologists</a:t>
            </a:r>
          </a:p>
          <a:p>
            <a:pPr lvl="1"/>
            <a:r>
              <a:rPr lang="en-US" dirty="0"/>
              <a:t>American Urological Association</a:t>
            </a:r>
          </a:p>
          <a:p>
            <a:pPr lvl="1"/>
            <a:r>
              <a:rPr lang="en-US" dirty="0"/>
              <a:t>Association of Medical Microbiology and Infectious Diseases-Canada</a:t>
            </a:r>
          </a:p>
          <a:p>
            <a:pPr lvl="1"/>
            <a:r>
              <a:rPr lang="en-US" dirty="0"/>
              <a:t>Society for Academic Emergency Medicine</a:t>
            </a:r>
          </a:p>
        </p:txBody>
      </p:sp>
    </p:spTree>
    <p:extLst>
      <p:ext uri="{BB962C8B-B14F-4D97-AF65-F5344CB8AC3E}">
        <p14:creationId xmlns:p14="http://schemas.microsoft.com/office/powerpoint/2010/main" val="3076307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D8F92-EAED-4FC4-A560-C81CCC5AB576}"/>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F9492C1D-6DE8-4E10-98AB-9C4364053195}"/>
              </a:ext>
            </a:extLst>
          </p:cNvPr>
          <p:cNvSpPr>
            <a:spLocks noGrp="1"/>
          </p:cNvSpPr>
          <p:nvPr>
            <p:ph idx="1"/>
          </p:nvPr>
        </p:nvSpPr>
        <p:spPr/>
        <p:txBody>
          <a:bodyPr/>
          <a:lstStyle/>
          <a:p>
            <a:r>
              <a:rPr lang="en-US" dirty="0"/>
              <a:t>Review outpatient prescribing statistics</a:t>
            </a:r>
          </a:p>
          <a:p>
            <a:r>
              <a:rPr lang="en-US" dirty="0"/>
              <a:t>Define asymptomatic bacteriuria vs urinary tract infection (UTI)</a:t>
            </a:r>
          </a:p>
          <a:p>
            <a:r>
              <a:rPr lang="en-US" dirty="0"/>
              <a:t>Define uncomplicated vs complicated UTI</a:t>
            </a:r>
          </a:p>
          <a:p>
            <a:r>
              <a:rPr lang="en-US" dirty="0"/>
              <a:t>Review guidelines for treatment of uncomplicated and complicated UTI</a:t>
            </a:r>
          </a:p>
          <a:p>
            <a:r>
              <a:rPr lang="en-US" dirty="0"/>
              <a:t>Review guidelines for treatment of community acquired pneumonia (CAP)</a:t>
            </a:r>
          </a:p>
        </p:txBody>
      </p:sp>
    </p:spTree>
    <p:extLst>
      <p:ext uri="{BB962C8B-B14F-4D97-AF65-F5344CB8AC3E}">
        <p14:creationId xmlns:p14="http://schemas.microsoft.com/office/powerpoint/2010/main" val="1784072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3EEDA-06F6-4999-ADD9-1A6794880201}"/>
              </a:ext>
            </a:extLst>
          </p:cNvPr>
          <p:cNvSpPr>
            <a:spLocks noGrp="1"/>
          </p:cNvSpPr>
          <p:nvPr>
            <p:ph type="title"/>
          </p:nvPr>
        </p:nvSpPr>
        <p:spPr/>
        <p:txBody>
          <a:bodyPr/>
          <a:lstStyle/>
          <a:p>
            <a:r>
              <a:rPr lang="en-US" dirty="0"/>
              <a:t>IDSA Clinical Practice Guidelines</a:t>
            </a:r>
          </a:p>
        </p:txBody>
      </p:sp>
      <p:pic>
        <p:nvPicPr>
          <p:cNvPr id="5" name="Picture 4">
            <a:extLst>
              <a:ext uri="{FF2B5EF4-FFF2-40B4-BE49-F238E27FC236}">
                <a16:creationId xmlns:a16="http://schemas.microsoft.com/office/drawing/2014/main" id="{7ACCB1E9-5997-4714-851C-5115FB2AC667}"/>
              </a:ext>
            </a:extLst>
          </p:cNvPr>
          <p:cNvPicPr>
            <a:picLocks noChangeAspect="1"/>
          </p:cNvPicPr>
          <p:nvPr/>
        </p:nvPicPr>
        <p:blipFill>
          <a:blip r:embed="rId2"/>
          <a:stretch>
            <a:fillRect/>
          </a:stretch>
        </p:blipFill>
        <p:spPr>
          <a:xfrm>
            <a:off x="696643" y="1901952"/>
            <a:ext cx="10798714" cy="4257185"/>
          </a:xfrm>
          <a:prstGeom prst="rect">
            <a:avLst/>
          </a:prstGeom>
        </p:spPr>
      </p:pic>
    </p:spTree>
    <p:extLst>
      <p:ext uri="{BB962C8B-B14F-4D97-AF65-F5344CB8AC3E}">
        <p14:creationId xmlns:p14="http://schemas.microsoft.com/office/powerpoint/2010/main" val="2498889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CF4B5-7B84-4FB9-AD33-777389BDAF51}"/>
              </a:ext>
            </a:extLst>
          </p:cNvPr>
          <p:cNvSpPr>
            <a:spLocks noGrp="1"/>
          </p:cNvSpPr>
          <p:nvPr>
            <p:ph type="title"/>
          </p:nvPr>
        </p:nvSpPr>
        <p:spPr>
          <a:xfrm>
            <a:off x="646111" y="452718"/>
            <a:ext cx="9970073" cy="1400530"/>
          </a:xfrm>
        </p:spPr>
        <p:txBody>
          <a:bodyPr/>
          <a:lstStyle/>
          <a:p>
            <a:r>
              <a:rPr lang="en-US" dirty="0"/>
              <a:t>UTI – Uncomplicated vs Complicated</a:t>
            </a:r>
          </a:p>
        </p:txBody>
      </p:sp>
      <p:sp>
        <p:nvSpPr>
          <p:cNvPr id="3" name="Content Placeholder 2">
            <a:extLst>
              <a:ext uri="{FF2B5EF4-FFF2-40B4-BE49-F238E27FC236}">
                <a16:creationId xmlns:a16="http://schemas.microsoft.com/office/drawing/2014/main" id="{569937A3-9E99-4E7A-8016-6587600BF760}"/>
              </a:ext>
            </a:extLst>
          </p:cNvPr>
          <p:cNvSpPr>
            <a:spLocks noGrp="1"/>
          </p:cNvSpPr>
          <p:nvPr>
            <p:ph idx="1"/>
          </p:nvPr>
        </p:nvSpPr>
        <p:spPr/>
        <p:txBody>
          <a:bodyPr>
            <a:normAutofit fontScale="92500" lnSpcReduction="20000"/>
          </a:bodyPr>
          <a:lstStyle/>
          <a:p>
            <a:r>
              <a:rPr lang="en-US" dirty="0"/>
              <a:t>Definition varies among professional societies</a:t>
            </a:r>
          </a:p>
          <a:p>
            <a:r>
              <a:rPr lang="en-US" dirty="0"/>
              <a:t>Some consider patients with underlying urologic abnormalities, immunocompromising conditions or poorly controlled diabetes mellitus as complicated</a:t>
            </a:r>
          </a:p>
          <a:p>
            <a:r>
              <a:rPr lang="en-US" dirty="0"/>
              <a:t>Others use site of infection, meaning those isolated to the bladder as uncomplicated, and anything above the level of the bladder as complicated</a:t>
            </a:r>
          </a:p>
          <a:p>
            <a:r>
              <a:rPr lang="en-US" dirty="0"/>
              <a:t>Signs and symptoms suggesting infection beyond the bladder indicating a complicated infection or pyelonephritis include:</a:t>
            </a:r>
          </a:p>
          <a:p>
            <a:pPr lvl="1"/>
            <a:r>
              <a:rPr lang="en-US" dirty="0"/>
              <a:t>Fever, chills, rigors</a:t>
            </a:r>
          </a:p>
          <a:p>
            <a:pPr lvl="1"/>
            <a:r>
              <a:rPr lang="en-US" dirty="0"/>
              <a:t>Flank pain or costovertebral angle tenderness</a:t>
            </a:r>
          </a:p>
          <a:p>
            <a:pPr lvl="1"/>
            <a:r>
              <a:rPr lang="en-US" dirty="0"/>
              <a:t>Signs of sepsis</a:t>
            </a:r>
          </a:p>
          <a:p>
            <a:r>
              <a:rPr lang="en-US" dirty="0"/>
              <a:t>Complicated infection includes pyelonephritis</a:t>
            </a:r>
          </a:p>
        </p:txBody>
      </p:sp>
    </p:spTree>
    <p:extLst>
      <p:ext uri="{BB962C8B-B14F-4D97-AF65-F5344CB8AC3E}">
        <p14:creationId xmlns:p14="http://schemas.microsoft.com/office/powerpoint/2010/main" val="1270610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5FD63-F550-4A17-9AC1-FF40010430D7}"/>
              </a:ext>
            </a:extLst>
          </p:cNvPr>
          <p:cNvSpPr>
            <a:spLocks noGrp="1"/>
          </p:cNvSpPr>
          <p:nvPr>
            <p:ph type="title"/>
          </p:nvPr>
        </p:nvSpPr>
        <p:spPr>
          <a:xfrm>
            <a:off x="646111" y="452718"/>
            <a:ext cx="9404723" cy="790866"/>
          </a:xfrm>
        </p:spPr>
        <p:txBody>
          <a:bodyPr/>
          <a:lstStyle/>
          <a:p>
            <a:r>
              <a:rPr lang="en-US" dirty="0"/>
              <a:t>Acute, Uncomplicated Cystitis</a:t>
            </a:r>
            <a:br>
              <a:rPr lang="en-US" dirty="0"/>
            </a:br>
            <a:r>
              <a:rPr lang="en-US" dirty="0"/>
              <a:t>Evaluation</a:t>
            </a:r>
          </a:p>
        </p:txBody>
      </p:sp>
      <p:sp>
        <p:nvSpPr>
          <p:cNvPr id="3" name="Content Placeholder 2">
            <a:extLst>
              <a:ext uri="{FF2B5EF4-FFF2-40B4-BE49-F238E27FC236}">
                <a16:creationId xmlns:a16="http://schemas.microsoft.com/office/drawing/2014/main" id="{DEE1819B-2639-4A81-985C-66649A8D19DB}"/>
              </a:ext>
            </a:extLst>
          </p:cNvPr>
          <p:cNvSpPr>
            <a:spLocks noGrp="1"/>
          </p:cNvSpPr>
          <p:nvPr>
            <p:ph idx="1"/>
          </p:nvPr>
        </p:nvSpPr>
        <p:spPr/>
        <p:txBody>
          <a:bodyPr/>
          <a:lstStyle/>
          <a:p>
            <a:r>
              <a:rPr lang="en-US" dirty="0"/>
              <a:t>Suspect in females with dysuria, increased frequency or urgency, suprapubic pain, new incontinence</a:t>
            </a:r>
          </a:p>
          <a:p>
            <a:r>
              <a:rPr lang="en-US" dirty="0"/>
              <a:t>Presence of vaginal pruritus or discharge suggests against cystitis (STIs, vaginal candidiasis, bacterial vaginosis)</a:t>
            </a:r>
          </a:p>
          <a:p>
            <a:r>
              <a:rPr lang="en-US" dirty="0"/>
              <a:t>Symptoms such as chronic nocturia, chronic incontinence, cloudy or foul smelling urine alone should not be considered a UTI</a:t>
            </a:r>
          </a:p>
          <a:p>
            <a:r>
              <a:rPr lang="en-US" dirty="0"/>
              <a:t>Mental status changes in elderly patients without localizing symptoms of a UTI should not prompt testing or treatment</a:t>
            </a:r>
          </a:p>
          <a:p>
            <a:r>
              <a:rPr lang="en-US" dirty="0"/>
              <a:t>Physical exam may reveal suprapubic discomfort, but should not have fever, CVA tenderness or generalized abdominal pain</a:t>
            </a:r>
          </a:p>
          <a:p>
            <a:endParaRPr lang="en-US" dirty="0"/>
          </a:p>
        </p:txBody>
      </p:sp>
    </p:spTree>
    <p:extLst>
      <p:ext uri="{BB962C8B-B14F-4D97-AF65-F5344CB8AC3E}">
        <p14:creationId xmlns:p14="http://schemas.microsoft.com/office/powerpoint/2010/main" val="3597658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6AF8-1611-4DB1-88C2-1A1C531D0DD4}"/>
              </a:ext>
            </a:extLst>
          </p:cNvPr>
          <p:cNvSpPr>
            <a:spLocks noGrp="1"/>
          </p:cNvSpPr>
          <p:nvPr>
            <p:ph type="title"/>
          </p:nvPr>
        </p:nvSpPr>
        <p:spPr/>
        <p:txBody>
          <a:bodyPr/>
          <a:lstStyle/>
          <a:p>
            <a:r>
              <a:rPr lang="en-US" dirty="0"/>
              <a:t>Acute, Uncomplicated Cystitis</a:t>
            </a:r>
            <a:br>
              <a:rPr lang="en-US" dirty="0"/>
            </a:br>
            <a:r>
              <a:rPr lang="en-US" dirty="0"/>
              <a:t>Urinalysis</a:t>
            </a:r>
          </a:p>
        </p:txBody>
      </p:sp>
      <p:sp>
        <p:nvSpPr>
          <p:cNvPr id="3" name="Content Placeholder 2">
            <a:extLst>
              <a:ext uri="{FF2B5EF4-FFF2-40B4-BE49-F238E27FC236}">
                <a16:creationId xmlns:a16="http://schemas.microsoft.com/office/drawing/2014/main" id="{8147B1D8-6663-4547-AC09-49B93C847B27}"/>
              </a:ext>
            </a:extLst>
          </p:cNvPr>
          <p:cNvSpPr>
            <a:spLocks noGrp="1"/>
          </p:cNvSpPr>
          <p:nvPr>
            <p:ph idx="1"/>
          </p:nvPr>
        </p:nvSpPr>
        <p:spPr/>
        <p:txBody>
          <a:bodyPr/>
          <a:lstStyle/>
          <a:p>
            <a:r>
              <a:rPr lang="en-US" dirty="0"/>
              <a:t>Urinalysis not routinely necessary in those with typical signs and symptoms</a:t>
            </a:r>
          </a:p>
          <a:p>
            <a:r>
              <a:rPr lang="en-US" dirty="0"/>
              <a:t>May be useful in atypical situations; can be done by dipstick or microscopy</a:t>
            </a:r>
          </a:p>
          <a:p>
            <a:r>
              <a:rPr lang="en-US" dirty="0"/>
              <a:t>Lack of pyuria strongly suggests against cystitis</a:t>
            </a:r>
          </a:p>
          <a:p>
            <a:r>
              <a:rPr lang="en-US" dirty="0"/>
              <a:t>Presence of hematuria may be helpful as it is more commonly seen in cystitis than urethritis or vaginitis</a:t>
            </a:r>
          </a:p>
          <a:p>
            <a:r>
              <a:rPr lang="en-US" dirty="0"/>
              <a:t>Positive testing for leukocyte esterase and nitrite can be helpful to support a positive diagnosis; negative results should not rule out infection</a:t>
            </a:r>
          </a:p>
        </p:txBody>
      </p:sp>
    </p:spTree>
    <p:extLst>
      <p:ext uri="{BB962C8B-B14F-4D97-AF65-F5344CB8AC3E}">
        <p14:creationId xmlns:p14="http://schemas.microsoft.com/office/powerpoint/2010/main" val="2649940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8AA71-21B8-4E8A-B420-3B13E4527BB8}"/>
              </a:ext>
            </a:extLst>
          </p:cNvPr>
          <p:cNvSpPr>
            <a:spLocks noGrp="1"/>
          </p:cNvSpPr>
          <p:nvPr>
            <p:ph type="title"/>
          </p:nvPr>
        </p:nvSpPr>
        <p:spPr/>
        <p:txBody>
          <a:bodyPr/>
          <a:lstStyle/>
          <a:p>
            <a:r>
              <a:rPr lang="en-US" dirty="0"/>
              <a:t>Acute, Uncomplicated Cystitis</a:t>
            </a:r>
            <a:br>
              <a:rPr lang="en-US" dirty="0"/>
            </a:br>
            <a:r>
              <a:rPr lang="en-US" dirty="0"/>
              <a:t>Culture</a:t>
            </a:r>
          </a:p>
        </p:txBody>
      </p:sp>
      <p:sp>
        <p:nvSpPr>
          <p:cNvPr id="3" name="Content Placeholder 2">
            <a:extLst>
              <a:ext uri="{FF2B5EF4-FFF2-40B4-BE49-F238E27FC236}">
                <a16:creationId xmlns:a16="http://schemas.microsoft.com/office/drawing/2014/main" id="{ED6A3E30-EF95-48F1-9178-7F6B62064D4D}"/>
              </a:ext>
            </a:extLst>
          </p:cNvPr>
          <p:cNvSpPr>
            <a:spLocks noGrp="1"/>
          </p:cNvSpPr>
          <p:nvPr>
            <p:ph idx="1"/>
          </p:nvPr>
        </p:nvSpPr>
        <p:spPr/>
        <p:txBody>
          <a:bodyPr/>
          <a:lstStyle/>
          <a:p>
            <a:r>
              <a:rPr lang="en-US" dirty="0"/>
              <a:t>Not necessary in typical cases</a:t>
            </a:r>
          </a:p>
          <a:p>
            <a:r>
              <a:rPr lang="en-US" dirty="0"/>
              <a:t>Should be obtained in patients at risk for more serious infection, including those with underlying urologic abnormalities, immunocompromised or poorly controlled DM</a:t>
            </a:r>
          </a:p>
          <a:p>
            <a:r>
              <a:rPr lang="en-US" dirty="0"/>
              <a:t>Also obtain in those with risk factors for resistant organisms, which include any of the following in the past 3 months:</a:t>
            </a:r>
          </a:p>
          <a:p>
            <a:pPr lvl="1"/>
            <a:r>
              <a:rPr lang="en-US" dirty="0"/>
              <a:t>Multi Drug Resistant Gram negative isolate or FQ resistant </a:t>
            </a:r>
            <a:r>
              <a:rPr lang="en-US" i="1" dirty="0"/>
              <a:t>P. aeruginosa</a:t>
            </a:r>
            <a:endParaRPr lang="en-US" dirty="0"/>
          </a:p>
          <a:p>
            <a:pPr lvl="1"/>
            <a:r>
              <a:rPr lang="en-US" dirty="0"/>
              <a:t>Inpatient stay in a health care facility</a:t>
            </a:r>
          </a:p>
          <a:p>
            <a:pPr lvl="1"/>
            <a:r>
              <a:rPr lang="en-US" dirty="0"/>
              <a:t>Use of FQ, TMP-SMX or broad-spectrum beta-lactam</a:t>
            </a:r>
          </a:p>
        </p:txBody>
      </p:sp>
    </p:spTree>
    <p:extLst>
      <p:ext uri="{BB962C8B-B14F-4D97-AF65-F5344CB8AC3E}">
        <p14:creationId xmlns:p14="http://schemas.microsoft.com/office/powerpoint/2010/main" val="1849470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809DD-7B37-4601-BFA8-3377A53E7F97}"/>
              </a:ext>
            </a:extLst>
          </p:cNvPr>
          <p:cNvSpPr>
            <a:spLocks noGrp="1"/>
          </p:cNvSpPr>
          <p:nvPr>
            <p:ph type="title"/>
          </p:nvPr>
        </p:nvSpPr>
        <p:spPr/>
        <p:txBody>
          <a:bodyPr/>
          <a:lstStyle/>
          <a:p>
            <a:r>
              <a:rPr lang="en-US" dirty="0"/>
              <a:t>Acute, Uncomplicated Cystitis</a:t>
            </a:r>
            <a:br>
              <a:rPr lang="en-US" dirty="0"/>
            </a:br>
            <a:r>
              <a:rPr lang="en-US" dirty="0"/>
              <a:t>Culture</a:t>
            </a:r>
          </a:p>
        </p:txBody>
      </p:sp>
      <p:sp>
        <p:nvSpPr>
          <p:cNvPr id="3" name="Content Placeholder 2">
            <a:extLst>
              <a:ext uri="{FF2B5EF4-FFF2-40B4-BE49-F238E27FC236}">
                <a16:creationId xmlns:a16="http://schemas.microsoft.com/office/drawing/2014/main" id="{6B4EDF39-F502-4486-B830-9AE1D85DD41E}"/>
              </a:ext>
            </a:extLst>
          </p:cNvPr>
          <p:cNvSpPr>
            <a:spLocks noGrp="1"/>
          </p:cNvSpPr>
          <p:nvPr>
            <p:ph idx="1"/>
          </p:nvPr>
        </p:nvSpPr>
        <p:spPr/>
        <p:txBody>
          <a:bodyPr/>
          <a:lstStyle/>
          <a:p>
            <a:r>
              <a:rPr lang="en-US" i="1" dirty="0"/>
              <a:t>E. coli</a:t>
            </a:r>
            <a:r>
              <a:rPr lang="en-US" dirty="0"/>
              <a:t> represents 75-95% of cases; less common causes include different species of Enterobacteriaceae and other bacteria, such as </a:t>
            </a:r>
            <a:r>
              <a:rPr lang="en-US" i="1" dirty="0"/>
              <a:t>S. saprophyticus</a:t>
            </a:r>
            <a:endParaRPr lang="en-US" dirty="0"/>
          </a:p>
          <a:p>
            <a:r>
              <a:rPr lang="en-US" dirty="0"/>
              <a:t>In healthy, nonpregnant females, growth of lactobacilli, enterococci, Group B streptococci and coagulase-negative staphylococci (other than </a:t>
            </a:r>
            <a:r>
              <a:rPr lang="en-US" i="1" dirty="0"/>
              <a:t>S. saprophyticus</a:t>
            </a:r>
            <a:r>
              <a:rPr lang="en-US" dirty="0"/>
              <a:t>) likely represents contamination</a:t>
            </a:r>
          </a:p>
        </p:txBody>
      </p:sp>
    </p:spTree>
    <p:extLst>
      <p:ext uri="{BB962C8B-B14F-4D97-AF65-F5344CB8AC3E}">
        <p14:creationId xmlns:p14="http://schemas.microsoft.com/office/powerpoint/2010/main" val="74102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A0279-3BC3-4905-B898-2B2451624A3A}"/>
              </a:ext>
            </a:extLst>
          </p:cNvPr>
          <p:cNvSpPr>
            <a:spLocks noGrp="1"/>
          </p:cNvSpPr>
          <p:nvPr>
            <p:ph type="title"/>
          </p:nvPr>
        </p:nvSpPr>
        <p:spPr/>
        <p:txBody>
          <a:bodyPr/>
          <a:lstStyle/>
          <a:p>
            <a:r>
              <a:rPr lang="en-US" dirty="0"/>
              <a:t>Acute, Uncomplicated Cystitis</a:t>
            </a:r>
            <a:br>
              <a:rPr lang="en-US" dirty="0"/>
            </a:br>
            <a:r>
              <a:rPr lang="en-US" dirty="0"/>
              <a:t>Treatment</a:t>
            </a:r>
          </a:p>
        </p:txBody>
      </p:sp>
      <p:sp>
        <p:nvSpPr>
          <p:cNvPr id="3" name="Content Placeholder 2">
            <a:extLst>
              <a:ext uri="{FF2B5EF4-FFF2-40B4-BE49-F238E27FC236}">
                <a16:creationId xmlns:a16="http://schemas.microsoft.com/office/drawing/2014/main" id="{B849E8B3-09BD-47E1-B6C3-40D40C7FA0A0}"/>
              </a:ext>
            </a:extLst>
          </p:cNvPr>
          <p:cNvSpPr>
            <a:spLocks noGrp="1"/>
          </p:cNvSpPr>
          <p:nvPr>
            <p:ph idx="1"/>
          </p:nvPr>
        </p:nvSpPr>
        <p:spPr/>
        <p:txBody>
          <a:bodyPr>
            <a:normAutofit fontScale="85000" lnSpcReduction="10000"/>
          </a:bodyPr>
          <a:lstStyle/>
          <a:p>
            <a:r>
              <a:rPr lang="en-US" dirty="0"/>
              <a:t>Nitrofurantoin monohydrate/</a:t>
            </a:r>
            <a:r>
              <a:rPr lang="en-US" dirty="0" err="1"/>
              <a:t>macrocrystals</a:t>
            </a:r>
            <a:r>
              <a:rPr lang="en-US" dirty="0"/>
              <a:t> 100mg PO twice daily for 5 days (A-I)</a:t>
            </a:r>
          </a:p>
          <a:p>
            <a:r>
              <a:rPr lang="en-US" dirty="0"/>
              <a:t>TMP-SMX 1DS tab PO twice daily for 3 days, if local resistance rates do not exceed 20%, or if susceptible on culture (A-I)</a:t>
            </a:r>
          </a:p>
          <a:p>
            <a:r>
              <a:rPr lang="en-US" dirty="0"/>
              <a:t>Fosfomycin trometamol 3g PO single dose (A-I)</a:t>
            </a:r>
          </a:p>
          <a:p>
            <a:r>
              <a:rPr lang="en-US" dirty="0"/>
              <a:t>Ciprofloxacin, levofloxacin and ofloxacin for 3 day regimens (A-I),  but should be considered as an alternative due to increased risk for adverse effects and need to reserve for other indications</a:t>
            </a:r>
          </a:p>
          <a:p>
            <a:r>
              <a:rPr lang="en-US" dirty="0"/>
              <a:t>Beta-lactams, such as amoxicillin-clavulanic acid, cefdinir, cefaclor and cefpodoxime in 3-7 day regimens are appropriate when recommended agents can not be used (B-I) </a:t>
            </a:r>
          </a:p>
          <a:p>
            <a:r>
              <a:rPr lang="en-US" dirty="0"/>
              <a:t>Other beta-lactams, such as cephalexin, are less well studied, but may be appropriate in certain clinical settings (B-III)</a:t>
            </a:r>
          </a:p>
          <a:p>
            <a:r>
              <a:rPr lang="en-US" dirty="0"/>
              <a:t>Beta lactams generally have more adverse effects and have inferior efficacy</a:t>
            </a:r>
          </a:p>
        </p:txBody>
      </p:sp>
    </p:spTree>
    <p:extLst>
      <p:ext uri="{BB962C8B-B14F-4D97-AF65-F5344CB8AC3E}">
        <p14:creationId xmlns:p14="http://schemas.microsoft.com/office/powerpoint/2010/main" val="3977667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EC431-2160-4171-828F-E8C11C66B229}"/>
              </a:ext>
            </a:extLst>
          </p:cNvPr>
          <p:cNvSpPr>
            <a:spLocks noGrp="1"/>
          </p:cNvSpPr>
          <p:nvPr>
            <p:ph type="title"/>
          </p:nvPr>
        </p:nvSpPr>
        <p:spPr/>
        <p:txBody>
          <a:bodyPr/>
          <a:lstStyle/>
          <a:p>
            <a:r>
              <a:rPr lang="en-US" sz="3200" dirty="0"/>
              <a:t>Acute, Complicated Cystitis and Pyelonephritis</a:t>
            </a:r>
            <a:br>
              <a:rPr lang="en-US" sz="3200" dirty="0"/>
            </a:br>
            <a:r>
              <a:rPr lang="en-US" sz="3200" dirty="0"/>
              <a:t>Evaluation and Treatment</a:t>
            </a:r>
          </a:p>
        </p:txBody>
      </p:sp>
      <p:sp>
        <p:nvSpPr>
          <p:cNvPr id="3" name="Content Placeholder 2">
            <a:extLst>
              <a:ext uri="{FF2B5EF4-FFF2-40B4-BE49-F238E27FC236}">
                <a16:creationId xmlns:a16="http://schemas.microsoft.com/office/drawing/2014/main" id="{9BA96087-894F-4728-9E5D-6E9819B5B20E}"/>
              </a:ext>
            </a:extLst>
          </p:cNvPr>
          <p:cNvSpPr>
            <a:spLocks noGrp="1"/>
          </p:cNvSpPr>
          <p:nvPr>
            <p:ph idx="1"/>
          </p:nvPr>
        </p:nvSpPr>
        <p:spPr/>
        <p:txBody>
          <a:bodyPr/>
          <a:lstStyle/>
          <a:p>
            <a:r>
              <a:rPr lang="en-US" dirty="0"/>
              <a:t>All patients with suspected complicated cystitis should have urine culture and susceptibility performed (A-III)</a:t>
            </a:r>
          </a:p>
          <a:p>
            <a:r>
              <a:rPr lang="en-US" dirty="0"/>
              <a:t>Ciprofloxacin 500mg PO twice daily for 7 days, with or without an initial 400mg intravenous dose, is appropriate for patients not requiring hospitalization and where resistance rates are &lt;10% (A-I)</a:t>
            </a:r>
          </a:p>
          <a:p>
            <a:r>
              <a:rPr lang="en-US" dirty="0"/>
              <a:t>If an initial IV agent is used, a long acting antimicrobial, such as 1g of ceftriaxone or a consolidated 24-h dose of an aminoglycoside can be used (B-III)</a:t>
            </a:r>
          </a:p>
          <a:p>
            <a:r>
              <a:rPr lang="en-US" dirty="0"/>
              <a:t>If local prevalence of FQ resistance is &gt;10%, an initial 1-time IV dose of a long-acting parenteral agent is recommended (B-III)</a:t>
            </a:r>
          </a:p>
        </p:txBody>
      </p:sp>
    </p:spTree>
    <p:extLst>
      <p:ext uri="{BB962C8B-B14F-4D97-AF65-F5344CB8AC3E}">
        <p14:creationId xmlns:p14="http://schemas.microsoft.com/office/powerpoint/2010/main" val="1169393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DEB8E-4B39-44D8-9820-48DB4CF7E205}"/>
              </a:ext>
            </a:extLst>
          </p:cNvPr>
          <p:cNvSpPr>
            <a:spLocks noGrp="1"/>
          </p:cNvSpPr>
          <p:nvPr>
            <p:ph type="title"/>
          </p:nvPr>
        </p:nvSpPr>
        <p:spPr/>
        <p:txBody>
          <a:bodyPr/>
          <a:lstStyle/>
          <a:p>
            <a:r>
              <a:rPr lang="en-US" sz="3200" dirty="0"/>
              <a:t>Acute, Complicated Cystitis and Pyelonephritis</a:t>
            </a:r>
            <a:br>
              <a:rPr lang="en-US" sz="3200" dirty="0"/>
            </a:br>
            <a:r>
              <a:rPr lang="en-US" sz="3200" dirty="0"/>
              <a:t>Treatment</a:t>
            </a:r>
          </a:p>
        </p:txBody>
      </p:sp>
      <p:sp>
        <p:nvSpPr>
          <p:cNvPr id="3" name="Content Placeholder 2">
            <a:extLst>
              <a:ext uri="{FF2B5EF4-FFF2-40B4-BE49-F238E27FC236}">
                <a16:creationId xmlns:a16="http://schemas.microsoft.com/office/drawing/2014/main" id="{4B51F50A-D848-4043-8DEF-4FA550E7975E}"/>
              </a:ext>
            </a:extLst>
          </p:cNvPr>
          <p:cNvSpPr>
            <a:spLocks noGrp="1"/>
          </p:cNvSpPr>
          <p:nvPr>
            <p:ph idx="1"/>
          </p:nvPr>
        </p:nvSpPr>
        <p:spPr/>
        <p:txBody>
          <a:bodyPr/>
          <a:lstStyle/>
          <a:p>
            <a:r>
              <a:rPr lang="en-US" dirty="0"/>
              <a:t>Once-daily oral FQ, such as ciprofloxacin 1000mg extended release for 7 days or levofloxacin 750mg PO daily for 5 days (B-II)</a:t>
            </a:r>
          </a:p>
          <a:p>
            <a:r>
              <a:rPr lang="en-US" dirty="0"/>
              <a:t>Oral TMP-SMX 1DS tab PO daily for 14 days if the pathogen is known to be susceptible (A-I)</a:t>
            </a:r>
          </a:p>
          <a:p>
            <a:r>
              <a:rPr lang="en-US" dirty="0"/>
              <a:t>Oral beta-lactams are less effective than other agents for pyelonephritis (B-III). If used, an initial IV dose of a long-acting parenteral antimicrobial is recommended (B-III)</a:t>
            </a:r>
          </a:p>
        </p:txBody>
      </p:sp>
    </p:spTree>
    <p:extLst>
      <p:ext uri="{BB962C8B-B14F-4D97-AF65-F5344CB8AC3E}">
        <p14:creationId xmlns:p14="http://schemas.microsoft.com/office/powerpoint/2010/main" val="1059730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2F5751D-D776-4DEE-9F9B-5B223BD89A54}"/>
              </a:ext>
            </a:extLst>
          </p:cNvPr>
          <p:cNvPicPr>
            <a:picLocks noChangeAspect="1"/>
          </p:cNvPicPr>
          <p:nvPr/>
        </p:nvPicPr>
        <p:blipFill rotWithShape="1">
          <a:blip r:embed="rId2"/>
          <a:srcRect b="35933"/>
          <a:stretch/>
        </p:blipFill>
        <p:spPr>
          <a:xfrm>
            <a:off x="0" y="0"/>
            <a:ext cx="6362236" cy="6858000"/>
          </a:xfrm>
          <a:prstGeom prst="rect">
            <a:avLst/>
          </a:prstGeom>
        </p:spPr>
      </p:pic>
      <p:pic>
        <p:nvPicPr>
          <p:cNvPr id="11" name="Picture 10">
            <a:extLst>
              <a:ext uri="{FF2B5EF4-FFF2-40B4-BE49-F238E27FC236}">
                <a16:creationId xmlns:a16="http://schemas.microsoft.com/office/drawing/2014/main" id="{C4038D3E-E48F-497F-BE68-641D6B0E4C2A}"/>
              </a:ext>
            </a:extLst>
          </p:cNvPr>
          <p:cNvPicPr>
            <a:picLocks noChangeAspect="1"/>
          </p:cNvPicPr>
          <p:nvPr/>
        </p:nvPicPr>
        <p:blipFill>
          <a:blip r:embed="rId3"/>
          <a:stretch>
            <a:fillRect/>
          </a:stretch>
        </p:blipFill>
        <p:spPr>
          <a:xfrm>
            <a:off x="6312635" y="0"/>
            <a:ext cx="5905909" cy="2834650"/>
          </a:xfrm>
          <a:prstGeom prst="rect">
            <a:avLst/>
          </a:prstGeom>
        </p:spPr>
      </p:pic>
      <p:pic>
        <p:nvPicPr>
          <p:cNvPr id="13" name="Picture 12">
            <a:extLst>
              <a:ext uri="{FF2B5EF4-FFF2-40B4-BE49-F238E27FC236}">
                <a16:creationId xmlns:a16="http://schemas.microsoft.com/office/drawing/2014/main" id="{45C18D8B-EBC1-4A2C-B787-827F05653F07}"/>
              </a:ext>
            </a:extLst>
          </p:cNvPr>
          <p:cNvPicPr>
            <a:picLocks noChangeAspect="1"/>
          </p:cNvPicPr>
          <p:nvPr/>
        </p:nvPicPr>
        <p:blipFill rotWithShape="1">
          <a:blip r:embed="rId4"/>
          <a:srcRect b="23624"/>
          <a:stretch/>
        </p:blipFill>
        <p:spPr>
          <a:xfrm>
            <a:off x="6362235" y="2834650"/>
            <a:ext cx="5868283" cy="4023350"/>
          </a:xfrm>
          <a:prstGeom prst="rect">
            <a:avLst/>
          </a:prstGeom>
        </p:spPr>
      </p:pic>
    </p:spTree>
    <p:extLst>
      <p:ext uri="{BB962C8B-B14F-4D97-AF65-F5344CB8AC3E}">
        <p14:creationId xmlns:p14="http://schemas.microsoft.com/office/powerpoint/2010/main" val="2828773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77CA5-2BB2-43EB-A5C7-E21D27FC4D37}"/>
              </a:ext>
            </a:extLst>
          </p:cNvPr>
          <p:cNvSpPr>
            <a:spLocks noGrp="1"/>
          </p:cNvSpPr>
          <p:nvPr>
            <p:ph type="title"/>
          </p:nvPr>
        </p:nvSpPr>
        <p:spPr/>
        <p:txBody>
          <a:bodyPr/>
          <a:lstStyle/>
          <a:p>
            <a:r>
              <a:rPr lang="en-US" dirty="0"/>
              <a:t>Prescribing Statistics</a:t>
            </a:r>
          </a:p>
        </p:txBody>
      </p:sp>
      <p:sp>
        <p:nvSpPr>
          <p:cNvPr id="3" name="Content Placeholder 2">
            <a:extLst>
              <a:ext uri="{FF2B5EF4-FFF2-40B4-BE49-F238E27FC236}">
                <a16:creationId xmlns:a16="http://schemas.microsoft.com/office/drawing/2014/main" id="{DA7EFD54-FECE-4B36-84DB-68D111389D9D}"/>
              </a:ext>
            </a:extLst>
          </p:cNvPr>
          <p:cNvSpPr>
            <a:spLocks noGrp="1"/>
          </p:cNvSpPr>
          <p:nvPr>
            <p:ph idx="1"/>
          </p:nvPr>
        </p:nvSpPr>
        <p:spPr/>
        <p:txBody>
          <a:bodyPr/>
          <a:lstStyle/>
          <a:p>
            <a:r>
              <a:rPr lang="en-US" dirty="0"/>
              <a:t>Approximately 80-90% of human antibiotic use occurs in the outpatient setting</a:t>
            </a:r>
          </a:p>
          <a:p>
            <a:r>
              <a:rPr lang="en-US" dirty="0"/>
              <a:t>211.1 million courses of antibiotics dispensed to outpatients in U.S. in 2021</a:t>
            </a:r>
          </a:p>
          <a:p>
            <a:r>
              <a:rPr lang="en-US" dirty="0"/>
              <a:t>Estimated 30% or more of outpatient antibiotics are unnecessary</a:t>
            </a:r>
          </a:p>
          <a:p>
            <a:r>
              <a:rPr lang="en-US" dirty="0"/>
              <a:t>Antibiotic-resistant pathogens cause approximately 35,000 deaths in the U.S. yearly</a:t>
            </a:r>
          </a:p>
          <a:p>
            <a:r>
              <a:rPr lang="en-US" dirty="0"/>
              <a:t>Estimated to be the cause of 10 million deaths yearly worldwide by 2050</a:t>
            </a:r>
          </a:p>
          <a:p>
            <a:endParaRPr lang="en-US" dirty="0"/>
          </a:p>
        </p:txBody>
      </p:sp>
      <p:sp>
        <p:nvSpPr>
          <p:cNvPr id="4" name="Footer Placeholder 3">
            <a:extLst>
              <a:ext uri="{FF2B5EF4-FFF2-40B4-BE49-F238E27FC236}">
                <a16:creationId xmlns:a16="http://schemas.microsoft.com/office/drawing/2014/main" id="{13AC8E77-F1B5-4A5D-967F-1EA76DD61741}"/>
              </a:ext>
            </a:extLst>
          </p:cNvPr>
          <p:cNvSpPr>
            <a:spLocks noGrp="1"/>
          </p:cNvSpPr>
          <p:nvPr>
            <p:ph type="ftr" sz="quarter" idx="11"/>
          </p:nvPr>
        </p:nvSpPr>
        <p:spPr>
          <a:xfrm>
            <a:off x="365760" y="6311900"/>
            <a:ext cx="3017520" cy="365125"/>
          </a:xfrm>
        </p:spPr>
        <p:txBody>
          <a:bodyPr/>
          <a:lstStyle/>
          <a:p>
            <a:r>
              <a:rPr lang="nb-NO" sz="600" dirty="0"/>
              <a:t>Amin A, et al. Front Med (Lausanne). 2022 Jul 27;9:901980</a:t>
            </a:r>
          </a:p>
          <a:p>
            <a:r>
              <a:rPr lang="en-US" sz="600" dirty="0" err="1"/>
              <a:t>Livorsi</a:t>
            </a:r>
            <a:r>
              <a:rPr lang="en-US" sz="600" dirty="0"/>
              <a:t> D, et al. ICHE 2015;36:1065-1072. Antibiotic Resistance Threats in the United States, 2013 &amp; 2019. US Dept of Health and Human Services, CDC and Prevention Review on antimicrobial resistance. Chaired by Jim O’Neil. Dec. 2014</a:t>
            </a:r>
          </a:p>
        </p:txBody>
      </p:sp>
    </p:spTree>
    <p:extLst>
      <p:ext uri="{BB962C8B-B14F-4D97-AF65-F5344CB8AC3E}">
        <p14:creationId xmlns:p14="http://schemas.microsoft.com/office/powerpoint/2010/main" val="937898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39565-8FB3-4F3F-9E18-C6C2460CA1D7}"/>
              </a:ext>
            </a:extLst>
          </p:cNvPr>
          <p:cNvSpPr>
            <a:spLocks noGrp="1"/>
          </p:cNvSpPr>
          <p:nvPr>
            <p:ph type="title"/>
          </p:nvPr>
        </p:nvSpPr>
        <p:spPr/>
        <p:txBody>
          <a:bodyPr/>
          <a:lstStyle/>
          <a:p>
            <a:r>
              <a:rPr lang="en-US" dirty="0"/>
              <a:t>Community Acquired Pneumonia</a:t>
            </a:r>
            <a:br>
              <a:rPr lang="en-US" dirty="0"/>
            </a:br>
            <a:r>
              <a:rPr lang="en-US" dirty="0"/>
              <a:t>Epidemiology</a:t>
            </a:r>
          </a:p>
        </p:txBody>
      </p:sp>
      <p:sp>
        <p:nvSpPr>
          <p:cNvPr id="3" name="Content Placeholder 2">
            <a:extLst>
              <a:ext uri="{FF2B5EF4-FFF2-40B4-BE49-F238E27FC236}">
                <a16:creationId xmlns:a16="http://schemas.microsoft.com/office/drawing/2014/main" id="{CD13C637-0FF6-4639-8FFE-74526419455C}"/>
              </a:ext>
            </a:extLst>
          </p:cNvPr>
          <p:cNvSpPr>
            <a:spLocks noGrp="1"/>
          </p:cNvSpPr>
          <p:nvPr>
            <p:ph idx="1"/>
          </p:nvPr>
        </p:nvSpPr>
        <p:spPr/>
        <p:txBody>
          <a:bodyPr/>
          <a:lstStyle/>
          <a:p>
            <a:r>
              <a:rPr lang="en-US" dirty="0"/>
              <a:t>Acute infection of the pulmonary parenchyma acquired outside of the hospital</a:t>
            </a:r>
          </a:p>
          <a:p>
            <a:r>
              <a:rPr lang="en-US" dirty="0"/>
              <a:t>Accounts for over 4.5 million outpatient and ED visits annually</a:t>
            </a:r>
          </a:p>
          <a:p>
            <a:r>
              <a:rPr lang="en-US" dirty="0"/>
              <a:t>Second most common cause of hospitalization and most common infectious cause of death</a:t>
            </a:r>
          </a:p>
          <a:p>
            <a:r>
              <a:rPr lang="en-US" dirty="0"/>
              <a:t>Risk factors include older age, chronic comorbidities (COPD, chronic lung disease, CHF, stroke, diabetes mellitus, malnutrition)</a:t>
            </a:r>
          </a:p>
          <a:p>
            <a:r>
              <a:rPr lang="en-US" dirty="0"/>
              <a:t>Impaired airway protection</a:t>
            </a:r>
          </a:p>
          <a:p>
            <a:r>
              <a:rPr lang="en-US" dirty="0"/>
              <a:t>Smoking, alcohol overuse and opioid use increase risk</a:t>
            </a:r>
          </a:p>
        </p:txBody>
      </p:sp>
    </p:spTree>
    <p:extLst>
      <p:ext uri="{BB962C8B-B14F-4D97-AF65-F5344CB8AC3E}">
        <p14:creationId xmlns:p14="http://schemas.microsoft.com/office/powerpoint/2010/main" val="2888442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38ACC-E95F-4ABF-8329-D6A1C265C737}"/>
              </a:ext>
            </a:extLst>
          </p:cNvPr>
          <p:cNvSpPr>
            <a:spLocks noGrp="1"/>
          </p:cNvSpPr>
          <p:nvPr>
            <p:ph type="title"/>
          </p:nvPr>
        </p:nvSpPr>
        <p:spPr>
          <a:xfrm>
            <a:off x="646111" y="452718"/>
            <a:ext cx="9081783" cy="946424"/>
          </a:xfrm>
        </p:spPr>
        <p:txBody>
          <a:bodyPr/>
          <a:lstStyle/>
          <a:p>
            <a:r>
              <a:rPr lang="en-US" sz="4000" dirty="0"/>
              <a:t>Community Acquired Pneumonia</a:t>
            </a:r>
            <a:br>
              <a:rPr lang="en-US" sz="4000" dirty="0"/>
            </a:br>
            <a:r>
              <a:rPr lang="en-US" sz="4000" dirty="0"/>
              <a:t>Microbiology</a:t>
            </a:r>
          </a:p>
        </p:txBody>
      </p:sp>
      <p:sp>
        <p:nvSpPr>
          <p:cNvPr id="3" name="Text Placeholder 2">
            <a:extLst>
              <a:ext uri="{FF2B5EF4-FFF2-40B4-BE49-F238E27FC236}">
                <a16:creationId xmlns:a16="http://schemas.microsoft.com/office/drawing/2014/main" id="{63BB8868-9EA0-4926-94EF-BA1DF0E78246}"/>
              </a:ext>
            </a:extLst>
          </p:cNvPr>
          <p:cNvSpPr>
            <a:spLocks noGrp="1"/>
          </p:cNvSpPr>
          <p:nvPr>
            <p:ph type="body" idx="1"/>
          </p:nvPr>
        </p:nvSpPr>
        <p:spPr>
          <a:xfrm>
            <a:off x="632947" y="2080461"/>
            <a:ext cx="2946866" cy="576262"/>
          </a:xfrm>
        </p:spPr>
        <p:txBody>
          <a:bodyPr/>
          <a:lstStyle/>
          <a:p>
            <a:r>
              <a:rPr lang="en-US" dirty="0"/>
              <a:t>Typical bacteria</a:t>
            </a:r>
          </a:p>
        </p:txBody>
      </p:sp>
      <p:sp>
        <p:nvSpPr>
          <p:cNvPr id="4" name="Text Placeholder 3">
            <a:extLst>
              <a:ext uri="{FF2B5EF4-FFF2-40B4-BE49-F238E27FC236}">
                <a16:creationId xmlns:a16="http://schemas.microsoft.com/office/drawing/2014/main" id="{730BBD34-A5F4-4F82-9F91-F0E10B67C01C}"/>
              </a:ext>
            </a:extLst>
          </p:cNvPr>
          <p:cNvSpPr>
            <a:spLocks noGrp="1"/>
          </p:cNvSpPr>
          <p:nvPr>
            <p:ph type="body" sz="half" idx="15"/>
          </p:nvPr>
        </p:nvSpPr>
        <p:spPr/>
        <p:txBody>
          <a:bodyPr/>
          <a:lstStyle/>
          <a:p>
            <a:pPr marL="285750" indent="-285750">
              <a:buFont typeface="Arial" panose="020B0604020202020204" pitchFamily="34" charset="0"/>
              <a:buChar char="•"/>
            </a:pPr>
            <a:r>
              <a:rPr lang="en-US" i="1" dirty="0"/>
              <a:t>S. pneumoniae</a:t>
            </a:r>
          </a:p>
          <a:p>
            <a:pPr marL="285750" indent="-285750">
              <a:buFont typeface="Arial" panose="020B0604020202020204" pitchFamily="34" charset="0"/>
              <a:buChar char="•"/>
            </a:pPr>
            <a:r>
              <a:rPr lang="en-US" i="1" dirty="0"/>
              <a:t>H. influenzae</a:t>
            </a:r>
          </a:p>
          <a:p>
            <a:pPr marL="285750" indent="-285750">
              <a:buFont typeface="Arial" panose="020B0604020202020204" pitchFamily="34" charset="0"/>
              <a:buChar char="•"/>
            </a:pPr>
            <a:r>
              <a:rPr lang="en-US" i="1" dirty="0"/>
              <a:t>M. catarrhalis</a:t>
            </a:r>
          </a:p>
          <a:p>
            <a:pPr marL="285750" indent="-285750">
              <a:buFont typeface="Arial" panose="020B0604020202020204" pitchFamily="34" charset="0"/>
              <a:buChar char="•"/>
            </a:pPr>
            <a:r>
              <a:rPr lang="en-US" i="1" dirty="0"/>
              <a:t>S. aureus</a:t>
            </a:r>
          </a:p>
          <a:p>
            <a:pPr marL="285750" indent="-285750">
              <a:buFont typeface="Arial" panose="020B0604020202020204" pitchFamily="34" charset="0"/>
              <a:buChar char="•"/>
            </a:pPr>
            <a:r>
              <a:rPr lang="en-US" dirty="0"/>
              <a:t>Group A streptococci</a:t>
            </a:r>
          </a:p>
          <a:p>
            <a:pPr marL="285750" indent="-285750">
              <a:buFont typeface="Arial" panose="020B0604020202020204" pitchFamily="34" charset="0"/>
              <a:buChar char="•"/>
            </a:pPr>
            <a:r>
              <a:rPr lang="en-US" dirty="0"/>
              <a:t>Aerobic gram negatives</a:t>
            </a:r>
          </a:p>
          <a:p>
            <a:pPr marL="285750" indent="-285750">
              <a:buFont typeface="Arial" panose="020B0604020202020204" pitchFamily="34" charset="0"/>
              <a:buChar char="•"/>
            </a:pPr>
            <a:r>
              <a:rPr lang="en-US" dirty="0"/>
              <a:t>Microaerophilic bacteria and anaerobes </a:t>
            </a:r>
          </a:p>
        </p:txBody>
      </p:sp>
      <p:sp>
        <p:nvSpPr>
          <p:cNvPr id="5" name="Text Placeholder 4">
            <a:extLst>
              <a:ext uri="{FF2B5EF4-FFF2-40B4-BE49-F238E27FC236}">
                <a16:creationId xmlns:a16="http://schemas.microsoft.com/office/drawing/2014/main" id="{A71689A4-8DA6-4B39-B1F3-28AAEFA12A2F}"/>
              </a:ext>
            </a:extLst>
          </p:cNvPr>
          <p:cNvSpPr>
            <a:spLocks noGrp="1"/>
          </p:cNvSpPr>
          <p:nvPr>
            <p:ph type="body" sz="quarter" idx="3"/>
          </p:nvPr>
        </p:nvSpPr>
        <p:spPr>
          <a:xfrm>
            <a:off x="3867793" y="2080461"/>
            <a:ext cx="2936241" cy="576262"/>
          </a:xfrm>
        </p:spPr>
        <p:txBody>
          <a:bodyPr/>
          <a:lstStyle/>
          <a:p>
            <a:r>
              <a:rPr lang="en-US" dirty="0"/>
              <a:t>Atypical bacteria</a:t>
            </a:r>
          </a:p>
        </p:txBody>
      </p:sp>
      <p:sp>
        <p:nvSpPr>
          <p:cNvPr id="6" name="Text Placeholder 5">
            <a:extLst>
              <a:ext uri="{FF2B5EF4-FFF2-40B4-BE49-F238E27FC236}">
                <a16:creationId xmlns:a16="http://schemas.microsoft.com/office/drawing/2014/main" id="{288D574C-9210-4499-A38A-8D36BD590780}"/>
              </a:ext>
            </a:extLst>
          </p:cNvPr>
          <p:cNvSpPr>
            <a:spLocks noGrp="1"/>
          </p:cNvSpPr>
          <p:nvPr>
            <p:ph type="body" sz="half" idx="16"/>
          </p:nvPr>
        </p:nvSpPr>
        <p:spPr/>
        <p:txBody>
          <a:bodyPr/>
          <a:lstStyle/>
          <a:p>
            <a:pPr marL="285750" indent="-285750">
              <a:buFont typeface="Arial" panose="020B0604020202020204" pitchFamily="34" charset="0"/>
              <a:buChar char="•"/>
            </a:pPr>
            <a:r>
              <a:rPr lang="en-US" dirty="0"/>
              <a:t>Intrinsically resistant to beta-lactams</a:t>
            </a:r>
          </a:p>
          <a:p>
            <a:pPr marL="285750" indent="-285750">
              <a:buFont typeface="Arial" panose="020B0604020202020204" pitchFamily="34" charset="0"/>
              <a:buChar char="•"/>
            </a:pPr>
            <a:r>
              <a:rPr lang="en-US" i="1" dirty="0"/>
              <a:t>Legionella </a:t>
            </a:r>
            <a:r>
              <a:rPr lang="en-US" dirty="0"/>
              <a:t>species</a:t>
            </a:r>
          </a:p>
          <a:p>
            <a:pPr marL="285750" indent="-285750">
              <a:buFont typeface="Arial" panose="020B0604020202020204" pitchFamily="34" charset="0"/>
              <a:buChar char="•"/>
            </a:pPr>
            <a:r>
              <a:rPr lang="en-US" i="1" dirty="0"/>
              <a:t>M. pneumoniae</a:t>
            </a:r>
          </a:p>
          <a:p>
            <a:pPr marL="285750" indent="-285750">
              <a:buFont typeface="Arial" panose="020B0604020202020204" pitchFamily="34" charset="0"/>
              <a:buChar char="•"/>
            </a:pPr>
            <a:r>
              <a:rPr lang="en-US" i="1" dirty="0"/>
              <a:t>Chlamydia pneumoniae</a:t>
            </a:r>
          </a:p>
          <a:p>
            <a:pPr marL="285750" indent="-285750">
              <a:buFont typeface="Arial" panose="020B0604020202020204" pitchFamily="34" charset="0"/>
              <a:buChar char="•"/>
            </a:pPr>
            <a:r>
              <a:rPr lang="en-US" i="1" dirty="0"/>
              <a:t>Chlamydia </a:t>
            </a:r>
            <a:r>
              <a:rPr lang="en-US" i="1" dirty="0" err="1"/>
              <a:t>psittace</a:t>
            </a:r>
            <a:endParaRPr lang="en-US" i="1" dirty="0"/>
          </a:p>
          <a:p>
            <a:pPr marL="285750" indent="-285750">
              <a:buFont typeface="Arial" panose="020B0604020202020204" pitchFamily="34" charset="0"/>
              <a:buChar char="•"/>
            </a:pPr>
            <a:r>
              <a:rPr lang="en-US" i="1" dirty="0"/>
              <a:t>Coxiella </a:t>
            </a:r>
            <a:r>
              <a:rPr lang="en-US" i="1" dirty="0" err="1"/>
              <a:t>burnetii</a:t>
            </a:r>
            <a:endParaRPr lang="en-US" i="1" dirty="0"/>
          </a:p>
        </p:txBody>
      </p:sp>
      <p:sp>
        <p:nvSpPr>
          <p:cNvPr id="7" name="Text Placeholder 6">
            <a:extLst>
              <a:ext uri="{FF2B5EF4-FFF2-40B4-BE49-F238E27FC236}">
                <a16:creationId xmlns:a16="http://schemas.microsoft.com/office/drawing/2014/main" id="{15A2B5A8-F765-4382-9969-3CC129C77803}"/>
              </a:ext>
            </a:extLst>
          </p:cNvPr>
          <p:cNvSpPr>
            <a:spLocks noGrp="1"/>
          </p:cNvSpPr>
          <p:nvPr>
            <p:ph type="body" sz="quarter" idx="13"/>
          </p:nvPr>
        </p:nvSpPr>
        <p:spPr>
          <a:xfrm>
            <a:off x="7092014" y="2080461"/>
            <a:ext cx="2932113" cy="576262"/>
          </a:xfrm>
        </p:spPr>
        <p:txBody>
          <a:bodyPr/>
          <a:lstStyle/>
          <a:p>
            <a:r>
              <a:rPr lang="en-US" dirty="0"/>
              <a:t>Respiratory viruses</a:t>
            </a:r>
          </a:p>
        </p:txBody>
      </p:sp>
      <p:sp>
        <p:nvSpPr>
          <p:cNvPr id="8" name="Text Placeholder 7">
            <a:extLst>
              <a:ext uri="{FF2B5EF4-FFF2-40B4-BE49-F238E27FC236}">
                <a16:creationId xmlns:a16="http://schemas.microsoft.com/office/drawing/2014/main" id="{D58C4A6B-CF6F-41CA-AC8D-D49D326A9D75}"/>
              </a:ext>
            </a:extLst>
          </p:cNvPr>
          <p:cNvSpPr>
            <a:spLocks noGrp="1"/>
          </p:cNvSpPr>
          <p:nvPr>
            <p:ph type="body" sz="half" idx="17"/>
          </p:nvPr>
        </p:nvSpPr>
        <p:spPr/>
        <p:txBody>
          <a:bodyPr/>
          <a:lstStyle/>
          <a:p>
            <a:pPr marL="285750" indent="-285750">
              <a:buFont typeface="Arial" panose="020B0604020202020204" pitchFamily="34" charset="0"/>
              <a:buChar char="•"/>
            </a:pPr>
            <a:r>
              <a:rPr lang="en-US" dirty="0"/>
              <a:t>Influenza A and B viruses</a:t>
            </a:r>
          </a:p>
          <a:p>
            <a:pPr marL="285750" indent="-285750">
              <a:buFont typeface="Arial" panose="020B0604020202020204" pitchFamily="34" charset="0"/>
              <a:buChar char="•"/>
            </a:pPr>
            <a:r>
              <a:rPr lang="en-US" dirty="0"/>
              <a:t>SARS-CoV-2</a:t>
            </a:r>
          </a:p>
          <a:p>
            <a:pPr marL="285750" indent="-285750">
              <a:buFont typeface="Arial" panose="020B0604020202020204" pitchFamily="34" charset="0"/>
              <a:buChar char="•"/>
            </a:pPr>
            <a:r>
              <a:rPr lang="en-US" dirty="0"/>
              <a:t>Other coronaviruses</a:t>
            </a:r>
          </a:p>
          <a:p>
            <a:pPr marL="285750" indent="-285750">
              <a:buFont typeface="Arial" panose="020B0604020202020204" pitchFamily="34" charset="0"/>
              <a:buChar char="•"/>
            </a:pPr>
            <a:r>
              <a:rPr lang="en-US" dirty="0"/>
              <a:t>Rhinoviruses</a:t>
            </a:r>
          </a:p>
          <a:p>
            <a:pPr marL="285750" indent="-285750">
              <a:buFont typeface="Arial" panose="020B0604020202020204" pitchFamily="34" charset="0"/>
              <a:buChar char="•"/>
            </a:pPr>
            <a:r>
              <a:rPr lang="en-US" dirty="0"/>
              <a:t>Parainfluenza viruses</a:t>
            </a:r>
          </a:p>
          <a:p>
            <a:pPr marL="285750" indent="-285750">
              <a:buFont typeface="Arial" panose="020B0604020202020204" pitchFamily="34" charset="0"/>
              <a:buChar char="•"/>
            </a:pPr>
            <a:r>
              <a:rPr lang="en-US" dirty="0"/>
              <a:t>Adenoviruses</a:t>
            </a:r>
          </a:p>
          <a:p>
            <a:pPr marL="285750" indent="-285750">
              <a:buFont typeface="Arial" panose="020B0604020202020204" pitchFamily="34" charset="0"/>
              <a:buChar char="•"/>
            </a:pPr>
            <a:r>
              <a:rPr lang="en-US" dirty="0"/>
              <a:t>RSV</a:t>
            </a:r>
          </a:p>
          <a:p>
            <a:pPr marL="285750" indent="-285750">
              <a:buFont typeface="Arial" panose="020B0604020202020204" pitchFamily="34" charset="0"/>
              <a:buChar char="•"/>
            </a:pPr>
            <a:r>
              <a:rPr lang="en-US" dirty="0"/>
              <a:t>Human metapneumovirus</a:t>
            </a:r>
          </a:p>
          <a:p>
            <a:pPr marL="285750" indent="-285750">
              <a:buFont typeface="Arial" panose="020B0604020202020204" pitchFamily="34" charset="0"/>
              <a:buChar char="•"/>
            </a:pPr>
            <a:r>
              <a:rPr lang="en-US" dirty="0"/>
              <a:t>Human bocaviruses</a:t>
            </a:r>
          </a:p>
        </p:txBody>
      </p:sp>
    </p:spTree>
    <p:extLst>
      <p:ext uri="{BB962C8B-B14F-4D97-AF65-F5344CB8AC3E}">
        <p14:creationId xmlns:p14="http://schemas.microsoft.com/office/powerpoint/2010/main" val="3779218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449B6-1F0D-460B-A4D9-F94889F7F3EA}"/>
              </a:ext>
            </a:extLst>
          </p:cNvPr>
          <p:cNvSpPr>
            <a:spLocks noGrp="1"/>
          </p:cNvSpPr>
          <p:nvPr>
            <p:ph type="title"/>
          </p:nvPr>
        </p:nvSpPr>
        <p:spPr/>
        <p:txBody>
          <a:bodyPr/>
          <a:lstStyle/>
          <a:p>
            <a:r>
              <a:rPr lang="en-US" dirty="0"/>
              <a:t>Community Acquired Pneumonia</a:t>
            </a:r>
            <a:br>
              <a:rPr lang="en-US" dirty="0"/>
            </a:br>
            <a:endParaRPr lang="en-US" dirty="0"/>
          </a:p>
        </p:txBody>
      </p:sp>
      <p:sp>
        <p:nvSpPr>
          <p:cNvPr id="3" name="Content Placeholder 2">
            <a:extLst>
              <a:ext uri="{FF2B5EF4-FFF2-40B4-BE49-F238E27FC236}">
                <a16:creationId xmlns:a16="http://schemas.microsoft.com/office/drawing/2014/main" id="{DC568B67-AFFC-4B15-A44B-0E440860D5B9}"/>
              </a:ext>
            </a:extLst>
          </p:cNvPr>
          <p:cNvSpPr>
            <a:spLocks noGrp="1"/>
          </p:cNvSpPr>
          <p:nvPr>
            <p:ph idx="1"/>
          </p:nvPr>
        </p:nvSpPr>
        <p:spPr/>
        <p:txBody>
          <a:bodyPr>
            <a:normAutofit lnSpcReduction="10000"/>
          </a:bodyPr>
          <a:lstStyle/>
          <a:p>
            <a:r>
              <a:rPr lang="en-US" dirty="0"/>
              <a:t>Often difficult to distinguish between viral and bacterial pathogens and they may often coexist</a:t>
            </a:r>
          </a:p>
          <a:p>
            <a:r>
              <a:rPr lang="en-US" dirty="0"/>
              <a:t>Bacterial</a:t>
            </a:r>
          </a:p>
          <a:p>
            <a:pPr lvl="1"/>
            <a:r>
              <a:rPr lang="en-US" dirty="0"/>
              <a:t>Tend to develop more suddenly with high fever, often &gt;102F, productive cough, fatigue, dyspnea, pleuritic chest pain</a:t>
            </a:r>
          </a:p>
          <a:p>
            <a:pPr lvl="1"/>
            <a:r>
              <a:rPr lang="en-US" dirty="0"/>
              <a:t>Findings on pulmonary exam and chest radiographs more often unilateral</a:t>
            </a:r>
          </a:p>
          <a:p>
            <a:r>
              <a:rPr lang="en-US" dirty="0"/>
              <a:t>Viral infections often more insidious in onset with dry cough</a:t>
            </a:r>
          </a:p>
          <a:p>
            <a:pPr lvl="1"/>
            <a:r>
              <a:rPr lang="en-US" dirty="0"/>
              <a:t>Often more insidious in onset with dry cough and upper respiratory symptoms</a:t>
            </a:r>
          </a:p>
          <a:p>
            <a:pPr lvl="1"/>
            <a:r>
              <a:rPr lang="en-US" dirty="0"/>
              <a:t>Pulmonary exam radiographs may be normal or with bilateral abnormalities</a:t>
            </a:r>
          </a:p>
          <a:p>
            <a:pPr lvl="1"/>
            <a:endParaRPr lang="en-US" dirty="0"/>
          </a:p>
        </p:txBody>
      </p:sp>
    </p:spTree>
    <p:extLst>
      <p:ext uri="{BB962C8B-B14F-4D97-AF65-F5344CB8AC3E}">
        <p14:creationId xmlns:p14="http://schemas.microsoft.com/office/powerpoint/2010/main" val="2544438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77D81-D5C4-42A4-ABE1-E9C21311ECF3}"/>
              </a:ext>
            </a:extLst>
          </p:cNvPr>
          <p:cNvSpPr>
            <a:spLocks noGrp="1"/>
          </p:cNvSpPr>
          <p:nvPr>
            <p:ph type="title"/>
          </p:nvPr>
        </p:nvSpPr>
        <p:spPr/>
        <p:txBody>
          <a:bodyPr/>
          <a:lstStyle/>
          <a:p>
            <a:r>
              <a:rPr lang="en-US" dirty="0"/>
              <a:t>CAP Guidelines</a:t>
            </a:r>
            <a:br>
              <a:rPr lang="en-US" dirty="0"/>
            </a:br>
            <a:r>
              <a:rPr lang="en-US" dirty="0"/>
              <a:t>Diagnosis</a:t>
            </a:r>
          </a:p>
        </p:txBody>
      </p:sp>
      <p:sp>
        <p:nvSpPr>
          <p:cNvPr id="3" name="Content Placeholder 2">
            <a:extLst>
              <a:ext uri="{FF2B5EF4-FFF2-40B4-BE49-F238E27FC236}">
                <a16:creationId xmlns:a16="http://schemas.microsoft.com/office/drawing/2014/main" id="{1805299E-7C94-4B2F-AB5C-9875FC9AE523}"/>
              </a:ext>
            </a:extLst>
          </p:cNvPr>
          <p:cNvSpPr>
            <a:spLocks noGrp="1"/>
          </p:cNvSpPr>
          <p:nvPr>
            <p:ph idx="1"/>
          </p:nvPr>
        </p:nvSpPr>
        <p:spPr>
          <a:xfrm>
            <a:off x="1103312" y="2052918"/>
            <a:ext cx="8946541" cy="4469068"/>
          </a:xfrm>
        </p:spPr>
        <p:txBody>
          <a:bodyPr>
            <a:normAutofit fontScale="92500" lnSpcReduction="20000"/>
          </a:bodyPr>
          <a:lstStyle/>
          <a:p>
            <a:r>
              <a:rPr lang="en-US" dirty="0"/>
              <a:t>In adults with CAP, should Gram stain and culture of lower respiratory secretions be obtained at the time of diagnosis?</a:t>
            </a:r>
          </a:p>
          <a:p>
            <a:pPr lvl="1"/>
            <a:r>
              <a:rPr lang="en-US" dirty="0"/>
              <a:t>Recommend not routinely obtaining in adults with CAP managed in the outpatient setting (strong, very-low quality)</a:t>
            </a:r>
          </a:p>
          <a:p>
            <a:r>
              <a:rPr lang="en-US" dirty="0"/>
              <a:t>Should blood cultures be obtained at the time of diagnosis?</a:t>
            </a:r>
          </a:p>
          <a:p>
            <a:pPr lvl="1"/>
            <a:r>
              <a:rPr lang="en-US" dirty="0"/>
              <a:t>Recommend not obtaining blood cultures in the outpatient setting (strong, very-low quality)</a:t>
            </a:r>
          </a:p>
          <a:p>
            <a:r>
              <a:rPr lang="en-US" dirty="0"/>
              <a:t>Should </a:t>
            </a:r>
            <a:r>
              <a:rPr lang="en-US" i="1" dirty="0"/>
              <a:t>Legionella</a:t>
            </a:r>
            <a:r>
              <a:rPr lang="en-US" dirty="0"/>
              <a:t> and pneumococcal urinary antigen testing be performed at the time of diagnosis?</a:t>
            </a:r>
          </a:p>
          <a:p>
            <a:pPr lvl="1"/>
            <a:r>
              <a:rPr lang="en-US" dirty="0"/>
              <a:t>Suggest not routinely testing (conditional, low quality)</a:t>
            </a:r>
          </a:p>
          <a:p>
            <a:r>
              <a:rPr lang="en-US" dirty="0"/>
              <a:t>Should a respiratory sample be tested for influenza virus at the time of diagnosis?</a:t>
            </a:r>
          </a:p>
          <a:p>
            <a:pPr lvl="1"/>
            <a:r>
              <a:rPr lang="en-US" dirty="0"/>
              <a:t>Recommend testing for influenza with a rapid influenza molecular assay of a rapid influenza diagnostic test when influenza is circulating in the community (</a:t>
            </a:r>
          </a:p>
        </p:txBody>
      </p:sp>
    </p:spTree>
    <p:extLst>
      <p:ext uri="{BB962C8B-B14F-4D97-AF65-F5344CB8AC3E}">
        <p14:creationId xmlns:p14="http://schemas.microsoft.com/office/powerpoint/2010/main" val="41886635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D585E-D8A0-462A-92CE-8032904809B7}"/>
              </a:ext>
            </a:extLst>
          </p:cNvPr>
          <p:cNvSpPr>
            <a:spLocks noGrp="1"/>
          </p:cNvSpPr>
          <p:nvPr>
            <p:ph type="title"/>
          </p:nvPr>
        </p:nvSpPr>
        <p:spPr/>
        <p:txBody>
          <a:bodyPr/>
          <a:lstStyle/>
          <a:p>
            <a:r>
              <a:rPr lang="en-US" dirty="0"/>
              <a:t>CAP Guidelines</a:t>
            </a:r>
            <a:br>
              <a:rPr lang="en-US" dirty="0"/>
            </a:br>
            <a:r>
              <a:rPr lang="en-US" dirty="0"/>
              <a:t>Treatment</a:t>
            </a:r>
          </a:p>
        </p:txBody>
      </p:sp>
      <p:sp>
        <p:nvSpPr>
          <p:cNvPr id="6" name="Text Placeholder 5">
            <a:extLst>
              <a:ext uri="{FF2B5EF4-FFF2-40B4-BE49-F238E27FC236}">
                <a16:creationId xmlns:a16="http://schemas.microsoft.com/office/drawing/2014/main" id="{8C4921D9-C603-44B7-9A25-32B82D69AF0A}"/>
              </a:ext>
            </a:extLst>
          </p:cNvPr>
          <p:cNvSpPr>
            <a:spLocks noGrp="1"/>
          </p:cNvSpPr>
          <p:nvPr>
            <p:ph type="body" idx="1"/>
          </p:nvPr>
        </p:nvSpPr>
        <p:spPr>
          <a:xfrm>
            <a:off x="1103312" y="1789561"/>
            <a:ext cx="8947521" cy="576262"/>
          </a:xfrm>
        </p:spPr>
        <p:txBody>
          <a:bodyPr/>
          <a:lstStyle/>
          <a:p>
            <a:r>
              <a:rPr lang="en-US" sz="1800" dirty="0">
                <a:solidFill>
                  <a:schemeClr val="tx1"/>
                </a:solidFill>
              </a:rPr>
              <a:t>Which antibiotics are recommended for empiric treatment of CAP in adults?</a:t>
            </a:r>
          </a:p>
        </p:txBody>
      </p:sp>
      <p:sp>
        <p:nvSpPr>
          <p:cNvPr id="7" name="Content Placeholder 6">
            <a:extLst>
              <a:ext uri="{FF2B5EF4-FFF2-40B4-BE49-F238E27FC236}">
                <a16:creationId xmlns:a16="http://schemas.microsoft.com/office/drawing/2014/main" id="{54B2EAB3-8016-465D-8A16-3544F1F8BA0B}"/>
              </a:ext>
            </a:extLst>
          </p:cNvPr>
          <p:cNvSpPr>
            <a:spLocks noGrp="1"/>
          </p:cNvSpPr>
          <p:nvPr>
            <p:ph sz="half" idx="2"/>
          </p:nvPr>
        </p:nvSpPr>
        <p:spPr/>
        <p:txBody>
          <a:bodyPr>
            <a:normAutofit fontScale="92500" lnSpcReduction="20000"/>
          </a:bodyPr>
          <a:lstStyle/>
          <a:p>
            <a:r>
              <a:rPr lang="en-US" dirty="0"/>
              <a:t>Healthy adults without comorbidities or risk factors for resistance, recommend</a:t>
            </a:r>
          </a:p>
          <a:p>
            <a:pPr lvl="1"/>
            <a:r>
              <a:rPr lang="en-US" dirty="0"/>
              <a:t>Amoxicillin 1g PO three times daily (strong, moderate quality) OR</a:t>
            </a:r>
          </a:p>
          <a:p>
            <a:pPr lvl="1"/>
            <a:r>
              <a:rPr lang="en-US" dirty="0"/>
              <a:t>Doxycycline 100mg PO twice daily (conditional, low quality) OR</a:t>
            </a:r>
          </a:p>
          <a:p>
            <a:pPr lvl="1"/>
            <a:r>
              <a:rPr lang="en-US" dirty="0"/>
              <a:t>A macrolide (azithromycin 500mg first day, then 250mg daily or clarithromycin 500mg twice daily or clarithromycin ER 1000mg daily) only in areas with pneumococcal resistance to macrolides &lt;25% (conditional, moderate quality</a:t>
            </a:r>
          </a:p>
          <a:p>
            <a:endParaRPr lang="en-US" dirty="0"/>
          </a:p>
        </p:txBody>
      </p:sp>
      <p:sp>
        <p:nvSpPr>
          <p:cNvPr id="9" name="Content Placeholder 8">
            <a:extLst>
              <a:ext uri="{FF2B5EF4-FFF2-40B4-BE49-F238E27FC236}">
                <a16:creationId xmlns:a16="http://schemas.microsoft.com/office/drawing/2014/main" id="{8D1C99C7-91B7-4E0C-BDE5-424AFB562627}"/>
              </a:ext>
            </a:extLst>
          </p:cNvPr>
          <p:cNvSpPr>
            <a:spLocks noGrp="1"/>
          </p:cNvSpPr>
          <p:nvPr>
            <p:ph sz="quarter" idx="4"/>
          </p:nvPr>
        </p:nvSpPr>
        <p:spPr>
          <a:xfrm>
            <a:off x="5654495" y="2514600"/>
            <a:ext cx="5968300" cy="3741738"/>
          </a:xfrm>
        </p:spPr>
        <p:txBody>
          <a:bodyPr>
            <a:normAutofit fontScale="92500" lnSpcReduction="20000"/>
          </a:bodyPr>
          <a:lstStyle/>
          <a:p>
            <a:r>
              <a:rPr lang="en-US" dirty="0"/>
              <a:t>With comorbidities such as chronic heart, lung, liver or renal disease; diabetes mellitus; alcoholism; malignancy; or asplenia</a:t>
            </a:r>
          </a:p>
          <a:p>
            <a:pPr lvl="1"/>
            <a:r>
              <a:rPr lang="en-US" dirty="0"/>
              <a:t>Amoxicillin/clavulanic acid 500mg/125mg TID or amoxicillin/clavulanic acid 875mg/125mg BID or amoxicillin/clavulanic acid 2000mg/125mg BID or     a cephalosporin (cefpodoxime 200mg BID or cefuroxime 500mg BID)</a:t>
            </a:r>
          </a:p>
          <a:p>
            <a:pPr lvl="1"/>
            <a:r>
              <a:rPr lang="en-US" dirty="0"/>
              <a:t>AND</a:t>
            </a:r>
          </a:p>
          <a:p>
            <a:pPr lvl="1"/>
            <a:r>
              <a:rPr lang="en-US" dirty="0"/>
              <a:t>Macrolide or doxycycline 100mg twice daily (conditional, low quality evidence for combination)</a:t>
            </a:r>
          </a:p>
          <a:p>
            <a:pPr lvl="1"/>
            <a:r>
              <a:rPr lang="en-US" dirty="0"/>
              <a:t>OR</a:t>
            </a:r>
          </a:p>
          <a:p>
            <a:pPr lvl="1"/>
            <a:r>
              <a:rPr lang="en-US" dirty="0"/>
              <a:t>Monotherapy with a respiratory fluoroquinolone such as levofloxacin 750mg daily, moxifloxacin 400mg daily (strong, moderate quality</a:t>
            </a:r>
          </a:p>
        </p:txBody>
      </p:sp>
    </p:spTree>
    <p:extLst>
      <p:ext uri="{BB962C8B-B14F-4D97-AF65-F5344CB8AC3E}">
        <p14:creationId xmlns:p14="http://schemas.microsoft.com/office/powerpoint/2010/main" val="38659032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6BC3B-03D5-4869-A102-F66468519F43}"/>
              </a:ext>
            </a:extLst>
          </p:cNvPr>
          <p:cNvSpPr>
            <a:spLocks noGrp="1"/>
          </p:cNvSpPr>
          <p:nvPr>
            <p:ph type="title"/>
          </p:nvPr>
        </p:nvSpPr>
        <p:spPr/>
        <p:txBody>
          <a:bodyPr/>
          <a:lstStyle/>
          <a:p>
            <a:r>
              <a:rPr lang="en-US" dirty="0"/>
              <a:t>CAP Guidelines</a:t>
            </a:r>
            <a:br>
              <a:rPr lang="en-US" dirty="0"/>
            </a:br>
            <a:r>
              <a:rPr lang="en-US" dirty="0"/>
              <a:t>Treatment</a:t>
            </a:r>
          </a:p>
        </p:txBody>
      </p:sp>
      <p:sp>
        <p:nvSpPr>
          <p:cNvPr id="7" name="Content Placeholder 6">
            <a:extLst>
              <a:ext uri="{FF2B5EF4-FFF2-40B4-BE49-F238E27FC236}">
                <a16:creationId xmlns:a16="http://schemas.microsoft.com/office/drawing/2014/main" id="{665A5091-2315-483D-9FD3-1E4FF983A45A}"/>
              </a:ext>
            </a:extLst>
          </p:cNvPr>
          <p:cNvSpPr>
            <a:spLocks noGrp="1"/>
          </p:cNvSpPr>
          <p:nvPr>
            <p:ph idx="1"/>
          </p:nvPr>
        </p:nvSpPr>
        <p:spPr/>
        <p:txBody>
          <a:bodyPr>
            <a:normAutofit fontScale="92500" lnSpcReduction="10000"/>
          </a:bodyPr>
          <a:lstStyle/>
          <a:p>
            <a:r>
              <a:rPr lang="en-US" dirty="0"/>
              <a:t>In adults with CAP who test positive for influenza, should the treatment regimen include antiviral therapy?</a:t>
            </a:r>
          </a:p>
          <a:p>
            <a:pPr lvl="1"/>
            <a:r>
              <a:rPr lang="en-US" dirty="0"/>
              <a:t>Suggest that anti-influenza treatment be prescribed for adults with CAP who test positive for influenza in the outpatient setting, independent of duration of illness before diagnosis (conditional, low quality)</a:t>
            </a:r>
          </a:p>
          <a:p>
            <a:r>
              <a:rPr lang="en-US" dirty="0"/>
              <a:t>In adults with CAP who test positive for influenza, should the treatment regimen include antibacterial therapy?</a:t>
            </a:r>
          </a:p>
          <a:p>
            <a:pPr lvl="1"/>
            <a:r>
              <a:rPr lang="en-US" dirty="0"/>
              <a:t>Recommend that standard antibacterial therapy be initially prescribed for adults with clinical and radiographic evidence of CAP who test positive for influenza in the inpatient and outpatient settings (strong, low quality)</a:t>
            </a:r>
          </a:p>
          <a:p>
            <a:r>
              <a:rPr lang="en-US" dirty="0"/>
              <a:t>What is the appropriate duration of antibiotic treatment?</a:t>
            </a:r>
          </a:p>
          <a:p>
            <a:pPr lvl="1"/>
            <a:r>
              <a:rPr lang="en-US" dirty="0"/>
              <a:t>Recommend that the duration of antibiotic therapy should be guided by clinical stability, but for no less than 5 days.</a:t>
            </a:r>
          </a:p>
        </p:txBody>
      </p:sp>
    </p:spTree>
    <p:extLst>
      <p:ext uri="{BB962C8B-B14F-4D97-AF65-F5344CB8AC3E}">
        <p14:creationId xmlns:p14="http://schemas.microsoft.com/office/powerpoint/2010/main" val="1676417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65258-622C-4E0C-BB02-4AF04C8B93A6}"/>
              </a:ext>
            </a:extLst>
          </p:cNvPr>
          <p:cNvSpPr>
            <a:spLocks noGrp="1"/>
          </p:cNvSpPr>
          <p:nvPr>
            <p:ph type="title"/>
          </p:nvPr>
        </p:nvSpPr>
        <p:spPr/>
        <p:txBody>
          <a:bodyPr/>
          <a:lstStyle/>
          <a:p>
            <a:r>
              <a:rPr lang="en-US" dirty="0"/>
              <a:t>Community Acquired Pneumonia</a:t>
            </a:r>
          </a:p>
        </p:txBody>
      </p:sp>
      <p:sp>
        <p:nvSpPr>
          <p:cNvPr id="3" name="Content Placeholder 2">
            <a:extLst>
              <a:ext uri="{FF2B5EF4-FFF2-40B4-BE49-F238E27FC236}">
                <a16:creationId xmlns:a16="http://schemas.microsoft.com/office/drawing/2014/main" id="{533586EA-6E2F-4759-827B-67C99640AA17}"/>
              </a:ext>
            </a:extLst>
          </p:cNvPr>
          <p:cNvSpPr>
            <a:spLocks noGrp="1"/>
          </p:cNvSpPr>
          <p:nvPr>
            <p:ph idx="1"/>
          </p:nvPr>
        </p:nvSpPr>
        <p:spPr/>
        <p:txBody>
          <a:bodyPr/>
          <a:lstStyle/>
          <a:p>
            <a:r>
              <a:rPr lang="en-US" dirty="0"/>
              <a:t>An RCT in 2021 compared efficacy of 3d vs 8d of beta-lactam therapy</a:t>
            </a:r>
          </a:p>
          <a:p>
            <a:pPr lvl="1"/>
            <a:r>
              <a:rPr lang="en-US" dirty="0"/>
              <a:t>Both groups received 3d of treatment, then randomized to additional 5d of treatment vs placebo</a:t>
            </a:r>
          </a:p>
          <a:p>
            <a:pPr lvl="1"/>
            <a:r>
              <a:rPr lang="en-US" dirty="0"/>
              <a:t>Cure at day 15 occurred in 68% vs 77% in the treatment vs placebo respectively, indicating non-inferiority</a:t>
            </a:r>
          </a:p>
        </p:txBody>
      </p:sp>
    </p:spTree>
    <p:extLst>
      <p:ext uri="{BB962C8B-B14F-4D97-AF65-F5344CB8AC3E}">
        <p14:creationId xmlns:p14="http://schemas.microsoft.com/office/powerpoint/2010/main" val="37795038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D73C5A-E073-4046-BE40-05C8264616C9}"/>
              </a:ext>
            </a:extLst>
          </p:cNvPr>
          <p:cNvPicPr>
            <a:picLocks noChangeAspect="1"/>
          </p:cNvPicPr>
          <p:nvPr/>
        </p:nvPicPr>
        <p:blipFill>
          <a:blip r:embed="rId2"/>
          <a:stretch>
            <a:fillRect/>
          </a:stretch>
        </p:blipFill>
        <p:spPr>
          <a:xfrm>
            <a:off x="46646" y="461611"/>
            <a:ext cx="6276763" cy="2865711"/>
          </a:xfrm>
          <a:prstGeom prst="rect">
            <a:avLst/>
          </a:prstGeom>
        </p:spPr>
      </p:pic>
      <p:pic>
        <p:nvPicPr>
          <p:cNvPr id="7" name="Picture 6">
            <a:extLst>
              <a:ext uri="{FF2B5EF4-FFF2-40B4-BE49-F238E27FC236}">
                <a16:creationId xmlns:a16="http://schemas.microsoft.com/office/drawing/2014/main" id="{85079C2C-970F-4C43-A431-5C5E71687326}"/>
              </a:ext>
            </a:extLst>
          </p:cNvPr>
          <p:cNvPicPr>
            <a:picLocks noChangeAspect="1"/>
          </p:cNvPicPr>
          <p:nvPr/>
        </p:nvPicPr>
        <p:blipFill>
          <a:blip r:embed="rId2"/>
          <a:stretch>
            <a:fillRect/>
          </a:stretch>
        </p:blipFill>
        <p:spPr>
          <a:xfrm>
            <a:off x="6124287" y="461610"/>
            <a:ext cx="6276763" cy="2865711"/>
          </a:xfrm>
          <a:prstGeom prst="rect">
            <a:avLst/>
          </a:prstGeom>
        </p:spPr>
      </p:pic>
      <p:pic>
        <p:nvPicPr>
          <p:cNvPr id="9" name="Picture 8">
            <a:extLst>
              <a:ext uri="{FF2B5EF4-FFF2-40B4-BE49-F238E27FC236}">
                <a16:creationId xmlns:a16="http://schemas.microsoft.com/office/drawing/2014/main" id="{71C69E62-7A13-44A2-8CDD-EA2951C429AB}"/>
              </a:ext>
            </a:extLst>
          </p:cNvPr>
          <p:cNvPicPr>
            <a:picLocks noChangeAspect="1"/>
          </p:cNvPicPr>
          <p:nvPr/>
        </p:nvPicPr>
        <p:blipFill>
          <a:blip r:embed="rId3"/>
          <a:stretch>
            <a:fillRect/>
          </a:stretch>
        </p:blipFill>
        <p:spPr>
          <a:xfrm>
            <a:off x="18359" y="2903400"/>
            <a:ext cx="6077641" cy="3273402"/>
          </a:xfrm>
          <a:prstGeom prst="rect">
            <a:avLst/>
          </a:prstGeom>
        </p:spPr>
      </p:pic>
      <p:pic>
        <p:nvPicPr>
          <p:cNvPr id="11" name="Picture 10">
            <a:extLst>
              <a:ext uri="{FF2B5EF4-FFF2-40B4-BE49-F238E27FC236}">
                <a16:creationId xmlns:a16="http://schemas.microsoft.com/office/drawing/2014/main" id="{96F5FAD9-7D9E-431E-89D9-64B873AEBF1B}"/>
              </a:ext>
            </a:extLst>
          </p:cNvPr>
          <p:cNvPicPr>
            <a:picLocks noChangeAspect="1"/>
          </p:cNvPicPr>
          <p:nvPr/>
        </p:nvPicPr>
        <p:blipFill>
          <a:blip r:embed="rId4"/>
          <a:stretch>
            <a:fillRect/>
          </a:stretch>
        </p:blipFill>
        <p:spPr>
          <a:xfrm>
            <a:off x="6127931" y="2903400"/>
            <a:ext cx="6017423" cy="2340629"/>
          </a:xfrm>
          <a:prstGeom prst="rect">
            <a:avLst/>
          </a:prstGeom>
        </p:spPr>
      </p:pic>
    </p:spTree>
    <p:extLst>
      <p:ext uri="{BB962C8B-B14F-4D97-AF65-F5344CB8AC3E}">
        <p14:creationId xmlns:p14="http://schemas.microsoft.com/office/powerpoint/2010/main" val="2282810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6C7B6-0453-4128-94F2-8BA51304062E}"/>
              </a:ext>
            </a:extLst>
          </p:cNvPr>
          <p:cNvSpPr>
            <a:spLocks noGrp="1"/>
          </p:cNvSpPr>
          <p:nvPr>
            <p:ph type="title"/>
          </p:nvPr>
        </p:nvSpPr>
        <p:spPr/>
        <p:txBody>
          <a:bodyPr/>
          <a:lstStyle/>
          <a:p>
            <a:r>
              <a:rPr lang="en-US" dirty="0"/>
              <a:t>What about HCAP?</a:t>
            </a:r>
          </a:p>
        </p:txBody>
      </p:sp>
      <p:sp>
        <p:nvSpPr>
          <p:cNvPr id="3" name="Content Placeholder 2">
            <a:extLst>
              <a:ext uri="{FF2B5EF4-FFF2-40B4-BE49-F238E27FC236}">
                <a16:creationId xmlns:a16="http://schemas.microsoft.com/office/drawing/2014/main" id="{E56914B8-53C9-45DE-8C5B-F328615DBAC9}"/>
              </a:ext>
            </a:extLst>
          </p:cNvPr>
          <p:cNvSpPr>
            <a:spLocks noGrp="1"/>
          </p:cNvSpPr>
          <p:nvPr>
            <p:ph idx="1"/>
          </p:nvPr>
        </p:nvSpPr>
        <p:spPr/>
        <p:txBody>
          <a:bodyPr/>
          <a:lstStyle/>
          <a:p>
            <a:r>
              <a:rPr lang="en-US" dirty="0"/>
              <a:t>Previously referred to individuals who were considered to be higher risk for resistant organisms such as MRSA and Pseudomonas, </a:t>
            </a:r>
            <a:r>
              <a:rPr lang="en-US" dirty="0" err="1"/>
              <a:t>ie</a:t>
            </a:r>
            <a:r>
              <a:rPr lang="en-US" dirty="0"/>
              <a:t> long term care facilities, chronic dialysis, recent hospitalization, </a:t>
            </a:r>
            <a:r>
              <a:rPr lang="en-US" dirty="0" err="1"/>
              <a:t>etc</a:t>
            </a:r>
            <a:endParaRPr lang="en-US" dirty="0"/>
          </a:p>
          <a:p>
            <a:r>
              <a:rPr lang="en-US" dirty="0"/>
              <a:t>No longer recommended as a classification category</a:t>
            </a:r>
          </a:p>
          <a:p>
            <a:r>
              <a:rPr lang="en-US" dirty="0"/>
              <a:t>Risk for resistant organisms should be based on previous infection with MRSA or Pseudomonas or receipt of parenteral antibiotics in the previous 90 days</a:t>
            </a:r>
          </a:p>
          <a:p>
            <a:r>
              <a:rPr lang="en-US" dirty="0"/>
              <a:t>Otherwise, should be treated according to CAP guidelines</a:t>
            </a:r>
          </a:p>
        </p:txBody>
      </p:sp>
    </p:spTree>
    <p:extLst>
      <p:ext uri="{BB962C8B-B14F-4D97-AF65-F5344CB8AC3E}">
        <p14:creationId xmlns:p14="http://schemas.microsoft.com/office/powerpoint/2010/main" val="14899077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50838D-958E-4535-BB1B-AE0F8544618E}"/>
              </a:ext>
            </a:extLst>
          </p:cNvPr>
          <p:cNvPicPr>
            <a:picLocks noChangeAspect="1"/>
          </p:cNvPicPr>
          <p:nvPr/>
        </p:nvPicPr>
        <p:blipFill>
          <a:blip r:embed="rId2"/>
          <a:stretch>
            <a:fillRect/>
          </a:stretch>
        </p:blipFill>
        <p:spPr>
          <a:xfrm>
            <a:off x="1644610" y="0"/>
            <a:ext cx="8902779" cy="6858000"/>
          </a:xfrm>
          <a:prstGeom prst="rect">
            <a:avLst/>
          </a:prstGeom>
        </p:spPr>
      </p:pic>
    </p:spTree>
    <p:extLst>
      <p:ext uri="{BB962C8B-B14F-4D97-AF65-F5344CB8AC3E}">
        <p14:creationId xmlns:p14="http://schemas.microsoft.com/office/powerpoint/2010/main" val="3445760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FD25-89BC-421D-8FC5-D719068EA238}"/>
              </a:ext>
            </a:extLst>
          </p:cNvPr>
          <p:cNvSpPr>
            <a:spLocks noGrp="1"/>
          </p:cNvSpPr>
          <p:nvPr>
            <p:ph type="title"/>
          </p:nvPr>
        </p:nvSpPr>
        <p:spPr>
          <a:xfrm>
            <a:off x="838200" y="119823"/>
            <a:ext cx="10515600" cy="1325563"/>
          </a:xfrm>
        </p:spPr>
        <p:txBody>
          <a:bodyPr/>
          <a:lstStyle/>
          <a:p>
            <a:r>
              <a:rPr lang="en-US" dirty="0"/>
              <a:t>Prescribing Practices</a:t>
            </a:r>
          </a:p>
        </p:txBody>
      </p:sp>
      <p:pic>
        <p:nvPicPr>
          <p:cNvPr id="8" name="Picture 7">
            <a:extLst>
              <a:ext uri="{FF2B5EF4-FFF2-40B4-BE49-F238E27FC236}">
                <a16:creationId xmlns:a16="http://schemas.microsoft.com/office/drawing/2014/main" id="{56CDB451-5424-4C9D-B5BE-F0D2885C50AB}"/>
              </a:ext>
            </a:extLst>
          </p:cNvPr>
          <p:cNvPicPr>
            <a:picLocks noChangeAspect="1"/>
          </p:cNvPicPr>
          <p:nvPr/>
        </p:nvPicPr>
        <p:blipFill>
          <a:blip r:embed="rId2"/>
          <a:stretch>
            <a:fillRect/>
          </a:stretch>
        </p:blipFill>
        <p:spPr>
          <a:xfrm>
            <a:off x="6096000" y="1247997"/>
            <a:ext cx="5915037" cy="4827397"/>
          </a:xfrm>
          <a:prstGeom prst="rect">
            <a:avLst/>
          </a:prstGeom>
        </p:spPr>
      </p:pic>
      <p:pic>
        <p:nvPicPr>
          <p:cNvPr id="10" name="Picture 9">
            <a:extLst>
              <a:ext uri="{FF2B5EF4-FFF2-40B4-BE49-F238E27FC236}">
                <a16:creationId xmlns:a16="http://schemas.microsoft.com/office/drawing/2014/main" id="{32584C31-51E5-4F0C-B2BF-26F5076D7156}"/>
              </a:ext>
            </a:extLst>
          </p:cNvPr>
          <p:cNvPicPr>
            <a:picLocks noChangeAspect="1"/>
          </p:cNvPicPr>
          <p:nvPr/>
        </p:nvPicPr>
        <p:blipFill>
          <a:blip r:embed="rId3"/>
          <a:stretch>
            <a:fillRect/>
          </a:stretch>
        </p:blipFill>
        <p:spPr>
          <a:xfrm>
            <a:off x="322824" y="1247998"/>
            <a:ext cx="5683032" cy="4827397"/>
          </a:xfrm>
          <a:prstGeom prst="rect">
            <a:avLst/>
          </a:prstGeom>
        </p:spPr>
      </p:pic>
    </p:spTree>
    <p:extLst>
      <p:ext uri="{BB962C8B-B14F-4D97-AF65-F5344CB8AC3E}">
        <p14:creationId xmlns:p14="http://schemas.microsoft.com/office/powerpoint/2010/main" val="2835676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8BB747-1011-4504-BD03-36AE99F765B7}"/>
              </a:ext>
            </a:extLst>
          </p:cNvPr>
          <p:cNvPicPr>
            <a:picLocks noChangeAspect="1"/>
          </p:cNvPicPr>
          <p:nvPr/>
        </p:nvPicPr>
        <p:blipFill>
          <a:blip r:embed="rId2"/>
          <a:stretch>
            <a:fillRect/>
          </a:stretch>
        </p:blipFill>
        <p:spPr>
          <a:xfrm>
            <a:off x="1663902" y="0"/>
            <a:ext cx="8864196" cy="6858000"/>
          </a:xfrm>
          <a:prstGeom prst="rect">
            <a:avLst/>
          </a:prstGeom>
        </p:spPr>
      </p:pic>
    </p:spTree>
    <p:extLst>
      <p:ext uri="{BB962C8B-B14F-4D97-AF65-F5344CB8AC3E}">
        <p14:creationId xmlns:p14="http://schemas.microsoft.com/office/powerpoint/2010/main" val="4276171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311A62-17C7-433C-AC5B-F935E63847A8}"/>
              </a:ext>
            </a:extLst>
          </p:cNvPr>
          <p:cNvPicPr>
            <a:picLocks noChangeAspect="1"/>
          </p:cNvPicPr>
          <p:nvPr/>
        </p:nvPicPr>
        <p:blipFill>
          <a:blip r:embed="rId2"/>
          <a:stretch>
            <a:fillRect/>
          </a:stretch>
        </p:blipFill>
        <p:spPr>
          <a:xfrm>
            <a:off x="1604732" y="0"/>
            <a:ext cx="8982535" cy="6858000"/>
          </a:xfrm>
          <a:prstGeom prst="rect">
            <a:avLst/>
          </a:prstGeom>
        </p:spPr>
      </p:pic>
    </p:spTree>
    <p:extLst>
      <p:ext uri="{BB962C8B-B14F-4D97-AF65-F5344CB8AC3E}">
        <p14:creationId xmlns:p14="http://schemas.microsoft.com/office/powerpoint/2010/main" val="2442964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8157B6-725D-4F24-AE2C-7CEF51C5A247}"/>
              </a:ext>
            </a:extLst>
          </p:cNvPr>
          <p:cNvPicPr>
            <a:picLocks noChangeAspect="1"/>
          </p:cNvPicPr>
          <p:nvPr/>
        </p:nvPicPr>
        <p:blipFill>
          <a:blip r:embed="rId2"/>
          <a:stretch>
            <a:fillRect/>
          </a:stretch>
        </p:blipFill>
        <p:spPr>
          <a:xfrm>
            <a:off x="1672296" y="0"/>
            <a:ext cx="8847408" cy="6858000"/>
          </a:xfrm>
          <a:prstGeom prst="rect">
            <a:avLst/>
          </a:prstGeom>
        </p:spPr>
      </p:pic>
    </p:spTree>
    <p:extLst>
      <p:ext uri="{BB962C8B-B14F-4D97-AF65-F5344CB8AC3E}">
        <p14:creationId xmlns:p14="http://schemas.microsoft.com/office/powerpoint/2010/main" val="21788427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159E2C-E9BB-4701-99CA-CAFDF2A4F784}"/>
              </a:ext>
            </a:extLst>
          </p:cNvPr>
          <p:cNvPicPr>
            <a:picLocks noChangeAspect="1"/>
          </p:cNvPicPr>
          <p:nvPr/>
        </p:nvPicPr>
        <p:blipFill>
          <a:blip r:embed="rId2"/>
          <a:stretch>
            <a:fillRect/>
          </a:stretch>
        </p:blipFill>
        <p:spPr>
          <a:xfrm>
            <a:off x="1670761" y="0"/>
            <a:ext cx="8850477" cy="6858000"/>
          </a:xfrm>
          <a:prstGeom prst="rect">
            <a:avLst/>
          </a:prstGeom>
        </p:spPr>
      </p:pic>
    </p:spTree>
    <p:extLst>
      <p:ext uri="{BB962C8B-B14F-4D97-AF65-F5344CB8AC3E}">
        <p14:creationId xmlns:p14="http://schemas.microsoft.com/office/powerpoint/2010/main" val="41998629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5735C4-6DE7-455E-BBB9-5702CF792A2E}"/>
              </a:ext>
            </a:extLst>
          </p:cNvPr>
          <p:cNvPicPr>
            <a:picLocks noChangeAspect="1"/>
          </p:cNvPicPr>
          <p:nvPr/>
        </p:nvPicPr>
        <p:blipFill>
          <a:blip r:embed="rId2"/>
          <a:stretch>
            <a:fillRect/>
          </a:stretch>
        </p:blipFill>
        <p:spPr>
          <a:xfrm>
            <a:off x="1642802" y="0"/>
            <a:ext cx="8906396" cy="6858000"/>
          </a:xfrm>
          <a:prstGeom prst="rect">
            <a:avLst/>
          </a:prstGeom>
        </p:spPr>
      </p:pic>
    </p:spTree>
    <p:extLst>
      <p:ext uri="{BB962C8B-B14F-4D97-AF65-F5344CB8AC3E}">
        <p14:creationId xmlns:p14="http://schemas.microsoft.com/office/powerpoint/2010/main" val="35515350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187F-05CD-46A8-85FE-774B3A0EF97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77F5EE8-8973-4AF0-AC8E-A3B7CD466C03}"/>
              </a:ext>
            </a:extLst>
          </p:cNvPr>
          <p:cNvSpPr>
            <a:spLocks noGrp="1"/>
          </p:cNvSpPr>
          <p:nvPr>
            <p:ph idx="1"/>
          </p:nvPr>
        </p:nvSpPr>
        <p:spPr>
          <a:xfrm>
            <a:off x="1103312" y="2052918"/>
            <a:ext cx="8946541" cy="4502118"/>
          </a:xfrm>
        </p:spPr>
        <p:txBody>
          <a:bodyPr>
            <a:noAutofit/>
          </a:bodyPr>
          <a:lstStyle/>
          <a:p>
            <a:r>
              <a:rPr lang="en-US" sz="1000" dirty="0">
                <a:latin typeface="+mn-lt"/>
              </a:rPr>
              <a:t>File, TM. Treatment of community-acquired pneumonia in adults in the outpatient setting. </a:t>
            </a:r>
            <a:r>
              <a:rPr lang="en-US" sz="1000" b="0" i="0" dirty="0">
                <a:effectLst/>
                <a:latin typeface="+mn-lt"/>
              </a:rPr>
              <a:t>In: UpToDate, Post TW (Ed), Wolters Kluwer. https://www.uptodate.com Accessed September 5</a:t>
            </a:r>
            <a:r>
              <a:rPr lang="en-US" sz="1000" b="0" i="0" baseline="30000" dirty="0">
                <a:effectLst/>
                <a:latin typeface="+mn-lt"/>
              </a:rPr>
              <a:t>th</a:t>
            </a:r>
            <a:r>
              <a:rPr lang="en-US" sz="1000" b="0" i="0" dirty="0">
                <a:effectLst/>
                <a:latin typeface="+mn-lt"/>
              </a:rPr>
              <a:t> 2023.</a:t>
            </a:r>
            <a:endParaRPr lang="en-US" sz="1000" dirty="0">
              <a:latin typeface="+mn-lt"/>
            </a:endParaRPr>
          </a:p>
          <a:p>
            <a:r>
              <a:rPr lang="en-US" sz="1000" dirty="0">
                <a:latin typeface="+mn-lt"/>
              </a:rPr>
              <a:t>Gupta, K. Acute simple cystitis in females. </a:t>
            </a:r>
            <a:r>
              <a:rPr lang="en-US" sz="1000" b="0" i="0" dirty="0">
                <a:effectLst/>
                <a:latin typeface="+mn-lt"/>
              </a:rPr>
              <a:t>In: UpToDate, Post TW (Ed), Wolters Kluwer. </a:t>
            </a:r>
            <a:r>
              <a:rPr lang="en-US" sz="1000" dirty="0">
                <a:latin typeface="+mn-lt"/>
              </a:rPr>
              <a:t>https://www.uptodate.com. Accessed August 12</a:t>
            </a:r>
            <a:r>
              <a:rPr lang="en-US" sz="1000" baseline="30000" dirty="0">
                <a:latin typeface="+mn-lt"/>
              </a:rPr>
              <a:t>th</a:t>
            </a:r>
            <a:r>
              <a:rPr lang="en-US" sz="1000" dirty="0">
                <a:latin typeface="+mn-lt"/>
              </a:rPr>
              <a:t> 2023.</a:t>
            </a:r>
          </a:p>
          <a:p>
            <a:r>
              <a:rPr lang="en-US" sz="1000" b="0" i="0" dirty="0">
                <a:effectLst/>
                <a:latin typeface="+mn-lt"/>
              </a:rPr>
              <a:t>Gupta K, Hooton TM, </a:t>
            </a:r>
            <a:r>
              <a:rPr lang="en-US" sz="1000" b="0" i="0" dirty="0" err="1">
                <a:effectLst/>
                <a:latin typeface="+mn-lt"/>
              </a:rPr>
              <a:t>Naber</a:t>
            </a:r>
            <a:r>
              <a:rPr lang="en-US" sz="1000" b="0" i="0" dirty="0">
                <a:effectLst/>
                <a:latin typeface="+mn-lt"/>
              </a:rPr>
              <a:t> KG, et al. Infectious Diseases Society of America; European Society for Microbiology and Infectious Diseases. International clinical practice guidelines for the treatment of acute uncomplicated cystitis and pyelonephritis in women: A 2010 update by the Infectious Diseases Society of America and the European Society for Microbiology and Infectious Diseases. Clin Infect Dis. 2011 Mar 1;52(5):e103-20. </a:t>
            </a:r>
            <a:r>
              <a:rPr lang="en-US" sz="1000" b="0" i="0" dirty="0" err="1">
                <a:effectLst/>
                <a:latin typeface="+mn-lt"/>
              </a:rPr>
              <a:t>doi</a:t>
            </a:r>
            <a:r>
              <a:rPr lang="en-US" sz="1000" b="0" i="0" dirty="0">
                <a:effectLst/>
                <a:latin typeface="+mn-lt"/>
              </a:rPr>
              <a:t>: 10.1093/</a:t>
            </a:r>
            <a:r>
              <a:rPr lang="en-US" sz="1000" b="0" i="0" dirty="0" err="1">
                <a:effectLst/>
                <a:latin typeface="+mn-lt"/>
              </a:rPr>
              <a:t>cid</a:t>
            </a:r>
            <a:r>
              <a:rPr lang="en-US" sz="1000" b="0" i="0" dirty="0">
                <a:effectLst/>
                <a:latin typeface="+mn-lt"/>
              </a:rPr>
              <a:t>/ciq257. PMID: 21292654.</a:t>
            </a:r>
          </a:p>
          <a:p>
            <a:r>
              <a:rPr lang="en-US" sz="1000" b="0" i="0" dirty="0" err="1">
                <a:effectLst/>
                <a:latin typeface="+mn-lt"/>
              </a:rPr>
              <a:t>Metlay</a:t>
            </a:r>
            <a:r>
              <a:rPr lang="en-US" sz="1000" b="0" i="0" dirty="0">
                <a:effectLst/>
                <a:latin typeface="+mn-lt"/>
              </a:rPr>
              <a:t> JP, Waterer GW, Long AC, et al. Diagnosis and treatment of adults with community-acquired pneumonia: an official clinical practice guideline of the American thoracic society and infectious diseases society of America. Am J Respir Crit Care Med. 2019;200(7):e45–e6</a:t>
            </a:r>
            <a:endParaRPr lang="en-US" sz="1000" dirty="0">
              <a:latin typeface="+mn-lt"/>
            </a:endParaRPr>
          </a:p>
          <a:p>
            <a:r>
              <a:rPr lang="en-US" sz="1000" b="0" i="0" dirty="0">
                <a:effectLst/>
                <a:latin typeface="+mn-lt"/>
              </a:rPr>
              <a:t>Nicolle L, Gupta K, Bradley S,</a:t>
            </a:r>
            <a:r>
              <a:rPr lang="en-US" sz="1000" dirty="0">
                <a:latin typeface="+mn-lt"/>
              </a:rPr>
              <a:t> et al.</a:t>
            </a:r>
            <a:r>
              <a:rPr lang="en-US" sz="1000" b="0" i="0" dirty="0">
                <a:effectLst/>
                <a:latin typeface="+mn-lt"/>
              </a:rPr>
              <a:t> Clinical Practice Guideline for the Management of Asymptomatic Bacteriuria: 2019 Update by the Infectious Diseases Society of America, </a:t>
            </a:r>
            <a:r>
              <a:rPr lang="en-US" sz="1000" b="0" i="1" dirty="0">
                <a:effectLst/>
                <a:latin typeface="+mn-lt"/>
              </a:rPr>
              <a:t>Clinical Infectious Diseases</a:t>
            </a:r>
            <a:r>
              <a:rPr lang="en-US" sz="1000" b="0" i="0" dirty="0">
                <a:effectLst/>
                <a:latin typeface="+mn-lt"/>
              </a:rPr>
              <a:t>, Volume 68, Issue 10, 15 May 2019, Pages e83–e110, </a:t>
            </a:r>
            <a:r>
              <a:rPr lang="en-US" sz="1000" b="0" i="0" u="none" strike="noStrike" dirty="0">
                <a:effectLst/>
                <a:latin typeface="+mn-lt"/>
              </a:rPr>
              <a:t>https://doi.org/10.1093/cid/ciy1121</a:t>
            </a:r>
          </a:p>
          <a:p>
            <a:r>
              <a:rPr lang="en-US" sz="1000" dirty="0">
                <a:latin typeface="+mn-lt"/>
              </a:rPr>
              <a:t>Sousa R, Muñoz-</a:t>
            </a:r>
            <a:r>
              <a:rPr lang="en-US" sz="1000" dirty="0" err="1">
                <a:latin typeface="+mn-lt"/>
              </a:rPr>
              <a:t>Mahamud</a:t>
            </a:r>
            <a:r>
              <a:rPr lang="en-US" sz="1000" dirty="0">
                <a:latin typeface="+mn-lt"/>
              </a:rPr>
              <a:t> E, Quayle J, et al. Is asymptomatic bacteriuria a risk factor for prosthetic joint infection? Clin Infect Dis 2014; 59:41–7</a:t>
            </a:r>
            <a:r>
              <a:rPr lang="en-US" sz="1000" b="0" i="0" dirty="0">
                <a:effectLst/>
                <a:latin typeface="+mn-lt"/>
              </a:rPr>
              <a:t>7</a:t>
            </a:r>
          </a:p>
          <a:p>
            <a:pPr algn="l"/>
            <a:r>
              <a:rPr lang="en-US" sz="1000" i="0" dirty="0" err="1">
                <a:effectLst/>
                <a:latin typeface="+mn-lt"/>
              </a:rPr>
              <a:t>Dinh</a:t>
            </a:r>
            <a:r>
              <a:rPr lang="en-US" sz="1000" i="0" dirty="0">
                <a:effectLst/>
                <a:latin typeface="+mn-lt"/>
              </a:rPr>
              <a:t> A, Ropers A, Duran C, et al. Discontinuing β-lactam treatment after 3 days for patients with community-acquired pneumonia in non-critical care wards (PTC): a double-blind, </a:t>
            </a:r>
            <a:r>
              <a:rPr lang="en-US" sz="1000" i="0" dirty="0" err="1">
                <a:effectLst/>
                <a:latin typeface="+mn-lt"/>
              </a:rPr>
              <a:t>randomised</a:t>
            </a:r>
            <a:r>
              <a:rPr lang="en-US" sz="1000" i="0" dirty="0">
                <a:effectLst/>
                <a:latin typeface="+mn-lt"/>
              </a:rPr>
              <a:t>, placebo-controlled, non-inferiority </a:t>
            </a:r>
            <a:r>
              <a:rPr lang="en-US" sz="1000" i="0" dirty="0" err="1">
                <a:effectLst/>
                <a:latin typeface="+mn-lt"/>
              </a:rPr>
              <a:t>trial.</a:t>
            </a:r>
            <a:r>
              <a:rPr lang="en-US" sz="1000" i="1" dirty="0" err="1">
                <a:effectLst/>
                <a:latin typeface="+mn-lt"/>
              </a:rPr>
              <a:t>Lancet</a:t>
            </a:r>
            <a:r>
              <a:rPr lang="en-US" sz="1000" i="1" dirty="0">
                <a:effectLst/>
                <a:latin typeface="+mn-lt"/>
              </a:rPr>
              <a:t>.</a:t>
            </a:r>
            <a:r>
              <a:rPr lang="en-US" sz="1000" i="0" dirty="0">
                <a:effectLst/>
                <a:latin typeface="+mn-lt"/>
              </a:rPr>
              <a:t> 2021; 397: 1195-1203</a:t>
            </a:r>
          </a:p>
          <a:p>
            <a:pPr algn="l"/>
            <a:r>
              <a:rPr lang="en-US" sz="1000" b="0" i="0" dirty="0">
                <a:effectLst/>
                <a:latin typeface="+mn-lt"/>
              </a:rPr>
              <a:t>McAteer J, Lee </a:t>
            </a:r>
            <a:r>
              <a:rPr lang="en-US" sz="1000" dirty="0">
                <a:latin typeface="+mn-lt"/>
              </a:rPr>
              <a:t>J</a:t>
            </a:r>
            <a:r>
              <a:rPr lang="en-US" sz="1000" b="0" i="0" dirty="0">
                <a:effectLst/>
                <a:latin typeface="+mn-lt"/>
              </a:rPr>
              <a:t>H, Cosgrove S, et al. Defining the Optimal Duration of Therapy for Hospitalized Patients With Complicated Urinary Tract Infections and Associated Bacteremia,</a:t>
            </a:r>
            <a:r>
              <a:rPr lang="en-US" sz="1000" b="0" i="1" dirty="0">
                <a:effectLst/>
                <a:latin typeface="+mn-lt"/>
              </a:rPr>
              <a:t> Clinical Infectious Diseases</a:t>
            </a:r>
            <a:r>
              <a:rPr lang="en-US" sz="1000" b="0" i="0" dirty="0">
                <a:effectLst/>
                <a:latin typeface="+mn-lt"/>
              </a:rPr>
              <a:t>, Volume 76, Issue 9, 1 May 2023, Pages 1604–1612, </a:t>
            </a:r>
            <a:r>
              <a:rPr lang="en-US" sz="1000" b="0" i="0" u="none" strike="noStrike" dirty="0">
                <a:effectLst/>
                <a:latin typeface="+mn-lt"/>
              </a:rPr>
              <a:t>https://doi.org/10.1093/cid/ciad009</a:t>
            </a:r>
            <a:endParaRPr lang="en-US" sz="1000" i="0" dirty="0">
              <a:effectLst/>
              <a:latin typeface="+mn-lt"/>
            </a:endParaRPr>
          </a:p>
        </p:txBody>
      </p:sp>
    </p:spTree>
    <p:extLst>
      <p:ext uri="{BB962C8B-B14F-4D97-AF65-F5344CB8AC3E}">
        <p14:creationId xmlns:p14="http://schemas.microsoft.com/office/powerpoint/2010/main" val="3591493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CE154-DB63-4E23-9A1D-4CD720F242A9}"/>
              </a:ext>
            </a:extLst>
          </p:cNvPr>
          <p:cNvSpPr>
            <a:spLocks noGrp="1"/>
          </p:cNvSpPr>
          <p:nvPr>
            <p:ph type="title"/>
          </p:nvPr>
        </p:nvSpPr>
        <p:spPr/>
        <p:txBody>
          <a:bodyPr/>
          <a:lstStyle/>
          <a:p>
            <a:r>
              <a:rPr lang="en-US" dirty="0"/>
              <a:t>Prescribing Practices</a:t>
            </a:r>
          </a:p>
        </p:txBody>
      </p:sp>
      <p:pic>
        <p:nvPicPr>
          <p:cNvPr id="5" name="Content Placeholder 4">
            <a:extLst>
              <a:ext uri="{FF2B5EF4-FFF2-40B4-BE49-F238E27FC236}">
                <a16:creationId xmlns:a16="http://schemas.microsoft.com/office/drawing/2014/main" id="{C3AD8A84-12DD-4553-8CCE-A435B5ADB2FC}"/>
              </a:ext>
            </a:extLst>
          </p:cNvPr>
          <p:cNvPicPr>
            <a:picLocks noGrp="1" noChangeAspect="1"/>
          </p:cNvPicPr>
          <p:nvPr>
            <p:ph idx="1"/>
          </p:nvPr>
        </p:nvPicPr>
        <p:blipFill>
          <a:blip r:embed="rId2"/>
          <a:stretch>
            <a:fillRect/>
          </a:stretch>
        </p:blipFill>
        <p:spPr>
          <a:xfrm>
            <a:off x="359905" y="1690687"/>
            <a:ext cx="4907039" cy="4901183"/>
          </a:xfrm>
        </p:spPr>
      </p:pic>
      <p:pic>
        <p:nvPicPr>
          <p:cNvPr id="7" name="Picture 6">
            <a:extLst>
              <a:ext uri="{FF2B5EF4-FFF2-40B4-BE49-F238E27FC236}">
                <a16:creationId xmlns:a16="http://schemas.microsoft.com/office/drawing/2014/main" id="{20F5A849-43B3-41F7-9F4D-EBBAEC9393F2}"/>
              </a:ext>
            </a:extLst>
          </p:cNvPr>
          <p:cNvPicPr>
            <a:picLocks noChangeAspect="1"/>
          </p:cNvPicPr>
          <p:nvPr/>
        </p:nvPicPr>
        <p:blipFill>
          <a:blip r:embed="rId3"/>
          <a:stretch>
            <a:fillRect/>
          </a:stretch>
        </p:blipFill>
        <p:spPr>
          <a:xfrm>
            <a:off x="5541264" y="1690688"/>
            <a:ext cx="6372211" cy="4901184"/>
          </a:xfrm>
          <a:prstGeom prst="rect">
            <a:avLst/>
          </a:prstGeom>
        </p:spPr>
      </p:pic>
    </p:spTree>
    <p:extLst>
      <p:ext uri="{BB962C8B-B14F-4D97-AF65-F5344CB8AC3E}">
        <p14:creationId xmlns:p14="http://schemas.microsoft.com/office/powerpoint/2010/main" val="904786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0FD8D-603C-467F-93EC-8D54400696B7}"/>
              </a:ext>
            </a:extLst>
          </p:cNvPr>
          <p:cNvSpPr>
            <a:spLocks noGrp="1"/>
          </p:cNvSpPr>
          <p:nvPr>
            <p:ph type="title"/>
          </p:nvPr>
        </p:nvSpPr>
        <p:spPr/>
        <p:txBody>
          <a:bodyPr/>
          <a:lstStyle/>
          <a:p>
            <a:r>
              <a:rPr lang="en-US" dirty="0"/>
              <a:t>Threat of Resistance in the U.S.</a:t>
            </a:r>
          </a:p>
        </p:txBody>
      </p:sp>
      <p:pic>
        <p:nvPicPr>
          <p:cNvPr id="4" name="Content Placeholder 3">
            <a:extLst>
              <a:ext uri="{FF2B5EF4-FFF2-40B4-BE49-F238E27FC236}">
                <a16:creationId xmlns:a16="http://schemas.microsoft.com/office/drawing/2014/main" id="{774BFAC5-EDFC-4F64-B8A3-9777BEA1E20D}"/>
              </a:ext>
            </a:extLst>
          </p:cNvPr>
          <p:cNvPicPr>
            <a:picLocks noGrp="1" noChangeAspect="1"/>
          </p:cNvPicPr>
          <p:nvPr>
            <p:ph idx="1"/>
          </p:nvPr>
        </p:nvPicPr>
        <p:blipFill>
          <a:blip r:embed="rId2"/>
          <a:stretch>
            <a:fillRect/>
          </a:stretch>
        </p:blipFill>
        <p:spPr>
          <a:xfrm>
            <a:off x="1334016" y="1853248"/>
            <a:ext cx="9269413" cy="4414006"/>
          </a:xfrm>
          <a:prstGeom prst="rect">
            <a:avLst/>
          </a:prstGeom>
        </p:spPr>
      </p:pic>
    </p:spTree>
    <p:extLst>
      <p:ext uri="{BB962C8B-B14F-4D97-AF65-F5344CB8AC3E}">
        <p14:creationId xmlns:p14="http://schemas.microsoft.com/office/powerpoint/2010/main" val="1407921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9AD90-6225-4BB9-B5CB-8DAA2A371174}"/>
              </a:ext>
            </a:extLst>
          </p:cNvPr>
          <p:cNvSpPr>
            <a:spLocks noGrp="1"/>
          </p:cNvSpPr>
          <p:nvPr>
            <p:ph type="title"/>
          </p:nvPr>
        </p:nvSpPr>
        <p:spPr/>
        <p:txBody>
          <a:bodyPr/>
          <a:lstStyle/>
          <a:p>
            <a:r>
              <a:rPr lang="en-US" dirty="0"/>
              <a:t>Timeline</a:t>
            </a:r>
          </a:p>
        </p:txBody>
      </p:sp>
      <p:pic>
        <p:nvPicPr>
          <p:cNvPr id="8" name="Picture 7">
            <a:extLst>
              <a:ext uri="{FF2B5EF4-FFF2-40B4-BE49-F238E27FC236}">
                <a16:creationId xmlns:a16="http://schemas.microsoft.com/office/drawing/2014/main" id="{E6CE72B5-EB75-4DFE-8529-7422B4E76078}"/>
              </a:ext>
            </a:extLst>
          </p:cNvPr>
          <p:cNvPicPr>
            <a:picLocks noChangeAspect="1"/>
          </p:cNvPicPr>
          <p:nvPr/>
        </p:nvPicPr>
        <p:blipFill rotWithShape="1">
          <a:blip r:embed="rId2"/>
          <a:srcRect t="2066"/>
          <a:stretch/>
        </p:blipFill>
        <p:spPr>
          <a:xfrm>
            <a:off x="1105022" y="1244906"/>
            <a:ext cx="8821175" cy="5613094"/>
          </a:xfrm>
          <a:prstGeom prst="rect">
            <a:avLst/>
          </a:prstGeom>
        </p:spPr>
      </p:pic>
    </p:spTree>
    <p:extLst>
      <p:ext uri="{BB962C8B-B14F-4D97-AF65-F5344CB8AC3E}">
        <p14:creationId xmlns:p14="http://schemas.microsoft.com/office/powerpoint/2010/main" val="1274363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F44C4-FA73-4452-B6B5-27DAA2C6B557}"/>
              </a:ext>
            </a:extLst>
          </p:cNvPr>
          <p:cNvSpPr>
            <a:spLocks noGrp="1"/>
          </p:cNvSpPr>
          <p:nvPr>
            <p:ph type="title"/>
          </p:nvPr>
        </p:nvSpPr>
        <p:spPr>
          <a:xfrm>
            <a:off x="646111" y="210346"/>
            <a:ext cx="9404723" cy="1400530"/>
          </a:xfrm>
        </p:spPr>
        <p:txBody>
          <a:bodyPr/>
          <a:lstStyle/>
          <a:p>
            <a:r>
              <a:rPr lang="en-US" dirty="0"/>
              <a:t>Need for Stewardship</a:t>
            </a:r>
          </a:p>
        </p:txBody>
      </p:sp>
      <p:pic>
        <p:nvPicPr>
          <p:cNvPr id="5" name="Picture 4">
            <a:extLst>
              <a:ext uri="{FF2B5EF4-FFF2-40B4-BE49-F238E27FC236}">
                <a16:creationId xmlns:a16="http://schemas.microsoft.com/office/drawing/2014/main" id="{928B2F06-DC3B-4699-A405-80F68B5C6A0E}"/>
              </a:ext>
            </a:extLst>
          </p:cNvPr>
          <p:cNvPicPr>
            <a:picLocks noChangeAspect="1"/>
          </p:cNvPicPr>
          <p:nvPr/>
        </p:nvPicPr>
        <p:blipFill>
          <a:blip r:embed="rId2"/>
          <a:stretch>
            <a:fillRect/>
          </a:stretch>
        </p:blipFill>
        <p:spPr>
          <a:xfrm>
            <a:off x="974730" y="1153020"/>
            <a:ext cx="9076104" cy="5704980"/>
          </a:xfrm>
          <a:prstGeom prst="rect">
            <a:avLst/>
          </a:prstGeom>
        </p:spPr>
      </p:pic>
    </p:spTree>
    <p:extLst>
      <p:ext uri="{BB962C8B-B14F-4D97-AF65-F5344CB8AC3E}">
        <p14:creationId xmlns:p14="http://schemas.microsoft.com/office/powerpoint/2010/main" val="35062706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5192</TotalTime>
  <Words>3861</Words>
  <Application>Microsoft Office PowerPoint</Application>
  <PresentationFormat>Widescreen</PresentationFormat>
  <Paragraphs>254</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Century Gothic</vt:lpstr>
      <vt:lpstr>Wingdings 3</vt:lpstr>
      <vt:lpstr>Ion</vt:lpstr>
      <vt:lpstr>Antimicrobial Stewardship In the Ambulatory Setting</vt:lpstr>
      <vt:lpstr>Disclosures</vt:lpstr>
      <vt:lpstr>Objectives</vt:lpstr>
      <vt:lpstr>Prescribing Statistics</vt:lpstr>
      <vt:lpstr>Prescribing Practices</vt:lpstr>
      <vt:lpstr>Prescribing Practices</vt:lpstr>
      <vt:lpstr>Threat of Resistance in the U.S.</vt:lpstr>
      <vt:lpstr>Timeline</vt:lpstr>
      <vt:lpstr>Need for Stewardship</vt:lpstr>
      <vt:lpstr>PowerPoint Presentation</vt:lpstr>
      <vt:lpstr>IDSA Clinical Practice Guidelines</vt:lpstr>
      <vt:lpstr>IDSA Clinical Practice Guidelines</vt:lpstr>
      <vt:lpstr>PowerPoint Presentation</vt:lpstr>
      <vt:lpstr>IDSA Clinical Practice Guidelines</vt:lpstr>
      <vt:lpstr>Asymptomatic Bacteriuria</vt:lpstr>
      <vt:lpstr>Asymptomatic bacteriuria IDSA Guidelines 2019</vt:lpstr>
      <vt:lpstr>Asymptomatic bacteriuria IDSA Guidelines 2019</vt:lpstr>
      <vt:lpstr>Asymptomatic bacteriuria IDSA Guidelines 2019</vt:lpstr>
      <vt:lpstr>Asymptomatic bacteriuria IDSA Guidelines 2019</vt:lpstr>
      <vt:lpstr>Asymptomatic bacteriuria IDSA Guidelines 2019</vt:lpstr>
      <vt:lpstr>Asymptomatic bacteriuria IDSA Guidelines 2019</vt:lpstr>
      <vt:lpstr>Asymptomatic bacteriuria IDSA Guidelines 2019</vt:lpstr>
      <vt:lpstr>Asymptomatic bacteriuria IDSA Guidelines 2019</vt:lpstr>
      <vt:lpstr>Asymptomatic bacteriuria IDSA Guidelines 2019</vt:lpstr>
      <vt:lpstr>Asymptomatic bacteriuria IDSA Guidelines 2019</vt:lpstr>
      <vt:lpstr>Asymptomatic bacteriuria IDSA Guidelines 2019</vt:lpstr>
      <vt:lpstr>American Urological Association Screening for ASB</vt:lpstr>
      <vt:lpstr>American Urological Association Treating ASB</vt:lpstr>
      <vt:lpstr>Uncomplicated Cystitis and Pyelonephritis</vt:lpstr>
      <vt:lpstr>IDSA Clinical Practice Guidelines</vt:lpstr>
      <vt:lpstr>UTI – Uncomplicated vs Complicated</vt:lpstr>
      <vt:lpstr>Acute, Uncomplicated Cystitis Evaluation</vt:lpstr>
      <vt:lpstr>Acute, Uncomplicated Cystitis Urinalysis</vt:lpstr>
      <vt:lpstr>Acute, Uncomplicated Cystitis Culture</vt:lpstr>
      <vt:lpstr>Acute, Uncomplicated Cystitis Culture</vt:lpstr>
      <vt:lpstr>Acute, Uncomplicated Cystitis Treatment</vt:lpstr>
      <vt:lpstr>Acute, Complicated Cystitis and Pyelonephritis Evaluation and Treatment</vt:lpstr>
      <vt:lpstr>Acute, Complicated Cystitis and Pyelonephritis Treatment</vt:lpstr>
      <vt:lpstr>PowerPoint Presentation</vt:lpstr>
      <vt:lpstr>Community Acquired Pneumonia Epidemiology</vt:lpstr>
      <vt:lpstr>Community Acquired Pneumonia Microbiology</vt:lpstr>
      <vt:lpstr>Community Acquired Pneumonia </vt:lpstr>
      <vt:lpstr>CAP Guidelines Diagnosis</vt:lpstr>
      <vt:lpstr>CAP Guidelines Treatment</vt:lpstr>
      <vt:lpstr>CAP Guidelines Treatment</vt:lpstr>
      <vt:lpstr>Community Acquired Pneumonia</vt:lpstr>
      <vt:lpstr>PowerPoint Presentation</vt:lpstr>
      <vt:lpstr>What about HCAP?</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Antimicrobial Stewardship</dc:title>
  <dc:creator>Nichols, Jacob</dc:creator>
  <cp:lastModifiedBy>Nichols, Jacob</cp:lastModifiedBy>
  <cp:revision>93</cp:revision>
  <dcterms:created xsi:type="dcterms:W3CDTF">2023-09-06T16:03:06Z</dcterms:created>
  <dcterms:modified xsi:type="dcterms:W3CDTF">2023-10-20T19:12:29Z</dcterms:modified>
</cp:coreProperties>
</file>