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1043" r:id="rId3"/>
    <p:sldId id="984" r:id="rId4"/>
    <p:sldId id="987" r:id="rId5"/>
    <p:sldId id="1036" r:id="rId6"/>
    <p:sldId id="915" r:id="rId7"/>
    <p:sldId id="991" r:id="rId8"/>
    <p:sldId id="1034" r:id="rId9"/>
    <p:sldId id="997" r:id="rId10"/>
    <p:sldId id="993" r:id="rId11"/>
    <p:sldId id="999" r:id="rId12"/>
    <p:sldId id="1015" r:id="rId13"/>
    <p:sldId id="1016" r:id="rId14"/>
    <p:sldId id="1017" r:id="rId15"/>
    <p:sldId id="1044" r:id="rId16"/>
    <p:sldId id="1032" r:id="rId17"/>
    <p:sldId id="1033" r:id="rId18"/>
    <p:sldId id="541" r:id="rId19"/>
    <p:sldId id="1018" r:id="rId20"/>
    <p:sldId id="1022" r:id="rId21"/>
    <p:sldId id="1023" r:id="rId22"/>
    <p:sldId id="1024" r:id="rId23"/>
    <p:sldId id="553" r:id="rId24"/>
    <p:sldId id="1025" r:id="rId25"/>
    <p:sldId id="986" r:id="rId26"/>
    <p:sldId id="1028" r:id="rId27"/>
    <p:sldId id="1029" r:id="rId28"/>
    <p:sldId id="934" r:id="rId29"/>
    <p:sldId id="935" r:id="rId30"/>
    <p:sldId id="9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A650BE-7B2C-43A5-AAD2-BC8132F6CB57}" v="45" dt="2023-10-05T15:25:00.081"/>
    <p1510:client id="{DE571E31-E975-450B-B7B7-5507586372B0}" v="178" dt="2023-10-05T03:19:41.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13071-DD02-44BF-9D82-E30D71DD6202}"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3DD8F-B9A9-4131-9C0A-780399706AF9}" type="slidenum">
              <a:rPr lang="en-US" smtClean="0"/>
              <a:t>‹#›</a:t>
            </a:fld>
            <a:endParaRPr lang="en-US"/>
          </a:p>
        </p:txBody>
      </p:sp>
    </p:spTree>
    <p:extLst>
      <p:ext uri="{BB962C8B-B14F-4D97-AF65-F5344CB8AC3E}">
        <p14:creationId xmlns:p14="http://schemas.microsoft.com/office/powerpoint/2010/main" val="426402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6B14B2FF-A201-2F89-7545-CE1C6524B5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 panose="020B0604020202020204" pitchFamily="34" charset="0"/>
                <a:ea typeface="MS PGothic" panose="020B0600070205080204" pitchFamily="34" charset="-128"/>
              </a:defRPr>
            </a:lvl1pPr>
            <a:lvl2pPr marL="742950" indent="-285750">
              <a:spcBef>
                <a:spcPct val="30000"/>
              </a:spcBef>
              <a:defRPr sz="1200">
                <a:solidFill>
                  <a:schemeClr val="tx1"/>
                </a:solidFill>
                <a:latin typeface="Helvetica"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Helvetica"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Helvetica"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9pPr>
          </a:lstStyle>
          <a:p>
            <a:pPr>
              <a:spcBef>
                <a:spcPct val="0"/>
              </a:spcBef>
            </a:pPr>
            <a:fld id="{2C0966C4-DCEF-4838-81A1-A20349854598}" type="slidenum">
              <a:rPr lang="en-US" altLang="en-US" smtClean="0"/>
              <a:pPr>
                <a:spcBef>
                  <a:spcPct val="0"/>
                </a:spcBef>
              </a:pPr>
              <a:t>4</a:t>
            </a:fld>
            <a:endParaRPr lang="en-US" altLang="en-US"/>
          </a:p>
        </p:txBody>
      </p:sp>
      <p:sp>
        <p:nvSpPr>
          <p:cNvPr id="24579" name="Rectangle 2">
            <a:extLst>
              <a:ext uri="{FF2B5EF4-FFF2-40B4-BE49-F238E27FC236}">
                <a16:creationId xmlns:a16="http://schemas.microsoft.com/office/drawing/2014/main" id="{C04785E7-495F-9117-7468-A97755332D35}"/>
              </a:ext>
            </a:extLst>
          </p:cNvPr>
          <p:cNvSpPr>
            <a:spLocks noGrp="1" noRot="1" noChangeAspect="1" noChangeArrowheads="1" noTextEdit="1"/>
          </p:cNvSpPr>
          <p:nvPr>
            <p:ph type="sldImg"/>
          </p:nvPr>
        </p:nvSpPr>
        <p:spPr>
          <a:xfrm>
            <a:off x="388938" y="682625"/>
            <a:ext cx="6081712" cy="3421063"/>
          </a:xfrm>
          <a:ln/>
        </p:spPr>
      </p:sp>
      <p:sp>
        <p:nvSpPr>
          <p:cNvPr id="24580" name="Rectangle 3">
            <a:extLst>
              <a:ext uri="{FF2B5EF4-FFF2-40B4-BE49-F238E27FC236}">
                <a16:creationId xmlns:a16="http://schemas.microsoft.com/office/drawing/2014/main" id="{DE8FD688-1478-8289-AC71-68C5CB6C0A55}"/>
              </a:ext>
            </a:extLst>
          </p:cNvPr>
          <p:cNvSpPr>
            <a:spLocks noGrp="1" noChangeArrowheads="1"/>
          </p:cNvSpPr>
          <p:nvPr>
            <p:ph type="body" idx="1"/>
          </p:nvPr>
        </p:nvSpPr>
        <p:spPr>
          <a:xfrm>
            <a:off x="914400" y="4329113"/>
            <a:ext cx="50292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t>Large occiput- easy to place into sniff position. Head also rolls around. If head is too large may need towels under shoulders to line up pharyngeal, laryngeal, and oral axes. Avoid hyperextension of head-pharyngeal obstruction</a:t>
            </a:r>
          </a:p>
          <a:p>
            <a:r>
              <a:rPr lang="en-US" altLang="en-US" sz="1600" dirty="0"/>
              <a:t>Large tongue- beware of oral airway placement- may worsen obstruction if pushes tongue down into pharynx. Children with large tonsils can have obstruction, leading to difficult mask ventilation. </a:t>
            </a:r>
          </a:p>
          <a:p>
            <a:r>
              <a:rPr lang="en-US" altLang="en-US" sz="1600" dirty="0"/>
              <a:t>Also avoid compression of submandibular soft tissues during mask ventilation—upper airway obstruction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t>
            </a:r>
            <a:r>
              <a:rPr lang="en-US" altLang="en-US" sz="1200" dirty="0" err="1"/>
              <a:t>suggamedex</a:t>
            </a:r>
            <a:r>
              <a:rPr lang="en-US" altLang="en-US" sz="1200" dirty="0"/>
              <a:t>)</a:t>
            </a:r>
            <a:endParaRPr lang="en-US" dirty="0"/>
          </a:p>
        </p:txBody>
      </p:sp>
      <p:sp>
        <p:nvSpPr>
          <p:cNvPr id="4" name="Slide Number Placeholder 3"/>
          <p:cNvSpPr>
            <a:spLocks noGrp="1"/>
          </p:cNvSpPr>
          <p:nvPr>
            <p:ph type="sldNum" sz="quarter" idx="5"/>
          </p:nvPr>
        </p:nvSpPr>
        <p:spPr/>
        <p:txBody>
          <a:bodyPr/>
          <a:lstStyle/>
          <a:p>
            <a:fld id="{F243DD8F-B9A9-4131-9C0A-780399706AF9}" type="slidenum">
              <a:rPr lang="en-US" smtClean="0"/>
              <a:t>18</a:t>
            </a:fld>
            <a:endParaRPr lang="en-US"/>
          </a:p>
        </p:txBody>
      </p:sp>
    </p:spTree>
    <p:extLst>
      <p:ext uri="{BB962C8B-B14F-4D97-AF65-F5344CB8AC3E}">
        <p14:creationId xmlns:p14="http://schemas.microsoft.com/office/powerpoint/2010/main" val="1554747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5040EE9-3405-8183-EA6E-5414FE7CA624}"/>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A917CAF3-1E4F-3A8A-1B57-5BDA841487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a:t>Macintosh: Fits into the vallecula and elevates the epiglottis indirectly via pressure on the hyoepiglottic ligament</a:t>
            </a:r>
          </a:p>
          <a:p>
            <a:pPr marL="0" lvl="1"/>
            <a:r>
              <a:rPr lang="en-US" altLang="en-US"/>
              <a:t>Miller: Directly lifts epiglottis exposing the glottic aperture</a:t>
            </a:r>
          </a:p>
        </p:txBody>
      </p:sp>
      <p:sp>
        <p:nvSpPr>
          <p:cNvPr id="58372" name="Slide Number Placeholder 3">
            <a:extLst>
              <a:ext uri="{FF2B5EF4-FFF2-40B4-BE49-F238E27FC236}">
                <a16:creationId xmlns:a16="http://schemas.microsoft.com/office/drawing/2014/main" id="{A0D52DB8-DF4B-E3CA-E315-8481DAF2CF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anose="020B0604020202020204" pitchFamily="34" charset="0"/>
                <a:ea typeface="MS PGothic" panose="020B0600070205080204" pitchFamily="34" charset="-128"/>
              </a:defRPr>
            </a:lvl1pPr>
            <a:lvl2pPr marL="742950" indent="-285750">
              <a:defRPr sz="2400">
                <a:solidFill>
                  <a:schemeClr val="tx1"/>
                </a:solidFill>
                <a:latin typeface="Helvetica" panose="020B0604020202020204" pitchFamily="34" charset="0"/>
                <a:ea typeface="MS PGothic" panose="020B0600070205080204" pitchFamily="34" charset="-128"/>
              </a:defRPr>
            </a:lvl2pPr>
            <a:lvl3pPr marL="1143000" indent="-228600">
              <a:defRPr sz="2400">
                <a:solidFill>
                  <a:schemeClr val="tx1"/>
                </a:solidFill>
                <a:latin typeface="Helvetica" panose="020B0604020202020204" pitchFamily="34" charset="0"/>
                <a:ea typeface="MS PGothic" panose="020B0600070205080204" pitchFamily="34" charset="-128"/>
              </a:defRPr>
            </a:lvl3pPr>
            <a:lvl4pPr marL="1600200" indent="-228600">
              <a:defRPr sz="2400">
                <a:solidFill>
                  <a:schemeClr val="tx1"/>
                </a:solidFill>
                <a:latin typeface="Helvetica" panose="020B0604020202020204" pitchFamily="34" charset="0"/>
                <a:ea typeface="MS PGothic" panose="020B0600070205080204" pitchFamily="34" charset="-128"/>
              </a:defRPr>
            </a:lvl4pPr>
            <a:lvl5pPr marL="2057400" indent="-228600">
              <a:defRPr sz="24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9pPr>
          </a:lstStyle>
          <a:p>
            <a:fld id="{52EF2791-8B8A-41E9-AD67-B10382FBB997}" type="slidenum">
              <a:rPr lang="en-US" altLang="en-US" sz="1200" smtClean="0"/>
              <a:pPr/>
              <a:t>19</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555B4A2E-3199-D327-CE5D-123EEB2D98D7}"/>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0319D532-7E01-EBA2-2171-6E69FFB9E2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0900" name="Slide Number Placeholder 3">
            <a:extLst>
              <a:ext uri="{FF2B5EF4-FFF2-40B4-BE49-F238E27FC236}">
                <a16:creationId xmlns:a16="http://schemas.microsoft.com/office/drawing/2014/main" id="{319498E0-3D11-BF1E-3453-2E6B4AEF20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 panose="020B0604020202020204" pitchFamily="34" charset="0"/>
                <a:ea typeface="MS PGothic" panose="020B0600070205080204" pitchFamily="34" charset="-128"/>
              </a:defRPr>
            </a:lvl1pPr>
            <a:lvl2pPr marL="742950" indent="-285750">
              <a:spcBef>
                <a:spcPct val="30000"/>
              </a:spcBef>
              <a:defRPr sz="1200">
                <a:solidFill>
                  <a:schemeClr val="tx1"/>
                </a:solidFill>
                <a:latin typeface="Helvetica"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Helvetica"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Helvetica"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9pPr>
          </a:lstStyle>
          <a:p>
            <a:pPr>
              <a:spcBef>
                <a:spcPct val="0"/>
              </a:spcBef>
            </a:pPr>
            <a:fld id="{E9DF1220-65F2-4D50-A008-1069D1D07C79}" type="slidenum">
              <a:rPr lang="en-US" altLang="en-US" smtClean="0"/>
              <a:pPr>
                <a:spcBef>
                  <a:spcPct val="0"/>
                </a:spcBef>
              </a:pPr>
              <a:t>20</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B72D7C46-7554-91B0-B296-F3020ABCBA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 panose="020B0604020202020204" pitchFamily="34" charset="0"/>
                <a:ea typeface="MS PGothic" panose="020B0600070205080204" pitchFamily="34" charset="-128"/>
              </a:defRPr>
            </a:lvl1pPr>
            <a:lvl2pPr marL="742950" indent="-285750">
              <a:spcBef>
                <a:spcPct val="30000"/>
              </a:spcBef>
              <a:defRPr sz="1200">
                <a:solidFill>
                  <a:schemeClr val="tx1"/>
                </a:solidFill>
                <a:latin typeface="Helvetica"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Helvetica"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Helvetica"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9pPr>
          </a:lstStyle>
          <a:p>
            <a:pPr>
              <a:spcBef>
                <a:spcPct val="0"/>
              </a:spcBef>
            </a:pPr>
            <a:fld id="{65CE358C-A6B5-40E4-B23C-66EE6ECBB1E3}" type="slidenum">
              <a:rPr lang="en-US" altLang="en-US" smtClean="0"/>
              <a:pPr>
                <a:spcBef>
                  <a:spcPct val="0"/>
                </a:spcBef>
              </a:pPr>
              <a:t>21</a:t>
            </a:fld>
            <a:endParaRPr lang="en-US" altLang="en-US"/>
          </a:p>
        </p:txBody>
      </p:sp>
      <p:sp>
        <p:nvSpPr>
          <p:cNvPr id="82947" name="Rectangle 2">
            <a:extLst>
              <a:ext uri="{FF2B5EF4-FFF2-40B4-BE49-F238E27FC236}">
                <a16:creationId xmlns:a16="http://schemas.microsoft.com/office/drawing/2014/main" id="{13DCAD07-D80E-650F-D249-04A402ADD2BE}"/>
              </a:ext>
            </a:extLst>
          </p:cNvPr>
          <p:cNvSpPr>
            <a:spLocks noGrp="1" noRot="1" noChangeAspect="1" noChangeArrowheads="1" noTextEdit="1"/>
          </p:cNvSpPr>
          <p:nvPr>
            <p:ph type="sldImg"/>
          </p:nvPr>
        </p:nvSpPr>
        <p:spPr>
          <a:ln w="12700" cap="flat">
            <a:solidFill>
              <a:schemeClr val="tx1"/>
            </a:solidFill>
          </a:ln>
        </p:spPr>
      </p:sp>
      <p:sp>
        <p:nvSpPr>
          <p:cNvPr id="82948" name="Rectangle 3">
            <a:extLst>
              <a:ext uri="{FF2B5EF4-FFF2-40B4-BE49-F238E27FC236}">
                <a16:creationId xmlns:a16="http://schemas.microsoft.com/office/drawing/2014/main" id="{0A4A6EB0-E398-A99F-1AFC-5D61EC785F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48846145-7DEE-AB0C-45A2-51B90B2623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 panose="020B0604020202020204" pitchFamily="34" charset="0"/>
                <a:ea typeface="MS PGothic" panose="020B0600070205080204" pitchFamily="34" charset="-128"/>
              </a:defRPr>
            </a:lvl1pPr>
            <a:lvl2pPr marL="742950" indent="-285750">
              <a:spcBef>
                <a:spcPct val="30000"/>
              </a:spcBef>
              <a:defRPr sz="1200">
                <a:solidFill>
                  <a:schemeClr val="tx1"/>
                </a:solidFill>
                <a:latin typeface="Helvetica"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Helvetica"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Helvetica"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9pPr>
          </a:lstStyle>
          <a:p>
            <a:pPr>
              <a:spcBef>
                <a:spcPct val="0"/>
              </a:spcBef>
            </a:pPr>
            <a:fld id="{54DAD766-8573-4797-82E0-93791E3105CC}" type="slidenum">
              <a:rPr lang="en-US" altLang="en-US" smtClean="0"/>
              <a:pPr>
                <a:spcBef>
                  <a:spcPct val="0"/>
                </a:spcBef>
              </a:pPr>
              <a:t>24</a:t>
            </a:fld>
            <a:endParaRPr lang="en-US" altLang="en-US"/>
          </a:p>
        </p:txBody>
      </p:sp>
      <p:sp>
        <p:nvSpPr>
          <p:cNvPr id="87043" name="Rectangle 2">
            <a:extLst>
              <a:ext uri="{FF2B5EF4-FFF2-40B4-BE49-F238E27FC236}">
                <a16:creationId xmlns:a16="http://schemas.microsoft.com/office/drawing/2014/main" id="{6B5A7889-5F0A-D236-92A3-726D17D82E08}"/>
              </a:ext>
            </a:extLst>
          </p:cNvPr>
          <p:cNvSpPr>
            <a:spLocks noGrp="1" noRot="1" noChangeAspect="1" noChangeArrowheads="1" noTextEdit="1"/>
          </p:cNvSpPr>
          <p:nvPr>
            <p:ph type="sldImg"/>
          </p:nvPr>
        </p:nvSpPr>
        <p:spPr>
          <a:xfrm>
            <a:off x="1149350" y="684213"/>
            <a:ext cx="4559300" cy="3419475"/>
          </a:xfrm>
          <a:solidFill>
            <a:srgbClr val="FFFFFF"/>
          </a:solidFill>
          <a:ln/>
        </p:spPr>
      </p:sp>
      <p:sp>
        <p:nvSpPr>
          <p:cNvPr id="87044" name="Rectangle 3">
            <a:extLst>
              <a:ext uri="{FF2B5EF4-FFF2-40B4-BE49-F238E27FC236}">
                <a16:creationId xmlns:a16="http://schemas.microsoft.com/office/drawing/2014/main" id="{E0AA274B-3443-2BE9-18AD-2B6538C279EE}"/>
              </a:ext>
            </a:extLst>
          </p:cNvPr>
          <p:cNvSpPr>
            <a:spLocks noGrp="1" noChangeArrowheads="1"/>
          </p:cNvSpPr>
          <p:nvPr>
            <p:ph type="body" idx="1"/>
          </p:nvPr>
        </p:nvSpPr>
        <p:spPr>
          <a:solidFill>
            <a:srgbClr val="FFFFFF"/>
          </a:solidFill>
          <a:ln>
            <a:solidFill>
              <a:srgbClr val="000000"/>
            </a:solidFill>
          </a:ln>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8FB1119E-62E7-3109-9F43-96CF674B99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 panose="020B0604020202020204" pitchFamily="34" charset="0"/>
                <a:ea typeface="MS PGothic" panose="020B0600070205080204" pitchFamily="34" charset="-128"/>
              </a:defRPr>
            </a:lvl1pPr>
            <a:lvl2pPr marL="742950" indent="-285750">
              <a:spcBef>
                <a:spcPct val="30000"/>
              </a:spcBef>
              <a:defRPr sz="1200">
                <a:solidFill>
                  <a:schemeClr val="tx1"/>
                </a:solidFill>
                <a:latin typeface="Helvetica"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Helvetica"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Helvetica"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9pPr>
          </a:lstStyle>
          <a:p>
            <a:pPr>
              <a:spcBef>
                <a:spcPct val="0"/>
              </a:spcBef>
            </a:pPr>
            <a:fld id="{606550E4-5400-4DD7-A5BB-8B9121C62442}" type="slidenum">
              <a:rPr lang="en-US" altLang="en-US" smtClean="0"/>
              <a:pPr>
                <a:spcBef>
                  <a:spcPct val="0"/>
                </a:spcBef>
              </a:pPr>
              <a:t>27</a:t>
            </a:fld>
            <a:endParaRPr lang="en-US" altLang="en-US"/>
          </a:p>
        </p:txBody>
      </p:sp>
      <p:sp>
        <p:nvSpPr>
          <p:cNvPr id="90115" name="Rectangle 2">
            <a:extLst>
              <a:ext uri="{FF2B5EF4-FFF2-40B4-BE49-F238E27FC236}">
                <a16:creationId xmlns:a16="http://schemas.microsoft.com/office/drawing/2014/main" id="{24FFB28D-CEC8-A13A-2402-AB0A86580E54}"/>
              </a:ext>
            </a:extLst>
          </p:cNvPr>
          <p:cNvSpPr>
            <a:spLocks noGrp="1" noRot="1" noChangeAspect="1" noChangeArrowheads="1" noTextEdit="1"/>
          </p:cNvSpPr>
          <p:nvPr>
            <p:ph type="sldImg"/>
          </p:nvPr>
        </p:nvSpPr>
        <p:spPr>
          <a:xfrm>
            <a:off x="1149350" y="684213"/>
            <a:ext cx="4559300" cy="3419475"/>
          </a:xfrm>
          <a:ln/>
        </p:spPr>
      </p:sp>
      <p:sp>
        <p:nvSpPr>
          <p:cNvPr id="90116" name="Rectangle 3">
            <a:extLst>
              <a:ext uri="{FF2B5EF4-FFF2-40B4-BE49-F238E27FC236}">
                <a16:creationId xmlns:a16="http://schemas.microsoft.com/office/drawing/2014/main" id="{01366342-FFDF-19F9-C688-8AB7F4E4ED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A8F4B500-E4AA-8257-BE24-9513467D4823}"/>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6C90E83C-8ECB-AC0F-BC93-6F31258C3C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164" name="Slide Number Placeholder 3">
            <a:extLst>
              <a:ext uri="{FF2B5EF4-FFF2-40B4-BE49-F238E27FC236}">
                <a16:creationId xmlns:a16="http://schemas.microsoft.com/office/drawing/2014/main" id="{0DA484A3-FFF0-04FB-57CA-A23A7393C9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anose="020B0604020202020204" pitchFamily="34" charset="0"/>
                <a:ea typeface="MS PGothic" panose="020B0600070205080204" pitchFamily="34" charset="-128"/>
              </a:defRPr>
            </a:lvl1pPr>
            <a:lvl2pPr marL="742950" indent="-285750">
              <a:defRPr sz="2400">
                <a:solidFill>
                  <a:schemeClr val="tx1"/>
                </a:solidFill>
                <a:latin typeface="Helvetica" panose="020B0604020202020204" pitchFamily="34" charset="0"/>
                <a:ea typeface="MS PGothic" panose="020B0600070205080204" pitchFamily="34" charset="-128"/>
              </a:defRPr>
            </a:lvl2pPr>
            <a:lvl3pPr marL="1143000" indent="-228600">
              <a:defRPr sz="2400">
                <a:solidFill>
                  <a:schemeClr val="tx1"/>
                </a:solidFill>
                <a:latin typeface="Helvetica" panose="020B0604020202020204" pitchFamily="34" charset="0"/>
                <a:ea typeface="MS PGothic" panose="020B0600070205080204" pitchFamily="34" charset="-128"/>
              </a:defRPr>
            </a:lvl3pPr>
            <a:lvl4pPr marL="1600200" indent="-228600">
              <a:defRPr sz="2400">
                <a:solidFill>
                  <a:schemeClr val="tx1"/>
                </a:solidFill>
                <a:latin typeface="Helvetica" panose="020B0604020202020204" pitchFamily="34" charset="0"/>
                <a:ea typeface="MS PGothic" panose="020B0600070205080204" pitchFamily="34" charset="-128"/>
              </a:defRPr>
            </a:lvl4pPr>
            <a:lvl5pPr marL="2057400" indent="-228600">
              <a:defRPr sz="24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9pPr>
          </a:lstStyle>
          <a:p>
            <a:fld id="{CECA2104-B596-4A08-81F2-78F3A863DBA5}" type="slidenum">
              <a:rPr lang="en-US" altLang="en-US" sz="1200" smtClean="0"/>
              <a:pPr/>
              <a:t>28</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4247869E-A396-CD69-3AE0-FEF6931220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 panose="020B0604020202020204" pitchFamily="34" charset="0"/>
                <a:ea typeface="MS PGothic" panose="020B0600070205080204" pitchFamily="34" charset="-128"/>
              </a:defRPr>
            </a:lvl1pPr>
            <a:lvl2pPr marL="742950" indent="-285750">
              <a:spcBef>
                <a:spcPct val="30000"/>
              </a:spcBef>
              <a:defRPr sz="1200">
                <a:solidFill>
                  <a:schemeClr val="tx1"/>
                </a:solidFill>
                <a:latin typeface="Helvetica"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Helvetica"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Helvetica"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9pPr>
          </a:lstStyle>
          <a:p>
            <a:pPr>
              <a:spcBef>
                <a:spcPct val="0"/>
              </a:spcBef>
            </a:pPr>
            <a:fld id="{6D1D46F9-BF1A-4E99-8152-DCDB269147D0}" type="slidenum">
              <a:rPr lang="en-US" altLang="en-US" smtClean="0"/>
              <a:pPr>
                <a:spcBef>
                  <a:spcPct val="0"/>
                </a:spcBef>
              </a:pPr>
              <a:t>7</a:t>
            </a:fld>
            <a:endParaRPr lang="en-US" altLang="en-US"/>
          </a:p>
        </p:txBody>
      </p:sp>
      <p:sp>
        <p:nvSpPr>
          <p:cNvPr id="33795" name="Rectangle 2">
            <a:extLst>
              <a:ext uri="{FF2B5EF4-FFF2-40B4-BE49-F238E27FC236}">
                <a16:creationId xmlns:a16="http://schemas.microsoft.com/office/drawing/2014/main" id="{2B06820E-3EFF-C92C-99ED-C10473915269}"/>
              </a:ext>
            </a:extLst>
          </p:cNvPr>
          <p:cNvSpPr>
            <a:spLocks noGrp="1" noRot="1" noChangeAspect="1" noChangeArrowheads="1" noTextEdit="1"/>
          </p:cNvSpPr>
          <p:nvPr>
            <p:ph type="sldImg"/>
          </p:nvPr>
        </p:nvSpPr>
        <p:spPr>
          <a:xfrm>
            <a:off x="390525" y="684213"/>
            <a:ext cx="6076950" cy="3419475"/>
          </a:xfrm>
          <a:solidFill>
            <a:srgbClr val="FFFFFF"/>
          </a:solidFill>
          <a:ln/>
        </p:spPr>
      </p:sp>
      <p:sp>
        <p:nvSpPr>
          <p:cNvPr id="33796" name="Rectangle 3">
            <a:extLst>
              <a:ext uri="{FF2B5EF4-FFF2-40B4-BE49-F238E27FC236}">
                <a16:creationId xmlns:a16="http://schemas.microsoft.com/office/drawing/2014/main" id="{DE4488A7-221F-8D86-A722-0895114BBCF0}"/>
              </a:ext>
            </a:extLst>
          </p:cNvPr>
          <p:cNvSpPr>
            <a:spLocks noGrp="1" noChangeArrowheads="1"/>
          </p:cNvSpPr>
          <p:nvPr>
            <p:ph type="body" idx="1"/>
          </p:nvPr>
        </p:nvSpPr>
        <p:spPr>
          <a:solidFill>
            <a:srgbClr val="FFFFFF"/>
          </a:solidFill>
          <a:ln>
            <a:solidFill>
              <a:srgbClr val="000000"/>
            </a:solidFill>
          </a:ln>
        </p:spPr>
        <p:txBody>
          <a:bodyPr/>
          <a:lstStyle/>
          <a:p>
            <a:r>
              <a:rPr lang="en-US" altLang="en-US" sz="1600"/>
              <a:t>Desaturate quicker with resulting hypoxia and neurologic injury insult risk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FC72A970-F81F-DC07-5AF1-663718BEAC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 panose="020B0604020202020204" pitchFamily="34" charset="0"/>
                <a:ea typeface="MS PGothic" panose="020B0600070205080204" pitchFamily="34" charset="-128"/>
              </a:defRPr>
            </a:lvl1pPr>
            <a:lvl2pPr marL="742950" indent="-285750">
              <a:spcBef>
                <a:spcPct val="30000"/>
              </a:spcBef>
              <a:defRPr sz="1200">
                <a:solidFill>
                  <a:schemeClr val="tx1"/>
                </a:solidFill>
                <a:latin typeface="Helvetica"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Helvetica"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Helvetica"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9pPr>
          </a:lstStyle>
          <a:p>
            <a:pPr>
              <a:spcBef>
                <a:spcPct val="0"/>
              </a:spcBef>
            </a:pPr>
            <a:fld id="{53EA045B-C564-4286-A03A-1BCCB2168390}" type="slidenum">
              <a:rPr lang="en-US" altLang="en-US" smtClean="0"/>
              <a:pPr>
                <a:spcBef>
                  <a:spcPct val="0"/>
                </a:spcBef>
              </a:pPr>
              <a:t>9</a:t>
            </a:fld>
            <a:endParaRPr lang="en-US" altLang="en-US"/>
          </a:p>
        </p:txBody>
      </p:sp>
      <p:sp>
        <p:nvSpPr>
          <p:cNvPr id="37891" name="Rectangle 2">
            <a:extLst>
              <a:ext uri="{FF2B5EF4-FFF2-40B4-BE49-F238E27FC236}">
                <a16:creationId xmlns:a16="http://schemas.microsoft.com/office/drawing/2014/main" id="{5284931D-C99E-5749-023F-D1102C0255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altLang="en-US" b="1" u="sng" dirty="0"/>
              <a:t>What are the goals of RSI in the head injured child?</a:t>
            </a:r>
            <a:endParaRPr lang="en-US" altLang="en-US" dirty="0"/>
          </a:p>
          <a:p>
            <a:r>
              <a:rPr lang="en-US" altLang="en-US" dirty="0"/>
              <a:t>The whole idea (concept) of rapid sequence induction is this:</a:t>
            </a:r>
          </a:p>
          <a:p>
            <a:r>
              <a:rPr lang="en-US" altLang="en-US" dirty="0"/>
              <a:t>1. Rapid airway control to minimize the time that the airway is left uncontrolled (thus minimize the time in which complications of an unprotected airway can occur)</a:t>
            </a:r>
          </a:p>
          <a:p>
            <a:r>
              <a:rPr lang="en-US" altLang="en-US" dirty="0"/>
              <a:t>2.  CPP--must be maintained to prevent secondary injury.</a:t>
            </a:r>
          </a:p>
          <a:p>
            <a:r>
              <a:rPr lang="en-US" altLang="en-US" dirty="0"/>
              <a:t>3.  No hypoxia--exponentially increases CBF and ICP, decreasing ICP</a:t>
            </a:r>
          </a:p>
          <a:p>
            <a:r>
              <a:rPr lang="en-US" altLang="en-US" dirty="0"/>
              <a:t>4.  No aspiration--the addition of hypoxemic respiratory failure can change a potentially neurologically salvageable child into a tragic loss.</a:t>
            </a:r>
          </a:p>
        </p:txBody>
      </p:sp>
      <p:sp>
        <p:nvSpPr>
          <p:cNvPr id="37892" name="Rectangle 3">
            <a:extLst>
              <a:ext uri="{FF2B5EF4-FFF2-40B4-BE49-F238E27FC236}">
                <a16:creationId xmlns:a16="http://schemas.microsoft.com/office/drawing/2014/main" id="{794F42BD-B67D-14A8-049D-E6A2ADA56154}"/>
              </a:ext>
            </a:extLst>
          </p:cNvPr>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445DA68-6210-709F-41B4-1E80B17E42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 panose="020B0604020202020204" pitchFamily="34" charset="0"/>
                <a:ea typeface="MS PGothic" panose="020B0600070205080204" pitchFamily="34" charset="-128"/>
              </a:defRPr>
            </a:lvl1pPr>
            <a:lvl2pPr marL="742950" indent="-285750">
              <a:spcBef>
                <a:spcPct val="30000"/>
              </a:spcBef>
              <a:defRPr sz="1200">
                <a:solidFill>
                  <a:schemeClr val="tx1"/>
                </a:solidFill>
                <a:latin typeface="Helvetica"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Helvetica"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Helvetica"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9pPr>
          </a:lstStyle>
          <a:p>
            <a:pPr>
              <a:spcBef>
                <a:spcPct val="0"/>
              </a:spcBef>
            </a:pPr>
            <a:fld id="{6569F1B4-5D02-4461-9AC7-0A9BEDFB0E1C}" type="slidenum">
              <a:rPr lang="en-US" altLang="en-US" smtClean="0"/>
              <a:pPr>
                <a:spcBef>
                  <a:spcPct val="0"/>
                </a:spcBef>
              </a:pPr>
              <a:t>10</a:t>
            </a:fld>
            <a:endParaRPr lang="en-US" altLang="en-US"/>
          </a:p>
        </p:txBody>
      </p:sp>
      <p:sp>
        <p:nvSpPr>
          <p:cNvPr id="39939" name="Rectangle 2">
            <a:extLst>
              <a:ext uri="{FF2B5EF4-FFF2-40B4-BE49-F238E27FC236}">
                <a16:creationId xmlns:a16="http://schemas.microsoft.com/office/drawing/2014/main" id="{E50D9DA7-9245-A375-6C31-85811DFE074A}"/>
              </a:ext>
            </a:extLst>
          </p:cNvPr>
          <p:cNvSpPr>
            <a:spLocks noGrp="1" noRot="1" noChangeAspect="1" noChangeArrowheads="1" noTextEdit="1"/>
          </p:cNvSpPr>
          <p:nvPr>
            <p:ph type="sldImg"/>
          </p:nvPr>
        </p:nvSpPr>
        <p:spPr>
          <a:ln w="12700" cap="flat">
            <a:solidFill>
              <a:schemeClr val="tx1"/>
            </a:solidFill>
          </a:ln>
        </p:spPr>
      </p:sp>
      <p:sp>
        <p:nvSpPr>
          <p:cNvPr id="39940" name="Rectangle 3">
            <a:extLst>
              <a:ext uri="{FF2B5EF4-FFF2-40B4-BE49-F238E27FC236}">
                <a16:creationId xmlns:a16="http://schemas.microsoft.com/office/drawing/2014/main" id="{6CEB580A-7FDF-8019-D4E1-726F19C4E4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r>
              <a:rPr lang="en-US" altLang="en-US"/>
              <a:t>No too rapid… Take a breathe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F4ABDD5D-B026-17F3-B658-672CE67209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 panose="020B0604020202020204" pitchFamily="34" charset="0"/>
                <a:ea typeface="MS PGothic" panose="020B0600070205080204" pitchFamily="34" charset="-128"/>
              </a:defRPr>
            </a:lvl1pPr>
            <a:lvl2pPr marL="742950" indent="-285750">
              <a:spcBef>
                <a:spcPct val="30000"/>
              </a:spcBef>
              <a:defRPr sz="1200">
                <a:solidFill>
                  <a:schemeClr val="tx1"/>
                </a:solidFill>
                <a:latin typeface="Helvetica"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Helvetica"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Helvetica"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9pPr>
          </a:lstStyle>
          <a:p>
            <a:pPr>
              <a:spcBef>
                <a:spcPct val="0"/>
              </a:spcBef>
            </a:pPr>
            <a:fld id="{E53BE570-EA54-48CF-B899-0DD9BE2A8575}" type="slidenum">
              <a:rPr lang="en-US" altLang="en-US" smtClean="0"/>
              <a:pPr>
                <a:spcBef>
                  <a:spcPct val="0"/>
                </a:spcBef>
              </a:pPr>
              <a:t>12</a:t>
            </a:fld>
            <a:endParaRPr lang="en-US" altLang="en-US"/>
          </a:p>
        </p:txBody>
      </p:sp>
      <p:sp>
        <p:nvSpPr>
          <p:cNvPr id="50179" name="Rectangle 2">
            <a:extLst>
              <a:ext uri="{FF2B5EF4-FFF2-40B4-BE49-F238E27FC236}">
                <a16:creationId xmlns:a16="http://schemas.microsoft.com/office/drawing/2014/main" id="{4E50A9AB-A8E4-D533-6709-95B2E8700555}"/>
              </a:ext>
            </a:extLst>
          </p:cNvPr>
          <p:cNvSpPr>
            <a:spLocks noGrp="1" noRot="1" noChangeAspect="1" noChangeArrowheads="1" noTextEdit="1"/>
          </p:cNvSpPr>
          <p:nvPr>
            <p:ph type="sldImg"/>
          </p:nvPr>
        </p:nvSpPr>
        <p:spPr>
          <a:ln w="12700" cap="flat">
            <a:solidFill>
              <a:schemeClr val="tx1"/>
            </a:solidFill>
          </a:ln>
        </p:spPr>
      </p:sp>
      <p:sp>
        <p:nvSpPr>
          <p:cNvPr id="50180" name="Rectangle 3">
            <a:extLst>
              <a:ext uri="{FF2B5EF4-FFF2-40B4-BE49-F238E27FC236}">
                <a16:creationId xmlns:a16="http://schemas.microsoft.com/office/drawing/2014/main" id="{FF2FA969-379A-1BD2-8397-2F9BE03A2B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46BBDF1-ED83-5EC3-440C-61EA58995E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 panose="020B0604020202020204" pitchFamily="34" charset="0"/>
                <a:ea typeface="MS PGothic" panose="020B0600070205080204" pitchFamily="34" charset="-128"/>
              </a:defRPr>
            </a:lvl1pPr>
            <a:lvl2pPr marL="742950" indent="-285750">
              <a:spcBef>
                <a:spcPct val="30000"/>
              </a:spcBef>
              <a:defRPr sz="1200">
                <a:solidFill>
                  <a:schemeClr val="tx1"/>
                </a:solidFill>
                <a:latin typeface="Helvetica"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Helvetica"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Helvetica"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9pPr>
          </a:lstStyle>
          <a:p>
            <a:pPr>
              <a:spcBef>
                <a:spcPct val="0"/>
              </a:spcBef>
            </a:pPr>
            <a:fld id="{E64227AB-75F4-486F-97A1-47649D375193}" type="slidenum">
              <a:rPr lang="en-US" altLang="en-US" smtClean="0"/>
              <a:pPr>
                <a:spcBef>
                  <a:spcPct val="0"/>
                </a:spcBef>
              </a:pPr>
              <a:t>13</a:t>
            </a:fld>
            <a:endParaRPr lang="en-US" altLang="en-US"/>
          </a:p>
        </p:txBody>
      </p:sp>
      <p:sp>
        <p:nvSpPr>
          <p:cNvPr id="53251" name="Rectangle 2">
            <a:extLst>
              <a:ext uri="{FF2B5EF4-FFF2-40B4-BE49-F238E27FC236}">
                <a16:creationId xmlns:a16="http://schemas.microsoft.com/office/drawing/2014/main" id="{9F807A4A-2594-B5A7-3F25-67EAE1030EA7}"/>
              </a:ext>
            </a:extLst>
          </p:cNvPr>
          <p:cNvSpPr>
            <a:spLocks noGrp="1" noRot="1" noChangeAspect="1" noChangeArrowheads="1" noTextEdit="1"/>
          </p:cNvSpPr>
          <p:nvPr>
            <p:ph type="sldImg"/>
          </p:nvPr>
        </p:nvSpPr>
        <p:spPr>
          <a:ln w="12700" cap="flat">
            <a:solidFill>
              <a:schemeClr val="tx1"/>
            </a:solidFill>
          </a:ln>
        </p:spPr>
      </p:sp>
      <p:sp>
        <p:nvSpPr>
          <p:cNvPr id="53252" name="Rectangle 3">
            <a:extLst>
              <a:ext uri="{FF2B5EF4-FFF2-40B4-BE49-F238E27FC236}">
                <a16:creationId xmlns:a16="http://schemas.microsoft.com/office/drawing/2014/main" id="{C03F6577-F27F-99BA-4B62-3B1BD5AD73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r>
              <a:rPr lang="en-US" altLang="en-US"/>
              <a:t>Fits into the vallecula and elevates the epiglottis indirectly via pressure on the hyoepiglottic ligament</a:t>
            </a:r>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5040EE9-3405-8183-EA6E-5414FE7CA624}"/>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A917CAF3-1E4F-3A8A-1B57-5BDA841487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a:t>Macintosh: Fits into the vallecula and elevates the epiglottis indirectly via pressure on the hyoepiglottic ligament</a:t>
            </a:r>
          </a:p>
          <a:p>
            <a:pPr marL="0" lvl="1"/>
            <a:r>
              <a:rPr lang="en-US" altLang="en-US"/>
              <a:t>Miller: Directly lifts epiglottis exposing the glottic aperture</a:t>
            </a:r>
          </a:p>
        </p:txBody>
      </p:sp>
      <p:sp>
        <p:nvSpPr>
          <p:cNvPr id="58372" name="Slide Number Placeholder 3">
            <a:extLst>
              <a:ext uri="{FF2B5EF4-FFF2-40B4-BE49-F238E27FC236}">
                <a16:creationId xmlns:a16="http://schemas.microsoft.com/office/drawing/2014/main" id="{A0D52DB8-DF4B-E3CA-E315-8481DAF2CF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anose="020B0604020202020204" pitchFamily="34" charset="0"/>
                <a:ea typeface="MS PGothic" panose="020B0600070205080204" pitchFamily="34" charset="-128"/>
              </a:defRPr>
            </a:lvl1pPr>
            <a:lvl2pPr marL="742950" indent="-285750">
              <a:defRPr sz="2400">
                <a:solidFill>
                  <a:schemeClr val="tx1"/>
                </a:solidFill>
                <a:latin typeface="Helvetica" panose="020B0604020202020204" pitchFamily="34" charset="0"/>
                <a:ea typeface="MS PGothic" panose="020B0600070205080204" pitchFamily="34" charset="-128"/>
              </a:defRPr>
            </a:lvl2pPr>
            <a:lvl3pPr marL="1143000" indent="-228600">
              <a:defRPr sz="2400">
                <a:solidFill>
                  <a:schemeClr val="tx1"/>
                </a:solidFill>
                <a:latin typeface="Helvetica" panose="020B0604020202020204" pitchFamily="34" charset="0"/>
                <a:ea typeface="MS PGothic" panose="020B0600070205080204" pitchFamily="34" charset="-128"/>
              </a:defRPr>
            </a:lvl3pPr>
            <a:lvl4pPr marL="1600200" indent="-228600">
              <a:defRPr sz="2400">
                <a:solidFill>
                  <a:schemeClr val="tx1"/>
                </a:solidFill>
                <a:latin typeface="Helvetica" panose="020B0604020202020204" pitchFamily="34" charset="0"/>
                <a:ea typeface="MS PGothic" panose="020B0600070205080204" pitchFamily="34" charset="-128"/>
              </a:defRPr>
            </a:lvl4pPr>
            <a:lvl5pPr marL="2057400" indent="-228600">
              <a:defRPr sz="24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9pPr>
          </a:lstStyle>
          <a:p>
            <a:fld id="{52EF2791-8B8A-41E9-AD67-B10382FBB997}" type="slidenum">
              <a:rPr lang="en-US" altLang="en-US" sz="1200" smtClean="0"/>
              <a:pPr/>
              <a:t>15</a:t>
            </a:fld>
            <a:endParaRPr lang="en-US" altLang="en-US" sz="1200"/>
          </a:p>
        </p:txBody>
      </p:sp>
    </p:spTree>
    <p:extLst>
      <p:ext uri="{BB962C8B-B14F-4D97-AF65-F5344CB8AC3E}">
        <p14:creationId xmlns:p14="http://schemas.microsoft.com/office/powerpoint/2010/main" val="1887122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32F4811-948B-260D-55D9-1E58B73B37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Helvetica" panose="020B0604020202020204" pitchFamily="34" charset="0"/>
                <a:ea typeface="MS PGothic" panose="020B0600070205080204" pitchFamily="34" charset="-128"/>
              </a:defRPr>
            </a:lvl1pPr>
            <a:lvl2pPr marL="742950" indent="-285750">
              <a:spcBef>
                <a:spcPct val="30000"/>
              </a:spcBef>
              <a:defRPr sz="1200">
                <a:solidFill>
                  <a:schemeClr val="tx1"/>
                </a:solidFill>
                <a:latin typeface="Helvetica"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Helvetica"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Helvetica"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Helvetica" panose="020B0604020202020204" pitchFamily="34" charset="0"/>
                <a:ea typeface="MS PGothic" panose="020B0600070205080204" pitchFamily="34" charset="-128"/>
              </a:defRPr>
            </a:lvl9pPr>
          </a:lstStyle>
          <a:p>
            <a:pPr>
              <a:spcBef>
                <a:spcPct val="0"/>
              </a:spcBef>
            </a:pPr>
            <a:fld id="{96E609C5-6258-447A-A6CF-787E605FE7D0}" type="slidenum">
              <a:rPr lang="en-US" altLang="en-US" smtClean="0"/>
              <a:pPr>
                <a:spcBef>
                  <a:spcPct val="0"/>
                </a:spcBef>
              </a:pPr>
              <a:t>16</a:t>
            </a:fld>
            <a:endParaRPr lang="en-US" altLang="en-US"/>
          </a:p>
        </p:txBody>
      </p:sp>
      <p:sp>
        <p:nvSpPr>
          <p:cNvPr id="73731" name="Rectangle 2">
            <a:extLst>
              <a:ext uri="{FF2B5EF4-FFF2-40B4-BE49-F238E27FC236}">
                <a16:creationId xmlns:a16="http://schemas.microsoft.com/office/drawing/2014/main" id="{15E344B4-1CF1-2FF3-A531-D675656060D5}"/>
              </a:ext>
            </a:extLst>
          </p:cNvPr>
          <p:cNvSpPr>
            <a:spLocks noGrp="1" noRot="1" noChangeAspect="1" noChangeArrowheads="1" noTextEdit="1"/>
          </p:cNvSpPr>
          <p:nvPr>
            <p:ph type="sldImg"/>
          </p:nvPr>
        </p:nvSpPr>
        <p:spPr>
          <a:xfrm>
            <a:off x="388938" y="682625"/>
            <a:ext cx="6081712" cy="3421063"/>
          </a:xfrm>
          <a:ln/>
        </p:spPr>
      </p:sp>
      <p:sp>
        <p:nvSpPr>
          <p:cNvPr id="73732" name="Rectangle 3">
            <a:extLst>
              <a:ext uri="{FF2B5EF4-FFF2-40B4-BE49-F238E27FC236}">
                <a16:creationId xmlns:a16="http://schemas.microsoft.com/office/drawing/2014/main" id="{5C739B6B-383A-0D6A-FEF0-6542ABD8DE96}"/>
              </a:ext>
            </a:extLst>
          </p:cNvPr>
          <p:cNvSpPr>
            <a:spLocks noGrp="1" noChangeArrowheads="1"/>
          </p:cNvSpPr>
          <p:nvPr>
            <p:ph type="body" idx="1"/>
          </p:nvPr>
        </p:nvSpPr>
        <p:spPr>
          <a:xfrm>
            <a:off x="914400" y="4329113"/>
            <a:ext cx="50292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a:t>Gillespie—noted optimal position to align oral, pharyngeal, laryngeal axes is the sniff position, flexion of the neck and extension of the head at the atlanto-occipital joint, will allow direct visualization of laryngeal structures. This position also improves hypopharyngeal patency. </a:t>
            </a:r>
          </a:p>
          <a:p>
            <a:endParaRPr lang="en-US" altLang="en-US" sz="16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B0032426-C190-45F4-9F92-C0747D844B93}"/>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185B90EC-C1E4-5BC5-3D11-C501477D7E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Line up Ear and Sternal Notch</a:t>
            </a:r>
          </a:p>
        </p:txBody>
      </p:sp>
      <p:sp>
        <p:nvSpPr>
          <p:cNvPr id="69636" name="Slide Number Placeholder 3">
            <a:extLst>
              <a:ext uri="{FF2B5EF4-FFF2-40B4-BE49-F238E27FC236}">
                <a16:creationId xmlns:a16="http://schemas.microsoft.com/office/drawing/2014/main" id="{DEC9A60D-EE66-D6CE-122F-1CA1322EF1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Helvetica" panose="020B0604020202020204" pitchFamily="34" charset="0"/>
                <a:ea typeface="MS PGothic" panose="020B0600070205080204" pitchFamily="34" charset="-128"/>
              </a:defRPr>
            </a:lvl1pPr>
            <a:lvl2pPr marL="742950" indent="-285750">
              <a:defRPr sz="2400">
                <a:solidFill>
                  <a:schemeClr val="tx1"/>
                </a:solidFill>
                <a:latin typeface="Helvetica" panose="020B0604020202020204" pitchFamily="34" charset="0"/>
                <a:ea typeface="MS PGothic" panose="020B0600070205080204" pitchFamily="34" charset="-128"/>
              </a:defRPr>
            </a:lvl2pPr>
            <a:lvl3pPr marL="1143000" indent="-228600">
              <a:defRPr sz="2400">
                <a:solidFill>
                  <a:schemeClr val="tx1"/>
                </a:solidFill>
                <a:latin typeface="Helvetica" panose="020B0604020202020204" pitchFamily="34" charset="0"/>
                <a:ea typeface="MS PGothic" panose="020B0600070205080204" pitchFamily="34" charset="-128"/>
              </a:defRPr>
            </a:lvl3pPr>
            <a:lvl4pPr marL="1600200" indent="-228600">
              <a:defRPr sz="2400">
                <a:solidFill>
                  <a:schemeClr val="tx1"/>
                </a:solidFill>
                <a:latin typeface="Helvetica" panose="020B0604020202020204" pitchFamily="34" charset="0"/>
                <a:ea typeface="MS PGothic" panose="020B0600070205080204" pitchFamily="34" charset="-128"/>
              </a:defRPr>
            </a:lvl4pPr>
            <a:lvl5pPr marL="2057400" indent="-228600">
              <a:defRPr sz="24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Helvetica" panose="020B0604020202020204" pitchFamily="34" charset="0"/>
                <a:ea typeface="MS PGothic" panose="020B0600070205080204" pitchFamily="34" charset="-128"/>
              </a:defRPr>
            </a:lvl9pPr>
          </a:lstStyle>
          <a:p>
            <a:fld id="{C2B8A50E-BB73-451D-B9D7-763280EA4197}" type="slidenum">
              <a:rPr lang="en-US" altLang="en-US" sz="1200" smtClean="0"/>
              <a:pPr/>
              <a:t>17</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E3F06-BD48-F113-3171-A726FF1284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5BF0AF-5706-9DAC-A927-3580B6766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8CD6FE-3717-2ED2-58CD-CD1C71A633E6}"/>
              </a:ext>
            </a:extLst>
          </p:cNvPr>
          <p:cNvSpPr>
            <a:spLocks noGrp="1"/>
          </p:cNvSpPr>
          <p:nvPr>
            <p:ph type="dt" sz="half" idx="10"/>
          </p:nvPr>
        </p:nvSpPr>
        <p:spPr/>
        <p:txBody>
          <a:bodyPr/>
          <a:lstStyle/>
          <a:p>
            <a:fld id="{0081FD40-8280-4532-A09F-59DD2D04DF77}" type="datetimeFigureOut">
              <a:rPr lang="en-US" smtClean="0"/>
              <a:t>10/5/2023</a:t>
            </a:fld>
            <a:endParaRPr lang="en-US"/>
          </a:p>
        </p:txBody>
      </p:sp>
      <p:sp>
        <p:nvSpPr>
          <p:cNvPr id="5" name="Footer Placeholder 4">
            <a:extLst>
              <a:ext uri="{FF2B5EF4-FFF2-40B4-BE49-F238E27FC236}">
                <a16:creationId xmlns:a16="http://schemas.microsoft.com/office/drawing/2014/main" id="{19B76E14-8818-9B86-5915-0B499F452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7ABE2-FA99-16D4-0934-0DB775D21469}"/>
              </a:ext>
            </a:extLst>
          </p:cNvPr>
          <p:cNvSpPr>
            <a:spLocks noGrp="1"/>
          </p:cNvSpPr>
          <p:nvPr>
            <p:ph type="sldNum" sz="quarter" idx="12"/>
          </p:nvPr>
        </p:nvSpPr>
        <p:spPr/>
        <p:txBody>
          <a:bodyPr/>
          <a:lstStyle/>
          <a:p>
            <a:fld id="{E92445D7-C088-4BDA-AF5D-87CE30054A9C}" type="slidenum">
              <a:rPr lang="en-US" smtClean="0"/>
              <a:t>‹#›</a:t>
            </a:fld>
            <a:endParaRPr lang="en-US"/>
          </a:p>
        </p:txBody>
      </p:sp>
    </p:spTree>
    <p:extLst>
      <p:ext uri="{BB962C8B-B14F-4D97-AF65-F5344CB8AC3E}">
        <p14:creationId xmlns:p14="http://schemas.microsoft.com/office/powerpoint/2010/main" val="249895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06B7-8CE2-783C-93FE-B6FCD24A4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FBE361-2CA6-D76E-60AD-C00D0CFBD2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22234-CA55-700C-9880-D32279C47F2F}"/>
              </a:ext>
            </a:extLst>
          </p:cNvPr>
          <p:cNvSpPr>
            <a:spLocks noGrp="1"/>
          </p:cNvSpPr>
          <p:nvPr>
            <p:ph type="dt" sz="half" idx="10"/>
          </p:nvPr>
        </p:nvSpPr>
        <p:spPr/>
        <p:txBody>
          <a:bodyPr/>
          <a:lstStyle/>
          <a:p>
            <a:fld id="{0081FD40-8280-4532-A09F-59DD2D04DF77}" type="datetimeFigureOut">
              <a:rPr lang="en-US" smtClean="0"/>
              <a:t>10/5/2023</a:t>
            </a:fld>
            <a:endParaRPr lang="en-US"/>
          </a:p>
        </p:txBody>
      </p:sp>
      <p:sp>
        <p:nvSpPr>
          <p:cNvPr id="5" name="Footer Placeholder 4">
            <a:extLst>
              <a:ext uri="{FF2B5EF4-FFF2-40B4-BE49-F238E27FC236}">
                <a16:creationId xmlns:a16="http://schemas.microsoft.com/office/drawing/2014/main" id="{564CE783-2D51-C1F9-38F1-D1690C561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74640-A6B8-15BF-41FD-16A116FD682F}"/>
              </a:ext>
            </a:extLst>
          </p:cNvPr>
          <p:cNvSpPr>
            <a:spLocks noGrp="1"/>
          </p:cNvSpPr>
          <p:nvPr>
            <p:ph type="sldNum" sz="quarter" idx="12"/>
          </p:nvPr>
        </p:nvSpPr>
        <p:spPr/>
        <p:txBody>
          <a:bodyPr/>
          <a:lstStyle/>
          <a:p>
            <a:fld id="{E92445D7-C088-4BDA-AF5D-87CE30054A9C}" type="slidenum">
              <a:rPr lang="en-US" smtClean="0"/>
              <a:t>‹#›</a:t>
            </a:fld>
            <a:endParaRPr lang="en-US"/>
          </a:p>
        </p:txBody>
      </p:sp>
    </p:spTree>
    <p:extLst>
      <p:ext uri="{BB962C8B-B14F-4D97-AF65-F5344CB8AC3E}">
        <p14:creationId xmlns:p14="http://schemas.microsoft.com/office/powerpoint/2010/main" val="1721992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428E2-3835-B648-6E2A-DF03361160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64885C-EF40-6011-2397-B105D35B50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FE9DF-20B4-DACB-CBA4-444E5FBBA64E}"/>
              </a:ext>
            </a:extLst>
          </p:cNvPr>
          <p:cNvSpPr>
            <a:spLocks noGrp="1"/>
          </p:cNvSpPr>
          <p:nvPr>
            <p:ph type="dt" sz="half" idx="10"/>
          </p:nvPr>
        </p:nvSpPr>
        <p:spPr/>
        <p:txBody>
          <a:bodyPr/>
          <a:lstStyle/>
          <a:p>
            <a:fld id="{0081FD40-8280-4532-A09F-59DD2D04DF77}" type="datetimeFigureOut">
              <a:rPr lang="en-US" smtClean="0"/>
              <a:t>10/5/2023</a:t>
            </a:fld>
            <a:endParaRPr lang="en-US"/>
          </a:p>
        </p:txBody>
      </p:sp>
      <p:sp>
        <p:nvSpPr>
          <p:cNvPr id="5" name="Footer Placeholder 4">
            <a:extLst>
              <a:ext uri="{FF2B5EF4-FFF2-40B4-BE49-F238E27FC236}">
                <a16:creationId xmlns:a16="http://schemas.microsoft.com/office/drawing/2014/main" id="{6BA187C7-12E3-EC32-31DD-0DE58B038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8EE5C-CEE6-AAF9-23D0-90F96CB15702}"/>
              </a:ext>
            </a:extLst>
          </p:cNvPr>
          <p:cNvSpPr>
            <a:spLocks noGrp="1"/>
          </p:cNvSpPr>
          <p:nvPr>
            <p:ph type="sldNum" sz="quarter" idx="12"/>
          </p:nvPr>
        </p:nvSpPr>
        <p:spPr/>
        <p:txBody>
          <a:bodyPr/>
          <a:lstStyle/>
          <a:p>
            <a:fld id="{E92445D7-C088-4BDA-AF5D-87CE30054A9C}" type="slidenum">
              <a:rPr lang="en-US" smtClean="0"/>
              <a:t>‹#›</a:t>
            </a:fld>
            <a:endParaRPr lang="en-US"/>
          </a:p>
        </p:txBody>
      </p:sp>
    </p:spTree>
    <p:extLst>
      <p:ext uri="{BB962C8B-B14F-4D97-AF65-F5344CB8AC3E}">
        <p14:creationId xmlns:p14="http://schemas.microsoft.com/office/powerpoint/2010/main" val="2833118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10668000" cy="1143000"/>
          </a:xfrm>
        </p:spPr>
        <p:txBody>
          <a:bodyPr/>
          <a:lstStyle/>
          <a:p>
            <a:r>
              <a:rPr lang="en-US"/>
              <a:t>Click to edit Master title style</a:t>
            </a:r>
          </a:p>
        </p:txBody>
      </p:sp>
      <p:sp>
        <p:nvSpPr>
          <p:cNvPr id="3" name="Table Placeholder 2"/>
          <p:cNvSpPr>
            <a:spLocks noGrp="1"/>
          </p:cNvSpPr>
          <p:nvPr>
            <p:ph type="tbl" idx="1"/>
          </p:nvPr>
        </p:nvSpPr>
        <p:spPr>
          <a:xfrm>
            <a:off x="914400" y="2209800"/>
            <a:ext cx="10363200" cy="4114800"/>
          </a:xfrm>
        </p:spPr>
        <p:txBody>
          <a:bodyPr/>
          <a:lstStyle/>
          <a:p>
            <a:pPr lvl="0"/>
            <a:endParaRPr lang="en-US" noProof="0"/>
          </a:p>
        </p:txBody>
      </p:sp>
    </p:spTree>
    <p:extLst>
      <p:ext uri="{BB962C8B-B14F-4D97-AF65-F5344CB8AC3E}">
        <p14:creationId xmlns:p14="http://schemas.microsoft.com/office/powerpoint/2010/main" val="1765200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86541-E1D7-AB41-2874-4CF7ED55E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5E20-7519-3D2D-EED2-4BD8B51264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BDFFB-4486-128E-B3F0-72E0781D7EDB}"/>
              </a:ext>
            </a:extLst>
          </p:cNvPr>
          <p:cNvSpPr>
            <a:spLocks noGrp="1"/>
          </p:cNvSpPr>
          <p:nvPr>
            <p:ph type="dt" sz="half" idx="10"/>
          </p:nvPr>
        </p:nvSpPr>
        <p:spPr/>
        <p:txBody>
          <a:bodyPr/>
          <a:lstStyle/>
          <a:p>
            <a:fld id="{0081FD40-8280-4532-A09F-59DD2D04DF77}" type="datetimeFigureOut">
              <a:rPr lang="en-US" smtClean="0"/>
              <a:t>10/5/2023</a:t>
            </a:fld>
            <a:endParaRPr lang="en-US"/>
          </a:p>
        </p:txBody>
      </p:sp>
      <p:sp>
        <p:nvSpPr>
          <p:cNvPr id="5" name="Footer Placeholder 4">
            <a:extLst>
              <a:ext uri="{FF2B5EF4-FFF2-40B4-BE49-F238E27FC236}">
                <a16:creationId xmlns:a16="http://schemas.microsoft.com/office/drawing/2014/main" id="{80587613-738C-554B-2A69-23C27819C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FBA73-F1F8-5CDE-4431-DC36564FEB59}"/>
              </a:ext>
            </a:extLst>
          </p:cNvPr>
          <p:cNvSpPr>
            <a:spLocks noGrp="1"/>
          </p:cNvSpPr>
          <p:nvPr>
            <p:ph type="sldNum" sz="quarter" idx="12"/>
          </p:nvPr>
        </p:nvSpPr>
        <p:spPr/>
        <p:txBody>
          <a:bodyPr/>
          <a:lstStyle/>
          <a:p>
            <a:fld id="{E92445D7-C088-4BDA-AF5D-87CE30054A9C}" type="slidenum">
              <a:rPr lang="en-US" smtClean="0"/>
              <a:t>‹#›</a:t>
            </a:fld>
            <a:endParaRPr lang="en-US"/>
          </a:p>
        </p:txBody>
      </p:sp>
    </p:spTree>
    <p:extLst>
      <p:ext uri="{BB962C8B-B14F-4D97-AF65-F5344CB8AC3E}">
        <p14:creationId xmlns:p14="http://schemas.microsoft.com/office/powerpoint/2010/main" val="398636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4840-E09A-9F25-EAF3-0D430D679A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2A82F0-C285-0DE3-AF8B-29AF4EB5ED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267974-514A-7B59-BD7B-35953495A8DC}"/>
              </a:ext>
            </a:extLst>
          </p:cNvPr>
          <p:cNvSpPr>
            <a:spLocks noGrp="1"/>
          </p:cNvSpPr>
          <p:nvPr>
            <p:ph type="dt" sz="half" idx="10"/>
          </p:nvPr>
        </p:nvSpPr>
        <p:spPr/>
        <p:txBody>
          <a:bodyPr/>
          <a:lstStyle/>
          <a:p>
            <a:fld id="{0081FD40-8280-4532-A09F-59DD2D04DF77}" type="datetimeFigureOut">
              <a:rPr lang="en-US" smtClean="0"/>
              <a:t>10/5/2023</a:t>
            </a:fld>
            <a:endParaRPr lang="en-US"/>
          </a:p>
        </p:txBody>
      </p:sp>
      <p:sp>
        <p:nvSpPr>
          <p:cNvPr id="5" name="Footer Placeholder 4">
            <a:extLst>
              <a:ext uri="{FF2B5EF4-FFF2-40B4-BE49-F238E27FC236}">
                <a16:creationId xmlns:a16="http://schemas.microsoft.com/office/drawing/2014/main" id="{93183A9D-3456-BB04-BEA2-BD1045D7A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1930C-E496-6205-B1E7-851DFEE6881E}"/>
              </a:ext>
            </a:extLst>
          </p:cNvPr>
          <p:cNvSpPr>
            <a:spLocks noGrp="1"/>
          </p:cNvSpPr>
          <p:nvPr>
            <p:ph type="sldNum" sz="quarter" idx="12"/>
          </p:nvPr>
        </p:nvSpPr>
        <p:spPr/>
        <p:txBody>
          <a:bodyPr/>
          <a:lstStyle/>
          <a:p>
            <a:fld id="{E92445D7-C088-4BDA-AF5D-87CE30054A9C}" type="slidenum">
              <a:rPr lang="en-US" smtClean="0"/>
              <a:t>‹#›</a:t>
            </a:fld>
            <a:endParaRPr lang="en-US"/>
          </a:p>
        </p:txBody>
      </p:sp>
    </p:spTree>
    <p:extLst>
      <p:ext uri="{BB962C8B-B14F-4D97-AF65-F5344CB8AC3E}">
        <p14:creationId xmlns:p14="http://schemas.microsoft.com/office/powerpoint/2010/main" val="1304433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C469-6B20-A8B2-7929-9DE26256F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4DB0B8-5536-10B6-CE35-0184CAAD06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415B84-F1D0-9D3B-89AD-5751B2A44D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5DA1C-5A52-C3A0-6A57-5CE74D021961}"/>
              </a:ext>
            </a:extLst>
          </p:cNvPr>
          <p:cNvSpPr>
            <a:spLocks noGrp="1"/>
          </p:cNvSpPr>
          <p:nvPr>
            <p:ph type="dt" sz="half" idx="10"/>
          </p:nvPr>
        </p:nvSpPr>
        <p:spPr/>
        <p:txBody>
          <a:bodyPr/>
          <a:lstStyle/>
          <a:p>
            <a:fld id="{0081FD40-8280-4532-A09F-59DD2D04DF77}" type="datetimeFigureOut">
              <a:rPr lang="en-US" smtClean="0"/>
              <a:t>10/5/2023</a:t>
            </a:fld>
            <a:endParaRPr lang="en-US"/>
          </a:p>
        </p:txBody>
      </p:sp>
      <p:sp>
        <p:nvSpPr>
          <p:cNvPr id="6" name="Footer Placeholder 5">
            <a:extLst>
              <a:ext uri="{FF2B5EF4-FFF2-40B4-BE49-F238E27FC236}">
                <a16:creationId xmlns:a16="http://schemas.microsoft.com/office/drawing/2014/main" id="{61ED3559-CCBE-E310-815A-D52E991BB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93889-4CCB-896F-DF72-0C727E426B49}"/>
              </a:ext>
            </a:extLst>
          </p:cNvPr>
          <p:cNvSpPr>
            <a:spLocks noGrp="1"/>
          </p:cNvSpPr>
          <p:nvPr>
            <p:ph type="sldNum" sz="quarter" idx="12"/>
          </p:nvPr>
        </p:nvSpPr>
        <p:spPr/>
        <p:txBody>
          <a:bodyPr/>
          <a:lstStyle/>
          <a:p>
            <a:fld id="{E92445D7-C088-4BDA-AF5D-87CE30054A9C}" type="slidenum">
              <a:rPr lang="en-US" smtClean="0"/>
              <a:t>‹#›</a:t>
            </a:fld>
            <a:endParaRPr lang="en-US"/>
          </a:p>
        </p:txBody>
      </p:sp>
    </p:spTree>
    <p:extLst>
      <p:ext uri="{BB962C8B-B14F-4D97-AF65-F5344CB8AC3E}">
        <p14:creationId xmlns:p14="http://schemas.microsoft.com/office/powerpoint/2010/main" val="220734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20C2-D8C9-BE61-EC6A-820AD149BD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1B3055-D036-6543-F67F-ECDAFA5BB2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C99D63-A3FF-9CD4-ACF3-49FA62E4EB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AB87A2-5E57-EF32-C890-48ED5FA24C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036176-7B1F-5954-6A95-11707E07A6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A5B456-691F-0F26-A08C-8CE41F8C5985}"/>
              </a:ext>
            </a:extLst>
          </p:cNvPr>
          <p:cNvSpPr>
            <a:spLocks noGrp="1"/>
          </p:cNvSpPr>
          <p:nvPr>
            <p:ph type="dt" sz="half" idx="10"/>
          </p:nvPr>
        </p:nvSpPr>
        <p:spPr/>
        <p:txBody>
          <a:bodyPr/>
          <a:lstStyle/>
          <a:p>
            <a:fld id="{0081FD40-8280-4532-A09F-59DD2D04DF77}" type="datetimeFigureOut">
              <a:rPr lang="en-US" smtClean="0"/>
              <a:t>10/5/2023</a:t>
            </a:fld>
            <a:endParaRPr lang="en-US"/>
          </a:p>
        </p:txBody>
      </p:sp>
      <p:sp>
        <p:nvSpPr>
          <p:cNvPr id="8" name="Footer Placeholder 7">
            <a:extLst>
              <a:ext uri="{FF2B5EF4-FFF2-40B4-BE49-F238E27FC236}">
                <a16:creationId xmlns:a16="http://schemas.microsoft.com/office/drawing/2014/main" id="{E4C141E9-80FD-6DF2-BE13-2B0A91EC0A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C44F30-86ED-554B-59D3-26EA08D4E798}"/>
              </a:ext>
            </a:extLst>
          </p:cNvPr>
          <p:cNvSpPr>
            <a:spLocks noGrp="1"/>
          </p:cNvSpPr>
          <p:nvPr>
            <p:ph type="sldNum" sz="quarter" idx="12"/>
          </p:nvPr>
        </p:nvSpPr>
        <p:spPr/>
        <p:txBody>
          <a:bodyPr/>
          <a:lstStyle/>
          <a:p>
            <a:fld id="{E92445D7-C088-4BDA-AF5D-87CE30054A9C}" type="slidenum">
              <a:rPr lang="en-US" smtClean="0"/>
              <a:t>‹#›</a:t>
            </a:fld>
            <a:endParaRPr lang="en-US"/>
          </a:p>
        </p:txBody>
      </p:sp>
    </p:spTree>
    <p:extLst>
      <p:ext uri="{BB962C8B-B14F-4D97-AF65-F5344CB8AC3E}">
        <p14:creationId xmlns:p14="http://schemas.microsoft.com/office/powerpoint/2010/main" val="53162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2961-648C-9F76-E055-659A5AA61B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56C4BA-6A3F-669D-AFBA-93A99BD7DCC0}"/>
              </a:ext>
            </a:extLst>
          </p:cNvPr>
          <p:cNvSpPr>
            <a:spLocks noGrp="1"/>
          </p:cNvSpPr>
          <p:nvPr>
            <p:ph type="dt" sz="half" idx="10"/>
          </p:nvPr>
        </p:nvSpPr>
        <p:spPr/>
        <p:txBody>
          <a:bodyPr/>
          <a:lstStyle/>
          <a:p>
            <a:fld id="{0081FD40-8280-4532-A09F-59DD2D04DF77}" type="datetimeFigureOut">
              <a:rPr lang="en-US" smtClean="0"/>
              <a:t>10/5/2023</a:t>
            </a:fld>
            <a:endParaRPr lang="en-US"/>
          </a:p>
        </p:txBody>
      </p:sp>
      <p:sp>
        <p:nvSpPr>
          <p:cNvPr id="4" name="Footer Placeholder 3">
            <a:extLst>
              <a:ext uri="{FF2B5EF4-FFF2-40B4-BE49-F238E27FC236}">
                <a16:creationId xmlns:a16="http://schemas.microsoft.com/office/drawing/2014/main" id="{BB0066BD-7977-3156-274C-B2BB6877B7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8E98AD-B58C-7540-B4F6-91FF9004EC5D}"/>
              </a:ext>
            </a:extLst>
          </p:cNvPr>
          <p:cNvSpPr>
            <a:spLocks noGrp="1"/>
          </p:cNvSpPr>
          <p:nvPr>
            <p:ph type="sldNum" sz="quarter" idx="12"/>
          </p:nvPr>
        </p:nvSpPr>
        <p:spPr/>
        <p:txBody>
          <a:bodyPr/>
          <a:lstStyle/>
          <a:p>
            <a:fld id="{E92445D7-C088-4BDA-AF5D-87CE30054A9C}" type="slidenum">
              <a:rPr lang="en-US" smtClean="0"/>
              <a:t>‹#›</a:t>
            </a:fld>
            <a:endParaRPr lang="en-US"/>
          </a:p>
        </p:txBody>
      </p:sp>
    </p:spTree>
    <p:extLst>
      <p:ext uri="{BB962C8B-B14F-4D97-AF65-F5344CB8AC3E}">
        <p14:creationId xmlns:p14="http://schemas.microsoft.com/office/powerpoint/2010/main" val="3971514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1FF8E-BAFA-B95F-6734-EFAF32433E74}"/>
              </a:ext>
            </a:extLst>
          </p:cNvPr>
          <p:cNvSpPr>
            <a:spLocks noGrp="1"/>
          </p:cNvSpPr>
          <p:nvPr>
            <p:ph type="dt" sz="half" idx="10"/>
          </p:nvPr>
        </p:nvSpPr>
        <p:spPr/>
        <p:txBody>
          <a:bodyPr/>
          <a:lstStyle/>
          <a:p>
            <a:fld id="{0081FD40-8280-4532-A09F-59DD2D04DF77}" type="datetimeFigureOut">
              <a:rPr lang="en-US" smtClean="0"/>
              <a:t>10/5/2023</a:t>
            </a:fld>
            <a:endParaRPr lang="en-US"/>
          </a:p>
        </p:txBody>
      </p:sp>
      <p:sp>
        <p:nvSpPr>
          <p:cNvPr id="3" name="Footer Placeholder 2">
            <a:extLst>
              <a:ext uri="{FF2B5EF4-FFF2-40B4-BE49-F238E27FC236}">
                <a16:creationId xmlns:a16="http://schemas.microsoft.com/office/drawing/2014/main" id="{AF3E70AC-013E-02EA-F1D6-76C78C3736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D6257B-1A72-3FC7-2994-1B2B4D5776FE}"/>
              </a:ext>
            </a:extLst>
          </p:cNvPr>
          <p:cNvSpPr>
            <a:spLocks noGrp="1"/>
          </p:cNvSpPr>
          <p:nvPr>
            <p:ph type="sldNum" sz="quarter" idx="12"/>
          </p:nvPr>
        </p:nvSpPr>
        <p:spPr/>
        <p:txBody>
          <a:bodyPr/>
          <a:lstStyle/>
          <a:p>
            <a:fld id="{E92445D7-C088-4BDA-AF5D-87CE30054A9C}" type="slidenum">
              <a:rPr lang="en-US" smtClean="0"/>
              <a:t>‹#›</a:t>
            </a:fld>
            <a:endParaRPr lang="en-US"/>
          </a:p>
        </p:txBody>
      </p:sp>
    </p:spTree>
    <p:extLst>
      <p:ext uri="{BB962C8B-B14F-4D97-AF65-F5344CB8AC3E}">
        <p14:creationId xmlns:p14="http://schemas.microsoft.com/office/powerpoint/2010/main" val="1442196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2462-61BD-8B26-C1E3-199D207BD1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753EC2-32C2-52A9-A2FD-7A2D2828A0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A08E31-4CBD-DE90-8375-7732E465CE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BB0F4-2A23-0004-87FC-1BB6948DE3FA}"/>
              </a:ext>
            </a:extLst>
          </p:cNvPr>
          <p:cNvSpPr>
            <a:spLocks noGrp="1"/>
          </p:cNvSpPr>
          <p:nvPr>
            <p:ph type="dt" sz="half" idx="10"/>
          </p:nvPr>
        </p:nvSpPr>
        <p:spPr/>
        <p:txBody>
          <a:bodyPr/>
          <a:lstStyle/>
          <a:p>
            <a:fld id="{0081FD40-8280-4532-A09F-59DD2D04DF77}" type="datetimeFigureOut">
              <a:rPr lang="en-US" smtClean="0"/>
              <a:t>10/5/2023</a:t>
            </a:fld>
            <a:endParaRPr lang="en-US"/>
          </a:p>
        </p:txBody>
      </p:sp>
      <p:sp>
        <p:nvSpPr>
          <p:cNvPr id="6" name="Footer Placeholder 5">
            <a:extLst>
              <a:ext uri="{FF2B5EF4-FFF2-40B4-BE49-F238E27FC236}">
                <a16:creationId xmlns:a16="http://schemas.microsoft.com/office/drawing/2014/main" id="{0CCAD544-7C87-38A5-EECC-96F7019D93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554AA4-996E-7C31-6E41-45952C969724}"/>
              </a:ext>
            </a:extLst>
          </p:cNvPr>
          <p:cNvSpPr>
            <a:spLocks noGrp="1"/>
          </p:cNvSpPr>
          <p:nvPr>
            <p:ph type="sldNum" sz="quarter" idx="12"/>
          </p:nvPr>
        </p:nvSpPr>
        <p:spPr/>
        <p:txBody>
          <a:bodyPr/>
          <a:lstStyle/>
          <a:p>
            <a:fld id="{E92445D7-C088-4BDA-AF5D-87CE30054A9C}" type="slidenum">
              <a:rPr lang="en-US" smtClean="0"/>
              <a:t>‹#›</a:t>
            </a:fld>
            <a:endParaRPr lang="en-US"/>
          </a:p>
        </p:txBody>
      </p:sp>
    </p:spTree>
    <p:extLst>
      <p:ext uri="{BB962C8B-B14F-4D97-AF65-F5344CB8AC3E}">
        <p14:creationId xmlns:p14="http://schemas.microsoft.com/office/powerpoint/2010/main" val="3236556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15F6-4BFF-8675-84BE-4A4B8A7E3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0B272D-4BB6-9B2B-319B-A74C49C35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73D939-F070-56E8-0010-A8D74561D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DB704A-B293-368D-2DBD-E26EC64592FE}"/>
              </a:ext>
            </a:extLst>
          </p:cNvPr>
          <p:cNvSpPr>
            <a:spLocks noGrp="1"/>
          </p:cNvSpPr>
          <p:nvPr>
            <p:ph type="dt" sz="half" idx="10"/>
          </p:nvPr>
        </p:nvSpPr>
        <p:spPr/>
        <p:txBody>
          <a:bodyPr/>
          <a:lstStyle/>
          <a:p>
            <a:fld id="{0081FD40-8280-4532-A09F-59DD2D04DF77}" type="datetimeFigureOut">
              <a:rPr lang="en-US" smtClean="0"/>
              <a:t>10/5/2023</a:t>
            </a:fld>
            <a:endParaRPr lang="en-US"/>
          </a:p>
        </p:txBody>
      </p:sp>
      <p:sp>
        <p:nvSpPr>
          <p:cNvPr id="6" name="Footer Placeholder 5">
            <a:extLst>
              <a:ext uri="{FF2B5EF4-FFF2-40B4-BE49-F238E27FC236}">
                <a16:creationId xmlns:a16="http://schemas.microsoft.com/office/drawing/2014/main" id="{3F368732-A706-750F-6266-758C6C702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839E8-7CAF-FF83-7D1F-6466C50993B2}"/>
              </a:ext>
            </a:extLst>
          </p:cNvPr>
          <p:cNvSpPr>
            <a:spLocks noGrp="1"/>
          </p:cNvSpPr>
          <p:nvPr>
            <p:ph type="sldNum" sz="quarter" idx="12"/>
          </p:nvPr>
        </p:nvSpPr>
        <p:spPr/>
        <p:txBody>
          <a:bodyPr/>
          <a:lstStyle/>
          <a:p>
            <a:fld id="{E92445D7-C088-4BDA-AF5D-87CE30054A9C}" type="slidenum">
              <a:rPr lang="en-US" smtClean="0"/>
              <a:t>‹#›</a:t>
            </a:fld>
            <a:endParaRPr lang="en-US"/>
          </a:p>
        </p:txBody>
      </p:sp>
    </p:spTree>
    <p:extLst>
      <p:ext uri="{BB962C8B-B14F-4D97-AF65-F5344CB8AC3E}">
        <p14:creationId xmlns:p14="http://schemas.microsoft.com/office/powerpoint/2010/main" val="825447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EBD858-7937-1349-B5C7-051F76C40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A10F0B-C4AD-AEEA-A425-4A5D0C266F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8CE7C-3C72-1846-C570-7857461716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1FD40-8280-4532-A09F-59DD2D04DF77}" type="datetimeFigureOut">
              <a:rPr lang="en-US" smtClean="0"/>
              <a:t>10/5/2023</a:t>
            </a:fld>
            <a:endParaRPr lang="en-US"/>
          </a:p>
        </p:txBody>
      </p:sp>
      <p:sp>
        <p:nvSpPr>
          <p:cNvPr id="5" name="Footer Placeholder 4">
            <a:extLst>
              <a:ext uri="{FF2B5EF4-FFF2-40B4-BE49-F238E27FC236}">
                <a16:creationId xmlns:a16="http://schemas.microsoft.com/office/drawing/2014/main" id="{8664342E-9BE9-22BD-062E-0FE10DC1B7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1C79C3-3D9D-1DF2-015B-7ACBFC8268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445D7-C088-4BDA-AF5D-87CE30054A9C}" type="slidenum">
              <a:rPr lang="en-US" smtClean="0"/>
              <a:t>‹#›</a:t>
            </a:fld>
            <a:endParaRPr lang="en-US"/>
          </a:p>
        </p:txBody>
      </p:sp>
    </p:spTree>
    <p:extLst>
      <p:ext uri="{BB962C8B-B14F-4D97-AF65-F5344CB8AC3E}">
        <p14:creationId xmlns:p14="http://schemas.microsoft.com/office/powerpoint/2010/main" val="3716276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hyperlink" Target="http://en.wikipedia.org/wiki/File:Kit_de_Cricothyro%C3%AFdotomie.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1D01-9AB7-F407-721A-4C53B7186776}"/>
              </a:ext>
            </a:extLst>
          </p:cNvPr>
          <p:cNvSpPr>
            <a:spLocks noGrp="1"/>
          </p:cNvSpPr>
          <p:nvPr>
            <p:ph type="ctrTitle"/>
          </p:nvPr>
        </p:nvSpPr>
        <p:spPr>
          <a:xfrm>
            <a:off x="1524000" y="406400"/>
            <a:ext cx="9144000" cy="1341535"/>
          </a:xfrm>
        </p:spPr>
        <p:txBody>
          <a:bodyPr/>
          <a:lstStyle/>
          <a:p>
            <a:r>
              <a:rPr lang="en-US" dirty="0"/>
              <a:t>The Pediatric Airway</a:t>
            </a:r>
          </a:p>
        </p:txBody>
      </p:sp>
      <p:sp>
        <p:nvSpPr>
          <p:cNvPr id="3" name="Subtitle 2">
            <a:extLst>
              <a:ext uri="{FF2B5EF4-FFF2-40B4-BE49-F238E27FC236}">
                <a16:creationId xmlns:a16="http://schemas.microsoft.com/office/drawing/2014/main" id="{C3DA8EE5-91D6-068E-364C-12D0652CA56A}"/>
              </a:ext>
            </a:extLst>
          </p:cNvPr>
          <p:cNvSpPr>
            <a:spLocks noGrp="1"/>
          </p:cNvSpPr>
          <p:nvPr>
            <p:ph type="subTitle" idx="1"/>
          </p:nvPr>
        </p:nvSpPr>
        <p:spPr>
          <a:xfrm>
            <a:off x="1524000" y="2097315"/>
            <a:ext cx="9144000" cy="1655762"/>
          </a:xfrm>
        </p:spPr>
        <p:txBody>
          <a:bodyPr/>
          <a:lstStyle/>
          <a:p>
            <a:r>
              <a:rPr lang="en-US" sz="3200" dirty="0"/>
              <a:t>Brian Payne, MD</a:t>
            </a:r>
          </a:p>
          <a:p>
            <a:r>
              <a:rPr lang="en-US" dirty="0"/>
              <a:t>Clinical Associate Professor</a:t>
            </a:r>
          </a:p>
          <a:p>
            <a:r>
              <a:rPr lang="en-US" dirty="0"/>
              <a:t>TTUHSC Department of Surgery &amp; Pediatrics</a:t>
            </a:r>
          </a:p>
        </p:txBody>
      </p:sp>
    </p:spTree>
    <p:extLst>
      <p:ext uri="{BB962C8B-B14F-4D97-AF65-F5344CB8AC3E}">
        <p14:creationId xmlns:p14="http://schemas.microsoft.com/office/powerpoint/2010/main" val="568249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3CB82E81-6E8F-9C46-752F-7D34A4B487C4}"/>
              </a:ext>
            </a:extLst>
          </p:cNvPr>
          <p:cNvSpPr>
            <a:spLocks noGrp="1" noChangeArrowheads="1"/>
          </p:cNvSpPr>
          <p:nvPr>
            <p:ph type="title"/>
          </p:nvPr>
        </p:nvSpPr>
        <p:spPr>
          <a:xfrm>
            <a:off x="1524000" y="304800"/>
            <a:ext cx="9144000" cy="1371600"/>
          </a:xfrm>
          <a:noFill/>
        </p:spPr>
        <p:txBody>
          <a:bodyPr vert="horz" lIns="90488" tIns="44450" rIns="90488" bIns="44450" rtlCol="0" anchor="ctr">
            <a:normAutofit/>
          </a:bodyPr>
          <a:lstStyle/>
          <a:p>
            <a:pPr eaLnBrk="1" hangingPunct="1"/>
            <a:r>
              <a:rPr lang="en-US" altLang="en-US" sz="4000" dirty="0"/>
              <a:t>So you have decided to intubate this child……. Rapid Sequence Intubation (RSI) </a:t>
            </a:r>
          </a:p>
        </p:txBody>
      </p:sp>
      <p:graphicFrame>
        <p:nvGraphicFramePr>
          <p:cNvPr id="3" name="Table 2">
            <a:extLst>
              <a:ext uri="{FF2B5EF4-FFF2-40B4-BE49-F238E27FC236}">
                <a16:creationId xmlns:a16="http://schemas.microsoft.com/office/drawing/2014/main" id="{5D9A8163-6FB9-D72E-209C-B7360F7C2932}"/>
              </a:ext>
            </a:extLst>
          </p:cNvPr>
          <p:cNvGraphicFramePr>
            <a:graphicFrameLocks noGrp="1"/>
          </p:cNvGraphicFramePr>
          <p:nvPr>
            <p:extLst>
              <p:ext uri="{D42A27DB-BD31-4B8C-83A1-F6EECF244321}">
                <p14:modId xmlns:p14="http://schemas.microsoft.com/office/powerpoint/2010/main" val="1896372192"/>
              </p:ext>
            </p:extLst>
          </p:nvPr>
        </p:nvGraphicFramePr>
        <p:xfrm>
          <a:off x="2000054" y="1804447"/>
          <a:ext cx="8458200" cy="3527426"/>
        </p:xfrm>
        <a:graphic>
          <a:graphicData uri="http://schemas.openxmlformats.org/drawingml/2006/table">
            <a:tbl>
              <a:tblPr/>
              <a:tblGrid>
                <a:gridCol w="4229100">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tblGrid>
              <a:tr h="588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rPr>
                        <a:t>Preparation/</a:t>
                      </a:r>
                      <a:r>
                        <a:rPr kumimoji="0" lang="en-US" sz="2400" b="0" i="0" u="none" strike="noStrike" cap="none" normalizeH="0" baseline="0" dirty="0" err="1">
                          <a:ln>
                            <a:noFill/>
                          </a:ln>
                          <a:solidFill>
                            <a:schemeClr val="tx1"/>
                          </a:solidFill>
                          <a:effectLst/>
                          <a:latin typeface="Calibri" pitchFamily="34" charset="0"/>
                        </a:rPr>
                        <a:t>Preoxygenation</a:t>
                      </a:r>
                      <a:endParaRPr kumimoji="0" lang="en-US" sz="2400" b="0" i="0" u="none" strike="noStrike" cap="none" normalizeH="0" baseline="0" dirty="0">
                        <a:ln>
                          <a:noFill/>
                        </a:ln>
                        <a:solidFill>
                          <a:schemeClr val="tx1"/>
                        </a:solidFill>
                        <a:effectLst/>
                        <a:latin typeface="Calibri" pitchFamily="34" charset="0"/>
                      </a:endParaRPr>
                    </a:p>
                  </a:txBody>
                  <a:tcPr marT="45726" marB="4572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rPr>
                        <a:t>5-10 minutes before intubation</a:t>
                      </a:r>
                    </a:p>
                  </a:txBody>
                  <a:tcPr marT="45726" marB="4572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87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rPr>
                        <a:t>Pretreatment</a:t>
                      </a:r>
                    </a:p>
                  </a:txBody>
                  <a:tcPr marT="45726" marB="4572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pitchFamily="34" charset="0"/>
                        </a:rPr>
                        <a:t>3 minutes before intubation</a:t>
                      </a:r>
                    </a:p>
                  </a:txBody>
                  <a:tcPr marT="45726" marB="4572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87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rPr>
                        <a:t>Paralysis with induction</a:t>
                      </a:r>
                    </a:p>
                  </a:txBody>
                  <a:tcPr marT="45726" marB="4572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rPr>
                        <a:t>Induction</a:t>
                      </a:r>
                    </a:p>
                  </a:txBody>
                  <a:tcPr marT="45726" marB="4572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87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rPr>
                        <a:t>Protection</a:t>
                      </a:r>
                    </a:p>
                  </a:txBody>
                  <a:tcPr marT="45726" marB="4572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rPr>
                        <a:t>30 seconds after induction</a:t>
                      </a:r>
                    </a:p>
                  </a:txBody>
                  <a:tcPr marT="45726" marB="4572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88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rPr>
                        <a:t>Placement (Intubation)</a:t>
                      </a:r>
                    </a:p>
                  </a:txBody>
                  <a:tcPr marT="45726" marB="4572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rPr>
                        <a:t>45 seconds after induction</a:t>
                      </a:r>
                    </a:p>
                  </a:txBody>
                  <a:tcPr marT="45726" marB="4572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87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rPr>
                        <a:t>Post-intubation management</a:t>
                      </a:r>
                    </a:p>
                  </a:txBody>
                  <a:tcPr marT="45726" marB="45726"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rPr>
                        <a:t>60 seconds after induction</a:t>
                      </a:r>
                    </a:p>
                  </a:txBody>
                  <a:tcPr marT="45726" marB="4572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DDD602C6-3DBD-5193-6AFC-AD7BF7867605}"/>
              </a:ext>
            </a:extLst>
          </p:cNvPr>
          <p:cNvSpPr>
            <a:spLocks noChangeArrowheads="1"/>
          </p:cNvSpPr>
          <p:nvPr/>
        </p:nvSpPr>
        <p:spPr bwMode="auto">
          <a:xfrm>
            <a:off x="2072227" y="749250"/>
            <a:ext cx="9614162"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1pPr>
            <a:lvl2pPr marL="742950" indent="-28575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2pPr>
            <a:lvl3pPr marL="11430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3pPr>
            <a:lvl4pPr marL="16002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4pPr>
            <a:lvl5pPr marL="20574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9pPr>
          </a:lstStyle>
          <a:p>
            <a:pPr algn="ctr" eaLnBrk="1" hangingPunct="1">
              <a:spcBef>
                <a:spcPct val="0"/>
              </a:spcBef>
              <a:buClrTx/>
              <a:buSzTx/>
              <a:buFontTx/>
              <a:buNone/>
            </a:pPr>
            <a:endParaRPr lang="en-US" altLang="en-US" sz="2000" dirty="0"/>
          </a:p>
          <a:p>
            <a:pPr eaLnBrk="1" hangingPunct="1">
              <a:spcBef>
                <a:spcPct val="0"/>
              </a:spcBef>
              <a:buClrTx/>
              <a:buSzTx/>
              <a:buFontTx/>
              <a:buNone/>
            </a:pPr>
            <a:r>
              <a:rPr lang="en-US" altLang="en-US" b="1" dirty="0"/>
              <a:t>Blade size: </a:t>
            </a:r>
            <a:br>
              <a:rPr lang="en-US" altLang="en-US" dirty="0"/>
            </a:br>
            <a:r>
              <a:rPr lang="en-US" altLang="en-US" dirty="0"/>
              <a:t>	Size 1: Younger infants </a:t>
            </a:r>
            <a:br>
              <a:rPr lang="en-US" altLang="en-US" dirty="0"/>
            </a:br>
            <a:r>
              <a:rPr lang="en-US" altLang="en-US" dirty="0"/>
              <a:t>	Size 2: 2 years of age</a:t>
            </a:r>
            <a:br>
              <a:rPr lang="en-US" altLang="en-US" dirty="0"/>
            </a:br>
            <a:r>
              <a:rPr lang="en-US" altLang="en-US" dirty="0"/>
              <a:t>	Size 3: Normally 10-12 </a:t>
            </a:r>
            <a:r>
              <a:rPr lang="en-US" altLang="en-US" dirty="0" err="1"/>
              <a:t>yrs</a:t>
            </a:r>
            <a:endParaRPr lang="en-US" altLang="en-US" dirty="0"/>
          </a:p>
          <a:p>
            <a:pPr eaLnBrk="1" hangingPunct="1">
              <a:spcBef>
                <a:spcPct val="0"/>
              </a:spcBef>
              <a:buClrTx/>
              <a:buSzTx/>
              <a:buFontTx/>
              <a:buNone/>
            </a:pPr>
            <a:r>
              <a:rPr lang="en-US" altLang="en-US" b="1" dirty="0"/>
              <a:t>ET tube size: </a:t>
            </a:r>
            <a:br>
              <a:rPr lang="en-US" altLang="en-US" dirty="0"/>
            </a:br>
            <a:r>
              <a:rPr lang="en-US" altLang="en-US" dirty="0"/>
              <a:t> 	4 + (age/4)</a:t>
            </a:r>
          </a:p>
          <a:p>
            <a:pPr eaLnBrk="1" hangingPunct="1">
              <a:spcBef>
                <a:spcPct val="0"/>
              </a:spcBef>
              <a:buClrTx/>
              <a:buSzTx/>
              <a:buFontTx/>
              <a:buNone/>
            </a:pPr>
            <a:r>
              <a:rPr lang="en-US" altLang="en-US" dirty="0"/>
              <a:t>	3.5 uncuffed tube is recommended for children &lt; 1 </a:t>
            </a:r>
            <a:r>
              <a:rPr lang="en-US" altLang="en-US" dirty="0" err="1"/>
              <a:t>yr</a:t>
            </a:r>
            <a:r>
              <a:rPr lang="en-US" altLang="en-US" dirty="0"/>
              <a:t> </a:t>
            </a:r>
            <a:br>
              <a:rPr lang="en-US" altLang="en-US" dirty="0"/>
            </a:br>
            <a:r>
              <a:rPr lang="en-US" altLang="en-US" dirty="0"/>
              <a:t>	4.0  tube for children 1-2 </a:t>
            </a:r>
            <a:r>
              <a:rPr lang="en-US" altLang="en-US" dirty="0" err="1"/>
              <a:t>yrs</a:t>
            </a:r>
            <a:endParaRPr lang="en-US" altLang="en-US" dirty="0"/>
          </a:p>
          <a:p>
            <a:pPr eaLnBrk="1" hangingPunct="1">
              <a:spcBef>
                <a:spcPct val="0"/>
              </a:spcBef>
              <a:buClrTx/>
              <a:buSzTx/>
              <a:buFontTx/>
              <a:buNone/>
            </a:pPr>
            <a:r>
              <a:rPr lang="en-US" altLang="en-US" b="1" dirty="0"/>
              <a:t>Depth of insertion: </a:t>
            </a:r>
            <a:br>
              <a:rPr lang="en-US" altLang="en-US" dirty="0"/>
            </a:br>
            <a:r>
              <a:rPr lang="en-US" altLang="en-US" dirty="0"/>
              <a:t> 	Appr. 3 times the tube size</a:t>
            </a:r>
          </a:p>
          <a:p>
            <a:pPr eaLnBrk="1" hangingPunct="1">
              <a:spcBef>
                <a:spcPct val="0"/>
              </a:spcBef>
              <a:buClrTx/>
              <a:buSzTx/>
              <a:buFontTx/>
              <a:buNone/>
            </a:pPr>
            <a:endParaRPr lang="en-US" altLang="en-US" sz="2400" dirty="0"/>
          </a:p>
          <a:p>
            <a:pPr eaLnBrk="1" hangingPunct="1">
              <a:spcBef>
                <a:spcPct val="0"/>
              </a:spcBef>
              <a:buClrTx/>
              <a:buSzTx/>
              <a:buFontTx/>
              <a:buNone/>
            </a:pPr>
            <a:br>
              <a:rPr lang="en-US" altLang="en-US" sz="2400" dirty="0"/>
            </a:br>
            <a:endParaRPr lang="en-US" altLang="en-US" sz="2400" dirty="0"/>
          </a:p>
        </p:txBody>
      </p:sp>
      <p:sp>
        <p:nvSpPr>
          <p:cNvPr id="5" name="Rectangle 2">
            <a:extLst>
              <a:ext uri="{FF2B5EF4-FFF2-40B4-BE49-F238E27FC236}">
                <a16:creationId xmlns:a16="http://schemas.microsoft.com/office/drawing/2014/main" id="{2C4244AC-C6F5-E57C-C8C7-7436AACAD81C}"/>
              </a:ext>
            </a:extLst>
          </p:cNvPr>
          <p:cNvSpPr txBox="1">
            <a:spLocks noChangeArrowheads="1"/>
          </p:cNvSpPr>
          <p:nvPr/>
        </p:nvSpPr>
        <p:spPr bwMode="auto">
          <a:xfrm>
            <a:off x="1318967" y="131975"/>
            <a:ext cx="8686800" cy="762000"/>
          </a:xfrm>
          <a:prstGeom prst="rect">
            <a:avLst/>
          </a:prstGeom>
          <a:noFill/>
          <a:ln>
            <a:noFill/>
          </a:ln>
        </p:spPr>
        <p:txBody>
          <a:bodyPr lIns="90487" tIns="44450" rIns="90487" bIns="44450" anchor="b"/>
          <a:lstStyle>
            <a:lvl1pPr algn="ctr" rtl="0" eaLnBrk="0" fontAlgn="base" hangingPunct="0">
              <a:spcBef>
                <a:spcPct val="0"/>
              </a:spcBef>
              <a:spcAft>
                <a:spcPct val="0"/>
              </a:spcAft>
              <a:defRPr sz="44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Helvetica"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Helvetica"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Helvetica"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Helvetica"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Helvetica" pitchFamily="34" charset="0"/>
              </a:defRPr>
            </a:lvl6pPr>
            <a:lvl7pPr marL="914400" algn="ctr" rtl="0" fontAlgn="base">
              <a:spcBef>
                <a:spcPct val="0"/>
              </a:spcBef>
              <a:spcAft>
                <a:spcPct val="0"/>
              </a:spcAft>
              <a:defRPr sz="4400">
                <a:solidFill>
                  <a:schemeClr val="tx1"/>
                </a:solidFill>
                <a:latin typeface="Helvetica" pitchFamily="34" charset="0"/>
              </a:defRPr>
            </a:lvl7pPr>
            <a:lvl8pPr marL="1371600" algn="ctr" rtl="0" fontAlgn="base">
              <a:spcBef>
                <a:spcPct val="0"/>
              </a:spcBef>
              <a:spcAft>
                <a:spcPct val="0"/>
              </a:spcAft>
              <a:defRPr sz="4400">
                <a:solidFill>
                  <a:schemeClr val="tx1"/>
                </a:solidFill>
                <a:latin typeface="Helvetica" pitchFamily="34" charset="0"/>
              </a:defRPr>
            </a:lvl8pPr>
            <a:lvl9pPr marL="1828800" algn="ctr" rtl="0" fontAlgn="base">
              <a:spcBef>
                <a:spcPct val="0"/>
              </a:spcBef>
              <a:spcAft>
                <a:spcPct val="0"/>
              </a:spcAft>
              <a:defRPr sz="4400">
                <a:solidFill>
                  <a:schemeClr val="tx1"/>
                </a:solidFill>
                <a:latin typeface="Helvetica" pitchFamily="34" charset="0"/>
              </a:defRPr>
            </a:lvl9pPr>
          </a:lstStyle>
          <a:p>
            <a:pPr eaLnBrk="1" hangingPunct="1">
              <a:defRPr/>
            </a:pPr>
            <a:r>
              <a:rPr lang="en-US" altLang="en-US" kern="0" dirty="0"/>
              <a:t>Equipment &amp; Set Up for Intubation</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51C893D2-D9C4-47C8-7879-B55AF008141C}"/>
              </a:ext>
            </a:extLst>
          </p:cNvPr>
          <p:cNvSpPr>
            <a:spLocks noGrp="1" noChangeArrowheads="1"/>
          </p:cNvSpPr>
          <p:nvPr>
            <p:ph type="title"/>
          </p:nvPr>
        </p:nvSpPr>
        <p:spPr>
          <a:xfrm>
            <a:off x="2052540" y="-21888"/>
            <a:ext cx="6908800" cy="1143000"/>
          </a:xfrm>
          <a:noFill/>
        </p:spPr>
        <p:txBody>
          <a:bodyPr vert="horz" lIns="90488" tIns="44450" rIns="90488" bIns="44450" rtlCol="0" anchor="ctr">
            <a:normAutofit/>
          </a:bodyPr>
          <a:lstStyle/>
          <a:p>
            <a:pPr algn="ctr" eaLnBrk="1" hangingPunct="1"/>
            <a:r>
              <a:rPr lang="en-US" altLang="en-US" dirty="0"/>
              <a:t>Intubation Blades</a:t>
            </a:r>
          </a:p>
        </p:txBody>
      </p:sp>
      <p:pic>
        <p:nvPicPr>
          <p:cNvPr id="49155" name="Picture 3">
            <a:extLst>
              <a:ext uri="{FF2B5EF4-FFF2-40B4-BE49-F238E27FC236}">
                <a16:creationId xmlns:a16="http://schemas.microsoft.com/office/drawing/2014/main" id="{7E55BF86-0017-CC16-F882-F62E334E63F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22807"/>
            <a:ext cx="3792538"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156" name="Rectangle 4">
            <a:extLst>
              <a:ext uri="{FF2B5EF4-FFF2-40B4-BE49-F238E27FC236}">
                <a16:creationId xmlns:a16="http://schemas.microsoft.com/office/drawing/2014/main" id="{20699198-A4FD-2C65-9FB6-7B9E3C0E68BD}"/>
              </a:ext>
            </a:extLst>
          </p:cNvPr>
          <p:cNvSpPr>
            <a:spLocks noChangeArrowheads="1"/>
          </p:cNvSpPr>
          <p:nvPr/>
        </p:nvSpPr>
        <p:spPr bwMode="auto">
          <a:xfrm>
            <a:off x="2145581" y="4892218"/>
            <a:ext cx="65706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1pPr>
            <a:lvl2pPr marL="742950" indent="-28575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2pPr>
            <a:lvl3pPr marL="11430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3pPr>
            <a:lvl4pPr marL="16002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4pPr>
            <a:lvl5pPr marL="20574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lang="en-US" altLang="en-US" b="1" dirty="0"/>
              <a:t>Straight (Miller) Laryngoscope Blade – used to pick up the epiglottis</a:t>
            </a:r>
          </a:p>
        </p:txBody>
      </p:sp>
      <p:sp>
        <p:nvSpPr>
          <p:cNvPr id="49157" name="Text Box 5">
            <a:extLst>
              <a:ext uri="{FF2B5EF4-FFF2-40B4-BE49-F238E27FC236}">
                <a16:creationId xmlns:a16="http://schemas.microsoft.com/office/drawing/2014/main" id="{E8347317-F77E-E50C-7BAD-2FDBC54C04DB}"/>
              </a:ext>
            </a:extLst>
          </p:cNvPr>
          <p:cNvSpPr txBox="1">
            <a:spLocks noChangeArrowheads="1"/>
          </p:cNvSpPr>
          <p:nvPr/>
        </p:nvSpPr>
        <p:spPr bwMode="auto">
          <a:xfrm>
            <a:off x="5715000" y="988046"/>
            <a:ext cx="51396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1pPr>
            <a:lvl2pPr marL="742950" indent="-28575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2pPr>
            <a:lvl3pPr marL="11430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3pPr>
            <a:lvl4pPr marL="16002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4pPr>
            <a:lvl5pPr marL="20574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lang="en-US" altLang="en-US" dirty="0">
                <a:solidFill>
                  <a:srgbClr val="FF0000"/>
                </a:solidFill>
              </a:rPr>
              <a:t>Miller: better in younger children with a floppy epiglottis</a:t>
            </a:r>
          </a:p>
        </p:txBody>
      </p:sp>
      <p:pic>
        <p:nvPicPr>
          <p:cNvPr id="49158" name="Content Placeholder 7" descr="Miller_blades.JPG">
            <a:extLst>
              <a:ext uri="{FF2B5EF4-FFF2-40B4-BE49-F238E27FC236}">
                <a16:creationId xmlns:a16="http://schemas.microsoft.com/office/drawing/2014/main" id="{B4296E82-6B06-CDDB-70D9-7FDAE12C2363}"/>
              </a:ext>
            </a:extLst>
          </p:cNvPr>
          <p:cNvPicPr>
            <a:picLocks noChangeAspect="1"/>
          </p:cNvPicPr>
          <p:nvPr/>
        </p:nvPicPr>
        <p:blipFill>
          <a:blip r:embed="rId4">
            <a:extLst>
              <a:ext uri="{28A0092B-C50C-407E-A947-70E740481C1C}">
                <a14:useLocalDpi xmlns:a14="http://schemas.microsoft.com/office/drawing/2010/main" val="0"/>
              </a:ext>
            </a:extLst>
          </a:blip>
          <a:srcRect b="17982"/>
          <a:stretch>
            <a:fillRect/>
          </a:stretch>
        </p:blipFill>
        <p:spPr bwMode="auto">
          <a:xfrm>
            <a:off x="5792755" y="2142331"/>
            <a:ext cx="43434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a:extLst>
              <a:ext uri="{FF2B5EF4-FFF2-40B4-BE49-F238E27FC236}">
                <a16:creationId xmlns:a16="http://schemas.microsoft.com/office/drawing/2014/main" id="{07528848-F5B7-B665-F91D-8E643C229AC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078" y="893353"/>
            <a:ext cx="371475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228" name="Rectangle 4">
            <a:extLst>
              <a:ext uri="{FF2B5EF4-FFF2-40B4-BE49-F238E27FC236}">
                <a16:creationId xmlns:a16="http://schemas.microsoft.com/office/drawing/2014/main" id="{53B192A4-30B9-8ED3-FB0C-62D004D55561}"/>
              </a:ext>
            </a:extLst>
          </p:cNvPr>
          <p:cNvSpPr>
            <a:spLocks noChangeArrowheads="1"/>
          </p:cNvSpPr>
          <p:nvPr/>
        </p:nvSpPr>
        <p:spPr bwMode="auto">
          <a:xfrm>
            <a:off x="2573950" y="4933834"/>
            <a:ext cx="73834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1pPr>
            <a:lvl2pPr marL="742950" indent="-28575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2pPr>
            <a:lvl3pPr marL="11430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3pPr>
            <a:lvl4pPr marL="16002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4pPr>
            <a:lvl5pPr marL="20574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lang="en-US" altLang="en-US" b="1" dirty="0"/>
              <a:t>Curved (Mac) Laryngoscope Blade – placed in the vallecula</a:t>
            </a:r>
          </a:p>
        </p:txBody>
      </p:sp>
      <p:sp>
        <p:nvSpPr>
          <p:cNvPr id="52229" name="Text Box 5">
            <a:extLst>
              <a:ext uri="{FF2B5EF4-FFF2-40B4-BE49-F238E27FC236}">
                <a16:creationId xmlns:a16="http://schemas.microsoft.com/office/drawing/2014/main" id="{3EC30562-C5C4-BD3A-D986-358991D8555C}"/>
              </a:ext>
            </a:extLst>
          </p:cNvPr>
          <p:cNvSpPr txBox="1">
            <a:spLocks noChangeArrowheads="1"/>
          </p:cNvSpPr>
          <p:nvPr/>
        </p:nvSpPr>
        <p:spPr bwMode="auto">
          <a:xfrm>
            <a:off x="5924746" y="893353"/>
            <a:ext cx="55332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1pPr>
            <a:lvl2pPr marL="742950" indent="-28575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2pPr>
            <a:lvl3pPr marL="11430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3pPr>
            <a:lvl4pPr marL="16002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4pPr>
            <a:lvl5pPr marL="20574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lang="en-US" altLang="en-US" dirty="0" err="1">
                <a:solidFill>
                  <a:srgbClr val="FF0000"/>
                </a:solidFill>
              </a:rPr>
              <a:t>Macintoah</a:t>
            </a:r>
            <a:r>
              <a:rPr lang="en-US" altLang="en-US" dirty="0">
                <a:solidFill>
                  <a:srgbClr val="FF0000"/>
                </a:solidFill>
              </a:rPr>
              <a:t>: better in older children who have a stiff epiglottis</a:t>
            </a:r>
          </a:p>
        </p:txBody>
      </p:sp>
      <p:pic>
        <p:nvPicPr>
          <p:cNvPr id="52230" name="Picture 2" descr="Image result for macintosh  blades">
            <a:extLst>
              <a:ext uri="{FF2B5EF4-FFF2-40B4-BE49-F238E27FC236}">
                <a16:creationId xmlns:a16="http://schemas.microsoft.com/office/drawing/2014/main" id="{B1D31B26-280A-7FEB-FFA1-EC413A38F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555" b="11111"/>
          <a:stretch>
            <a:fillRect/>
          </a:stretch>
        </p:blipFill>
        <p:spPr bwMode="auto">
          <a:xfrm>
            <a:off x="5924746" y="1803898"/>
            <a:ext cx="3657600"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F9D48F1F-5930-EA3A-1D2E-DF6DB4B16777}"/>
              </a:ext>
            </a:extLst>
          </p:cNvPr>
          <p:cNvSpPr>
            <a:spLocks noGrp="1" noChangeArrowheads="1"/>
          </p:cNvSpPr>
          <p:nvPr>
            <p:ph type="title"/>
          </p:nvPr>
        </p:nvSpPr>
        <p:spPr>
          <a:xfrm>
            <a:off x="2052540" y="-21888"/>
            <a:ext cx="6908800" cy="1143000"/>
          </a:xfrm>
          <a:noFill/>
        </p:spPr>
        <p:txBody>
          <a:bodyPr vert="horz" lIns="90488" tIns="44450" rIns="90488" bIns="44450" rtlCol="0" anchor="ctr">
            <a:normAutofit/>
          </a:bodyPr>
          <a:lstStyle/>
          <a:p>
            <a:pPr algn="ctr" eaLnBrk="1" hangingPunct="1"/>
            <a:r>
              <a:rPr lang="en-US" altLang="en-US" dirty="0"/>
              <a:t>Intubation Blades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1B81D21-BD8B-C95B-4F8B-02980F77A504}"/>
              </a:ext>
            </a:extLst>
          </p:cNvPr>
          <p:cNvSpPr>
            <a:spLocks noGrp="1" noChangeArrowheads="1"/>
          </p:cNvSpPr>
          <p:nvPr>
            <p:ph type="title"/>
          </p:nvPr>
        </p:nvSpPr>
        <p:spPr>
          <a:xfrm>
            <a:off x="3429000" y="228600"/>
            <a:ext cx="5562600" cy="457200"/>
          </a:xfrm>
        </p:spPr>
        <p:txBody>
          <a:bodyPr/>
          <a:lstStyle/>
          <a:p>
            <a:r>
              <a:rPr lang="en-US" altLang="en-US" sz="2400"/>
              <a:t>EQUIPMENT SIZE</a:t>
            </a:r>
          </a:p>
        </p:txBody>
      </p:sp>
      <p:sp>
        <p:nvSpPr>
          <p:cNvPr id="56323" name="Rectangle 1">
            <a:extLst>
              <a:ext uri="{FF2B5EF4-FFF2-40B4-BE49-F238E27FC236}">
                <a16:creationId xmlns:a16="http://schemas.microsoft.com/office/drawing/2014/main" id="{4C94D275-A6EA-BC81-E964-208B299264D8}"/>
              </a:ext>
            </a:extLst>
          </p:cNvPr>
          <p:cNvSpPr>
            <a:spLocks noChangeArrowheads="1"/>
          </p:cNvSpPr>
          <p:nvPr/>
        </p:nvSpPr>
        <p:spPr bwMode="auto">
          <a:xfrm>
            <a:off x="1905000" y="121920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1pPr>
            <a:lvl2pPr marL="742950" indent="-28575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2pPr>
            <a:lvl3pPr marL="11430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3pPr>
            <a:lvl4pPr marL="16002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4pPr>
            <a:lvl5pPr marL="20574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en-US" sz="2400"/>
          </a:p>
          <a:p>
            <a:pPr eaLnBrk="1" hangingPunct="1">
              <a:spcBef>
                <a:spcPct val="0"/>
              </a:spcBef>
              <a:buClrTx/>
              <a:buSzTx/>
              <a:buFontTx/>
              <a:buNone/>
            </a:pPr>
            <a:br>
              <a:rPr lang="en-US" altLang="en-US" sz="2400"/>
            </a:br>
            <a:endParaRPr lang="en-US" altLang="en-US" sz="2400"/>
          </a:p>
        </p:txBody>
      </p:sp>
      <p:pic>
        <p:nvPicPr>
          <p:cNvPr id="56324" name="Picture 2" descr="C:\Users\paynebs\Desktop\b_007.jpg">
            <a:extLst>
              <a:ext uri="{FF2B5EF4-FFF2-40B4-BE49-F238E27FC236}">
                <a16:creationId xmlns:a16="http://schemas.microsoft.com/office/drawing/2014/main" id="{1F63EDFB-B40C-FF2C-74EF-A7D88E1BA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1243014"/>
            <a:ext cx="7286625"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2" descr="C:\Users\paynebs\Desktop\b_007.jpg">
            <a:extLst>
              <a:ext uri="{FF2B5EF4-FFF2-40B4-BE49-F238E27FC236}">
                <a16:creationId xmlns:a16="http://schemas.microsoft.com/office/drawing/2014/main" id="{BD8E9692-AA91-DD59-D276-6F1AEE505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1"/>
            <a:ext cx="8580438"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0DBBCEF3-A998-083F-A5C2-F2CC8944E8FF}"/>
              </a:ext>
            </a:extLst>
          </p:cNvPr>
          <p:cNvSpPr>
            <a:spLocks noGrp="1" noChangeArrowheads="1"/>
          </p:cNvSpPr>
          <p:nvPr>
            <p:ph type="title"/>
          </p:nvPr>
        </p:nvSpPr>
        <p:spPr>
          <a:xfrm>
            <a:off x="3314700" y="183196"/>
            <a:ext cx="5562600" cy="457200"/>
          </a:xfrm>
        </p:spPr>
        <p:txBody>
          <a:bodyPr>
            <a:noAutofit/>
          </a:bodyPr>
          <a:lstStyle/>
          <a:p>
            <a:pPr algn="ctr"/>
            <a:r>
              <a:rPr lang="en-US" altLang="en-US" sz="4000" dirty="0"/>
              <a:t>Macintosh versus Miller</a:t>
            </a:r>
          </a:p>
        </p:txBody>
      </p:sp>
      <p:sp>
        <p:nvSpPr>
          <p:cNvPr id="57347" name="Rectangle 1">
            <a:extLst>
              <a:ext uri="{FF2B5EF4-FFF2-40B4-BE49-F238E27FC236}">
                <a16:creationId xmlns:a16="http://schemas.microsoft.com/office/drawing/2014/main" id="{2359A5B8-BBFA-7FC8-F34D-2D4D7BCAC5BB}"/>
              </a:ext>
            </a:extLst>
          </p:cNvPr>
          <p:cNvSpPr>
            <a:spLocks noChangeArrowheads="1"/>
          </p:cNvSpPr>
          <p:nvPr/>
        </p:nvSpPr>
        <p:spPr bwMode="auto">
          <a:xfrm>
            <a:off x="1905000" y="121920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1pPr>
            <a:lvl2pPr marL="742950" indent="-28575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2pPr>
            <a:lvl3pPr marL="11430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3pPr>
            <a:lvl4pPr marL="16002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4pPr>
            <a:lvl5pPr marL="20574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en-US" sz="2400"/>
          </a:p>
          <a:p>
            <a:pPr eaLnBrk="1" hangingPunct="1">
              <a:spcBef>
                <a:spcPct val="0"/>
              </a:spcBef>
              <a:buClrTx/>
              <a:buSzTx/>
              <a:buFontTx/>
              <a:buNone/>
            </a:pPr>
            <a:br>
              <a:rPr lang="en-US" altLang="en-US" sz="2400"/>
            </a:br>
            <a:endParaRPr lang="en-US" altLang="en-US" sz="2400"/>
          </a:p>
        </p:txBody>
      </p:sp>
      <p:pic>
        <p:nvPicPr>
          <p:cNvPr id="57348" name="Picture 2" descr="C:\Users\paynebs\Desktop\b_007.jpg">
            <a:extLst>
              <a:ext uri="{FF2B5EF4-FFF2-40B4-BE49-F238E27FC236}">
                <a16:creationId xmlns:a16="http://schemas.microsoft.com/office/drawing/2014/main" id="{4AB63D29-A4B9-A11B-CC50-AD28B57093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64" r="4483"/>
          <a:stretch/>
        </p:blipFill>
        <p:spPr bwMode="auto">
          <a:xfrm>
            <a:off x="3040480" y="771419"/>
            <a:ext cx="6319935"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a:extLst>
              <a:ext uri="{FF2B5EF4-FFF2-40B4-BE49-F238E27FC236}">
                <a16:creationId xmlns:a16="http://schemas.microsoft.com/office/drawing/2014/main" id="{8D3938B0-E681-DCD1-BE42-BCB52A20581A}"/>
              </a:ext>
            </a:extLst>
          </p:cNvPr>
          <p:cNvSpPr/>
          <p:nvPr/>
        </p:nvSpPr>
        <p:spPr>
          <a:xfrm rot="10800000" flipH="1">
            <a:off x="6031316" y="4315143"/>
            <a:ext cx="3810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Down Arrow 5">
            <a:extLst>
              <a:ext uri="{FF2B5EF4-FFF2-40B4-BE49-F238E27FC236}">
                <a16:creationId xmlns:a16="http://schemas.microsoft.com/office/drawing/2014/main" id="{16604ADA-8B77-3195-D3D2-FEAE3BFCF525}"/>
              </a:ext>
            </a:extLst>
          </p:cNvPr>
          <p:cNvSpPr/>
          <p:nvPr/>
        </p:nvSpPr>
        <p:spPr>
          <a:xfrm rot="13586052">
            <a:off x="5481768" y="3924300"/>
            <a:ext cx="373062" cy="1028700"/>
          </a:xfrm>
          <a:prstGeom prst="downArrow">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dirty="0">
              <a:solidFill>
                <a:srgbClr val="FF0000"/>
              </a:solidFill>
            </a:endParaRPr>
          </a:p>
        </p:txBody>
      </p:sp>
      <p:sp>
        <p:nvSpPr>
          <p:cNvPr id="3" name="Rectangle 2">
            <a:extLst>
              <a:ext uri="{FF2B5EF4-FFF2-40B4-BE49-F238E27FC236}">
                <a16:creationId xmlns:a16="http://schemas.microsoft.com/office/drawing/2014/main" id="{D10AAD69-4CB9-18F3-8DCA-7AD75D96573D}"/>
              </a:ext>
            </a:extLst>
          </p:cNvPr>
          <p:cNvSpPr/>
          <p:nvPr/>
        </p:nvSpPr>
        <p:spPr>
          <a:xfrm>
            <a:off x="3523211" y="4510733"/>
            <a:ext cx="1719894" cy="523220"/>
          </a:xfrm>
          <a:prstGeom prst="rect">
            <a:avLst/>
          </a:prstGeom>
        </p:spPr>
        <p:txBody>
          <a:bodyPr wrap="none">
            <a:spAutoFit/>
          </a:bodyPr>
          <a:lstStyle/>
          <a:p>
            <a:pPr eaLnBrk="1" hangingPunct="1">
              <a:defRPr/>
            </a:pPr>
            <a:r>
              <a:rPr lang="en-US" altLang="en-US" sz="2800" dirty="0">
                <a:solidFill>
                  <a:srgbClr val="FF0000"/>
                </a:solidFill>
              </a:rPr>
              <a:t>Macintosh</a:t>
            </a:r>
            <a:endParaRPr lang="en-US" sz="2800" dirty="0">
              <a:solidFill>
                <a:srgbClr val="FF0000"/>
              </a:solidFill>
            </a:endParaRPr>
          </a:p>
        </p:txBody>
      </p:sp>
      <p:sp>
        <p:nvSpPr>
          <p:cNvPr id="7" name="Rectangle 6">
            <a:extLst>
              <a:ext uri="{FF2B5EF4-FFF2-40B4-BE49-F238E27FC236}">
                <a16:creationId xmlns:a16="http://schemas.microsoft.com/office/drawing/2014/main" id="{859D55C0-287F-957B-249F-FCB4CB165323}"/>
              </a:ext>
            </a:extLst>
          </p:cNvPr>
          <p:cNvSpPr/>
          <p:nvPr/>
        </p:nvSpPr>
        <p:spPr>
          <a:xfrm>
            <a:off x="5626207" y="5284787"/>
            <a:ext cx="1409700" cy="708025"/>
          </a:xfrm>
          <a:prstGeom prst="rect">
            <a:avLst/>
          </a:prstGeom>
        </p:spPr>
        <p:txBody>
          <a:bodyPr wrap="none">
            <a:spAutoFit/>
          </a:bodyPr>
          <a:lstStyle/>
          <a:p>
            <a:pPr eaLnBrk="1" hangingPunct="1">
              <a:defRPr/>
            </a:pPr>
            <a:r>
              <a:rPr lang="en-US" altLang="en-US" sz="4000" dirty="0">
                <a:solidFill>
                  <a:srgbClr val="0070C0"/>
                </a:solidFill>
              </a:rPr>
              <a:t>Miller</a:t>
            </a:r>
            <a:endParaRPr lang="en-US" sz="4000" dirty="0">
              <a:solidFill>
                <a:srgbClr val="0070C0"/>
              </a:solidFill>
            </a:endParaRPr>
          </a:p>
        </p:txBody>
      </p:sp>
    </p:spTree>
    <p:extLst>
      <p:ext uri="{BB962C8B-B14F-4D97-AF65-F5344CB8AC3E}">
        <p14:creationId xmlns:p14="http://schemas.microsoft.com/office/powerpoint/2010/main" val="11192102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trachea intubation C">
            <a:extLst>
              <a:ext uri="{FF2B5EF4-FFF2-40B4-BE49-F238E27FC236}">
                <a16:creationId xmlns:a16="http://schemas.microsoft.com/office/drawing/2014/main" id="{370F354D-824A-06FE-27E9-5C7F2F641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187826"/>
            <a:ext cx="38862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trachea intubation A">
            <a:extLst>
              <a:ext uri="{FF2B5EF4-FFF2-40B4-BE49-F238E27FC236}">
                <a16:creationId xmlns:a16="http://schemas.microsoft.com/office/drawing/2014/main" id="{055B3749-81E2-D05E-3121-67FAC51EC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1814513"/>
            <a:ext cx="3581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descr="07240004">
            <a:extLst>
              <a:ext uri="{FF2B5EF4-FFF2-40B4-BE49-F238E27FC236}">
                <a16:creationId xmlns:a16="http://schemas.microsoft.com/office/drawing/2014/main" id="{0EF31F44-ABB7-0BB9-45F4-FDBB410DAE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5475" y="1774825"/>
            <a:ext cx="3429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6" descr="07240006">
            <a:extLst>
              <a:ext uri="{FF2B5EF4-FFF2-40B4-BE49-F238E27FC236}">
                <a16:creationId xmlns:a16="http://schemas.microsoft.com/office/drawing/2014/main" id="{9E97D23F-F7C7-D3D7-32FC-43055C1EA0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4057650"/>
            <a:ext cx="34290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Rectangle 1">
            <a:extLst>
              <a:ext uri="{FF2B5EF4-FFF2-40B4-BE49-F238E27FC236}">
                <a16:creationId xmlns:a16="http://schemas.microsoft.com/office/drawing/2014/main" id="{2B689792-1E72-0454-79D6-972397DD2C84}"/>
              </a:ext>
            </a:extLst>
          </p:cNvPr>
          <p:cNvSpPr>
            <a:spLocks noChangeArrowheads="1"/>
          </p:cNvSpPr>
          <p:nvPr/>
        </p:nvSpPr>
        <p:spPr bwMode="auto">
          <a:xfrm>
            <a:off x="1695450" y="817563"/>
            <a:ext cx="7772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1pPr>
            <a:lvl2pPr marL="742950" indent="-28575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2pPr>
            <a:lvl3pPr marL="11430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3pPr>
            <a:lvl4pPr marL="16002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4pPr>
            <a:lvl5pPr marL="20574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lang="en-US" altLang="en-US" sz="2400"/>
              <a:t>Goal to align oral (0), pharyngeal (P), and tracheal (T) axes for intubation, use sniffing position</a:t>
            </a:r>
          </a:p>
        </p:txBody>
      </p:sp>
      <p:pic>
        <p:nvPicPr>
          <p:cNvPr id="72712" name="Picture 3">
            <a:extLst>
              <a:ext uri="{FF2B5EF4-FFF2-40B4-BE49-F238E27FC236}">
                <a16:creationId xmlns:a16="http://schemas.microsoft.com/office/drawing/2014/main" id="{5FA66666-15E4-9FE5-B1D6-26C80BED8875}"/>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1633538"/>
            <a:ext cx="273843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Title 1">
            <a:extLst>
              <a:ext uri="{FF2B5EF4-FFF2-40B4-BE49-F238E27FC236}">
                <a16:creationId xmlns:a16="http://schemas.microsoft.com/office/drawing/2014/main" id="{354712ED-7E15-B725-0774-E43C98C3F5B9}"/>
              </a:ext>
            </a:extLst>
          </p:cNvPr>
          <p:cNvSpPr>
            <a:spLocks noGrp="1" noChangeArrowheads="1"/>
          </p:cNvSpPr>
          <p:nvPr>
            <p:ph type="title"/>
          </p:nvPr>
        </p:nvSpPr>
        <p:spPr>
          <a:xfrm>
            <a:off x="838200" y="-144463"/>
            <a:ext cx="10515600" cy="1325563"/>
          </a:xfrm>
        </p:spPr>
        <p:txBody>
          <a:bodyPr/>
          <a:lstStyle/>
          <a:p>
            <a:pPr eaLnBrk="1" hangingPunct="1"/>
            <a:r>
              <a:rPr lang="en-US" altLang="en-US" sz="4000" dirty="0"/>
              <a:t>RSI- Protection and Position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73486FB-6C88-8597-A80D-459787A21689}"/>
              </a:ext>
            </a:extLst>
          </p:cNvPr>
          <p:cNvSpPr>
            <a:spLocks noGrp="1" noChangeArrowheads="1"/>
          </p:cNvSpPr>
          <p:nvPr>
            <p:ph type="title"/>
          </p:nvPr>
        </p:nvSpPr>
        <p:spPr>
          <a:xfrm>
            <a:off x="1845310" y="0"/>
            <a:ext cx="10515600" cy="1325563"/>
          </a:xfrm>
          <a:noFill/>
        </p:spPr>
        <p:txBody>
          <a:bodyPr vert="horz" lIns="90488" tIns="44450" rIns="90488" bIns="44450" rtlCol="0" anchor="ctr">
            <a:normAutofit/>
          </a:bodyPr>
          <a:lstStyle/>
          <a:p>
            <a:pPr eaLnBrk="1" hangingPunct="1"/>
            <a:r>
              <a:rPr lang="en-US" altLang="en-US" dirty="0"/>
              <a:t>Airway positioning for children &lt;2yrs</a:t>
            </a:r>
          </a:p>
        </p:txBody>
      </p:sp>
      <p:pic>
        <p:nvPicPr>
          <p:cNvPr id="68611" name="Picture 3">
            <a:extLst>
              <a:ext uri="{FF2B5EF4-FFF2-40B4-BE49-F238E27FC236}">
                <a16:creationId xmlns:a16="http://schemas.microsoft.com/office/drawing/2014/main" id="{86ADCFB7-E79D-8758-363C-D2D7C2445FCA}"/>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44850" y="1212849"/>
            <a:ext cx="5702300" cy="3886200"/>
          </a:xfr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FB724DE3-2443-2A15-6DF5-94F21E97D316}"/>
              </a:ext>
            </a:extLst>
          </p:cNvPr>
          <p:cNvSpPr>
            <a:spLocks noGrp="1" noChangeArrowheads="1"/>
          </p:cNvSpPr>
          <p:nvPr>
            <p:ph type="title"/>
          </p:nvPr>
        </p:nvSpPr>
        <p:spPr>
          <a:xfrm>
            <a:off x="685800" y="228600"/>
            <a:ext cx="9182100" cy="1143000"/>
          </a:xfrm>
        </p:spPr>
        <p:txBody>
          <a:bodyPr>
            <a:normAutofit/>
          </a:bodyPr>
          <a:lstStyle/>
          <a:p>
            <a:pPr eaLnBrk="1" hangingPunct="1"/>
            <a:r>
              <a:rPr lang="en-US" altLang="en-US" dirty="0"/>
              <a:t>Rapid Sequence Intubation Medications</a:t>
            </a:r>
          </a:p>
        </p:txBody>
      </p:sp>
      <p:sp>
        <p:nvSpPr>
          <p:cNvPr id="60419" name="Content Placeholder 2">
            <a:extLst>
              <a:ext uri="{FF2B5EF4-FFF2-40B4-BE49-F238E27FC236}">
                <a16:creationId xmlns:a16="http://schemas.microsoft.com/office/drawing/2014/main" id="{93AD0120-4D9C-E061-72AD-DED0B6AF7383}"/>
              </a:ext>
            </a:extLst>
          </p:cNvPr>
          <p:cNvSpPr>
            <a:spLocks noGrp="1" noChangeArrowheads="1"/>
          </p:cNvSpPr>
          <p:nvPr>
            <p:ph idx="1"/>
          </p:nvPr>
        </p:nvSpPr>
        <p:spPr>
          <a:xfrm>
            <a:off x="1047750" y="1219198"/>
            <a:ext cx="4743450" cy="4778829"/>
          </a:xfrm>
        </p:spPr>
        <p:txBody>
          <a:bodyPr>
            <a:normAutofit/>
          </a:bodyPr>
          <a:lstStyle/>
          <a:p>
            <a:pPr marL="0" indent="0" eaLnBrk="1" hangingPunct="1">
              <a:buNone/>
            </a:pPr>
            <a:r>
              <a:rPr lang="en-US" altLang="en-US" sz="3000" b="1" dirty="0"/>
              <a:t>Pretreatment		</a:t>
            </a:r>
          </a:p>
          <a:p>
            <a:pPr eaLnBrk="1" hangingPunct="1"/>
            <a:r>
              <a:rPr lang="en-US" altLang="en-US" sz="3000" dirty="0"/>
              <a:t>Atropine</a:t>
            </a:r>
          </a:p>
          <a:p>
            <a:r>
              <a:rPr lang="en-US" altLang="en-US" sz="3000" dirty="0"/>
              <a:t>Lidocaine</a:t>
            </a:r>
          </a:p>
          <a:p>
            <a:pPr marL="0" indent="0">
              <a:buNone/>
            </a:pPr>
            <a:endParaRPr lang="en-US" altLang="en-US" sz="800" dirty="0"/>
          </a:p>
          <a:p>
            <a:pPr marL="0" indent="0" eaLnBrk="1" hangingPunct="1">
              <a:buNone/>
            </a:pPr>
            <a:r>
              <a:rPr lang="en-US" altLang="en-US" sz="3000" b="1" dirty="0"/>
              <a:t>Sedation</a:t>
            </a:r>
          </a:p>
          <a:p>
            <a:r>
              <a:rPr lang="en-US" altLang="en-US" sz="3200" dirty="0"/>
              <a:t>Etomidate</a:t>
            </a:r>
            <a:r>
              <a:rPr lang="en-US" altLang="en-US" sz="3000" dirty="0"/>
              <a:t>	</a:t>
            </a:r>
          </a:p>
          <a:p>
            <a:r>
              <a:rPr lang="en-US" altLang="en-US" sz="3000" dirty="0"/>
              <a:t>Propofol</a:t>
            </a:r>
          </a:p>
          <a:p>
            <a:r>
              <a:rPr lang="en-US" altLang="en-US" sz="3000" dirty="0"/>
              <a:t>Ketamine</a:t>
            </a:r>
          </a:p>
          <a:p>
            <a:r>
              <a:rPr lang="en-US" altLang="en-US" sz="3000" dirty="0"/>
              <a:t>Midazolam (+/-Fentanyl) </a:t>
            </a:r>
          </a:p>
        </p:txBody>
      </p:sp>
      <p:sp>
        <p:nvSpPr>
          <p:cNvPr id="2" name="Content Placeholder 2">
            <a:extLst>
              <a:ext uri="{FF2B5EF4-FFF2-40B4-BE49-F238E27FC236}">
                <a16:creationId xmlns:a16="http://schemas.microsoft.com/office/drawing/2014/main" id="{22A49886-9EFB-E5B4-2F8E-41AB92AEF8AA}"/>
              </a:ext>
            </a:extLst>
          </p:cNvPr>
          <p:cNvSpPr txBox="1">
            <a:spLocks noChangeArrowheads="1"/>
          </p:cNvSpPr>
          <p:nvPr/>
        </p:nvSpPr>
        <p:spPr>
          <a:xfrm>
            <a:off x="5730925" y="1142999"/>
            <a:ext cx="4743450" cy="49312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3000" b="1" dirty="0"/>
              <a:t>Paralytic</a:t>
            </a:r>
          </a:p>
          <a:p>
            <a:r>
              <a:rPr lang="en-US" altLang="en-US" sz="3000" dirty="0"/>
              <a:t>Succinylcholine</a:t>
            </a:r>
          </a:p>
          <a:p>
            <a:r>
              <a:rPr lang="en-US" altLang="en-US" sz="3000" dirty="0"/>
              <a:t>Rocuronium + </a:t>
            </a:r>
            <a:r>
              <a:rPr lang="en-US" altLang="en-US" sz="3000" dirty="0" err="1"/>
              <a:t>Suggamedex</a:t>
            </a:r>
            <a:endParaRPr lang="en-US" altLang="en-US" sz="3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0DBBCEF3-A998-083F-A5C2-F2CC8944E8FF}"/>
              </a:ext>
            </a:extLst>
          </p:cNvPr>
          <p:cNvSpPr>
            <a:spLocks noGrp="1" noChangeArrowheads="1"/>
          </p:cNvSpPr>
          <p:nvPr>
            <p:ph type="title"/>
          </p:nvPr>
        </p:nvSpPr>
        <p:spPr>
          <a:xfrm>
            <a:off x="1302527" y="183196"/>
            <a:ext cx="10472839" cy="457200"/>
          </a:xfrm>
        </p:spPr>
        <p:txBody>
          <a:bodyPr>
            <a:noAutofit/>
          </a:bodyPr>
          <a:lstStyle/>
          <a:p>
            <a:pPr algn="ctr"/>
            <a:r>
              <a:rPr lang="en-US" altLang="en-US" sz="4000" dirty="0"/>
              <a:t>Macintosh versus Miller: Seeing the Airway</a:t>
            </a:r>
          </a:p>
        </p:txBody>
      </p:sp>
      <p:sp>
        <p:nvSpPr>
          <p:cNvPr id="57347" name="Rectangle 1">
            <a:extLst>
              <a:ext uri="{FF2B5EF4-FFF2-40B4-BE49-F238E27FC236}">
                <a16:creationId xmlns:a16="http://schemas.microsoft.com/office/drawing/2014/main" id="{2359A5B8-BBFA-7FC8-F34D-2D4D7BCAC5BB}"/>
              </a:ext>
            </a:extLst>
          </p:cNvPr>
          <p:cNvSpPr>
            <a:spLocks noChangeArrowheads="1"/>
          </p:cNvSpPr>
          <p:nvPr/>
        </p:nvSpPr>
        <p:spPr bwMode="auto">
          <a:xfrm>
            <a:off x="1905000" y="121920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1pPr>
            <a:lvl2pPr marL="742950" indent="-28575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2pPr>
            <a:lvl3pPr marL="11430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3pPr>
            <a:lvl4pPr marL="16002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4pPr>
            <a:lvl5pPr marL="20574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ClrTx/>
              <a:buSzTx/>
              <a:buFontTx/>
              <a:buNone/>
            </a:pPr>
            <a:endParaRPr lang="en-US" altLang="en-US" sz="2400"/>
          </a:p>
          <a:p>
            <a:pPr eaLnBrk="1" hangingPunct="1">
              <a:spcBef>
                <a:spcPct val="0"/>
              </a:spcBef>
              <a:buClrTx/>
              <a:buSzTx/>
              <a:buFontTx/>
              <a:buNone/>
            </a:pPr>
            <a:br>
              <a:rPr lang="en-US" altLang="en-US" sz="2400"/>
            </a:br>
            <a:endParaRPr lang="en-US" altLang="en-US" sz="2400"/>
          </a:p>
        </p:txBody>
      </p:sp>
      <p:pic>
        <p:nvPicPr>
          <p:cNvPr id="57348" name="Picture 2" descr="C:\Users\paynebs\Desktop\b_007.jpg">
            <a:extLst>
              <a:ext uri="{FF2B5EF4-FFF2-40B4-BE49-F238E27FC236}">
                <a16:creationId xmlns:a16="http://schemas.microsoft.com/office/drawing/2014/main" id="{4AB63D29-A4B9-A11B-CC50-AD28B57093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64" r="4483"/>
          <a:stretch/>
        </p:blipFill>
        <p:spPr bwMode="auto">
          <a:xfrm>
            <a:off x="0" y="989595"/>
            <a:ext cx="6319935"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a:extLst>
              <a:ext uri="{FF2B5EF4-FFF2-40B4-BE49-F238E27FC236}">
                <a16:creationId xmlns:a16="http://schemas.microsoft.com/office/drawing/2014/main" id="{8D3938B0-E681-DCD1-BE42-BCB52A20581A}"/>
              </a:ext>
            </a:extLst>
          </p:cNvPr>
          <p:cNvSpPr/>
          <p:nvPr/>
        </p:nvSpPr>
        <p:spPr>
          <a:xfrm rot="10800000" flipH="1">
            <a:off x="2999407" y="4533484"/>
            <a:ext cx="3810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Down Arrow 5">
            <a:extLst>
              <a:ext uri="{FF2B5EF4-FFF2-40B4-BE49-F238E27FC236}">
                <a16:creationId xmlns:a16="http://schemas.microsoft.com/office/drawing/2014/main" id="{16604ADA-8B77-3195-D3D2-FEAE3BFCF525}"/>
              </a:ext>
            </a:extLst>
          </p:cNvPr>
          <p:cNvSpPr/>
          <p:nvPr/>
        </p:nvSpPr>
        <p:spPr>
          <a:xfrm rot="13586052">
            <a:off x="2414633" y="4121203"/>
            <a:ext cx="373062" cy="1028700"/>
          </a:xfrm>
          <a:prstGeom prst="downArrow">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dirty="0">
              <a:solidFill>
                <a:srgbClr val="FF0000"/>
              </a:solidFill>
            </a:endParaRPr>
          </a:p>
        </p:txBody>
      </p:sp>
      <p:sp>
        <p:nvSpPr>
          <p:cNvPr id="3" name="Rectangle 2">
            <a:extLst>
              <a:ext uri="{FF2B5EF4-FFF2-40B4-BE49-F238E27FC236}">
                <a16:creationId xmlns:a16="http://schemas.microsoft.com/office/drawing/2014/main" id="{D10AAD69-4CB9-18F3-8DCA-7AD75D96573D}"/>
              </a:ext>
            </a:extLst>
          </p:cNvPr>
          <p:cNvSpPr/>
          <p:nvPr/>
        </p:nvSpPr>
        <p:spPr>
          <a:xfrm>
            <a:off x="578782" y="4930268"/>
            <a:ext cx="1719894" cy="523220"/>
          </a:xfrm>
          <a:prstGeom prst="rect">
            <a:avLst/>
          </a:prstGeom>
        </p:spPr>
        <p:txBody>
          <a:bodyPr wrap="none">
            <a:spAutoFit/>
          </a:bodyPr>
          <a:lstStyle/>
          <a:p>
            <a:pPr eaLnBrk="1" hangingPunct="1">
              <a:defRPr/>
            </a:pPr>
            <a:r>
              <a:rPr lang="en-US" altLang="en-US" sz="2800" dirty="0">
                <a:solidFill>
                  <a:srgbClr val="FF0000"/>
                </a:solidFill>
              </a:rPr>
              <a:t>Macintosh</a:t>
            </a:r>
            <a:endParaRPr lang="en-US" sz="2800" dirty="0">
              <a:solidFill>
                <a:srgbClr val="FF0000"/>
              </a:solidFill>
            </a:endParaRPr>
          </a:p>
        </p:txBody>
      </p:sp>
      <p:sp>
        <p:nvSpPr>
          <p:cNvPr id="7" name="Rectangle 6">
            <a:extLst>
              <a:ext uri="{FF2B5EF4-FFF2-40B4-BE49-F238E27FC236}">
                <a16:creationId xmlns:a16="http://schemas.microsoft.com/office/drawing/2014/main" id="{859D55C0-287F-957B-249F-FCB4CB165323}"/>
              </a:ext>
            </a:extLst>
          </p:cNvPr>
          <p:cNvSpPr/>
          <p:nvPr/>
        </p:nvSpPr>
        <p:spPr>
          <a:xfrm>
            <a:off x="2601164" y="5397218"/>
            <a:ext cx="1409700" cy="708025"/>
          </a:xfrm>
          <a:prstGeom prst="rect">
            <a:avLst/>
          </a:prstGeom>
        </p:spPr>
        <p:txBody>
          <a:bodyPr wrap="none">
            <a:spAutoFit/>
          </a:bodyPr>
          <a:lstStyle/>
          <a:p>
            <a:pPr eaLnBrk="1" hangingPunct="1">
              <a:defRPr/>
            </a:pPr>
            <a:r>
              <a:rPr lang="en-US" altLang="en-US" sz="4000" dirty="0">
                <a:solidFill>
                  <a:srgbClr val="0070C0"/>
                </a:solidFill>
              </a:rPr>
              <a:t>Miller</a:t>
            </a:r>
            <a:endParaRPr lang="en-US" sz="4000" dirty="0">
              <a:solidFill>
                <a:srgbClr val="0070C0"/>
              </a:solidFill>
            </a:endParaRPr>
          </a:p>
        </p:txBody>
      </p:sp>
      <p:pic>
        <p:nvPicPr>
          <p:cNvPr id="2" name="Picture 2" descr="C:\Users\paynebs\Desktop\thCAU8RY1R.jpg">
            <a:extLst>
              <a:ext uri="{FF2B5EF4-FFF2-40B4-BE49-F238E27FC236}">
                <a16:creationId xmlns:a16="http://schemas.microsoft.com/office/drawing/2014/main" id="{2DDD0039-6859-F31C-2F70-07FE5D194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874" y="1219200"/>
            <a:ext cx="5829921" cy="509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78682B-AB08-A4D1-08CB-FFBD199ACA1D}"/>
              </a:ext>
            </a:extLst>
          </p:cNvPr>
          <p:cNvSpPr>
            <a:spLocks noGrp="1"/>
          </p:cNvSpPr>
          <p:nvPr>
            <p:ph idx="1"/>
          </p:nvPr>
        </p:nvSpPr>
        <p:spPr>
          <a:xfrm>
            <a:off x="577754" y="348012"/>
            <a:ext cx="10724728" cy="5262796"/>
          </a:xfrm>
        </p:spPr>
        <p:txBody>
          <a:bodyPr>
            <a:normAutofit fontScale="47500" lnSpcReduction="20000"/>
          </a:bodyPr>
          <a:lstStyle/>
          <a:p>
            <a:pPr marL="0" indent="0">
              <a:buNone/>
              <a:defRPr/>
            </a:pPr>
            <a:r>
              <a:rPr lang="en-US" sz="5900" dirty="0"/>
              <a:t>No financial disclosures</a:t>
            </a:r>
          </a:p>
          <a:p>
            <a:pPr marL="0" indent="0">
              <a:buNone/>
              <a:defRPr/>
            </a:pPr>
            <a:r>
              <a:rPr lang="en-US" sz="5900" dirty="0"/>
              <a:t>No conflicts of interest</a:t>
            </a:r>
            <a:endParaRPr lang="en-US" sz="2400" dirty="0"/>
          </a:p>
          <a:p>
            <a:pPr marL="0" indent="0">
              <a:buNone/>
              <a:defRPr/>
            </a:pPr>
            <a:endParaRPr lang="en-US" sz="6000" dirty="0"/>
          </a:p>
          <a:p>
            <a:pPr marL="0" indent="0">
              <a:spcBef>
                <a:spcPts val="0"/>
              </a:spcBef>
              <a:buNone/>
              <a:defRPr/>
            </a:pPr>
            <a:r>
              <a:rPr lang="en-US" sz="4400" dirty="0"/>
              <a:t>Overview</a:t>
            </a:r>
          </a:p>
          <a:p>
            <a:pPr marL="0" indent="0">
              <a:spcBef>
                <a:spcPts val="600"/>
              </a:spcBef>
              <a:spcAft>
                <a:spcPts val="600"/>
              </a:spcAft>
              <a:buNone/>
              <a:defRPr/>
            </a:pPr>
            <a:r>
              <a:rPr lang="en-US" sz="4400" dirty="0"/>
              <a:t>Review of pediatric versus adult anatomy</a:t>
            </a:r>
          </a:p>
          <a:p>
            <a:pPr marL="0" indent="0">
              <a:spcBef>
                <a:spcPts val="600"/>
              </a:spcBef>
              <a:spcAft>
                <a:spcPts val="600"/>
              </a:spcAft>
              <a:buNone/>
              <a:defRPr/>
            </a:pPr>
            <a:r>
              <a:rPr lang="en-US" sz="4400" dirty="0"/>
              <a:t>Induction and intubation goals</a:t>
            </a:r>
          </a:p>
          <a:p>
            <a:pPr marL="0" indent="0">
              <a:spcBef>
                <a:spcPts val="600"/>
              </a:spcBef>
              <a:spcAft>
                <a:spcPts val="600"/>
              </a:spcAft>
              <a:buNone/>
              <a:defRPr/>
            </a:pPr>
            <a:r>
              <a:rPr lang="en-US" sz="4400" dirty="0"/>
              <a:t>Rapid Sequence Intubation (RSI) Steps</a:t>
            </a:r>
          </a:p>
          <a:p>
            <a:pPr marL="0" indent="0">
              <a:spcBef>
                <a:spcPts val="0"/>
              </a:spcBef>
              <a:buNone/>
              <a:defRPr/>
            </a:pPr>
            <a:endParaRPr lang="en-US" sz="4400" dirty="0"/>
          </a:p>
          <a:p>
            <a:pPr marL="0" indent="0">
              <a:spcBef>
                <a:spcPts val="0"/>
              </a:spcBef>
              <a:buNone/>
              <a:defRPr/>
            </a:pPr>
            <a:endParaRPr lang="en-US" sz="4400" dirty="0"/>
          </a:p>
          <a:p>
            <a:pPr marL="0" indent="0">
              <a:spcBef>
                <a:spcPts val="0"/>
              </a:spcBef>
              <a:buNone/>
              <a:defRPr/>
            </a:pPr>
            <a:r>
              <a:rPr lang="en-US" sz="4400" dirty="0"/>
              <a:t>Objectives:</a:t>
            </a:r>
          </a:p>
          <a:p>
            <a:pPr marL="0" indent="0">
              <a:spcBef>
                <a:spcPts val="600"/>
              </a:spcBef>
              <a:spcAft>
                <a:spcPts val="600"/>
              </a:spcAft>
              <a:buNone/>
              <a:defRPr/>
            </a:pPr>
            <a:r>
              <a:rPr lang="en-US" sz="4400" dirty="0"/>
              <a:t>Recognize the difference between pediatric and adult airways</a:t>
            </a:r>
          </a:p>
          <a:p>
            <a:pPr marL="0" indent="0">
              <a:spcBef>
                <a:spcPts val="600"/>
              </a:spcBef>
              <a:spcAft>
                <a:spcPts val="600"/>
              </a:spcAft>
              <a:buNone/>
              <a:defRPr/>
            </a:pPr>
            <a:r>
              <a:rPr lang="en-US" sz="4400" dirty="0"/>
              <a:t>Identify equipment needed for adult versus pediatric airways</a:t>
            </a:r>
          </a:p>
          <a:p>
            <a:pPr marL="0" indent="0">
              <a:spcBef>
                <a:spcPts val="600"/>
              </a:spcBef>
              <a:spcAft>
                <a:spcPts val="600"/>
              </a:spcAft>
              <a:buNone/>
              <a:defRPr/>
            </a:pPr>
            <a:r>
              <a:rPr lang="en-US" sz="4400" dirty="0"/>
              <a:t>Be able to understand medications and process for RSI</a:t>
            </a:r>
          </a:p>
          <a:p>
            <a:pPr marL="0" indent="0">
              <a:buNone/>
              <a:defRPr/>
            </a:pPr>
            <a:endParaRPr lang="en-US" sz="2400" dirty="0"/>
          </a:p>
          <a:p>
            <a:pPr marL="0" indent="0">
              <a:buNone/>
              <a:defRPr/>
            </a:pPr>
            <a:r>
              <a:rPr lang="en-US"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Content Placeholder 3">
            <a:extLst>
              <a:ext uri="{FF2B5EF4-FFF2-40B4-BE49-F238E27FC236}">
                <a16:creationId xmlns:a16="http://schemas.microsoft.com/office/drawing/2014/main" id="{9EAC3FDC-E0A8-E09E-FCBD-CD976EE5323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054" b="18896"/>
          <a:stretch/>
        </p:blipFill>
        <p:spPr>
          <a:xfrm>
            <a:off x="1828800" y="651262"/>
            <a:ext cx="8534400" cy="4808823"/>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3EF8E203-8EAE-68C5-B181-947DA3E204EB}"/>
              </a:ext>
            </a:extLst>
          </p:cNvPr>
          <p:cNvSpPr>
            <a:spLocks noGrp="1" noChangeArrowheads="1"/>
          </p:cNvSpPr>
          <p:nvPr>
            <p:ph type="title"/>
          </p:nvPr>
        </p:nvSpPr>
        <p:spPr>
          <a:xfrm>
            <a:off x="2438400" y="304800"/>
            <a:ext cx="6908800" cy="1143000"/>
          </a:xfrm>
          <a:noFill/>
        </p:spPr>
        <p:txBody>
          <a:bodyPr vert="horz" lIns="90488" tIns="44450" rIns="90488" bIns="44450" rtlCol="0" anchor="ctr">
            <a:normAutofit/>
          </a:bodyPr>
          <a:lstStyle/>
          <a:p>
            <a:pPr algn="ctr" eaLnBrk="1" hangingPunct="1"/>
            <a:r>
              <a:rPr lang="en-US" altLang="en-US" dirty="0"/>
              <a:t>Technique: Intubation</a:t>
            </a:r>
          </a:p>
        </p:txBody>
      </p:sp>
      <p:sp>
        <p:nvSpPr>
          <p:cNvPr id="81923" name="Rectangle 3">
            <a:extLst>
              <a:ext uri="{FF2B5EF4-FFF2-40B4-BE49-F238E27FC236}">
                <a16:creationId xmlns:a16="http://schemas.microsoft.com/office/drawing/2014/main" id="{6E8DFA2B-3A25-2B2B-9310-77C495192A2C}"/>
              </a:ext>
            </a:extLst>
          </p:cNvPr>
          <p:cNvSpPr>
            <a:spLocks noChangeArrowheads="1"/>
          </p:cNvSpPr>
          <p:nvPr/>
        </p:nvSpPr>
        <p:spPr bwMode="auto">
          <a:xfrm>
            <a:off x="8392439" y="2477457"/>
            <a:ext cx="2475106"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1pPr>
            <a:lvl2pPr marL="742950" indent="-28575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2pPr>
            <a:lvl3pPr marL="11430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3pPr>
            <a:lvl4pPr marL="16002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4pPr>
            <a:lvl5pPr marL="20574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lang="en-US" altLang="en-US" dirty="0"/>
              <a:t>How far does it go in?</a:t>
            </a:r>
          </a:p>
        </p:txBody>
      </p:sp>
      <p:pic>
        <p:nvPicPr>
          <p:cNvPr id="81924" name="Picture 4">
            <a:extLst>
              <a:ext uri="{FF2B5EF4-FFF2-40B4-BE49-F238E27FC236}">
                <a16:creationId xmlns:a16="http://schemas.microsoft.com/office/drawing/2014/main" id="{65BC9BF8-2242-366F-2D39-0FA53C2ED5D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1473200"/>
            <a:ext cx="452755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8735EF23-1303-F50C-A3FB-3792C6200104}"/>
              </a:ext>
            </a:extLst>
          </p:cNvPr>
          <p:cNvSpPr>
            <a:spLocks noGrp="1" noChangeArrowheads="1"/>
          </p:cNvSpPr>
          <p:nvPr>
            <p:ph type="title"/>
          </p:nvPr>
        </p:nvSpPr>
        <p:spPr>
          <a:xfrm>
            <a:off x="1944197" y="254914"/>
            <a:ext cx="8001000" cy="1524000"/>
          </a:xfrm>
        </p:spPr>
        <p:txBody>
          <a:bodyPr/>
          <a:lstStyle/>
          <a:p>
            <a:r>
              <a:rPr lang="en-US" altLang="en-US" dirty="0"/>
              <a:t>How Deep? </a:t>
            </a:r>
            <a:br>
              <a:rPr lang="en-US" altLang="en-US" dirty="0"/>
            </a:br>
            <a:r>
              <a:rPr lang="en-US" altLang="en-US" dirty="0"/>
              <a:t>       Forget the math</a:t>
            </a:r>
          </a:p>
        </p:txBody>
      </p:sp>
      <p:pic>
        <p:nvPicPr>
          <p:cNvPr id="83971" name="Picture 6" descr="ETTdepth">
            <a:extLst>
              <a:ext uri="{FF2B5EF4-FFF2-40B4-BE49-F238E27FC236}">
                <a16:creationId xmlns:a16="http://schemas.microsoft.com/office/drawing/2014/main" id="{93B158D5-9E7F-99A5-402C-C08AC8BDB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463" y="1832637"/>
            <a:ext cx="56388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33EBD6CC-D2FB-5452-5D3B-8528A4D3B6EF}"/>
              </a:ext>
            </a:extLst>
          </p:cNvPr>
          <p:cNvSpPr>
            <a:spLocks noGrp="1" noChangeArrowheads="1"/>
          </p:cNvSpPr>
          <p:nvPr>
            <p:ph type="title"/>
          </p:nvPr>
        </p:nvSpPr>
        <p:spPr>
          <a:xfrm>
            <a:off x="838200" y="10160"/>
            <a:ext cx="10515600" cy="1325563"/>
          </a:xfrm>
        </p:spPr>
        <p:txBody>
          <a:bodyPr/>
          <a:lstStyle/>
          <a:p>
            <a:pPr algn="ctr" eaLnBrk="1" hangingPunct="1"/>
            <a:r>
              <a:rPr lang="en-US" altLang="en-US" dirty="0"/>
              <a:t>RSI- Postintubation</a:t>
            </a:r>
          </a:p>
        </p:txBody>
      </p:sp>
      <p:sp>
        <p:nvSpPr>
          <p:cNvPr id="84995" name="Content Placeholder 2">
            <a:extLst>
              <a:ext uri="{FF2B5EF4-FFF2-40B4-BE49-F238E27FC236}">
                <a16:creationId xmlns:a16="http://schemas.microsoft.com/office/drawing/2014/main" id="{B7B17EDB-E86F-BDB7-AD1A-E7FDEFC95DB3}"/>
              </a:ext>
            </a:extLst>
          </p:cNvPr>
          <p:cNvSpPr>
            <a:spLocks noGrp="1" noChangeArrowheads="1"/>
          </p:cNvSpPr>
          <p:nvPr>
            <p:ph idx="1"/>
          </p:nvPr>
        </p:nvSpPr>
        <p:spPr>
          <a:xfrm>
            <a:off x="838200" y="1269233"/>
            <a:ext cx="9809480" cy="4114800"/>
          </a:xfrm>
        </p:spPr>
        <p:txBody>
          <a:bodyPr>
            <a:normAutofit fontScale="92500"/>
          </a:bodyPr>
          <a:lstStyle/>
          <a:p>
            <a:pPr eaLnBrk="1" hangingPunct="1"/>
            <a:r>
              <a:rPr lang="en-US" altLang="en-US" sz="3600" dirty="0"/>
              <a:t>Auscultation of lungs and for cuff leak</a:t>
            </a:r>
          </a:p>
          <a:p>
            <a:pPr eaLnBrk="1" hangingPunct="1"/>
            <a:r>
              <a:rPr lang="en-US" altLang="en-US" sz="3600" dirty="0"/>
              <a:t>ETCO2 color change and capnography</a:t>
            </a:r>
          </a:p>
          <a:p>
            <a:pPr eaLnBrk="1" hangingPunct="1"/>
            <a:r>
              <a:rPr lang="en-US" altLang="en-US" sz="3600" dirty="0"/>
              <a:t>Chest radiography </a:t>
            </a:r>
          </a:p>
          <a:p>
            <a:pPr eaLnBrk="1" hangingPunct="1"/>
            <a:r>
              <a:rPr lang="en-US" altLang="en-US" sz="3600" dirty="0"/>
              <a:t>Endotracheal tube should be appropriately secured </a:t>
            </a:r>
          </a:p>
          <a:p>
            <a:pPr eaLnBrk="1" hangingPunct="1"/>
            <a:r>
              <a:rPr lang="en-US" altLang="en-US" sz="3600" dirty="0"/>
              <a:t>NG placement</a:t>
            </a:r>
          </a:p>
          <a:p>
            <a:pPr eaLnBrk="1" hangingPunct="1"/>
            <a:r>
              <a:rPr lang="en-US" altLang="en-US" sz="3600" dirty="0"/>
              <a:t>Ongoing sedation and analgesia</a:t>
            </a:r>
          </a:p>
          <a:p>
            <a:pPr eaLnBrk="1" hangingPunct="1"/>
            <a:r>
              <a:rPr lang="en-US" altLang="en-US" sz="3600" dirty="0"/>
              <a:t>Consider paralysis</a:t>
            </a:r>
          </a:p>
          <a:p>
            <a:pPr eaLnBrk="1" hangingPunct="1"/>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05973AB-970A-8CC3-FCA7-CD4A1897D320}"/>
              </a:ext>
            </a:extLst>
          </p:cNvPr>
          <p:cNvSpPr>
            <a:spLocks noGrp="1" noChangeArrowheads="1"/>
          </p:cNvSpPr>
          <p:nvPr>
            <p:ph type="title"/>
          </p:nvPr>
        </p:nvSpPr>
        <p:spPr>
          <a:xfrm>
            <a:off x="685800" y="111125"/>
            <a:ext cx="10515600" cy="1325563"/>
          </a:xfrm>
        </p:spPr>
        <p:txBody>
          <a:bodyPr/>
          <a:lstStyle/>
          <a:p>
            <a:pPr eaLnBrk="1" hangingPunct="1"/>
            <a:r>
              <a:rPr lang="en-US" altLang="en-US" dirty="0"/>
              <a:t>And when you can</a:t>
            </a:r>
            <a:r>
              <a:rPr lang="ja-JP" altLang="en-US" dirty="0"/>
              <a:t>’</a:t>
            </a:r>
            <a:r>
              <a:rPr lang="en-US" altLang="ja-JP" dirty="0"/>
              <a:t>t see …</a:t>
            </a:r>
            <a:endParaRPr lang="en-US" altLang="en-US" dirty="0"/>
          </a:p>
        </p:txBody>
      </p:sp>
      <p:sp>
        <p:nvSpPr>
          <p:cNvPr id="96259" name="Rectangle 3">
            <a:extLst>
              <a:ext uri="{FF2B5EF4-FFF2-40B4-BE49-F238E27FC236}">
                <a16:creationId xmlns:a16="http://schemas.microsoft.com/office/drawing/2014/main" id="{3A60AC2C-167E-9B4C-34E6-ABA7F4A2453E}"/>
              </a:ext>
            </a:extLst>
          </p:cNvPr>
          <p:cNvSpPr>
            <a:spLocks noGrp="1" noChangeArrowheads="1"/>
          </p:cNvSpPr>
          <p:nvPr>
            <p:ph idx="1"/>
          </p:nvPr>
        </p:nvSpPr>
        <p:spPr>
          <a:xfrm>
            <a:off x="1092200" y="1158240"/>
            <a:ext cx="8077200" cy="4114800"/>
          </a:xfrm>
        </p:spPr>
        <p:txBody>
          <a:bodyPr>
            <a:normAutofit fontScale="92500" lnSpcReduction="20000"/>
          </a:bodyPr>
          <a:lstStyle/>
          <a:p>
            <a:pPr eaLnBrk="1" hangingPunct="1">
              <a:buSzTx/>
              <a:buFont typeface="Arial" panose="020B0604020202020204" pitchFamily="34" charset="0"/>
              <a:buChar char="•"/>
              <a:defRPr/>
            </a:pPr>
            <a:r>
              <a:rPr lang="en-US" altLang="en-US" sz="3000" dirty="0"/>
              <a:t>Change one thing at a time</a:t>
            </a:r>
          </a:p>
          <a:p>
            <a:pPr marL="457200" lvl="1" indent="0">
              <a:buNone/>
              <a:defRPr/>
            </a:pPr>
            <a:r>
              <a:rPr lang="en-US" altLang="en-US" sz="3000" dirty="0"/>
              <a:t>	Head position</a:t>
            </a:r>
          </a:p>
          <a:p>
            <a:pPr marL="457200" lvl="1" indent="0">
              <a:buNone/>
              <a:defRPr/>
            </a:pPr>
            <a:r>
              <a:rPr lang="en-US" altLang="en-US" sz="3000" dirty="0"/>
              <a:t>	Blade</a:t>
            </a:r>
          </a:p>
          <a:p>
            <a:pPr marL="457200" lvl="1" indent="0">
              <a:buNone/>
              <a:defRPr/>
            </a:pPr>
            <a:r>
              <a:rPr lang="en-US" altLang="en-US" sz="3000" dirty="0"/>
              <a:t>	Operator</a:t>
            </a:r>
          </a:p>
          <a:p>
            <a:pPr eaLnBrk="1" hangingPunct="1">
              <a:buSzTx/>
              <a:buFont typeface="Arial" panose="020B0604020202020204" pitchFamily="34" charset="0"/>
              <a:buChar char="•"/>
              <a:defRPr/>
            </a:pPr>
            <a:r>
              <a:rPr lang="en-US" altLang="en-US" sz="3000" dirty="0"/>
              <a:t>Call for help (early!!) and airway adjuncts</a:t>
            </a:r>
          </a:p>
          <a:p>
            <a:pPr eaLnBrk="1" hangingPunct="1">
              <a:buSzTx/>
              <a:buFont typeface="Arial" panose="020B0604020202020204" pitchFamily="34" charset="0"/>
              <a:buChar char="•"/>
              <a:defRPr/>
            </a:pPr>
            <a:r>
              <a:rPr lang="en-US" altLang="en-US" sz="3000" dirty="0"/>
              <a:t>Deterioration</a:t>
            </a:r>
          </a:p>
          <a:p>
            <a:pPr marL="0" indent="0">
              <a:buNone/>
              <a:defRPr/>
            </a:pPr>
            <a:r>
              <a:rPr lang="en-US" altLang="en-US" sz="3000" dirty="0"/>
              <a:t>	Displaced Tube</a:t>
            </a:r>
          </a:p>
          <a:p>
            <a:pPr marL="0" indent="0">
              <a:buNone/>
              <a:defRPr/>
            </a:pPr>
            <a:r>
              <a:rPr lang="en-US" altLang="en-US" sz="3000" dirty="0"/>
              <a:t>	Obstructed Tube</a:t>
            </a:r>
          </a:p>
          <a:p>
            <a:pPr marL="0" indent="0">
              <a:buNone/>
              <a:defRPr/>
            </a:pPr>
            <a:r>
              <a:rPr lang="en-US" altLang="en-US" sz="3000" dirty="0"/>
              <a:t>	Pneumothorax</a:t>
            </a:r>
          </a:p>
          <a:p>
            <a:pPr marL="0" indent="0">
              <a:buNone/>
              <a:defRPr/>
            </a:pPr>
            <a:r>
              <a:rPr lang="en-US" altLang="en-US" sz="3000" dirty="0"/>
              <a:t>	Equipment</a:t>
            </a:r>
          </a:p>
          <a:p>
            <a:pPr marL="0" indent="0">
              <a:buNone/>
              <a:defRPr/>
            </a:pPr>
            <a:endParaRPr lang="en-US" altLang="en-US" b="1" dirty="0"/>
          </a:p>
          <a:p>
            <a:pPr eaLnBrk="1" hangingPunct="1">
              <a:buFontTx/>
              <a:buNone/>
              <a:defRPr/>
            </a:pPr>
            <a:endParaRPr lang="en-US" altLang="en-US" dirty="0"/>
          </a:p>
          <a:p>
            <a:pPr eaLnBrk="1" hangingPunct="1">
              <a:buFontTx/>
              <a:buNone/>
              <a:defRPr/>
            </a:pPr>
            <a:endParaRPr lang="en-US" altLang="en-US" dirty="0"/>
          </a:p>
          <a:p>
            <a:pPr lvl="1" eaLnBrk="1" hangingPunct="1">
              <a:defRPr/>
            </a:pPr>
            <a:endParaRPr lang="en-US" altLang="en-US" dirty="0"/>
          </a:p>
          <a:p>
            <a:pPr lvl="1" eaLnBrk="1" hangingPunct="1">
              <a:defRPr/>
            </a:pPr>
            <a:endParaRPr lang="en-US" altLang="en-US" dirty="0"/>
          </a:p>
          <a:p>
            <a:pPr eaLnBrk="1" hangingPunct="1">
              <a:defRPr/>
            </a:pPr>
            <a:endParaRPr lang="en-US" altLang="en-US" dirty="0"/>
          </a:p>
          <a:p>
            <a:pPr eaLnBrk="1" hangingPunct="1">
              <a:defRPr/>
            </a:pPr>
            <a:endParaRPr lang="en-US" altLang="en-US" dirty="0"/>
          </a:p>
          <a:p>
            <a:pPr eaLnBrk="1" hangingPunct="1">
              <a:defRPr/>
            </a:pPr>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37D6-7A56-0B5E-774F-4CC739864DCF}"/>
              </a:ext>
            </a:extLst>
          </p:cNvPr>
          <p:cNvSpPr>
            <a:spLocks noGrp="1"/>
          </p:cNvSpPr>
          <p:nvPr>
            <p:ph type="title"/>
          </p:nvPr>
        </p:nvSpPr>
        <p:spPr>
          <a:xfrm>
            <a:off x="838200" y="151765"/>
            <a:ext cx="10515600" cy="1325563"/>
          </a:xfrm>
        </p:spPr>
        <p:txBody>
          <a:bodyPr/>
          <a:lstStyle/>
          <a:p>
            <a:r>
              <a:rPr lang="en-US" dirty="0"/>
              <a:t>Questions?</a:t>
            </a:r>
            <a:br>
              <a:rPr lang="en-US" dirty="0"/>
            </a:br>
            <a:r>
              <a:rPr lang="en-US" dirty="0"/>
              <a:t>References:</a:t>
            </a:r>
          </a:p>
        </p:txBody>
      </p:sp>
      <p:sp>
        <p:nvSpPr>
          <p:cNvPr id="3" name="Content Placeholder 2">
            <a:extLst>
              <a:ext uri="{FF2B5EF4-FFF2-40B4-BE49-F238E27FC236}">
                <a16:creationId xmlns:a16="http://schemas.microsoft.com/office/drawing/2014/main" id="{82BE0A96-7DB7-398F-6E49-D7EFF94FD41E}"/>
              </a:ext>
            </a:extLst>
          </p:cNvPr>
          <p:cNvSpPr>
            <a:spLocks noGrp="1"/>
          </p:cNvSpPr>
          <p:nvPr>
            <p:ph idx="1"/>
          </p:nvPr>
        </p:nvSpPr>
        <p:spPr>
          <a:xfrm>
            <a:off x="807720" y="1561465"/>
            <a:ext cx="11038840" cy="4351338"/>
          </a:xfrm>
        </p:spPr>
        <p:txBody>
          <a:bodyPr>
            <a:normAutofit fontScale="77500" lnSpcReduction="20000"/>
          </a:bodyPr>
          <a:lstStyle/>
          <a:p>
            <a:pPr marL="0" indent="0">
              <a:buNone/>
            </a:pPr>
            <a:r>
              <a:rPr lang="en-US" dirty="0" err="1"/>
              <a:t>Guldner</a:t>
            </a:r>
            <a:r>
              <a:rPr lang="en-US" dirty="0"/>
              <a:t> G, Schultz J, Sexton P, et al. Etomidate for rapid-sequence intubation in young children: hemodynamic effects and adverse events. </a:t>
            </a:r>
            <a:r>
              <a:rPr lang="en-US" dirty="0" err="1"/>
              <a:t>Acad</a:t>
            </a:r>
            <a:r>
              <a:rPr lang="en-US" dirty="0"/>
              <a:t> </a:t>
            </a:r>
            <a:r>
              <a:rPr lang="en-US" dirty="0" err="1"/>
              <a:t>Emerg</a:t>
            </a:r>
            <a:r>
              <a:rPr lang="en-US" dirty="0"/>
              <a:t> Med 2003; 10:134.</a:t>
            </a:r>
          </a:p>
          <a:p>
            <a:pPr marL="0" indent="0">
              <a:buNone/>
            </a:pPr>
            <a:r>
              <a:rPr lang="en-US" dirty="0"/>
              <a:t>Sagarin MJ, Chiang V, </a:t>
            </a:r>
            <a:r>
              <a:rPr lang="en-US" dirty="0" err="1"/>
              <a:t>Sakles</a:t>
            </a:r>
            <a:r>
              <a:rPr lang="en-US" dirty="0"/>
              <a:t> JC, et al. Rapid sequence intubation for pediatric emergency airway management. </a:t>
            </a:r>
            <a:r>
              <a:rPr lang="en-US" dirty="0" err="1"/>
              <a:t>Pediatr</a:t>
            </a:r>
            <a:r>
              <a:rPr lang="en-US" dirty="0"/>
              <a:t> </a:t>
            </a:r>
            <a:r>
              <a:rPr lang="en-US" dirty="0" err="1"/>
              <a:t>Emerg</a:t>
            </a:r>
            <a:r>
              <a:rPr lang="en-US" dirty="0"/>
              <a:t> Care 2002; 18:417.</a:t>
            </a:r>
          </a:p>
          <a:p>
            <a:pPr marL="0" indent="0">
              <a:buNone/>
            </a:pPr>
            <a:r>
              <a:rPr lang="en-US" dirty="0"/>
              <a:t>Ching KY, Baum CR. Newer agents for rapid sequence intubation: etomidate and rocuronium. </a:t>
            </a:r>
            <a:r>
              <a:rPr lang="en-US" dirty="0" err="1"/>
              <a:t>Pediatr</a:t>
            </a:r>
            <a:r>
              <a:rPr lang="en-US" dirty="0"/>
              <a:t> </a:t>
            </a:r>
            <a:r>
              <a:rPr lang="en-US" dirty="0" err="1"/>
              <a:t>Emerg</a:t>
            </a:r>
            <a:r>
              <a:rPr lang="en-US" dirty="0"/>
              <a:t> Care 2009; 25:200.</a:t>
            </a:r>
          </a:p>
          <a:p>
            <a:pPr marL="0" indent="0">
              <a:buNone/>
            </a:pPr>
            <a:r>
              <a:rPr lang="en-US" dirty="0"/>
              <a:t>Oglesby AJ. Should etomidate be the induction agent of choice for rapid sequence intubation in the emergency department? </a:t>
            </a:r>
            <a:r>
              <a:rPr lang="en-US" dirty="0" err="1"/>
              <a:t>Emerg</a:t>
            </a:r>
            <a:r>
              <a:rPr lang="en-US" dirty="0"/>
              <a:t> Med J 2004; 21:655.</a:t>
            </a:r>
          </a:p>
          <a:p>
            <a:pPr marL="0" indent="0">
              <a:buNone/>
            </a:pPr>
            <a:r>
              <a:rPr lang="en-US" dirty="0"/>
              <a:t>Page P, Morgan M, </a:t>
            </a:r>
            <a:r>
              <a:rPr lang="en-US" dirty="0" err="1"/>
              <a:t>Loh</a:t>
            </a:r>
            <a:r>
              <a:rPr lang="en-US" dirty="0"/>
              <a:t> L. Ketamine </a:t>
            </a:r>
            <a:r>
              <a:rPr lang="en-US" dirty="0" err="1"/>
              <a:t>anaesthesia</a:t>
            </a:r>
            <a:r>
              <a:rPr lang="en-US" dirty="0"/>
              <a:t> in </a:t>
            </a:r>
            <a:r>
              <a:rPr lang="en-US" dirty="0" err="1"/>
              <a:t>paediatric</a:t>
            </a:r>
            <a:r>
              <a:rPr lang="en-US" dirty="0"/>
              <a:t> procedures. Acta </a:t>
            </a:r>
            <a:r>
              <a:rPr lang="en-US" dirty="0" err="1"/>
              <a:t>Anaesthesiol</a:t>
            </a:r>
            <a:r>
              <a:rPr lang="en-US" dirty="0"/>
              <a:t> </a:t>
            </a:r>
            <a:r>
              <a:rPr lang="en-US" dirty="0" err="1"/>
              <a:t>Scand</a:t>
            </a:r>
            <a:r>
              <a:rPr lang="en-US" dirty="0"/>
              <a:t> 1972; 16:155.</a:t>
            </a:r>
          </a:p>
          <a:p>
            <a:pPr marL="0" indent="0">
              <a:buNone/>
            </a:pPr>
            <a:r>
              <a:rPr lang="en-US" dirty="0" err="1"/>
              <a:t>Hegenbarth</a:t>
            </a:r>
            <a:r>
              <a:rPr lang="en-US" dirty="0"/>
              <a:t> MA, American Academy of Pediatrics Committee on Drugs. Preparing for pediatric emergencies: drugs to consider. Pediatrics 2008; 121:433.</a:t>
            </a:r>
          </a:p>
          <a:p>
            <a:pPr marL="0" indent="0">
              <a:buNone/>
            </a:pPr>
            <a:r>
              <a:rPr lang="en-US" dirty="0"/>
              <a:t>Perry J, Lee J, Wells G. Rocuronium versus succinylcholine for rapid sequence induction intubation. Cochrane Database Syst Rev 2003; :CD002788.</a:t>
            </a:r>
          </a:p>
        </p:txBody>
      </p:sp>
    </p:spTree>
    <p:extLst>
      <p:ext uri="{BB962C8B-B14F-4D97-AF65-F5344CB8AC3E}">
        <p14:creationId xmlns:p14="http://schemas.microsoft.com/office/powerpoint/2010/main" val="3186201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hidden="1">
            <a:extLst>
              <a:ext uri="{FF2B5EF4-FFF2-40B4-BE49-F238E27FC236}">
                <a16:creationId xmlns:a16="http://schemas.microsoft.com/office/drawing/2014/main" id="{EE77B659-090C-5AED-0D88-0C7AEE1AAEA3}"/>
              </a:ext>
            </a:extLst>
          </p:cNvPr>
          <p:cNvSpPr>
            <a:spLocks noGrp="1" noChangeArrowheads="1"/>
          </p:cNvSpPr>
          <p:nvPr>
            <p:ph type="title"/>
          </p:nvPr>
        </p:nvSpPr>
        <p:spPr/>
        <p:txBody>
          <a:bodyPr/>
          <a:lstStyle/>
          <a:p>
            <a:pPr eaLnBrk="1" hangingPunct="1"/>
            <a:endParaRPr lang="en-US" altLang="en-US"/>
          </a:p>
        </p:txBody>
      </p:sp>
      <p:pic>
        <p:nvPicPr>
          <p:cNvPr id="88067" name="Picture 3" descr="2">
            <a:extLst>
              <a:ext uri="{FF2B5EF4-FFF2-40B4-BE49-F238E27FC236}">
                <a16:creationId xmlns:a16="http://schemas.microsoft.com/office/drawing/2014/main" id="{2116AC68-7C2F-37D1-CD34-F4ACCDC9CE68}"/>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0" cy="60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523B2D6-3B67-1B3D-8661-6F9866134622}"/>
              </a:ext>
            </a:extLst>
          </p:cNvPr>
          <p:cNvSpPr>
            <a:spLocks noGrp="1" noChangeArrowheads="1"/>
          </p:cNvSpPr>
          <p:nvPr>
            <p:ph type="title"/>
          </p:nvPr>
        </p:nvSpPr>
        <p:spPr>
          <a:xfrm>
            <a:off x="1854200" y="40640"/>
            <a:ext cx="7772400" cy="914400"/>
          </a:xfrm>
        </p:spPr>
        <p:txBody>
          <a:bodyPr/>
          <a:lstStyle/>
          <a:p>
            <a:pPr algn="ctr" eaLnBrk="1" hangingPunct="1"/>
            <a:r>
              <a:rPr lang="en-US" altLang="en-US" sz="4000" dirty="0"/>
              <a:t>Laryngeal Mask Airway</a:t>
            </a:r>
          </a:p>
        </p:txBody>
      </p:sp>
      <p:graphicFrame>
        <p:nvGraphicFramePr>
          <p:cNvPr id="1198083" name="Group 3">
            <a:extLst>
              <a:ext uri="{FF2B5EF4-FFF2-40B4-BE49-F238E27FC236}">
                <a16:creationId xmlns:a16="http://schemas.microsoft.com/office/drawing/2014/main" id="{DAA653E3-ECEC-C575-51C0-43838A6E79B9}"/>
              </a:ext>
            </a:extLst>
          </p:cNvPr>
          <p:cNvGraphicFramePr>
            <a:graphicFrameLocks noGrp="1"/>
          </p:cNvGraphicFramePr>
          <p:nvPr>
            <p:extLst>
              <p:ext uri="{D42A27DB-BD31-4B8C-83A1-F6EECF244321}">
                <p14:modId xmlns:p14="http://schemas.microsoft.com/office/powerpoint/2010/main" val="3617637735"/>
              </p:ext>
            </p:extLst>
          </p:nvPr>
        </p:nvGraphicFramePr>
        <p:xfrm>
          <a:off x="1955800" y="955040"/>
          <a:ext cx="7772400" cy="4724401"/>
        </p:xfrm>
        <a:graphic>
          <a:graphicData uri="http://schemas.openxmlformats.org/drawingml/2006/table">
            <a:tbl>
              <a:tblPr/>
              <a:tblGrid>
                <a:gridCol w="1096963">
                  <a:extLst>
                    <a:ext uri="{9D8B030D-6E8A-4147-A177-3AD203B41FA5}">
                      <a16:colId xmlns:a16="http://schemas.microsoft.com/office/drawing/2014/main" val="20000"/>
                    </a:ext>
                  </a:extLst>
                </a:gridCol>
                <a:gridCol w="1189037">
                  <a:extLst>
                    <a:ext uri="{9D8B030D-6E8A-4147-A177-3AD203B41FA5}">
                      <a16:colId xmlns:a16="http://schemas.microsoft.com/office/drawing/2014/main" val="20001"/>
                    </a:ext>
                  </a:extLst>
                </a:gridCol>
                <a:gridCol w="1463675">
                  <a:extLst>
                    <a:ext uri="{9D8B030D-6E8A-4147-A177-3AD203B41FA5}">
                      <a16:colId xmlns:a16="http://schemas.microsoft.com/office/drawing/2014/main" val="20002"/>
                    </a:ext>
                  </a:extLst>
                </a:gridCol>
                <a:gridCol w="1919288">
                  <a:extLst>
                    <a:ext uri="{9D8B030D-6E8A-4147-A177-3AD203B41FA5}">
                      <a16:colId xmlns:a16="http://schemas.microsoft.com/office/drawing/2014/main" val="20003"/>
                    </a:ext>
                  </a:extLst>
                </a:gridCol>
                <a:gridCol w="2103437">
                  <a:extLst>
                    <a:ext uri="{9D8B030D-6E8A-4147-A177-3AD203B41FA5}">
                      <a16:colId xmlns:a16="http://schemas.microsoft.com/office/drawing/2014/main" val="20004"/>
                    </a:ext>
                  </a:extLst>
                </a:gridCol>
              </a:tblGrid>
              <a:tr h="1265236">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1" i="0" u="none" strike="noStrike" cap="none" normalizeH="0" baseline="0">
                          <a:ln>
                            <a:noFill/>
                          </a:ln>
                          <a:solidFill>
                            <a:schemeClr val="tx1"/>
                          </a:solidFill>
                          <a:effectLst/>
                          <a:latin typeface="Helvetica" pitchFamily="34" charset="0"/>
                        </a:rPr>
                        <a:t>LMA size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1" i="0" u="none" strike="noStrike" cap="none" normalizeH="0" baseline="0">
                          <a:ln>
                            <a:noFill/>
                          </a:ln>
                          <a:solidFill>
                            <a:schemeClr val="tx1"/>
                          </a:solidFill>
                          <a:effectLst/>
                          <a:latin typeface="Helvetica" pitchFamily="34" charset="0"/>
                        </a:rPr>
                        <a:t>Wt (kg)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1" i="0" u="none" strike="noStrike" cap="none" normalizeH="0" baseline="0">
                          <a:ln>
                            <a:noFill/>
                          </a:ln>
                          <a:solidFill>
                            <a:schemeClr val="tx1"/>
                          </a:solidFill>
                          <a:effectLst/>
                          <a:latin typeface="Helvetica" pitchFamily="34" charset="0"/>
                        </a:rPr>
                        <a:t>Cuff vol (cc)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1" i="0" u="none" strike="noStrike" cap="none" normalizeH="0" baseline="0">
                          <a:ln>
                            <a:noFill/>
                          </a:ln>
                          <a:solidFill>
                            <a:schemeClr val="tx1"/>
                          </a:solidFill>
                          <a:effectLst/>
                          <a:latin typeface="Helvetica" pitchFamily="34" charset="0"/>
                        </a:rPr>
                        <a:t>FOB size (OD, 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1" i="0" u="none" strike="noStrike" cap="none" normalizeH="0" baseline="0" dirty="0">
                          <a:ln>
                            <a:noFill/>
                          </a:ln>
                          <a:solidFill>
                            <a:schemeClr val="tx1"/>
                          </a:solidFill>
                          <a:effectLst/>
                          <a:latin typeface="Helvetica" pitchFamily="34" charset="0"/>
                        </a:rPr>
                        <a:t>Largest ETT (ID, mm)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37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&lt; 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&lt; 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37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5-10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&lt; 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53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10-20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&lt; 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2.5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20-30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&lt;14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37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30-50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&lt; 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6.0 cu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37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50-70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&lt; 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6.0 cu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53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&gt;70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&lt;40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a:ln>
                            <a:noFill/>
                          </a:ln>
                          <a:solidFill>
                            <a:schemeClr val="tx1"/>
                          </a:solidFill>
                          <a:effectLst/>
                          <a:latin typeface="Helvetica" pitchFamily="34" charset="0"/>
                        </a:rPr>
                        <a:t>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115000"/>
                        <a:buFontTx/>
                        <a:buNone/>
                        <a:tabLst/>
                      </a:pPr>
                      <a:r>
                        <a:rPr kumimoji="0" lang="en-US" sz="2600" b="0" i="0" u="none" strike="noStrike" cap="none" normalizeH="0" baseline="0" dirty="0">
                          <a:ln>
                            <a:noFill/>
                          </a:ln>
                          <a:solidFill>
                            <a:schemeClr val="tx1"/>
                          </a:solidFill>
                          <a:effectLst/>
                          <a:latin typeface="Helvetica" pitchFamily="34" charset="0"/>
                        </a:rPr>
                        <a:t>6.0 cu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2481515A-90B0-BA2B-2D13-2E767CAEC446}"/>
              </a:ext>
            </a:extLst>
          </p:cNvPr>
          <p:cNvSpPr>
            <a:spLocks noGrp="1" noChangeArrowheads="1"/>
          </p:cNvSpPr>
          <p:nvPr>
            <p:ph type="title"/>
          </p:nvPr>
        </p:nvSpPr>
        <p:spPr>
          <a:xfrm>
            <a:off x="2095500" y="-50402"/>
            <a:ext cx="8001000" cy="1143000"/>
          </a:xfrm>
        </p:spPr>
        <p:txBody>
          <a:bodyPr/>
          <a:lstStyle/>
          <a:p>
            <a:pPr algn="ctr"/>
            <a:r>
              <a:rPr lang="en-US" altLang="en-US" dirty="0"/>
              <a:t>Cricothyroidotomy</a:t>
            </a:r>
          </a:p>
        </p:txBody>
      </p:sp>
      <p:sp>
        <p:nvSpPr>
          <p:cNvPr id="91139" name="Content Placeholder 3">
            <a:extLst>
              <a:ext uri="{FF2B5EF4-FFF2-40B4-BE49-F238E27FC236}">
                <a16:creationId xmlns:a16="http://schemas.microsoft.com/office/drawing/2014/main" id="{FFFE46E4-CB98-AECF-6963-39EA7F468DC1}"/>
              </a:ext>
            </a:extLst>
          </p:cNvPr>
          <p:cNvSpPr>
            <a:spLocks noGrp="1" noChangeArrowheads="1"/>
          </p:cNvSpPr>
          <p:nvPr>
            <p:ph sz="half" idx="2"/>
          </p:nvPr>
        </p:nvSpPr>
        <p:spPr>
          <a:xfrm>
            <a:off x="6496050" y="1754188"/>
            <a:ext cx="3943350" cy="4114800"/>
          </a:xfrm>
        </p:spPr>
        <p:txBody>
          <a:bodyPr/>
          <a:lstStyle/>
          <a:p>
            <a:r>
              <a:rPr lang="en-US" altLang="en-US" sz="2000" dirty="0"/>
              <a:t>More difficult to feel in younger children due to softer cartilage</a:t>
            </a:r>
          </a:p>
          <a:p>
            <a:pPr lvl="1">
              <a:buFont typeface="Arial" panose="020B0604020202020204" pitchFamily="34" charset="0"/>
              <a:buChar char="–"/>
            </a:pPr>
            <a:r>
              <a:rPr lang="en-US" altLang="en-US" sz="2000" dirty="0"/>
              <a:t>Surgical cricothyroidotomy rarely indicated for infants</a:t>
            </a:r>
          </a:p>
          <a:p>
            <a:endParaRPr lang="en-US" altLang="en-US" sz="2000" dirty="0"/>
          </a:p>
          <a:p>
            <a:r>
              <a:rPr lang="en-US" altLang="en-US" sz="2000" dirty="0"/>
              <a:t>Could use needle </a:t>
            </a:r>
            <a:r>
              <a:rPr lang="en-US" altLang="en-US" sz="2000" dirty="0" err="1"/>
              <a:t>cricothyroidomy</a:t>
            </a:r>
            <a:r>
              <a:rPr lang="en-US" altLang="en-US" sz="2000" dirty="0"/>
              <a:t> using 16 or 18 gauge angiocath and attach 3.0 or 3.5 ETT cap to end</a:t>
            </a:r>
          </a:p>
          <a:p>
            <a:pPr lvl="1">
              <a:buFont typeface="Arial" panose="020B0604020202020204" pitchFamily="34" charset="0"/>
              <a:buChar char="–"/>
            </a:pPr>
            <a:r>
              <a:rPr lang="en-US" altLang="en-US" sz="2000" dirty="0"/>
              <a:t>Allows for oxygenation but not ventilation</a:t>
            </a:r>
          </a:p>
        </p:txBody>
      </p:sp>
      <p:cxnSp>
        <p:nvCxnSpPr>
          <p:cNvPr id="7" name="Straight Arrow Connector 6">
            <a:extLst>
              <a:ext uri="{FF2B5EF4-FFF2-40B4-BE49-F238E27FC236}">
                <a16:creationId xmlns:a16="http://schemas.microsoft.com/office/drawing/2014/main" id="{A1CD583A-BB29-6A21-992A-001F8C74B6C8}"/>
              </a:ext>
            </a:extLst>
          </p:cNvPr>
          <p:cNvCxnSpPr/>
          <p:nvPr/>
        </p:nvCxnSpPr>
        <p:spPr>
          <a:xfrm rot="10800000">
            <a:off x="3683000" y="3446464"/>
            <a:ext cx="958850" cy="644525"/>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91141" name="Picture 2" descr="Diagram&#10;&#10;Description automatically generated">
            <a:extLst>
              <a:ext uri="{FF2B5EF4-FFF2-40B4-BE49-F238E27FC236}">
                <a16:creationId xmlns:a16="http://schemas.microsoft.com/office/drawing/2014/main" id="{2846E483-03BB-033B-F75F-B1596F7A8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563" y="4090990"/>
            <a:ext cx="440055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7" descr="Image result for cricothyroidotomy location">
            <a:extLst>
              <a:ext uri="{FF2B5EF4-FFF2-40B4-BE49-F238E27FC236}">
                <a16:creationId xmlns:a16="http://schemas.microsoft.com/office/drawing/2014/main" id="{92ADBA62-BA56-901F-B457-27979D40B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78"/>
          <a:stretch>
            <a:fillRect/>
          </a:stretch>
        </p:blipFill>
        <p:spPr bwMode="auto">
          <a:xfrm>
            <a:off x="1960563" y="817565"/>
            <a:ext cx="440055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12A876DF-47BA-8CED-5556-1878CFDA2640}"/>
              </a:ext>
            </a:extLst>
          </p:cNvPr>
          <p:cNvSpPr>
            <a:spLocks noGrp="1" noChangeArrowheads="1"/>
          </p:cNvSpPr>
          <p:nvPr>
            <p:ph type="title"/>
          </p:nvPr>
        </p:nvSpPr>
        <p:spPr/>
        <p:txBody>
          <a:bodyPr/>
          <a:lstStyle/>
          <a:p>
            <a:r>
              <a:rPr lang="en-US" altLang="en-US"/>
              <a:t>Cridothyroidotmy Kit</a:t>
            </a:r>
          </a:p>
        </p:txBody>
      </p:sp>
      <p:pic>
        <p:nvPicPr>
          <p:cNvPr id="93187" name="Picture 6">
            <a:extLst>
              <a:ext uri="{FF2B5EF4-FFF2-40B4-BE49-F238E27FC236}">
                <a16:creationId xmlns:a16="http://schemas.microsoft.com/office/drawing/2014/main" id="{FDEFF372-66FB-8CA0-97B5-AFFC21BE26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9" y="1752600"/>
            <a:ext cx="6846887"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7">
            <a:extLst>
              <a:ext uri="{FF2B5EF4-FFF2-40B4-BE49-F238E27FC236}">
                <a16:creationId xmlns:a16="http://schemas.microsoft.com/office/drawing/2014/main" id="{E2BBA706-2FB3-21A2-5F1A-59BE84984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9" y="5984876"/>
            <a:ext cx="73818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3189" name="TextBox 8">
            <a:extLst>
              <a:ext uri="{FF2B5EF4-FFF2-40B4-BE49-F238E27FC236}">
                <a16:creationId xmlns:a16="http://schemas.microsoft.com/office/drawing/2014/main" id="{59E6F241-5415-E340-023F-9AFE9B53CD36}"/>
              </a:ext>
            </a:extLst>
          </p:cNvPr>
          <p:cNvSpPr txBox="1">
            <a:spLocks noChangeArrowheads="1"/>
          </p:cNvSpPr>
          <p:nvPr/>
        </p:nvSpPr>
        <p:spPr bwMode="auto">
          <a:xfrm>
            <a:off x="3568701" y="5984875"/>
            <a:ext cx="21129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1pPr>
            <a:lvl2pPr marL="742950" indent="-28575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2pPr>
            <a:lvl3pPr marL="11430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3pPr>
            <a:lvl4pPr marL="16002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4pPr>
            <a:lvl5pPr marL="20574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9pPr>
          </a:lstStyle>
          <a:p>
            <a:pPr>
              <a:spcBef>
                <a:spcPct val="0"/>
              </a:spcBef>
              <a:buClrTx/>
              <a:buSzTx/>
              <a:buFontTx/>
              <a:buNone/>
            </a:pPr>
            <a:r>
              <a:rPr lang="en-US" altLang="en-US" sz="1100">
                <a:latin typeface="Calibri" panose="020F0502020204030204" pitchFamily="34" charset="0"/>
              </a:rPr>
              <a:t>Svenriviere, </a:t>
            </a:r>
            <a:r>
              <a:rPr lang="en-US" altLang="en-US" sz="1100">
                <a:latin typeface="Calibri" panose="020F0502020204030204" pitchFamily="34" charset="0"/>
                <a:hlinkClick r:id="rId4"/>
              </a:rPr>
              <a:t>Wikimedia Commons</a:t>
            </a:r>
            <a:endParaRPr lang="en-US" altLang="en-US" sz="1100">
              <a:latin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A569BABB-57EC-0A5C-F766-FFAD3D70B5F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130" y="2073343"/>
            <a:ext cx="2359025" cy="31369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pic>
      <p:pic>
        <p:nvPicPr>
          <p:cNvPr id="20483" name="Picture 5">
            <a:extLst>
              <a:ext uri="{FF2B5EF4-FFF2-40B4-BE49-F238E27FC236}">
                <a16:creationId xmlns:a16="http://schemas.microsoft.com/office/drawing/2014/main" id="{EAA4C328-40C9-842C-03FC-EC4B60917C0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563" y="2408238"/>
            <a:ext cx="2957512" cy="3657600"/>
          </a:xfrm>
          <a:prstGeom prst="rect">
            <a:avLst/>
          </a:prstGeom>
          <a:solidFill>
            <a:schemeClr val="bg2"/>
          </a:solidFill>
          <a:ln w="12700">
            <a:solidFill>
              <a:schemeClr val="tx1"/>
            </a:solidFill>
            <a:miter lim="800000"/>
            <a:headEnd/>
            <a:tailEnd/>
          </a:ln>
        </p:spPr>
      </p:pic>
      <p:sp>
        <p:nvSpPr>
          <p:cNvPr id="1177606" name="Rectangle 6">
            <a:extLst>
              <a:ext uri="{FF2B5EF4-FFF2-40B4-BE49-F238E27FC236}">
                <a16:creationId xmlns:a16="http://schemas.microsoft.com/office/drawing/2014/main" id="{493274AE-9DA2-586F-347D-6663B3FED423}"/>
              </a:ext>
            </a:extLst>
          </p:cNvPr>
          <p:cNvSpPr>
            <a:spLocks noChangeArrowheads="1"/>
          </p:cNvSpPr>
          <p:nvPr/>
        </p:nvSpPr>
        <p:spPr bwMode="auto">
          <a:xfrm>
            <a:off x="1600200" y="0"/>
            <a:ext cx="9036050" cy="3352800"/>
          </a:xfrm>
          <a:prstGeom prst="rect">
            <a:avLst/>
          </a:prstGeom>
          <a:noFill/>
          <a:ln w="12700">
            <a:noFill/>
            <a:miter lim="800000"/>
            <a:headEnd/>
            <a:tailEnd/>
          </a:ln>
          <a:effectLst/>
        </p:spPr>
        <p:txBody>
          <a:bodyPr lIns="90488" tIns="44450" rIns="90488" bIns="44450" anchor="ctr"/>
          <a:lstStyle/>
          <a:p>
            <a:pPr algn="ctr">
              <a:defRPr/>
            </a:pPr>
            <a:endParaRPr lang="en-US" sz="4800" dirty="0">
              <a:effectLst>
                <a:outerShdw blurRad="38100" dist="38100" dir="2700000" algn="tl">
                  <a:srgbClr val="000000"/>
                </a:outerShdw>
              </a:effectLst>
              <a:latin typeface="Helvetica" charset="0"/>
              <a:ea typeface="ＭＳ Ｐゴシック" charset="0"/>
            </a:endParaRPr>
          </a:p>
          <a:p>
            <a:pPr algn="ctr">
              <a:defRPr/>
            </a:pPr>
            <a:r>
              <a:rPr lang="en-US" sz="4600" dirty="0">
                <a:effectLst>
                  <a:outerShdw blurRad="38100" dist="38100" dir="2700000" algn="tl">
                    <a:srgbClr val="000000"/>
                  </a:outerShdw>
                </a:effectLst>
                <a:latin typeface="Helvetica" charset="0"/>
                <a:ea typeface="ＭＳ Ｐゴシック" charset="0"/>
              </a:rPr>
              <a:t>Children </a:t>
            </a:r>
            <a:r>
              <a:rPr lang="en-US" sz="4600" u="sng" dirty="0">
                <a:effectLst>
                  <a:outerShdw blurRad="38100" dist="38100" dir="2700000" algn="tl">
                    <a:srgbClr val="000000"/>
                  </a:outerShdw>
                </a:effectLst>
                <a:latin typeface="Helvetica" charset="0"/>
                <a:ea typeface="ＭＳ Ｐゴシック" charset="0"/>
              </a:rPr>
              <a:t>are</a:t>
            </a:r>
            <a:r>
              <a:rPr lang="en-US" sz="4600" dirty="0">
                <a:effectLst>
                  <a:outerShdw blurRad="38100" dist="38100" dir="2700000" algn="tl">
                    <a:srgbClr val="000000"/>
                  </a:outerShdw>
                </a:effectLst>
                <a:latin typeface="Helvetica" charset="0"/>
                <a:ea typeface="ＭＳ Ｐゴシック" charset="0"/>
              </a:rPr>
              <a:t> different</a:t>
            </a:r>
          </a:p>
          <a:p>
            <a:pPr algn="ctr">
              <a:defRPr/>
            </a:pPr>
            <a:r>
              <a:rPr lang="en-US" sz="3600" dirty="0" err="1">
                <a:effectLst>
                  <a:outerShdw blurRad="38100" dist="38100" dir="2700000" algn="tl">
                    <a:srgbClr val="000000"/>
                  </a:outerShdw>
                </a:effectLst>
                <a:latin typeface="Helvetica" charset="0"/>
                <a:ea typeface="ＭＳ Ｐゴシック" charset="0"/>
              </a:rPr>
              <a:t>Cephalad</a:t>
            </a:r>
            <a:r>
              <a:rPr lang="en-US" sz="3600" dirty="0">
                <a:effectLst>
                  <a:outerShdw blurRad="38100" dist="38100" dir="2700000" algn="tl">
                    <a:srgbClr val="000000"/>
                  </a:outerShdw>
                </a:effectLst>
                <a:latin typeface="Helvetica" charset="0"/>
                <a:ea typeface="ＭＳ Ｐゴシック" charset="0"/>
              </a:rPr>
              <a:t> and anterior larynx</a:t>
            </a:r>
          </a:p>
          <a:p>
            <a:pPr marL="0" lvl="1" algn="ctr">
              <a:defRPr/>
            </a:pPr>
            <a:r>
              <a:rPr lang="en-US" sz="3400" dirty="0">
                <a:latin typeface="Helvetica" charset="0"/>
                <a:ea typeface="ＭＳ Ｐゴシック" charset="0"/>
              </a:rPr>
              <a:t>Practitioner may need to be </a:t>
            </a:r>
            <a:r>
              <a:rPr lang="en-US" sz="3400" dirty="0">
                <a:solidFill>
                  <a:srgbClr val="FE9B03"/>
                </a:solidFill>
                <a:latin typeface="Helvetica" charset="0"/>
                <a:ea typeface="ＭＳ Ｐゴシック" charset="0"/>
              </a:rPr>
              <a:t>lower</a:t>
            </a:r>
            <a:r>
              <a:rPr lang="en-US" sz="3400" dirty="0">
                <a:latin typeface="Helvetica" charset="0"/>
                <a:ea typeface="ＭＳ Ｐゴシック" charset="0"/>
              </a:rPr>
              <a:t> than patient and </a:t>
            </a:r>
            <a:r>
              <a:rPr lang="en-US" sz="3400" dirty="0">
                <a:solidFill>
                  <a:srgbClr val="FE9B03"/>
                </a:solidFill>
                <a:latin typeface="Helvetica" charset="0"/>
                <a:ea typeface="ＭＳ Ｐゴシック" charset="0"/>
              </a:rPr>
              <a:t>look up</a:t>
            </a:r>
          </a:p>
          <a:p>
            <a:pPr algn="ctr">
              <a:defRPr/>
            </a:pPr>
            <a:endParaRPr lang="en-US" sz="3600" dirty="0">
              <a:effectLst>
                <a:outerShdw blurRad="38100" dist="38100" dir="2700000" algn="tl">
                  <a:srgbClr val="000000"/>
                </a:outerShdw>
              </a:effectLst>
              <a:latin typeface="Helvetica" charset="0"/>
              <a:ea typeface="ＭＳ Ｐゴシック" charset="0"/>
            </a:endParaRPr>
          </a:p>
          <a:p>
            <a:pPr algn="ctr">
              <a:defRPr/>
            </a:pPr>
            <a:r>
              <a:rPr lang="en-US" sz="3600" dirty="0">
                <a:effectLst>
                  <a:outerShdw blurRad="38100" dist="38100" dir="2700000" algn="tl">
                    <a:srgbClr val="000000"/>
                  </a:outerShdw>
                </a:effectLst>
                <a:latin typeface="Helvetica" charset="0"/>
                <a:ea typeface="ＭＳ Ｐゴシック" charset="0"/>
              </a:rPr>
              <a:t> </a:t>
            </a:r>
          </a:p>
          <a:p>
            <a:pPr algn="ctr">
              <a:defRPr/>
            </a:pPr>
            <a:endParaRPr lang="en-US" sz="4800" dirty="0">
              <a:effectLst>
                <a:outerShdw blurRad="38100" dist="38100" dir="2700000" algn="tl">
                  <a:srgbClr val="000000"/>
                </a:outerShdw>
              </a:effectLst>
              <a:latin typeface="Helvetica" charset="0"/>
              <a:ea typeface="ＭＳ Ｐゴシック" charset="0"/>
            </a:endParaRPr>
          </a:p>
        </p:txBody>
      </p:sp>
      <p:sp>
        <p:nvSpPr>
          <p:cNvPr id="20485" name="Line 7">
            <a:extLst>
              <a:ext uri="{FF2B5EF4-FFF2-40B4-BE49-F238E27FC236}">
                <a16:creationId xmlns:a16="http://schemas.microsoft.com/office/drawing/2014/main" id="{ACB221D3-B7F2-C09F-002E-00421B3EAC27}"/>
              </a:ext>
            </a:extLst>
          </p:cNvPr>
          <p:cNvSpPr>
            <a:spLocks noChangeShapeType="1"/>
          </p:cNvSpPr>
          <p:nvPr/>
        </p:nvSpPr>
        <p:spPr bwMode="auto">
          <a:xfrm flipH="1">
            <a:off x="4759326" y="5251450"/>
            <a:ext cx="1692275" cy="381000"/>
          </a:xfrm>
          <a:prstGeom prst="line">
            <a:avLst/>
          </a:prstGeom>
          <a:noFill/>
          <a:ln w="50800">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0486" name="Line 8">
            <a:extLst>
              <a:ext uri="{FF2B5EF4-FFF2-40B4-BE49-F238E27FC236}">
                <a16:creationId xmlns:a16="http://schemas.microsoft.com/office/drawing/2014/main" id="{8A1ED2ED-F10D-4F49-5FE2-AC71DA19FF63}"/>
              </a:ext>
            </a:extLst>
          </p:cNvPr>
          <p:cNvSpPr>
            <a:spLocks noChangeShapeType="1"/>
          </p:cNvSpPr>
          <p:nvPr/>
        </p:nvSpPr>
        <p:spPr bwMode="auto">
          <a:xfrm flipH="1">
            <a:off x="9194633" y="4260682"/>
            <a:ext cx="1285875" cy="685800"/>
          </a:xfrm>
          <a:prstGeom prst="line">
            <a:avLst/>
          </a:prstGeom>
          <a:noFill/>
          <a:ln w="50800">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TextBox 9">
            <a:extLst>
              <a:ext uri="{FF2B5EF4-FFF2-40B4-BE49-F238E27FC236}">
                <a16:creationId xmlns:a16="http://schemas.microsoft.com/office/drawing/2014/main" id="{D0F1C6E4-21F0-D2F0-26E5-E29FF199C1EA}"/>
              </a:ext>
            </a:extLst>
          </p:cNvPr>
          <p:cNvSpPr txBox="1">
            <a:spLocks noChangeArrowheads="1"/>
          </p:cNvSpPr>
          <p:nvPr/>
        </p:nvSpPr>
        <p:spPr bwMode="auto">
          <a:xfrm>
            <a:off x="879475" y="2535705"/>
            <a:ext cx="47259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1pPr>
            <a:lvl2pPr>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2pPr>
            <a:lvl3pPr marL="11430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3pPr>
            <a:lvl4pPr marL="16002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4pPr>
            <a:lvl5pPr marL="2057400" indent="-228600">
              <a:spcBef>
                <a:spcPct val="20000"/>
              </a:spcBef>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115000"/>
              <a:buChar char="•"/>
              <a:defRPr sz="28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3200" dirty="0"/>
              <a:t>High position</a:t>
            </a:r>
          </a:p>
          <a:p>
            <a:pPr eaLnBrk="1" hangingPunct="1">
              <a:spcBef>
                <a:spcPct val="0"/>
              </a:spcBef>
              <a:buClrTx/>
              <a:buSzTx/>
              <a:buFontTx/>
              <a:buNone/>
            </a:pPr>
            <a:r>
              <a:rPr lang="en-US" altLang="en-US" sz="3200" dirty="0"/>
              <a:t>Infant : C 1</a:t>
            </a:r>
          </a:p>
          <a:p>
            <a:pPr eaLnBrk="1" hangingPunct="1">
              <a:spcBef>
                <a:spcPct val="0"/>
              </a:spcBef>
              <a:buClrTx/>
              <a:buSzTx/>
              <a:buFontTx/>
              <a:buNone/>
            </a:pPr>
            <a:r>
              <a:rPr lang="en-US" altLang="en-US" sz="3200" dirty="0"/>
              <a:t>6 months: C 3</a:t>
            </a:r>
          </a:p>
          <a:p>
            <a:pPr eaLnBrk="1" hangingPunct="1">
              <a:spcBef>
                <a:spcPct val="0"/>
              </a:spcBef>
              <a:buClrTx/>
              <a:buSzTx/>
              <a:buFontTx/>
              <a:buNone/>
            </a:pPr>
            <a:r>
              <a:rPr lang="en-US" altLang="en-US" sz="3200" dirty="0"/>
              <a:t>Adult: C 5-6</a:t>
            </a:r>
          </a:p>
          <a:p>
            <a:pPr eaLnBrk="1" hangingPunct="1">
              <a:spcBef>
                <a:spcPct val="0"/>
              </a:spcBef>
              <a:buClrTx/>
              <a:buSzTx/>
              <a:buFontTx/>
              <a:buNone/>
            </a:pPr>
            <a:r>
              <a:rPr lang="en-US" altLang="en-US" sz="3200" dirty="0"/>
              <a:t>Anterior position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5C12-CF36-5179-BD13-13AD590543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656874-ACAD-DB81-0B27-9D672AC338F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45903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33B7A9B-E348-77DF-23B6-13364BE00EF4}"/>
              </a:ext>
            </a:extLst>
          </p:cNvPr>
          <p:cNvSpPr>
            <a:spLocks noGrp="1" noChangeArrowheads="1"/>
          </p:cNvSpPr>
          <p:nvPr>
            <p:ph type="title"/>
          </p:nvPr>
        </p:nvSpPr>
        <p:spPr>
          <a:xfrm>
            <a:off x="940711" y="287805"/>
            <a:ext cx="8001000" cy="1143000"/>
          </a:xfrm>
        </p:spPr>
        <p:txBody>
          <a:bodyPr/>
          <a:lstStyle/>
          <a:p>
            <a:pPr eaLnBrk="1" hangingPunct="1"/>
            <a:r>
              <a:rPr lang="en-US" altLang="en-US" dirty="0"/>
              <a:t>Differences: Upper Airway</a:t>
            </a:r>
          </a:p>
        </p:txBody>
      </p:sp>
      <p:sp>
        <p:nvSpPr>
          <p:cNvPr id="23555" name="Rectangle 3">
            <a:extLst>
              <a:ext uri="{FF2B5EF4-FFF2-40B4-BE49-F238E27FC236}">
                <a16:creationId xmlns:a16="http://schemas.microsoft.com/office/drawing/2014/main" id="{0C173D1D-A4CA-31AF-F266-4B10F46F384C}"/>
              </a:ext>
            </a:extLst>
          </p:cNvPr>
          <p:cNvSpPr>
            <a:spLocks noGrp="1" noChangeArrowheads="1"/>
          </p:cNvSpPr>
          <p:nvPr>
            <p:ph idx="1"/>
          </p:nvPr>
        </p:nvSpPr>
        <p:spPr>
          <a:xfrm>
            <a:off x="1468191" y="1371600"/>
            <a:ext cx="10789595" cy="5410200"/>
          </a:xfrm>
        </p:spPr>
        <p:txBody>
          <a:bodyPr/>
          <a:lstStyle/>
          <a:p>
            <a:pPr marL="0" indent="0" eaLnBrk="1" hangingPunct="1">
              <a:buSzTx/>
              <a:buNone/>
            </a:pPr>
            <a:r>
              <a:rPr lang="en-US" altLang="en-US" sz="3200" dirty="0"/>
              <a:t>Larger occiput than body size</a:t>
            </a:r>
          </a:p>
          <a:p>
            <a:pPr lvl="2" eaLnBrk="1" hangingPunct="1">
              <a:buFont typeface="Wingdings" panose="05000000000000000000" pitchFamily="2" charset="2"/>
              <a:buChar char="§"/>
            </a:pPr>
            <a:r>
              <a:rPr lang="en-US" altLang="en-US" sz="3200" dirty="0"/>
              <a:t>Position differently </a:t>
            </a:r>
          </a:p>
          <a:p>
            <a:pPr marL="0" indent="0" eaLnBrk="1" hangingPunct="1">
              <a:buSzTx/>
              <a:buNone/>
            </a:pPr>
            <a:r>
              <a:rPr lang="en-US" altLang="en-US" sz="3200" dirty="0"/>
              <a:t>Narrow nares</a:t>
            </a:r>
          </a:p>
          <a:p>
            <a:pPr lvl="2" eaLnBrk="1" hangingPunct="1">
              <a:buFont typeface="Wingdings" panose="05000000000000000000" pitchFamily="2" charset="2"/>
              <a:buChar char="§"/>
            </a:pPr>
            <a:r>
              <a:rPr lang="en-US" altLang="en-US" sz="3200" dirty="0"/>
              <a:t>Obligate nasal breathers</a:t>
            </a:r>
          </a:p>
          <a:p>
            <a:pPr marL="0" indent="0" eaLnBrk="1" hangingPunct="1">
              <a:buSzTx/>
              <a:buNone/>
            </a:pPr>
            <a:r>
              <a:rPr lang="en-US" altLang="en-US" sz="3200" dirty="0"/>
              <a:t>Large tongue </a:t>
            </a:r>
          </a:p>
          <a:p>
            <a:pPr lvl="2" eaLnBrk="1" hangingPunct="1">
              <a:buFont typeface="Wingdings" panose="05000000000000000000" pitchFamily="2" charset="2"/>
              <a:buChar char="§"/>
            </a:pPr>
            <a:r>
              <a:rPr lang="en-US" altLang="en-US" sz="3200" dirty="0"/>
              <a:t>Easy to cause obstruction</a:t>
            </a:r>
          </a:p>
          <a:p>
            <a:pPr marL="0" indent="0" eaLnBrk="1" hangingPunct="1">
              <a:buSzTx/>
              <a:buNone/>
            </a:pPr>
            <a:r>
              <a:rPr lang="en-US" altLang="en-US" sz="3200" dirty="0"/>
              <a:t>Short neck</a:t>
            </a:r>
          </a:p>
          <a:p>
            <a:pPr lvl="2" eaLnBrk="1" hangingPunct="1">
              <a:buFont typeface="Wingdings" panose="05000000000000000000" pitchFamily="2" charset="2"/>
              <a:buChar char="§"/>
            </a:pPr>
            <a:r>
              <a:rPr lang="en-US" altLang="en-US" sz="3200" dirty="0"/>
              <a:t>Easy to mainstem or extubate ETT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5D45123-6138-D899-06F6-5F45BB96AD12}"/>
              </a:ext>
            </a:extLst>
          </p:cNvPr>
          <p:cNvSpPr txBox="1">
            <a:spLocks noChangeArrowheads="1"/>
          </p:cNvSpPr>
          <p:nvPr/>
        </p:nvSpPr>
        <p:spPr bwMode="auto">
          <a:xfrm>
            <a:off x="292494" y="924955"/>
            <a:ext cx="9296400" cy="3048000"/>
          </a:xfrm>
          <a:prstGeom prst="rect">
            <a:avLst/>
          </a:prstGeom>
          <a:noFill/>
          <a:ln>
            <a:noFill/>
          </a:ln>
        </p:spPr>
        <p:txBody>
          <a:bodyPr/>
          <a:lstStyle>
            <a:lvl1pPr marL="342900" indent="-342900" algn="l" rtl="0" eaLnBrk="0" fontAlgn="base" hangingPunct="0">
              <a:spcBef>
                <a:spcPct val="20000"/>
              </a:spcBef>
              <a:spcAft>
                <a:spcPct val="0"/>
              </a:spcAft>
              <a:buClr>
                <a:schemeClr val="tx1"/>
              </a:buClr>
              <a:buSzPct val="115000"/>
              <a:buChar char="•"/>
              <a:defRPr sz="28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11500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chemeClr val="tx1"/>
              </a:buClr>
              <a:buSzPct val="115000"/>
              <a:buChar char="•"/>
              <a:defRPr sz="28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chemeClr val="tx1"/>
              </a:buClr>
              <a:buSzPct val="115000"/>
              <a:buChar char="•"/>
              <a:defRPr sz="28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chemeClr val="tx1"/>
              </a:buClr>
              <a:buSzPct val="115000"/>
              <a:buChar char="•"/>
              <a:defRPr sz="2800">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chemeClr val="tx1"/>
              </a:buClr>
              <a:buSzPct val="115000"/>
              <a:buChar char="•"/>
              <a:defRPr sz="2800">
                <a:solidFill>
                  <a:schemeClr val="tx1"/>
                </a:solidFill>
                <a:latin typeface="+mn-lt"/>
              </a:defRPr>
            </a:lvl6pPr>
            <a:lvl7pPr marL="2971800" indent="-228600" algn="l" rtl="0" fontAlgn="base">
              <a:spcBef>
                <a:spcPct val="20000"/>
              </a:spcBef>
              <a:spcAft>
                <a:spcPct val="0"/>
              </a:spcAft>
              <a:buClr>
                <a:schemeClr val="tx1"/>
              </a:buClr>
              <a:buSzPct val="115000"/>
              <a:buChar char="•"/>
              <a:defRPr sz="2800">
                <a:solidFill>
                  <a:schemeClr val="tx1"/>
                </a:solidFill>
                <a:latin typeface="+mn-lt"/>
              </a:defRPr>
            </a:lvl7pPr>
            <a:lvl8pPr marL="3429000" indent="-228600" algn="l" rtl="0" fontAlgn="base">
              <a:spcBef>
                <a:spcPct val="20000"/>
              </a:spcBef>
              <a:spcAft>
                <a:spcPct val="0"/>
              </a:spcAft>
              <a:buClr>
                <a:schemeClr val="tx1"/>
              </a:buClr>
              <a:buSzPct val="115000"/>
              <a:buChar char="•"/>
              <a:defRPr sz="2800">
                <a:solidFill>
                  <a:schemeClr val="tx1"/>
                </a:solidFill>
                <a:latin typeface="+mn-lt"/>
              </a:defRPr>
            </a:lvl8pPr>
            <a:lvl9pPr marL="3886200" indent="-228600" algn="l" rtl="0" fontAlgn="base">
              <a:spcBef>
                <a:spcPct val="20000"/>
              </a:spcBef>
              <a:spcAft>
                <a:spcPct val="0"/>
              </a:spcAft>
              <a:buClr>
                <a:schemeClr val="tx1"/>
              </a:buClr>
              <a:buSzPct val="115000"/>
              <a:buChar char="•"/>
              <a:defRPr sz="2800">
                <a:solidFill>
                  <a:schemeClr val="tx1"/>
                </a:solidFill>
                <a:latin typeface="+mn-lt"/>
              </a:defRPr>
            </a:lvl9pPr>
          </a:lstStyle>
          <a:p>
            <a:pPr marL="457200" lvl="1" indent="0" eaLnBrk="1" hangingPunct="1">
              <a:spcBef>
                <a:spcPct val="50000"/>
              </a:spcBef>
              <a:buSzPct val="75000"/>
              <a:buNone/>
              <a:defRPr/>
            </a:pPr>
            <a:endParaRPr lang="en-US" altLang="en-US" kern="0" dirty="0"/>
          </a:p>
          <a:p>
            <a:pPr marL="822960" lvl="3" eaLnBrk="1" hangingPunct="1">
              <a:spcBef>
                <a:spcPct val="50000"/>
              </a:spcBef>
              <a:buSzTx/>
              <a:defRPr/>
            </a:pPr>
            <a:r>
              <a:rPr lang="en-US" altLang="en-US" kern="0" dirty="0"/>
              <a:t>Only complete cartilaginous ring</a:t>
            </a:r>
          </a:p>
          <a:p>
            <a:pPr marL="822960" lvl="3" eaLnBrk="1" hangingPunct="1">
              <a:spcBef>
                <a:spcPct val="50000"/>
              </a:spcBef>
              <a:buSzTx/>
              <a:defRPr/>
            </a:pPr>
            <a:r>
              <a:rPr lang="en-US" altLang="en-US" kern="0" dirty="0"/>
              <a:t>Narrowest point of the infant</a:t>
            </a:r>
            <a:r>
              <a:rPr lang="ja-JP" altLang="en-US" kern="0" dirty="0"/>
              <a:t>’</a:t>
            </a:r>
            <a:r>
              <a:rPr lang="en-US" altLang="ja-JP" kern="0" dirty="0"/>
              <a:t>s airway</a:t>
            </a:r>
          </a:p>
          <a:p>
            <a:pPr marL="822960" lvl="3" eaLnBrk="1" hangingPunct="1">
              <a:spcBef>
                <a:spcPct val="50000"/>
              </a:spcBef>
              <a:buSzTx/>
              <a:defRPr/>
            </a:pPr>
            <a:r>
              <a:rPr lang="en-US" altLang="en-US" kern="0" dirty="0"/>
              <a:t>Patients are at risk with slight edema</a:t>
            </a:r>
          </a:p>
          <a:p>
            <a:pPr marL="594360" lvl="3" indent="0" eaLnBrk="1" hangingPunct="1">
              <a:spcBef>
                <a:spcPts val="600"/>
              </a:spcBef>
              <a:buSzTx/>
              <a:buNone/>
              <a:defRPr/>
            </a:pPr>
            <a:r>
              <a:rPr lang="en-US" altLang="en-US" kern="0" dirty="0"/>
              <a:t>      1 mm edema increases resistance </a:t>
            </a:r>
          </a:p>
          <a:p>
            <a:pPr marL="594360" lvl="3" indent="0" eaLnBrk="1" hangingPunct="1">
              <a:spcBef>
                <a:spcPts val="600"/>
              </a:spcBef>
              <a:buSzTx/>
              <a:buNone/>
              <a:defRPr/>
            </a:pPr>
            <a:r>
              <a:rPr lang="en-US" altLang="en-US" kern="0" dirty="0"/>
              <a:t>      16X and decreases the surface area </a:t>
            </a:r>
          </a:p>
          <a:p>
            <a:pPr marL="594360" lvl="3" indent="0" eaLnBrk="1" hangingPunct="1">
              <a:spcBef>
                <a:spcPts val="600"/>
              </a:spcBef>
              <a:buSzTx/>
              <a:buNone/>
              <a:defRPr/>
            </a:pPr>
            <a:r>
              <a:rPr lang="en-US" altLang="en-US" kern="0" dirty="0"/>
              <a:t>      by 75%</a:t>
            </a:r>
          </a:p>
          <a:p>
            <a:pPr marL="822960" lvl="3" eaLnBrk="1" hangingPunct="1">
              <a:spcBef>
                <a:spcPct val="50000"/>
              </a:spcBef>
              <a:buSzTx/>
              <a:defRPr/>
            </a:pPr>
            <a:endParaRPr lang="en-US" altLang="en-US" kern="0" dirty="0"/>
          </a:p>
          <a:p>
            <a:pPr eaLnBrk="1" hangingPunct="1">
              <a:buSzTx/>
              <a:buFontTx/>
              <a:buNone/>
              <a:defRPr/>
            </a:pPr>
            <a:endParaRPr lang="en-US" altLang="en-US" kern="0" dirty="0"/>
          </a:p>
        </p:txBody>
      </p:sp>
      <p:sp>
        <p:nvSpPr>
          <p:cNvPr id="6" name="Rectangle 2">
            <a:extLst>
              <a:ext uri="{FF2B5EF4-FFF2-40B4-BE49-F238E27FC236}">
                <a16:creationId xmlns:a16="http://schemas.microsoft.com/office/drawing/2014/main" id="{515FBBBD-F4DA-A089-E9C6-8C6BD30F8B40}"/>
              </a:ext>
            </a:extLst>
          </p:cNvPr>
          <p:cNvSpPr txBox="1">
            <a:spLocks noChangeArrowheads="1"/>
          </p:cNvSpPr>
          <p:nvPr/>
        </p:nvSpPr>
        <p:spPr bwMode="auto">
          <a:xfrm>
            <a:off x="46072" y="168789"/>
            <a:ext cx="5326231" cy="1143000"/>
          </a:xfrm>
          <a:prstGeom prst="rect">
            <a:avLst/>
          </a:prstGeom>
          <a:noFill/>
          <a:ln>
            <a:noFill/>
          </a:ln>
        </p:spPr>
        <p:txBody>
          <a:bodyPr lIns="92075" tIns="46038" rIns="92075" bIns="46038" anchor="ctr"/>
          <a:lstStyle>
            <a:lvl1pPr algn="ctr" rtl="0" eaLnBrk="0" fontAlgn="base" hangingPunct="0">
              <a:spcBef>
                <a:spcPct val="0"/>
              </a:spcBef>
              <a:spcAft>
                <a:spcPct val="0"/>
              </a:spcAft>
              <a:defRPr sz="44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Helvetica"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Helvetica"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Helvetica"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Helvetica"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Helvetica" pitchFamily="34" charset="0"/>
              </a:defRPr>
            </a:lvl6pPr>
            <a:lvl7pPr marL="914400" algn="ctr" rtl="0" fontAlgn="base">
              <a:spcBef>
                <a:spcPct val="0"/>
              </a:spcBef>
              <a:spcAft>
                <a:spcPct val="0"/>
              </a:spcAft>
              <a:defRPr sz="4400">
                <a:solidFill>
                  <a:schemeClr val="tx1"/>
                </a:solidFill>
                <a:latin typeface="Helvetica" pitchFamily="34" charset="0"/>
              </a:defRPr>
            </a:lvl7pPr>
            <a:lvl8pPr marL="1371600" algn="ctr" rtl="0" fontAlgn="base">
              <a:spcBef>
                <a:spcPct val="0"/>
              </a:spcBef>
              <a:spcAft>
                <a:spcPct val="0"/>
              </a:spcAft>
              <a:defRPr sz="4400">
                <a:solidFill>
                  <a:schemeClr val="tx1"/>
                </a:solidFill>
                <a:latin typeface="Helvetica" pitchFamily="34" charset="0"/>
              </a:defRPr>
            </a:lvl8pPr>
            <a:lvl9pPr marL="1828800" algn="ctr" rtl="0" fontAlgn="base">
              <a:spcBef>
                <a:spcPct val="0"/>
              </a:spcBef>
              <a:spcAft>
                <a:spcPct val="0"/>
              </a:spcAft>
              <a:defRPr sz="4400">
                <a:solidFill>
                  <a:schemeClr val="tx1"/>
                </a:solidFill>
                <a:latin typeface="Helvetica" pitchFamily="34" charset="0"/>
              </a:defRPr>
            </a:lvl9pPr>
          </a:lstStyle>
          <a:p>
            <a:pPr eaLnBrk="1" hangingPunct="1">
              <a:defRPr/>
            </a:pPr>
            <a:r>
              <a:rPr lang="en-US" altLang="en-US" kern="0" dirty="0"/>
              <a:t>Differences: Cricoid</a:t>
            </a:r>
          </a:p>
        </p:txBody>
      </p:sp>
      <p:pic>
        <p:nvPicPr>
          <p:cNvPr id="28676" name="Picture 9">
            <a:extLst>
              <a:ext uri="{FF2B5EF4-FFF2-40B4-BE49-F238E27FC236}">
                <a16:creationId xmlns:a16="http://schemas.microsoft.com/office/drawing/2014/main" id="{C9827610-FC2A-672C-4E69-72244F7C7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03" b="43069"/>
          <a:stretch>
            <a:fillRect/>
          </a:stretch>
        </p:blipFill>
        <p:spPr bwMode="auto">
          <a:xfrm>
            <a:off x="6825856" y="3907673"/>
            <a:ext cx="50736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a:extLst>
              <a:ext uri="{FF2B5EF4-FFF2-40B4-BE49-F238E27FC236}">
                <a16:creationId xmlns:a16="http://schemas.microsoft.com/office/drawing/2014/main" id="{FF13C89E-6235-C170-74D6-8815CE02A43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438" y="381001"/>
            <a:ext cx="4590486" cy="304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BEA1CF4F-20EF-7883-0B76-7F0974CAD398}"/>
              </a:ext>
            </a:extLst>
          </p:cNvPr>
          <p:cNvSpPr>
            <a:spLocks noGrp="1" noChangeArrowheads="1"/>
          </p:cNvSpPr>
          <p:nvPr>
            <p:ph type="title"/>
          </p:nvPr>
        </p:nvSpPr>
        <p:spPr>
          <a:xfrm>
            <a:off x="568257" y="266700"/>
            <a:ext cx="8001000" cy="1143000"/>
          </a:xfrm>
        </p:spPr>
        <p:txBody>
          <a:bodyPr/>
          <a:lstStyle/>
          <a:p>
            <a:r>
              <a:rPr lang="en-US" altLang="en-US" dirty="0"/>
              <a:t>The Pediatric Airway</a:t>
            </a:r>
          </a:p>
        </p:txBody>
      </p:sp>
      <p:sp>
        <p:nvSpPr>
          <p:cNvPr id="26627" name="Content Placeholder 2">
            <a:extLst>
              <a:ext uri="{FF2B5EF4-FFF2-40B4-BE49-F238E27FC236}">
                <a16:creationId xmlns:a16="http://schemas.microsoft.com/office/drawing/2014/main" id="{B64B1C6B-2CD2-9AE7-D765-9AB2555FF249}"/>
              </a:ext>
            </a:extLst>
          </p:cNvPr>
          <p:cNvSpPr>
            <a:spLocks noGrp="1" noChangeArrowheads="1"/>
          </p:cNvSpPr>
          <p:nvPr>
            <p:ph idx="1"/>
          </p:nvPr>
        </p:nvSpPr>
        <p:spPr>
          <a:xfrm>
            <a:off x="1421860" y="1409700"/>
            <a:ext cx="10533434" cy="4343400"/>
          </a:xfrm>
        </p:spPr>
        <p:txBody>
          <a:bodyPr>
            <a:normAutofit/>
          </a:bodyPr>
          <a:lstStyle/>
          <a:p>
            <a:r>
              <a:rPr lang="en-US" altLang="en-US" sz="3200" dirty="0"/>
              <a:t>Lack of oxygenation and ventilation in a child with an obstructed airway is the </a:t>
            </a:r>
            <a:r>
              <a:rPr lang="en-US" altLang="en-US" sz="3200" dirty="0">
                <a:solidFill>
                  <a:srgbClr val="FF0000"/>
                </a:solidFill>
              </a:rPr>
              <a:t>most common cause of cardiac arrest in children</a:t>
            </a:r>
          </a:p>
          <a:p>
            <a:pPr marL="0" indent="0">
              <a:buNone/>
            </a:pPr>
            <a:endParaRPr lang="en-US" altLang="en-US" dirty="0">
              <a:solidFill>
                <a:srgbClr val="FF0000"/>
              </a:solidFill>
              <a:latin typeface="Arial Black" panose="020B0A04020102020204" pitchFamily="34" charset="0"/>
            </a:endParaRPr>
          </a:p>
          <a:p>
            <a:r>
              <a:rPr lang="en-US" altLang="en-US" sz="3200" dirty="0"/>
              <a:t>Child’s airway can obstruct easily</a:t>
            </a:r>
          </a:p>
          <a:p>
            <a:pPr marL="457200" lvl="1" indent="0">
              <a:buNone/>
            </a:pPr>
            <a:r>
              <a:rPr lang="en-US" altLang="en-US" sz="3200" dirty="0"/>
              <a:t>Children (&lt; 3 </a:t>
            </a:r>
            <a:r>
              <a:rPr lang="en-US" altLang="en-US" sz="3200" dirty="0" err="1"/>
              <a:t>yo</a:t>
            </a:r>
            <a:r>
              <a:rPr lang="en-US" altLang="en-US" sz="3200" dirty="0"/>
              <a:t>) have a larger cranium and occiput, so natural flexion of cervical spine causes pharynx to buckle and obstruct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EB8154C-DA16-3B99-D953-F95B9AFB152A}"/>
              </a:ext>
            </a:extLst>
          </p:cNvPr>
          <p:cNvSpPr>
            <a:spLocks noGrp="1" noChangeArrowheads="1"/>
          </p:cNvSpPr>
          <p:nvPr>
            <p:ph type="title"/>
          </p:nvPr>
        </p:nvSpPr>
        <p:spPr>
          <a:xfrm>
            <a:off x="604736" y="267848"/>
            <a:ext cx="10515600" cy="1325563"/>
          </a:xfrm>
        </p:spPr>
        <p:txBody>
          <a:bodyPr/>
          <a:lstStyle/>
          <a:p>
            <a:pPr eaLnBrk="1" hangingPunct="1"/>
            <a:r>
              <a:rPr lang="en-US" altLang="en-US" dirty="0"/>
              <a:t>Other important differences</a:t>
            </a:r>
          </a:p>
        </p:txBody>
      </p:sp>
      <p:sp>
        <p:nvSpPr>
          <p:cNvPr id="32771" name="Rectangle 3">
            <a:extLst>
              <a:ext uri="{FF2B5EF4-FFF2-40B4-BE49-F238E27FC236}">
                <a16:creationId xmlns:a16="http://schemas.microsoft.com/office/drawing/2014/main" id="{5172E89B-59CA-7CCD-D215-2A221D554010}"/>
              </a:ext>
            </a:extLst>
          </p:cNvPr>
          <p:cNvSpPr>
            <a:spLocks noGrp="1" noChangeArrowheads="1"/>
          </p:cNvSpPr>
          <p:nvPr>
            <p:ph idx="1"/>
          </p:nvPr>
        </p:nvSpPr>
        <p:spPr>
          <a:xfrm>
            <a:off x="1249192" y="1451043"/>
            <a:ext cx="8186637" cy="4572000"/>
          </a:xfrm>
        </p:spPr>
        <p:txBody>
          <a:bodyPr/>
          <a:lstStyle/>
          <a:p>
            <a:pPr marL="0" indent="0" eaLnBrk="1" hangingPunct="1">
              <a:buNone/>
            </a:pPr>
            <a:r>
              <a:rPr lang="en-US" altLang="en-US" sz="3600" dirty="0"/>
              <a:t>Muscles</a:t>
            </a:r>
          </a:p>
          <a:p>
            <a:pPr lvl="1"/>
            <a:r>
              <a:rPr lang="en-US" altLang="en-US" sz="3600" dirty="0"/>
              <a:t>Fatigue quickly</a:t>
            </a:r>
          </a:p>
          <a:p>
            <a:pPr marL="0" indent="0" eaLnBrk="1" hangingPunct="1">
              <a:buNone/>
            </a:pPr>
            <a:r>
              <a:rPr lang="en-US" altLang="en-US" sz="3600" dirty="0"/>
              <a:t>Oxygen consumption</a:t>
            </a:r>
          </a:p>
          <a:p>
            <a:pPr lvl="1"/>
            <a:r>
              <a:rPr lang="en-US" altLang="en-US" sz="3600" dirty="0"/>
              <a:t>Twice the adult</a:t>
            </a:r>
            <a:r>
              <a:rPr lang="ja-JP" altLang="en-US" sz="3600" dirty="0"/>
              <a:t>’</a:t>
            </a:r>
            <a:r>
              <a:rPr lang="en-US" altLang="ja-JP" sz="3600" dirty="0"/>
              <a:t>s</a:t>
            </a:r>
          </a:p>
          <a:p>
            <a:pPr marL="0" indent="0" eaLnBrk="1" hangingPunct="1">
              <a:buNone/>
            </a:pPr>
            <a:r>
              <a:rPr lang="en-US" altLang="en-US" sz="3600" dirty="0"/>
              <a:t>Functional residual capacity</a:t>
            </a:r>
          </a:p>
          <a:p>
            <a:pPr lvl="1"/>
            <a:r>
              <a:rPr lang="en-US" altLang="en-US" sz="3600" dirty="0"/>
              <a:t>Decreased</a:t>
            </a:r>
          </a:p>
          <a:p>
            <a:pPr eaLnBrk="1" hangingPunct="1">
              <a:buFont typeface="Wingdings" panose="05000000000000000000" pitchFamily="2" charset="2"/>
              <a:buChar char="§"/>
            </a:pPr>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8FAB955-FB59-F8FE-64D0-A38C1F15C246}"/>
              </a:ext>
            </a:extLst>
          </p:cNvPr>
          <p:cNvSpPr txBox="1">
            <a:spLocks noChangeArrowheads="1"/>
          </p:cNvSpPr>
          <p:nvPr/>
        </p:nvSpPr>
        <p:spPr bwMode="auto">
          <a:xfrm>
            <a:off x="-674409" y="196392"/>
            <a:ext cx="8001000" cy="1143000"/>
          </a:xfrm>
          <a:prstGeom prst="rect">
            <a:avLst/>
          </a:prstGeom>
          <a:noFill/>
          <a:ln>
            <a:noFill/>
          </a:ln>
        </p:spPr>
        <p:txBody>
          <a:bodyPr lIns="92075" tIns="46038" rIns="92075" bIns="46038" anchor="ctr"/>
          <a:lstStyle>
            <a:lvl1pPr algn="ctr" rtl="0" eaLnBrk="0" fontAlgn="base" hangingPunct="0">
              <a:spcBef>
                <a:spcPct val="0"/>
              </a:spcBef>
              <a:spcAft>
                <a:spcPct val="0"/>
              </a:spcAft>
              <a:defRPr sz="44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Helvetica"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Helvetica"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Helvetica"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Helvetica"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Helvetica" pitchFamily="34" charset="0"/>
              </a:defRPr>
            </a:lvl6pPr>
            <a:lvl7pPr marL="914400" algn="ctr" rtl="0" fontAlgn="base">
              <a:spcBef>
                <a:spcPct val="0"/>
              </a:spcBef>
              <a:spcAft>
                <a:spcPct val="0"/>
              </a:spcAft>
              <a:defRPr sz="4400">
                <a:solidFill>
                  <a:schemeClr val="tx1"/>
                </a:solidFill>
                <a:latin typeface="Helvetica" pitchFamily="34" charset="0"/>
              </a:defRPr>
            </a:lvl7pPr>
            <a:lvl8pPr marL="1371600" algn="ctr" rtl="0" fontAlgn="base">
              <a:spcBef>
                <a:spcPct val="0"/>
              </a:spcBef>
              <a:spcAft>
                <a:spcPct val="0"/>
              </a:spcAft>
              <a:defRPr sz="4400">
                <a:solidFill>
                  <a:schemeClr val="tx1"/>
                </a:solidFill>
                <a:latin typeface="Helvetica" pitchFamily="34" charset="0"/>
              </a:defRPr>
            </a:lvl8pPr>
            <a:lvl9pPr marL="1828800" algn="ctr" rtl="0" fontAlgn="base">
              <a:spcBef>
                <a:spcPct val="0"/>
              </a:spcBef>
              <a:spcAft>
                <a:spcPct val="0"/>
              </a:spcAft>
              <a:defRPr sz="4400">
                <a:solidFill>
                  <a:schemeClr val="tx1"/>
                </a:solidFill>
                <a:latin typeface="Helvetica" pitchFamily="34" charset="0"/>
              </a:defRPr>
            </a:lvl9pPr>
          </a:lstStyle>
          <a:p>
            <a:pPr eaLnBrk="1" hangingPunct="1">
              <a:defRPr/>
            </a:pPr>
            <a:r>
              <a:rPr lang="en-US" altLang="en-US" kern="0" dirty="0"/>
              <a:t>Anesthesia Perspective</a:t>
            </a:r>
          </a:p>
        </p:txBody>
      </p:sp>
      <p:sp>
        <p:nvSpPr>
          <p:cNvPr id="5" name="Rectangle 3">
            <a:extLst>
              <a:ext uri="{FF2B5EF4-FFF2-40B4-BE49-F238E27FC236}">
                <a16:creationId xmlns:a16="http://schemas.microsoft.com/office/drawing/2014/main" id="{17EA734C-9815-50DD-F4A4-57453BFB91C9}"/>
              </a:ext>
            </a:extLst>
          </p:cNvPr>
          <p:cNvSpPr txBox="1">
            <a:spLocks noChangeArrowheads="1"/>
          </p:cNvSpPr>
          <p:nvPr/>
        </p:nvSpPr>
        <p:spPr bwMode="auto">
          <a:xfrm>
            <a:off x="1074656" y="1267119"/>
            <a:ext cx="10972800" cy="4114800"/>
          </a:xfrm>
          <a:prstGeom prst="rect">
            <a:avLst/>
          </a:prstGeom>
          <a:noFill/>
          <a:ln>
            <a:noFill/>
          </a:ln>
        </p:spPr>
        <p:txBody>
          <a:bodyPr/>
          <a:lstStyle>
            <a:lvl1pPr marL="342900" indent="-342900" algn="l" rtl="0" eaLnBrk="0" fontAlgn="base" hangingPunct="0">
              <a:spcBef>
                <a:spcPct val="20000"/>
              </a:spcBef>
              <a:spcAft>
                <a:spcPct val="0"/>
              </a:spcAft>
              <a:buClr>
                <a:schemeClr val="tx1"/>
              </a:buClr>
              <a:buSzPct val="115000"/>
              <a:buChar char="•"/>
              <a:defRPr sz="28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11500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chemeClr val="tx1"/>
              </a:buClr>
              <a:buSzPct val="115000"/>
              <a:buChar char="•"/>
              <a:defRPr sz="28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chemeClr val="tx1"/>
              </a:buClr>
              <a:buSzPct val="115000"/>
              <a:buChar char="•"/>
              <a:defRPr sz="28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chemeClr val="tx1"/>
              </a:buClr>
              <a:buSzPct val="115000"/>
              <a:buChar char="•"/>
              <a:defRPr sz="2800">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chemeClr val="tx1"/>
              </a:buClr>
              <a:buSzPct val="115000"/>
              <a:buChar char="•"/>
              <a:defRPr sz="2800">
                <a:solidFill>
                  <a:schemeClr val="tx1"/>
                </a:solidFill>
                <a:latin typeface="+mn-lt"/>
              </a:defRPr>
            </a:lvl6pPr>
            <a:lvl7pPr marL="2971800" indent="-228600" algn="l" rtl="0" fontAlgn="base">
              <a:spcBef>
                <a:spcPct val="20000"/>
              </a:spcBef>
              <a:spcAft>
                <a:spcPct val="0"/>
              </a:spcAft>
              <a:buClr>
                <a:schemeClr val="tx1"/>
              </a:buClr>
              <a:buSzPct val="115000"/>
              <a:buChar char="•"/>
              <a:defRPr sz="2800">
                <a:solidFill>
                  <a:schemeClr val="tx1"/>
                </a:solidFill>
                <a:latin typeface="+mn-lt"/>
              </a:defRPr>
            </a:lvl7pPr>
            <a:lvl8pPr marL="3429000" indent="-228600" algn="l" rtl="0" fontAlgn="base">
              <a:spcBef>
                <a:spcPct val="20000"/>
              </a:spcBef>
              <a:spcAft>
                <a:spcPct val="0"/>
              </a:spcAft>
              <a:buClr>
                <a:schemeClr val="tx1"/>
              </a:buClr>
              <a:buSzPct val="115000"/>
              <a:buChar char="•"/>
              <a:defRPr sz="2800">
                <a:solidFill>
                  <a:schemeClr val="tx1"/>
                </a:solidFill>
                <a:latin typeface="+mn-lt"/>
              </a:defRPr>
            </a:lvl8pPr>
            <a:lvl9pPr marL="3886200" indent="-228600" algn="l" rtl="0" fontAlgn="base">
              <a:spcBef>
                <a:spcPct val="20000"/>
              </a:spcBef>
              <a:spcAft>
                <a:spcPct val="0"/>
              </a:spcAft>
              <a:buClr>
                <a:schemeClr val="tx1"/>
              </a:buClr>
              <a:buSzPct val="115000"/>
              <a:buChar char="•"/>
              <a:defRPr sz="2800">
                <a:solidFill>
                  <a:schemeClr val="tx1"/>
                </a:solidFill>
                <a:latin typeface="+mn-lt"/>
              </a:defRPr>
            </a:lvl9pPr>
          </a:lstStyle>
          <a:p>
            <a:pPr marL="0" indent="0" eaLnBrk="1" hangingPunct="1">
              <a:lnSpc>
                <a:spcPct val="90000"/>
              </a:lnSpc>
              <a:buNone/>
              <a:defRPr/>
            </a:pPr>
            <a:r>
              <a:rPr lang="en-US" altLang="en-US" kern="0" dirty="0"/>
              <a:t>Intubating in the operating room is different </a:t>
            </a:r>
          </a:p>
          <a:p>
            <a:pPr marL="0" indent="0" eaLnBrk="1" hangingPunct="1">
              <a:lnSpc>
                <a:spcPct val="90000"/>
              </a:lnSpc>
              <a:buNone/>
              <a:defRPr/>
            </a:pPr>
            <a:r>
              <a:rPr lang="en-US" altLang="en-US" kern="0" dirty="0"/>
              <a:t>The patient comes prepared</a:t>
            </a:r>
          </a:p>
          <a:p>
            <a:pPr marL="0" indent="0" eaLnBrk="1" hangingPunct="1">
              <a:lnSpc>
                <a:spcPct val="90000"/>
              </a:lnSpc>
              <a:buNone/>
              <a:defRPr/>
            </a:pPr>
            <a:r>
              <a:rPr lang="en-US" altLang="en-US" kern="0" dirty="0"/>
              <a:t>			NPO</a:t>
            </a:r>
          </a:p>
          <a:p>
            <a:pPr marL="0" indent="0" eaLnBrk="1" hangingPunct="1">
              <a:lnSpc>
                <a:spcPct val="90000"/>
              </a:lnSpc>
              <a:buNone/>
              <a:defRPr/>
            </a:pPr>
            <a:r>
              <a:rPr lang="en-US" altLang="en-US" kern="0" dirty="0"/>
              <a:t>			Controlled situation</a:t>
            </a:r>
          </a:p>
          <a:p>
            <a:pPr marL="0" indent="0" eaLnBrk="1" hangingPunct="1">
              <a:lnSpc>
                <a:spcPct val="90000"/>
              </a:lnSpc>
              <a:buNone/>
              <a:defRPr/>
            </a:pPr>
            <a:r>
              <a:rPr lang="en-US" altLang="en-US" kern="0" dirty="0"/>
              <a:t>			Many hands to help </a:t>
            </a:r>
          </a:p>
          <a:p>
            <a:pPr marL="0" indent="0" eaLnBrk="1" hangingPunct="1">
              <a:lnSpc>
                <a:spcPct val="90000"/>
              </a:lnSpc>
              <a:buNone/>
              <a:defRPr/>
            </a:pPr>
            <a:r>
              <a:rPr lang="en-US" altLang="en-US" kern="0" dirty="0"/>
              <a:t>Not the same as in the field, ED, ICU or Floor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98E515A-BE5D-5195-467A-B675EEC1477B}"/>
              </a:ext>
            </a:extLst>
          </p:cNvPr>
          <p:cNvSpPr>
            <a:spLocks noGrp="1" noChangeArrowheads="1"/>
          </p:cNvSpPr>
          <p:nvPr>
            <p:ph type="title"/>
          </p:nvPr>
        </p:nvSpPr>
        <p:spPr>
          <a:xfrm>
            <a:off x="508262" y="65389"/>
            <a:ext cx="10515600" cy="1325563"/>
          </a:xfrm>
          <a:noFill/>
        </p:spPr>
        <p:txBody>
          <a:bodyPr vert="horz" lIns="90487" tIns="44450" rIns="90487" bIns="44450" rtlCol="0" anchor="b">
            <a:normAutofit/>
          </a:bodyPr>
          <a:lstStyle/>
          <a:p>
            <a:pPr eaLnBrk="1" hangingPunct="1"/>
            <a:r>
              <a:rPr lang="en-US" altLang="en-US" dirty="0"/>
              <a:t>Induction &amp; Intubation:  Goals</a:t>
            </a:r>
          </a:p>
        </p:txBody>
      </p:sp>
      <p:sp>
        <p:nvSpPr>
          <p:cNvPr id="36867" name="Rectangle 3">
            <a:extLst>
              <a:ext uri="{FF2B5EF4-FFF2-40B4-BE49-F238E27FC236}">
                <a16:creationId xmlns:a16="http://schemas.microsoft.com/office/drawing/2014/main" id="{71BA16D2-D597-F0FA-5DAD-E3A9ACBD970D}"/>
              </a:ext>
            </a:extLst>
          </p:cNvPr>
          <p:cNvSpPr>
            <a:spLocks noGrp="1" noChangeArrowheads="1"/>
          </p:cNvSpPr>
          <p:nvPr>
            <p:ph idx="1"/>
          </p:nvPr>
        </p:nvSpPr>
        <p:spPr>
          <a:xfrm>
            <a:off x="1271047" y="1552247"/>
            <a:ext cx="10515600" cy="4351338"/>
          </a:xfrm>
        </p:spPr>
        <p:txBody>
          <a:bodyPr vert="horz" lIns="90487" tIns="44450" rIns="90487" bIns="44450" rtlCol="0">
            <a:normAutofit/>
          </a:bodyPr>
          <a:lstStyle/>
          <a:p>
            <a:pPr eaLnBrk="1" hangingPunct="1"/>
            <a:r>
              <a:rPr lang="en-US" altLang="en-US" dirty="0"/>
              <a:t>Rapid control of the airway</a:t>
            </a:r>
          </a:p>
          <a:p>
            <a:pPr marL="457200" lvl="1" indent="0" eaLnBrk="1" hangingPunct="1">
              <a:buNone/>
            </a:pPr>
            <a:r>
              <a:rPr lang="en-US" altLang="en-US" dirty="0"/>
              <a:t>Minimize time airway is uncontrolled</a:t>
            </a:r>
          </a:p>
          <a:p>
            <a:pPr eaLnBrk="1" hangingPunct="1"/>
            <a:r>
              <a:rPr lang="en-US" altLang="en-US" dirty="0"/>
              <a:t>Maintenance of cerebral perfusion pressure </a:t>
            </a:r>
          </a:p>
          <a:p>
            <a:pPr marL="457200" lvl="1" indent="0" eaLnBrk="1" hangingPunct="1">
              <a:buNone/>
            </a:pPr>
            <a:r>
              <a:rPr lang="en-US" altLang="en-US" dirty="0"/>
              <a:t>Stability of systemic blood pressure</a:t>
            </a:r>
          </a:p>
          <a:p>
            <a:pPr marL="457200" lvl="1" indent="0" eaLnBrk="1" hangingPunct="1">
              <a:buNone/>
            </a:pPr>
            <a:r>
              <a:rPr lang="en-US" altLang="en-US" dirty="0"/>
              <a:t>Decrease in intracranial pressure</a:t>
            </a:r>
          </a:p>
          <a:p>
            <a:pPr eaLnBrk="1" hangingPunct="1"/>
            <a:r>
              <a:rPr lang="en-US" altLang="en-US" dirty="0"/>
              <a:t>No hypoxia</a:t>
            </a:r>
          </a:p>
          <a:p>
            <a:pPr eaLnBrk="1" hangingPunct="1"/>
            <a:r>
              <a:rPr lang="en-US" altLang="en-US" dirty="0"/>
              <a:t>No aspiration</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My Documents\Steve's Temp\22485\2.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1323</Words>
  <Application>Microsoft Office PowerPoint</Application>
  <PresentationFormat>Widescreen</PresentationFormat>
  <Paragraphs>250</Paragraphs>
  <Slides>30</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ＭＳ Ｐゴシック</vt:lpstr>
      <vt:lpstr>ＭＳ Ｐゴシック</vt:lpstr>
      <vt:lpstr>游ゴシック</vt:lpstr>
      <vt:lpstr>游ゴシック Light</vt:lpstr>
      <vt:lpstr>Arial</vt:lpstr>
      <vt:lpstr>Arial Black</vt:lpstr>
      <vt:lpstr>Calibri</vt:lpstr>
      <vt:lpstr>Calibri Light</vt:lpstr>
      <vt:lpstr>Helvetica</vt:lpstr>
      <vt:lpstr>Wingdings</vt:lpstr>
      <vt:lpstr>Office Theme</vt:lpstr>
      <vt:lpstr>The Pediatric Airway</vt:lpstr>
      <vt:lpstr>PowerPoint Presentation</vt:lpstr>
      <vt:lpstr>PowerPoint Presentation</vt:lpstr>
      <vt:lpstr>Differences: Upper Airway</vt:lpstr>
      <vt:lpstr>PowerPoint Presentation</vt:lpstr>
      <vt:lpstr>The Pediatric Airway</vt:lpstr>
      <vt:lpstr>Other important differences</vt:lpstr>
      <vt:lpstr>PowerPoint Presentation</vt:lpstr>
      <vt:lpstr>Induction &amp; Intubation:  Goals</vt:lpstr>
      <vt:lpstr>So you have decided to intubate this child……. Rapid Sequence Intubation (RSI) </vt:lpstr>
      <vt:lpstr>PowerPoint Presentation</vt:lpstr>
      <vt:lpstr>Intubation Blades</vt:lpstr>
      <vt:lpstr>Intubation Blades</vt:lpstr>
      <vt:lpstr>EQUIPMENT SIZE</vt:lpstr>
      <vt:lpstr>Macintosh versus Miller</vt:lpstr>
      <vt:lpstr>RSI- Protection and Position</vt:lpstr>
      <vt:lpstr>Airway positioning for children &lt;2yrs</vt:lpstr>
      <vt:lpstr>Rapid Sequence Intubation Medications</vt:lpstr>
      <vt:lpstr>Macintosh versus Miller: Seeing the Airway</vt:lpstr>
      <vt:lpstr>PowerPoint Presentation</vt:lpstr>
      <vt:lpstr>Technique: Intubation</vt:lpstr>
      <vt:lpstr>How Deep?         Forget the math</vt:lpstr>
      <vt:lpstr>RSI- Postintubation</vt:lpstr>
      <vt:lpstr>And when you can’t see …</vt:lpstr>
      <vt:lpstr>Questions? References:</vt:lpstr>
      <vt:lpstr>PowerPoint Presentation</vt:lpstr>
      <vt:lpstr>Laryngeal Mask Airway</vt:lpstr>
      <vt:lpstr>Cricothyroidotomy</vt:lpstr>
      <vt:lpstr>Cridothyroidotmy Kit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Pediatric Airway</dc:title>
  <dc:creator>Payne, Brian</dc:creator>
  <cp:lastModifiedBy>Campuzano, Erica</cp:lastModifiedBy>
  <cp:revision>1</cp:revision>
  <dcterms:created xsi:type="dcterms:W3CDTF">2023-10-05T00:11:26Z</dcterms:created>
  <dcterms:modified xsi:type="dcterms:W3CDTF">2023-10-05T15:50:25Z</dcterms:modified>
</cp:coreProperties>
</file>