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93" r:id="rId3"/>
    <p:sldId id="257" r:id="rId4"/>
    <p:sldId id="258" r:id="rId5"/>
    <p:sldId id="259" r:id="rId6"/>
    <p:sldId id="261" r:id="rId7"/>
    <p:sldId id="271" r:id="rId8"/>
    <p:sldId id="272" r:id="rId9"/>
    <p:sldId id="262" r:id="rId10"/>
    <p:sldId id="294" r:id="rId11"/>
    <p:sldId id="295" r:id="rId12"/>
    <p:sldId id="291" r:id="rId13"/>
    <p:sldId id="263" r:id="rId14"/>
    <p:sldId id="288" r:id="rId15"/>
    <p:sldId id="273" r:id="rId16"/>
    <p:sldId id="292" r:id="rId17"/>
    <p:sldId id="283" r:id="rId18"/>
    <p:sldId id="265" r:id="rId19"/>
    <p:sldId id="276" r:id="rId20"/>
    <p:sldId id="277" r:id="rId21"/>
    <p:sldId id="279" r:id="rId22"/>
    <p:sldId id="266" r:id="rId23"/>
    <p:sldId id="264" r:id="rId24"/>
    <p:sldId id="300" r:id="rId25"/>
    <p:sldId id="299" r:id="rId26"/>
    <p:sldId id="270" r:id="rId27"/>
    <p:sldId id="297" r:id="rId28"/>
    <p:sldId id="301" r:id="rId29"/>
    <p:sldId id="267" r:id="rId30"/>
    <p:sldId id="287" r:id="rId31"/>
    <p:sldId id="274" r:id="rId32"/>
    <p:sldId id="298" r:id="rId33"/>
    <p:sldId id="268" r:id="rId34"/>
    <p:sldId id="296" r:id="rId35"/>
    <p:sldId id="290" r:id="rId36"/>
    <p:sldId id="269" r:id="rId37"/>
    <p:sldId id="285" r:id="rId38"/>
    <p:sldId id="280" r:id="rId39"/>
    <p:sldId id="281" r:id="rId40"/>
    <p:sldId id="278"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10/12/2023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10/12/2023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10/12/2023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10/12/2023</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www.hopkinsmedicine.org/health/conditions-and-diseases/hereditary-diffuse-gastric-cancer-hdgc"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9F937-D648-40B7-A46E-823566763F64}"/>
              </a:ext>
            </a:extLst>
          </p:cNvPr>
          <p:cNvSpPr>
            <a:spLocks noGrp="1"/>
          </p:cNvSpPr>
          <p:nvPr>
            <p:ph type="ctrTitle"/>
          </p:nvPr>
        </p:nvSpPr>
        <p:spPr/>
        <p:txBody>
          <a:bodyPr>
            <a:normAutofit/>
          </a:bodyPr>
          <a:lstStyle/>
          <a:p>
            <a:r>
              <a:rPr lang="en-US" sz="4400" dirty="0"/>
              <a:t>Hereditary Cancer Syndromes</a:t>
            </a:r>
          </a:p>
        </p:txBody>
      </p:sp>
      <p:sp>
        <p:nvSpPr>
          <p:cNvPr id="3" name="Subtitle 2">
            <a:extLst>
              <a:ext uri="{FF2B5EF4-FFF2-40B4-BE49-F238E27FC236}">
                <a16:creationId xmlns:a16="http://schemas.microsoft.com/office/drawing/2014/main" id="{040A3810-1450-411B-9FAD-BA6C1303AC02}"/>
              </a:ext>
            </a:extLst>
          </p:cNvPr>
          <p:cNvSpPr>
            <a:spLocks noGrp="1"/>
          </p:cNvSpPr>
          <p:nvPr>
            <p:ph type="subTitle" idx="1"/>
          </p:nvPr>
        </p:nvSpPr>
        <p:spPr/>
        <p:txBody>
          <a:bodyPr>
            <a:normAutofit lnSpcReduction="10000"/>
          </a:bodyPr>
          <a:lstStyle/>
          <a:p>
            <a:r>
              <a:rPr lang="en-US" dirty="0"/>
              <a:t>Lindsay Eckert, PA-C</a:t>
            </a:r>
          </a:p>
          <a:p>
            <a:r>
              <a:rPr lang="en-US" dirty="0"/>
              <a:t>TTUHSC Department of Internal Medicine</a:t>
            </a:r>
          </a:p>
          <a:p>
            <a:r>
              <a:rPr lang="en-US" dirty="0"/>
              <a:t>Hematology/Oncology</a:t>
            </a:r>
          </a:p>
          <a:p>
            <a:endParaRPr lang="en-US" dirty="0"/>
          </a:p>
        </p:txBody>
      </p:sp>
    </p:spTree>
    <p:extLst>
      <p:ext uri="{BB962C8B-B14F-4D97-AF65-F5344CB8AC3E}">
        <p14:creationId xmlns:p14="http://schemas.microsoft.com/office/powerpoint/2010/main" val="1094890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53DB7-5243-4496-B61F-FEA8AB8B2C37}"/>
              </a:ext>
            </a:extLst>
          </p:cNvPr>
          <p:cNvSpPr>
            <a:spLocks noGrp="1"/>
          </p:cNvSpPr>
          <p:nvPr>
            <p:ph type="title"/>
          </p:nvPr>
        </p:nvSpPr>
        <p:spPr/>
        <p:txBody>
          <a:bodyPr>
            <a:normAutofit/>
          </a:bodyPr>
          <a:lstStyle/>
          <a:p>
            <a:pPr algn="ctr"/>
            <a:r>
              <a:rPr lang="en-US" sz="2400" dirty="0"/>
              <a:t>Hereditary Breast and Ovarian Cancer Syndrome (HBOC)</a:t>
            </a:r>
            <a:br>
              <a:rPr lang="en-US" sz="2400" dirty="0"/>
            </a:br>
            <a:r>
              <a:rPr lang="en-US" sz="2400" dirty="0"/>
              <a:t>BRCA 1/2</a:t>
            </a:r>
          </a:p>
        </p:txBody>
      </p:sp>
      <p:pic>
        <p:nvPicPr>
          <p:cNvPr id="4" name="Content Placeholder 3">
            <a:extLst>
              <a:ext uri="{FF2B5EF4-FFF2-40B4-BE49-F238E27FC236}">
                <a16:creationId xmlns:a16="http://schemas.microsoft.com/office/drawing/2014/main" id="{7EB5CC63-4CC0-4512-A6A5-CBF83E21415D}"/>
              </a:ext>
            </a:extLst>
          </p:cNvPr>
          <p:cNvPicPr>
            <a:picLocks noGrp="1" noChangeAspect="1"/>
          </p:cNvPicPr>
          <p:nvPr>
            <p:ph idx="1"/>
          </p:nvPr>
        </p:nvPicPr>
        <p:blipFill>
          <a:blip r:embed="rId2"/>
          <a:stretch>
            <a:fillRect/>
          </a:stretch>
        </p:blipFill>
        <p:spPr>
          <a:xfrm>
            <a:off x="3491814" y="1905000"/>
            <a:ext cx="6887536" cy="1829055"/>
          </a:xfrm>
          <a:prstGeom prst="rect">
            <a:avLst/>
          </a:prstGeom>
        </p:spPr>
      </p:pic>
      <p:pic>
        <p:nvPicPr>
          <p:cNvPr id="5" name="Picture 4">
            <a:extLst>
              <a:ext uri="{FF2B5EF4-FFF2-40B4-BE49-F238E27FC236}">
                <a16:creationId xmlns:a16="http://schemas.microsoft.com/office/drawing/2014/main" id="{FAD73265-2591-4B02-B1D9-300508BD66AD}"/>
              </a:ext>
            </a:extLst>
          </p:cNvPr>
          <p:cNvPicPr>
            <a:picLocks noChangeAspect="1"/>
          </p:cNvPicPr>
          <p:nvPr/>
        </p:nvPicPr>
        <p:blipFill>
          <a:blip r:embed="rId3"/>
          <a:stretch>
            <a:fillRect/>
          </a:stretch>
        </p:blipFill>
        <p:spPr>
          <a:xfrm>
            <a:off x="3491814" y="4214853"/>
            <a:ext cx="6868484" cy="1305107"/>
          </a:xfrm>
          <a:prstGeom prst="rect">
            <a:avLst/>
          </a:prstGeom>
        </p:spPr>
      </p:pic>
    </p:spTree>
    <p:extLst>
      <p:ext uri="{BB962C8B-B14F-4D97-AF65-F5344CB8AC3E}">
        <p14:creationId xmlns:p14="http://schemas.microsoft.com/office/powerpoint/2010/main" val="27095074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93538-F2B8-49F7-894B-7DB32F5F462D}"/>
              </a:ext>
            </a:extLst>
          </p:cNvPr>
          <p:cNvSpPr>
            <a:spLocks noGrp="1"/>
          </p:cNvSpPr>
          <p:nvPr>
            <p:ph type="title"/>
          </p:nvPr>
        </p:nvSpPr>
        <p:spPr/>
        <p:txBody>
          <a:bodyPr>
            <a:normAutofit/>
          </a:bodyPr>
          <a:lstStyle/>
          <a:p>
            <a:pPr algn="ctr"/>
            <a:r>
              <a:rPr lang="en-US" sz="2400" dirty="0"/>
              <a:t>Hereditary Breast and Ovarian Cancer Syndrome (HBOC)</a:t>
            </a:r>
            <a:br>
              <a:rPr lang="en-US" sz="2400" dirty="0"/>
            </a:br>
            <a:r>
              <a:rPr lang="en-US" sz="2400" dirty="0"/>
              <a:t>BRCA 1/2</a:t>
            </a:r>
          </a:p>
        </p:txBody>
      </p:sp>
      <p:pic>
        <p:nvPicPr>
          <p:cNvPr id="4" name="Content Placeholder 3">
            <a:extLst>
              <a:ext uri="{FF2B5EF4-FFF2-40B4-BE49-F238E27FC236}">
                <a16:creationId xmlns:a16="http://schemas.microsoft.com/office/drawing/2014/main" id="{9DB53EB8-16E0-46B6-9F98-ADD069DF23EB}"/>
              </a:ext>
            </a:extLst>
          </p:cNvPr>
          <p:cNvPicPr>
            <a:picLocks noGrp="1" noChangeAspect="1"/>
          </p:cNvPicPr>
          <p:nvPr>
            <p:ph idx="1"/>
          </p:nvPr>
        </p:nvPicPr>
        <p:blipFill>
          <a:blip r:embed="rId2"/>
          <a:stretch>
            <a:fillRect/>
          </a:stretch>
        </p:blipFill>
        <p:spPr>
          <a:xfrm>
            <a:off x="3477453" y="1652632"/>
            <a:ext cx="7322384" cy="4796114"/>
          </a:xfrm>
          <a:prstGeom prst="rect">
            <a:avLst/>
          </a:prstGeom>
        </p:spPr>
      </p:pic>
    </p:spTree>
    <p:extLst>
      <p:ext uri="{BB962C8B-B14F-4D97-AF65-F5344CB8AC3E}">
        <p14:creationId xmlns:p14="http://schemas.microsoft.com/office/powerpoint/2010/main" val="2880859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54CD1-611E-42E3-8B1C-AE467EC30597}"/>
              </a:ext>
            </a:extLst>
          </p:cNvPr>
          <p:cNvSpPr>
            <a:spLocks noGrp="1"/>
          </p:cNvSpPr>
          <p:nvPr>
            <p:ph type="title"/>
          </p:nvPr>
        </p:nvSpPr>
        <p:spPr/>
        <p:txBody>
          <a:bodyPr/>
          <a:lstStyle/>
          <a:p>
            <a:pPr algn="ctr"/>
            <a:r>
              <a:rPr lang="en-US" dirty="0"/>
              <a:t>HBOC Management</a:t>
            </a:r>
          </a:p>
        </p:txBody>
      </p:sp>
      <p:sp>
        <p:nvSpPr>
          <p:cNvPr id="3" name="Content Placeholder 2">
            <a:extLst>
              <a:ext uri="{FF2B5EF4-FFF2-40B4-BE49-F238E27FC236}">
                <a16:creationId xmlns:a16="http://schemas.microsoft.com/office/drawing/2014/main" id="{7D2ACB87-8537-4DB7-A022-4AC6CF3D6325}"/>
              </a:ext>
            </a:extLst>
          </p:cNvPr>
          <p:cNvSpPr>
            <a:spLocks noGrp="1"/>
          </p:cNvSpPr>
          <p:nvPr>
            <p:ph idx="1"/>
          </p:nvPr>
        </p:nvSpPr>
        <p:spPr>
          <a:xfrm>
            <a:off x="2589212" y="2133600"/>
            <a:ext cx="8915400" cy="3777622"/>
          </a:xfrm>
        </p:spPr>
        <p:txBody>
          <a:bodyPr>
            <a:normAutofit fontScale="70000" lnSpcReduction="20000"/>
          </a:bodyPr>
          <a:lstStyle/>
          <a:p>
            <a:r>
              <a:rPr lang="en-US" dirty="0"/>
              <a:t>Female breast cancer</a:t>
            </a:r>
          </a:p>
          <a:p>
            <a:pPr lvl="1"/>
            <a:r>
              <a:rPr lang="en-US" dirty="0"/>
              <a:t>Self breast exams beginning at age 18 and clinical breast exam every 6-12 months beginning at age 25</a:t>
            </a:r>
          </a:p>
          <a:p>
            <a:pPr lvl="1"/>
            <a:r>
              <a:rPr lang="en-US" dirty="0"/>
              <a:t>Annual breast MRI beginning at age 25 and mammogram beginning at age 30 or 10 years younger than earliest breast cancer diagnosis in the family</a:t>
            </a:r>
          </a:p>
          <a:p>
            <a:pPr lvl="1"/>
            <a:r>
              <a:rPr lang="en-US" dirty="0"/>
              <a:t>Discuss option of risk reducing mastectomies (RRM)</a:t>
            </a:r>
          </a:p>
          <a:p>
            <a:pPr lvl="1"/>
            <a:r>
              <a:rPr lang="en-US" dirty="0"/>
              <a:t>Chemoprevention with tamoxifen</a:t>
            </a:r>
          </a:p>
          <a:p>
            <a:r>
              <a:rPr lang="en-US" dirty="0"/>
              <a:t>Male breast cancer screening with self-exam and annual clinical exam at 35</a:t>
            </a:r>
          </a:p>
          <a:p>
            <a:r>
              <a:rPr lang="en-US" dirty="0"/>
              <a:t>Ovarian cancer</a:t>
            </a:r>
          </a:p>
          <a:p>
            <a:pPr lvl="1"/>
            <a:r>
              <a:rPr lang="en-US" dirty="0"/>
              <a:t>Recommend risk reducing </a:t>
            </a:r>
            <a:r>
              <a:rPr lang="en-US" dirty="0" err="1"/>
              <a:t>Salpingo</a:t>
            </a:r>
            <a:r>
              <a:rPr lang="en-US" dirty="0"/>
              <a:t>-Oophorectomy (RRSO) between 35 and 40 after completion of childbearing</a:t>
            </a:r>
          </a:p>
          <a:p>
            <a:pPr lvl="1"/>
            <a:r>
              <a:rPr lang="en-US" dirty="0"/>
              <a:t>Consider ovarian suppression for delayed surgery and annual transvaginal u/s with CA-125 monitoring</a:t>
            </a:r>
          </a:p>
          <a:p>
            <a:r>
              <a:rPr lang="en-US" dirty="0"/>
              <a:t>Pancreatic cancer</a:t>
            </a:r>
          </a:p>
          <a:p>
            <a:pPr lvl="1"/>
            <a:r>
              <a:rPr lang="en-US" dirty="0"/>
              <a:t>Consider screening with annual abdominal MRI/MRCP and EUS beginning at age 50 or 10 years prior to earliest diagnosis in the family</a:t>
            </a:r>
          </a:p>
          <a:p>
            <a:r>
              <a:rPr lang="en-US" dirty="0"/>
              <a:t>Prostate cancer screening with PSA every 1-2 years if &lt;3 beginning at age 40 and consideration of DRE</a:t>
            </a:r>
          </a:p>
          <a:p>
            <a:r>
              <a:rPr lang="en-US" dirty="0"/>
              <a:t>Melanoma screening with annual dermatology visits and risk management discussion</a:t>
            </a:r>
          </a:p>
        </p:txBody>
      </p:sp>
    </p:spTree>
    <p:extLst>
      <p:ext uri="{BB962C8B-B14F-4D97-AF65-F5344CB8AC3E}">
        <p14:creationId xmlns:p14="http://schemas.microsoft.com/office/powerpoint/2010/main" val="8768008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98979-028A-4DE1-9DEC-BAFC1B21DC59}"/>
              </a:ext>
            </a:extLst>
          </p:cNvPr>
          <p:cNvSpPr>
            <a:spLocks noGrp="1"/>
          </p:cNvSpPr>
          <p:nvPr>
            <p:ph type="title"/>
          </p:nvPr>
        </p:nvSpPr>
        <p:spPr/>
        <p:txBody>
          <a:bodyPr>
            <a:normAutofit fontScale="90000"/>
          </a:bodyPr>
          <a:lstStyle/>
          <a:p>
            <a:pPr algn="ctr"/>
            <a:r>
              <a:rPr lang="en-US" sz="2800" dirty="0"/>
              <a:t>Hereditary Nonpolyposis Colon Cancer (HNPCC)</a:t>
            </a:r>
            <a:br>
              <a:rPr lang="en-US" sz="2800" dirty="0"/>
            </a:br>
            <a:r>
              <a:rPr lang="en-US" sz="2800" dirty="0"/>
              <a:t>Lynch Syndrome</a:t>
            </a:r>
            <a:br>
              <a:rPr lang="en-US" sz="2800" dirty="0"/>
            </a:br>
            <a:r>
              <a:rPr lang="en-US" sz="2800" dirty="0"/>
              <a:t>MLH1, MSH2/EPCAM, MSH6, PMS2</a:t>
            </a:r>
          </a:p>
        </p:txBody>
      </p:sp>
      <p:sp>
        <p:nvSpPr>
          <p:cNvPr id="3" name="Content Placeholder 2">
            <a:extLst>
              <a:ext uri="{FF2B5EF4-FFF2-40B4-BE49-F238E27FC236}">
                <a16:creationId xmlns:a16="http://schemas.microsoft.com/office/drawing/2014/main" id="{7A9629B8-BD94-4A46-BF9A-B76ADB746C0F}"/>
              </a:ext>
            </a:extLst>
          </p:cNvPr>
          <p:cNvSpPr>
            <a:spLocks noGrp="1"/>
          </p:cNvSpPr>
          <p:nvPr>
            <p:ph idx="1"/>
          </p:nvPr>
        </p:nvSpPr>
        <p:spPr/>
        <p:txBody>
          <a:bodyPr>
            <a:normAutofit fontScale="92500" lnSpcReduction="20000"/>
          </a:bodyPr>
          <a:lstStyle/>
          <a:p>
            <a:r>
              <a:rPr lang="en-US" dirty="0"/>
              <a:t>The most common hereditary colorectal cancer syndrome</a:t>
            </a:r>
          </a:p>
          <a:p>
            <a:r>
              <a:rPr lang="en-US" dirty="0"/>
              <a:t>Estimated to occur in over 1.2 million individuals in the US (1 in 279).</a:t>
            </a:r>
          </a:p>
          <a:p>
            <a:r>
              <a:rPr lang="en-US" dirty="0"/>
              <a:t>Increases the risk of colorectal, endometrial, ovarian, gastric, urinary tract, small bowel, bile duct cancers and sebaceous skin tumors</a:t>
            </a:r>
          </a:p>
          <a:p>
            <a:r>
              <a:rPr lang="en-US" dirty="0"/>
              <a:t>Limited evidence of association with breast cancer (absolute risk &lt;15)</a:t>
            </a:r>
          </a:p>
          <a:p>
            <a:r>
              <a:rPr lang="en-US" dirty="0"/>
              <a:t>Accounts for 1 out of every 25 (4%) colorectal cancers with a mean age of diagnosis at 45</a:t>
            </a:r>
          </a:p>
          <a:p>
            <a:r>
              <a:rPr lang="en-US" dirty="0"/>
              <a:t>Accounts for 1 out of every 30 (3%) endometrial cancers</a:t>
            </a:r>
          </a:p>
          <a:p>
            <a:r>
              <a:rPr lang="en-US" dirty="0"/>
              <a:t>Individuals with a personal or family history of</a:t>
            </a:r>
          </a:p>
          <a:p>
            <a:r>
              <a:rPr lang="en-US" dirty="0"/>
              <a:t>Tumor screening with immunohistochemistry (IHC) and microsatellite instability (MSI) should strongly be considered on colorectal and endometrial tissue (recommended by CDC, NCCN).</a:t>
            </a:r>
          </a:p>
        </p:txBody>
      </p:sp>
    </p:spTree>
    <p:extLst>
      <p:ext uri="{BB962C8B-B14F-4D97-AF65-F5344CB8AC3E}">
        <p14:creationId xmlns:p14="http://schemas.microsoft.com/office/powerpoint/2010/main" val="29961782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26EF4-8F6C-4810-BA82-6F5BD56C7948}"/>
              </a:ext>
            </a:extLst>
          </p:cNvPr>
          <p:cNvSpPr>
            <a:spLocks noGrp="1"/>
          </p:cNvSpPr>
          <p:nvPr>
            <p:ph type="title"/>
          </p:nvPr>
        </p:nvSpPr>
        <p:spPr/>
        <p:txBody>
          <a:bodyPr/>
          <a:lstStyle/>
          <a:p>
            <a:pPr algn="ctr"/>
            <a:r>
              <a:rPr lang="en-US" dirty="0"/>
              <a:t>Lynch Testing Criteria</a:t>
            </a:r>
          </a:p>
        </p:txBody>
      </p:sp>
      <p:pic>
        <p:nvPicPr>
          <p:cNvPr id="4" name="Content Placeholder 3">
            <a:extLst>
              <a:ext uri="{FF2B5EF4-FFF2-40B4-BE49-F238E27FC236}">
                <a16:creationId xmlns:a16="http://schemas.microsoft.com/office/drawing/2014/main" id="{FE1AD32E-5297-47FE-94DD-B86E902603A3}"/>
              </a:ext>
            </a:extLst>
          </p:cNvPr>
          <p:cNvPicPr>
            <a:picLocks noGrp="1" noChangeAspect="1"/>
          </p:cNvPicPr>
          <p:nvPr>
            <p:ph idx="1"/>
          </p:nvPr>
        </p:nvPicPr>
        <p:blipFill>
          <a:blip r:embed="rId2"/>
          <a:stretch>
            <a:fillRect/>
          </a:stretch>
        </p:blipFill>
        <p:spPr>
          <a:xfrm>
            <a:off x="2833421" y="1852740"/>
            <a:ext cx="8671191" cy="3984885"/>
          </a:xfrm>
          <a:prstGeom prst="rect">
            <a:avLst/>
          </a:prstGeom>
        </p:spPr>
      </p:pic>
    </p:spTree>
    <p:extLst>
      <p:ext uri="{BB962C8B-B14F-4D97-AF65-F5344CB8AC3E}">
        <p14:creationId xmlns:p14="http://schemas.microsoft.com/office/powerpoint/2010/main" val="3392981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D6355-C350-45BD-86F3-CFD9A3414C58}"/>
              </a:ext>
            </a:extLst>
          </p:cNvPr>
          <p:cNvSpPr>
            <a:spLocks noGrp="1"/>
          </p:cNvSpPr>
          <p:nvPr>
            <p:ph type="title"/>
          </p:nvPr>
        </p:nvSpPr>
        <p:spPr/>
        <p:txBody>
          <a:bodyPr/>
          <a:lstStyle/>
          <a:p>
            <a:pPr algn="ctr"/>
            <a:r>
              <a:rPr lang="en-US" dirty="0"/>
              <a:t>Lynch Syndrome Management</a:t>
            </a:r>
          </a:p>
        </p:txBody>
      </p:sp>
      <p:sp>
        <p:nvSpPr>
          <p:cNvPr id="3" name="Content Placeholder 2">
            <a:extLst>
              <a:ext uri="{FF2B5EF4-FFF2-40B4-BE49-F238E27FC236}">
                <a16:creationId xmlns:a16="http://schemas.microsoft.com/office/drawing/2014/main" id="{B590D523-9C88-4478-B612-496C663D18FB}"/>
              </a:ext>
            </a:extLst>
          </p:cNvPr>
          <p:cNvSpPr>
            <a:spLocks noGrp="1"/>
          </p:cNvSpPr>
          <p:nvPr>
            <p:ph idx="1"/>
          </p:nvPr>
        </p:nvSpPr>
        <p:spPr/>
        <p:txBody>
          <a:bodyPr>
            <a:normAutofit fontScale="85000" lnSpcReduction="20000"/>
          </a:bodyPr>
          <a:lstStyle/>
          <a:p>
            <a:r>
              <a:rPr lang="en-US" dirty="0"/>
              <a:t>Colorectal cancer risk (46-61%)</a:t>
            </a:r>
          </a:p>
          <a:p>
            <a:pPr lvl="1"/>
            <a:r>
              <a:rPr lang="en-US" dirty="0"/>
              <a:t>High quality colonoscopy every 1-2 years beginning at age 20-25 years</a:t>
            </a:r>
          </a:p>
          <a:p>
            <a:pPr lvl="1"/>
            <a:r>
              <a:rPr lang="en-US" dirty="0"/>
              <a:t>Use of daily aspirin to reduce future risk of CRC</a:t>
            </a:r>
          </a:p>
          <a:p>
            <a:r>
              <a:rPr lang="en-US" dirty="0"/>
              <a:t>Endometrial cancer risk (34-57%)</a:t>
            </a:r>
          </a:p>
          <a:p>
            <a:pPr lvl="1"/>
            <a:r>
              <a:rPr lang="en-US" dirty="0"/>
              <a:t>Patients should be educated about abnormal uterine bleeding or postmenopausal bleeding</a:t>
            </a:r>
          </a:p>
          <a:p>
            <a:pPr lvl="1"/>
            <a:r>
              <a:rPr lang="en-US" dirty="0"/>
              <a:t>Consideration of endometrial biopsy every 1-2 years starting at age 30</a:t>
            </a:r>
          </a:p>
          <a:p>
            <a:pPr lvl="1"/>
            <a:r>
              <a:rPr lang="en-US" dirty="0"/>
              <a:t>Consideration of risk reducing hysterectomy after childbearing</a:t>
            </a:r>
          </a:p>
          <a:p>
            <a:r>
              <a:rPr lang="en-US" dirty="0"/>
              <a:t>Ovarian cancer risk (4-38%)</a:t>
            </a:r>
          </a:p>
          <a:p>
            <a:pPr lvl="1"/>
            <a:r>
              <a:rPr lang="en-US" dirty="0"/>
              <a:t>Consideration of RRSO after childbearing</a:t>
            </a:r>
          </a:p>
          <a:p>
            <a:pPr lvl="1"/>
            <a:r>
              <a:rPr lang="en-US" dirty="0"/>
              <a:t>Consider ovarian suppression for delayed surgery and annual transvaginal u/s with CA-125 monitoring</a:t>
            </a:r>
          </a:p>
          <a:p>
            <a:r>
              <a:rPr lang="en-US" dirty="0"/>
              <a:t>Urothelial cancer risk (0.2-28%)</a:t>
            </a:r>
          </a:p>
          <a:p>
            <a:pPr lvl="1"/>
            <a:r>
              <a:rPr lang="en-US" dirty="0"/>
              <a:t>No clear evidence for surveillance but may consider annual urinalysis beginning at age 30</a:t>
            </a:r>
          </a:p>
          <a:p>
            <a:endParaRPr lang="en-US" dirty="0"/>
          </a:p>
        </p:txBody>
      </p:sp>
    </p:spTree>
    <p:extLst>
      <p:ext uri="{BB962C8B-B14F-4D97-AF65-F5344CB8AC3E}">
        <p14:creationId xmlns:p14="http://schemas.microsoft.com/office/powerpoint/2010/main" val="36686475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CDEB6-7C1C-4103-9C4A-3C284A981695}"/>
              </a:ext>
            </a:extLst>
          </p:cNvPr>
          <p:cNvSpPr>
            <a:spLocks noGrp="1"/>
          </p:cNvSpPr>
          <p:nvPr>
            <p:ph type="title"/>
          </p:nvPr>
        </p:nvSpPr>
        <p:spPr/>
        <p:txBody>
          <a:bodyPr/>
          <a:lstStyle/>
          <a:p>
            <a:pPr algn="ctr"/>
            <a:r>
              <a:rPr lang="en-US" dirty="0"/>
              <a:t>Lynch Syndrome Management</a:t>
            </a:r>
            <a:br>
              <a:rPr lang="en-US" dirty="0"/>
            </a:br>
            <a:r>
              <a:rPr lang="en-US" dirty="0"/>
              <a:t>Cont.</a:t>
            </a:r>
          </a:p>
        </p:txBody>
      </p:sp>
      <p:sp>
        <p:nvSpPr>
          <p:cNvPr id="3" name="Content Placeholder 2">
            <a:extLst>
              <a:ext uri="{FF2B5EF4-FFF2-40B4-BE49-F238E27FC236}">
                <a16:creationId xmlns:a16="http://schemas.microsoft.com/office/drawing/2014/main" id="{FBFEDEDC-4896-4C5F-AFF7-2FDE6F475477}"/>
              </a:ext>
            </a:extLst>
          </p:cNvPr>
          <p:cNvSpPr>
            <a:spLocks noGrp="1"/>
          </p:cNvSpPr>
          <p:nvPr>
            <p:ph idx="1"/>
          </p:nvPr>
        </p:nvSpPr>
        <p:spPr/>
        <p:txBody>
          <a:bodyPr>
            <a:normAutofit fontScale="85000" lnSpcReduction="20000"/>
          </a:bodyPr>
          <a:lstStyle/>
          <a:p>
            <a:r>
              <a:rPr lang="en-US" dirty="0"/>
              <a:t>Gastric and Small bowel cancer risk (0.4-11%)</a:t>
            </a:r>
          </a:p>
          <a:p>
            <a:pPr lvl="1"/>
            <a:r>
              <a:rPr lang="en-US" dirty="0"/>
              <a:t>Upper GI with EGD every 2-4 years beginning at age 30</a:t>
            </a:r>
          </a:p>
          <a:p>
            <a:r>
              <a:rPr lang="en-US" dirty="0"/>
              <a:t>Pancreatic cancer risk is 5-10% (insufficient evidence for pancreatic cancer screening with PMS2)</a:t>
            </a:r>
          </a:p>
          <a:p>
            <a:pPr lvl="1"/>
            <a:r>
              <a:rPr lang="en-US" dirty="0"/>
              <a:t>Consider screening with annual abdominal MRI/MRCP and EUS beginning at age 50 or 10 years prior to earliest diagnosis in the family</a:t>
            </a:r>
          </a:p>
          <a:p>
            <a:r>
              <a:rPr lang="en-US" dirty="0"/>
              <a:t>Prostate cancer risk(4.4-23.8%)</a:t>
            </a:r>
          </a:p>
          <a:p>
            <a:pPr lvl="1"/>
            <a:r>
              <a:rPr lang="en-US" dirty="0"/>
              <a:t>Consider screening with PSA every 1-2 years beginning at age 40 and consideration of DRE</a:t>
            </a:r>
          </a:p>
          <a:p>
            <a:r>
              <a:rPr lang="en-US" dirty="0"/>
              <a:t>Breast cancer risk:  Annual mammograms beginning at age 40 or 10 years prior to earliest diagnosis in the family</a:t>
            </a:r>
          </a:p>
          <a:p>
            <a:r>
              <a:rPr lang="en-US" dirty="0"/>
              <a:t>Brain (0.7-7.7%):  Patients should be educated regarding signs/symptoms of neurologic cancer and prompt reporting of symptoms</a:t>
            </a:r>
          </a:p>
          <a:p>
            <a:r>
              <a:rPr lang="en-US" dirty="0"/>
              <a:t>Skin:  Consider skin exam every 1-2 years with dermatology due to risk of both malignant and benign skin tumors</a:t>
            </a:r>
          </a:p>
        </p:txBody>
      </p:sp>
    </p:spTree>
    <p:extLst>
      <p:ext uri="{BB962C8B-B14F-4D97-AF65-F5344CB8AC3E}">
        <p14:creationId xmlns:p14="http://schemas.microsoft.com/office/powerpoint/2010/main" val="15553513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DC4E2-BA68-4A19-8C4F-F223DCFEDEA3}"/>
              </a:ext>
            </a:extLst>
          </p:cNvPr>
          <p:cNvSpPr>
            <a:spLocks noGrp="1"/>
          </p:cNvSpPr>
          <p:nvPr>
            <p:ph type="title"/>
          </p:nvPr>
        </p:nvSpPr>
        <p:spPr/>
        <p:txBody>
          <a:bodyPr/>
          <a:lstStyle/>
          <a:p>
            <a:pPr algn="ctr"/>
            <a:r>
              <a:rPr lang="en-US" dirty="0"/>
              <a:t>Muri-Torre Syndrome</a:t>
            </a:r>
          </a:p>
        </p:txBody>
      </p:sp>
      <p:sp>
        <p:nvSpPr>
          <p:cNvPr id="3" name="Content Placeholder 2">
            <a:extLst>
              <a:ext uri="{FF2B5EF4-FFF2-40B4-BE49-F238E27FC236}">
                <a16:creationId xmlns:a16="http://schemas.microsoft.com/office/drawing/2014/main" id="{4807E6A6-21CA-4634-BDF9-C433944A80E1}"/>
              </a:ext>
            </a:extLst>
          </p:cNvPr>
          <p:cNvSpPr>
            <a:spLocks noGrp="1"/>
          </p:cNvSpPr>
          <p:nvPr>
            <p:ph idx="1"/>
          </p:nvPr>
        </p:nvSpPr>
        <p:spPr/>
        <p:txBody>
          <a:bodyPr/>
          <a:lstStyle/>
          <a:p>
            <a:r>
              <a:rPr lang="en-US" dirty="0"/>
              <a:t>A subtype of Lynch syndrome</a:t>
            </a:r>
          </a:p>
          <a:p>
            <a:r>
              <a:rPr lang="en-US" dirty="0"/>
              <a:t>Sebaceous neoplasms in combination with one or more visceral malignancies</a:t>
            </a:r>
          </a:p>
          <a:p>
            <a:pPr lvl="1"/>
            <a:r>
              <a:rPr lang="en-US" dirty="0"/>
              <a:t>Sebaceous hyperplasia</a:t>
            </a:r>
          </a:p>
          <a:p>
            <a:pPr lvl="1"/>
            <a:r>
              <a:rPr lang="en-US" dirty="0"/>
              <a:t>Sebaceous adenoma</a:t>
            </a:r>
          </a:p>
          <a:p>
            <a:pPr lvl="1"/>
            <a:r>
              <a:rPr lang="en-US" dirty="0"/>
              <a:t>Sebaceous epithelioma</a:t>
            </a:r>
          </a:p>
          <a:p>
            <a:pPr lvl="1"/>
            <a:r>
              <a:rPr lang="en-US" dirty="0"/>
              <a:t>Basal cell epithelioma with sebaceous differentiation</a:t>
            </a:r>
          </a:p>
          <a:p>
            <a:pPr lvl="1"/>
            <a:r>
              <a:rPr lang="en-US" dirty="0"/>
              <a:t>Keratoacanthoma</a:t>
            </a:r>
          </a:p>
          <a:p>
            <a:pPr lvl="1"/>
            <a:r>
              <a:rPr lang="en-US" dirty="0"/>
              <a:t>Sebaceous carcinomas</a:t>
            </a:r>
          </a:p>
        </p:txBody>
      </p:sp>
    </p:spTree>
    <p:extLst>
      <p:ext uri="{BB962C8B-B14F-4D97-AF65-F5344CB8AC3E}">
        <p14:creationId xmlns:p14="http://schemas.microsoft.com/office/powerpoint/2010/main" val="33650726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BE9CC-92F1-4208-B619-2229C9C4313F}"/>
              </a:ext>
            </a:extLst>
          </p:cNvPr>
          <p:cNvSpPr>
            <a:spLocks noGrp="1"/>
          </p:cNvSpPr>
          <p:nvPr>
            <p:ph type="title"/>
          </p:nvPr>
        </p:nvSpPr>
        <p:spPr/>
        <p:txBody>
          <a:bodyPr>
            <a:normAutofit/>
          </a:bodyPr>
          <a:lstStyle/>
          <a:p>
            <a:pPr algn="ctr"/>
            <a:r>
              <a:rPr lang="en-US" sz="2400" dirty="0"/>
              <a:t>Familial/Attenuated Adenomatous Polyposis (FAP/AFAP)</a:t>
            </a:r>
            <a:br>
              <a:rPr lang="en-US" sz="2400" dirty="0"/>
            </a:br>
            <a:r>
              <a:rPr lang="en-US" sz="2400" dirty="0"/>
              <a:t>APC</a:t>
            </a:r>
          </a:p>
        </p:txBody>
      </p:sp>
      <p:sp>
        <p:nvSpPr>
          <p:cNvPr id="3" name="Content Placeholder 2">
            <a:extLst>
              <a:ext uri="{FF2B5EF4-FFF2-40B4-BE49-F238E27FC236}">
                <a16:creationId xmlns:a16="http://schemas.microsoft.com/office/drawing/2014/main" id="{805F38B9-216E-4D0F-8CA7-93C30C238481}"/>
              </a:ext>
            </a:extLst>
          </p:cNvPr>
          <p:cNvSpPr>
            <a:spLocks noGrp="1"/>
          </p:cNvSpPr>
          <p:nvPr>
            <p:ph idx="1"/>
          </p:nvPr>
        </p:nvSpPr>
        <p:spPr/>
        <p:txBody>
          <a:bodyPr/>
          <a:lstStyle/>
          <a:p>
            <a:r>
              <a:rPr lang="en-US" dirty="0"/>
              <a:t>Increases the risk of colorectal, gastric, duodenal and thyroid cancers, desmoid tumors (approximately 10-20% of patients with FAP), hepatoblastoma and brain tumors</a:t>
            </a:r>
          </a:p>
          <a:p>
            <a:r>
              <a:rPr lang="en-US" dirty="0"/>
              <a:t>Testing is recommended for a personal history of 20 or more cumulative adenomas, known APC mutation in the family or multifocal/bilateral congenital hypertrophy of the retinal pigment epithelium (CHRPE)</a:t>
            </a:r>
          </a:p>
          <a:p>
            <a:r>
              <a:rPr lang="en-US" dirty="0"/>
              <a:t>Testing should be considered for a personal history of 10-19 cumulative adenomas, desmoid tumor, hepatoblastoma, </a:t>
            </a:r>
            <a:r>
              <a:rPr lang="en-US" dirty="0" err="1"/>
              <a:t>cribiform</a:t>
            </a:r>
            <a:r>
              <a:rPr lang="en-US" dirty="0"/>
              <a:t>-morular variant of papillary thyroid cancer, unilateral CHRPE, family history of polyposis and family is unwilling or unable to undergo testing</a:t>
            </a:r>
          </a:p>
        </p:txBody>
      </p:sp>
    </p:spTree>
    <p:extLst>
      <p:ext uri="{BB962C8B-B14F-4D97-AF65-F5344CB8AC3E}">
        <p14:creationId xmlns:p14="http://schemas.microsoft.com/office/powerpoint/2010/main" val="18659085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56174-58A2-4C8B-8D4A-ABDB6891DA5F}"/>
              </a:ext>
            </a:extLst>
          </p:cNvPr>
          <p:cNvSpPr>
            <a:spLocks noGrp="1"/>
          </p:cNvSpPr>
          <p:nvPr>
            <p:ph type="title"/>
          </p:nvPr>
        </p:nvSpPr>
        <p:spPr/>
        <p:txBody>
          <a:bodyPr/>
          <a:lstStyle/>
          <a:p>
            <a:pPr algn="ctr"/>
            <a:r>
              <a:rPr lang="en-US" dirty="0"/>
              <a:t>Classical FAP</a:t>
            </a:r>
          </a:p>
        </p:txBody>
      </p:sp>
      <p:sp>
        <p:nvSpPr>
          <p:cNvPr id="3" name="Content Placeholder 2">
            <a:extLst>
              <a:ext uri="{FF2B5EF4-FFF2-40B4-BE49-F238E27FC236}">
                <a16:creationId xmlns:a16="http://schemas.microsoft.com/office/drawing/2014/main" id="{D8CB63F8-01B7-4A84-AD58-F36D7819086D}"/>
              </a:ext>
            </a:extLst>
          </p:cNvPr>
          <p:cNvSpPr>
            <a:spLocks noGrp="1"/>
          </p:cNvSpPr>
          <p:nvPr>
            <p:ph idx="1"/>
          </p:nvPr>
        </p:nvSpPr>
        <p:spPr/>
        <p:txBody>
          <a:bodyPr/>
          <a:lstStyle/>
          <a:p>
            <a:r>
              <a:rPr lang="en-US" dirty="0"/>
              <a:t>Up to 30% of cases are due to de novo mutations (spontaneous mutation in the patient’s germ cell)</a:t>
            </a:r>
          </a:p>
          <a:p>
            <a:r>
              <a:rPr lang="en-US" dirty="0"/>
              <a:t>100s-1000s of polyps with about 50% of carriers having adenomas by age 14 and 90% by age 30.</a:t>
            </a:r>
          </a:p>
          <a:p>
            <a:r>
              <a:rPr lang="en-US" dirty="0"/>
              <a:t>Untreated polyposis leads to 100% risk of cancer</a:t>
            </a:r>
          </a:p>
          <a:p>
            <a:r>
              <a:rPr lang="en-US" dirty="0"/>
              <a:t>Mean age of colorectal cancer (CRC) diagnosis at age 39 and mean age of death from CRC at age 42.</a:t>
            </a:r>
          </a:p>
          <a:p>
            <a:r>
              <a:rPr lang="en-US" dirty="0"/>
              <a:t>Extraintestinal features epidermoid cysts, osteoma, supernumerary teeth and adrenal gland adenomas.</a:t>
            </a:r>
          </a:p>
          <a:p>
            <a:endParaRPr lang="en-US" dirty="0"/>
          </a:p>
        </p:txBody>
      </p:sp>
    </p:spTree>
    <p:extLst>
      <p:ext uri="{BB962C8B-B14F-4D97-AF65-F5344CB8AC3E}">
        <p14:creationId xmlns:p14="http://schemas.microsoft.com/office/powerpoint/2010/main" val="1191390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557B3-2080-4E4D-93A3-C22950FE45E2}"/>
              </a:ext>
            </a:extLst>
          </p:cNvPr>
          <p:cNvSpPr>
            <a:spLocks noGrp="1"/>
          </p:cNvSpPr>
          <p:nvPr>
            <p:ph type="title"/>
          </p:nvPr>
        </p:nvSpPr>
        <p:spPr/>
        <p:txBody>
          <a:bodyPr/>
          <a:lstStyle/>
          <a:p>
            <a:pPr algn="ctr"/>
            <a:r>
              <a:rPr lang="en-US" dirty="0"/>
              <a:t>Objectives</a:t>
            </a:r>
          </a:p>
        </p:txBody>
      </p:sp>
      <p:sp>
        <p:nvSpPr>
          <p:cNvPr id="3" name="Content Placeholder 2">
            <a:extLst>
              <a:ext uri="{FF2B5EF4-FFF2-40B4-BE49-F238E27FC236}">
                <a16:creationId xmlns:a16="http://schemas.microsoft.com/office/drawing/2014/main" id="{B65F3A46-BDA5-4849-8092-199CF60371D2}"/>
              </a:ext>
            </a:extLst>
          </p:cNvPr>
          <p:cNvSpPr>
            <a:spLocks noGrp="1"/>
          </p:cNvSpPr>
          <p:nvPr>
            <p:ph idx="1"/>
          </p:nvPr>
        </p:nvSpPr>
        <p:spPr/>
        <p:txBody>
          <a:bodyPr/>
          <a:lstStyle/>
          <a:p>
            <a:r>
              <a:rPr lang="en-US" dirty="0"/>
              <a:t>To understand the difference between a somatic and germline mutation</a:t>
            </a:r>
          </a:p>
          <a:p>
            <a:r>
              <a:rPr lang="en-US" dirty="0"/>
              <a:t>To review testing available</a:t>
            </a:r>
          </a:p>
          <a:p>
            <a:r>
              <a:rPr lang="en-US" dirty="0"/>
              <a:t>To understand the limitations and meaning of a negative genetic test</a:t>
            </a:r>
          </a:p>
          <a:p>
            <a:r>
              <a:rPr lang="en-US" dirty="0"/>
              <a:t>To identify which patients are at risk for a hereditary cancer syndrome and should undergo genetic testing</a:t>
            </a:r>
          </a:p>
          <a:p>
            <a:r>
              <a:rPr lang="en-US" dirty="0"/>
              <a:t>To manage patients with various genetic mutations and hereditary cancer syndromes</a:t>
            </a:r>
          </a:p>
        </p:txBody>
      </p:sp>
    </p:spTree>
    <p:extLst>
      <p:ext uri="{BB962C8B-B14F-4D97-AF65-F5344CB8AC3E}">
        <p14:creationId xmlns:p14="http://schemas.microsoft.com/office/powerpoint/2010/main" val="19986851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5CF70-C09F-4424-96BE-F6B029C2AC18}"/>
              </a:ext>
            </a:extLst>
          </p:cNvPr>
          <p:cNvSpPr>
            <a:spLocks noGrp="1"/>
          </p:cNvSpPr>
          <p:nvPr>
            <p:ph type="title"/>
          </p:nvPr>
        </p:nvSpPr>
        <p:spPr/>
        <p:txBody>
          <a:bodyPr/>
          <a:lstStyle/>
          <a:p>
            <a:pPr algn="ctr"/>
            <a:r>
              <a:rPr lang="en-US" dirty="0"/>
              <a:t>AFAP</a:t>
            </a:r>
          </a:p>
        </p:txBody>
      </p:sp>
      <p:sp>
        <p:nvSpPr>
          <p:cNvPr id="3" name="Content Placeholder 2">
            <a:extLst>
              <a:ext uri="{FF2B5EF4-FFF2-40B4-BE49-F238E27FC236}">
                <a16:creationId xmlns:a16="http://schemas.microsoft.com/office/drawing/2014/main" id="{E68E1117-D3A3-4F0D-A298-27F40682D1A2}"/>
              </a:ext>
            </a:extLst>
          </p:cNvPr>
          <p:cNvSpPr>
            <a:spLocks noGrp="1"/>
          </p:cNvSpPr>
          <p:nvPr>
            <p:ph idx="1"/>
          </p:nvPr>
        </p:nvSpPr>
        <p:spPr/>
        <p:txBody>
          <a:bodyPr/>
          <a:lstStyle/>
          <a:p>
            <a:r>
              <a:rPr lang="en-US" dirty="0"/>
              <a:t>&lt;100 polyps with and increased frequency of right-sided distribution</a:t>
            </a:r>
          </a:p>
          <a:p>
            <a:r>
              <a:rPr lang="en-US" dirty="0"/>
              <a:t>Colon cancer risk approaches 705 for untreated polyposis</a:t>
            </a:r>
          </a:p>
          <a:p>
            <a:r>
              <a:rPr lang="en-US" dirty="0"/>
              <a:t>Later onset than FAP with mean age of 50 for CRC</a:t>
            </a:r>
          </a:p>
          <a:p>
            <a:r>
              <a:rPr lang="en-US" dirty="0"/>
              <a:t>Extraintestinal manifestations not as common as with classical FAP</a:t>
            </a:r>
          </a:p>
          <a:p>
            <a:pPr marL="0" indent="0">
              <a:buNone/>
            </a:pPr>
            <a:endParaRPr lang="en-US" dirty="0"/>
          </a:p>
        </p:txBody>
      </p:sp>
    </p:spTree>
    <p:extLst>
      <p:ext uri="{BB962C8B-B14F-4D97-AF65-F5344CB8AC3E}">
        <p14:creationId xmlns:p14="http://schemas.microsoft.com/office/powerpoint/2010/main" val="17589032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935E2-A5F0-4A38-A51D-7BA3AE4B0D9E}"/>
              </a:ext>
            </a:extLst>
          </p:cNvPr>
          <p:cNvSpPr>
            <a:spLocks noGrp="1"/>
          </p:cNvSpPr>
          <p:nvPr>
            <p:ph type="title"/>
          </p:nvPr>
        </p:nvSpPr>
        <p:spPr/>
        <p:txBody>
          <a:bodyPr/>
          <a:lstStyle/>
          <a:p>
            <a:pPr algn="ctr"/>
            <a:r>
              <a:rPr lang="en-US" dirty="0"/>
              <a:t>FAP Management</a:t>
            </a:r>
          </a:p>
        </p:txBody>
      </p:sp>
      <p:sp>
        <p:nvSpPr>
          <p:cNvPr id="3" name="Content Placeholder 2">
            <a:extLst>
              <a:ext uri="{FF2B5EF4-FFF2-40B4-BE49-F238E27FC236}">
                <a16:creationId xmlns:a16="http://schemas.microsoft.com/office/drawing/2014/main" id="{4EC62C11-BDD7-4CF5-BBC0-D33D835511D7}"/>
              </a:ext>
            </a:extLst>
          </p:cNvPr>
          <p:cNvSpPr>
            <a:spLocks noGrp="1"/>
          </p:cNvSpPr>
          <p:nvPr>
            <p:ph idx="1"/>
          </p:nvPr>
        </p:nvSpPr>
        <p:spPr/>
        <p:txBody>
          <a:bodyPr>
            <a:normAutofit fontScale="92500" lnSpcReduction="10000"/>
          </a:bodyPr>
          <a:lstStyle/>
          <a:p>
            <a:r>
              <a:rPr lang="en-US" dirty="0"/>
              <a:t>High quality colonoscopy annually beginning between ages 10-15 years</a:t>
            </a:r>
          </a:p>
          <a:p>
            <a:r>
              <a:rPr lang="en-US" dirty="0"/>
              <a:t>Prophylactic surgery (proctocolectomy or total colectomy)</a:t>
            </a:r>
          </a:p>
          <a:p>
            <a:pPr lvl="1"/>
            <a:r>
              <a:rPr lang="en-US" dirty="0"/>
              <a:t>Post-op still needs screening</a:t>
            </a:r>
          </a:p>
          <a:p>
            <a:r>
              <a:rPr lang="en-US" dirty="0"/>
              <a:t>Upper endoscopy beginning at age 20-25 years</a:t>
            </a:r>
          </a:p>
          <a:p>
            <a:r>
              <a:rPr lang="en-US" dirty="0"/>
              <a:t>Evidence for small bowel screening is lacking but may be considered</a:t>
            </a:r>
          </a:p>
          <a:p>
            <a:r>
              <a:rPr lang="en-US" dirty="0"/>
              <a:t>Baseline thyroid u/s in late teenage years, then every 2-5 years if normal</a:t>
            </a:r>
          </a:p>
          <a:p>
            <a:r>
              <a:rPr lang="en-US" dirty="0"/>
              <a:t>Abdominal symptoms should prompt immediate abdominal imaging with CT or MRI due to risk of intra-abdominal desmoids</a:t>
            </a:r>
          </a:p>
          <a:p>
            <a:r>
              <a:rPr lang="en-US" dirty="0"/>
              <a:t>Consideration of abdominal u/s and AFP every 3-6 months for the first 5 years of life due to hepatoblastoma risk</a:t>
            </a:r>
          </a:p>
          <a:p>
            <a:r>
              <a:rPr lang="en-US" dirty="0"/>
              <a:t>Chemoprevention with Aspirin</a:t>
            </a:r>
          </a:p>
        </p:txBody>
      </p:sp>
    </p:spTree>
    <p:extLst>
      <p:ext uri="{BB962C8B-B14F-4D97-AF65-F5344CB8AC3E}">
        <p14:creationId xmlns:p14="http://schemas.microsoft.com/office/powerpoint/2010/main" val="18503039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F6592-AA6C-486E-B270-A433EE387CFC}"/>
              </a:ext>
            </a:extLst>
          </p:cNvPr>
          <p:cNvSpPr>
            <a:spLocks noGrp="1"/>
          </p:cNvSpPr>
          <p:nvPr>
            <p:ph type="title"/>
          </p:nvPr>
        </p:nvSpPr>
        <p:spPr/>
        <p:txBody>
          <a:bodyPr/>
          <a:lstStyle/>
          <a:p>
            <a:pPr algn="ctr"/>
            <a:r>
              <a:rPr lang="en-US" dirty="0"/>
              <a:t>MUTYH Associated Polyposis (MAP)</a:t>
            </a:r>
            <a:br>
              <a:rPr lang="en-US" dirty="0"/>
            </a:br>
            <a:r>
              <a:rPr lang="en-US" dirty="0"/>
              <a:t>(MUTYH)</a:t>
            </a:r>
          </a:p>
        </p:txBody>
      </p:sp>
      <p:sp>
        <p:nvSpPr>
          <p:cNvPr id="3" name="Content Placeholder 2">
            <a:extLst>
              <a:ext uri="{FF2B5EF4-FFF2-40B4-BE49-F238E27FC236}">
                <a16:creationId xmlns:a16="http://schemas.microsoft.com/office/drawing/2014/main" id="{9962DCFF-EBB3-4B91-AC58-6A23EE4A49D1}"/>
              </a:ext>
            </a:extLst>
          </p:cNvPr>
          <p:cNvSpPr>
            <a:spLocks noGrp="1"/>
          </p:cNvSpPr>
          <p:nvPr>
            <p:ph idx="1"/>
          </p:nvPr>
        </p:nvSpPr>
        <p:spPr/>
        <p:txBody>
          <a:bodyPr/>
          <a:lstStyle/>
          <a:p>
            <a:r>
              <a:rPr lang="en-US" dirty="0"/>
              <a:t>Autosomal recessive inheritance pattern (must inherit one mutation from each parent)</a:t>
            </a:r>
          </a:p>
          <a:p>
            <a:r>
              <a:rPr lang="en-US" dirty="0"/>
              <a:t>Increases the risk of colorectal and duodenal polyps and cancer</a:t>
            </a:r>
          </a:p>
          <a:p>
            <a:r>
              <a:rPr lang="en-US" dirty="0"/>
              <a:t>Typically fewer than 100 adenomas with 70-90% of colon cancer if left untreated</a:t>
            </a:r>
          </a:p>
          <a:p>
            <a:r>
              <a:rPr lang="en-US" dirty="0"/>
              <a:t>High-quality colonoscopy every 1-2 years beginning no later than 25-30 years</a:t>
            </a:r>
          </a:p>
          <a:p>
            <a:r>
              <a:rPr lang="en-US" dirty="0"/>
              <a:t>Consider colectomy or proctocolectomy if dense polyps</a:t>
            </a:r>
          </a:p>
          <a:p>
            <a:r>
              <a:rPr lang="en-US" dirty="0"/>
              <a:t>Baseline upper endoscopy beginning at age 30-35 years</a:t>
            </a:r>
          </a:p>
          <a:p>
            <a:r>
              <a:rPr lang="en-US" dirty="0"/>
              <a:t>No increased screening for monoallelic carriers without a family history</a:t>
            </a:r>
          </a:p>
        </p:txBody>
      </p:sp>
    </p:spTree>
    <p:extLst>
      <p:ext uri="{BB962C8B-B14F-4D97-AF65-F5344CB8AC3E}">
        <p14:creationId xmlns:p14="http://schemas.microsoft.com/office/powerpoint/2010/main" val="18882745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66DCD-557C-467A-838F-A523BF677945}"/>
              </a:ext>
            </a:extLst>
          </p:cNvPr>
          <p:cNvSpPr>
            <a:spLocks noGrp="1"/>
          </p:cNvSpPr>
          <p:nvPr>
            <p:ph type="title"/>
          </p:nvPr>
        </p:nvSpPr>
        <p:spPr/>
        <p:txBody>
          <a:bodyPr>
            <a:normAutofit/>
          </a:bodyPr>
          <a:lstStyle/>
          <a:p>
            <a:pPr algn="ctr"/>
            <a:r>
              <a:rPr lang="en-US" sz="3200" dirty="0"/>
              <a:t>Hereditary Diffuse Gastric Cancer (HDGC)</a:t>
            </a:r>
            <a:br>
              <a:rPr lang="en-US" sz="3200" dirty="0"/>
            </a:br>
            <a:r>
              <a:rPr lang="en-US" sz="3200" dirty="0"/>
              <a:t>CDH1</a:t>
            </a:r>
          </a:p>
        </p:txBody>
      </p:sp>
      <p:sp>
        <p:nvSpPr>
          <p:cNvPr id="3" name="Content Placeholder 2">
            <a:extLst>
              <a:ext uri="{FF2B5EF4-FFF2-40B4-BE49-F238E27FC236}">
                <a16:creationId xmlns:a16="http://schemas.microsoft.com/office/drawing/2014/main" id="{8AA5476D-2129-4F56-84E8-6871B59CC62A}"/>
              </a:ext>
            </a:extLst>
          </p:cNvPr>
          <p:cNvSpPr>
            <a:spLocks noGrp="1"/>
          </p:cNvSpPr>
          <p:nvPr>
            <p:ph idx="1"/>
          </p:nvPr>
        </p:nvSpPr>
        <p:spPr/>
        <p:txBody>
          <a:bodyPr>
            <a:normAutofit/>
          </a:bodyPr>
          <a:lstStyle/>
          <a:p>
            <a:r>
              <a:rPr lang="en-US" dirty="0"/>
              <a:t>An autosomal dominant syndrome characterized by the development of diffuse (signet ring cell) gastric cancers at a young age.</a:t>
            </a:r>
          </a:p>
          <a:p>
            <a:r>
              <a:rPr lang="en-US" dirty="0"/>
              <a:t>Increases the risk of gastric and breast cancers (mostly lobular)</a:t>
            </a:r>
          </a:p>
          <a:p>
            <a:r>
              <a:rPr lang="en-US" dirty="0"/>
              <a:t>Causes 1-3% of gastric cancers with an estimated risk of gastric cancer of 67% for men and 83% for women by age 80.</a:t>
            </a:r>
          </a:p>
          <a:p>
            <a:r>
              <a:rPr lang="en-US" dirty="0"/>
              <a:t>Average age of diagnosis of gastric cancer is 37.</a:t>
            </a:r>
          </a:p>
          <a:p>
            <a:r>
              <a:rPr lang="en-US" dirty="0"/>
              <a:t>Lobular breast cancer observed in 20-40% of female carriers</a:t>
            </a:r>
          </a:p>
        </p:txBody>
      </p:sp>
    </p:spTree>
    <p:extLst>
      <p:ext uri="{BB962C8B-B14F-4D97-AF65-F5344CB8AC3E}">
        <p14:creationId xmlns:p14="http://schemas.microsoft.com/office/powerpoint/2010/main" val="40706247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8F100-9600-496B-B6DD-AF251D0B49C3}"/>
              </a:ext>
            </a:extLst>
          </p:cNvPr>
          <p:cNvSpPr>
            <a:spLocks noGrp="1"/>
          </p:cNvSpPr>
          <p:nvPr>
            <p:ph type="title"/>
          </p:nvPr>
        </p:nvSpPr>
        <p:spPr/>
        <p:txBody>
          <a:bodyPr/>
          <a:lstStyle/>
          <a:p>
            <a:pPr algn="ctr"/>
            <a:r>
              <a:rPr lang="en-US" dirty="0"/>
              <a:t>HDCG Testing Criteria</a:t>
            </a:r>
          </a:p>
        </p:txBody>
      </p:sp>
      <p:sp>
        <p:nvSpPr>
          <p:cNvPr id="3" name="Content Placeholder 2">
            <a:extLst>
              <a:ext uri="{FF2B5EF4-FFF2-40B4-BE49-F238E27FC236}">
                <a16:creationId xmlns:a16="http://schemas.microsoft.com/office/drawing/2014/main" id="{6CD391CF-B639-492F-954D-688F1CD8BBFA}"/>
              </a:ext>
            </a:extLst>
          </p:cNvPr>
          <p:cNvSpPr>
            <a:spLocks noGrp="1"/>
          </p:cNvSpPr>
          <p:nvPr>
            <p:ph idx="1"/>
          </p:nvPr>
        </p:nvSpPr>
        <p:spPr/>
        <p:txBody>
          <a:bodyPr/>
          <a:lstStyle/>
          <a:p>
            <a:r>
              <a:rPr lang="en-US" dirty="0"/>
              <a:t>Genetic testing for CDH1 mutations should be considered when any of the following criteria are met:</a:t>
            </a:r>
          </a:p>
          <a:p>
            <a:pPr lvl="1"/>
            <a:r>
              <a:rPr lang="en-US" dirty="0"/>
              <a:t>Two gastric cancer cases in a family, one confirmed diffuse gastric cancer regardless of age</a:t>
            </a:r>
          </a:p>
          <a:p>
            <a:pPr lvl="1"/>
            <a:r>
              <a:rPr lang="en-US" dirty="0"/>
              <a:t>Diffuse gastric cancer diagnosed before age 50 without a family history</a:t>
            </a:r>
          </a:p>
          <a:p>
            <a:pPr lvl="1"/>
            <a:r>
              <a:rPr lang="en-US" dirty="0"/>
              <a:t>Personal or family history of diffuse gastric cancer and lobular breast cancer, one diagnosed before age 70</a:t>
            </a:r>
          </a:p>
          <a:p>
            <a:pPr lvl="1"/>
            <a:r>
              <a:rPr lang="en-US" dirty="0"/>
              <a:t>Two cases of lobular breast cancer in family members before age 50</a:t>
            </a:r>
          </a:p>
          <a:p>
            <a:pPr lvl="1"/>
            <a:r>
              <a:rPr lang="en-US" dirty="0"/>
              <a:t>Bilateral lobular breast cancer before age 70 </a:t>
            </a:r>
          </a:p>
        </p:txBody>
      </p:sp>
    </p:spTree>
    <p:extLst>
      <p:ext uri="{BB962C8B-B14F-4D97-AF65-F5344CB8AC3E}">
        <p14:creationId xmlns:p14="http://schemas.microsoft.com/office/powerpoint/2010/main" val="41625155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CAF82-337B-4A1B-A92E-CA66D0726EEC}"/>
              </a:ext>
            </a:extLst>
          </p:cNvPr>
          <p:cNvSpPr>
            <a:spLocks noGrp="1"/>
          </p:cNvSpPr>
          <p:nvPr>
            <p:ph type="title"/>
          </p:nvPr>
        </p:nvSpPr>
        <p:spPr/>
        <p:txBody>
          <a:bodyPr/>
          <a:lstStyle/>
          <a:p>
            <a:pPr algn="ctr"/>
            <a:r>
              <a:rPr lang="en-US" dirty="0"/>
              <a:t>HDGC Management</a:t>
            </a:r>
          </a:p>
        </p:txBody>
      </p:sp>
      <p:sp>
        <p:nvSpPr>
          <p:cNvPr id="3" name="Content Placeholder 2">
            <a:extLst>
              <a:ext uri="{FF2B5EF4-FFF2-40B4-BE49-F238E27FC236}">
                <a16:creationId xmlns:a16="http://schemas.microsoft.com/office/drawing/2014/main" id="{5F08EEAF-9A27-4F05-9209-E15D66D6F94A}"/>
              </a:ext>
            </a:extLst>
          </p:cNvPr>
          <p:cNvSpPr>
            <a:spLocks noGrp="1"/>
          </p:cNvSpPr>
          <p:nvPr>
            <p:ph idx="1"/>
          </p:nvPr>
        </p:nvSpPr>
        <p:spPr/>
        <p:txBody>
          <a:bodyPr/>
          <a:lstStyle/>
          <a:p>
            <a:r>
              <a:rPr lang="en-US" dirty="0"/>
              <a:t>Breast cancer screening with annual mammogram and consideration of breast MRI beginning at age 30 with consideration of RRM</a:t>
            </a:r>
          </a:p>
          <a:p>
            <a:r>
              <a:rPr lang="en-US" dirty="0"/>
              <a:t>Prophylactic total gastrectomy is recommended between ages 18 and 40 but may be considered earlier based on family history</a:t>
            </a:r>
          </a:p>
          <a:p>
            <a:r>
              <a:rPr lang="en-US" dirty="0"/>
              <a:t>CDH1 mutation carriers who elect not to undergo prophylactic gastrectomy, should be offered screening every 6–12 months by upper endoscopy with multiple random biopsies.  Unfortunately, the diffuse type of stomach cancer in difficult to diagnose because the cancer is not visible on upper endoscopy and many cancers are diagnosed at late stages.</a:t>
            </a:r>
          </a:p>
        </p:txBody>
      </p:sp>
    </p:spTree>
    <p:extLst>
      <p:ext uri="{BB962C8B-B14F-4D97-AF65-F5344CB8AC3E}">
        <p14:creationId xmlns:p14="http://schemas.microsoft.com/office/powerpoint/2010/main" val="42694451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6EEDD-2584-4594-9411-21820B0C212B}"/>
              </a:ext>
            </a:extLst>
          </p:cNvPr>
          <p:cNvSpPr>
            <a:spLocks noGrp="1"/>
          </p:cNvSpPr>
          <p:nvPr>
            <p:ph type="title"/>
          </p:nvPr>
        </p:nvSpPr>
        <p:spPr/>
        <p:txBody>
          <a:bodyPr/>
          <a:lstStyle/>
          <a:p>
            <a:pPr algn="ctr"/>
            <a:r>
              <a:rPr lang="en-US" dirty="0"/>
              <a:t>Li-Fraumeni syndrome (LFS)</a:t>
            </a:r>
            <a:br>
              <a:rPr lang="en-US" dirty="0"/>
            </a:br>
            <a:r>
              <a:rPr lang="en-US" dirty="0"/>
              <a:t>TP53</a:t>
            </a:r>
          </a:p>
        </p:txBody>
      </p:sp>
      <p:sp>
        <p:nvSpPr>
          <p:cNvPr id="3" name="Content Placeholder 2">
            <a:extLst>
              <a:ext uri="{FF2B5EF4-FFF2-40B4-BE49-F238E27FC236}">
                <a16:creationId xmlns:a16="http://schemas.microsoft.com/office/drawing/2014/main" id="{2A3B3AF5-981B-4727-8D51-DD2F74CFF8AC}"/>
              </a:ext>
            </a:extLst>
          </p:cNvPr>
          <p:cNvSpPr>
            <a:spLocks noGrp="1"/>
          </p:cNvSpPr>
          <p:nvPr>
            <p:ph idx="1"/>
          </p:nvPr>
        </p:nvSpPr>
        <p:spPr/>
        <p:txBody>
          <a:bodyPr>
            <a:normAutofit/>
          </a:bodyPr>
          <a:lstStyle/>
          <a:p>
            <a:r>
              <a:rPr lang="en-US" dirty="0"/>
              <a:t>High Penetrance mutation</a:t>
            </a:r>
          </a:p>
          <a:p>
            <a:r>
              <a:rPr lang="en-US" dirty="0"/>
              <a:t>Young age at first diagnosis (&lt;20 years) with continuing risk of new tumors throughout lifespan.</a:t>
            </a:r>
          </a:p>
          <a:p>
            <a:r>
              <a:rPr lang="en-US" dirty="0"/>
              <a:t>Increased risk of breast cancer in females, brain tumors, leukemia, adrenocortical carcinoma (“signature cancer for Li-Fraumeni), and sarcoma.</a:t>
            </a:r>
          </a:p>
          <a:p>
            <a:endParaRPr lang="en-US" dirty="0"/>
          </a:p>
        </p:txBody>
      </p:sp>
    </p:spTree>
    <p:extLst>
      <p:ext uri="{BB962C8B-B14F-4D97-AF65-F5344CB8AC3E}">
        <p14:creationId xmlns:p14="http://schemas.microsoft.com/office/powerpoint/2010/main" val="18740475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D2ED0-3F47-403D-8749-5AD77198BE48}"/>
              </a:ext>
            </a:extLst>
          </p:cNvPr>
          <p:cNvSpPr>
            <a:spLocks noGrp="1"/>
          </p:cNvSpPr>
          <p:nvPr>
            <p:ph type="title"/>
          </p:nvPr>
        </p:nvSpPr>
        <p:spPr/>
        <p:txBody>
          <a:bodyPr/>
          <a:lstStyle/>
          <a:p>
            <a:pPr algn="ctr"/>
            <a:r>
              <a:rPr lang="en-US" dirty="0"/>
              <a:t>LFS Testing Criteria</a:t>
            </a:r>
          </a:p>
        </p:txBody>
      </p:sp>
      <p:pic>
        <p:nvPicPr>
          <p:cNvPr id="4" name="Content Placeholder 3">
            <a:extLst>
              <a:ext uri="{FF2B5EF4-FFF2-40B4-BE49-F238E27FC236}">
                <a16:creationId xmlns:a16="http://schemas.microsoft.com/office/drawing/2014/main" id="{617FE008-8E37-44F6-8E40-199F6B6C13C9}"/>
              </a:ext>
            </a:extLst>
          </p:cNvPr>
          <p:cNvPicPr>
            <a:picLocks noGrp="1" noChangeAspect="1"/>
          </p:cNvPicPr>
          <p:nvPr>
            <p:ph idx="1"/>
          </p:nvPr>
        </p:nvPicPr>
        <p:blipFill>
          <a:blip r:embed="rId2"/>
          <a:stretch>
            <a:fillRect/>
          </a:stretch>
        </p:blipFill>
        <p:spPr>
          <a:xfrm>
            <a:off x="3484592" y="2014057"/>
            <a:ext cx="7306608" cy="4006850"/>
          </a:xfrm>
          <a:prstGeom prst="rect">
            <a:avLst/>
          </a:prstGeom>
        </p:spPr>
      </p:pic>
    </p:spTree>
    <p:extLst>
      <p:ext uri="{BB962C8B-B14F-4D97-AF65-F5344CB8AC3E}">
        <p14:creationId xmlns:p14="http://schemas.microsoft.com/office/powerpoint/2010/main" val="31188700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1DB02-069D-4A61-9BB0-69FEEB75275B}"/>
              </a:ext>
            </a:extLst>
          </p:cNvPr>
          <p:cNvSpPr>
            <a:spLocks noGrp="1"/>
          </p:cNvSpPr>
          <p:nvPr>
            <p:ph type="title"/>
          </p:nvPr>
        </p:nvSpPr>
        <p:spPr/>
        <p:txBody>
          <a:bodyPr/>
          <a:lstStyle/>
          <a:p>
            <a:pPr algn="ctr"/>
            <a:r>
              <a:rPr lang="en-US" dirty="0"/>
              <a:t>LFS Management</a:t>
            </a:r>
          </a:p>
        </p:txBody>
      </p:sp>
      <p:sp>
        <p:nvSpPr>
          <p:cNvPr id="3" name="Content Placeholder 2">
            <a:extLst>
              <a:ext uri="{FF2B5EF4-FFF2-40B4-BE49-F238E27FC236}">
                <a16:creationId xmlns:a16="http://schemas.microsoft.com/office/drawing/2014/main" id="{A73DC7DD-7E7F-4906-8307-BE750723284B}"/>
              </a:ext>
            </a:extLst>
          </p:cNvPr>
          <p:cNvSpPr>
            <a:spLocks noGrp="1"/>
          </p:cNvSpPr>
          <p:nvPr>
            <p:ph idx="1"/>
          </p:nvPr>
        </p:nvSpPr>
        <p:spPr/>
        <p:txBody>
          <a:bodyPr/>
          <a:lstStyle/>
          <a:p>
            <a:r>
              <a:rPr lang="en-US" dirty="0"/>
              <a:t>Breast cancer risk: &gt;60%</a:t>
            </a:r>
          </a:p>
          <a:p>
            <a:pPr lvl="1"/>
            <a:r>
              <a:rPr lang="en-US" dirty="0"/>
              <a:t>Annual breast MRI beginning at age 20 and annual mammogram at age 30</a:t>
            </a:r>
          </a:p>
          <a:p>
            <a:pPr lvl="1"/>
            <a:r>
              <a:rPr lang="en-US" dirty="0"/>
              <a:t>Consideration of RRM</a:t>
            </a:r>
          </a:p>
          <a:p>
            <a:r>
              <a:rPr lang="en-US" dirty="0"/>
              <a:t>Other cancer risks</a:t>
            </a:r>
          </a:p>
          <a:p>
            <a:pPr lvl="1"/>
            <a:r>
              <a:rPr lang="en-US" dirty="0"/>
              <a:t>Comprehensive physical exam including neurologic examination</a:t>
            </a:r>
          </a:p>
          <a:p>
            <a:pPr lvl="1"/>
            <a:r>
              <a:rPr lang="en-US" dirty="0"/>
              <a:t>Colonoscopy and upper endoscopy every 2-5 years starting at age 25</a:t>
            </a:r>
          </a:p>
          <a:p>
            <a:pPr lvl="1"/>
            <a:r>
              <a:rPr lang="en-US" dirty="0"/>
              <a:t>Annual dermatologic exam beginning at age 18</a:t>
            </a:r>
          </a:p>
          <a:p>
            <a:pPr lvl="1"/>
            <a:r>
              <a:rPr lang="en-US" dirty="0"/>
              <a:t>Annual whole body MRI</a:t>
            </a:r>
          </a:p>
          <a:p>
            <a:pPr lvl="1"/>
            <a:r>
              <a:rPr lang="en-US" dirty="0"/>
              <a:t>Annual brain MRI</a:t>
            </a:r>
          </a:p>
          <a:p>
            <a:pPr lvl="1"/>
            <a:r>
              <a:rPr lang="en-US" dirty="0"/>
              <a:t>Annual PSA beginning at age 40</a:t>
            </a:r>
          </a:p>
          <a:p>
            <a:endParaRPr lang="en-US" dirty="0"/>
          </a:p>
        </p:txBody>
      </p:sp>
    </p:spTree>
    <p:extLst>
      <p:ext uri="{BB962C8B-B14F-4D97-AF65-F5344CB8AC3E}">
        <p14:creationId xmlns:p14="http://schemas.microsoft.com/office/powerpoint/2010/main" val="16921599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0D0C8-B697-4F06-8EE5-7997C9DFCB9F}"/>
              </a:ext>
            </a:extLst>
          </p:cNvPr>
          <p:cNvSpPr>
            <a:spLocks noGrp="1"/>
          </p:cNvSpPr>
          <p:nvPr>
            <p:ph type="title"/>
          </p:nvPr>
        </p:nvSpPr>
        <p:spPr/>
        <p:txBody>
          <a:bodyPr/>
          <a:lstStyle/>
          <a:p>
            <a:pPr algn="ctr"/>
            <a:r>
              <a:rPr lang="en-US" dirty="0"/>
              <a:t>CHEK2</a:t>
            </a:r>
          </a:p>
        </p:txBody>
      </p:sp>
      <p:sp>
        <p:nvSpPr>
          <p:cNvPr id="3" name="Content Placeholder 2">
            <a:extLst>
              <a:ext uri="{FF2B5EF4-FFF2-40B4-BE49-F238E27FC236}">
                <a16:creationId xmlns:a16="http://schemas.microsoft.com/office/drawing/2014/main" id="{497E2E1B-B5FF-444C-AC84-DAC9C264C976}"/>
              </a:ext>
            </a:extLst>
          </p:cNvPr>
          <p:cNvSpPr>
            <a:spLocks noGrp="1"/>
          </p:cNvSpPr>
          <p:nvPr>
            <p:ph idx="1"/>
          </p:nvPr>
        </p:nvSpPr>
        <p:spPr/>
        <p:txBody>
          <a:bodyPr/>
          <a:lstStyle/>
          <a:p>
            <a:r>
              <a:rPr lang="en-US" dirty="0"/>
              <a:t>Breast cancer risk: 20-40%</a:t>
            </a:r>
          </a:p>
          <a:p>
            <a:pPr lvl="1"/>
            <a:r>
              <a:rPr lang="en-US" dirty="0"/>
              <a:t>Annual mammogram at age 40 and consider breast MRI beginning at age 30-35</a:t>
            </a:r>
          </a:p>
          <a:p>
            <a:pPr lvl="1"/>
            <a:r>
              <a:rPr lang="en-US" dirty="0"/>
              <a:t>Insufficient evidence to recommend RRM; manage based on family history</a:t>
            </a:r>
          </a:p>
          <a:p>
            <a:r>
              <a:rPr lang="en-US" dirty="0"/>
              <a:t>Colorectal cancer risk: 5-10%</a:t>
            </a:r>
          </a:p>
          <a:p>
            <a:pPr lvl="1"/>
            <a:r>
              <a:rPr lang="en-US" dirty="0"/>
              <a:t>Colonoscopy every 5 years beginning at age 40</a:t>
            </a:r>
          </a:p>
          <a:p>
            <a:r>
              <a:rPr lang="en-US" dirty="0"/>
              <a:t>Prostate cancer risk is emerging</a:t>
            </a:r>
          </a:p>
          <a:p>
            <a:pPr lvl="1"/>
            <a:r>
              <a:rPr lang="en-US" dirty="0"/>
              <a:t>Consider screening with PSA beginning at age 40</a:t>
            </a:r>
          </a:p>
        </p:txBody>
      </p:sp>
    </p:spTree>
    <p:extLst>
      <p:ext uri="{BB962C8B-B14F-4D97-AF65-F5344CB8AC3E}">
        <p14:creationId xmlns:p14="http://schemas.microsoft.com/office/powerpoint/2010/main" val="943285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81C5D-13E6-4D75-B7C3-799999EADA88}"/>
              </a:ext>
            </a:extLst>
          </p:cNvPr>
          <p:cNvSpPr>
            <a:spLocks noGrp="1"/>
          </p:cNvSpPr>
          <p:nvPr>
            <p:ph type="title"/>
          </p:nvPr>
        </p:nvSpPr>
        <p:spPr/>
        <p:txBody>
          <a:bodyPr/>
          <a:lstStyle/>
          <a:p>
            <a:pPr algn="ctr"/>
            <a:r>
              <a:rPr lang="en-US" dirty="0"/>
              <a:t>Why Should we do Genetic Testing</a:t>
            </a:r>
          </a:p>
        </p:txBody>
      </p:sp>
      <p:sp>
        <p:nvSpPr>
          <p:cNvPr id="3" name="Content Placeholder 2">
            <a:extLst>
              <a:ext uri="{FF2B5EF4-FFF2-40B4-BE49-F238E27FC236}">
                <a16:creationId xmlns:a16="http://schemas.microsoft.com/office/drawing/2014/main" id="{079B6055-13E5-4B65-83F1-CE00B603C394}"/>
              </a:ext>
            </a:extLst>
          </p:cNvPr>
          <p:cNvSpPr>
            <a:spLocks noGrp="1"/>
          </p:cNvSpPr>
          <p:nvPr>
            <p:ph idx="1"/>
          </p:nvPr>
        </p:nvSpPr>
        <p:spPr/>
        <p:txBody>
          <a:bodyPr/>
          <a:lstStyle/>
          <a:p>
            <a:r>
              <a:rPr lang="en-US" dirty="0"/>
              <a:t>About 5-10% of cancer is hereditary</a:t>
            </a:r>
          </a:p>
          <a:p>
            <a:r>
              <a:rPr lang="en-US" dirty="0"/>
              <a:t>Treatment implications (PARP inhibitors)</a:t>
            </a:r>
          </a:p>
          <a:p>
            <a:r>
              <a:rPr lang="en-US" dirty="0"/>
              <a:t>Risk of other cancers</a:t>
            </a:r>
          </a:p>
          <a:p>
            <a:r>
              <a:rPr lang="en-US" dirty="0"/>
              <a:t>Family risk</a:t>
            </a:r>
          </a:p>
        </p:txBody>
      </p:sp>
    </p:spTree>
    <p:extLst>
      <p:ext uri="{BB962C8B-B14F-4D97-AF65-F5344CB8AC3E}">
        <p14:creationId xmlns:p14="http://schemas.microsoft.com/office/powerpoint/2010/main" val="36387750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71652-D077-4924-9E43-E88CD74A1B37}"/>
              </a:ext>
            </a:extLst>
          </p:cNvPr>
          <p:cNvSpPr>
            <a:spLocks noGrp="1"/>
          </p:cNvSpPr>
          <p:nvPr>
            <p:ph type="title"/>
          </p:nvPr>
        </p:nvSpPr>
        <p:spPr/>
        <p:txBody>
          <a:bodyPr/>
          <a:lstStyle/>
          <a:p>
            <a:pPr algn="ctr"/>
            <a:r>
              <a:rPr lang="en-US" dirty="0"/>
              <a:t>ATM</a:t>
            </a:r>
          </a:p>
        </p:txBody>
      </p:sp>
      <p:sp>
        <p:nvSpPr>
          <p:cNvPr id="3" name="Content Placeholder 2">
            <a:extLst>
              <a:ext uri="{FF2B5EF4-FFF2-40B4-BE49-F238E27FC236}">
                <a16:creationId xmlns:a16="http://schemas.microsoft.com/office/drawing/2014/main" id="{2439896B-7637-4F6C-B84E-1A125BF82CFA}"/>
              </a:ext>
            </a:extLst>
          </p:cNvPr>
          <p:cNvSpPr>
            <a:spLocks noGrp="1"/>
          </p:cNvSpPr>
          <p:nvPr>
            <p:ph idx="1"/>
          </p:nvPr>
        </p:nvSpPr>
        <p:spPr/>
        <p:txBody>
          <a:bodyPr>
            <a:normAutofit/>
          </a:bodyPr>
          <a:lstStyle/>
          <a:p>
            <a:r>
              <a:rPr lang="en-US" dirty="0"/>
              <a:t>Breast cancer risk: 20-30%</a:t>
            </a:r>
          </a:p>
          <a:p>
            <a:pPr lvl="1"/>
            <a:r>
              <a:rPr lang="en-US" dirty="0"/>
              <a:t>Annual mammogram at age 40 and consider breast MRI beginning at age 30-35</a:t>
            </a:r>
          </a:p>
          <a:p>
            <a:pPr lvl="1"/>
            <a:r>
              <a:rPr lang="en-US" dirty="0"/>
              <a:t>Insufficient evidence to recommend RRM; manage based on family history</a:t>
            </a:r>
          </a:p>
          <a:p>
            <a:r>
              <a:rPr lang="en-US" dirty="0"/>
              <a:t>Ovarian cancer risk: 2-3%</a:t>
            </a:r>
          </a:p>
          <a:p>
            <a:pPr lvl="1"/>
            <a:r>
              <a:rPr lang="en-US" dirty="0"/>
              <a:t>Insufficient evidence to recommend RRSO; manage based on family history</a:t>
            </a:r>
          </a:p>
          <a:p>
            <a:r>
              <a:rPr lang="en-US" dirty="0"/>
              <a:t>Pancreatic cancer risk: 5-10%</a:t>
            </a:r>
          </a:p>
          <a:p>
            <a:pPr lvl="1"/>
            <a:r>
              <a:rPr lang="en-US" dirty="0"/>
              <a:t>Screen carriers with a family history of pancreatic cancer</a:t>
            </a:r>
          </a:p>
          <a:p>
            <a:r>
              <a:rPr lang="en-US" dirty="0"/>
              <a:t>Prostate cancer risk is emerging</a:t>
            </a:r>
          </a:p>
          <a:p>
            <a:pPr lvl="1"/>
            <a:r>
              <a:rPr lang="en-US" dirty="0"/>
              <a:t>Consider screening beginning at age 40</a:t>
            </a:r>
          </a:p>
        </p:txBody>
      </p:sp>
    </p:spTree>
    <p:extLst>
      <p:ext uri="{BB962C8B-B14F-4D97-AF65-F5344CB8AC3E}">
        <p14:creationId xmlns:p14="http://schemas.microsoft.com/office/powerpoint/2010/main" val="42434857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853DA-99AD-4B87-98EF-80409BF92481}"/>
              </a:ext>
            </a:extLst>
          </p:cNvPr>
          <p:cNvSpPr>
            <a:spLocks noGrp="1"/>
          </p:cNvSpPr>
          <p:nvPr>
            <p:ph type="title"/>
          </p:nvPr>
        </p:nvSpPr>
        <p:spPr/>
        <p:txBody>
          <a:bodyPr/>
          <a:lstStyle/>
          <a:p>
            <a:pPr algn="ctr"/>
            <a:r>
              <a:rPr lang="en-US" dirty="0"/>
              <a:t>Cowden Syndrome</a:t>
            </a:r>
            <a:br>
              <a:rPr lang="en-US" dirty="0"/>
            </a:br>
            <a:r>
              <a:rPr lang="en-US" dirty="0"/>
              <a:t>PTEN</a:t>
            </a:r>
          </a:p>
        </p:txBody>
      </p:sp>
      <p:sp>
        <p:nvSpPr>
          <p:cNvPr id="3" name="Content Placeholder 2">
            <a:extLst>
              <a:ext uri="{FF2B5EF4-FFF2-40B4-BE49-F238E27FC236}">
                <a16:creationId xmlns:a16="http://schemas.microsoft.com/office/drawing/2014/main" id="{E2B67279-B121-471A-B3CE-E35DEA6448F3}"/>
              </a:ext>
            </a:extLst>
          </p:cNvPr>
          <p:cNvSpPr>
            <a:spLocks noGrp="1"/>
          </p:cNvSpPr>
          <p:nvPr>
            <p:ph idx="1"/>
          </p:nvPr>
        </p:nvSpPr>
        <p:spPr/>
        <p:txBody>
          <a:bodyPr>
            <a:normAutofit fontScale="70000" lnSpcReduction="20000"/>
          </a:bodyPr>
          <a:lstStyle/>
          <a:p>
            <a:r>
              <a:rPr lang="en-US" dirty="0"/>
              <a:t>Macrocephaly, acral keratosis, oral mucosa </a:t>
            </a:r>
            <a:r>
              <a:rPr lang="en-US" dirty="0" err="1"/>
              <a:t>cobblestoning</a:t>
            </a:r>
            <a:r>
              <a:rPr lang="en-US" dirty="0"/>
              <a:t>, breast, uterine, thyroid and kidney cancers, autism spectrum disorder</a:t>
            </a:r>
          </a:p>
          <a:p>
            <a:r>
              <a:rPr lang="en-US" dirty="0"/>
              <a:t>Breast cancer risk: 40-60%</a:t>
            </a:r>
          </a:p>
          <a:p>
            <a:pPr lvl="1"/>
            <a:r>
              <a:rPr lang="en-US" dirty="0"/>
              <a:t>Annual mammogram and breast MRI beginning at age 30 or 10 years prior to earliest known breast cancer in the family</a:t>
            </a:r>
          </a:p>
          <a:p>
            <a:pPr lvl="1"/>
            <a:r>
              <a:rPr lang="en-US" dirty="0"/>
              <a:t>Discuss option of RRM based on family history</a:t>
            </a:r>
          </a:p>
          <a:p>
            <a:r>
              <a:rPr lang="en-US" dirty="0"/>
              <a:t>Colorectal cancer</a:t>
            </a:r>
          </a:p>
          <a:p>
            <a:pPr lvl="1"/>
            <a:r>
              <a:rPr lang="en-US" dirty="0"/>
              <a:t>Colonoscopy starting at age 35 or 10 years prior to earliest known CTC in family and repeat every 5 years or more frequent if polyps or symptoms</a:t>
            </a:r>
          </a:p>
          <a:p>
            <a:r>
              <a:rPr lang="en-US" dirty="0"/>
              <a:t>Uterine cancer </a:t>
            </a:r>
          </a:p>
          <a:p>
            <a:pPr lvl="1"/>
            <a:r>
              <a:rPr lang="en-US" dirty="0"/>
              <a:t>Screening beginning at age 35 via endometrial biopsy every 1-2 years</a:t>
            </a:r>
          </a:p>
          <a:p>
            <a:pPr lvl="1"/>
            <a:r>
              <a:rPr lang="en-US" dirty="0"/>
              <a:t>Transvaginal u/s has not been shown to be sensitive or specific but may be considered</a:t>
            </a:r>
          </a:p>
          <a:p>
            <a:pPr lvl="1"/>
            <a:r>
              <a:rPr lang="en-US" dirty="0"/>
              <a:t>Discussion of hysterectomy upon completion of childbearing</a:t>
            </a:r>
          </a:p>
          <a:p>
            <a:r>
              <a:rPr lang="en-US" dirty="0"/>
              <a:t>Kidney cancer: consider renal u/s every 1-2 years beginning at age 40</a:t>
            </a:r>
          </a:p>
          <a:p>
            <a:r>
              <a:rPr lang="en-US" dirty="0"/>
              <a:t>Thyroid cancer: annual u/s beginning at age 7</a:t>
            </a:r>
          </a:p>
        </p:txBody>
      </p:sp>
    </p:spTree>
    <p:extLst>
      <p:ext uri="{BB962C8B-B14F-4D97-AF65-F5344CB8AC3E}">
        <p14:creationId xmlns:p14="http://schemas.microsoft.com/office/powerpoint/2010/main" val="8158800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39838-FC7F-4F39-BFEA-A0B0E7FC9F4E}"/>
              </a:ext>
            </a:extLst>
          </p:cNvPr>
          <p:cNvSpPr>
            <a:spLocks noGrp="1"/>
          </p:cNvSpPr>
          <p:nvPr>
            <p:ph type="title"/>
          </p:nvPr>
        </p:nvSpPr>
        <p:spPr/>
        <p:txBody>
          <a:bodyPr/>
          <a:lstStyle/>
          <a:p>
            <a:pPr algn="ctr"/>
            <a:r>
              <a:rPr lang="en-US" dirty="0"/>
              <a:t>Cowden Syndrome Testing Criteria</a:t>
            </a:r>
          </a:p>
        </p:txBody>
      </p:sp>
      <p:pic>
        <p:nvPicPr>
          <p:cNvPr id="4" name="Content Placeholder 3">
            <a:extLst>
              <a:ext uri="{FF2B5EF4-FFF2-40B4-BE49-F238E27FC236}">
                <a16:creationId xmlns:a16="http://schemas.microsoft.com/office/drawing/2014/main" id="{C66806F0-7EF2-4993-9039-B278394779AA}"/>
              </a:ext>
            </a:extLst>
          </p:cNvPr>
          <p:cNvPicPr>
            <a:picLocks noGrp="1" noChangeAspect="1"/>
          </p:cNvPicPr>
          <p:nvPr>
            <p:ph idx="1"/>
          </p:nvPr>
        </p:nvPicPr>
        <p:blipFill>
          <a:blip r:embed="rId2"/>
          <a:stretch>
            <a:fillRect/>
          </a:stretch>
        </p:blipFill>
        <p:spPr>
          <a:xfrm>
            <a:off x="3217763" y="699611"/>
            <a:ext cx="7662009" cy="3637174"/>
          </a:xfrm>
          <a:prstGeom prst="rect">
            <a:avLst/>
          </a:prstGeom>
        </p:spPr>
      </p:pic>
      <p:pic>
        <p:nvPicPr>
          <p:cNvPr id="5" name="Picture 4">
            <a:extLst>
              <a:ext uri="{FF2B5EF4-FFF2-40B4-BE49-F238E27FC236}">
                <a16:creationId xmlns:a16="http://schemas.microsoft.com/office/drawing/2014/main" id="{3B6562CF-5983-4473-8C25-267FB5377A8C}"/>
              </a:ext>
            </a:extLst>
          </p:cNvPr>
          <p:cNvPicPr>
            <a:picLocks noChangeAspect="1"/>
          </p:cNvPicPr>
          <p:nvPr/>
        </p:nvPicPr>
        <p:blipFill>
          <a:blip r:embed="rId3"/>
          <a:stretch>
            <a:fillRect/>
          </a:stretch>
        </p:blipFill>
        <p:spPr>
          <a:xfrm>
            <a:off x="2660036" y="4598072"/>
            <a:ext cx="9107171" cy="2057687"/>
          </a:xfrm>
          <a:prstGeom prst="rect">
            <a:avLst/>
          </a:prstGeom>
        </p:spPr>
      </p:pic>
    </p:spTree>
    <p:extLst>
      <p:ext uri="{BB962C8B-B14F-4D97-AF65-F5344CB8AC3E}">
        <p14:creationId xmlns:p14="http://schemas.microsoft.com/office/powerpoint/2010/main" val="38112828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96263-9AC1-4947-9523-E37FDF491760}"/>
              </a:ext>
            </a:extLst>
          </p:cNvPr>
          <p:cNvSpPr>
            <a:spLocks noGrp="1"/>
          </p:cNvSpPr>
          <p:nvPr>
            <p:ph type="title"/>
          </p:nvPr>
        </p:nvSpPr>
        <p:spPr/>
        <p:txBody>
          <a:bodyPr/>
          <a:lstStyle/>
          <a:p>
            <a:pPr algn="ctr"/>
            <a:r>
              <a:rPr lang="en-US" dirty="0" err="1"/>
              <a:t>Peutz-Jeghers</a:t>
            </a:r>
            <a:r>
              <a:rPr lang="en-US" dirty="0"/>
              <a:t> Syndrome (PJS)</a:t>
            </a:r>
            <a:br>
              <a:rPr lang="en-US" dirty="0"/>
            </a:br>
            <a:r>
              <a:rPr lang="en-US" dirty="0"/>
              <a:t>STK11</a:t>
            </a:r>
          </a:p>
        </p:txBody>
      </p:sp>
      <p:sp>
        <p:nvSpPr>
          <p:cNvPr id="3" name="Content Placeholder 2">
            <a:extLst>
              <a:ext uri="{FF2B5EF4-FFF2-40B4-BE49-F238E27FC236}">
                <a16:creationId xmlns:a16="http://schemas.microsoft.com/office/drawing/2014/main" id="{9B2E587E-0962-4DEE-9FF8-6E6B40CE7EEC}"/>
              </a:ext>
            </a:extLst>
          </p:cNvPr>
          <p:cNvSpPr>
            <a:spLocks noGrp="1"/>
          </p:cNvSpPr>
          <p:nvPr>
            <p:ph idx="1"/>
          </p:nvPr>
        </p:nvSpPr>
        <p:spPr>
          <a:xfrm>
            <a:off x="2589212" y="2133600"/>
            <a:ext cx="8915400" cy="3777622"/>
          </a:xfrm>
        </p:spPr>
        <p:txBody>
          <a:bodyPr>
            <a:normAutofit/>
          </a:bodyPr>
          <a:lstStyle/>
          <a:p>
            <a:r>
              <a:rPr lang="en-US" dirty="0"/>
              <a:t>Increased risk of GI, breast, thyroid, lung, pancreatic, uterine, ovarian sex cord tumors and Sertoli cell testicular tumors.</a:t>
            </a:r>
          </a:p>
          <a:p>
            <a:r>
              <a:rPr lang="en-US" dirty="0"/>
              <a:t>Causes hyperpigmented macules on buccal mucosa and lips</a:t>
            </a:r>
          </a:p>
          <a:p>
            <a:endParaRPr lang="en-US" dirty="0"/>
          </a:p>
          <a:p>
            <a:endParaRPr lang="en-US" dirty="0"/>
          </a:p>
          <a:p>
            <a:endParaRPr lang="en-US" dirty="0"/>
          </a:p>
          <a:p>
            <a:endParaRPr lang="en-US" dirty="0"/>
          </a:p>
          <a:p>
            <a:endParaRPr lang="en-US" dirty="0"/>
          </a:p>
          <a:p>
            <a:r>
              <a:rPr lang="en-US" dirty="0"/>
              <a:t>Associated with </a:t>
            </a:r>
            <a:r>
              <a:rPr lang="en-US" dirty="0" err="1"/>
              <a:t>hamartomatous</a:t>
            </a:r>
            <a:r>
              <a:rPr lang="en-US" dirty="0"/>
              <a:t> polyps </a:t>
            </a:r>
          </a:p>
        </p:txBody>
      </p:sp>
      <p:pic>
        <p:nvPicPr>
          <p:cNvPr id="1028" name="Picture 4" descr="Peutz Jeghers syndrome causes, symptoms, diagnosis &amp; treatment">
            <a:extLst>
              <a:ext uri="{FF2B5EF4-FFF2-40B4-BE49-F238E27FC236}">
                <a16:creationId xmlns:a16="http://schemas.microsoft.com/office/drawing/2014/main" id="{C35BB64B-9E72-405C-AFE5-CC8D24FF05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2484" y="3193278"/>
            <a:ext cx="3417116" cy="1895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5977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343F-DD76-473B-A65B-183F63621BDF}"/>
              </a:ext>
            </a:extLst>
          </p:cNvPr>
          <p:cNvSpPr>
            <a:spLocks noGrp="1"/>
          </p:cNvSpPr>
          <p:nvPr>
            <p:ph type="title"/>
          </p:nvPr>
        </p:nvSpPr>
        <p:spPr/>
        <p:txBody>
          <a:bodyPr/>
          <a:lstStyle/>
          <a:p>
            <a:pPr algn="ctr"/>
            <a:r>
              <a:rPr lang="en-US" dirty="0"/>
              <a:t>PJS Diagnosis</a:t>
            </a:r>
          </a:p>
        </p:txBody>
      </p:sp>
      <p:sp>
        <p:nvSpPr>
          <p:cNvPr id="3" name="Content Placeholder 2">
            <a:extLst>
              <a:ext uri="{FF2B5EF4-FFF2-40B4-BE49-F238E27FC236}">
                <a16:creationId xmlns:a16="http://schemas.microsoft.com/office/drawing/2014/main" id="{93922590-D6F6-4AA5-8336-0770F8CD1DA5}"/>
              </a:ext>
            </a:extLst>
          </p:cNvPr>
          <p:cNvSpPr>
            <a:spLocks noGrp="1"/>
          </p:cNvSpPr>
          <p:nvPr>
            <p:ph idx="1"/>
          </p:nvPr>
        </p:nvSpPr>
        <p:spPr/>
        <p:txBody>
          <a:bodyPr/>
          <a:lstStyle/>
          <a:p>
            <a:r>
              <a:rPr lang="en-US" dirty="0"/>
              <a:t>A clinical diagnosis of PJS can be made when an individual has two or more of the following features:</a:t>
            </a:r>
          </a:p>
          <a:p>
            <a:pPr lvl="1"/>
            <a:r>
              <a:rPr lang="en-US" dirty="0"/>
              <a:t>Two or more </a:t>
            </a:r>
            <a:r>
              <a:rPr lang="en-US" dirty="0" err="1"/>
              <a:t>Peutz</a:t>
            </a:r>
            <a:r>
              <a:rPr lang="en-US" dirty="0"/>
              <a:t>-</a:t>
            </a:r>
            <a:r>
              <a:rPr lang="en-US" dirty="0" err="1"/>
              <a:t>Jeghers</a:t>
            </a:r>
            <a:r>
              <a:rPr lang="en-US" dirty="0"/>
              <a:t>-type </a:t>
            </a:r>
            <a:r>
              <a:rPr lang="en-US" dirty="0" err="1"/>
              <a:t>hamartomatous</a:t>
            </a:r>
            <a:r>
              <a:rPr lang="en-US" dirty="0"/>
              <a:t> polyps of the GI tract</a:t>
            </a:r>
          </a:p>
          <a:p>
            <a:pPr lvl="1"/>
            <a:r>
              <a:rPr lang="en-US" dirty="0"/>
              <a:t>Mucocutaneous hyperpigmentation of the mouth, lips, nose, eyes, genitalia, or fingers</a:t>
            </a:r>
          </a:p>
          <a:p>
            <a:pPr lvl="1"/>
            <a:r>
              <a:rPr lang="en-US" dirty="0"/>
              <a:t>Family history of PJS • </a:t>
            </a:r>
          </a:p>
          <a:p>
            <a:r>
              <a:rPr lang="en-US" dirty="0"/>
              <a:t>Clinical genetic testing is recommended for any patient meeting the above criteria or with a family history of PJS. The majority of cases occur due to pathogenic variants in the STK11 gene. </a:t>
            </a:r>
          </a:p>
        </p:txBody>
      </p:sp>
    </p:spTree>
    <p:extLst>
      <p:ext uri="{BB962C8B-B14F-4D97-AF65-F5344CB8AC3E}">
        <p14:creationId xmlns:p14="http://schemas.microsoft.com/office/powerpoint/2010/main" val="14795659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A4151-F308-4E29-8E3B-5190EE046F96}"/>
              </a:ext>
            </a:extLst>
          </p:cNvPr>
          <p:cNvSpPr>
            <a:spLocks noGrp="1"/>
          </p:cNvSpPr>
          <p:nvPr>
            <p:ph type="title"/>
          </p:nvPr>
        </p:nvSpPr>
        <p:spPr/>
        <p:txBody>
          <a:bodyPr/>
          <a:lstStyle/>
          <a:p>
            <a:pPr algn="ctr"/>
            <a:r>
              <a:rPr lang="en-US" dirty="0" err="1"/>
              <a:t>Peutz-Jeghers</a:t>
            </a:r>
            <a:r>
              <a:rPr lang="en-US" dirty="0"/>
              <a:t> Management</a:t>
            </a:r>
          </a:p>
        </p:txBody>
      </p:sp>
      <p:sp>
        <p:nvSpPr>
          <p:cNvPr id="3" name="Content Placeholder 2">
            <a:extLst>
              <a:ext uri="{FF2B5EF4-FFF2-40B4-BE49-F238E27FC236}">
                <a16:creationId xmlns:a16="http://schemas.microsoft.com/office/drawing/2014/main" id="{8CDE278F-B33E-4334-8BF8-C2D9E4E9E260}"/>
              </a:ext>
            </a:extLst>
          </p:cNvPr>
          <p:cNvSpPr>
            <a:spLocks noGrp="1"/>
          </p:cNvSpPr>
          <p:nvPr>
            <p:ph idx="1"/>
          </p:nvPr>
        </p:nvSpPr>
        <p:spPr/>
        <p:txBody>
          <a:bodyPr>
            <a:normAutofit fontScale="92500" lnSpcReduction="10000"/>
          </a:bodyPr>
          <a:lstStyle/>
          <a:p>
            <a:r>
              <a:rPr lang="en-US" dirty="0"/>
              <a:t>Colon/Gastric cancer risk: 39-29%</a:t>
            </a:r>
          </a:p>
          <a:p>
            <a:pPr lvl="1"/>
            <a:r>
              <a:rPr lang="en-US" dirty="0"/>
              <a:t>Upper endoscopy and colonoscopy beginning at age 8-10.  If no polyps, resume at 18 every 2-3 years.  If polyps, repeat every 2-3 years.</a:t>
            </a:r>
          </a:p>
          <a:p>
            <a:r>
              <a:rPr lang="en-US" dirty="0"/>
              <a:t>Breast cancer risk: 32-54%</a:t>
            </a:r>
          </a:p>
          <a:p>
            <a:pPr lvl="1"/>
            <a:r>
              <a:rPr lang="en-US" dirty="0"/>
              <a:t>Annual mammogram and breast MRI beginning at age 30</a:t>
            </a:r>
          </a:p>
          <a:p>
            <a:pPr lvl="1"/>
            <a:r>
              <a:rPr lang="en-US" dirty="0"/>
              <a:t>Discuss option of RRM</a:t>
            </a:r>
          </a:p>
          <a:p>
            <a:r>
              <a:rPr lang="en-US" dirty="0"/>
              <a:t>Pancreatic cancer risk: &gt;15%</a:t>
            </a:r>
          </a:p>
          <a:p>
            <a:pPr lvl="1"/>
            <a:r>
              <a:rPr lang="en-US" dirty="0"/>
              <a:t>Annual imaging of the pancreas with EUS or MRI/MRCP beginning in early 30s</a:t>
            </a:r>
          </a:p>
          <a:p>
            <a:r>
              <a:rPr lang="en-US" dirty="0"/>
              <a:t>Annual testicular exam beginning at age 10.</a:t>
            </a:r>
          </a:p>
          <a:p>
            <a:r>
              <a:rPr lang="en-US" dirty="0"/>
              <a:t>Non-Epithelial Ovarian cancer: &gt;10%</a:t>
            </a:r>
          </a:p>
          <a:p>
            <a:pPr lvl="1"/>
            <a:r>
              <a:rPr lang="en-US" dirty="0"/>
              <a:t>Annual pelvic exam and u/s beginning at age 1-20 years</a:t>
            </a:r>
          </a:p>
          <a:p>
            <a:endParaRPr lang="en-US" dirty="0"/>
          </a:p>
        </p:txBody>
      </p:sp>
    </p:spTree>
    <p:extLst>
      <p:ext uri="{BB962C8B-B14F-4D97-AF65-F5344CB8AC3E}">
        <p14:creationId xmlns:p14="http://schemas.microsoft.com/office/powerpoint/2010/main" val="20099290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53942-FE52-4CF8-8281-8AA1CF5D2A50}"/>
              </a:ext>
            </a:extLst>
          </p:cNvPr>
          <p:cNvSpPr>
            <a:spLocks noGrp="1"/>
          </p:cNvSpPr>
          <p:nvPr>
            <p:ph type="title"/>
          </p:nvPr>
        </p:nvSpPr>
        <p:spPr/>
        <p:txBody>
          <a:bodyPr/>
          <a:lstStyle/>
          <a:p>
            <a:pPr algn="ctr"/>
            <a:r>
              <a:rPr lang="en-US" dirty="0"/>
              <a:t>Multiple Endocrine Neoplasia (MEN)</a:t>
            </a:r>
            <a:br>
              <a:rPr lang="en-US" dirty="0"/>
            </a:br>
            <a:r>
              <a:rPr lang="en-US" dirty="0"/>
              <a:t>MEN1</a:t>
            </a:r>
          </a:p>
        </p:txBody>
      </p:sp>
      <p:sp>
        <p:nvSpPr>
          <p:cNvPr id="3" name="Content Placeholder 2">
            <a:extLst>
              <a:ext uri="{FF2B5EF4-FFF2-40B4-BE49-F238E27FC236}">
                <a16:creationId xmlns:a16="http://schemas.microsoft.com/office/drawing/2014/main" id="{0CF108D7-CE28-4924-ACA6-77B859920EB1}"/>
              </a:ext>
            </a:extLst>
          </p:cNvPr>
          <p:cNvSpPr>
            <a:spLocks noGrp="1"/>
          </p:cNvSpPr>
          <p:nvPr>
            <p:ph idx="1"/>
          </p:nvPr>
        </p:nvSpPr>
        <p:spPr>
          <a:xfrm>
            <a:off x="2589212" y="2133600"/>
            <a:ext cx="8915400" cy="3777622"/>
          </a:xfrm>
        </p:spPr>
        <p:txBody>
          <a:bodyPr>
            <a:normAutofit/>
          </a:bodyPr>
          <a:lstStyle/>
          <a:p>
            <a:r>
              <a:rPr lang="en-US" dirty="0"/>
              <a:t>Pituitary adenoma (20%)</a:t>
            </a:r>
          </a:p>
          <a:p>
            <a:r>
              <a:rPr lang="en-US" dirty="0" err="1"/>
              <a:t>Hyperparathyroid</a:t>
            </a:r>
            <a:r>
              <a:rPr lang="en-US" dirty="0"/>
              <a:t> (95%)</a:t>
            </a:r>
          </a:p>
          <a:p>
            <a:r>
              <a:rPr lang="en-US" dirty="0" err="1"/>
              <a:t>pNET</a:t>
            </a:r>
            <a:r>
              <a:rPr lang="en-US" dirty="0"/>
              <a:t> (20-80%)</a:t>
            </a:r>
          </a:p>
          <a:p>
            <a:r>
              <a:rPr lang="en-US" dirty="0"/>
              <a:t>Duodenal </a:t>
            </a:r>
            <a:r>
              <a:rPr lang="en-US" dirty="0" err="1"/>
              <a:t>gastrinoma</a:t>
            </a:r>
            <a:r>
              <a:rPr lang="en-US" dirty="0"/>
              <a:t> (up to 25% of </a:t>
            </a:r>
            <a:r>
              <a:rPr lang="en-US" dirty="0" err="1"/>
              <a:t>gastrinomas</a:t>
            </a:r>
            <a:r>
              <a:rPr lang="en-US" dirty="0"/>
              <a:t> are MEN1 positive)</a:t>
            </a:r>
          </a:p>
          <a:p>
            <a:pPr marL="457200" lvl="1" indent="0">
              <a:buNone/>
            </a:pPr>
            <a:endParaRPr lang="en-US" dirty="0"/>
          </a:p>
        </p:txBody>
      </p:sp>
    </p:spTree>
    <p:extLst>
      <p:ext uri="{BB962C8B-B14F-4D97-AF65-F5344CB8AC3E}">
        <p14:creationId xmlns:p14="http://schemas.microsoft.com/office/powerpoint/2010/main" val="18079221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CC812-3B46-4ED7-B096-A74A9CF2C321}"/>
              </a:ext>
            </a:extLst>
          </p:cNvPr>
          <p:cNvSpPr>
            <a:spLocks noGrp="1"/>
          </p:cNvSpPr>
          <p:nvPr>
            <p:ph type="title"/>
          </p:nvPr>
        </p:nvSpPr>
        <p:spPr/>
        <p:txBody>
          <a:bodyPr/>
          <a:lstStyle/>
          <a:p>
            <a:pPr algn="ctr"/>
            <a:r>
              <a:rPr lang="en-US" dirty="0"/>
              <a:t>MEN2</a:t>
            </a:r>
            <a:br>
              <a:rPr lang="en-US" dirty="0"/>
            </a:br>
            <a:r>
              <a:rPr lang="en-US" dirty="0"/>
              <a:t>RET</a:t>
            </a:r>
          </a:p>
        </p:txBody>
      </p:sp>
      <p:sp>
        <p:nvSpPr>
          <p:cNvPr id="3" name="Content Placeholder 2">
            <a:extLst>
              <a:ext uri="{FF2B5EF4-FFF2-40B4-BE49-F238E27FC236}">
                <a16:creationId xmlns:a16="http://schemas.microsoft.com/office/drawing/2014/main" id="{1B09505A-4235-4236-BF41-AE243D4EB933}"/>
              </a:ext>
            </a:extLst>
          </p:cNvPr>
          <p:cNvSpPr>
            <a:spLocks noGrp="1"/>
          </p:cNvSpPr>
          <p:nvPr>
            <p:ph idx="1"/>
          </p:nvPr>
        </p:nvSpPr>
        <p:spPr/>
        <p:txBody>
          <a:bodyPr>
            <a:normAutofit lnSpcReduction="10000"/>
          </a:bodyPr>
          <a:lstStyle/>
          <a:p>
            <a:pPr lvl="1"/>
            <a:r>
              <a:rPr lang="en-US" dirty="0"/>
              <a:t>Type 2A</a:t>
            </a:r>
          </a:p>
          <a:p>
            <a:pPr lvl="2"/>
            <a:r>
              <a:rPr lang="en-US" dirty="0"/>
              <a:t>Hyperparathyroidism (~25%)</a:t>
            </a:r>
          </a:p>
          <a:p>
            <a:pPr lvl="2"/>
            <a:r>
              <a:rPr lang="en-US" dirty="0"/>
              <a:t>Medullary thyroid cancer (~90%)</a:t>
            </a:r>
          </a:p>
          <a:p>
            <a:pPr lvl="2"/>
            <a:r>
              <a:rPr lang="en-US" dirty="0"/>
              <a:t>Pheochromocytoma (~50%)</a:t>
            </a:r>
          </a:p>
          <a:p>
            <a:pPr lvl="1"/>
            <a:r>
              <a:rPr lang="en-US" dirty="0"/>
              <a:t>Type 2B</a:t>
            </a:r>
          </a:p>
          <a:p>
            <a:pPr lvl="2"/>
            <a:r>
              <a:rPr lang="en-US" dirty="0"/>
              <a:t>Marfanoid habitus</a:t>
            </a:r>
          </a:p>
          <a:p>
            <a:pPr lvl="2"/>
            <a:r>
              <a:rPr lang="en-US" dirty="0"/>
              <a:t>Mucosal neuromas</a:t>
            </a:r>
          </a:p>
          <a:p>
            <a:pPr lvl="2"/>
            <a:r>
              <a:rPr lang="en-US" dirty="0"/>
              <a:t>Medullary thyroid cancer (near 100%)</a:t>
            </a:r>
          </a:p>
          <a:p>
            <a:pPr lvl="2"/>
            <a:r>
              <a:rPr lang="en-US" dirty="0"/>
              <a:t>Pheochromocytoma (~50%)</a:t>
            </a:r>
          </a:p>
          <a:p>
            <a:pPr lvl="1"/>
            <a:r>
              <a:rPr lang="en-US" dirty="0"/>
              <a:t>Elective thyroidectomy age 1 for MEN2B and 5 or older for MEN2A</a:t>
            </a:r>
          </a:p>
          <a:p>
            <a:pPr lvl="1"/>
            <a:r>
              <a:rPr lang="en-US" dirty="0"/>
              <a:t>Annual calcium and </a:t>
            </a:r>
            <a:r>
              <a:rPr lang="en-US" dirty="0" err="1"/>
              <a:t>metanephrine</a:t>
            </a:r>
            <a:r>
              <a:rPr lang="en-US" dirty="0"/>
              <a:t> levels</a:t>
            </a:r>
          </a:p>
        </p:txBody>
      </p:sp>
    </p:spTree>
    <p:extLst>
      <p:ext uri="{BB962C8B-B14F-4D97-AF65-F5344CB8AC3E}">
        <p14:creationId xmlns:p14="http://schemas.microsoft.com/office/powerpoint/2010/main" val="21460403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C6434-2FAA-418F-B933-A4624EC6CCD4}"/>
              </a:ext>
            </a:extLst>
          </p:cNvPr>
          <p:cNvSpPr>
            <a:spLocks noGrp="1"/>
          </p:cNvSpPr>
          <p:nvPr>
            <p:ph type="title"/>
          </p:nvPr>
        </p:nvSpPr>
        <p:spPr/>
        <p:txBody>
          <a:bodyPr/>
          <a:lstStyle/>
          <a:p>
            <a:pPr algn="ctr"/>
            <a:r>
              <a:rPr lang="en-US" dirty="0"/>
              <a:t>Other Notable </a:t>
            </a:r>
            <a:r>
              <a:rPr lang="en-US" dirty="0" err="1"/>
              <a:t>Symdromes</a:t>
            </a:r>
            <a:endParaRPr lang="en-US" dirty="0"/>
          </a:p>
        </p:txBody>
      </p:sp>
      <p:sp>
        <p:nvSpPr>
          <p:cNvPr id="3" name="Content Placeholder 2">
            <a:extLst>
              <a:ext uri="{FF2B5EF4-FFF2-40B4-BE49-F238E27FC236}">
                <a16:creationId xmlns:a16="http://schemas.microsoft.com/office/drawing/2014/main" id="{1A74F34B-B98B-452E-BFE1-C76E13D273EF}"/>
              </a:ext>
            </a:extLst>
          </p:cNvPr>
          <p:cNvSpPr>
            <a:spLocks noGrp="1"/>
          </p:cNvSpPr>
          <p:nvPr>
            <p:ph idx="1"/>
          </p:nvPr>
        </p:nvSpPr>
        <p:spPr/>
        <p:txBody>
          <a:bodyPr>
            <a:normAutofit fontScale="85000" lnSpcReduction="20000"/>
          </a:bodyPr>
          <a:lstStyle/>
          <a:p>
            <a:r>
              <a:rPr lang="en-US" dirty="0"/>
              <a:t>Von Hippel Lindau (VHL) - Increased risk of renal cell carcinoma, retinal angioma, cerebellar hemangioblastoma, pheochromocytoma, pancreatic cysts/</a:t>
            </a:r>
            <a:r>
              <a:rPr lang="en-US" dirty="0" err="1"/>
              <a:t>pNETs</a:t>
            </a:r>
            <a:r>
              <a:rPr lang="en-US" dirty="0"/>
              <a:t>, islet cell tumors and epididymal cystadenoma</a:t>
            </a:r>
          </a:p>
          <a:p>
            <a:r>
              <a:rPr lang="en-US" dirty="0" err="1"/>
              <a:t>Birt</a:t>
            </a:r>
            <a:r>
              <a:rPr lang="en-US" dirty="0"/>
              <a:t>-Hogg-Dube (FLCN) - Increases the risk of renal cancer and cysts, pulmonary cysts and noncancerous tumors (thyroid nodules)</a:t>
            </a:r>
          </a:p>
          <a:p>
            <a:r>
              <a:rPr lang="en-US" dirty="0"/>
              <a:t>Familial melanoma (CDKN2A) - Increases the risk of melanoma (28-76% depending on other risk factors) and pancreatic cancer (&gt;15%)</a:t>
            </a:r>
          </a:p>
          <a:p>
            <a:r>
              <a:rPr lang="en-US" dirty="0"/>
              <a:t>Hereditary </a:t>
            </a:r>
            <a:r>
              <a:rPr lang="en-US" dirty="0" err="1"/>
              <a:t>leiomyomatosis</a:t>
            </a:r>
            <a:r>
              <a:rPr lang="en-US" dirty="0"/>
              <a:t> and renal cell (FH) – renal cancer, leiomyomas, adrenal hyperplasia </a:t>
            </a:r>
          </a:p>
          <a:p>
            <a:r>
              <a:rPr lang="en-US" dirty="0"/>
              <a:t>Hereditary papillary renal cell</a:t>
            </a:r>
          </a:p>
          <a:p>
            <a:r>
              <a:rPr lang="en-US" dirty="0" err="1"/>
              <a:t>SDHx</a:t>
            </a:r>
            <a:r>
              <a:rPr lang="en-US" dirty="0"/>
              <a:t>-related hereditary paraganglioma syndrome (SDHA, SDHB, SDHC, SDHD, SDHAF2) – paragangliomas, renal cell carcinoma, pituitary tumors, GIST</a:t>
            </a:r>
          </a:p>
          <a:p>
            <a:r>
              <a:rPr lang="en-US" dirty="0"/>
              <a:t>Juvenile polyposis (BMPR1A or SMAD4) – colon, gastric, small bowel and pancreas</a:t>
            </a:r>
          </a:p>
          <a:p>
            <a:r>
              <a:rPr lang="en-US" dirty="0"/>
              <a:t>Serrated polyposis (RNF43 soft linkage)</a:t>
            </a:r>
          </a:p>
        </p:txBody>
      </p:sp>
    </p:spTree>
    <p:extLst>
      <p:ext uri="{BB962C8B-B14F-4D97-AF65-F5344CB8AC3E}">
        <p14:creationId xmlns:p14="http://schemas.microsoft.com/office/powerpoint/2010/main" val="200601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8F8FF-C670-41E0-A2A7-D8B58AB20D45}"/>
              </a:ext>
            </a:extLst>
          </p:cNvPr>
          <p:cNvSpPr>
            <a:spLocks noGrp="1"/>
          </p:cNvSpPr>
          <p:nvPr>
            <p:ph type="title"/>
          </p:nvPr>
        </p:nvSpPr>
        <p:spPr/>
        <p:txBody>
          <a:bodyPr/>
          <a:lstStyle/>
          <a:p>
            <a:pPr algn="ctr"/>
            <a:r>
              <a:rPr lang="en-US" dirty="0"/>
              <a:t>Pediatric Cancer Syndromes</a:t>
            </a:r>
          </a:p>
        </p:txBody>
      </p:sp>
      <p:sp>
        <p:nvSpPr>
          <p:cNvPr id="3" name="Content Placeholder 2">
            <a:extLst>
              <a:ext uri="{FF2B5EF4-FFF2-40B4-BE49-F238E27FC236}">
                <a16:creationId xmlns:a16="http://schemas.microsoft.com/office/drawing/2014/main" id="{B3D1CF8A-0B2C-4C83-ADED-70E473DA3BF9}"/>
              </a:ext>
            </a:extLst>
          </p:cNvPr>
          <p:cNvSpPr>
            <a:spLocks noGrp="1"/>
          </p:cNvSpPr>
          <p:nvPr>
            <p:ph idx="1"/>
          </p:nvPr>
        </p:nvSpPr>
        <p:spPr/>
        <p:txBody>
          <a:bodyPr/>
          <a:lstStyle/>
          <a:p>
            <a:r>
              <a:rPr lang="en-US" dirty="0"/>
              <a:t>Retinoblastoma (RB1)</a:t>
            </a:r>
          </a:p>
          <a:p>
            <a:r>
              <a:rPr lang="en-US" dirty="0"/>
              <a:t>Wilms tumor (WT1)</a:t>
            </a:r>
          </a:p>
          <a:p>
            <a:r>
              <a:rPr lang="en-US" dirty="0"/>
              <a:t>Rhabdoid predisposition syndrome (SMARCB1, SMARCA4)</a:t>
            </a:r>
          </a:p>
          <a:p>
            <a:r>
              <a:rPr lang="en-US" dirty="0"/>
              <a:t>Nevoid basal cell carcinoma syndrome, medulloblastoma (PTCH)</a:t>
            </a:r>
          </a:p>
          <a:p>
            <a:r>
              <a:rPr lang="en-US" dirty="0"/>
              <a:t>Neurofibromatosis (NF1)</a:t>
            </a:r>
          </a:p>
          <a:p>
            <a:r>
              <a:rPr lang="en-US" dirty="0"/>
              <a:t>Familial neuroblastoma (ALK, PHOX2B, RET)</a:t>
            </a:r>
          </a:p>
          <a:p>
            <a:r>
              <a:rPr lang="en-US" dirty="0"/>
              <a:t>Tuberous sclerosis (TSC1, TSC2)</a:t>
            </a:r>
          </a:p>
          <a:p>
            <a:endParaRPr lang="en-US" dirty="0"/>
          </a:p>
          <a:p>
            <a:endParaRPr lang="en-US" dirty="0"/>
          </a:p>
        </p:txBody>
      </p:sp>
    </p:spTree>
    <p:extLst>
      <p:ext uri="{BB962C8B-B14F-4D97-AF65-F5344CB8AC3E}">
        <p14:creationId xmlns:p14="http://schemas.microsoft.com/office/powerpoint/2010/main" val="26807619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ACCA5-E071-48EF-9751-F441BB8F4148}"/>
              </a:ext>
            </a:extLst>
          </p:cNvPr>
          <p:cNvSpPr>
            <a:spLocks noGrp="1"/>
          </p:cNvSpPr>
          <p:nvPr>
            <p:ph type="title"/>
          </p:nvPr>
        </p:nvSpPr>
        <p:spPr/>
        <p:txBody>
          <a:bodyPr/>
          <a:lstStyle/>
          <a:p>
            <a:pPr algn="ctr"/>
            <a:r>
              <a:rPr lang="en-US" dirty="0"/>
              <a:t>Somatic vs. Germline</a:t>
            </a:r>
            <a:br>
              <a:rPr lang="en-US" dirty="0"/>
            </a:br>
            <a:r>
              <a:rPr lang="en-US" dirty="0"/>
              <a:t>Mutations</a:t>
            </a:r>
          </a:p>
        </p:txBody>
      </p:sp>
      <p:sp>
        <p:nvSpPr>
          <p:cNvPr id="3" name="Content Placeholder 2">
            <a:extLst>
              <a:ext uri="{FF2B5EF4-FFF2-40B4-BE49-F238E27FC236}">
                <a16:creationId xmlns:a16="http://schemas.microsoft.com/office/drawing/2014/main" id="{0825AFCB-9449-4D85-978F-A001D99A530C}"/>
              </a:ext>
            </a:extLst>
          </p:cNvPr>
          <p:cNvSpPr>
            <a:spLocks noGrp="1"/>
          </p:cNvSpPr>
          <p:nvPr>
            <p:ph idx="1"/>
          </p:nvPr>
        </p:nvSpPr>
        <p:spPr/>
        <p:txBody>
          <a:bodyPr/>
          <a:lstStyle/>
          <a:p>
            <a:r>
              <a:rPr lang="en-US" dirty="0"/>
              <a:t>May be paired together</a:t>
            </a:r>
          </a:p>
          <a:p>
            <a:r>
              <a:rPr lang="en-US" dirty="0"/>
              <a:t>Somatic (tumor) testing</a:t>
            </a:r>
          </a:p>
          <a:p>
            <a:pPr lvl="1"/>
            <a:r>
              <a:rPr lang="en-US" dirty="0"/>
              <a:t>Predicts response or resistance to drug therapy</a:t>
            </a:r>
          </a:p>
          <a:p>
            <a:pPr lvl="1"/>
            <a:r>
              <a:rPr lang="en-US" dirty="0"/>
              <a:t>Helps determine favorable/unfavorable prognosis</a:t>
            </a:r>
          </a:p>
          <a:p>
            <a:pPr lvl="1"/>
            <a:r>
              <a:rPr lang="en-US" dirty="0"/>
              <a:t>Can be diagnostic of cancer type</a:t>
            </a:r>
          </a:p>
          <a:p>
            <a:pPr lvl="1"/>
            <a:r>
              <a:rPr lang="en-US" dirty="0"/>
              <a:t>Can potentially show germline mutations</a:t>
            </a:r>
          </a:p>
          <a:p>
            <a:r>
              <a:rPr lang="en-US" dirty="0"/>
              <a:t>Germline testing</a:t>
            </a:r>
          </a:p>
          <a:p>
            <a:pPr lvl="1"/>
            <a:r>
              <a:rPr lang="en-US" dirty="0"/>
              <a:t>Helps determine risk for cancer predisposition</a:t>
            </a:r>
          </a:p>
          <a:p>
            <a:pPr lvl="1"/>
            <a:r>
              <a:rPr lang="en-US" dirty="0"/>
              <a:t>Predicts response or resistance to drug therapy (PARP inhibitors)</a:t>
            </a:r>
          </a:p>
          <a:p>
            <a:pPr lvl="1"/>
            <a:r>
              <a:rPr lang="en-US" dirty="0"/>
              <a:t>Will impact both patients and their families</a:t>
            </a:r>
          </a:p>
          <a:p>
            <a:pPr lvl="1"/>
            <a:endParaRPr lang="en-US" dirty="0"/>
          </a:p>
        </p:txBody>
      </p:sp>
    </p:spTree>
    <p:extLst>
      <p:ext uri="{BB962C8B-B14F-4D97-AF65-F5344CB8AC3E}">
        <p14:creationId xmlns:p14="http://schemas.microsoft.com/office/powerpoint/2010/main" val="3040857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1C41A-D6DA-4918-8F2E-ED9C37B2D378}"/>
              </a:ext>
            </a:extLst>
          </p:cNvPr>
          <p:cNvSpPr>
            <a:spLocks noGrp="1"/>
          </p:cNvSpPr>
          <p:nvPr>
            <p:ph type="title"/>
          </p:nvPr>
        </p:nvSpPr>
        <p:spPr/>
        <p:txBody>
          <a:bodyPr/>
          <a:lstStyle/>
          <a:p>
            <a:pPr algn="ctr"/>
            <a:r>
              <a:rPr lang="en-US" dirty="0"/>
              <a:t>References</a:t>
            </a:r>
          </a:p>
        </p:txBody>
      </p:sp>
      <p:sp>
        <p:nvSpPr>
          <p:cNvPr id="3" name="Content Placeholder 2">
            <a:extLst>
              <a:ext uri="{FF2B5EF4-FFF2-40B4-BE49-F238E27FC236}">
                <a16:creationId xmlns:a16="http://schemas.microsoft.com/office/drawing/2014/main" id="{34008AF2-5F85-4A90-B2E2-B8C4FF26E23C}"/>
              </a:ext>
            </a:extLst>
          </p:cNvPr>
          <p:cNvSpPr>
            <a:spLocks noGrp="1"/>
          </p:cNvSpPr>
          <p:nvPr>
            <p:ph idx="1"/>
          </p:nvPr>
        </p:nvSpPr>
        <p:spPr/>
        <p:txBody>
          <a:bodyPr>
            <a:normAutofit fontScale="62500" lnSpcReduction="20000"/>
          </a:bodyPr>
          <a:lstStyle/>
          <a:p>
            <a:r>
              <a:rPr lang="en-US" dirty="0"/>
              <a:t>City of Hope Division of Clinical Cancer Genomics Duarte, </a:t>
            </a:r>
            <a:r>
              <a:rPr lang="en-US" dirty="0" err="1"/>
              <a:t>Caliornia</a:t>
            </a:r>
            <a:r>
              <a:rPr lang="en-US" dirty="0"/>
              <a:t> Intensive Course in Genomic Cancer Risk Assessment November 9, 2018 – March 14, 2019.</a:t>
            </a:r>
          </a:p>
          <a:p>
            <a:r>
              <a:rPr lang="en-US" dirty="0" err="1"/>
              <a:t>Edaily</a:t>
            </a:r>
            <a:r>
              <a:rPr lang="en-US" dirty="0"/>
              <a:t>, Sarah and </a:t>
            </a:r>
            <a:r>
              <a:rPr lang="en-US" dirty="0" err="1"/>
              <a:t>Hikmat</a:t>
            </a:r>
            <a:r>
              <a:rPr lang="en-US" dirty="0"/>
              <a:t> Abdel-</a:t>
            </a:r>
            <a:r>
              <a:rPr lang="en-US" dirty="0" err="1"/>
              <a:t>Razeq</a:t>
            </a:r>
            <a:r>
              <a:rPr lang="en-US" dirty="0"/>
              <a:t>. “Management Strategies of Breast Cancer Patients with BRCA1 and BRCA2 Pathogenic Germline Variants." </a:t>
            </a:r>
            <a:r>
              <a:rPr lang="en-US" dirty="0" err="1"/>
              <a:t>Dovepress</a:t>
            </a:r>
            <a:r>
              <a:rPr lang="en-US" dirty="0"/>
              <a:t> July 27, 2022</a:t>
            </a:r>
          </a:p>
          <a:p>
            <a:r>
              <a:rPr lang="en-US" dirty="0" err="1"/>
              <a:t>Fauci</a:t>
            </a:r>
            <a:r>
              <a:rPr lang="en-US" dirty="0"/>
              <a:t> et al. Harrison’s Principles of Internal Medicine, 17</a:t>
            </a:r>
            <a:r>
              <a:rPr lang="en-US" baseline="30000" dirty="0"/>
              <a:t>th</a:t>
            </a:r>
            <a:r>
              <a:rPr lang="en-US" dirty="0"/>
              <a:t> edition</a:t>
            </a:r>
          </a:p>
          <a:p>
            <a:r>
              <a:rPr lang="en-US" dirty="0"/>
              <a:t>“Hereditary Diffuse Gastric Cancer (HDGC)." Johns Hopkins. </a:t>
            </a:r>
            <a:r>
              <a:rPr lang="en-US" dirty="0">
                <a:solidFill>
                  <a:schemeClr val="tx1"/>
                </a:solidFill>
                <a:hlinkClick r:id="rId2">
                  <a:extLst>
                    <a:ext uri="{A12FA001-AC4F-418D-AE19-62706E023703}">
                      <ahyp:hlinkClr xmlns:ahyp="http://schemas.microsoft.com/office/drawing/2018/hyperlinkcolor" val="tx"/>
                    </a:ext>
                  </a:extLst>
                </a:hlinkClick>
              </a:rPr>
              <a:t>www.hopkinsmedicine.org/health/conditions-and-diseases/hereditary-diffuse-gastric-cancer-hdgc</a:t>
            </a:r>
            <a:endParaRPr lang="en-US" dirty="0">
              <a:solidFill>
                <a:schemeClr val="tx1"/>
              </a:solidFill>
            </a:endParaRPr>
          </a:p>
          <a:p>
            <a:r>
              <a:rPr lang="en-US" dirty="0" err="1"/>
              <a:t>Kohlmnn</a:t>
            </a:r>
            <a:r>
              <a:rPr lang="en-US" dirty="0"/>
              <a:t> W, Gruber SB. “Lynch Syndrome." 2004 Feb 5 [Updated 2014 May 22]. In: </a:t>
            </a:r>
            <a:r>
              <a:rPr lang="en-US" dirty="0" err="1"/>
              <a:t>Pagon</a:t>
            </a:r>
            <a:r>
              <a:rPr lang="en-US" dirty="0"/>
              <a:t> RA, Adam MP, </a:t>
            </a:r>
            <a:r>
              <a:rPr lang="en-US" dirty="0" err="1"/>
              <a:t>Ardinger</a:t>
            </a:r>
            <a:r>
              <a:rPr lang="en-US" dirty="0"/>
              <a:t> HH, et al., editors. Gene Reviews. Seattle (WA): University of Washington, Seattle; 1993-2014 </a:t>
            </a:r>
          </a:p>
          <a:p>
            <a:r>
              <a:rPr lang="en-US" dirty="0"/>
              <a:t>Le DT et al. “PD-1 Blockade in Tumors with Mismatch-Repair Deficiency." New England Journal of Medicine 2015; 372 (26): 2509-20.</a:t>
            </a:r>
          </a:p>
          <a:p>
            <a:r>
              <a:rPr lang="en-US" dirty="0" err="1"/>
              <a:t>Massari</a:t>
            </a:r>
            <a:r>
              <a:rPr lang="en-US" dirty="0"/>
              <a:t> G et al. “Frequency of CDH1 Germline Mutation in Non-Gastric Cancers." Cancers 2021 May 13(10) 2321</a:t>
            </a:r>
          </a:p>
          <a:p>
            <a:r>
              <a:rPr lang="en-US" dirty="0"/>
              <a:t>"NCCN Guidelines – Genetic/Familial High-Risk Assessment: Breast, Ovarian and Pancreatic." NCCN.org, version 2.2024, National Comprehensive Cancer Network, www.nccn.org/professionals/physician_gls/pdf/genetics_bop.pdf</a:t>
            </a:r>
          </a:p>
          <a:p>
            <a:r>
              <a:rPr lang="en-US" dirty="0"/>
              <a:t>"NCCN Guidelines – Genetic/Familial High-Risk Assessment: Colorectal." NCCN.org, version 1.2023, National Comprehensive Cancer Network, www.nccn.org/professionals/physician_gls/pdf/genetics_colon.pdf</a:t>
            </a:r>
          </a:p>
          <a:p>
            <a:r>
              <a:rPr lang="en-US" dirty="0" err="1"/>
              <a:t>Vasen</a:t>
            </a:r>
            <a:r>
              <a:rPr lang="en-US" dirty="0"/>
              <a:t> HFA et al. “Guidelines for the Clinical Management of Lynch Syndrome (Hereditary Non-polyposis Cancer)." Journal of Medical Genetics 2007 Jun; 44(6): 353-362</a:t>
            </a:r>
          </a:p>
        </p:txBody>
      </p:sp>
    </p:spTree>
    <p:extLst>
      <p:ext uri="{BB962C8B-B14F-4D97-AF65-F5344CB8AC3E}">
        <p14:creationId xmlns:p14="http://schemas.microsoft.com/office/powerpoint/2010/main" val="31408319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F5A2B-B1CF-4034-B164-DE9456722E18}"/>
              </a:ext>
            </a:extLst>
          </p:cNvPr>
          <p:cNvSpPr>
            <a:spLocks noGrp="1"/>
          </p:cNvSpPr>
          <p:nvPr>
            <p:ph type="title"/>
          </p:nvPr>
        </p:nvSpPr>
        <p:spPr/>
        <p:txBody>
          <a:bodyPr/>
          <a:lstStyle/>
          <a:p>
            <a:pPr algn="ctr"/>
            <a:r>
              <a:rPr lang="en-US" dirty="0"/>
              <a:t>What Type of Test Should I Order:</a:t>
            </a:r>
            <a:br>
              <a:rPr lang="en-US" dirty="0"/>
            </a:br>
            <a:r>
              <a:rPr lang="en-US" dirty="0"/>
              <a:t>Multi-gene Panel vs. Single Site Testing</a:t>
            </a:r>
          </a:p>
        </p:txBody>
      </p:sp>
      <p:sp>
        <p:nvSpPr>
          <p:cNvPr id="3" name="Content Placeholder 2">
            <a:extLst>
              <a:ext uri="{FF2B5EF4-FFF2-40B4-BE49-F238E27FC236}">
                <a16:creationId xmlns:a16="http://schemas.microsoft.com/office/drawing/2014/main" id="{B91B3C6E-3945-4506-BE48-3AF5BFC5A703}"/>
              </a:ext>
            </a:extLst>
          </p:cNvPr>
          <p:cNvSpPr>
            <a:spLocks noGrp="1"/>
          </p:cNvSpPr>
          <p:nvPr>
            <p:ph idx="1"/>
          </p:nvPr>
        </p:nvSpPr>
        <p:spPr/>
        <p:txBody>
          <a:bodyPr/>
          <a:lstStyle/>
          <a:p>
            <a:r>
              <a:rPr lang="en-US" dirty="0"/>
              <a:t>No established guidelines exist for when a multi-gene panel vs. single site testing should be ordered</a:t>
            </a:r>
          </a:p>
          <a:p>
            <a:r>
              <a:rPr lang="en-US" dirty="0"/>
              <a:t>Consider multi-gene panel when 1 or more syndromes may explain the family history or if young age of cancer diagnosis</a:t>
            </a:r>
          </a:p>
          <a:p>
            <a:r>
              <a:rPr lang="en-US" dirty="0"/>
              <a:t>Stepwise testing may present a higher cost to the patient (additional testing, multiple clinic visits)</a:t>
            </a:r>
          </a:p>
          <a:p>
            <a:r>
              <a:rPr lang="en-US" dirty="0"/>
              <a:t>Lack of knowledge of </a:t>
            </a:r>
            <a:r>
              <a:rPr lang="en-US"/>
              <a:t>family history</a:t>
            </a:r>
            <a:endParaRPr lang="en-US" dirty="0"/>
          </a:p>
        </p:txBody>
      </p:sp>
    </p:spTree>
    <p:extLst>
      <p:ext uri="{BB962C8B-B14F-4D97-AF65-F5344CB8AC3E}">
        <p14:creationId xmlns:p14="http://schemas.microsoft.com/office/powerpoint/2010/main" val="1438015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53AFC-EC55-470B-8CE8-BE04DD42ED80}"/>
              </a:ext>
            </a:extLst>
          </p:cNvPr>
          <p:cNvSpPr>
            <a:spLocks noGrp="1"/>
          </p:cNvSpPr>
          <p:nvPr>
            <p:ph type="title"/>
          </p:nvPr>
        </p:nvSpPr>
        <p:spPr/>
        <p:txBody>
          <a:bodyPr/>
          <a:lstStyle/>
          <a:p>
            <a:pPr algn="ctr"/>
            <a:r>
              <a:rPr lang="en-US" dirty="0"/>
              <a:t>Interpretation of Test Results</a:t>
            </a:r>
          </a:p>
        </p:txBody>
      </p:sp>
      <p:sp>
        <p:nvSpPr>
          <p:cNvPr id="3" name="Content Placeholder 2">
            <a:extLst>
              <a:ext uri="{FF2B5EF4-FFF2-40B4-BE49-F238E27FC236}">
                <a16:creationId xmlns:a16="http://schemas.microsoft.com/office/drawing/2014/main" id="{F1128F99-A23C-4EDC-9B2A-31F39B594606}"/>
              </a:ext>
            </a:extLst>
          </p:cNvPr>
          <p:cNvSpPr>
            <a:spLocks noGrp="1"/>
          </p:cNvSpPr>
          <p:nvPr>
            <p:ph idx="1"/>
          </p:nvPr>
        </p:nvSpPr>
        <p:spPr/>
        <p:txBody>
          <a:bodyPr/>
          <a:lstStyle/>
          <a:p>
            <a:r>
              <a:rPr lang="en-US" dirty="0"/>
              <a:t>Positive</a:t>
            </a:r>
          </a:p>
          <a:p>
            <a:r>
              <a:rPr lang="en-US" dirty="0"/>
              <a:t>Negative</a:t>
            </a:r>
          </a:p>
          <a:p>
            <a:r>
              <a:rPr lang="en-US" dirty="0"/>
              <a:t>VUS</a:t>
            </a:r>
          </a:p>
        </p:txBody>
      </p:sp>
    </p:spTree>
    <p:extLst>
      <p:ext uri="{BB962C8B-B14F-4D97-AF65-F5344CB8AC3E}">
        <p14:creationId xmlns:p14="http://schemas.microsoft.com/office/powerpoint/2010/main" val="34776898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19D64-7841-4168-B068-6A68055A23A3}"/>
              </a:ext>
            </a:extLst>
          </p:cNvPr>
          <p:cNvSpPr>
            <a:spLocks noGrp="1"/>
          </p:cNvSpPr>
          <p:nvPr>
            <p:ph type="title"/>
          </p:nvPr>
        </p:nvSpPr>
        <p:spPr/>
        <p:txBody>
          <a:bodyPr/>
          <a:lstStyle/>
          <a:p>
            <a:pPr algn="ctr"/>
            <a:r>
              <a:rPr lang="en-US" dirty="0"/>
              <a:t>BRCA1</a:t>
            </a:r>
          </a:p>
        </p:txBody>
      </p:sp>
      <p:sp>
        <p:nvSpPr>
          <p:cNvPr id="3" name="Content Placeholder 2">
            <a:extLst>
              <a:ext uri="{FF2B5EF4-FFF2-40B4-BE49-F238E27FC236}">
                <a16:creationId xmlns:a16="http://schemas.microsoft.com/office/drawing/2014/main" id="{897C6DCD-CB73-43AC-8CD8-08307CFB58BD}"/>
              </a:ext>
            </a:extLst>
          </p:cNvPr>
          <p:cNvSpPr>
            <a:spLocks noGrp="1"/>
          </p:cNvSpPr>
          <p:nvPr>
            <p:ph idx="1"/>
          </p:nvPr>
        </p:nvSpPr>
        <p:spPr/>
        <p:txBody>
          <a:bodyPr>
            <a:normAutofit/>
          </a:bodyPr>
          <a:lstStyle/>
          <a:p>
            <a:r>
              <a:rPr lang="en-US" dirty="0"/>
              <a:t>BRCA1 increases the risk of female breast cancer (&gt;60%), male breast cancer (1.2%), ovarian cancer (39-58%), prostate cancer (7-26%) and pancreatic cancer (&lt;5%).</a:t>
            </a:r>
          </a:p>
          <a:p>
            <a:r>
              <a:rPr lang="en-US" dirty="0"/>
              <a:t>BRCA1 mutations make up about 50% of hereditary breast cancers and about 70% of hereditary ovarian cancers</a:t>
            </a:r>
          </a:p>
          <a:p>
            <a:r>
              <a:rPr lang="en-US" dirty="0"/>
              <a:t>More BRCA1 mutations in triple negative breast cancers</a:t>
            </a:r>
          </a:p>
          <a:p>
            <a:pPr marL="0" indent="0">
              <a:buNone/>
            </a:pPr>
            <a:endParaRPr lang="en-US" dirty="0"/>
          </a:p>
        </p:txBody>
      </p:sp>
    </p:spTree>
    <p:extLst>
      <p:ext uri="{BB962C8B-B14F-4D97-AF65-F5344CB8AC3E}">
        <p14:creationId xmlns:p14="http://schemas.microsoft.com/office/powerpoint/2010/main" val="28610288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104EB-E5FC-4C8C-9B26-7B805E2AAA4E}"/>
              </a:ext>
            </a:extLst>
          </p:cNvPr>
          <p:cNvSpPr>
            <a:spLocks noGrp="1"/>
          </p:cNvSpPr>
          <p:nvPr>
            <p:ph type="title"/>
          </p:nvPr>
        </p:nvSpPr>
        <p:spPr/>
        <p:txBody>
          <a:bodyPr/>
          <a:lstStyle/>
          <a:p>
            <a:pPr algn="ctr"/>
            <a:r>
              <a:rPr lang="en-US" dirty="0"/>
              <a:t>BRCA2</a:t>
            </a:r>
          </a:p>
        </p:txBody>
      </p:sp>
      <p:sp>
        <p:nvSpPr>
          <p:cNvPr id="3" name="Content Placeholder 2">
            <a:extLst>
              <a:ext uri="{FF2B5EF4-FFF2-40B4-BE49-F238E27FC236}">
                <a16:creationId xmlns:a16="http://schemas.microsoft.com/office/drawing/2014/main" id="{F7CB8D6F-4A3C-4CDC-A02F-112752A06CC2}"/>
              </a:ext>
            </a:extLst>
          </p:cNvPr>
          <p:cNvSpPr>
            <a:spLocks noGrp="1"/>
          </p:cNvSpPr>
          <p:nvPr>
            <p:ph idx="1"/>
          </p:nvPr>
        </p:nvSpPr>
        <p:spPr/>
        <p:txBody>
          <a:bodyPr>
            <a:normAutofit/>
          </a:bodyPr>
          <a:lstStyle/>
          <a:p>
            <a:r>
              <a:rPr lang="en-US" dirty="0"/>
              <a:t>BRCA2 increases the risk of female breast cancer (&gt;60%), male breast cancer (7.1%), ovarian cancer (13-29%), prostate cancer (19-61%), pancreatic cancer (5-10%) and melanoma.</a:t>
            </a:r>
          </a:p>
          <a:p>
            <a:r>
              <a:rPr lang="en-US" dirty="0"/>
              <a:t>BRCA2 mutations make up about 30% of hereditary breast cancers and about 20% of hereditary ovarian cancers</a:t>
            </a:r>
          </a:p>
          <a:p>
            <a:r>
              <a:rPr lang="en-US" dirty="0"/>
              <a:t>BRCA2 mutations are more associated with DCIS than BRCA1 mutations</a:t>
            </a:r>
          </a:p>
        </p:txBody>
      </p:sp>
    </p:spTree>
    <p:extLst>
      <p:ext uri="{BB962C8B-B14F-4D97-AF65-F5344CB8AC3E}">
        <p14:creationId xmlns:p14="http://schemas.microsoft.com/office/powerpoint/2010/main" val="2282450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73F26-1767-4BA8-819B-E35EFEC4F6C1}"/>
              </a:ext>
            </a:extLst>
          </p:cNvPr>
          <p:cNvSpPr>
            <a:spLocks noGrp="1"/>
          </p:cNvSpPr>
          <p:nvPr>
            <p:ph type="title"/>
          </p:nvPr>
        </p:nvSpPr>
        <p:spPr/>
        <p:txBody>
          <a:bodyPr>
            <a:normAutofit fontScale="90000"/>
          </a:bodyPr>
          <a:lstStyle/>
          <a:p>
            <a:pPr algn="ctr"/>
            <a:r>
              <a:rPr lang="en-US" sz="2700" dirty="0"/>
              <a:t>Hereditary Breast and Ovarian Cancer Syndrome (HBOC)</a:t>
            </a:r>
            <a:br>
              <a:rPr lang="en-US" sz="2700" dirty="0"/>
            </a:br>
            <a:r>
              <a:rPr lang="en-US" sz="2800" dirty="0"/>
              <a:t>BRCA 1/2</a:t>
            </a:r>
          </a:p>
        </p:txBody>
      </p:sp>
      <p:sp>
        <p:nvSpPr>
          <p:cNvPr id="3" name="Content Placeholder 2">
            <a:extLst>
              <a:ext uri="{FF2B5EF4-FFF2-40B4-BE49-F238E27FC236}">
                <a16:creationId xmlns:a16="http://schemas.microsoft.com/office/drawing/2014/main" id="{9D7A8147-628A-4F36-9196-DC8E6C013256}"/>
              </a:ext>
            </a:extLst>
          </p:cNvPr>
          <p:cNvSpPr>
            <a:spLocks noGrp="1"/>
          </p:cNvSpPr>
          <p:nvPr>
            <p:ph idx="1"/>
          </p:nvPr>
        </p:nvSpPr>
        <p:spPr/>
        <p:txBody>
          <a:bodyPr/>
          <a:lstStyle/>
          <a:p>
            <a:pPr marL="0" indent="0">
              <a:buNone/>
            </a:pPr>
            <a:endParaRPr lang="en-US" dirty="0"/>
          </a:p>
        </p:txBody>
      </p:sp>
      <p:pic>
        <p:nvPicPr>
          <p:cNvPr id="4" name="Picture 3">
            <a:extLst>
              <a:ext uri="{FF2B5EF4-FFF2-40B4-BE49-F238E27FC236}">
                <a16:creationId xmlns:a16="http://schemas.microsoft.com/office/drawing/2014/main" id="{97237F7A-27D7-4335-BE8E-8AA9757138A5}"/>
              </a:ext>
            </a:extLst>
          </p:cNvPr>
          <p:cNvPicPr>
            <a:picLocks noChangeAspect="1"/>
          </p:cNvPicPr>
          <p:nvPr/>
        </p:nvPicPr>
        <p:blipFill>
          <a:blip r:embed="rId2"/>
          <a:stretch>
            <a:fillRect/>
          </a:stretch>
        </p:blipFill>
        <p:spPr>
          <a:xfrm>
            <a:off x="3255393" y="1720246"/>
            <a:ext cx="7744906" cy="4505954"/>
          </a:xfrm>
          <a:prstGeom prst="rect">
            <a:avLst/>
          </a:prstGeom>
        </p:spPr>
      </p:pic>
    </p:spTree>
    <p:extLst>
      <p:ext uri="{BB962C8B-B14F-4D97-AF65-F5344CB8AC3E}">
        <p14:creationId xmlns:p14="http://schemas.microsoft.com/office/powerpoint/2010/main" val="1013805278"/>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1351</TotalTime>
  <Words>2945</Words>
  <Application>Microsoft Office PowerPoint</Application>
  <PresentationFormat>Widescreen</PresentationFormat>
  <Paragraphs>271</Paragraphs>
  <Slides>40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40</vt:i4>
      </vt:variant>
    </vt:vector>
  </HeadingPairs>
  <TitlesOfParts>
    <vt:vector size="44" baseType="lpstr">
      <vt:lpstr>Arial</vt:lpstr>
      <vt:lpstr>Century Gothic</vt:lpstr>
      <vt:lpstr>Wingdings 3</vt:lpstr>
      <vt:lpstr>Wisp</vt:lpstr>
      <vt:lpstr>Hereditary Cancer Syndromes</vt:lpstr>
      <vt:lpstr>Objectives</vt:lpstr>
      <vt:lpstr>Why Should we do Genetic Testing</vt:lpstr>
      <vt:lpstr>Somatic vs. Germline Mutations</vt:lpstr>
      <vt:lpstr>What Type of Test Should I Order: Multi-gene Panel vs. Single Site Testing</vt:lpstr>
      <vt:lpstr>Interpretation of Test Results</vt:lpstr>
      <vt:lpstr>BRCA1</vt:lpstr>
      <vt:lpstr>BRCA2</vt:lpstr>
      <vt:lpstr>Hereditary Breast and Ovarian Cancer Syndrome (HBOC) BRCA 1/2</vt:lpstr>
      <vt:lpstr>Hereditary Breast and Ovarian Cancer Syndrome (HBOC) BRCA 1/2</vt:lpstr>
      <vt:lpstr>Hereditary Breast and Ovarian Cancer Syndrome (HBOC) BRCA 1/2</vt:lpstr>
      <vt:lpstr>HBOC Management</vt:lpstr>
      <vt:lpstr>Hereditary Nonpolyposis Colon Cancer (HNPCC) Lynch Syndrome MLH1, MSH2/EPCAM, MSH6, PMS2</vt:lpstr>
      <vt:lpstr>Lynch Testing Criteria</vt:lpstr>
      <vt:lpstr>Lynch Syndrome Management</vt:lpstr>
      <vt:lpstr>Lynch Syndrome Management Cont.</vt:lpstr>
      <vt:lpstr>Muri-Torre Syndrome</vt:lpstr>
      <vt:lpstr>Familial/Attenuated Adenomatous Polyposis (FAP/AFAP) APC</vt:lpstr>
      <vt:lpstr>Classical FAP</vt:lpstr>
      <vt:lpstr>AFAP</vt:lpstr>
      <vt:lpstr>FAP Management</vt:lpstr>
      <vt:lpstr>MUTYH Associated Polyposis (MAP) (MUTYH)</vt:lpstr>
      <vt:lpstr>Hereditary Diffuse Gastric Cancer (HDGC) CDH1</vt:lpstr>
      <vt:lpstr>HDCG Testing Criteria</vt:lpstr>
      <vt:lpstr>HDGC Management</vt:lpstr>
      <vt:lpstr>Li-Fraumeni syndrome (LFS) TP53</vt:lpstr>
      <vt:lpstr>LFS Testing Criteria</vt:lpstr>
      <vt:lpstr>LFS Management</vt:lpstr>
      <vt:lpstr>CHEK2</vt:lpstr>
      <vt:lpstr>ATM</vt:lpstr>
      <vt:lpstr>Cowden Syndrome PTEN</vt:lpstr>
      <vt:lpstr>Cowden Syndrome Testing Criteria</vt:lpstr>
      <vt:lpstr>Peutz-Jeghers Syndrome (PJS) STK11</vt:lpstr>
      <vt:lpstr>PJS Diagnosis</vt:lpstr>
      <vt:lpstr>Peutz-Jeghers Management</vt:lpstr>
      <vt:lpstr>Multiple Endocrine Neoplasia (MEN) MEN1</vt:lpstr>
      <vt:lpstr>MEN2 RET</vt:lpstr>
      <vt:lpstr>Other Notable Symdromes</vt:lpstr>
      <vt:lpstr>Pediatric Cancer Syndromes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Hereditary Cancer Syndromes</dc:title>
  <dc:creator>Eckert, Lindsay</dc:creator>
  <cp:lastModifiedBy>Eckert, Lindsay</cp:lastModifiedBy>
  <cp:revision>86</cp:revision>
  <dcterms:created xsi:type="dcterms:W3CDTF">2023-08-18T23:08:32Z</dcterms:created>
  <dcterms:modified xsi:type="dcterms:W3CDTF">2023-10-12T15:38:06Z</dcterms:modified>
</cp:coreProperties>
</file>