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9"/>
  </p:notesMasterIdLst>
  <p:sldIdLst>
    <p:sldId id="256" r:id="rId5"/>
    <p:sldId id="303" r:id="rId6"/>
    <p:sldId id="257" r:id="rId7"/>
    <p:sldId id="258" r:id="rId8"/>
    <p:sldId id="259" r:id="rId9"/>
    <p:sldId id="289" r:id="rId10"/>
    <p:sldId id="260" r:id="rId11"/>
    <p:sldId id="261" r:id="rId12"/>
    <p:sldId id="301" r:id="rId13"/>
    <p:sldId id="264" r:id="rId14"/>
    <p:sldId id="290" r:id="rId15"/>
    <p:sldId id="299" r:id="rId16"/>
    <p:sldId id="291" r:id="rId17"/>
    <p:sldId id="292" r:id="rId18"/>
    <p:sldId id="298" r:id="rId19"/>
    <p:sldId id="293" r:id="rId20"/>
    <p:sldId id="296" r:id="rId21"/>
    <p:sldId id="262" r:id="rId22"/>
    <p:sldId id="265" r:id="rId23"/>
    <p:sldId id="266" r:id="rId24"/>
    <p:sldId id="267" r:id="rId25"/>
    <p:sldId id="288" r:id="rId26"/>
    <p:sldId id="268" r:id="rId27"/>
    <p:sldId id="269" r:id="rId28"/>
    <p:sldId id="270" r:id="rId29"/>
    <p:sldId id="271" r:id="rId30"/>
    <p:sldId id="285" r:id="rId31"/>
    <p:sldId id="302" r:id="rId32"/>
    <p:sldId id="286" r:id="rId33"/>
    <p:sldId id="287" r:id="rId34"/>
    <p:sldId id="294" r:id="rId35"/>
    <p:sldId id="284" r:id="rId36"/>
    <p:sldId id="304" r:id="rId37"/>
    <p:sldId id="29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67324"/>
  </p:normalViewPr>
  <p:slideViewPr>
    <p:cSldViewPr snapToGrid="0">
      <p:cViewPr varScale="1">
        <p:scale>
          <a:sx n="51" d="100"/>
          <a:sy n="51" d="100"/>
        </p:scale>
        <p:origin x="16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ata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ata13.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38.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 Id="rId14" Type="http://schemas.openxmlformats.org/officeDocument/2006/relationships/image" Target="../media/image40.svg"/></Relationships>
</file>

<file path=ppt/diagrams/_rels/data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18.sv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32.svg"/><Relationship Id="rId4" Type="http://schemas.openxmlformats.org/officeDocument/2006/relationships/image" Target="../media/image42.svg"/><Relationship Id="rId9" Type="http://schemas.openxmlformats.org/officeDocument/2006/relationships/image" Target="../media/image31.png"/></Relationships>
</file>

<file path=ppt/diagrams/_rels/data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42.svg"/><Relationship Id="rId4" Type="http://schemas.openxmlformats.org/officeDocument/2006/relationships/image" Target="../media/image48.svg"/><Relationship Id="rId9" Type="http://schemas.openxmlformats.org/officeDocument/2006/relationships/image" Target="../media/image41.png"/></Relationships>
</file>

<file path=ppt/diagrams/_rels/data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6.svg"/></Relationships>
</file>

<file path=ppt/diagrams/_rels/data9.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38.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 Id="rId14" Type="http://schemas.openxmlformats.org/officeDocument/2006/relationships/image" Target="../media/image4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18.sv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32.svg"/><Relationship Id="rId4" Type="http://schemas.openxmlformats.org/officeDocument/2006/relationships/image" Target="../media/image42.svg"/><Relationship Id="rId9" Type="http://schemas.openxmlformats.org/officeDocument/2006/relationships/image" Target="../media/image3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42.svg"/><Relationship Id="rId4" Type="http://schemas.openxmlformats.org/officeDocument/2006/relationships/image" Target="../media/image48.svg"/><Relationship Id="rId9" Type="http://schemas.openxmlformats.org/officeDocument/2006/relationships/image" Target="../media/image4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6.svg"/></Relationships>
</file>

<file path=ppt/diagrams/_rels/drawing9.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0C47D-6783-4A60-9775-ECD1B0EBB34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2BC39DF-4C4A-4A84-8339-DABB0EBB3E4B}">
      <dgm:prSet/>
      <dgm:spPr/>
      <dgm:t>
        <a:bodyPr/>
        <a:lstStyle/>
        <a:p>
          <a:r>
            <a:rPr lang="en-US" b="1" u="sng"/>
            <a:t>All</a:t>
          </a:r>
          <a:r>
            <a:rPr lang="en-US"/>
            <a:t> eating disorders (EDs) are serious mental illnesses with significant, life-threatening medical and psychiatric morbidity and mortality, regardless of an individual’s weight. </a:t>
          </a:r>
        </a:p>
      </dgm:t>
    </dgm:pt>
    <dgm:pt modelId="{797C42B6-9DCE-4DD6-892E-615673597417}" type="parTrans" cxnId="{12BB4345-F848-4BAF-8FBD-C650088471C4}">
      <dgm:prSet/>
      <dgm:spPr/>
      <dgm:t>
        <a:bodyPr/>
        <a:lstStyle/>
        <a:p>
          <a:endParaRPr lang="en-US"/>
        </a:p>
      </dgm:t>
    </dgm:pt>
    <dgm:pt modelId="{79D7906F-BF48-4186-ACB6-CF98E35D66C4}" type="sibTrans" cxnId="{12BB4345-F848-4BAF-8FBD-C650088471C4}">
      <dgm:prSet/>
      <dgm:spPr/>
      <dgm:t>
        <a:bodyPr/>
        <a:lstStyle/>
        <a:p>
          <a:endParaRPr lang="en-US"/>
        </a:p>
      </dgm:t>
    </dgm:pt>
    <dgm:pt modelId="{5E410F96-E18F-44B8-BD11-BAF499355D72}">
      <dgm:prSet/>
      <dgm:spPr/>
      <dgm:t>
        <a:bodyPr/>
        <a:lstStyle/>
        <a:p>
          <a:r>
            <a:rPr lang="en-US"/>
            <a:t>Patients with EDs have the highest mortality rates of any psychiatric disorder. </a:t>
          </a:r>
        </a:p>
      </dgm:t>
    </dgm:pt>
    <dgm:pt modelId="{6304EBCA-EBB6-44F4-96A4-E3E5D2A0B48A}" type="parTrans" cxnId="{0666ACED-8ED9-40DC-9832-FB8B8A290230}">
      <dgm:prSet/>
      <dgm:spPr/>
      <dgm:t>
        <a:bodyPr/>
        <a:lstStyle/>
        <a:p>
          <a:endParaRPr lang="en-US"/>
        </a:p>
      </dgm:t>
    </dgm:pt>
    <dgm:pt modelId="{E77F87C7-A521-4FF3-A1A6-E87FDD0C11AC}" type="sibTrans" cxnId="{0666ACED-8ED9-40DC-9832-FB8B8A290230}">
      <dgm:prSet/>
      <dgm:spPr/>
      <dgm:t>
        <a:bodyPr/>
        <a:lstStyle/>
        <a:p>
          <a:endParaRPr lang="en-US"/>
        </a:p>
      </dgm:t>
    </dgm:pt>
    <dgm:pt modelId="{22634690-492B-439F-8745-4A767D6BD77D}">
      <dgm:prSet/>
      <dgm:spPr/>
      <dgm:t>
        <a:bodyPr/>
        <a:lstStyle/>
        <a:p>
          <a:r>
            <a:rPr lang="en-US"/>
            <a:t>The risk of premature death is 6-12 times higher in women with Anorexia Nervosa (AN) as compared to the general population, adjusting for age.</a:t>
          </a:r>
        </a:p>
      </dgm:t>
    </dgm:pt>
    <dgm:pt modelId="{DA641EEB-12EE-482C-9A11-C2DDA319AE8E}" type="parTrans" cxnId="{DE5C4D5A-1154-43C5-9DD0-6F5439227F5B}">
      <dgm:prSet/>
      <dgm:spPr/>
      <dgm:t>
        <a:bodyPr/>
        <a:lstStyle/>
        <a:p>
          <a:endParaRPr lang="en-US"/>
        </a:p>
      </dgm:t>
    </dgm:pt>
    <dgm:pt modelId="{0CA0ED4A-ACEC-4B38-8954-DC128A60ABA1}" type="sibTrans" cxnId="{DE5C4D5A-1154-43C5-9DD0-6F5439227F5B}">
      <dgm:prSet/>
      <dgm:spPr/>
      <dgm:t>
        <a:bodyPr/>
        <a:lstStyle/>
        <a:p>
          <a:endParaRPr lang="en-US"/>
        </a:p>
      </dgm:t>
    </dgm:pt>
    <dgm:pt modelId="{9CB3B61C-7387-44EB-B385-226976145D4C}" type="pres">
      <dgm:prSet presAssocID="{F210C47D-6783-4A60-9775-ECD1B0EBB349}" presName="root" presStyleCnt="0">
        <dgm:presLayoutVars>
          <dgm:dir/>
          <dgm:resizeHandles val="exact"/>
        </dgm:presLayoutVars>
      </dgm:prSet>
      <dgm:spPr/>
    </dgm:pt>
    <dgm:pt modelId="{C076084C-ABAB-4E79-8121-11B67E37DDED}" type="pres">
      <dgm:prSet presAssocID="{C2BC39DF-4C4A-4A84-8339-DABB0EBB3E4B}" presName="compNode" presStyleCnt="0"/>
      <dgm:spPr/>
    </dgm:pt>
    <dgm:pt modelId="{A500766F-F697-4E08-90AD-9F4B73866ABB}" type="pres">
      <dgm:prSet presAssocID="{C2BC39DF-4C4A-4A84-8339-DABB0EBB3E4B}" presName="bgRect" presStyleLbl="bgShp" presStyleIdx="0" presStyleCnt="3"/>
      <dgm:spPr/>
    </dgm:pt>
    <dgm:pt modelId="{8DF2F46D-9763-4A8F-8959-C12A25C98168}" type="pres">
      <dgm:prSet presAssocID="{C2BC39DF-4C4A-4A84-8339-DABB0EBB3E4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3124EF86-0269-41A8-9F0C-03E024038BD9}" type="pres">
      <dgm:prSet presAssocID="{C2BC39DF-4C4A-4A84-8339-DABB0EBB3E4B}" presName="spaceRect" presStyleCnt="0"/>
      <dgm:spPr/>
    </dgm:pt>
    <dgm:pt modelId="{CBB455CD-748F-41E0-94DD-24D44CB4B486}" type="pres">
      <dgm:prSet presAssocID="{C2BC39DF-4C4A-4A84-8339-DABB0EBB3E4B}" presName="parTx" presStyleLbl="revTx" presStyleIdx="0" presStyleCnt="3">
        <dgm:presLayoutVars>
          <dgm:chMax val="0"/>
          <dgm:chPref val="0"/>
        </dgm:presLayoutVars>
      </dgm:prSet>
      <dgm:spPr/>
    </dgm:pt>
    <dgm:pt modelId="{B419B716-8366-49C9-A772-ECE40596A98D}" type="pres">
      <dgm:prSet presAssocID="{79D7906F-BF48-4186-ACB6-CF98E35D66C4}" presName="sibTrans" presStyleCnt="0"/>
      <dgm:spPr/>
    </dgm:pt>
    <dgm:pt modelId="{0EE41267-6C0E-4928-A864-D35492FB85C8}" type="pres">
      <dgm:prSet presAssocID="{5E410F96-E18F-44B8-BD11-BAF499355D72}" presName="compNode" presStyleCnt="0"/>
      <dgm:spPr/>
    </dgm:pt>
    <dgm:pt modelId="{46781B4D-1A31-48F3-861B-688BF4B1D1A2}" type="pres">
      <dgm:prSet presAssocID="{5E410F96-E18F-44B8-BD11-BAF499355D72}" presName="bgRect" presStyleLbl="bgShp" presStyleIdx="1" presStyleCnt="3"/>
      <dgm:spPr/>
    </dgm:pt>
    <dgm:pt modelId="{F4C7A535-AD2E-436B-B73D-010CA4183127}" type="pres">
      <dgm:prSet presAssocID="{5E410F96-E18F-44B8-BD11-BAF499355D7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4047FC5C-C1A4-40B8-AE78-B1B300021843}" type="pres">
      <dgm:prSet presAssocID="{5E410F96-E18F-44B8-BD11-BAF499355D72}" presName="spaceRect" presStyleCnt="0"/>
      <dgm:spPr/>
    </dgm:pt>
    <dgm:pt modelId="{27A6AFCA-44B2-4E10-93EF-E1CF391D96C5}" type="pres">
      <dgm:prSet presAssocID="{5E410F96-E18F-44B8-BD11-BAF499355D72}" presName="parTx" presStyleLbl="revTx" presStyleIdx="1" presStyleCnt="3">
        <dgm:presLayoutVars>
          <dgm:chMax val="0"/>
          <dgm:chPref val="0"/>
        </dgm:presLayoutVars>
      </dgm:prSet>
      <dgm:spPr/>
    </dgm:pt>
    <dgm:pt modelId="{FB6AC7F8-E2B4-40ED-BADD-499A387A46AF}" type="pres">
      <dgm:prSet presAssocID="{E77F87C7-A521-4FF3-A1A6-E87FDD0C11AC}" presName="sibTrans" presStyleCnt="0"/>
      <dgm:spPr/>
    </dgm:pt>
    <dgm:pt modelId="{58CFE11C-36B4-4A73-A564-4AE2D09EE506}" type="pres">
      <dgm:prSet presAssocID="{22634690-492B-439F-8745-4A767D6BD77D}" presName="compNode" presStyleCnt="0"/>
      <dgm:spPr/>
    </dgm:pt>
    <dgm:pt modelId="{9F021B5D-94FF-4B51-AC3F-6C06A35E75B1}" type="pres">
      <dgm:prSet presAssocID="{22634690-492B-439F-8745-4A767D6BD77D}" presName="bgRect" presStyleLbl="bgShp" presStyleIdx="2" presStyleCnt="3"/>
      <dgm:spPr/>
    </dgm:pt>
    <dgm:pt modelId="{2FCE2F39-4110-40CA-B320-A54CB6E8B72D}" type="pres">
      <dgm:prSet presAssocID="{22634690-492B-439F-8745-4A767D6BD7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1109224D-547D-462B-922F-43C217FF4CB2}" type="pres">
      <dgm:prSet presAssocID="{22634690-492B-439F-8745-4A767D6BD77D}" presName="spaceRect" presStyleCnt="0"/>
      <dgm:spPr/>
    </dgm:pt>
    <dgm:pt modelId="{F67D5F92-E6EF-4CD3-89F0-1A6D26712682}" type="pres">
      <dgm:prSet presAssocID="{22634690-492B-439F-8745-4A767D6BD77D}" presName="parTx" presStyleLbl="revTx" presStyleIdx="2" presStyleCnt="3">
        <dgm:presLayoutVars>
          <dgm:chMax val="0"/>
          <dgm:chPref val="0"/>
        </dgm:presLayoutVars>
      </dgm:prSet>
      <dgm:spPr/>
    </dgm:pt>
  </dgm:ptLst>
  <dgm:cxnLst>
    <dgm:cxn modelId="{D3250702-5562-40A7-91DF-1E972658D9E8}" type="presOf" srcId="{F210C47D-6783-4A60-9775-ECD1B0EBB349}" destId="{9CB3B61C-7387-44EB-B385-226976145D4C}" srcOrd="0" destOrd="0" presId="urn:microsoft.com/office/officeart/2018/2/layout/IconVerticalSolidList"/>
    <dgm:cxn modelId="{12BB4345-F848-4BAF-8FBD-C650088471C4}" srcId="{F210C47D-6783-4A60-9775-ECD1B0EBB349}" destId="{C2BC39DF-4C4A-4A84-8339-DABB0EBB3E4B}" srcOrd="0" destOrd="0" parTransId="{797C42B6-9DCE-4DD6-892E-615673597417}" sibTransId="{79D7906F-BF48-4186-ACB6-CF98E35D66C4}"/>
    <dgm:cxn modelId="{C6391048-2733-426D-BEF0-6400E49C1FA5}" type="presOf" srcId="{22634690-492B-439F-8745-4A767D6BD77D}" destId="{F67D5F92-E6EF-4CD3-89F0-1A6D26712682}" srcOrd="0" destOrd="0" presId="urn:microsoft.com/office/officeart/2018/2/layout/IconVerticalSolidList"/>
    <dgm:cxn modelId="{DE5C4D5A-1154-43C5-9DD0-6F5439227F5B}" srcId="{F210C47D-6783-4A60-9775-ECD1B0EBB349}" destId="{22634690-492B-439F-8745-4A767D6BD77D}" srcOrd="2" destOrd="0" parTransId="{DA641EEB-12EE-482C-9A11-C2DDA319AE8E}" sibTransId="{0CA0ED4A-ACEC-4B38-8954-DC128A60ABA1}"/>
    <dgm:cxn modelId="{5A069398-C88C-475E-B5AC-133A7734517F}" type="presOf" srcId="{C2BC39DF-4C4A-4A84-8339-DABB0EBB3E4B}" destId="{CBB455CD-748F-41E0-94DD-24D44CB4B486}" srcOrd="0" destOrd="0" presId="urn:microsoft.com/office/officeart/2018/2/layout/IconVerticalSolidList"/>
    <dgm:cxn modelId="{4755B2E4-0F50-4821-B1D7-961D78880CFF}" type="presOf" srcId="{5E410F96-E18F-44B8-BD11-BAF499355D72}" destId="{27A6AFCA-44B2-4E10-93EF-E1CF391D96C5}" srcOrd="0" destOrd="0" presId="urn:microsoft.com/office/officeart/2018/2/layout/IconVerticalSolidList"/>
    <dgm:cxn modelId="{0666ACED-8ED9-40DC-9832-FB8B8A290230}" srcId="{F210C47D-6783-4A60-9775-ECD1B0EBB349}" destId="{5E410F96-E18F-44B8-BD11-BAF499355D72}" srcOrd="1" destOrd="0" parTransId="{6304EBCA-EBB6-44F4-96A4-E3E5D2A0B48A}" sibTransId="{E77F87C7-A521-4FF3-A1A6-E87FDD0C11AC}"/>
    <dgm:cxn modelId="{5E150BB2-28E3-4401-B70C-027DCE4D8659}" type="presParOf" srcId="{9CB3B61C-7387-44EB-B385-226976145D4C}" destId="{C076084C-ABAB-4E79-8121-11B67E37DDED}" srcOrd="0" destOrd="0" presId="urn:microsoft.com/office/officeart/2018/2/layout/IconVerticalSolidList"/>
    <dgm:cxn modelId="{E7A111B8-0558-4CF3-8B45-C663433FC0A9}" type="presParOf" srcId="{C076084C-ABAB-4E79-8121-11B67E37DDED}" destId="{A500766F-F697-4E08-90AD-9F4B73866ABB}" srcOrd="0" destOrd="0" presId="urn:microsoft.com/office/officeart/2018/2/layout/IconVerticalSolidList"/>
    <dgm:cxn modelId="{4CAB01EB-291E-4889-8143-1B3C74BB4D34}" type="presParOf" srcId="{C076084C-ABAB-4E79-8121-11B67E37DDED}" destId="{8DF2F46D-9763-4A8F-8959-C12A25C98168}" srcOrd="1" destOrd="0" presId="urn:microsoft.com/office/officeart/2018/2/layout/IconVerticalSolidList"/>
    <dgm:cxn modelId="{57F03BB3-1F26-4342-8E14-0BEC11064F33}" type="presParOf" srcId="{C076084C-ABAB-4E79-8121-11B67E37DDED}" destId="{3124EF86-0269-41A8-9F0C-03E024038BD9}" srcOrd="2" destOrd="0" presId="urn:microsoft.com/office/officeart/2018/2/layout/IconVerticalSolidList"/>
    <dgm:cxn modelId="{3DF05833-9E77-4393-8D2D-7558543838A7}" type="presParOf" srcId="{C076084C-ABAB-4E79-8121-11B67E37DDED}" destId="{CBB455CD-748F-41E0-94DD-24D44CB4B486}" srcOrd="3" destOrd="0" presId="urn:microsoft.com/office/officeart/2018/2/layout/IconVerticalSolidList"/>
    <dgm:cxn modelId="{9B9CB77F-E56E-4493-AAB7-B1612DB6C112}" type="presParOf" srcId="{9CB3B61C-7387-44EB-B385-226976145D4C}" destId="{B419B716-8366-49C9-A772-ECE40596A98D}" srcOrd="1" destOrd="0" presId="urn:microsoft.com/office/officeart/2018/2/layout/IconVerticalSolidList"/>
    <dgm:cxn modelId="{277A9530-788D-4A24-AF1C-8605AF6FEF43}" type="presParOf" srcId="{9CB3B61C-7387-44EB-B385-226976145D4C}" destId="{0EE41267-6C0E-4928-A864-D35492FB85C8}" srcOrd="2" destOrd="0" presId="urn:microsoft.com/office/officeart/2018/2/layout/IconVerticalSolidList"/>
    <dgm:cxn modelId="{68525859-58D4-4D49-8D7B-A2D7B5A340E5}" type="presParOf" srcId="{0EE41267-6C0E-4928-A864-D35492FB85C8}" destId="{46781B4D-1A31-48F3-861B-688BF4B1D1A2}" srcOrd="0" destOrd="0" presId="urn:microsoft.com/office/officeart/2018/2/layout/IconVerticalSolidList"/>
    <dgm:cxn modelId="{01F9026B-F6BC-403E-89E2-5F95B8BD0298}" type="presParOf" srcId="{0EE41267-6C0E-4928-A864-D35492FB85C8}" destId="{F4C7A535-AD2E-436B-B73D-010CA4183127}" srcOrd="1" destOrd="0" presId="urn:microsoft.com/office/officeart/2018/2/layout/IconVerticalSolidList"/>
    <dgm:cxn modelId="{4B619336-81C7-4383-A9E1-0892CF2CE2EF}" type="presParOf" srcId="{0EE41267-6C0E-4928-A864-D35492FB85C8}" destId="{4047FC5C-C1A4-40B8-AE78-B1B300021843}" srcOrd="2" destOrd="0" presId="urn:microsoft.com/office/officeart/2018/2/layout/IconVerticalSolidList"/>
    <dgm:cxn modelId="{19C78A4D-965F-4835-9EE7-46F11E8C399F}" type="presParOf" srcId="{0EE41267-6C0E-4928-A864-D35492FB85C8}" destId="{27A6AFCA-44B2-4E10-93EF-E1CF391D96C5}" srcOrd="3" destOrd="0" presId="urn:microsoft.com/office/officeart/2018/2/layout/IconVerticalSolidList"/>
    <dgm:cxn modelId="{7AE049FA-669D-4ACF-A844-1B65B07D0451}" type="presParOf" srcId="{9CB3B61C-7387-44EB-B385-226976145D4C}" destId="{FB6AC7F8-E2B4-40ED-BADD-499A387A46AF}" srcOrd="3" destOrd="0" presId="urn:microsoft.com/office/officeart/2018/2/layout/IconVerticalSolidList"/>
    <dgm:cxn modelId="{6E2AA8B7-328D-4E65-89BD-A6501D8C743A}" type="presParOf" srcId="{9CB3B61C-7387-44EB-B385-226976145D4C}" destId="{58CFE11C-36B4-4A73-A564-4AE2D09EE506}" srcOrd="4" destOrd="0" presId="urn:microsoft.com/office/officeart/2018/2/layout/IconVerticalSolidList"/>
    <dgm:cxn modelId="{25853C2B-2DF3-4629-9675-5AD91A929EF5}" type="presParOf" srcId="{58CFE11C-36B4-4A73-A564-4AE2D09EE506}" destId="{9F021B5D-94FF-4B51-AC3F-6C06A35E75B1}" srcOrd="0" destOrd="0" presId="urn:microsoft.com/office/officeart/2018/2/layout/IconVerticalSolidList"/>
    <dgm:cxn modelId="{59F6829B-FC8B-44C2-9D64-F161CE924C2D}" type="presParOf" srcId="{58CFE11C-36B4-4A73-A564-4AE2D09EE506}" destId="{2FCE2F39-4110-40CA-B320-A54CB6E8B72D}" srcOrd="1" destOrd="0" presId="urn:microsoft.com/office/officeart/2018/2/layout/IconVerticalSolidList"/>
    <dgm:cxn modelId="{94232831-67F4-4EDF-8413-14E88453F86A}" type="presParOf" srcId="{58CFE11C-36B4-4A73-A564-4AE2D09EE506}" destId="{1109224D-547D-462B-922F-43C217FF4CB2}" srcOrd="2" destOrd="0" presId="urn:microsoft.com/office/officeart/2018/2/layout/IconVerticalSolidList"/>
    <dgm:cxn modelId="{C9F5437A-B398-4BA9-831A-6C207659E6C9}" type="presParOf" srcId="{58CFE11C-36B4-4A73-A564-4AE2D09EE506}" destId="{F67D5F92-E6EF-4CD3-89F0-1A6D267126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81C97E-C865-4DD7-8099-948B1F1CEB3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C5E480-1D7B-4257-960C-90351E7C4B54}">
      <dgm:prSet/>
      <dgm:spPr/>
      <dgm:t>
        <a:bodyPr/>
        <a:lstStyle/>
        <a:p>
          <a:r>
            <a:rPr lang="en-US" dirty="0"/>
            <a:t>Parents/guardians are the frontline help-seekers for children, adolescents, and young adults with </a:t>
          </a:r>
          <a:r>
            <a:rPr lang="en-US" dirty="0" err="1"/>
            <a:t>EDs.</a:t>
          </a:r>
          <a:r>
            <a:rPr lang="en-US" dirty="0"/>
            <a:t> Need to have open communication with parents even in young adult, college age patient. </a:t>
          </a:r>
        </a:p>
      </dgm:t>
    </dgm:pt>
    <dgm:pt modelId="{CB468073-C677-4AA5-8543-5BA6BC30132D}" type="parTrans" cxnId="{EDCC526C-20E7-47DC-99C9-2B23FC90596D}">
      <dgm:prSet/>
      <dgm:spPr/>
      <dgm:t>
        <a:bodyPr/>
        <a:lstStyle/>
        <a:p>
          <a:endParaRPr lang="en-US"/>
        </a:p>
      </dgm:t>
    </dgm:pt>
    <dgm:pt modelId="{1DD81CC6-FF1C-400D-9EBA-EACA345CE4BF}" type="sibTrans" cxnId="{EDCC526C-20E7-47DC-99C9-2B23FC90596D}">
      <dgm:prSet/>
      <dgm:spPr/>
      <dgm:t>
        <a:bodyPr/>
        <a:lstStyle/>
        <a:p>
          <a:endParaRPr lang="en-US"/>
        </a:p>
      </dgm:t>
    </dgm:pt>
    <dgm:pt modelId="{C97E1BEB-0549-420B-B2BB-5748A106E5F8}">
      <dgm:prSet/>
      <dgm:spPr/>
      <dgm:t>
        <a:bodyPr/>
        <a:lstStyle/>
        <a:p>
          <a:r>
            <a:rPr lang="en-US"/>
            <a:t>Trust their concerns. Even a single consultation about a child’s eatingbehavior or weight/shape concerns is a strong predictor of the presence or potential development of an ED.</a:t>
          </a:r>
        </a:p>
      </dgm:t>
    </dgm:pt>
    <dgm:pt modelId="{06674ECA-E2EA-4671-B32D-0BB48D7FCC49}" type="parTrans" cxnId="{36B697C0-033C-44EC-8AF1-C26D02C5AA18}">
      <dgm:prSet/>
      <dgm:spPr/>
      <dgm:t>
        <a:bodyPr/>
        <a:lstStyle/>
        <a:p>
          <a:endParaRPr lang="en-US"/>
        </a:p>
      </dgm:t>
    </dgm:pt>
    <dgm:pt modelId="{9767F55C-E4BA-45D8-AE96-32D9B920C553}" type="sibTrans" cxnId="{36B697C0-033C-44EC-8AF1-C26D02C5AA18}">
      <dgm:prSet/>
      <dgm:spPr/>
      <dgm:t>
        <a:bodyPr/>
        <a:lstStyle/>
        <a:p>
          <a:endParaRPr lang="en-US"/>
        </a:p>
      </dgm:t>
    </dgm:pt>
    <dgm:pt modelId="{EC41BEE8-9673-44DD-8843-98B3784ABF8E}">
      <dgm:prSet/>
      <dgm:spPr/>
      <dgm:t>
        <a:bodyPr/>
        <a:lstStyle/>
        <a:p>
          <a:r>
            <a:rPr lang="en-US" dirty="0"/>
            <a:t>Diffuse blame. Help families understand that they did not cause the illness; neither did their child/family member choose to have it. This recognition facilitates acceptance of the diagnosis, referral, treatment, and minimizes undue stigma associated with having the illness.</a:t>
          </a:r>
        </a:p>
      </dgm:t>
    </dgm:pt>
    <dgm:pt modelId="{12D467EB-6B42-40C4-88B9-6B2662D35862}" type="parTrans" cxnId="{E1EC3BBF-AF2A-4596-ACBF-4E23B1768C85}">
      <dgm:prSet/>
      <dgm:spPr/>
      <dgm:t>
        <a:bodyPr/>
        <a:lstStyle/>
        <a:p>
          <a:endParaRPr lang="en-US"/>
        </a:p>
      </dgm:t>
    </dgm:pt>
    <dgm:pt modelId="{AE909EC6-2987-46B6-B196-3B3517240008}" type="sibTrans" cxnId="{E1EC3BBF-AF2A-4596-ACBF-4E23B1768C85}">
      <dgm:prSet/>
      <dgm:spPr/>
      <dgm:t>
        <a:bodyPr/>
        <a:lstStyle/>
        <a:p>
          <a:endParaRPr lang="en-US"/>
        </a:p>
      </dgm:t>
    </dgm:pt>
    <dgm:pt modelId="{C712E659-1A33-4F48-8A3D-26F3A8B02FA4}" type="pres">
      <dgm:prSet presAssocID="{A881C97E-C865-4DD7-8099-948B1F1CEB30}" presName="root" presStyleCnt="0">
        <dgm:presLayoutVars>
          <dgm:dir/>
          <dgm:resizeHandles val="exact"/>
        </dgm:presLayoutVars>
      </dgm:prSet>
      <dgm:spPr/>
    </dgm:pt>
    <dgm:pt modelId="{4E444FFB-6E40-4B21-95D1-B9AC20B04A48}" type="pres">
      <dgm:prSet presAssocID="{BCC5E480-1D7B-4257-960C-90351E7C4B54}" presName="compNode" presStyleCnt="0"/>
      <dgm:spPr/>
    </dgm:pt>
    <dgm:pt modelId="{C0C7C321-C216-4A23-A587-846C2C545D7C}" type="pres">
      <dgm:prSet presAssocID="{BCC5E480-1D7B-4257-960C-90351E7C4B54}" presName="bgRect" presStyleLbl="bgShp" presStyleIdx="0" presStyleCnt="3"/>
      <dgm:spPr/>
    </dgm:pt>
    <dgm:pt modelId="{A817A990-F708-437D-8255-F34CC087B526}" type="pres">
      <dgm:prSet presAssocID="{BCC5E480-1D7B-4257-960C-90351E7C4B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oman with kid"/>
        </a:ext>
      </dgm:extLst>
    </dgm:pt>
    <dgm:pt modelId="{B0FEC44A-6BBF-4BF0-AD24-D88238ED0FE0}" type="pres">
      <dgm:prSet presAssocID="{BCC5E480-1D7B-4257-960C-90351E7C4B54}" presName="spaceRect" presStyleCnt="0"/>
      <dgm:spPr/>
    </dgm:pt>
    <dgm:pt modelId="{B7742721-FE6A-4B05-882C-C2F5B02B66EA}" type="pres">
      <dgm:prSet presAssocID="{BCC5E480-1D7B-4257-960C-90351E7C4B54}" presName="parTx" presStyleLbl="revTx" presStyleIdx="0" presStyleCnt="3">
        <dgm:presLayoutVars>
          <dgm:chMax val="0"/>
          <dgm:chPref val="0"/>
        </dgm:presLayoutVars>
      </dgm:prSet>
      <dgm:spPr/>
    </dgm:pt>
    <dgm:pt modelId="{DC4A4C4B-1E2C-4E8A-BEA1-B655B19B9AAD}" type="pres">
      <dgm:prSet presAssocID="{1DD81CC6-FF1C-400D-9EBA-EACA345CE4BF}" presName="sibTrans" presStyleCnt="0"/>
      <dgm:spPr/>
    </dgm:pt>
    <dgm:pt modelId="{098D07BA-FAB9-4AA4-BCFB-B3164F2FA804}" type="pres">
      <dgm:prSet presAssocID="{C97E1BEB-0549-420B-B2BB-5748A106E5F8}" presName="compNode" presStyleCnt="0"/>
      <dgm:spPr/>
    </dgm:pt>
    <dgm:pt modelId="{8204E4D3-45C4-4832-9EE6-4F44181D9DE2}" type="pres">
      <dgm:prSet presAssocID="{C97E1BEB-0549-420B-B2BB-5748A106E5F8}" presName="bgRect" presStyleLbl="bgShp" presStyleIdx="1" presStyleCnt="3"/>
      <dgm:spPr/>
    </dgm:pt>
    <dgm:pt modelId="{2FA13CEE-C5CA-4717-9912-A89F76AA7013}" type="pres">
      <dgm:prSet presAssocID="{C97E1BEB-0549-420B-B2BB-5748A106E5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Questions"/>
        </a:ext>
      </dgm:extLst>
    </dgm:pt>
    <dgm:pt modelId="{03566F34-68C5-4A6E-A69F-BC4A38B5C7D4}" type="pres">
      <dgm:prSet presAssocID="{C97E1BEB-0549-420B-B2BB-5748A106E5F8}" presName="spaceRect" presStyleCnt="0"/>
      <dgm:spPr/>
    </dgm:pt>
    <dgm:pt modelId="{E67A5C3A-27D8-42C3-AE9D-632B62AE4D3A}" type="pres">
      <dgm:prSet presAssocID="{C97E1BEB-0549-420B-B2BB-5748A106E5F8}" presName="parTx" presStyleLbl="revTx" presStyleIdx="1" presStyleCnt="3">
        <dgm:presLayoutVars>
          <dgm:chMax val="0"/>
          <dgm:chPref val="0"/>
        </dgm:presLayoutVars>
      </dgm:prSet>
      <dgm:spPr/>
    </dgm:pt>
    <dgm:pt modelId="{1BE6708E-8093-4665-B94D-DF4FC6A7FA53}" type="pres">
      <dgm:prSet presAssocID="{9767F55C-E4BA-45D8-AE96-32D9B920C553}" presName="sibTrans" presStyleCnt="0"/>
      <dgm:spPr/>
    </dgm:pt>
    <dgm:pt modelId="{6F9900E1-9C2E-4D63-AFED-8782746CB707}" type="pres">
      <dgm:prSet presAssocID="{EC41BEE8-9673-44DD-8843-98B3784ABF8E}" presName="compNode" presStyleCnt="0"/>
      <dgm:spPr/>
    </dgm:pt>
    <dgm:pt modelId="{AC1BE8D5-69C4-45BA-BCAE-9BDFE1D6E0DE}" type="pres">
      <dgm:prSet presAssocID="{EC41BEE8-9673-44DD-8843-98B3784ABF8E}" presName="bgRect" presStyleLbl="bgShp" presStyleIdx="2" presStyleCnt="3"/>
      <dgm:spPr/>
    </dgm:pt>
    <dgm:pt modelId="{1C3B9BE8-E2BA-4EAE-861E-6A0D193A8684}" type="pres">
      <dgm:prSet presAssocID="{EC41BEE8-9673-44DD-8843-98B3784ABF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amily with two children"/>
        </a:ext>
      </dgm:extLst>
    </dgm:pt>
    <dgm:pt modelId="{0318EFB7-AF64-40C7-BC66-42B410809BC9}" type="pres">
      <dgm:prSet presAssocID="{EC41BEE8-9673-44DD-8843-98B3784ABF8E}" presName="spaceRect" presStyleCnt="0"/>
      <dgm:spPr/>
    </dgm:pt>
    <dgm:pt modelId="{7B2D7714-C73E-40F7-B59E-E0534C2EE645}" type="pres">
      <dgm:prSet presAssocID="{EC41BEE8-9673-44DD-8843-98B3784ABF8E}" presName="parTx" presStyleLbl="revTx" presStyleIdx="2" presStyleCnt="3">
        <dgm:presLayoutVars>
          <dgm:chMax val="0"/>
          <dgm:chPref val="0"/>
        </dgm:presLayoutVars>
      </dgm:prSet>
      <dgm:spPr/>
    </dgm:pt>
  </dgm:ptLst>
  <dgm:cxnLst>
    <dgm:cxn modelId="{C3070913-550A-4631-80A8-29255F3D8CF8}" type="presOf" srcId="{BCC5E480-1D7B-4257-960C-90351E7C4B54}" destId="{B7742721-FE6A-4B05-882C-C2F5B02B66EA}" srcOrd="0" destOrd="0" presId="urn:microsoft.com/office/officeart/2018/2/layout/IconVerticalSolidList"/>
    <dgm:cxn modelId="{B5E7D026-09D7-4859-95C1-5F92E17059CF}" type="presOf" srcId="{EC41BEE8-9673-44DD-8843-98B3784ABF8E}" destId="{7B2D7714-C73E-40F7-B59E-E0534C2EE645}" srcOrd="0" destOrd="0" presId="urn:microsoft.com/office/officeart/2018/2/layout/IconVerticalSolidList"/>
    <dgm:cxn modelId="{EDCC526C-20E7-47DC-99C9-2B23FC90596D}" srcId="{A881C97E-C865-4DD7-8099-948B1F1CEB30}" destId="{BCC5E480-1D7B-4257-960C-90351E7C4B54}" srcOrd="0" destOrd="0" parTransId="{CB468073-C677-4AA5-8543-5BA6BC30132D}" sibTransId="{1DD81CC6-FF1C-400D-9EBA-EACA345CE4BF}"/>
    <dgm:cxn modelId="{B387B16E-2814-45BB-8848-875950F3BB61}" type="presOf" srcId="{C97E1BEB-0549-420B-B2BB-5748A106E5F8}" destId="{E67A5C3A-27D8-42C3-AE9D-632B62AE4D3A}" srcOrd="0" destOrd="0" presId="urn:microsoft.com/office/officeart/2018/2/layout/IconVerticalSolidList"/>
    <dgm:cxn modelId="{E0143D78-0039-4B35-A57F-35B5F10609BD}" type="presOf" srcId="{A881C97E-C865-4DD7-8099-948B1F1CEB30}" destId="{C712E659-1A33-4F48-8A3D-26F3A8B02FA4}" srcOrd="0" destOrd="0" presId="urn:microsoft.com/office/officeart/2018/2/layout/IconVerticalSolidList"/>
    <dgm:cxn modelId="{E1EC3BBF-AF2A-4596-ACBF-4E23B1768C85}" srcId="{A881C97E-C865-4DD7-8099-948B1F1CEB30}" destId="{EC41BEE8-9673-44DD-8843-98B3784ABF8E}" srcOrd="2" destOrd="0" parTransId="{12D467EB-6B42-40C4-88B9-6B2662D35862}" sibTransId="{AE909EC6-2987-46B6-B196-3B3517240008}"/>
    <dgm:cxn modelId="{36B697C0-033C-44EC-8AF1-C26D02C5AA18}" srcId="{A881C97E-C865-4DD7-8099-948B1F1CEB30}" destId="{C97E1BEB-0549-420B-B2BB-5748A106E5F8}" srcOrd="1" destOrd="0" parTransId="{06674ECA-E2EA-4671-B32D-0BB48D7FCC49}" sibTransId="{9767F55C-E4BA-45D8-AE96-32D9B920C553}"/>
    <dgm:cxn modelId="{404D0090-0FDE-46B4-8064-541FD02C4C32}" type="presParOf" srcId="{C712E659-1A33-4F48-8A3D-26F3A8B02FA4}" destId="{4E444FFB-6E40-4B21-95D1-B9AC20B04A48}" srcOrd="0" destOrd="0" presId="urn:microsoft.com/office/officeart/2018/2/layout/IconVerticalSolidList"/>
    <dgm:cxn modelId="{81DAD8AA-A895-427B-AFE3-DB732CE5C58A}" type="presParOf" srcId="{4E444FFB-6E40-4B21-95D1-B9AC20B04A48}" destId="{C0C7C321-C216-4A23-A587-846C2C545D7C}" srcOrd="0" destOrd="0" presId="urn:microsoft.com/office/officeart/2018/2/layout/IconVerticalSolidList"/>
    <dgm:cxn modelId="{23614F24-529F-48B3-91A8-99FF2C8C51A2}" type="presParOf" srcId="{4E444FFB-6E40-4B21-95D1-B9AC20B04A48}" destId="{A817A990-F708-437D-8255-F34CC087B526}" srcOrd="1" destOrd="0" presId="urn:microsoft.com/office/officeart/2018/2/layout/IconVerticalSolidList"/>
    <dgm:cxn modelId="{AAC2C8D7-83D6-47C6-9E1B-3F43F7106C69}" type="presParOf" srcId="{4E444FFB-6E40-4B21-95D1-B9AC20B04A48}" destId="{B0FEC44A-6BBF-4BF0-AD24-D88238ED0FE0}" srcOrd="2" destOrd="0" presId="urn:microsoft.com/office/officeart/2018/2/layout/IconVerticalSolidList"/>
    <dgm:cxn modelId="{2395ACE4-5E83-4033-8302-1689B8E5105D}" type="presParOf" srcId="{4E444FFB-6E40-4B21-95D1-B9AC20B04A48}" destId="{B7742721-FE6A-4B05-882C-C2F5B02B66EA}" srcOrd="3" destOrd="0" presId="urn:microsoft.com/office/officeart/2018/2/layout/IconVerticalSolidList"/>
    <dgm:cxn modelId="{763FB372-A03C-4894-8D4B-27B90AE2AC4C}" type="presParOf" srcId="{C712E659-1A33-4F48-8A3D-26F3A8B02FA4}" destId="{DC4A4C4B-1E2C-4E8A-BEA1-B655B19B9AAD}" srcOrd="1" destOrd="0" presId="urn:microsoft.com/office/officeart/2018/2/layout/IconVerticalSolidList"/>
    <dgm:cxn modelId="{0AFF5E27-6326-4D96-8F7D-3A9912275E50}" type="presParOf" srcId="{C712E659-1A33-4F48-8A3D-26F3A8B02FA4}" destId="{098D07BA-FAB9-4AA4-BCFB-B3164F2FA804}" srcOrd="2" destOrd="0" presId="urn:microsoft.com/office/officeart/2018/2/layout/IconVerticalSolidList"/>
    <dgm:cxn modelId="{25C14EC5-70C1-4C34-A475-B88F80748B10}" type="presParOf" srcId="{098D07BA-FAB9-4AA4-BCFB-B3164F2FA804}" destId="{8204E4D3-45C4-4832-9EE6-4F44181D9DE2}" srcOrd="0" destOrd="0" presId="urn:microsoft.com/office/officeart/2018/2/layout/IconVerticalSolidList"/>
    <dgm:cxn modelId="{231F3A48-8208-4066-940A-CDBB3F7B67EF}" type="presParOf" srcId="{098D07BA-FAB9-4AA4-BCFB-B3164F2FA804}" destId="{2FA13CEE-C5CA-4717-9912-A89F76AA7013}" srcOrd="1" destOrd="0" presId="urn:microsoft.com/office/officeart/2018/2/layout/IconVerticalSolidList"/>
    <dgm:cxn modelId="{7F7CD144-06C6-4C9A-9B4F-7B676673B467}" type="presParOf" srcId="{098D07BA-FAB9-4AA4-BCFB-B3164F2FA804}" destId="{03566F34-68C5-4A6E-A69F-BC4A38B5C7D4}" srcOrd="2" destOrd="0" presId="urn:microsoft.com/office/officeart/2018/2/layout/IconVerticalSolidList"/>
    <dgm:cxn modelId="{D2BA7FCF-4081-4A7F-B465-E05EC94ED838}" type="presParOf" srcId="{098D07BA-FAB9-4AA4-BCFB-B3164F2FA804}" destId="{E67A5C3A-27D8-42C3-AE9D-632B62AE4D3A}" srcOrd="3" destOrd="0" presId="urn:microsoft.com/office/officeart/2018/2/layout/IconVerticalSolidList"/>
    <dgm:cxn modelId="{93C8E493-D6D4-4446-B0A2-479BDD84DBC9}" type="presParOf" srcId="{C712E659-1A33-4F48-8A3D-26F3A8B02FA4}" destId="{1BE6708E-8093-4665-B94D-DF4FC6A7FA53}" srcOrd="3" destOrd="0" presId="urn:microsoft.com/office/officeart/2018/2/layout/IconVerticalSolidList"/>
    <dgm:cxn modelId="{D5502946-D54D-4E06-8C35-0D6AFB8BAAC2}" type="presParOf" srcId="{C712E659-1A33-4F48-8A3D-26F3A8B02FA4}" destId="{6F9900E1-9C2E-4D63-AFED-8782746CB707}" srcOrd="4" destOrd="0" presId="urn:microsoft.com/office/officeart/2018/2/layout/IconVerticalSolidList"/>
    <dgm:cxn modelId="{1ACCBA20-8D6B-472E-A800-4A1299306791}" type="presParOf" srcId="{6F9900E1-9C2E-4D63-AFED-8782746CB707}" destId="{AC1BE8D5-69C4-45BA-BCAE-9BDFE1D6E0DE}" srcOrd="0" destOrd="0" presId="urn:microsoft.com/office/officeart/2018/2/layout/IconVerticalSolidList"/>
    <dgm:cxn modelId="{6F2B085C-E2C1-4508-8BE5-52DE61376227}" type="presParOf" srcId="{6F9900E1-9C2E-4D63-AFED-8782746CB707}" destId="{1C3B9BE8-E2BA-4EAE-861E-6A0D193A8684}" srcOrd="1" destOrd="0" presId="urn:microsoft.com/office/officeart/2018/2/layout/IconVerticalSolidList"/>
    <dgm:cxn modelId="{9C964717-8123-465E-B771-3E9DD51AD903}" type="presParOf" srcId="{6F9900E1-9C2E-4D63-AFED-8782746CB707}" destId="{0318EFB7-AF64-40C7-BC66-42B410809BC9}" srcOrd="2" destOrd="0" presId="urn:microsoft.com/office/officeart/2018/2/layout/IconVerticalSolidList"/>
    <dgm:cxn modelId="{18E0ECBE-DFE8-450E-BAA2-99A53DF07F02}" type="presParOf" srcId="{6F9900E1-9C2E-4D63-AFED-8782746CB707}" destId="{7B2D7714-C73E-40F7-B59E-E0534C2EE6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072DD3-09F7-40F5-A19E-A7723C965D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769BF15-6352-4A2B-A5C5-C6A89B2C7718}">
      <dgm:prSet custT="1"/>
      <dgm:spPr/>
      <dgm:t>
        <a:bodyPr/>
        <a:lstStyle/>
        <a:p>
          <a:r>
            <a:rPr lang="en-US" sz="1700" dirty="0"/>
            <a:t>Monitor physical health including vital signs and laboratory tests. Patients with an ED should be regularly monitored for acute and chronic medical complications. </a:t>
          </a:r>
          <a:r>
            <a:rPr lang="en-US" sz="1700" u="sng" dirty="0"/>
            <a:t>Blind weights</a:t>
          </a:r>
          <a:r>
            <a:rPr lang="en-US" sz="1700" u="none" dirty="0"/>
            <a:t> </a:t>
          </a:r>
          <a:r>
            <a:rPr lang="en-US" sz="1700" dirty="0"/>
            <a:t>are recommended in obtaining vitals. </a:t>
          </a:r>
        </a:p>
      </dgm:t>
    </dgm:pt>
    <dgm:pt modelId="{9A1F9079-AAAB-4FCF-A712-B1FBAD3FA1E4}" type="parTrans" cxnId="{675235CC-946D-4ABE-BF9E-371FC4EE3055}">
      <dgm:prSet/>
      <dgm:spPr/>
      <dgm:t>
        <a:bodyPr/>
        <a:lstStyle/>
        <a:p>
          <a:endParaRPr lang="en-US" sz="1700"/>
        </a:p>
      </dgm:t>
    </dgm:pt>
    <dgm:pt modelId="{B2256018-B817-403F-A5E1-76C90C3A9B61}" type="sibTrans" cxnId="{675235CC-946D-4ABE-BF9E-371FC4EE3055}">
      <dgm:prSet/>
      <dgm:spPr/>
      <dgm:t>
        <a:bodyPr/>
        <a:lstStyle/>
        <a:p>
          <a:endParaRPr lang="en-US" sz="1700"/>
        </a:p>
      </dgm:t>
    </dgm:pt>
    <dgm:pt modelId="{732737EC-C8CA-4833-957B-0522AB8B385A}">
      <dgm:prSet custT="1"/>
      <dgm:spPr/>
      <dgm:t>
        <a:bodyPr/>
        <a:lstStyle/>
        <a:p>
          <a:r>
            <a:rPr lang="en-US" sz="1700"/>
            <a:t>Assessments should be interpreted in the context of physiological adaptation to malnutrition and purging behavior. </a:t>
          </a:r>
        </a:p>
      </dgm:t>
    </dgm:pt>
    <dgm:pt modelId="{55809C0F-D0CB-49DD-8E88-0A979ADCB22F}" type="parTrans" cxnId="{6AD4884E-8000-44EA-804B-9966CCC20C35}">
      <dgm:prSet/>
      <dgm:spPr/>
      <dgm:t>
        <a:bodyPr/>
        <a:lstStyle/>
        <a:p>
          <a:endParaRPr lang="en-US" sz="1700"/>
        </a:p>
      </dgm:t>
    </dgm:pt>
    <dgm:pt modelId="{469289FD-DF6F-42CA-8FF0-D478DCDA1E94}" type="sibTrans" cxnId="{6AD4884E-8000-44EA-804B-9966CCC20C35}">
      <dgm:prSet/>
      <dgm:spPr/>
      <dgm:t>
        <a:bodyPr/>
        <a:lstStyle/>
        <a:p>
          <a:endParaRPr lang="en-US" sz="1700"/>
        </a:p>
      </dgm:t>
    </dgm:pt>
    <dgm:pt modelId="{8F845F47-9D88-471D-988B-C7587E2E3FD9}">
      <dgm:prSet custT="1"/>
      <dgm:spPr/>
      <dgm:t>
        <a:bodyPr/>
        <a:lstStyle/>
        <a:p>
          <a:r>
            <a:rPr lang="en-US" sz="1700" dirty="0"/>
            <a:t>Clinicians need to remember that </a:t>
          </a:r>
          <a:r>
            <a:rPr lang="en-US" sz="1700" u="sng" dirty="0"/>
            <a:t>physical exam and laboratory tests may be normal</a:t>
          </a:r>
          <a:r>
            <a:rPr lang="en-US" sz="1700" dirty="0"/>
            <a:t> even in the presence of a life-threatening ED.</a:t>
          </a:r>
        </a:p>
      </dgm:t>
    </dgm:pt>
    <dgm:pt modelId="{C3A50DBC-8360-4B83-B069-C101636F2367}" type="parTrans" cxnId="{859E9D3F-B45E-4569-AE0A-134B4D9FB7F1}">
      <dgm:prSet/>
      <dgm:spPr/>
      <dgm:t>
        <a:bodyPr/>
        <a:lstStyle/>
        <a:p>
          <a:endParaRPr lang="en-US" sz="1700"/>
        </a:p>
      </dgm:t>
    </dgm:pt>
    <dgm:pt modelId="{A3B27DB3-9EE0-4857-BA96-DC47F5D4E818}" type="sibTrans" cxnId="{859E9D3F-B45E-4569-AE0A-134B4D9FB7F1}">
      <dgm:prSet/>
      <dgm:spPr/>
      <dgm:t>
        <a:bodyPr/>
        <a:lstStyle/>
        <a:p>
          <a:endParaRPr lang="en-US" sz="1700"/>
        </a:p>
      </dgm:t>
    </dgm:pt>
    <dgm:pt modelId="{0B1A904A-9A83-4498-BA3F-A7EAB89B440F}" type="pres">
      <dgm:prSet presAssocID="{F0072DD3-09F7-40F5-A19E-A7723C965DA7}" presName="root" presStyleCnt="0">
        <dgm:presLayoutVars>
          <dgm:dir/>
          <dgm:resizeHandles val="exact"/>
        </dgm:presLayoutVars>
      </dgm:prSet>
      <dgm:spPr/>
    </dgm:pt>
    <dgm:pt modelId="{EC63DF60-09FE-48C1-91AF-148A67F9507F}" type="pres">
      <dgm:prSet presAssocID="{9769BF15-6352-4A2B-A5C5-C6A89B2C7718}" presName="compNode" presStyleCnt="0"/>
      <dgm:spPr/>
    </dgm:pt>
    <dgm:pt modelId="{05DA4EE8-C772-4F77-829F-9B83CE75931E}" type="pres">
      <dgm:prSet presAssocID="{9769BF15-6352-4A2B-A5C5-C6A89B2C7718}" presName="bgRect" presStyleLbl="bgShp" presStyleIdx="0" presStyleCnt="3"/>
      <dgm:spPr/>
    </dgm:pt>
    <dgm:pt modelId="{7EED341F-2E39-4320-BB1E-B9CA600B9FB4}" type="pres">
      <dgm:prSet presAssocID="{9769BF15-6352-4A2B-A5C5-C6A89B2C77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est tubes"/>
        </a:ext>
      </dgm:extLst>
    </dgm:pt>
    <dgm:pt modelId="{B262C68A-7904-4EC8-B170-D89991C36F3C}" type="pres">
      <dgm:prSet presAssocID="{9769BF15-6352-4A2B-A5C5-C6A89B2C7718}" presName="spaceRect" presStyleCnt="0"/>
      <dgm:spPr/>
    </dgm:pt>
    <dgm:pt modelId="{B102A947-AAD9-49B9-B36B-6B577D8436BA}" type="pres">
      <dgm:prSet presAssocID="{9769BF15-6352-4A2B-A5C5-C6A89B2C7718}" presName="parTx" presStyleLbl="revTx" presStyleIdx="0" presStyleCnt="3">
        <dgm:presLayoutVars>
          <dgm:chMax val="0"/>
          <dgm:chPref val="0"/>
        </dgm:presLayoutVars>
      </dgm:prSet>
      <dgm:spPr/>
    </dgm:pt>
    <dgm:pt modelId="{B6064382-E78A-4C4A-BFFD-47547432F9C2}" type="pres">
      <dgm:prSet presAssocID="{B2256018-B817-403F-A5E1-76C90C3A9B61}" presName="sibTrans" presStyleCnt="0"/>
      <dgm:spPr/>
    </dgm:pt>
    <dgm:pt modelId="{29896A51-2060-48BB-BCC3-1855477ED6EC}" type="pres">
      <dgm:prSet presAssocID="{732737EC-C8CA-4833-957B-0522AB8B385A}" presName="compNode" presStyleCnt="0"/>
      <dgm:spPr/>
    </dgm:pt>
    <dgm:pt modelId="{F30319C5-9AE7-4C3A-90D6-794568135ADD}" type="pres">
      <dgm:prSet presAssocID="{732737EC-C8CA-4833-957B-0522AB8B385A}" presName="bgRect" presStyleLbl="bgShp" presStyleIdx="1" presStyleCnt="3"/>
      <dgm:spPr/>
    </dgm:pt>
    <dgm:pt modelId="{A5C88045-8DA3-469F-A95D-AC3DD8038CEF}" type="pres">
      <dgm:prSet presAssocID="{732737EC-C8CA-4833-957B-0522AB8B38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list RTL"/>
        </a:ext>
      </dgm:extLst>
    </dgm:pt>
    <dgm:pt modelId="{AC8A0C38-FB7B-4CFB-8A4A-49DFAE414E7E}" type="pres">
      <dgm:prSet presAssocID="{732737EC-C8CA-4833-957B-0522AB8B385A}" presName="spaceRect" presStyleCnt="0"/>
      <dgm:spPr/>
    </dgm:pt>
    <dgm:pt modelId="{50724E74-BB63-4A61-8F24-5AB86E4AD59F}" type="pres">
      <dgm:prSet presAssocID="{732737EC-C8CA-4833-957B-0522AB8B385A}" presName="parTx" presStyleLbl="revTx" presStyleIdx="1" presStyleCnt="3">
        <dgm:presLayoutVars>
          <dgm:chMax val="0"/>
          <dgm:chPref val="0"/>
        </dgm:presLayoutVars>
      </dgm:prSet>
      <dgm:spPr/>
    </dgm:pt>
    <dgm:pt modelId="{E611EA6D-45EE-4C2D-B860-63B9C230045C}" type="pres">
      <dgm:prSet presAssocID="{469289FD-DF6F-42CA-8FF0-D478DCDA1E94}" presName="sibTrans" presStyleCnt="0"/>
      <dgm:spPr/>
    </dgm:pt>
    <dgm:pt modelId="{E43F2B78-01EB-44DC-9440-35F6E612746B}" type="pres">
      <dgm:prSet presAssocID="{8F845F47-9D88-471D-988B-C7587E2E3FD9}" presName="compNode" presStyleCnt="0"/>
      <dgm:spPr/>
    </dgm:pt>
    <dgm:pt modelId="{AF4752D6-A09F-4727-8FBA-FA3E04B366E6}" type="pres">
      <dgm:prSet presAssocID="{8F845F47-9D88-471D-988B-C7587E2E3FD9}" presName="bgRect" presStyleLbl="bgShp" presStyleIdx="2" presStyleCnt="3"/>
      <dgm:spPr/>
    </dgm:pt>
    <dgm:pt modelId="{173A904C-85C2-4935-AB9B-EC3A443FA291}" type="pres">
      <dgm:prSet presAssocID="{8F845F47-9D88-471D-988B-C7587E2E3F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3B2834C2-D716-4061-B4F5-85548981DAB9}" type="pres">
      <dgm:prSet presAssocID="{8F845F47-9D88-471D-988B-C7587E2E3FD9}" presName="spaceRect" presStyleCnt="0"/>
      <dgm:spPr/>
    </dgm:pt>
    <dgm:pt modelId="{8AE61D93-81E4-4215-B5E4-701CE1C2C841}" type="pres">
      <dgm:prSet presAssocID="{8F845F47-9D88-471D-988B-C7587E2E3FD9}" presName="parTx" presStyleLbl="revTx" presStyleIdx="2" presStyleCnt="3">
        <dgm:presLayoutVars>
          <dgm:chMax val="0"/>
          <dgm:chPref val="0"/>
        </dgm:presLayoutVars>
      </dgm:prSet>
      <dgm:spPr/>
    </dgm:pt>
  </dgm:ptLst>
  <dgm:cxnLst>
    <dgm:cxn modelId="{859E9D3F-B45E-4569-AE0A-134B4D9FB7F1}" srcId="{F0072DD3-09F7-40F5-A19E-A7723C965DA7}" destId="{8F845F47-9D88-471D-988B-C7587E2E3FD9}" srcOrd="2" destOrd="0" parTransId="{C3A50DBC-8360-4B83-B069-C101636F2367}" sibTransId="{A3B27DB3-9EE0-4857-BA96-DC47F5D4E818}"/>
    <dgm:cxn modelId="{6AD4884E-8000-44EA-804B-9966CCC20C35}" srcId="{F0072DD3-09F7-40F5-A19E-A7723C965DA7}" destId="{732737EC-C8CA-4833-957B-0522AB8B385A}" srcOrd="1" destOrd="0" parTransId="{55809C0F-D0CB-49DD-8E88-0A979ADCB22F}" sibTransId="{469289FD-DF6F-42CA-8FF0-D478DCDA1E94}"/>
    <dgm:cxn modelId="{E92ECE7D-481F-49D4-A096-1B331C54D32E}" type="presOf" srcId="{9769BF15-6352-4A2B-A5C5-C6A89B2C7718}" destId="{B102A947-AAD9-49B9-B36B-6B577D8436BA}" srcOrd="0" destOrd="0" presId="urn:microsoft.com/office/officeart/2018/2/layout/IconVerticalSolidList"/>
    <dgm:cxn modelId="{675235CC-946D-4ABE-BF9E-371FC4EE3055}" srcId="{F0072DD3-09F7-40F5-A19E-A7723C965DA7}" destId="{9769BF15-6352-4A2B-A5C5-C6A89B2C7718}" srcOrd="0" destOrd="0" parTransId="{9A1F9079-AAAB-4FCF-A712-B1FBAD3FA1E4}" sibTransId="{B2256018-B817-403F-A5E1-76C90C3A9B61}"/>
    <dgm:cxn modelId="{E194B5D5-7639-4F92-BBAD-CE017411D8F2}" type="presOf" srcId="{732737EC-C8CA-4833-957B-0522AB8B385A}" destId="{50724E74-BB63-4A61-8F24-5AB86E4AD59F}" srcOrd="0" destOrd="0" presId="urn:microsoft.com/office/officeart/2018/2/layout/IconVerticalSolidList"/>
    <dgm:cxn modelId="{A4CB6EF3-381C-4977-91C1-46A2F22A35F5}" type="presOf" srcId="{8F845F47-9D88-471D-988B-C7587E2E3FD9}" destId="{8AE61D93-81E4-4215-B5E4-701CE1C2C841}" srcOrd="0" destOrd="0" presId="urn:microsoft.com/office/officeart/2018/2/layout/IconVerticalSolidList"/>
    <dgm:cxn modelId="{ACEC58FD-891C-47CF-A150-935906C7C7F6}" type="presOf" srcId="{F0072DD3-09F7-40F5-A19E-A7723C965DA7}" destId="{0B1A904A-9A83-4498-BA3F-A7EAB89B440F}" srcOrd="0" destOrd="0" presId="urn:microsoft.com/office/officeart/2018/2/layout/IconVerticalSolidList"/>
    <dgm:cxn modelId="{2AB3D2DC-7BCC-494E-A78A-0DD31D6C004B}" type="presParOf" srcId="{0B1A904A-9A83-4498-BA3F-A7EAB89B440F}" destId="{EC63DF60-09FE-48C1-91AF-148A67F9507F}" srcOrd="0" destOrd="0" presId="urn:microsoft.com/office/officeart/2018/2/layout/IconVerticalSolidList"/>
    <dgm:cxn modelId="{B6DBC1A4-528A-4970-A6AC-54466D00AD83}" type="presParOf" srcId="{EC63DF60-09FE-48C1-91AF-148A67F9507F}" destId="{05DA4EE8-C772-4F77-829F-9B83CE75931E}" srcOrd="0" destOrd="0" presId="urn:microsoft.com/office/officeart/2018/2/layout/IconVerticalSolidList"/>
    <dgm:cxn modelId="{AEACA61C-49C7-4A99-867F-39EFA1A281E0}" type="presParOf" srcId="{EC63DF60-09FE-48C1-91AF-148A67F9507F}" destId="{7EED341F-2E39-4320-BB1E-B9CA600B9FB4}" srcOrd="1" destOrd="0" presId="urn:microsoft.com/office/officeart/2018/2/layout/IconVerticalSolidList"/>
    <dgm:cxn modelId="{5A204134-7860-4235-9F9C-9EAA6257A1D1}" type="presParOf" srcId="{EC63DF60-09FE-48C1-91AF-148A67F9507F}" destId="{B262C68A-7904-4EC8-B170-D89991C36F3C}" srcOrd="2" destOrd="0" presId="urn:microsoft.com/office/officeart/2018/2/layout/IconVerticalSolidList"/>
    <dgm:cxn modelId="{E3D0F7E2-FAFF-4240-9008-C1E5EC0AA4C6}" type="presParOf" srcId="{EC63DF60-09FE-48C1-91AF-148A67F9507F}" destId="{B102A947-AAD9-49B9-B36B-6B577D8436BA}" srcOrd="3" destOrd="0" presId="urn:microsoft.com/office/officeart/2018/2/layout/IconVerticalSolidList"/>
    <dgm:cxn modelId="{B572F93D-5E43-49D1-9D2B-2E2267982EF8}" type="presParOf" srcId="{0B1A904A-9A83-4498-BA3F-A7EAB89B440F}" destId="{B6064382-E78A-4C4A-BFFD-47547432F9C2}" srcOrd="1" destOrd="0" presId="urn:microsoft.com/office/officeart/2018/2/layout/IconVerticalSolidList"/>
    <dgm:cxn modelId="{A80FB39E-AE4D-4A09-B733-BF7FB2439B5E}" type="presParOf" srcId="{0B1A904A-9A83-4498-BA3F-A7EAB89B440F}" destId="{29896A51-2060-48BB-BCC3-1855477ED6EC}" srcOrd="2" destOrd="0" presId="urn:microsoft.com/office/officeart/2018/2/layout/IconVerticalSolidList"/>
    <dgm:cxn modelId="{B404DC05-DC17-46CE-A29B-A051203EDB0D}" type="presParOf" srcId="{29896A51-2060-48BB-BCC3-1855477ED6EC}" destId="{F30319C5-9AE7-4C3A-90D6-794568135ADD}" srcOrd="0" destOrd="0" presId="urn:microsoft.com/office/officeart/2018/2/layout/IconVerticalSolidList"/>
    <dgm:cxn modelId="{22D8EC68-D11C-45FF-9CFE-2E40ECBFD39D}" type="presParOf" srcId="{29896A51-2060-48BB-BCC3-1855477ED6EC}" destId="{A5C88045-8DA3-469F-A95D-AC3DD8038CEF}" srcOrd="1" destOrd="0" presId="urn:microsoft.com/office/officeart/2018/2/layout/IconVerticalSolidList"/>
    <dgm:cxn modelId="{D865E5E6-1599-4436-A196-528427528A20}" type="presParOf" srcId="{29896A51-2060-48BB-BCC3-1855477ED6EC}" destId="{AC8A0C38-FB7B-4CFB-8A4A-49DFAE414E7E}" srcOrd="2" destOrd="0" presId="urn:microsoft.com/office/officeart/2018/2/layout/IconVerticalSolidList"/>
    <dgm:cxn modelId="{C714FB1A-7BE9-40BD-9630-584FEE64BE14}" type="presParOf" srcId="{29896A51-2060-48BB-BCC3-1855477ED6EC}" destId="{50724E74-BB63-4A61-8F24-5AB86E4AD59F}" srcOrd="3" destOrd="0" presId="urn:microsoft.com/office/officeart/2018/2/layout/IconVerticalSolidList"/>
    <dgm:cxn modelId="{F991576A-E247-482A-B278-0288E96F1049}" type="presParOf" srcId="{0B1A904A-9A83-4498-BA3F-A7EAB89B440F}" destId="{E611EA6D-45EE-4C2D-B860-63B9C230045C}" srcOrd="3" destOrd="0" presId="urn:microsoft.com/office/officeart/2018/2/layout/IconVerticalSolidList"/>
    <dgm:cxn modelId="{3057BFE5-F8FB-4877-B9D1-FAF67CC58E15}" type="presParOf" srcId="{0B1A904A-9A83-4498-BA3F-A7EAB89B440F}" destId="{E43F2B78-01EB-44DC-9440-35F6E612746B}" srcOrd="4" destOrd="0" presId="urn:microsoft.com/office/officeart/2018/2/layout/IconVerticalSolidList"/>
    <dgm:cxn modelId="{016176BB-C78D-4D51-BD4A-21FA57B13C07}" type="presParOf" srcId="{E43F2B78-01EB-44DC-9440-35F6E612746B}" destId="{AF4752D6-A09F-4727-8FBA-FA3E04B366E6}" srcOrd="0" destOrd="0" presId="urn:microsoft.com/office/officeart/2018/2/layout/IconVerticalSolidList"/>
    <dgm:cxn modelId="{FECF5C1A-E4DB-41ED-B743-A34A6C88BCE9}" type="presParOf" srcId="{E43F2B78-01EB-44DC-9440-35F6E612746B}" destId="{173A904C-85C2-4935-AB9B-EC3A443FA291}" srcOrd="1" destOrd="0" presId="urn:microsoft.com/office/officeart/2018/2/layout/IconVerticalSolidList"/>
    <dgm:cxn modelId="{35A2B4BC-15B1-411F-A0BF-322E676D17BA}" type="presParOf" srcId="{E43F2B78-01EB-44DC-9440-35F6E612746B}" destId="{3B2834C2-D716-4061-B4F5-85548981DAB9}" srcOrd="2" destOrd="0" presId="urn:microsoft.com/office/officeart/2018/2/layout/IconVerticalSolidList"/>
    <dgm:cxn modelId="{C4DA79FA-EF37-4F5D-A1F2-F471010465AC}" type="presParOf" srcId="{E43F2B78-01EB-44DC-9440-35F6E612746B}" destId="{8AE61D93-81E4-4215-B5E4-701CE1C2C84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C01FAD-3459-4633-8511-4CFD184565C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273EFA9-23DB-45D6-9A2A-7202122E86A6}">
      <dgm:prSet custT="1"/>
      <dgm:spPr/>
      <dgm:t>
        <a:bodyPr/>
        <a:lstStyle/>
        <a:p>
          <a:r>
            <a:rPr lang="en-US" sz="2400" dirty="0"/>
            <a:t>Keep psychiatric risk in mind with each visit.</a:t>
          </a:r>
        </a:p>
      </dgm:t>
    </dgm:pt>
    <dgm:pt modelId="{AAF45E25-E816-4D6C-A88A-A245C67E7FD3}" type="parTrans" cxnId="{2265B430-1574-471B-9F99-ED70B8BA8AA9}">
      <dgm:prSet/>
      <dgm:spPr/>
      <dgm:t>
        <a:bodyPr/>
        <a:lstStyle/>
        <a:p>
          <a:endParaRPr lang="en-US" sz="1400"/>
        </a:p>
      </dgm:t>
    </dgm:pt>
    <dgm:pt modelId="{3DF8D2AB-807A-4581-9744-F59D83551589}" type="sibTrans" cxnId="{2265B430-1574-471B-9F99-ED70B8BA8AA9}">
      <dgm:prSet/>
      <dgm:spPr/>
      <dgm:t>
        <a:bodyPr/>
        <a:lstStyle/>
        <a:p>
          <a:endParaRPr lang="en-US" sz="1400"/>
        </a:p>
      </dgm:t>
    </dgm:pt>
    <dgm:pt modelId="{9D801DC2-068E-43F9-B9A3-ACB470921B55}">
      <dgm:prSet custT="1"/>
      <dgm:spPr/>
      <dgm:t>
        <a:bodyPr/>
        <a:lstStyle/>
        <a:p>
          <a:r>
            <a:rPr lang="en-US" sz="2400" dirty="0"/>
            <a:t>Always assess for psychiatric risk, including suicidal and self-harm thoughts, plans and/or intent. </a:t>
          </a:r>
        </a:p>
      </dgm:t>
    </dgm:pt>
    <dgm:pt modelId="{374F76DB-2423-4873-99F0-6833EF5799AB}" type="parTrans" cxnId="{7D02EE54-1DF6-4E5E-9ECE-3BCEBC7D13E7}">
      <dgm:prSet/>
      <dgm:spPr/>
      <dgm:t>
        <a:bodyPr/>
        <a:lstStyle/>
        <a:p>
          <a:endParaRPr lang="en-US" sz="1400"/>
        </a:p>
      </dgm:t>
    </dgm:pt>
    <dgm:pt modelId="{231216F1-149C-4E7C-8400-4E2322B13014}" type="sibTrans" cxnId="{7D02EE54-1DF6-4E5E-9ECE-3BCEBC7D13E7}">
      <dgm:prSet/>
      <dgm:spPr/>
      <dgm:t>
        <a:bodyPr/>
        <a:lstStyle/>
        <a:p>
          <a:endParaRPr lang="en-US" sz="1400"/>
        </a:p>
      </dgm:t>
    </dgm:pt>
    <dgm:pt modelId="{62E30AF3-7E6C-418C-878A-819638BEFE37}">
      <dgm:prSet custT="1"/>
      <dgm:spPr/>
      <dgm:t>
        <a:bodyPr/>
        <a:lstStyle/>
        <a:p>
          <a:r>
            <a:rPr lang="en-US" sz="2400"/>
            <a:t>Up to 1/2 of deaths related to EDs are due to suicide.</a:t>
          </a:r>
        </a:p>
      </dgm:t>
    </dgm:pt>
    <dgm:pt modelId="{9D33BB81-C68F-460B-BA3F-FFF36FBFB58A}" type="parTrans" cxnId="{5A7097DF-EA60-436A-9E72-293024E75821}">
      <dgm:prSet/>
      <dgm:spPr/>
      <dgm:t>
        <a:bodyPr/>
        <a:lstStyle/>
        <a:p>
          <a:endParaRPr lang="en-US" sz="1400"/>
        </a:p>
      </dgm:t>
    </dgm:pt>
    <dgm:pt modelId="{15958B1E-53B7-4CA4-8FEB-A77C7B58500C}" type="sibTrans" cxnId="{5A7097DF-EA60-436A-9E72-293024E75821}">
      <dgm:prSet/>
      <dgm:spPr/>
      <dgm:t>
        <a:bodyPr/>
        <a:lstStyle/>
        <a:p>
          <a:endParaRPr lang="en-US" sz="1400"/>
        </a:p>
      </dgm:t>
    </dgm:pt>
    <dgm:pt modelId="{064DE9F2-2F56-45AF-9CB2-6247A46E487C}" type="pres">
      <dgm:prSet presAssocID="{EBC01FAD-3459-4633-8511-4CFD184565CD}" presName="linear" presStyleCnt="0">
        <dgm:presLayoutVars>
          <dgm:animLvl val="lvl"/>
          <dgm:resizeHandles val="exact"/>
        </dgm:presLayoutVars>
      </dgm:prSet>
      <dgm:spPr/>
    </dgm:pt>
    <dgm:pt modelId="{77DAF9C9-0B92-48FB-9B29-BDD8D2333639}" type="pres">
      <dgm:prSet presAssocID="{3273EFA9-23DB-45D6-9A2A-7202122E86A6}" presName="parentText" presStyleLbl="node1" presStyleIdx="0" presStyleCnt="3">
        <dgm:presLayoutVars>
          <dgm:chMax val="0"/>
          <dgm:bulletEnabled val="1"/>
        </dgm:presLayoutVars>
      </dgm:prSet>
      <dgm:spPr/>
    </dgm:pt>
    <dgm:pt modelId="{AFC1C8F1-33BF-4779-B9C0-8FF92ACB4EDF}" type="pres">
      <dgm:prSet presAssocID="{3DF8D2AB-807A-4581-9744-F59D83551589}" presName="spacer" presStyleCnt="0"/>
      <dgm:spPr/>
    </dgm:pt>
    <dgm:pt modelId="{BCEFF9C1-3C07-47FD-922C-210B385A4D4B}" type="pres">
      <dgm:prSet presAssocID="{9D801DC2-068E-43F9-B9A3-ACB470921B55}" presName="parentText" presStyleLbl="node1" presStyleIdx="1" presStyleCnt="3">
        <dgm:presLayoutVars>
          <dgm:chMax val="0"/>
          <dgm:bulletEnabled val="1"/>
        </dgm:presLayoutVars>
      </dgm:prSet>
      <dgm:spPr/>
    </dgm:pt>
    <dgm:pt modelId="{1CF6FD66-9207-44D0-9A55-91350140D400}" type="pres">
      <dgm:prSet presAssocID="{231216F1-149C-4E7C-8400-4E2322B13014}" presName="spacer" presStyleCnt="0"/>
      <dgm:spPr/>
    </dgm:pt>
    <dgm:pt modelId="{46286999-B9DA-4C8B-9793-5E12C6BA7CE8}" type="pres">
      <dgm:prSet presAssocID="{62E30AF3-7E6C-418C-878A-819638BEFE37}" presName="parentText" presStyleLbl="node1" presStyleIdx="2" presStyleCnt="3">
        <dgm:presLayoutVars>
          <dgm:chMax val="0"/>
          <dgm:bulletEnabled val="1"/>
        </dgm:presLayoutVars>
      </dgm:prSet>
      <dgm:spPr/>
    </dgm:pt>
  </dgm:ptLst>
  <dgm:cxnLst>
    <dgm:cxn modelId="{2265B430-1574-471B-9F99-ED70B8BA8AA9}" srcId="{EBC01FAD-3459-4633-8511-4CFD184565CD}" destId="{3273EFA9-23DB-45D6-9A2A-7202122E86A6}" srcOrd="0" destOrd="0" parTransId="{AAF45E25-E816-4D6C-A88A-A245C67E7FD3}" sibTransId="{3DF8D2AB-807A-4581-9744-F59D83551589}"/>
    <dgm:cxn modelId="{0362295B-253E-4B79-9405-67AC4AC4C725}" type="presOf" srcId="{3273EFA9-23DB-45D6-9A2A-7202122E86A6}" destId="{77DAF9C9-0B92-48FB-9B29-BDD8D2333639}" srcOrd="0" destOrd="0" presId="urn:microsoft.com/office/officeart/2005/8/layout/vList2"/>
    <dgm:cxn modelId="{6AE01F51-ADE9-439D-B524-B1C6512F31F9}" type="presOf" srcId="{62E30AF3-7E6C-418C-878A-819638BEFE37}" destId="{46286999-B9DA-4C8B-9793-5E12C6BA7CE8}" srcOrd="0" destOrd="0" presId="urn:microsoft.com/office/officeart/2005/8/layout/vList2"/>
    <dgm:cxn modelId="{7D02EE54-1DF6-4E5E-9ECE-3BCEBC7D13E7}" srcId="{EBC01FAD-3459-4633-8511-4CFD184565CD}" destId="{9D801DC2-068E-43F9-B9A3-ACB470921B55}" srcOrd="1" destOrd="0" parTransId="{374F76DB-2423-4873-99F0-6833EF5799AB}" sibTransId="{231216F1-149C-4E7C-8400-4E2322B13014}"/>
    <dgm:cxn modelId="{A099989A-4B78-47DD-B6B7-AF6623032CE6}" type="presOf" srcId="{EBC01FAD-3459-4633-8511-4CFD184565CD}" destId="{064DE9F2-2F56-45AF-9CB2-6247A46E487C}" srcOrd="0" destOrd="0" presId="urn:microsoft.com/office/officeart/2005/8/layout/vList2"/>
    <dgm:cxn modelId="{15E0B2C0-EFB3-4E3E-8BAD-CD78881F7A6B}" type="presOf" srcId="{9D801DC2-068E-43F9-B9A3-ACB470921B55}" destId="{BCEFF9C1-3C07-47FD-922C-210B385A4D4B}" srcOrd="0" destOrd="0" presId="urn:microsoft.com/office/officeart/2005/8/layout/vList2"/>
    <dgm:cxn modelId="{5A7097DF-EA60-436A-9E72-293024E75821}" srcId="{EBC01FAD-3459-4633-8511-4CFD184565CD}" destId="{62E30AF3-7E6C-418C-878A-819638BEFE37}" srcOrd="2" destOrd="0" parTransId="{9D33BB81-C68F-460B-BA3F-FFF36FBFB58A}" sibTransId="{15958B1E-53B7-4CA4-8FEB-A77C7B58500C}"/>
    <dgm:cxn modelId="{B9C81177-6979-430B-AAEF-21EBDA4A5C84}" type="presParOf" srcId="{064DE9F2-2F56-45AF-9CB2-6247A46E487C}" destId="{77DAF9C9-0B92-48FB-9B29-BDD8D2333639}" srcOrd="0" destOrd="0" presId="urn:microsoft.com/office/officeart/2005/8/layout/vList2"/>
    <dgm:cxn modelId="{0B09A174-5DD2-4B50-A7B0-48DF84CF28AA}" type="presParOf" srcId="{064DE9F2-2F56-45AF-9CB2-6247A46E487C}" destId="{AFC1C8F1-33BF-4779-B9C0-8FF92ACB4EDF}" srcOrd="1" destOrd="0" presId="urn:microsoft.com/office/officeart/2005/8/layout/vList2"/>
    <dgm:cxn modelId="{F1D2CAC0-392A-477A-BBEC-5A2AA17BABAA}" type="presParOf" srcId="{064DE9F2-2F56-45AF-9CB2-6247A46E487C}" destId="{BCEFF9C1-3C07-47FD-922C-210B385A4D4B}" srcOrd="2" destOrd="0" presId="urn:microsoft.com/office/officeart/2005/8/layout/vList2"/>
    <dgm:cxn modelId="{AA9C05FD-7EC5-4FE7-9C7B-DA989B5080AF}" type="presParOf" srcId="{064DE9F2-2F56-45AF-9CB2-6247A46E487C}" destId="{1CF6FD66-9207-44D0-9A55-91350140D400}" srcOrd="3" destOrd="0" presId="urn:microsoft.com/office/officeart/2005/8/layout/vList2"/>
    <dgm:cxn modelId="{49BB5617-642D-426D-9C55-2A2B22EBC85F}" type="presParOf" srcId="{064DE9F2-2F56-45AF-9CB2-6247A46E487C}" destId="{46286999-B9DA-4C8B-9793-5E12C6BA7C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F39CEC-9187-4F9A-AF30-845BE2F0E06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C0C7000-9EF8-4E9D-94E3-706D50BB42C5}">
      <dgm:prSet custT="1"/>
      <dgm:spPr/>
      <dgm:t>
        <a:bodyPr/>
        <a:lstStyle/>
        <a:p>
          <a:r>
            <a:rPr lang="en-US" sz="1200" dirty="0"/>
            <a:t>Following initial stabilization, ongoing evidence-based treatment delivered by healthcare professionals with expertise in the care of patients with Eds is essential for full recovery. </a:t>
          </a:r>
        </a:p>
      </dgm:t>
    </dgm:pt>
    <dgm:pt modelId="{B170FF9A-8DA8-4B29-B740-DD09BB4F3282}" type="parTrans" cxnId="{7A2C0EB9-BBF8-415D-A43C-2747C4C629E1}">
      <dgm:prSet/>
      <dgm:spPr/>
      <dgm:t>
        <a:bodyPr/>
        <a:lstStyle/>
        <a:p>
          <a:endParaRPr lang="en-US"/>
        </a:p>
      </dgm:t>
    </dgm:pt>
    <dgm:pt modelId="{386D5AB4-456D-41F6-8CF7-9A888BF58281}" type="sibTrans" cxnId="{7A2C0EB9-BBF8-415D-A43C-2747C4C629E1}">
      <dgm:prSet/>
      <dgm:spPr/>
      <dgm:t>
        <a:bodyPr/>
        <a:lstStyle/>
        <a:p>
          <a:endParaRPr lang="en-US"/>
        </a:p>
      </dgm:t>
    </dgm:pt>
    <dgm:pt modelId="{D1D25425-C748-41CA-84E8-E9D171999129}">
      <dgm:prSet custT="1"/>
      <dgm:spPr/>
      <dgm:t>
        <a:bodyPr/>
        <a:lstStyle/>
        <a:p>
          <a:r>
            <a:rPr lang="en-US" sz="1200" dirty="0"/>
            <a:t>Optimal care includes a multidisciplinary team approach by ED specialists including medical, psychological, nutritional, and </a:t>
          </a:r>
          <a:r>
            <a:rPr lang="fr-FR" sz="1200" dirty="0" err="1"/>
            <a:t>psychopharmacologic</a:t>
          </a:r>
          <a:r>
            <a:rPr lang="fr-FR" sz="1200" dirty="0"/>
            <a:t> services. </a:t>
          </a:r>
          <a:endParaRPr lang="en-US" sz="1200" dirty="0"/>
        </a:p>
      </dgm:t>
    </dgm:pt>
    <dgm:pt modelId="{33DCBEA0-2CEC-453A-BB6D-D6ED79C878D0}" type="parTrans" cxnId="{2C7A7C55-7AAC-4B16-A0E4-3B49547AF280}">
      <dgm:prSet/>
      <dgm:spPr/>
      <dgm:t>
        <a:bodyPr/>
        <a:lstStyle/>
        <a:p>
          <a:endParaRPr lang="en-US"/>
        </a:p>
      </dgm:t>
    </dgm:pt>
    <dgm:pt modelId="{BFA03625-4B08-4AE4-BFD5-241593C018EE}" type="sibTrans" cxnId="{2C7A7C55-7AAC-4B16-A0E4-3B49547AF280}">
      <dgm:prSet/>
      <dgm:spPr/>
      <dgm:t>
        <a:bodyPr/>
        <a:lstStyle/>
        <a:p>
          <a:endParaRPr lang="en-US"/>
        </a:p>
      </dgm:t>
    </dgm:pt>
    <dgm:pt modelId="{BEF78027-F95A-4210-9EBE-F9742736A067}">
      <dgm:prSet custT="1"/>
      <dgm:spPr/>
      <dgm:t>
        <a:bodyPr/>
        <a:lstStyle/>
        <a:p>
          <a:r>
            <a:rPr lang="fr-FR" sz="1200" dirty="0" err="1"/>
            <a:t>Families</a:t>
          </a:r>
          <a:r>
            <a:rPr lang="fr-FR" sz="1200" dirty="0"/>
            <a:t> (i.e., parents, </a:t>
          </a:r>
          <a:r>
            <a:rPr lang="fr-FR" sz="1200" dirty="0" err="1"/>
            <a:t>spouses</a:t>
          </a:r>
          <a:r>
            <a:rPr lang="fr-FR" sz="1200" dirty="0"/>
            <a:t>, </a:t>
          </a:r>
          <a:r>
            <a:rPr lang="fr-FR" sz="1200" dirty="0" err="1"/>
            <a:t>partners</a:t>
          </a:r>
          <a:r>
            <a:rPr lang="fr-FR" sz="1200" dirty="0"/>
            <a:t>) </a:t>
          </a:r>
          <a:r>
            <a:rPr lang="en-US" sz="1200" dirty="0"/>
            <a:t>should be included in ED treatment whenever possible.</a:t>
          </a:r>
        </a:p>
      </dgm:t>
    </dgm:pt>
    <dgm:pt modelId="{BED43D2D-FC1A-4160-90CB-A85AB73029D5}" type="parTrans" cxnId="{7B0A6970-1178-47E9-B5CA-A28A21D71088}">
      <dgm:prSet/>
      <dgm:spPr/>
      <dgm:t>
        <a:bodyPr/>
        <a:lstStyle/>
        <a:p>
          <a:endParaRPr lang="en-US"/>
        </a:p>
      </dgm:t>
    </dgm:pt>
    <dgm:pt modelId="{220F7D18-28A2-40A4-8832-0BD7FA2E317F}" type="sibTrans" cxnId="{7B0A6970-1178-47E9-B5CA-A28A21D71088}">
      <dgm:prSet/>
      <dgm:spPr/>
      <dgm:t>
        <a:bodyPr/>
        <a:lstStyle/>
        <a:p>
          <a:endParaRPr lang="en-US"/>
        </a:p>
      </dgm:t>
    </dgm:pt>
    <dgm:pt modelId="{300FD69C-1FBD-45DF-8C03-A1E21C0B2D27}">
      <dgm:prSet custT="1"/>
      <dgm:spPr/>
      <dgm:t>
        <a:bodyPr/>
        <a:lstStyle/>
        <a:p>
          <a:r>
            <a:rPr lang="en-US" sz="1200" dirty="0"/>
            <a:t>In low weight patients with ED, restoration of an appropriate, healthy weight will significantly improve their physical, psychological, social, and emotional functioning. Failure to fully restore weight correlates with poor outcomes and maintenance of a healthy weight strongly correlates with improved outcomes.</a:t>
          </a:r>
        </a:p>
      </dgm:t>
    </dgm:pt>
    <dgm:pt modelId="{36E53B40-8E29-4141-A422-AD2780F02FCD}" type="parTrans" cxnId="{E70136F5-C685-48E9-82C3-9D91BF9DAB09}">
      <dgm:prSet/>
      <dgm:spPr/>
      <dgm:t>
        <a:bodyPr/>
        <a:lstStyle/>
        <a:p>
          <a:endParaRPr lang="en-US"/>
        </a:p>
      </dgm:t>
    </dgm:pt>
    <dgm:pt modelId="{7F1BB38D-132B-44AE-8119-1BA53863249C}" type="sibTrans" cxnId="{E70136F5-C685-48E9-82C3-9D91BF9DAB09}">
      <dgm:prSet/>
      <dgm:spPr/>
      <dgm:t>
        <a:bodyPr/>
        <a:lstStyle/>
        <a:p>
          <a:endParaRPr lang="en-US"/>
        </a:p>
      </dgm:t>
    </dgm:pt>
    <dgm:pt modelId="{231A396E-968E-4C61-B994-08DFE9CAD6A1}">
      <dgm:prSet custT="1"/>
      <dgm:spPr/>
      <dgm:t>
        <a:bodyPr/>
        <a:lstStyle/>
        <a:p>
          <a:r>
            <a:rPr lang="en-US" sz="1200" dirty="0"/>
            <a:t>For full recovery from an ED, however, weight restoration is not enough for full recovery. It is equally important that distorted body image and other ED thoughts/behaviors, psychological comorbidities and any social or functional impairments be addressed by qualified professionals during the treatment of patients with </a:t>
          </a:r>
          <a:r>
            <a:rPr lang="en-US" sz="1200" dirty="0" err="1"/>
            <a:t>EDs.</a:t>
          </a:r>
          <a:endParaRPr lang="en-US" sz="1200" dirty="0"/>
        </a:p>
      </dgm:t>
    </dgm:pt>
    <dgm:pt modelId="{0DC6B6F3-06C9-4008-AE04-9E2441B246DC}" type="parTrans" cxnId="{EFBC6394-B8BC-466D-BA6A-B75631AEF07C}">
      <dgm:prSet/>
      <dgm:spPr/>
      <dgm:t>
        <a:bodyPr/>
        <a:lstStyle/>
        <a:p>
          <a:endParaRPr lang="en-US"/>
        </a:p>
      </dgm:t>
    </dgm:pt>
    <dgm:pt modelId="{EAFAB7E9-5549-4AA0-AA7D-CBF445AA0095}" type="sibTrans" cxnId="{EFBC6394-B8BC-466D-BA6A-B75631AEF07C}">
      <dgm:prSet/>
      <dgm:spPr/>
      <dgm:t>
        <a:bodyPr/>
        <a:lstStyle/>
        <a:p>
          <a:endParaRPr lang="en-US"/>
        </a:p>
      </dgm:t>
    </dgm:pt>
    <dgm:pt modelId="{22BD4EFD-B8EF-41CF-9742-4EC8FB7E6AC7}" type="pres">
      <dgm:prSet presAssocID="{85F39CEC-9187-4F9A-AF30-845BE2F0E063}" presName="root" presStyleCnt="0">
        <dgm:presLayoutVars>
          <dgm:dir/>
          <dgm:resizeHandles val="exact"/>
        </dgm:presLayoutVars>
      </dgm:prSet>
      <dgm:spPr/>
    </dgm:pt>
    <dgm:pt modelId="{FD837C83-703C-4BE3-B51B-41F5AB41D20D}" type="pres">
      <dgm:prSet presAssocID="{6C0C7000-9EF8-4E9D-94E3-706D50BB42C5}" presName="compNode" presStyleCnt="0"/>
      <dgm:spPr/>
    </dgm:pt>
    <dgm:pt modelId="{E503DA20-3B87-4B8E-8C1D-33F12ED37095}" type="pres">
      <dgm:prSet presAssocID="{6C0C7000-9EF8-4E9D-94E3-706D50BB42C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5C7BFA38-FC4C-4541-94FD-6CEA349CD27F}" type="pres">
      <dgm:prSet presAssocID="{6C0C7000-9EF8-4E9D-94E3-706D50BB42C5}" presName="spaceRect" presStyleCnt="0"/>
      <dgm:spPr/>
    </dgm:pt>
    <dgm:pt modelId="{7E6FB5BA-EBB3-4B87-9DEC-9D8F1A091F14}" type="pres">
      <dgm:prSet presAssocID="{6C0C7000-9EF8-4E9D-94E3-706D50BB42C5}" presName="textRect" presStyleLbl="revTx" presStyleIdx="0" presStyleCnt="5">
        <dgm:presLayoutVars>
          <dgm:chMax val="1"/>
          <dgm:chPref val="1"/>
        </dgm:presLayoutVars>
      </dgm:prSet>
      <dgm:spPr/>
    </dgm:pt>
    <dgm:pt modelId="{0E939475-5201-4BC0-8C40-98B817D3BCBA}" type="pres">
      <dgm:prSet presAssocID="{386D5AB4-456D-41F6-8CF7-9A888BF58281}" presName="sibTrans" presStyleCnt="0"/>
      <dgm:spPr/>
    </dgm:pt>
    <dgm:pt modelId="{E5036AC1-1073-4552-9C8A-4283D08847AC}" type="pres">
      <dgm:prSet presAssocID="{D1D25425-C748-41CA-84E8-E9D171999129}" presName="compNode" presStyleCnt="0"/>
      <dgm:spPr/>
    </dgm:pt>
    <dgm:pt modelId="{ADE0B11A-3B4D-4C81-965B-99D0799CD2FD}" type="pres">
      <dgm:prSet presAssocID="{D1D25425-C748-41CA-84E8-E9D17199912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DF0222C8-A5C3-4FC3-B066-D041A6D96019}" type="pres">
      <dgm:prSet presAssocID="{D1D25425-C748-41CA-84E8-E9D171999129}" presName="spaceRect" presStyleCnt="0"/>
      <dgm:spPr/>
    </dgm:pt>
    <dgm:pt modelId="{A7647FE8-71C4-4AA6-AFA0-E44A0C4E8DCE}" type="pres">
      <dgm:prSet presAssocID="{D1D25425-C748-41CA-84E8-E9D171999129}" presName="textRect" presStyleLbl="revTx" presStyleIdx="1" presStyleCnt="5">
        <dgm:presLayoutVars>
          <dgm:chMax val="1"/>
          <dgm:chPref val="1"/>
        </dgm:presLayoutVars>
      </dgm:prSet>
      <dgm:spPr/>
    </dgm:pt>
    <dgm:pt modelId="{89E2FF11-7D90-47EE-BAAC-95FDCFBF24F3}" type="pres">
      <dgm:prSet presAssocID="{BFA03625-4B08-4AE4-BFD5-241593C018EE}" presName="sibTrans" presStyleCnt="0"/>
      <dgm:spPr/>
    </dgm:pt>
    <dgm:pt modelId="{EBF4495E-2641-4C5B-B8EC-A76E8F7E19E8}" type="pres">
      <dgm:prSet presAssocID="{BEF78027-F95A-4210-9EBE-F9742736A067}" presName="compNode" presStyleCnt="0"/>
      <dgm:spPr/>
    </dgm:pt>
    <dgm:pt modelId="{ECA71D76-46AB-4FCD-A0BB-22620E84EEA0}" type="pres">
      <dgm:prSet presAssocID="{BEF78027-F95A-4210-9EBE-F9742736A06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8C16B859-87D0-43E8-A05E-9337982AB8EC}" type="pres">
      <dgm:prSet presAssocID="{BEF78027-F95A-4210-9EBE-F9742736A067}" presName="spaceRect" presStyleCnt="0"/>
      <dgm:spPr/>
    </dgm:pt>
    <dgm:pt modelId="{614CB620-9420-4263-8A43-F5B4BE96B539}" type="pres">
      <dgm:prSet presAssocID="{BEF78027-F95A-4210-9EBE-F9742736A067}" presName="textRect" presStyleLbl="revTx" presStyleIdx="2" presStyleCnt="5">
        <dgm:presLayoutVars>
          <dgm:chMax val="1"/>
          <dgm:chPref val="1"/>
        </dgm:presLayoutVars>
      </dgm:prSet>
      <dgm:spPr/>
    </dgm:pt>
    <dgm:pt modelId="{FF29BE10-287A-4CCC-A612-8D67DFC1FC9B}" type="pres">
      <dgm:prSet presAssocID="{220F7D18-28A2-40A4-8832-0BD7FA2E317F}" presName="sibTrans" presStyleCnt="0"/>
      <dgm:spPr/>
    </dgm:pt>
    <dgm:pt modelId="{4770FD48-8A94-49A7-B5DE-D59B4690A856}" type="pres">
      <dgm:prSet presAssocID="{300FD69C-1FBD-45DF-8C03-A1E21C0B2D27}" presName="compNode" presStyleCnt="0"/>
      <dgm:spPr/>
    </dgm:pt>
    <dgm:pt modelId="{88B13580-64A3-4843-9605-A3081BEE8B7D}" type="pres">
      <dgm:prSet presAssocID="{300FD69C-1FBD-45DF-8C03-A1E21C0B2D2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umbbell"/>
        </a:ext>
      </dgm:extLst>
    </dgm:pt>
    <dgm:pt modelId="{1500E8C0-7AA7-4B9A-AEAF-D9A31EA0454D}" type="pres">
      <dgm:prSet presAssocID="{300FD69C-1FBD-45DF-8C03-A1E21C0B2D27}" presName="spaceRect" presStyleCnt="0"/>
      <dgm:spPr/>
    </dgm:pt>
    <dgm:pt modelId="{03B581D1-A7AE-4973-B146-CE5068FA2073}" type="pres">
      <dgm:prSet presAssocID="{300FD69C-1FBD-45DF-8C03-A1E21C0B2D27}" presName="textRect" presStyleLbl="revTx" presStyleIdx="3" presStyleCnt="5">
        <dgm:presLayoutVars>
          <dgm:chMax val="1"/>
          <dgm:chPref val="1"/>
        </dgm:presLayoutVars>
      </dgm:prSet>
      <dgm:spPr/>
    </dgm:pt>
    <dgm:pt modelId="{DBFCF6C2-6EA8-4845-9C86-E0F4D1CA7AE8}" type="pres">
      <dgm:prSet presAssocID="{7F1BB38D-132B-44AE-8119-1BA53863249C}" presName="sibTrans" presStyleCnt="0"/>
      <dgm:spPr/>
    </dgm:pt>
    <dgm:pt modelId="{B10F1E2E-C6BC-487D-86C4-62BA7B154811}" type="pres">
      <dgm:prSet presAssocID="{231A396E-968E-4C61-B994-08DFE9CAD6A1}" presName="compNode" presStyleCnt="0"/>
      <dgm:spPr/>
    </dgm:pt>
    <dgm:pt modelId="{32B8736B-A982-469A-B357-EA4337C808BB}" type="pres">
      <dgm:prSet presAssocID="{231A396E-968E-4C61-B994-08DFE9CAD6A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FCC49C07-28F2-46B6-B136-9218ACC61A65}" type="pres">
      <dgm:prSet presAssocID="{231A396E-968E-4C61-B994-08DFE9CAD6A1}" presName="spaceRect" presStyleCnt="0"/>
      <dgm:spPr/>
    </dgm:pt>
    <dgm:pt modelId="{2F34F612-4BC1-44C9-97B0-DCE1A6E58B05}" type="pres">
      <dgm:prSet presAssocID="{231A396E-968E-4C61-B994-08DFE9CAD6A1}" presName="textRect" presStyleLbl="revTx" presStyleIdx="4" presStyleCnt="5">
        <dgm:presLayoutVars>
          <dgm:chMax val="1"/>
          <dgm:chPref val="1"/>
        </dgm:presLayoutVars>
      </dgm:prSet>
      <dgm:spPr/>
    </dgm:pt>
  </dgm:ptLst>
  <dgm:cxnLst>
    <dgm:cxn modelId="{CB6AFD1C-869A-4990-98E1-95A75240444C}" type="presOf" srcId="{300FD69C-1FBD-45DF-8C03-A1E21C0B2D27}" destId="{03B581D1-A7AE-4973-B146-CE5068FA2073}" srcOrd="0" destOrd="0" presId="urn:microsoft.com/office/officeart/2018/2/layout/IconLabelList"/>
    <dgm:cxn modelId="{49711549-67AB-422A-9FAD-0CF0E52FF767}" type="presOf" srcId="{BEF78027-F95A-4210-9EBE-F9742736A067}" destId="{614CB620-9420-4263-8A43-F5B4BE96B539}" srcOrd="0" destOrd="0" presId="urn:microsoft.com/office/officeart/2018/2/layout/IconLabelList"/>
    <dgm:cxn modelId="{DD52704F-6B44-40A8-9953-F866254993FF}" type="presOf" srcId="{231A396E-968E-4C61-B994-08DFE9CAD6A1}" destId="{2F34F612-4BC1-44C9-97B0-DCE1A6E58B05}" srcOrd="0" destOrd="0" presId="urn:microsoft.com/office/officeart/2018/2/layout/IconLabelList"/>
    <dgm:cxn modelId="{E2FC586F-8EDA-459E-9CBF-B431DAAF7F2D}" type="presOf" srcId="{6C0C7000-9EF8-4E9D-94E3-706D50BB42C5}" destId="{7E6FB5BA-EBB3-4B87-9DEC-9D8F1A091F14}" srcOrd="0" destOrd="0" presId="urn:microsoft.com/office/officeart/2018/2/layout/IconLabelList"/>
    <dgm:cxn modelId="{7B0A6970-1178-47E9-B5CA-A28A21D71088}" srcId="{85F39CEC-9187-4F9A-AF30-845BE2F0E063}" destId="{BEF78027-F95A-4210-9EBE-F9742736A067}" srcOrd="2" destOrd="0" parTransId="{BED43D2D-FC1A-4160-90CB-A85AB73029D5}" sibTransId="{220F7D18-28A2-40A4-8832-0BD7FA2E317F}"/>
    <dgm:cxn modelId="{2C7A7C55-7AAC-4B16-A0E4-3B49547AF280}" srcId="{85F39CEC-9187-4F9A-AF30-845BE2F0E063}" destId="{D1D25425-C748-41CA-84E8-E9D171999129}" srcOrd="1" destOrd="0" parTransId="{33DCBEA0-2CEC-453A-BB6D-D6ED79C878D0}" sibTransId="{BFA03625-4B08-4AE4-BFD5-241593C018EE}"/>
    <dgm:cxn modelId="{EFBC6394-B8BC-466D-BA6A-B75631AEF07C}" srcId="{85F39CEC-9187-4F9A-AF30-845BE2F0E063}" destId="{231A396E-968E-4C61-B994-08DFE9CAD6A1}" srcOrd="4" destOrd="0" parTransId="{0DC6B6F3-06C9-4008-AE04-9E2441B246DC}" sibTransId="{EAFAB7E9-5549-4AA0-AA7D-CBF445AA0095}"/>
    <dgm:cxn modelId="{7A2C0EB9-BBF8-415D-A43C-2747C4C629E1}" srcId="{85F39CEC-9187-4F9A-AF30-845BE2F0E063}" destId="{6C0C7000-9EF8-4E9D-94E3-706D50BB42C5}" srcOrd="0" destOrd="0" parTransId="{B170FF9A-8DA8-4B29-B740-DD09BB4F3282}" sibTransId="{386D5AB4-456D-41F6-8CF7-9A888BF58281}"/>
    <dgm:cxn modelId="{33DF39C3-BC6C-430F-914A-D20B6BE6528D}" type="presOf" srcId="{D1D25425-C748-41CA-84E8-E9D171999129}" destId="{A7647FE8-71C4-4AA6-AFA0-E44A0C4E8DCE}" srcOrd="0" destOrd="0" presId="urn:microsoft.com/office/officeart/2018/2/layout/IconLabelList"/>
    <dgm:cxn modelId="{B30EB5F0-6A97-48AA-95B0-1BA06C959787}" type="presOf" srcId="{85F39CEC-9187-4F9A-AF30-845BE2F0E063}" destId="{22BD4EFD-B8EF-41CF-9742-4EC8FB7E6AC7}" srcOrd="0" destOrd="0" presId="urn:microsoft.com/office/officeart/2018/2/layout/IconLabelList"/>
    <dgm:cxn modelId="{E70136F5-C685-48E9-82C3-9D91BF9DAB09}" srcId="{85F39CEC-9187-4F9A-AF30-845BE2F0E063}" destId="{300FD69C-1FBD-45DF-8C03-A1E21C0B2D27}" srcOrd="3" destOrd="0" parTransId="{36E53B40-8E29-4141-A422-AD2780F02FCD}" sibTransId="{7F1BB38D-132B-44AE-8119-1BA53863249C}"/>
    <dgm:cxn modelId="{695EBD55-B80F-400C-8561-6BCA92314411}" type="presParOf" srcId="{22BD4EFD-B8EF-41CF-9742-4EC8FB7E6AC7}" destId="{FD837C83-703C-4BE3-B51B-41F5AB41D20D}" srcOrd="0" destOrd="0" presId="urn:microsoft.com/office/officeart/2018/2/layout/IconLabelList"/>
    <dgm:cxn modelId="{40F553A5-640B-4155-87A9-790A1B8DC71F}" type="presParOf" srcId="{FD837C83-703C-4BE3-B51B-41F5AB41D20D}" destId="{E503DA20-3B87-4B8E-8C1D-33F12ED37095}" srcOrd="0" destOrd="0" presId="urn:microsoft.com/office/officeart/2018/2/layout/IconLabelList"/>
    <dgm:cxn modelId="{F2FE1835-8F70-4907-8EFF-7C887CB65A50}" type="presParOf" srcId="{FD837C83-703C-4BE3-B51B-41F5AB41D20D}" destId="{5C7BFA38-FC4C-4541-94FD-6CEA349CD27F}" srcOrd="1" destOrd="0" presId="urn:microsoft.com/office/officeart/2018/2/layout/IconLabelList"/>
    <dgm:cxn modelId="{20F9D3F9-CC0E-4C96-8D98-DE9B7DB11358}" type="presParOf" srcId="{FD837C83-703C-4BE3-B51B-41F5AB41D20D}" destId="{7E6FB5BA-EBB3-4B87-9DEC-9D8F1A091F14}" srcOrd="2" destOrd="0" presId="urn:microsoft.com/office/officeart/2018/2/layout/IconLabelList"/>
    <dgm:cxn modelId="{6B92D0B6-F972-4FB0-8303-71C5B2E2AC0F}" type="presParOf" srcId="{22BD4EFD-B8EF-41CF-9742-4EC8FB7E6AC7}" destId="{0E939475-5201-4BC0-8C40-98B817D3BCBA}" srcOrd="1" destOrd="0" presId="urn:microsoft.com/office/officeart/2018/2/layout/IconLabelList"/>
    <dgm:cxn modelId="{D10DF9A3-C79A-441B-AD59-1C89C05507F6}" type="presParOf" srcId="{22BD4EFD-B8EF-41CF-9742-4EC8FB7E6AC7}" destId="{E5036AC1-1073-4552-9C8A-4283D08847AC}" srcOrd="2" destOrd="0" presId="urn:microsoft.com/office/officeart/2018/2/layout/IconLabelList"/>
    <dgm:cxn modelId="{9B5EBDD6-2ECC-4E95-A286-D819099D605F}" type="presParOf" srcId="{E5036AC1-1073-4552-9C8A-4283D08847AC}" destId="{ADE0B11A-3B4D-4C81-965B-99D0799CD2FD}" srcOrd="0" destOrd="0" presId="urn:microsoft.com/office/officeart/2018/2/layout/IconLabelList"/>
    <dgm:cxn modelId="{0CA583B8-DBF1-4778-8C1D-73F5419BA9E8}" type="presParOf" srcId="{E5036AC1-1073-4552-9C8A-4283D08847AC}" destId="{DF0222C8-A5C3-4FC3-B066-D041A6D96019}" srcOrd="1" destOrd="0" presId="urn:microsoft.com/office/officeart/2018/2/layout/IconLabelList"/>
    <dgm:cxn modelId="{F58B596C-107E-4684-99D9-B9B78771027A}" type="presParOf" srcId="{E5036AC1-1073-4552-9C8A-4283D08847AC}" destId="{A7647FE8-71C4-4AA6-AFA0-E44A0C4E8DCE}" srcOrd="2" destOrd="0" presId="urn:microsoft.com/office/officeart/2018/2/layout/IconLabelList"/>
    <dgm:cxn modelId="{5C203DD2-3D98-4640-ACE7-7E6672EA497A}" type="presParOf" srcId="{22BD4EFD-B8EF-41CF-9742-4EC8FB7E6AC7}" destId="{89E2FF11-7D90-47EE-BAAC-95FDCFBF24F3}" srcOrd="3" destOrd="0" presId="urn:microsoft.com/office/officeart/2018/2/layout/IconLabelList"/>
    <dgm:cxn modelId="{492BE89B-00A1-44AE-AA93-F6AD1A9BD8D7}" type="presParOf" srcId="{22BD4EFD-B8EF-41CF-9742-4EC8FB7E6AC7}" destId="{EBF4495E-2641-4C5B-B8EC-A76E8F7E19E8}" srcOrd="4" destOrd="0" presId="urn:microsoft.com/office/officeart/2018/2/layout/IconLabelList"/>
    <dgm:cxn modelId="{B5FB7DE1-CFF1-4C65-B377-67AC0AE95AC3}" type="presParOf" srcId="{EBF4495E-2641-4C5B-B8EC-A76E8F7E19E8}" destId="{ECA71D76-46AB-4FCD-A0BB-22620E84EEA0}" srcOrd="0" destOrd="0" presId="urn:microsoft.com/office/officeart/2018/2/layout/IconLabelList"/>
    <dgm:cxn modelId="{9D30FB4A-0AB7-4DAC-8E0C-520D5146BEDA}" type="presParOf" srcId="{EBF4495E-2641-4C5B-B8EC-A76E8F7E19E8}" destId="{8C16B859-87D0-43E8-A05E-9337982AB8EC}" srcOrd="1" destOrd="0" presId="urn:microsoft.com/office/officeart/2018/2/layout/IconLabelList"/>
    <dgm:cxn modelId="{9F4A1D01-1A74-4AFA-BAE4-D5DB82825614}" type="presParOf" srcId="{EBF4495E-2641-4C5B-B8EC-A76E8F7E19E8}" destId="{614CB620-9420-4263-8A43-F5B4BE96B539}" srcOrd="2" destOrd="0" presId="urn:microsoft.com/office/officeart/2018/2/layout/IconLabelList"/>
    <dgm:cxn modelId="{13859007-15A6-44F0-B5F9-8B1060CE9769}" type="presParOf" srcId="{22BD4EFD-B8EF-41CF-9742-4EC8FB7E6AC7}" destId="{FF29BE10-287A-4CCC-A612-8D67DFC1FC9B}" srcOrd="5" destOrd="0" presId="urn:microsoft.com/office/officeart/2018/2/layout/IconLabelList"/>
    <dgm:cxn modelId="{028994C7-E04D-4A46-9E3C-100828CAC8CE}" type="presParOf" srcId="{22BD4EFD-B8EF-41CF-9742-4EC8FB7E6AC7}" destId="{4770FD48-8A94-49A7-B5DE-D59B4690A856}" srcOrd="6" destOrd="0" presId="urn:microsoft.com/office/officeart/2018/2/layout/IconLabelList"/>
    <dgm:cxn modelId="{E91D30B8-2760-4C6A-B7F4-F8963908B271}" type="presParOf" srcId="{4770FD48-8A94-49A7-B5DE-D59B4690A856}" destId="{88B13580-64A3-4843-9605-A3081BEE8B7D}" srcOrd="0" destOrd="0" presId="urn:microsoft.com/office/officeart/2018/2/layout/IconLabelList"/>
    <dgm:cxn modelId="{E070ADE7-2210-4E34-B71B-EDCB799F54F9}" type="presParOf" srcId="{4770FD48-8A94-49A7-B5DE-D59B4690A856}" destId="{1500E8C0-7AA7-4B9A-AEAF-D9A31EA0454D}" srcOrd="1" destOrd="0" presId="urn:microsoft.com/office/officeart/2018/2/layout/IconLabelList"/>
    <dgm:cxn modelId="{209FAA47-A5C5-4B00-99AE-3A228637A2D0}" type="presParOf" srcId="{4770FD48-8A94-49A7-B5DE-D59B4690A856}" destId="{03B581D1-A7AE-4973-B146-CE5068FA2073}" srcOrd="2" destOrd="0" presId="urn:microsoft.com/office/officeart/2018/2/layout/IconLabelList"/>
    <dgm:cxn modelId="{304FF102-26C6-4938-8EFD-0EFC8A9061AB}" type="presParOf" srcId="{22BD4EFD-B8EF-41CF-9742-4EC8FB7E6AC7}" destId="{DBFCF6C2-6EA8-4845-9C86-E0F4D1CA7AE8}" srcOrd="7" destOrd="0" presId="urn:microsoft.com/office/officeart/2018/2/layout/IconLabelList"/>
    <dgm:cxn modelId="{61898ECC-0081-4F0A-A65C-0F19A9A3E424}" type="presParOf" srcId="{22BD4EFD-B8EF-41CF-9742-4EC8FB7E6AC7}" destId="{B10F1E2E-C6BC-487D-86C4-62BA7B154811}" srcOrd="8" destOrd="0" presId="urn:microsoft.com/office/officeart/2018/2/layout/IconLabelList"/>
    <dgm:cxn modelId="{7A3F545B-63FA-48C4-8593-CAE05BDF576F}" type="presParOf" srcId="{B10F1E2E-C6BC-487D-86C4-62BA7B154811}" destId="{32B8736B-A982-469A-B357-EA4337C808BB}" srcOrd="0" destOrd="0" presId="urn:microsoft.com/office/officeart/2018/2/layout/IconLabelList"/>
    <dgm:cxn modelId="{3BD82993-8924-4CD8-BB4E-EB36D9C6C7CC}" type="presParOf" srcId="{B10F1E2E-C6BC-487D-86C4-62BA7B154811}" destId="{FCC49C07-28F2-46B6-B136-9218ACC61A65}" srcOrd="1" destOrd="0" presId="urn:microsoft.com/office/officeart/2018/2/layout/IconLabelList"/>
    <dgm:cxn modelId="{B3D0F77B-257B-40CA-961D-DC24E5B2CD1B}" type="presParOf" srcId="{B10F1E2E-C6BC-487D-86C4-62BA7B154811}" destId="{2F34F612-4BC1-44C9-97B0-DCE1A6E58B0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1BA55F-D82A-410D-A9EF-9B175B2D445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AB6FB43-A5E5-49C0-8477-B08EC292BDBB}">
      <dgm:prSet/>
      <dgm:spPr/>
      <dgm:t>
        <a:bodyPr/>
        <a:lstStyle/>
        <a:p>
          <a:r>
            <a:rPr lang="en-US" dirty="0"/>
            <a:t>Early recognition and timely intervention, based on a developmentally appropriate, evidence-based, multidisciplinary team approach </a:t>
          </a:r>
          <a:r>
            <a:rPr lang="en-US" u="sng" dirty="0"/>
            <a:t>(medical, psychological &amp; nutritional)</a:t>
          </a:r>
          <a:r>
            <a:rPr lang="en-US" dirty="0"/>
            <a:t> is the ideal standard of care, whenever possible. </a:t>
          </a:r>
        </a:p>
      </dgm:t>
    </dgm:pt>
    <dgm:pt modelId="{36ACDC2E-6870-45C6-B19D-C5F2602A9B9D}" type="parTrans" cxnId="{4533DAB3-D639-4B75-AE23-3FA21086534B}">
      <dgm:prSet/>
      <dgm:spPr/>
      <dgm:t>
        <a:bodyPr/>
        <a:lstStyle/>
        <a:p>
          <a:endParaRPr lang="en-US"/>
        </a:p>
      </dgm:t>
    </dgm:pt>
    <dgm:pt modelId="{F356F8C4-9328-4FE9-A676-EB4B496D54FD}" type="sibTrans" cxnId="{4533DAB3-D639-4B75-AE23-3FA21086534B}">
      <dgm:prSet/>
      <dgm:spPr/>
      <dgm:t>
        <a:bodyPr/>
        <a:lstStyle/>
        <a:p>
          <a:endParaRPr lang="en-US"/>
        </a:p>
      </dgm:t>
    </dgm:pt>
    <dgm:pt modelId="{EF2278B0-930F-4232-A250-06A02778A64C}">
      <dgm:prSet/>
      <dgm:spPr/>
      <dgm:t>
        <a:bodyPr/>
        <a:lstStyle/>
        <a:p>
          <a:r>
            <a:rPr lang="en-US"/>
            <a:t>Members of the multidisciplinary team may vary and will depend upon the needs of the patient and the availability of these team members in the patient’s community.</a:t>
          </a:r>
        </a:p>
      </dgm:t>
    </dgm:pt>
    <dgm:pt modelId="{EBA99A48-5E80-47F1-9746-6E78929C17DE}" type="parTrans" cxnId="{C9D6A559-4F8B-4880-AA46-BAA47E075D5D}">
      <dgm:prSet/>
      <dgm:spPr/>
      <dgm:t>
        <a:bodyPr/>
        <a:lstStyle/>
        <a:p>
          <a:endParaRPr lang="en-US"/>
        </a:p>
      </dgm:t>
    </dgm:pt>
    <dgm:pt modelId="{5228D76F-788B-49B8-A00F-6BB33F6F3B97}" type="sibTrans" cxnId="{C9D6A559-4F8B-4880-AA46-BAA47E075D5D}">
      <dgm:prSet/>
      <dgm:spPr/>
      <dgm:t>
        <a:bodyPr/>
        <a:lstStyle/>
        <a:p>
          <a:endParaRPr lang="en-US"/>
        </a:p>
      </dgm:t>
    </dgm:pt>
    <dgm:pt modelId="{76B6E3B4-7936-4058-B1C5-F6806A180B7C}">
      <dgm:prSet/>
      <dgm:spPr/>
      <dgm:t>
        <a:bodyPr/>
        <a:lstStyle/>
        <a:p>
          <a:r>
            <a:rPr lang="en-US"/>
            <a:t>In communities where resources are lacking, clinicians, therapists, and dietitians are encouraged to consult with the Academy for Eating Disorders (AED) and/or ED experts in their respective fields of practice.</a:t>
          </a:r>
        </a:p>
      </dgm:t>
    </dgm:pt>
    <dgm:pt modelId="{66E631E8-4190-4D9A-AC50-BF7942CE0DFC}" type="parTrans" cxnId="{D37AE7C9-B410-4F80-AF22-C7A591BC3BFA}">
      <dgm:prSet/>
      <dgm:spPr/>
      <dgm:t>
        <a:bodyPr/>
        <a:lstStyle/>
        <a:p>
          <a:endParaRPr lang="en-US"/>
        </a:p>
      </dgm:t>
    </dgm:pt>
    <dgm:pt modelId="{8D6D9B62-CAAA-4E3D-810D-886AA220DF2C}" type="sibTrans" cxnId="{D37AE7C9-B410-4F80-AF22-C7A591BC3BFA}">
      <dgm:prSet/>
      <dgm:spPr/>
      <dgm:t>
        <a:bodyPr/>
        <a:lstStyle/>
        <a:p>
          <a:endParaRPr lang="en-US"/>
        </a:p>
      </dgm:t>
    </dgm:pt>
    <dgm:pt modelId="{108979C8-15A7-440D-B5F1-61025CA055ED}" type="pres">
      <dgm:prSet presAssocID="{EE1BA55F-D82A-410D-A9EF-9B175B2D4455}" presName="root" presStyleCnt="0">
        <dgm:presLayoutVars>
          <dgm:dir/>
          <dgm:resizeHandles val="exact"/>
        </dgm:presLayoutVars>
      </dgm:prSet>
      <dgm:spPr/>
    </dgm:pt>
    <dgm:pt modelId="{24C4485E-C7DC-46F2-A546-96AE49A8B1D7}" type="pres">
      <dgm:prSet presAssocID="{2AB6FB43-A5E5-49C0-8477-B08EC292BDBB}" presName="compNode" presStyleCnt="0"/>
      <dgm:spPr/>
    </dgm:pt>
    <dgm:pt modelId="{07F24389-9089-4B37-A33E-19F9DDB7C37A}" type="pres">
      <dgm:prSet presAssocID="{2AB6FB43-A5E5-49C0-8477-B08EC292BDBB}" presName="bgRect" presStyleLbl="bgShp" presStyleIdx="0" presStyleCnt="3"/>
      <dgm:spPr/>
    </dgm:pt>
    <dgm:pt modelId="{55EE5E71-A144-4C55-AC6A-34FE48C433A6}" type="pres">
      <dgm:prSet presAssocID="{2AB6FB43-A5E5-49C0-8477-B08EC292BDB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EA502BFE-459D-4C24-9EC4-6218FF2E28F0}" type="pres">
      <dgm:prSet presAssocID="{2AB6FB43-A5E5-49C0-8477-B08EC292BDBB}" presName="spaceRect" presStyleCnt="0"/>
      <dgm:spPr/>
    </dgm:pt>
    <dgm:pt modelId="{D9F0DDD7-E946-40BA-AC17-5D91E30C0351}" type="pres">
      <dgm:prSet presAssocID="{2AB6FB43-A5E5-49C0-8477-B08EC292BDBB}" presName="parTx" presStyleLbl="revTx" presStyleIdx="0" presStyleCnt="3">
        <dgm:presLayoutVars>
          <dgm:chMax val="0"/>
          <dgm:chPref val="0"/>
        </dgm:presLayoutVars>
      </dgm:prSet>
      <dgm:spPr/>
    </dgm:pt>
    <dgm:pt modelId="{28A19DED-B947-467D-8F8F-BE8897581FDC}" type="pres">
      <dgm:prSet presAssocID="{F356F8C4-9328-4FE9-A676-EB4B496D54FD}" presName="sibTrans" presStyleCnt="0"/>
      <dgm:spPr/>
    </dgm:pt>
    <dgm:pt modelId="{E446B6C5-ED4D-443C-B0F2-32574A019CC4}" type="pres">
      <dgm:prSet presAssocID="{EF2278B0-930F-4232-A250-06A02778A64C}" presName="compNode" presStyleCnt="0"/>
      <dgm:spPr/>
    </dgm:pt>
    <dgm:pt modelId="{81F08FEC-10C1-4AAB-A479-6BCDFE077641}" type="pres">
      <dgm:prSet presAssocID="{EF2278B0-930F-4232-A250-06A02778A64C}" presName="bgRect" presStyleLbl="bgShp" presStyleIdx="1" presStyleCnt="3"/>
      <dgm:spPr/>
    </dgm:pt>
    <dgm:pt modelId="{5015AE48-CEEA-4582-8D65-2491443567B9}" type="pres">
      <dgm:prSet presAssocID="{EF2278B0-930F-4232-A250-06A02778A6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B6D22A13-E948-4936-957E-5EE9492D9881}" type="pres">
      <dgm:prSet presAssocID="{EF2278B0-930F-4232-A250-06A02778A64C}" presName="spaceRect" presStyleCnt="0"/>
      <dgm:spPr/>
    </dgm:pt>
    <dgm:pt modelId="{A2F9490D-64C2-45C1-A830-8E9784707CA9}" type="pres">
      <dgm:prSet presAssocID="{EF2278B0-930F-4232-A250-06A02778A64C}" presName="parTx" presStyleLbl="revTx" presStyleIdx="1" presStyleCnt="3">
        <dgm:presLayoutVars>
          <dgm:chMax val="0"/>
          <dgm:chPref val="0"/>
        </dgm:presLayoutVars>
      </dgm:prSet>
      <dgm:spPr/>
    </dgm:pt>
    <dgm:pt modelId="{6CE48962-A41A-41E8-BD63-792F27365900}" type="pres">
      <dgm:prSet presAssocID="{5228D76F-788B-49B8-A00F-6BB33F6F3B97}" presName="sibTrans" presStyleCnt="0"/>
      <dgm:spPr/>
    </dgm:pt>
    <dgm:pt modelId="{FC75948A-A5F4-45B9-B547-CC063A1529D3}" type="pres">
      <dgm:prSet presAssocID="{76B6E3B4-7936-4058-B1C5-F6806A180B7C}" presName="compNode" presStyleCnt="0"/>
      <dgm:spPr/>
    </dgm:pt>
    <dgm:pt modelId="{6CDBA23F-B7E7-404E-B1CA-9A8A4F6167B0}" type="pres">
      <dgm:prSet presAssocID="{76B6E3B4-7936-4058-B1C5-F6806A180B7C}" presName="bgRect" presStyleLbl="bgShp" presStyleIdx="2" presStyleCnt="3"/>
      <dgm:spPr/>
    </dgm:pt>
    <dgm:pt modelId="{32F3087C-51F8-47D6-8DBB-C12A66703059}" type="pres">
      <dgm:prSet presAssocID="{76B6E3B4-7936-4058-B1C5-F6806A180B7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A79CD2E9-FAAB-4D9D-8A5B-24A28AA44895}" type="pres">
      <dgm:prSet presAssocID="{76B6E3B4-7936-4058-B1C5-F6806A180B7C}" presName="spaceRect" presStyleCnt="0"/>
      <dgm:spPr/>
    </dgm:pt>
    <dgm:pt modelId="{E97479C0-7A74-4410-8480-B3A14CF75CC3}" type="pres">
      <dgm:prSet presAssocID="{76B6E3B4-7936-4058-B1C5-F6806A180B7C}" presName="parTx" presStyleLbl="revTx" presStyleIdx="2" presStyleCnt="3">
        <dgm:presLayoutVars>
          <dgm:chMax val="0"/>
          <dgm:chPref val="0"/>
        </dgm:presLayoutVars>
      </dgm:prSet>
      <dgm:spPr/>
    </dgm:pt>
  </dgm:ptLst>
  <dgm:cxnLst>
    <dgm:cxn modelId="{643FC129-4702-469C-B1A3-C6C79D606070}" type="presOf" srcId="{EE1BA55F-D82A-410D-A9EF-9B175B2D4455}" destId="{108979C8-15A7-440D-B5F1-61025CA055ED}" srcOrd="0" destOrd="0" presId="urn:microsoft.com/office/officeart/2018/2/layout/IconVerticalSolidList"/>
    <dgm:cxn modelId="{C9D6A559-4F8B-4880-AA46-BAA47E075D5D}" srcId="{EE1BA55F-D82A-410D-A9EF-9B175B2D4455}" destId="{EF2278B0-930F-4232-A250-06A02778A64C}" srcOrd="1" destOrd="0" parTransId="{EBA99A48-5E80-47F1-9746-6E78929C17DE}" sibTransId="{5228D76F-788B-49B8-A00F-6BB33F6F3B97}"/>
    <dgm:cxn modelId="{CDEC73AA-936D-4516-A565-8D7F1942F42F}" type="presOf" srcId="{EF2278B0-930F-4232-A250-06A02778A64C}" destId="{A2F9490D-64C2-45C1-A830-8E9784707CA9}" srcOrd="0" destOrd="0" presId="urn:microsoft.com/office/officeart/2018/2/layout/IconVerticalSolidList"/>
    <dgm:cxn modelId="{4533DAB3-D639-4B75-AE23-3FA21086534B}" srcId="{EE1BA55F-D82A-410D-A9EF-9B175B2D4455}" destId="{2AB6FB43-A5E5-49C0-8477-B08EC292BDBB}" srcOrd="0" destOrd="0" parTransId="{36ACDC2E-6870-45C6-B19D-C5F2602A9B9D}" sibTransId="{F356F8C4-9328-4FE9-A676-EB4B496D54FD}"/>
    <dgm:cxn modelId="{D37AE7C9-B410-4F80-AF22-C7A591BC3BFA}" srcId="{EE1BA55F-D82A-410D-A9EF-9B175B2D4455}" destId="{76B6E3B4-7936-4058-B1C5-F6806A180B7C}" srcOrd="2" destOrd="0" parTransId="{66E631E8-4190-4D9A-AC50-BF7942CE0DFC}" sibTransId="{8D6D9B62-CAAA-4E3D-810D-886AA220DF2C}"/>
    <dgm:cxn modelId="{FBEEFECF-3026-46FB-8EC6-69ABB67FB62E}" type="presOf" srcId="{76B6E3B4-7936-4058-B1C5-F6806A180B7C}" destId="{E97479C0-7A74-4410-8480-B3A14CF75CC3}" srcOrd="0" destOrd="0" presId="urn:microsoft.com/office/officeart/2018/2/layout/IconVerticalSolidList"/>
    <dgm:cxn modelId="{CCD537F3-A486-46A2-8549-9F456346BCF3}" type="presOf" srcId="{2AB6FB43-A5E5-49C0-8477-B08EC292BDBB}" destId="{D9F0DDD7-E946-40BA-AC17-5D91E30C0351}" srcOrd="0" destOrd="0" presId="urn:microsoft.com/office/officeart/2018/2/layout/IconVerticalSolidList"/>
    <dgm:cxn modelId="{44EAAF6E-B6F2-4FBC-9BFD-112EF5DAB45F}" type="presParOf" srcId="{108979C8-15A7-440D-B5F1-61025CA055ED}" destId="{24C4485E-C7DC-46F2-A546-96AE49A8B1D7}" srcOrd="0" destOrd="0" presId="urn:microsoft.com/office/officeart/2018/2/layout/IconVerticalSolidList"/>
    <dgm:cxn modelId="{338C7CC6-52F7-4C9B-AD05-90AD300BCD6E}" type="presParOf" srcId="{24C4485E-C7DC-46F2-A546-96AE49A8B1D7}" destId="{07F24389-9089-4B37-A33E-19F9DDB7C37A}" srcOrd="0" destOrd="0" presId="urn:microsoft.com/office/officeart/2018/2/layout/IconVerticalSolidList"/>
    <dgm:cxn modelId="{71B6B869-6B1A-4CB3-AA1B-3EF16DA4E083}" type="presParOf" srcId="{24C4485E-C7DC-46F2-A546-96AE49A8B1D7}" destId="{55EE5E71-A144-4C55-AC6A-34FE48C433A6}" srcOrd="1" destOrd="0" presId="urn:microsoft.com/office/officeart/2018/2/layout/IconVerticalSolidList"/>
    <dgm:cxn modelId="{2675E8D6-1102-44B8-9F42-A87CF23331C3}" type="presParOf" srcId="{24C4485E-C7DC-46F2-A546-96AE49A8B1D7}" destId="{EA502BFE-459D-4C24-9EC4-6218FF2E28F0}" srcOrd="2" destOrd="0" presId="urn:microsoft.com/office/officeart/2018/2/layout/IconVerticalSolidList"/>
    <dgm:cxn modelId="{8F34F8AE-9B70-443C-BCCD-7FF658162149}" type="presParOf" srcId="{24C4485E-C7DC-46F2-A546-96AE49A8B1D7}" destId="{D9F0DDD7-E946-40BA-AC17-5D91E30C0351}" srcOrd="3" destOrd="0" presId="urn:microsoft.com/office/officeart/2018/2/layout/IconVerticalSolidList"/>
    <dgm:cxn modelId="{387A4278-598F-4FEA-A51F-88D73A70B522}" type="presParOf" srcId="{108979C8-15A7-440D-B5F1-61025CA055ED}" destId="{28A19DED-B947-467D-8F8F-BE8897581FDC}" srcOrd="1" destOrd="0" presId="urn:microsoft.com/office/officeart/2018/2/layout/IconVerticalSolidList"/>
    <dgm:cxn modelId="{9FA6AA4F-BB22-4197-BF0E-A844FD8C34FD}" type="presParOf" srcId="{108979C8-15A7-440D-B5F1-61025CA055ED}" destId="{E446B6C5-ED4D-443C-B0F2-32574A019CC4}" srcOrd="2" destOrd="0" presId="urn:microsoft.com/office/officeart/2018/2/layout/IconVerticalSolidList"/>
    <dgm:cxn modelId="{51A2BC8E-D2A0-4A76-ABB8-902457696CF4}" type="presParOf" srcId="{E446B6C5-ED4D-443C-B0F2-32574A019CC4}" destId="{81F08FEC-10C1-4AAB-A479-6BCDFE077641}" srcOrd="0" destOrd="0" presId="urn:microsoft.com/office/officeart/2018/2/layout/IconVerticalSolidList"/>
    <dgm:cxn modelId="{FF46F344-0C5C-4FEA-A539-187D8ED8262E}" type="presParOf" srcId="{E446B6C5-ED4D-443C-B0F2-32574A019CC4}" destId="{5015AE48-CEEA-4582-8D65-2491443567B9}" srcOrd="1" destOrd="0" presId="urn:microsoft.com/office/officeart/2018/2/layout/IconVerticalSolidList"/>
    <dgm:cxn modelId="{DC703D6A-E587-4BCC-AA27-B2C6754B5F5B}" type="presParOf" srcId="{E446B6C5-ED4D-443C-B0F2-32574A019CC4}" destId="{B6D22A13-E948-4936-957E-5EE9492D9881}" srcOrd="2" destOrd="0" presId="urn:microsoft.com/office/officeart/2018/2/layout/IconVerticalSolidList"/>
    <dgm:cxn modelId="{7DF454FC-CCAB-46D0-A5FE-725CE104318D}" type="presParOf" srcId="{E446B6C5-ED4D-443C-B0F2-32574A019CC4}" destId="{A2F9490D-64C2-45C1-A830-8E9784707CA9}" srcOrd="3" destOrd="0" presId="urn:microsoft.com/office/officeart/2018/2/layout/IconVerticalSolidList"/>
    <dgm:cxn modelId="{FF7CAEB5-96AB-4A78-92F3-4B263E92C11D}" type="presParOf" srcId="{108979C8-15A7-440D-B5F1-61025CA055ED}" destId="{6CE48962-A41A-41E8-BD63-792F27365900}" srcOrd="3" destOrd="0" presId="urn:microsoft.com/office/officeart/2018/2/layout/IconVerticalSolidList"/>
    <dgm:cxn modelId="{89DF8378-00A4-417D-B18F-E4479EC1E9E6}" type="presParOf" srcId="{108979C8-15A7-440D-B5F1-61025CA055ED}" destId="{FC75948A-A5F4-45B9-B547-CC063A1529D3}" srcOrd="4" destOrd="0" presId="urn:microsoft.com/office/officeart/2018/2/layout/IconVerticalSolidList"/>
    <dgm:cxn modelId="{B51007C0-78B0-45F8-809D-C906B91B067F}" type="presParOf" srcId="{FC75948A-A5F4-45B9-B547-CC063A1529D3}" destId="{6CDBA23F-B7E7-404E-B1CA-9A8A4F6167B0}" srcOrd="0" destOrd="0" presId="urn:microsoft.com/office/officeart/2018/2/layout/IconVerticalSolidList"/>
    <dgm:cxn modelId="{FDE04943-9BF6-49D2-91D2-6E350EA87DC6}" type="presParOf" srcId="{FC75948A-A5F4-45B9-B547-CC063A1529D3}" destId="{32F3087C-51F8-47D6-8DBB-C12A66703059}" srcOrd="1" destOrd="0" presId="urn:microsoft.com/office/officeart/2018/2/layout/IconVerticalSolidList"/>
    <dgm:cxn modelId="{7BA31807-98B6-4C56-AA68-C6BF67526B1E}" type="presParOf" srcId="{FC75948A-A5F4-45B9-B547-CC063A1529D3}" destId="{A79CD2E9-FAAB-4D9D-8A5B-24A28AA44895}" srcOrd="2" destOrd="0" presId="urn:microsoft.com/office/officeart/2018/2/layout/IconVerticalSolidList"/>
    <dgm:cxn modelId="{5C73ED04-B779-418A-8BF1-268D694DFC78}" type="presParOf" srcId="{FC75948A-A5F4-45B9-B547-CC063A1529D3}" destId="{E97479C0-7A74-4410-8480-B3A14CF75C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3164CC-1793-4810-A102-5336C9CB29E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56DB507-BB77-4D7F-8262-9071F1B2BB49}">
      <dgm:prSet/>
      <dgm:spPr/>
      <dgm:t>
        <a:bodyPr/>
        <a:lstStyle/>
        <a:p>
          <a:r>
            <a:rPr lang="en-US"/>
            <a:t>Patients need to be under weight to have complications from their eating disorder. “Your anorexia must not be that bad since your weight is normal.”</a:t>
          </a:r>
        </a:p>
      </dgm:t>
    </dgm:pt>
    <dgm:pt modelId="{C11888E4-023B-4574-9BCE-66855414991E}" type="parTrans" cxnId="{3C9B7E93-E5A3-476A-A6C1-7C06EC2E1DF1}">
      <dgm:prSet/>
      <dgm:spPr/>
      <dgm:t>
        <a:bodyPr/>
        <a:lstStyle/>
        <a:p>
          <a:endParaRPr lang="en-US"/>
        </a:p>
      </dgm:t>
    </dgm:pt>
    <dgm:pt modelId="{465B0588-9A98-491C-AA07-ED3F3362E96D}" type="sibTrans" cxnId="{3C9B7E93-E5A3-476A-A6C1-7C06EC2E1DF1}">
      <dgm:prSet/>
      <dgm:spPr/>
      <dgm:t>
        <a:bodyPr/>
        <a:lstStyle/>
        <a:p>
          <a:endParaRPr lang="en-US"/>
        </a:p>
      </dgm:t>
    </dgm:pt>
    <dgm:pt modelId="{6DD100CB-BD6B-42E7-A65A-F4B35F9E1858}">
      <dgm:prSet/>
      <dgm:spPr/>
      <dgm:t>
        <a:bodyPr/>
        <a:lstStyle/>
        <a:p>
          <a:r>
            <a:rPr lang="en-US"/>
            <a:t>All patients respond physically the same to the same degree of restriction/binge/purge behaviors. </a:t>
          </a:r>
        </a:p>
      </dgm:t>
    </dgm:pt>
    <dgm:pt modelId="{FF1B0748-C1FA-4113-A30A-ABE5320F71D2}" type="parTrans" cxnId="{9187C59A-3706-491C-998E-0AFDE0170C42}">
      <dgm:prSet/>
      <dgm:spPr/>
      <dgm:t>
        <a:bodyPr/>
        <a:lstStyle/>
        <a:p>
          <a:endParaRPr lang="en-US"/>
        </a:p>
      </dgm:t>
    </dgm:pt>
    <dgm:pt modelId="{5EE71856-B9B7-4FA8-9F6C-5E8C0F616924}" type="sibTrans" cxnId="{9187C59A-3706-491C-998E-0AFDE0170C42}">
      <dgm:prSet/>
      <dgm:spPr/>
      <dgm:t>
        <a:bodyPr/>
        <a:lstStyle/>
        <a:p>
          <a:endParaRPr lang="en-US"/>
        </a:p>
      </dgm:t>
    </dgm:pt>
    <dgm:pt modelId="{3D023938-BE06-4747-AD9D-0A9F009605BD}">
      <dgm:prSet/>
      <dgm:spPr/>
      <dgm:t>
        <a:bodyPr/>
        <a:lstStyle/>
        <a:p>
          <a:r>
            <a:rPr lang="en-US" dirty="0"/>
            <a:t>Think about the 103-year-old man who says that drinking 4 Dr. Peppers a day and smoking cigars is the reason for his longevity. Genetics plays a role. </a:t>
          </a:r>
        </a:p>
      </dgm:t>
    </dgm:pt>
    <dgm:pt modelId="{BE9A201A-EA6A-4F23-ACD4-DB6C184E2495}" type="parTrans" cxnId="{63CFDAAD-7B86-4369-B829-9F21E5BB203B}">
      <dgm:prSet/>
      <dgm:spPr/>
      <dgm:t>
        <a:bodyPr/>
        <a:lstStyle/>
        <a:p>
          <a:endParaRPr lang="en-US"/>
        </a:p>
      </dgm:t>
    </dgm:pt>
    <dgm:pt modelId="{C40EDB23-47A0-4F76-A937-9E3E69AB663E}" type="sibTrans" cxnId="{63CFDAAD-7B86-4369-B829-9F21E5BB203B}">
      <dgm:prSet/>
      <dgm:spPr/>
      <dgm:t>
        <a:bodyPr/>
        <a:lstStyle/>
        <a:p>
          <a:endParaRPr lang="en-US"/>
        </a:p>
      </dgm:t>
    </dgm:pt>
    <dgm:pt modelId="{740F869E-603E-403D-84C9-B93FB07D09A7}">
      <dgm:prSet/>
      <dgm:spPr/>
      <dgm:t>
        <a:bodyPr/>
        <a:lstStyle/>
        <a:p>
          <a:r>
            <a:rPr lang="en-US" dirty="0"/>
            <a:t>“Her bradycardia is because she is an athlete and runs 4 miles a day”.</a:t>
          </a:r>
        </a:p>
      </dgm:t>
    </dgm:pt>
    <dgm:pt modelId="{653A24CA-5597-4532-9675-01E7095602F5}" type="parTrans" cxnId="{1BFB9C3C-A611-46CA-B836-2C76CB1C875B}">
      <dgm:prSet/>
      <dgm:spPr/>
      <dgm:t>
        <a:bodyPr/>
        <a:lstStyle/>
        <a:p>
          <a:endParaRPr lang="en-US"/>
        </a:p>
      </dgm:t>
    </dgm:pt>
    <dgm:pt modelId="{1C43ABFB-A6EF-49A4-A553-716ABCA1FD11}" type="sibTrans" cxnId="{1BFB9C3C-A611-46CA-B836-2C76CB1C875B}">
      <dgm:prSet/>
      <dgm:spPr/>
      <dgm:t>
        <a:bodyPr/>
        <a:lstStyle/>
        <a:p>
          <a:endParaRPr lang="en-US"/>
        </a:p>
      </dgm:t>
    </dgm:pt>
    <dgm:pt modelId="{8BF50C8D-6B3F-4DCA-86E5-660BCC31AB1B}">
      <dgm:prSet/>
      <dgm:spPr/>
      <dgm:t>
        <a:bodyPr/>
        <a:lstStyle/>
        <a:p>
          <a:r>
            <a:rPr lang="en-US" dirty="0"/>
            <a:t>As a wise cardiologist once said, “this is the equivalent to saying a morbidly obese patient is a professional sumo wrestler”.</a:t>
          </a:r>
        </a:p>
      </dgm:t>
    </dgm:pt>
    <dgm:pt modelId="{B76B57A8-88B0-4537-8CB7-2EE8B261F439}" type="parTrans" cxnId="{DE8E7E37-FEA9-48EE-9EB2-6056CD112644}">
      <dgm:prSet/>
      <dgm:spPr/>
      <dgm:t>
        <a:bodyPr/>
        <a:lstStyle/>
        <a:p>
          <a:endParaRPr lang="en-US"/>
        </a:p>
      </dgm:t>
    </dgm:pt>
    <dgm:pt modelId="{D8067DB6-6DB1-406A-AAD0-53CD43727CBB}" type="sibTrans" cxnId="{DE8E7E37-FEA9-48EE-9EB2-6056CD112644}">
      <dgm:prSet/>
      <dgm:spPr/>
      <dgm:t>
        <a:bodyPr/>
        <a:lstStyle/>
        <a:p>
          <a:endParaRPr lang="en-US"/>
        </a:p>
      </dgm:t>
    </dgm:pt>
    <dgm:pt modelId="{D9033B2A-A11C-4DD9-ABEC-D868003D358F}">
      <dgm:prSet/>
      <dgm:spPr/>
      <dgm:t>
        <a:bodyPr/>
        <a:lstStyle/>
        <a:p>
          <a:r>
            <a:rPr lang="en-US"/>
            <a:t>This is not due to her athletic ability and healthy increased vagal tone. The increase vagal tone is from starvation and body in a “hibernation state” (think hibernating bears). </a:t>
          </a:r>
        </a:p>
      </dgm:t>
    </dgm:pt>
    <dgm:pt modelId="{FCF4533C-C802-4984-8AF4-A6948C36DAE9}" type="parTrans" cxnId="{27318BCE-C0F6-42E6-9C80-8E901A5A4EC3}">
      <dgm:prSet/>
      <dgm:spPr/>
      <dgm:t>
        <a:bodyPr/>
        <a:lstStyle/>
        <a:p>
          <a:endParaRPr lang="en-US"/>
        </a:p>
      </dgm:t>
    </dgm:pt>
    <dgm:pt modelId="{A0A84545-CEB2-4BBF-B513-25FECA3C1379}" type="sibTrans" cxnId="{27318BCE-C0F6-42E6-9C80-8E901A5A4EC3}">
      <dgm:prSet/>
      <dgm:spPr/>
      <dgm:t>
        <a:bodyPr/>
        <a:lstStyle/>
        <a:p>
          <a:endParaRPr lang="en-US"/>
        </a:p>
      </dgm:t>
    </dgm:pt>
    <dgm:pt modelId="{C8B6A61B-A6F1-422F-A9E5-64092DA40ABC}" type="pres">
      <dgm:prSet presAssocID="{013164CC-1793-4810-A102-5336C9CB29E3}" presName="root" presStyleCnt="0">
        <dgm:presLayoutVars>
          <dgm:dir/>
          <dgm:resizeHandles val="exact"/>
        </dgm:presLayoutVars>
      </dgm:prSet>
      <dgm:spPr/>
    </dgm:pt>
    <dgm:pt modelId="{E318A2F8-11A1-4C2C-A144-656342AD6B5C}" type="pres">
      <dgm:prSet presAssocID="{156DB507-BB77-4D7F-8262-9071F1B2BB49}" presName="compNode" presStyleCnt="0"/>
      <dgm:spPr/>
    </dgm:pt>
    <dgm:pt modelId="{22A47670-79C5-47AC-B970-773734C8E110}" type="pres">
      <dgm:prSet presAssocID="{156DB507-BB77-4D7F-8262-9071F1B2BB49}" presName="bgRect" presStyleLbl="bgShp" presStyleIdx="0" presStyleCnt="3"/>
      <dgm:spPr/>
    </dgm:pt>
    <dgm:pt modelId="{05FAF846-52B1-442B-89CD-C8A62C882D9B}" type="pres">
      <dgm:prSet presAssocID="{156DB507-BB77-4D7F-8262-9071F1B2BB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vocado"/>
        </a:ext>
      </dgm:extLst>
    </dgm:pt>
    <dgm:pt modelId="{5A7EB550-7C2B-4571-8E63-0F47DAB538B0}" type="pres">
      <dgm:prSet presAssocID="{156DB507-BB77-4D7F-8262-9071F1B2BB49}" presName="spaceRect" presStyleCnt="0"/>
      <dgm:spPr/>
    </dgm:pt>
    <dgm:pt modelId="{676CDEAC-87C4-4E1F-921D-F22E39148D13}" type="pres">
      <dgm:prSet presAssocID="{156DB507-BB77-4D7F-8262-9071F1B2BB49}" presName="parTx" presStyleLbl="revTx" presStyleIdx="0" presStyleCnt="5">
        <dgm:presLayoutVars>
          <dgm:chMax val="0"/>
          <dgm:chPref val="0"/>
        </dgm:presLayoutVars>
      </dgm:prSet>
      <dgm:spPr/>
    </dgm:pt>
    <dgm:pt modelId="{EECC767D-8FD1-46AF-8CF9-5AD412D467E2}" type="pres">
      <dgm:prSet presAssocID="{465B0588-9A98-491C-AA07-ED3F3362E96D}" presName="sibTrans" presStyleCnt="0"/>
      <dgm:spPr/>
    </dgm:pt>
    <dgm:pt modelId="{9B54172F-9AC1-4BCB-AEE9-42852A21FA5B}" type="pres">
      <dgm:prSet presAssocID="{6DD100CB-BD6B-42E7-A65A-F4B35F9E1858}" presName="compNode" presStyleCnt="0"/>
      <dgm:spPr/>
    </dgm:pt>
    <dgm:pt modelId="{68833444-FBE7-425A-84EA-4E90AAD9F527}" type="pres">
      <dgm:prSet presAssocID="{6DD100CB-BD6B-42E7-A65A-F4B35F9E1858}" presName="bgRect" presStyleLbl="bgShp" presStyleIdx="1" presStyleCnt="3"/>
      <dgm:spPr/>
    </dgm:pt>
    <dgm:pt modelId="{584681A4-BC3A-447A-AFA0-987C118EC2B9}" type="pres">
      <dgm:prSet presAssocID="{6DD100CB-BD6B-42E7-A65A-F4B35F9E18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moking"/>
        </a:ext>
      </dgm:extLst>
    </dgm:pt>
    <dgm:pt modelId="{EB7198A8-BFE3-4406-91B6-660DB141F39C}" type="pres">
      <dgm:prSet presAssocID="{6DD100CB-BD6B-42E7-A65A-F4B35F9E1858}" presName="spaceRect" presStyleCnt="0"/>
      <dgm:spPr/>
    </dgm:pt>
    <dgm:pt modelId="{DCCC696E-327D-4317-A34B-3DEE3F58003A}" type="pres">
      <dgm:prSet presAssocID="{6DD100CB-BD6B-42E7-A65A-F4B35F9E1858}" presName="parTx" presStyleLbl="revTx" presStyleIdx="1" presStyleCnt="5">
        <dgm:presLayoutVars>
          <dgm:chMax val="0"/>
          <dgm:chPref val="0"/>
        </dgm:presLayoutVars>
      </dgm:prSet>
      <dgm:spPr/>
    </dgm:pt>
    <dgm:pt modelId="{40EB3827-3129-427F-9614-2755D98B482F}" type="pres">
      <dgm:prSet presAssocID="{6DD100CB-BD6B-42E7-A65A-F4B35F9E1858}" presName="desTx" presStyleLbl="revTx" presStyleIdx="2" presStyleCnt="5">
        <dgm:presLayoutVars/>
      </dgm:prSet>
      <dgm:spPr/>
    </dgm:pt>
    <dgm:pt modelId="{DDAA6AC9-1E5C-4BF0-A244-999C9C01445F}" type="pres">
      <dgm:prSet presAssocID="{5EE71856-B9B7-4FA8-9F6C-5E8C0F616924}" presName="sibTrans" presStyleCnt="0"/>
      <dgm:spPr/>
    </dgm:pt>
    <dgm:pt modelId="{BB5C4D18-1377-4BC1-8985-EF951771FE21}" type="pres">
      <dgm:prSet presAssocID="{740F869E-603E-403D-84C9-B93FB07D09A7}" presName="compNode" presStyleCnt="0"/>
      <dgm:spPr/>
    </dgm:pt>
    <dgm:pt modelId="{0BB7ACC9-3654-4860-A052-1ED57E456043}" type="pres">
      <dgm:prSet presAssocID="{740F869E-603E-403D-84C9-B93FB07D09A7}" presName="bgRect" presStyleLbl="bgShp" presStyleIdx="2" presStyleCnt="3"/>
      <dgm:spPr/>
    </dgm:pt>
    <dgm:pt modelId="{F605D3FD-DEBC-4DB3-B121-72870E0BB4EE}" type="pres">
      <dgm:prSet presAssocID="{740F869E-603E-403D-84C9-B93FB07D09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un"/>
        </a:ext>
      </dgm:extLst>
    </dgm:pt>
    <dgm:pt modelId="{20430341-2717-4C44-A999-9FEB60A79CED}" type="pres">
      <dgm:prSet presAssocID="{740F869E-603E-403D-84C9-B93FB07D09A7}" presName="spaceRect" presStyleCnt="0"/>
      <dgm:spPr/>
    </dgm:pt>
    <dgm:pt modelId="{F31C531D-C7AC-42E4-BC71-7737C3021D80}" type="pres">
      <dgm:prSet presAssocID="{740F869E-603E-403D-84C9-B93FB07D09A7}" presName="parTx" presStyleLbl="revTx" presStyleIdx="3" presStyleCnt="5">
        <dgm:presLayoutVars>
          <dgm:chMax val="0"/>
          <dgm:chPref val="0"/>
        </dgm:presLayoutVars>
      </dgm:prSet>
      <dgm:spPr/>
    </dgm:pt>
    <dgm:pt modelId="{6C7E0648-34BF-41C9-B65F-C839B09AADE3}" type="pres">
      <dgm:prSet presAssocID="{740F869E-603E-403D-84C9-B93FB07D09A7}" presName="desTx" presStyleLbl="revTx" presStyleIdx="4" presStyleCnt="5">
        <dgm:presLayoutVars/>
      </dgm:prSet>
      <dgm:spPr/>
    </dgm:pt>
  </dgm:ptLst>
  <dgm:cxnLst>
    <dgm:cxn modelId="{C1614702-D0EF-428D-B97A-591C477B0D1E}" type="presOf" srcId="{6DD100CB-BD6B-42E7-A65A-F4B35F9E1858}" destId="{DCCC696E-327D-4317-A34B-3DEE3F58003A}" srcOrd="0" destOrd="0" presId="urn:microsoft.com/office/officeart/2018/2/layout/IconVerticalSolidList"/>
    <dgm:cxn modelId="{E0174909-42FF-4400-90E4-906FCB9AB588}" type="presOf" srcId="{D9033B2A-A11C-4DD9-ABEC-D868003D358F}" destId="{6C7E0648-34BF-41C9-B65F-C839B09AADE3}" srcOrd="0" destOrd="1" presId="urn:microsoft.com/office/officeart/2018/2/layout/IconVerticalSolidList"/>
    <dgm:cxn modelId="{DE3A821B-0999-4AE8-B796-99AE58421261}" type="presOf" srcId="{013164CC-1793-4810-A102-5336C9CB29E3}" destId="{C8B6A61B-A6F1-422F-A9E5-64092DA40ABC}" srcOrd="0" destOrd="0" presId="urn:microsoft.com/office/officeart/2018/2/layout/IconVerticalSolidList"/>
    <dgm:cxn modelId="{DE8E7E37-FEA9-48EE-9EB2-6056CD112644}" srcId="{740F869E-603E-403D-84C9-B93FB07D09A7}" destId="{8BF50C8D-6B3F-4DCA-86E5-660BCC31AB1B}" srcOrd="0" destOrd="0" parTransId="{B76B57A8-88B0-4537-8CB7-2EE8B261F439}" sibTransId="{D8067DB6-6DB1-406A-AAD0-53CD43727CBB}"/>
    <dgm:cxn modelId="{1BFB9C3C-A611-46CA-B836-2C76CB1C875B}" srcId="{013164CC-1793-4810-A102-5336C9CB29E3}" destId="{740F869E-603E-403D-84C9-B93FB07D09A7}" srcOrd="2" destOrd="0" parTransId="{653A24CA-5597-4532-9675-01E7095602F5}" sibTransId="{1C43ABFB-A6EF-49A4-A553-716ABCA1FD11}"/>
    <dgm:cxn modelId="{E5BB5545-E92B-4D28-BB59-0BD048CB0A87}" type="presOf" srcId="{740F869E-603E-403D-84C9-B93FB07D09A7}" destId="{F31C531D-C7AC-42E4-BC71-7737C3021D80}" srcOrd="0" destOrd="0" presId="urn:microsoft.com/office/officeart/2018/2/layout/IconVerticalSolidList"/>
    <dgm:cxn modelId="{C5D84D6E-3217-48CC-B382-D1B51EFDA1EF}" type="presOf" srcId="{3D023938-BE06-4747-AD9D-0A9F009605BD}" destId="{40EB3827-3129-427F-9614-2755D98B482F}" srcOrd="0" destOrd="0" presId="urn:microsoft.com/office/officeart/2018/2/layout/IconVerticalSolidList"/>
    <dgm:cxn modelId="{4904586E-C31C-431C-BF77-F87D21B7305B}" type="presOf" srcId="{156DB507-BB77-4D7F-8262-9071F1B2BB49}" destId="{676CDEAC-87C4-4E1F-921D-F22E39148D13}" srcOrd="0" destOrd="0" presId="urn:microsoft.com/office/officeart/2018/2/layout/IconVerticalSolidList"/>
    <dgm:cxn modelId="{3C9B7E93-E5A3-476A-A6C1-7C06EC2E1DF1}" srcId="{013164CC-1793-4810-A102-5336C9CB29E3}" destId="{156DB507-BB77-4D7F-8262-9071F1B2BB49}" srcOrd="0" destOrd="0" parTransId="{C11888E4-023B-4574-9BCE-66855414991E}" sibTransId="{465B0588-9A98-491C-AA07-ED3F3362E96D}"/>
    <dgm:cxn modelId="{9187C59A-3706-491C-998E-0AFDE0170C42}" srcId="{013164CC-1793-4810-A102-5336C9CB29E3}" destId="{6DD100CB-BD6B-42E7-A65A-F4B35F9E1858}" srcOrd="1" destOrd="0" parTransId="{FF1B0748-C1FA-4113-A30A-ABE5320F71D2}" sibTransId="{5EE71856-B9B7-4FA8-9F6C-5E8C0F616924}"/>
    <dgm:cxn modelId="{63CFDAAD-7B86-4369-B829-9F21E5BB203B}" srcId="{6DD100CB-BD6B-42E7-A65A-F4B35F9E1858}" destId="{3D023938-BE06-4747-AD9D-0A9F009605BD}" srcOrd="0" destOrd="0" parTransId="{BE9A201A-EA6A-4F23-ACD4-DB6C184E2495}" sibTransId="{C40EDB23-47A0-4F76-A937-9E3E69AB663E}"/>
    <dgm:cxn modelId="{27318BCE-C0F6-42E6-9C80-8E901A5A4EC3}" srcId="{740F869E-603E-403D-84C9-B93FB07D09A7}" destId="{D9033B2A-A11C-4DD9-ABEC-D868003D358F}" srcOrd="1" destOrd="0" parTransId="{FCF4533C-C802-4984-8AF4-A6948C36DAE9}" sibTransId="{A0A84545-CEB2-4BBF-B513-25FECA3C1379}"/>
    <dgm:cxn modelId="{8D359BE6-8E9B-4BC1-8620-1441DC6C35C9}" type="presOf" srcId="{8BF50C8D-6B3F-4DCA-86E5-660BCC31AB1B}" destId="{6C7E0648-34BF-41C9-B65F-C839B09AADE3}" srcOrd="0" destOrd="0" presId="urn:microsoft.com/office/officeart/2018/2/layout/IconVerticalSolidList"/>
    <dgm:cxn modelId="{78F52010-17D2-4F24-AEC0-5EEBEEFC4F91}" type="presParOf" srcId="{C8B6A61B-A6F1-422F-A9E5-64092DA40ABC}" destId="{E318A2F8-11A1-4C2C-A144-656342AD6B5C}" srcOrd="0" destOrd="0" presId="urn:microsoft.com/office/officeart/2018/2/layout/IconVerticalSolidList"/>
    <dgm:cxn modelId="{A4605517-666D-4961-A020-5DC045B00109}" type="presParOf" srcId="{E318A2F8-11A1-4C2C-A144-656342AD6B5C}" destId="{22A47670-79C5-47AC-B970-773734C8E110}" srcOrd="0" destOrd="0" presId="urn:microsoft.com/office/officeart/2018/2/layout/IconVerticalSolidList"/>
    <dgm:cxn modelId="{25F9961B-AAD3-419A-8F2E-017616ED02C3}" type="presParOf" srcId="{E318A2F8-11A1-4C2C-A144-656342AD6B5C}" destId="{05FAF846-52B1-442B-89CD-C8A62C882D9B}" srcOrd="1" destOrd="0" presId="urn:microsoft.com/office/officeart/2018/2/layout/IconVerticalSolidList"/>
    <dgm:cxn modelId="{ECCBE10D-CB19-479D-9545-9BB6E3EB213F}" type="presParOf" srcId="{E318A2F8-11A1-4C2C-A144-656342AD6B5C}" destId="{5A7EB550-7C2B-4571-8E63-0F47DAB538B0}" srcOrd="2" destOrd="0" presId="urn:microsoft.com/office/officeart/2018/2/layout/IconVerticalSolidList"/>
    <dgm:cxn modelId="{804137B3-6AEA-4608-9C34-D4612FFA092B}" type="presParOf" srcId="{E318A2F8-11A1-4C2C-A144-656342AD6B5C}" destId="{676CDEAC-87C4-4E1F-921D-F22E39148D13}" srcOrd="3" destOrd="0" presId="urn:microsoft.com/office/officeart/2018/2/layout/IconVerticalSolidList"/>
    <dgm:cxn modelId="{A9F773B0-654A-4824-A2A6-27923C823E5C}" type="presParOf" srcId="{C8B6A61B-A6F1-422F-A9E5-64092DA40ABC}" destId="{EECC767D-8FD1-46AF-8CF9-5AD412D467E2}" srcOrd="1" destOrd="0" presId="urn:microsoft.com/office/officeart/2018/2/layout/IconVerticalSolidList"/>
    <dgm:cxn modelId="{FB01AE4D-FD3C-404B-9333-A6BE17E5726A}" type="presParOf" srcId="{C8B6A61B-A6F1-422F-A9E5-64092DA40ABC}" destId="{9B54172F-9AC1-4BCB-AEE9-42852A21FA5B}" srcOrd="2" destOrd="0" presId="urn:microsoft.com/office/officeart/2018/2/layout/IconVerticalSolidList"/>
    <dgm:cxn modelId="{2C71DB03-DFA7-42EF-9161-8F83B114ECA5}" type="presParOf" srcId="{9B54172F-9AC1-4BCB-AEE9-42852A21FA5B}" destId="{68833444-FBE7-425A-84EA-4E90AAD9F527}" srcOrd="0" destOrd="0" presId="urn:microsoft.com/office/officeart/2018/2/layout/IconVerticalSolidList"/>
    <dgm:cxn modelId="{6FA8EE70-2154-4D0C-836B-90C0BD57174B}" type="presParOf" srcId="{9B54172F-9AC1-4BCB-AEE9-42852A21FA5B}" destId="{584681A4-BC3A-447A-AFA0-987C118EC2B9}" srcOrd="1" destOrd="0" presId="urn:microsoft.com/office/officeart/2018/2/layout/IconVerticalSolidList"/>
    <dgm:cxn modelId="{1FB42B88-A3FE-4B50-8C46-B910F7F5AF13}" type="presParOf" srcId="{9B54172F-9AC1-4BCB-AEE9-42852A21FA5B}" destId="{EB7198A8-BFE3-4406-91B6-660DB141F39C}" srcOrd="2" destOrd="0" presId="urn:microsoft.com/office/officeart/2018/2/layout/IconVerticalSolidList"/>
    <dgm:cxn modelId="{1943BACE-ECED-47D6-99D9-D3015D5C1A26}" type="presParOf" srcId="{9B54172F-9AC1-4BCB-AEE9-42852A21FA5B}" destId="{DCCC696E-327D-4317-A34B-3DEE3F58003A}" srcOrd="3" destOrd="0" presId="urn:microsoft.com/office/officeart/2018/2/layout/IconVerticalSolidList"/>
    <dgm:cxn modelId="{7D8216F3-D31C-4FC0-9E68-9E0A446BA0D8}" type="presParOf" srcId="{9B54172F-9AC1-4BCB-AEE9-42852A21FA5B}" destId="{40EB3827-3129-427F-9614-2755D98B482F}" srcOrd="4" destOrd="0" presId="urn:microsoft.com/office/officeart/2018/2/layout/IconVerticalSolidList"/>
    <dgm:cxn modelId="{CB9DFE79-40AF-4F47-8248-3084202DE40D}" type="presParOf" srcId="{C8B6A61B-A6F1-422F-A9E5-64092DA40ABC}" destId="{DDAA6AC9-1E5C-4BF0-A244-999C9C01445F}" srcOrd="3" destOrd="0" presId="urn:microsoft.com/office/officeart/2018/2/layout/IconVerticalSolidList"/>
    <dgm:cxn modelId="{C298842C-E845-4B6E-8F2D-1B88B0E6CFCF}" type="presParOf" srcId="{C8B6A61B-A6F1-422F-A9E5-64092DA40ABC}" destId="{BB5C4D18-1377-4BC1-8985-EF951771FE21}" srcOrd="4" destOrd="0" presId="urn:microsoft.com/office/officeart/2018/2/layout/IconVerticalSolidList"/>
    <dgm:cxn modelId="{B2539128-44BA-4570-A51B-B5F3AD355C90}" type="presParOf" srcId="{BB5C4D18-1377-4BC1-8985-EF951771FE21}" destId="{0BB7ACC9-3654-4860-A052-1ED57E456043}" srcOrd="0" destOrd="0" presId="urn:microsoft.com/office/officeart/2018/2/layout/IconVerticalSolidList"/>
    <dgm:cxn modelId="{6EDB7699-A4D4-4707-8C8F-CBB66CF463C4}" type="presParOf" srcId="{BB5C4D18-1377-4BC1-8985-EF951771FE21}" destId="{F605D3FD-DEBC-4DB3-B121-72870E0BB4EE}" srcOrd="1" destOrd="0" presId="urn:microsoft.com/office/officeart/2018/2/layout/IconVerticalSolidList"/>
    <dgm:cxn modelId="{50A831A0-97F5-472C-A379-ECE8A8E1775C}" type="presParOf" srcId="{BB5C4D18-1377-4BC1-8985-EF951771FE21}" destId="{20430341-2717-4C44-A999-9FEB60A79CED}" srcOrd="2" destOrd="0" presId="urn:microsoft.com/office/officeart/2018/2/layout/IconVerticalSolidList"/>
    <dgm:cxn modelId="{8BF9491F-182A-45DE-AF25-A35CC51F7566}" type="presParOf" srcId="{BB5C4D18-1377-4BC1-8985-EF951771FE21}" destId="{F31C531D-C7AC-42E4-BC71-7737C3021D80}" srcOrd="3" destOrd="0" presId="urn:microsoft.com/office/officeart/2018/2/layout/IconVerticalSolidList"/>
    <dgm:cxn modelId="{FB4C87BF-DFB1-4CED-900C-15742021FF4E}" type="presParOf" srcId="{BB5C4D18-1377-4BC1-8985-EF951771FE21}" destId="{6C7E0648-34BF-41C9-B65F-C839B09AADE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05D84C-D1CC-4595-882B-062B8E8F571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C2D9585-1B97-4FC6-8BA0-81F699135040}">
      <dgm:prSet phldrT="[Text]"/>
      <dgm:spPr/>
      <dgm:t>
        <a:bodyPr/>
        <a:lstStyle/>
        <a:p>
          <a:r>
            <a:rPr lang="en-US" dirty="0"/>
            <a:t>Inpatient</a:t>
          </a:r>
        </a:p>
      </dgm:t>
    </dgm:pt>
    <dgm:pt modelId="{A1A632C1-28A6-4EF0-A94C-4E18269A5B73}" type="parTrans" cxnId="{5B801CEC-A072-42AA-8B80-82A29BDE835A}">
      <dgm:prSet/>
      <dgm:spPr/>
      <dgm:t>
        <a:bodyPr/>
        <a:lstStyle/>
        <a:p>
          <a:endParaRPr lang="en-US"/>
        </a:p>
      </dgm:t>
    </dgm:pt>
    <dgm:pt modelId="{213DEE2B-D0C2-453B-8B3E-31C3E176B731}" type="sibTrans" cxnId="{5B801CEC-A072-42AA-8B80-82A29BDE835A}">
      <dgm:prSet/>
      <dgm:spPr/>
      <dgm:t>
        <a:bodyPr/>
        <a:lstStyle/>
        <a:p>
          <a:endParaRPr lang="en-US"/>
        </a:p>
      </dgm:t>
    </dgm:pt>
    <dgm:pt modelId="{B6C71527-70F6-4687-A450-92E668800451}">
      <dgm:prSet phldrT="[Text]"/>
      <dgm:spPr/>
      <dgm:t>
        <a:bodyPr/>
        <a:lstStyle/>
        <a:p>
          <a:r>
            <a:rPr lang="en-US" dirty="0"/>
            <a:t>24/7 observation and nursing support</a:t>
          </a:r>
        </a:p>
      </dgm:t>
    </dgm:pt>
    <dgm:pt modelId="{920BE47D-91BD-450E-9873-E586897836EE}" type="parTrans" cxnId="{7A3D00C7-82A2-423B-85CF-676520C7D35F}">
      <dgm:prSet/>
      <dgm:spPr/>
      <dgm:t>
        <a:bodyPr/>
        <a:lstStyle/>
        <a:p>
          <a:endParaRPr lang="en-US"/>
        </a:p>
      </dgm:t>
    </dgm:pt>
    <dgm:pt modelId="{14B2C58C-22D1-4BF7-8A5A-A162875E69F2}" type="sibTrans" cxnId="{7A3D00C7-82A2-423B-85CF-676520C7D35F}">
      <dgm:prSet/>
      <dgm:spPr/>
      <dgm:t>
        <a:bodyPr/>
        <a:lstStyle/>
        <a:p>
          <a:endParaRPr lang="en-US"/>
        </a:p>
      </dgm:t>
    </dgm:pt>
    <dgm:pt modelId="{B54FB431-AE49-46C2-86B0-F213F6B0D258}">
      <dgm:prSet phldrT="[Text]"/>
      <dgm:spPr/>
      <dgm:t>
        <a:bodyPr/>
        <a:lstStyle/>
        <a:p>
          <a:r>
            <a:rPr lang="en-US" dirty="0"/>
            <a:t>Residential</a:t>
          </a:r>
        </a:p>
      </dgm:t>
    </dgm:pt>
    <dgm:pt modelId="{F10B2E7F-64E4-499E-977B-DE937673CA39}" type="parTrans" cxnId="{FF80459F-D33B-4224-BC26-FCDE1A51D5B3}">
      <dgm:prSet/>
      <dgm:spPr/>
      <dgm:t>
        <a:bodyPr/>
        <a:lstStyle/>
        <a:p>
          <a:endParaRPr lang="en-US"/>
        </a:p>
      </dgm:t>
    </dgm:pt>
    <dgm:pt modelId="{AFB2CF38-298A-4DA7-9FF1-56F680FE91C5}" type="sibTrans" cxnId="{FF80459F-D33B-4224-BC26-FCDE1A51D5B3}">
      <dgm:prSet/>
      <dgm:spPr/>
      <dgm:t>
        <a:bodyPr/>
        <a:lstStyle/>
        <a:p>
          <a:endParaRPr lang="en-US"/>
        </a:p>
      </dgm:t>
    </dgm:pt>
    <dgm:pt modelId="{4EA2F330-B183-4A2D-A392-B02016C9A153}">
      <dgm:prSet phldrT="[Text]" custT="1"/>
      <dgm:spPr/>
      <dgm:t>
        <a:bodyPr/>
        <a:lstStyle/>
        <a:p>
          <a:r>
            <a:rPr lang="en-US" sz="1000" dirty="0"/>
            <a:t>Full day programming, 7 days per week with medically supervised living</a:t>
          </a:r>
        </a:p>
      </dgm:t>
    </dgm:pt>
    <dgm:pt modelId="{D4419590-157B-4EBA-A023-8C84199C8442}" type="parTrans" cxnId="{F04639FA-DC6C-46F3-9132-F4682904B55C}">
      <dgm:prSet/>
      <dgm:spPr/>
      <dgm:t>
        <a:bodyPr/>
        <a:lstStyle/>
        <a:p>
          <a:endParaRPr lang="en-US"/>
        </a:p>
      </dgm:t>
    </dgm:pt>
    <dgm:pt modelId="{A2D5D99A-1BB2-4DB0-AAC4-DC5C6B50922A}" type="sibTrans" cxnId="{F04639FA-DC6C-46F3-9132-F4682904B55C}">
      <dgm:prSet/>
      <dgm:spPr/>
      <dgm:t>
        <a:bodyPr/>
        <a:lstStyle/>
        <a:p>
          <a:endParaRPr lang="en-US"/>
        </a:p>
      </dgm:t>
    </dgm:pt>
    <dgm:pt modelId="{430D0816-C9D9-4AA2-911A-C5A67B717201}">
      <dgm:prSet phldrT="[Text]"/>
      <dgm:spPr/>
      <dgm:t>
        <a:bodyPr/>
        <a:lstStyle/>
        <a:p>
          <a:r>
            <a:rPr lang="en-US" dirty="0"/>
            <a:t>Partial Hospitalization Program</a:t>
          </a:r>
        </a:p>
      </dgm:t>
    </dgm:pt>
    <dgm:pt modelId="{6E2C9A3C-2625-4321-A4F4-584CEA9E1C7A}" type="parTrans" cxnId="{4AFD0F06-0F74-4F0F-88F6-809594F15930}">
      <dgm:prSet/>
      <dgm:spPr/>
      <dgm:t>
        <a:bodyPr/>
        <a:lstStyle/>
        <a:p>
          <a:endParaRPr lang="en-US"/>
        </a:p>
      </dgm:t>
    </dgm:pt>
    <dgm:pt modelId="{36D5C56E-F5D7-4612-8DED-9E2486DF3A73}" type="sibTrans" cxnId="{4AFD0F06-0F74-4F0F-88F6-809594F15930}">
      <dgm:prSet/>
      <dgm:spPr/>
      <dgm:t>
        <a:bodyPr/>
        <a:lstStyle/>
        <a:p>
          <a:endParaRPr lang="en-US"/>
        </a:p>
      </dgm:t>
    </dgm:pt>
    <dgm:pt modelId="{A3027B1F-A87A-4BF1-AC5E-3DA645431F9A}">
      <dgm:prSet phldrT="[Text]" custT="1"/>
      <dgm:spPr/>
      <dgm:t>
        <a:bodyPr/>
        <a:lstStyle/>
        <a:p>
          <a:r>
            <a:rPr lang="en-US" sz="1000" dirty="0"/>
            <a:t>8 hour per day, 7 day per week program</a:t>
          </a:r>
        </a:p>
      </dgm:t>
    </dgm:pt>
    <dgm:pt modelId="{426177D8-D766-44C1-8AC7-BBF91C2DAF84}" type="parTrans" cxnId="{8BB5086A-85AF-4658-B202-BBA8FB571ACD}">
      <dgm:prSet/>
      <dgm:spPr/>
      <dgm:t>
        <a:bodyPr/>
        <a:lstStyle/>
        <a:p>
          <a:endParaRPr lang="en-US"/>
        </a:p>
      </dgm:t>
    </dgm:pt>
    <dgm:pt modelId="{F5524159-15C7-488B-BBE0-073BAB976317}" type="sibTrans" cxnId="{8BB5086A-85AF-4658-B202-BBA8FB571ACD}">
      <dgm:prSet/>
      <dgm:spPr/>
      <dgm:t>
        <a:bodyPr/>
        <a:lstStyle/>
        <a:p>
          <a:endParaRPr lang="en-US"/>
        </a:p>
      </dgm:t>
    </dgm:pt>
    <dgm:pt modelId="{32514042-2432-4A9F-83FE-117E1E566A14}">
      <dgm:prSet phldrT="[Text]"/>
      <dgm:spPr/>
      <dgm:t>
        <a:bodyPr/>
        <a:lstStyle/>
        <a:p>
          <a:r>
            <a:rPr lang="en-US" dirty="0"/>
            <a:t>Intensive Outpatient</a:t>
          </a:r>
        </a:p>
      </dgm:t>
    </dgm:pt>
    <dgm:pt modelId="{67472844-5E06-4C59-9425-3AC443D49C4C}" type="parTrans" cxnId="{D4E19827-0A2B-4D2D-8F29-78804A3D7933}">
      <dgm:prSet/>
      <dgm:spPr/>
      <dgm:t>
        <a:bodyPr/>
        <a:lstStyle/>
        <a:p>
          <a:endParaRPr lang="en-US"/>
        </a:p>
      </dgm:t>
    </dgm:pt>
    <dgm:pt modelId="{F63F4D2C-C096-44ED-AD0D-0DBD82920DA2}" type="sibTrans" cxnId="{D4E19827-0A2B-4D2D-8F29-78804A3D7933}">
      <dgm:prSet/>
      <dgm:spPr/>
      <dgm:t>
        <a:bodyPr/>
        <a:lstStyle/>
        <a:p>
          <a:endParaRPr lang="en-US"/>
        </a:p>
      </dgm:t>
    </dgm:pt>
    <dgm:pt modelId="{024F0058-82BA-48D9-BA5F-47751373B5E8}">
      <dgm:prSet phldrT="[Text]" custT="1"/>
      <dgm:spPr/>
      <dgm:t>
        <a:bodyPr/>
        <a:lstStyle/>
        <a:p>
          <a:r>
            <a:rPr lang="en-US" sz="1000" dirty="0"/>
            <a:t>Patients “test” recovery skills at home or in housing or local hotels near treatment center</a:t>
          </a:r>
        </a:p>
      </dgm:t>
    </dgm:pt>
    <dgm:pt modelId="{30B80E23-AE37-4BD4-A2B3-D08D3BA726EC}" type="parTrans" cxnId="{0774A1D1-7437-4E2E-B257-4F973F8BBF0E}">
      <dgm:prSet/>
      <dgm:spPr/>
      <dgm:t>
        <a:bodyPr/>
        <a:lstStyle/>
        <a:p>
          <a:endParaRPr lang="en-US"/>
        </a:p>
      </dgm:t>
    </dgm:pt>
    <dgm:pt modelId="{1A0FFDF3-D546-4D03-AFA6-5C66535B489A}" type="sibTrans" cxnId="{0774A1D1-7437-4E2E-B257-4F973F8BBF0E}">
      <dgm:prSet/>
      <dgm:spPr/>
      <dgm:t>
        <a:bodyPr/>
        <a:lstStyle/>
        <a:p>
          <a:endParaRPr lang="en-US"/>
        </a:p>
      </dgm:t>
    </dgm:pt>
    <dgm:pt modelId="{537C41DD-B54D-45A3-9E7A-9290E34DDD1D}">
      <dgm:prSet phldrT="[Text]" custT="1"/>
      <dgm:spPr/>
      <dgm:t>
        <a:bodyPr/>
        <a:lstStyle/>
        <a:p>
          <a:r>
            <a:rPr lang="en-US" sz="1000" dirty="0"/>
            <a:t>Medical monitoring, dietary education and monitoring, supported meals and multifamily education</a:t>
          </a:r>
        </a:p>
      </dgm:t>
    </dgm:pt>
    <dgm:pt modelId="{E2D89B2D-E7E7-45A5-ADB5-554636D05A2A}" type="parTrans" cxnId="{F52C52E2-6629-4390-AE13-67BB6DAF6C62}">
      <dgm:prSet/>
      <dgm:spPr/>
      <dgm:t>
        <a:bodyPr/>
        <a:lstStyle/>
        <a:p>
          <a:endParaRPr lang="en-US"/>
        </a:p>
      </dgm:t>
    </dgm:pt>
    <dgm:pt modelId="{38F28694-0098-4CA8-A7CE-4CF213DFE0A0}" type="sibTrans" cxnId="{F52C52E2-6629-4390-AE13-67BB6DAF6C62}">
      <dgm:prSet/>
      <dgm:spPr/>
      <dgm:t>
        <a:bodyPr/>
        <a:lstStyle/>
        <a:p>
          <a:endParaRPr lang="en-US"/>
        </a:p>
      </dgm:t>
    </dgm:pt>
    <dgm:pt modelId="{9EECBDC7-393B-48E0-AC54-3E72D81A5ACE}">
      <dgm:prSet phldrT="[Text]"/>
      <dgm:spPr/>
      <dgm:t>
        <a:bodyPr/>
        <a:lstStyle/>
        <a:p>
          <a:r>
            <a:rPr lang="en-US" dirty="0"/>
            <a:t>9-15 hours of treatment per week with additional treatment including weekly therapy and nutrition appointments</a:t>
          </a:r>
        </a:p>
      </dgm:t>
    </dgm:pt>
    <dgm:pt modelId="{96337647-2A08-4C60-9CCE-48EC040EEB7F}" type="parTrans" cxnId="{75659C9A-CD46-4953-BED3-45478D3E7689}">
      <dgm:prSet/>
      <dgm:spPr/>
      <dgm:t>
        <a:bodyPr/>
        <a:lstStyle/>
        <a:p>
          <a:endParaRPr lang="en-US"/>
        </a:p>
      </dgm:t>
    </dgm:pt>
    <dgm:pt modelId="{B6F586E1-87D1-456E-A701-F78332DBF21A}" type="sibTrans" cxnId="{75659C9A-CD46-4953-BED3-45478D3E7689}">
      <dgm:prSet/>
      <dgm:spPr/>
      <dgm:t>
        <a:bodyPr/>
        <a:lstStyle/>
        <a:p>
          <a:endParaRPr lang="en-US"/>
        </a:p>
      </dgm:t>
    </dgm:pt>
    <dgm:pt modelId="{D82EFA8A-6F01-46BB-BC6E-CA9D0DDF8499}">
      <dgm:prSet phldrT="[Text]"/>
      <dgm:spPr/>
      <dgm:t>
        <a:bodyPr/>
        <a:lstStyle/>
        <a:p>
          <a:r>
            <a:rPr lang="en-US" dirty="0"/>
            <a:t>Daytime medical and psychiatric supervision</a:t>
          </a:r>
        </a:p>
      </dgm:t>
    </dgm:pt>
    <dgm:pt modelId="{1E0B20B2-E62C-4B0F-96D2-AC01026C88F7}" type="parTrans" cxnId="{68423478-7F7E-4037-B112-8A341EC9EDEA}">
      <dgm:prSet/>
      <dgm:spPr/>
      <dgm:t>
        <a:bodyPr/>
        <a:lstStyle/>
        <a:p>
          <a:endParaRPr lang="en-US"/>
        </a:p>
      </dgm:t>
    </dgm:pt>
    <dgm:pt modelId="{DD6BAE9B-D1C3-4B60-8B7D-521B9E1B3082}" type="sibTrans" cxnId="{68423478-7F7E-4037-B112-8A341EC9EDEA}">
      <dgm:prSet/>
      <dgm:spPr/>
      <dgm:t>
        <a:bodyPr/>
        <a:lstStyle/>
        <a:p>
          <a:endParaRPr lang="en-US"/>
        </a:p>
      </dgm:t>
    </dgm:pt>
    <dgm:pt modelId="{B80E0BDF-1DE0-4FB0-BF65-30AE5DA6ACDD}">
      <dgm:prSet phldrT="[Text]"/>
      <dgm:spPr/>
      <dgm:t>
        <a:bodyPr/>
        <a:lstStyle/>
        <a:p>
          <a:r>
            <a:rPr lang="en-US" dirty="0"/>
            <a:t>Emphasis on medical stabilization, weight restoration, and interruption of eating disordered thoughts and behaviors</a:t>
          </a:r>
        </a:p>
      </dgm:t>
    </dgm:pt>
    <dgm:pt modelId="{01A97CAD-1651-47DB-B5AD-72A06673993B}" type="parTrans" cxnId="{EFA7788B-B4F9-470A-BA5C-5DE94EC5DB17}">
      <dgm:prSet/>
      <dgm:spPr/>
      <dgm:t>
        <a:bodyPr/>
        <a:lstStyle/>
        <a:p>
          <a:endParaRPr lang="en-US"/>
        </a:p>
      </dgm:t>
    </dgm:pt>
    <dgm:pt modelId="{07954BD3-236E-444A-82D7-BE60045FE46B}" type="sibTrans" cxnId="{EFA7788B-B4F9-470A-BA5C-5DE94EC5DB17}">
      <dgm:prSet/>
      <dgm:spPr/>
      <dgm:t>
        <a:bodyPr/>
        <a:lstStyle/>
        <a:p>
          <a:endParaRPr lang="en-US"/>
        </a:p>
      </dgm:t>
    </dgm:pt>
    <dgm:pt modelId="{ED1BBE33-06A9-4AC4-B17D-236540D71CCE}">
      <dgm:prSet phldrT="[Text]"/>
      <dgm:spPr/>
      <dgm:t>
        <a:bodyPr/>
        <a:lstStyle/>
        <a:p>
          <a:r>
            <a:rPr lang="en-US" dirty="0"/>
            <a:t>Team includes psychiatrists, primary care physician, individual and family therapists, registered dietitians, RN, art therapists, movement therapist</a:t>
          </a:r>
        </a:p>
      </dgm:t>
    </dgm:pt>
    <dgm:pt modelId="{9B9A36E1-2862-4CB4-A41C-706343DF6550}" type="parTrans" cxnId="{D9EFDB55-EA53-40D3-A11C-11DB47B080B4}">
      <dgm:prSet/>
      <dgm:spPr/>
      <dgm:t>
        <a:bodyPr/>
        <a:lstStyle/>
        <a:p>
          <a:endParaRPr lang="en-US"/>
        </a:p>
      </dgm:t>
    </dgm:pt>
    <dgm:pt modelId="{6EDBAEE3-3650-4EA2-A986-A0CE250085D5}" type="sibTrans" cxnId="{D9EFDB55-EA53-40D3-A11C-11DB47B080B4}">
      <dgm:prSet/>
      <dgm:spPr/>
      <dgm:t>
        <a:bodyPr/>
        <a:lstStyle/>
        <a:p>
          <a:endParaRPr lang="en-US"/>
        </a:p>
      </dgm:t>
    </dgm:pt>
    <dgm:pt modelId="{6E0C787B-C922-4510-97BA-22F0D36D9A81}">
      <dgm:prSet phldrT="[Text]" custT="1"/>
      <dgm:spPr/>
      <dgm:t>
        <a:bodyPr/>
        <a:lstStyle/>
        <a:p>
          <a:r>
            <a:rPr lang="en-US" sz="1000" dirty="0"/>
            <a:t>Round the clock nursing</a:t>
          </a:r>
        </a:p>
      </dgm:t>
    </dgm:pt>
    <dgm:pt modelId="{399A1BCB-7195-4D2F-BBF1-9009A09D0826}" type="parTrans" cxnId="{3BD24B26-21B8-44AC-808D-5AB965095169}">
      <dgm:prSet/>
      <dgm:spPr/>
      <dgm:t>
        <a:bodyPr/>
        <a:lstStyle/>
        <a:p>
          <a:endParaRPr lang="en-US"/>
        </a:p>
      </dgm:t>
    </dgm:pt>
    <dgm:pt modelId="{8EEB01BC-6803-42F6-A5E6-5C64CA318539}" type="sibTrans" cxnId="{3BD24B26-21B8-44AC-808D-5AB965095169}">
      <dgm:prSet/>
      <dgm:spPr/>
      <dgm:t>
        <a:bodyPr/>
        <a:lstStyle/>
        <a:p>
          <a:endParaRPr lang="en-US"/>
        </a:p>
      </dgm:t>
    </dgm:pt>
    <dgm:pt modelId="{2100B20C-E9B5-4AEE-B26A-401B1C45E09F}">
      <dgm:prSet phldrT="[Text]" custT="1"/>
      <dgm:spPr/>
      <dgm:t>
        <a:bodyPr/>
        <a:lstStyle/>
        <a:p>
          <a:r>
            <a:rPr lang="en-US" sz="1000" dirty="0"/>
            <a:t>Medical and psych supervision</a:t>
          </a:r>
        </a:p>
      </dgm:t>
    </dgm:pt>
    <dgm:pt modelId="{8DBC1346-0B4F-4C16-B800-FE0A6D09FDC5}" type="parTrans" cxnId="{62D133FB-9884-43B5-BCAA-9F46BD97E392}">
      <dgm:prSet/>
      <dgm:spPr/>
      <dgm:t>
        <a:bodyPr/>
        <a:lstStyle/>
        <a:p>
          <a:endParaRPr lang="en-US"/>
        </a:p>
      </dgm:t>
    </dgm:pt>
    <dgm:pt modelId="{D5F66AE7-5D99-4599-A6B1-EB1CE4497041}" type="sibTrans" cxnId="{62D133FB-9884-43B5-BCAA-9F46BD97E392}">
      <dgm:prSet/>
      <dgm:spPr/>
      <dgm:t>
        <a:bodyPr/>
        <a:lstStyle/>
        <a:p>
          <a:endParaRPr lang="en-US"/>
        </a:p>
      </dgm:t>
    </dgm:pt>
    <dgm:pt modelId="{93980E1A-2A17-49A9-B190-9566D33D4241}" type="pres">
      <dgm:prSet presAssocID="{5405D84C-D1CC-4595-882B-062B8E8F571E}" presName="rootnode" presStyleCnt="0">
        <dgm:presLayoutVars>
          <dgm:chMax/>
          <dgm:chPref/>
          <dgm:dir/>
          <dgm:animLvl val="lvl"/>
        </dgm:presLayoutVars>
      </dgm:prSet>
      <dgm:spPr/>
    </dgm:pt>
    <dgm:pt modelId="{4361C91D-FFC9-4553-8BA3-15C4A52D112A}" type="pres">
      <dgm:prSet presAssocID="{0C2D9585-1B97-4FC6-8BA0-81F699135040}" presName="composite" presStyleCnt="0"/>
      <dgm:spPr/>
    </dgm:pt>
    <dgm:pt modelId="{8CE6FB25-1383-4A66-A3D0-ECEED2C04ADA}" type="pres">
      <dgm:prSet presAssocID="{0C2D9585-1B97-4FC6-8BA0-81F699135040}" presName="bentUpArrow1" presStyleLbl="alignImgPlace1" presStyleIdx="0" presStyleCnt="3"/>
      <dgm:spPr/>
    </dgm:pt>
    <dgm:pt modelId="{E5AAECAF-B54D-4926-82D0-243C14790F75}" type="pres">
      <dgm:prSet presAssocID="{0C2D9585-1B97-4FC6-8BA0-81F699135040}" presName="ParentText" presStyleLbl="node1" presStyleIdx="0" presStyleCnt="4" custLinFactNeighborX="-35776" custLinFactNeighborY="-1042">
        <dgm:presLayoutVars>
          <dgm:chMax val="1"/>
          <dgm:chPref val="1"/>
          <dgm:bulletEnabled val="1"/>
        </dgm:presLayoutVars>
      </dgm:prSet>
      <dgm:spPr/>
    </dgm:pt>
    <dgm:pt modelId="{8593AF70-58AE-4EA5-9D33-102735D75782}" type="pres">
      <dgm:prSet presAssocID="{0C2D9585-1B97-4FC6-8BA0-81F699135040}" presName="ChildText" presStyleLbl="revTx" presStyleIdx="0" presStyleCnt="4" custScaleX="472720" custScaleY="128780" custLinFactX="50972" custLinFactNeighborX="100000" custLinFactNeighborY="0">
        <dgm:presLayoutVars>
          <dgm:chMax val="0"/>
          <dgm:chPref val="0"/>
          <dgm:bulletEnabled val="1"/>
        </dgm:presLayoutVars>
      </dgm:prSet>
      <dgm:spPr/>
    </dgm:pt>
    <dgm:pt modelId="{4E408C80-9C37-4BC6-B751-F00843C4CA70}" type="pres">
      <dgm:prSet presAssocID="{213DEE2B-D0C2-453B-8B3E-31C3E176B731}" presName="sibTrans" presStyleCnt="0"/>
      <dgm:spPr/>
    </dgm:pt>
    <dgm:pt modelId="{EF591EEE-1760-4344-A3F0-545AFBAA998B}" type="pres">
      <dgm:prSet presAssocID="{B54FB431-AE49-46C2-86B0-F213F6B0D258}" presName="composite" presStyleCnt="0"/>
      <dgm:spPr/>
    </dgm:pt>
    <dgm:pt modelId="{E4D7163E-D068-4907-9292-AEEF5DAA3783}" type="pres">
      <dgm:prSet presAssocID="{B54FB431-AE49-46C2-86B0-F213F6B0D258}" presName="bentUpArrow1" presStyleLbl="alignImgPlace1" presStyleIdx="1" presStyleCnt="3"/>
      <dgm:spPr/>
    </dgm:pt>
    <dgm:pt modelId="{C8FDF38D-FC1B-4F69-9D65-5523A3D9BE51}" type="pres">
      <dgm:prSet presAssocID="{B54FB431-AE49-46C2-86B0-F213F6B0D258}" presName="ParentText" presStyleLbl="node1" presStyleIdx="1" presStyleCnt="4" custLinFactNeighborX="-58842" custLinFactNeighborY="-3080">
        <dgm:presLayoutVars>
          <dgm:chMax val="1"/>
          <dgm:chPref val="1"/>
          <dgm:bulletEnabled val="1"/>
        </dgm:presLayoutVars>
      </dgm:prSet>
      <dgm:spPr/>
    </dgm:pt>
    <dgm:pt modelId="{5F0B9AE0-68EA-45F2-81AC-FB0CC1648D80}" type="pres">
      <dgm:prSet presAssocID="{B54FB431-AE49-46C2-86B0-F213F6B0D258}" presName="ChildText" presStyleLbl="revTx" presStyleIdx="1" presStyleCnt="4" custScaleX="432630" custLinFactNeighborX="89122" custLinFactNeighborY="-7363">
        <dgm:presLayoutVars>
          <dgm:chMax val="0"/>
          <dgm:chPref val="0"/>
          <dgm:bulletEnabled val="1"/>
        </dgm:presLayoutVars>
      </dgm:prSet>
      <dgm:spPr/>
    </dgm:pt>
    <dgm:pt modelId="{C979A860-854F-4EA4-9E59-0B7E19323A02}" type="pres">
      <dgm:prSet presAssocID="{AFB2CF38-298A-4DA7-9FF1-56F680FE91C5}" presName="sibTrans" presStyleCnt="0"/>
      <dgm:spPr/>
    </dgm:pt>
    <dgm:pt modelId="{A51DF978-6A1E-4D90-80F3-8AD154FAC536}" type="pres">
      <dgm:prSet presAssocID="{430D0816-C9D9-4AA2-911A-C5A67B717201}" presName="composite" presStyleCnt="0"/>
      <dgm:spPr/>
    </dgm:pt>
    <dgm:pt modelId="{46F247C4-FBFB-4C32-AF68-5B8C2B4C57BA}" type="pres">
      <dgm:prSet presAssocID="{430D0816-C9D9-4AA2-911A-C5A67B717201}" presName="bentUpArrow1" presStyleLbl="alignImgPlace1" presStyleIdx="2" presStyleCnt="3"/>
      <dgm:spPr/>
    </dgm:pt>
    <dgm:pt modelId="{0A69F6F9-EEA4-49FF-B7EC-9968EC74EC4B}" type="pres">
      <dgm:prSet presAssocID="{430D0816-C9D9-4AA2-911A-C5A67B717201}" presName="ParentText" presStyleLbl="node1" presStyleIdx="2" presStyleCnt="4" custLinFactNeighborX="-63884" custLinFactNeighborY="-996">
        <dgm:presLayoutVars>
          <dgm:chMax val="1"/>
          <dgm:chPref val="1"/>
          <dgm:bulletEnabled val="1"/>
        </dgm:presLayoutVars>
      </dgm:prSet>
      <dgm:spPr/>
    </dgm:pt>
    <dgm:pt modelId="{33572BDD-B731-4165-BF1A-6956482AB3CB}" type="pres">
      <dgm:prSet presAssocID="{430D0816-C9D9-4AA2-911A-C5A67B717201}" presName="ChildText" presStyleLbl="revTx" presStyleIdx="2" presStyleCnt="4" custScaleX="396004" custScaleY="109576" custLinFactNeighborX="73963" custLinFactNeighborY="-403">
        <dgm:presLayoutVars>
          <dgm:chMax val="0"/>
          <dgm:chPref val="0"/>
          <dgm:bulletEnabled val="1"/>
        </dgm:presLayoutVars>
      </dgm:prSet>
      <dgm:spPr/>
    </dgm:pt>
    <dgm:pt modelId="{D621D478-3BB1-4A45-952A-69FE20D39DA1}" type="pres">
      <dgm:prSet presAssocID="{36D5C56E-F5D7-4612-8DED-9E2486DF3A73}" presName="sibTrans" presStyleCnt="0"/>
      <dgm:spPr/>
    </dgm:pt>
    <dgm:pt modelId="{603EDC26-9888-4252-8A3E-BDF5FD72A188}" type="pres">
      <dgm:prSet presAssocID="{32514042-2432-4A9F-83FE-117E1E566A14}" presName="composite" presStyleCnt="0"/>
      <dgm:spPr/>
    </dgm:pt>
    <dgm:pt modelId="{1763619A-1D90-478B-B5D2-2001F58FD90E}" type="pres">
      <dgm:prSet presAssocID="{32514042-2432-4A9F-83FE-117E1E566A14}" presName="ParentText" presStyleLbl="node1" presStyleIdx="3" presStyleCnt="4" custLinFactNeighborX="-78797" custLinFactNeighborY="3985">
        <dgm:presLayoutVars>
          <dgm:chMax val="1"/>
          <dgm:chPref val="1"/>
          <dgm:bulletEnabled val="1"/>
        </dgm:presLayoutVars>
      </dgm:prSet>
      <dgm:spPr/>
    </dgm:pt>
    <dgm:pt modelId="{41255B3E-4065-4725-992A-9B972F138394}" type="pres">
      <dgm:prSet presAssocID="{32514042-2432-4A9F-83FE-117E1E566A14}" presName="FinalChildText" presStyleLbl="revTx" presStyleIdx="3" presStyleCnt="4" custScaleX="242437" custLinFactNeighborX="-31829" custLinFactNeighborY="11727">
        <dgm:presLayoutVars>
          <dgm:chMax val="0"/>
          <dgm:chPref val="0"/>
          <dgm:bulletEnabled val="1"/>
        </dgm:presLayoutVars>
      </dgm:prSet>
      <dgm:spPr/>
    </dgm:pt>
  </dgm:ptLst>
  <dgm:cxnLst>
    <dgm:cxn modelId="{4AFD0F06-0F74-4F0F-88F6-809594F15930}" srcId="{5405D84C-D1CC-4595-882B-062B8E8F571E}" destId="{430D0816-C9D9-4AA2-911A-C5A67B717201}" srcOrd="2" destOrd="0" parTransId="{6E2C9A3C-2625-4321-A4F4-584CEA9E1C7A}" sibTransId="{36D5C56E-F5D7-4612-8DED-9E2486DF3A73}"/>
    <dgm:cxn modelId="{7EF5480E-31F3-4C7E-825E-99C13680A0BC}" type="presOf" srcId="{A3027B1F-A87A-4BF1-AC5E-3DA645431F9A}" destId="{33572BDD-B731-4165-BF1A-6956482AB3CB}" srcOrd="0" destOrd="0" presId="urn:microsoft.com/office/officeart/2005/8/layout/StepDownProcess"/>
    <dgm:cxn modelId="{C25F5B24-BD80-4296-A8CD-37AFD6F00270}" type="presOf" srcId="{6E0C787B-C922-4510-97BA-22F0D36D9A81}" destId="{5F0B9AE0-68EA-45F2-81AC-FB0CC1648D80}" srcOrd="0" destOrd="1" presId="urn:microsoft.com/office/officeart/2005/8/layout/StepDownProcess"/>
    <dgm:cxn modelId="{177AA825-CF83-4A85-BBCE-C78482795960}" type="presOf" srcId="{ED1BBE33-06A9-4AC4-B17D-236540D71CCE}" destId="{8593AF70-58AE-4EA5-9D33-102735D75782}" srcOrd="0" destOrd="3" presId="urn:microsoft.com/office/officeart/2005/8/layout/StepDownProcess"/>
    <dgm:cxn modelId="{3BD24B26-21B8-44AC-808D-5AB965095169}" srcId="{B54FB431-AE49-46C2-86B0-F213F6B0D258}" destId="{6E0C787B-C922-4510-97BA-22F0D36D9A81}" srcOrd="1" destOrd="0" parTransId="{399A1BCB-7195-4D2F-BBF1-9009A09D0826}" sibTransId="{8EEB01BC-6803-42F6-A5E6-5C64CA318539}"/>
    <dgm:cxn modelId="{D4E19827-0A2B-4D2D-8F29-78804A3D7933}" srcId="{5405D84C-D1CC-4595-882B-062B8E8F571E}" destId="{32514042-2432-4A9F-83FE-117E1E566A14}" srcOrd="3" destOrd="0" parTransId="{67472844-5E06-4C59-9425-3AC443D49C4C}" sibTransId="{F63F4D2C-C096-44ED-AD0D-0DBD82920DA2}"/>
    <dgm:cxn modelId="{3C44CA5F-6F94-447E-80DD-C246D11CDB0D}" type="presOf" srcId="{537C41DD-B54D-45A3-9E7A-9290E34DDD1D}" destId="{33572BDD-B731-4165-BF1A-6956482AB3CB}" srcOrd="0" destOrd="2" presId="urn:microsoft.com/office/officeart/2005/8/layout/StepDownProcess"/>
    <dgm:cxn modelId="{8BB5086A-85AF-4658-B202-BBA8FB571ACD}" srcId="{430D0816-C9D9-4AA2-911A-C5A67B717201}" destId="{A3027B1F-A87A-4BF1-AC5E-3DA645431F9A}" srcOrd="0" destOrd="0" parTransId="{426177D8-D766-44C1-8AC7-BBF91C2DAF84}" sibTransId="{F5524159-15C7-488B-BBE0-073BAB976317}"/>
    <dgm:cxn modelId="{C202214B-132C-404D-A852-CBEDB2D05C12}" type="presOf" srcId="{B54FB431-AE49-46C2-86B0-F213F6B0D258}" destId="{C8FDF38D-FC1B-4F69-9D65-5523A3D9BE51}" srcOrd="0" destOrd="0" presId="urn:microsoft.com/office/officeart/2005/8/layout/StepDownProcess"/>
    <dgm:cxn modelId="{7421F471-7A71-40BE-8F91-602392874A64}" type="presOf" srcId="{B80E0BDF-1DE0-4FB0-BF65-30AE5DA6ACDD}" destId="{8593AF70-58AE-4EA5-9D33-102735D75782}" srcOrd="0" destOrd="2" presId="urn:microsoft.com/office/officeart/2005/8/layout/StepDownProcess"/>
    <dgm:cxn modelId="{D9EFDB55-EA53-40D3-A11C-11DB47B080B4}" srcId="{0C2D9585-1B97-4FC6-8BA0-81F699135040}" destId="{ED1BBE33-06A9-4AC4-B17D-236540D71CCE}" srcOrd="3" destOrd="0" parTransId="{9B9A36E1-2862-4CB4-A41C-706343DF6550}" sibTransId="{6EDBAEE3-3650-4EA2-A986-A0CE250085D5}"/>
    <dgm:cxn modelId="{68423478-7F7E-4037-B112-8A341EC9EDEA}" srcId="{0C2D9585-1B97-4FC6-8BA0-81F699135040}" destId="{D82EFA8A-6F01-46BB-BC6E-CA9D0DDF8499}" srcOrd="1" destOrd="0" parTransId="{1E0B20B2-E62C-4B0F-96D2-AC01026C88F7}" sibTransId="{DD6BAE9B-D1C3-4B60-8B7D-521B9E1B3082}"/>
    <dgm:cxn modelId="{EFA7788B-B4F9-470A-BA5C-5DE94EC5DB17}" srcId="{0C2D9585-1B97-4FC6-8BA0-81F699135040}" destId="{B80E0BDF-1DE0-4FB0-BF65-30AE5DA6ACDD}" srcOrd="2" destOrd="0" parTransId="{01A97CAD-1651-47DB-B5AD-72A06673993B}" sibTransId="{07954BD3-236E-444A-82D7-BE60045FE46B}"/>
    <dgm:cxn modelId="{75659C9A-CD46-4953-BED3-45478D3E7689}" srcId="{32514042-2432-4A9F-83FE-117E1E566A14}" destId="{9EECBDC7-393B-48E0-AC54-3E72D81A5ACE}" srcOrd="0" destOrd="0" parTransId="{96337647-2A08-4C60-9CCE-48EC040EEB7F}" sibTransId="{B6F586E1-87D1-456E-A701-F78332DBF21A}"/>
    <dgm:cxn modelId="{FF80459F-D33B-4224-BC26-FCDE1A51D5B3}" srcId="{5405D84C-D1CC-4595-882B-062B8E8F571E}" destId="{B54FB431-AE49-46C2-86B0-F213F6B0D258}" srcOrd="1" destOrd="0" parTransId="{F10B2E7F-64E4-499E-977B-DE937673CA39}" sibTransId="{AFB2CF38-298A-4DA7-9FF1-56F680FE91C5}"/>
    <dgm:cxn modelId="{873106A2-04CB-4999-8DDF-418F08B0F5AE}" type="presOf" srcId="{024F0058-82BA-48D9-BA5F-47751373B5E8}" destId="{33572BDD-B731-4165-BF1A-6956482AB3CB}" srcOrd="0" destOrd="1" presId="urn:microsoft.com/office/officeart/2005/8/layout/StepDownProcess"/>
    <dgm:cxn modelId="{8A00E5A3-D21A-404E-939D-937B61064F45}" type="presOf" srcId="{B6C71527-70F6-4687-A450-92E668800451}" destId="{8593AF70-58AE-4EA5-9D33-102735D75782}" srcOrd="0" destOrd="0" presId="urn:microsoft.com/office/officeart/2005/8/layout/StepDownProcess"/>
    <dgm:cxn modelId="{6E1AD2B9-2710-4821-BFED-FD88602AA83A}" type="presOf" srcId="{5405D84C-D1CC-4595-882B-062B8E8F571E}" destId="{93980E1A-2A17-49A9-B190-9566D33D4241}" srcOrd="0" destOrd="0" presId="urn:microsoft.com/office/officeart/2005/8/layout/StepDownProcess"/>
    <dgm:cxn modelId="{46E21DC1-627A-41B8-9BD9-7B3EB075F7F4}" type="presOf" srcId="{2100B20C-E9B5-4AEE-B26A-401B1C45E09F}" destId="{5F0B9AE0-68EA-45F2-81AC-FB0CC1648D80}" srcOrd="0" destOrd="2" presId="urn:microsoft.com/office/officeart/2005/8/layout/StepDownProcess"/>
    <dgm:cxn modelId="{151632C1-BA7D-49E0-A10E-791638B7756F}" type="presOf" srcId="{430D0816-C9D9-4AA2-911A-C5A67B717201}" destId="{0A69F6F9-EEA4-49FF-B7EC-9968EC74EC4B}" srcOrd="0" destOrd="0" presId="urn:microsoft.com/office/officeart/2005/8/layout/StepDownProcess"/>
    <dgm:cxn modelId="{524569C3-7CAF-4B4B-9159-5A74DE425431}" type="presOf" srcId="{9EECBDC7-393B-48E0-AC54-3E72D81A5ACE}" destId="{41255B3E-4065-4725-992A-9B972F138394}" srcOrd="0" destOrd="0" presId="urn:microsoft.com/office/officeart/2005/8/layout/StepDownProcess"/>
    <dgm:cxn modelId="{7A3D00C7-82A2-423B-85CF-676520C7D35F}" srcId="{0C2D9585-1B97-4FC6-8BA0-81F699135040}" destId="{B6C71527-70F6-4687-A450-92E668800451}" srcOrd="0" destOrd="0" parTransId="{920BE47D-91BD-450E-9873-E586897836EE}" sibTransId="{14B2C58C-22D1-4BF7-8A5A-A162875E69F2}"/>
    <dgm:cxn modelId="{C13FB2D0-FD77-4FC2-9C62-A0A2803EE082}" type="presOf" srcId="{4EA2F330-B183-4A2D-A392-B02016C9A153}" destId="{5F0B9AE0-68EA-45F2-81AC-FB0CC1648D80}" srcOrd="0" destOrd="0" presId="urn:microsoft.com/office/officeart/2005/8/layout/StepDownProcess"/>
    <dgm:cxn modelId="{0774A1D1-7437-4E2E-B257-4F973F8BBF0E}" srcId="{430D0816-C9D9-4AA2-911A-C5A67B717201}" destId="{024F0058-82BA-48D9-BA5F-47751373B5E8}" srcOrd="1" destOrd="0" parTransId="{30B80E23-AE37-4BD4-A2B3-D08D3BA726EC}" sibTransId="{1A0FFDF3-D546-4D03-AFA6-5C66535B489A}"/>
    <dgm:cxn modelId="{902DBAD9-0B4F-4A0D-84FB-92D99E876660}" type="presOf" srcId="{0C2D9585-1B97-4FC6-8BA0-81F699135040}" destId="{E5AAECAF-B54D-4926-82D0-243C14790F75}" srcOrd="0" destOrd="0" presId="urn:microsoft.com/office/officeart/2005/8/layout/StepDownProcess"/>
    <dgm:cxn modelId="{F52C52E2-6629-4390-AE13-67BB6DAF6C62}" srcId="{430D0816-C9D9-4AA2-911A-C5A67B717201}" destId="{537C41DD-B54D-45A3-9E7A-9290E34DDD1D}" srcOrd="2" destOrd="0" parTransId="{E2D89B2D-E7E7-45A5-ADB5-554636D05A2A}" sibTransId="{38F28694-0098-4CA8-A7CE-4CF213DFE0A0}"/>
    <dgm:cxn modelId="{5B801CEC-A072-42AA-8B80-82A29BDE835A}" srcId="{5405D84C-D1CC-4595-882B-062B8E8F571E}" destId="{0C2D9585-1B97-4FC6-8BA0-81F699135040}" srcOrd="0" destOrd="0" parTransId="{A1A632C1-28A6-4EF0-A94C-4E18269A5B73}" sibTransId="{213DEE2B-D0C2-453B-8B3E-31C3E176B731}"/>
    <dgm:cxn modelId="{FFF82BF3-3121-4127-B818-7E9D44A166F8}" type="presOf" srcId="{D82EFA8A-6F01-46BB-BC6E-CA9D0DDF8499}" destId="{8593AF70-58AE-4EA5-9D33-102735D75782}" srcOrd="0" destOrd="1" presId="urn:microsoft.com/office/officeart/2005/8/layout/StepDownProcess"/>
    <dgm:cxn modelId="{F04639FA-DC6C-46F3-9132-F4682904B55C}" srcId="{B54FB431-AE49-46C2-86B0-F213F6B0D258}" destId="{4EA2F330-B183-4A2D-A392-B02016C9A153}" srcOrd="0" destOrd="0" parTransId="{D4419590-157B-4EBA-A023-8C84199C8442}" sibTransId="{A2D5D99A-1BB2-4DB0-AAC4-DC5C6B50922A}"/>
    <dgm:cxn modelId="{62D133FB-9884-43B5-BCAA-9F46BD97E392}" srcId="{B54FB431-AE49-46C2-86B0-F213F6B0D258}" destId="{2100B20C-E9B5-4AEE-B26A-401B1C45E09F}" srcOrd="2" destOrd="0" parTransId="{8DBC1346-0B4F-4C16-B800-FE0A6D09FDC5}" sibTransId="{D5F66AE7-5D99-4599-A6B1-EB1CE4497041}"/>
    <dgm:cxn modelId="{6A46EBFE-7FC1-48F9-B9BA-491F7B314044}" type="presOf" srcId="{32514042-2432-4A9F-83FE-117E1E566A14}" destId="{1763619A-1D90-478B-B5D2-2001F58FD90E}" srcOrd="0" destOrd="0" presId="urn:microsoft.com/office/officeart/2005/8/layout/StepDownProcess"/>
    <dgm:cxn modelId="{B98CDAFE-5E60-422F-8C3B-BA2D2C4041B4}" type="presParOf" srcId="{93980E1A-2A17-49A9-B190-9566D33D4241}" destId="{4361C91D-FFC9-4553-8BA3-15C4A52D112A}" srcOrd="0" destOrd="0" presId="urn:microsoft.com/office/officeart/2005/8/layout/StepDownProcess"/>
    <dgm:cxn modelId="{24B88FC4-B5E5-4DC8-BB03-F53C270F86C3}" type="presParOf" srcId="{4361C91D-FFC9-4553-8BA3-15C4A52D112A}" destId="{8CE6FB25-1383-4A66-A3D0-ECEED2C04ADA}" srcOrd="0" destOrd="0" presId="urn:microsoft.com/office/officeart/2005/8/layout/StepDownProcess"/>
    <dgm:cxn modelId="{9238A7A6-A656-49E3-9EC8-DCABDA4D4877}" type="presParOf" srcId="{4361C91D-FFC9-4553-8BA3-15C4A52D112A}" destId="{E5AAECAF-B54D-4926-82D0-243C14790F75}" srcOrd="1" destOrd="0" presId="urn:microsoft.com/office/officeart/2005/8/layout/StepDownProcess"/>
    <dgm:cxn modelId="{53D08362-A171-4055-A1E2-EE0F6B5BD80F}" type="presParOf" srcId="{4361C91D-FFC9-4553-8BA3-15C4A52D112A}" destId="{8593AF70-58AE-4EA5-9D33-102735D75782}" srcOrd="2" destOrd="0" presId="urn:microsoft.com/office/officeart/2005/8/layout/StepDownProcess"/>
    <dgm:cxn modelId="{1E9E5993-C9A8-45A5-90BA-1EC88D3592CD}" type="presParOf" srcId="{93980E1A-2A17-49A9-B190-9566D33D4241}" destId="{4E408C80-9C37-4BC6-B751-F00843C4CA70}" srcOrd="1" destOrd="0" presId="urn:microsoft.com/office/officeart/2005/8/layout/StepDownProcess"/>
    <dgm:cxn modelId="{8E78CD7F-55CE-4EEC-B0DB-EC257BD513BE}" type="presParOf" srcId="{93980E1A-2A17-49A9-B190-9566D33D4241}" destId="{EF591EEE-1760-4344-A3F0-545AFBAA998B}" srcOrd="2" destOrd="0" presId="urn:microsoft.com/office/officeart/2005/8/layout/StepDownProcess"/>
    <dgm:cxn modelId="{03CBD867-32A5-4746-9266-39CCF7A1BE97}" type="presParOf" srcId="{EF591EEE-1760-4344-A3F0-545AFBAA998B}" destId="{E4D7163E-D068-4907-9292-AEEF5DAA3783}" srcOrd="0" destOrd="0" presId="urn:microsoft.com/office/officeart/2005/8/layout/StepDownProcess"/>
    <dgm:cxn modelId="{284438AC-4AFC-407A-9B2B-2D4EAB953655}" type="presParOf" srcId="{EF591EEE-1760-4344-A3F0-545AFBAA998B}" destId="{C8FDF38D-FC1B-4F69-9D65-5523A3D9BE51}" srcOrd="1" destOrd="0" presId="urn:microsoft.com/office/officeart/2005/8/layout/StepDownProcess"/>
    <dgm:cxn modelId="{FA52F829-C64D-4983-8E28-D47B4BCB4DD6}" type="presParOf" srcId="{EF591EEE-1760-4344-A3F0-545AFBAA998B}" destId="{5F0B9AE0-68EA-45F2-81AC-FB0CC1648D80}" srcOrd="2" destOrd="0" presId="urn:microsoft.com/office/officeart/2005/8/layout/StepDownProcess"/>
    <dgm:cxn modelId="{FB37A764-1154-4117-9AD6-CFB947C81C49}" type="presParOf" srcId="{93980E1A-2A17-49A9-B190-9566D33D4241}" destId="{C979A860-854F-4EA4-9E59-0B7E19323A02}" srcOrd="3" destOrd="0" presId="urn:microsoft.com/office/officeart/2005/8/layout/StepDownProcess"/>
    <dgm:cxn modelId="{228CBE2D-F345-439B-B593-66561100BC0A}" type="presParOf" srcId="{93980E1A-2A17-49A9-B190-9566D33D4241}" destId="{A51DF978-6A1E-4D90-80F3-8AD154FAC536}" srcOrd="4" destOrd="0" presId="urn:microsoft.com/office/officeart/2005/8/layout/StepDownProcess"/>
    <dgm:cxn modelId="{190423CC-D6A8-4D1D-AA13-D9E746D9E844}" type="presParOf" srcId="{A51DF978-6A1E-4D90-80F3-8AD154FAC536}" destId="{46F247C4-FBFB-4C32-AF68-5B8C2B4C57BA}" srcOrd="0" destOrd="0" presId="urn:microsoft.com/office/officeart/2005/8/layout/StepDownProcess"/>
    <dgm:cxn modelId="{7310B223-4719-465F-821E-A1153BDC457B}" type="presParOf" srcId="{A51DF978-6A1E-4D90-80F3-8AD154FAC536}" destId="{0A69F6F9-EEA4-49FF-B7EC-9968EC74EC4B}" srcOrd="1" destOrd="0" presId="urn:microsoft.com/office/officeart/2005/8/layout/StepDownProcess"/>
    <dgm:cxn modelId="{CDACD207-62E2-4A73-BAA1-652A25B04790}" type="presParOf" srcId="{A51DF978-6A1E-4D90-80F3-8AD154FAC536}" destId="{33572BDD-B731-4165-BF1A-6956482AB3CB}" srcOrd="2" destOrd="0" presId="urn:microsoft.com/office/officeart/2005/8/layout/StepDownProcess"/>
    <dgm:cxn modelId="{5C2AAD83-8FB2-4BFF-8882-AE9C622ADB7B}" type="presParOf" srcId="{93980E1A-2A17-49A9-B190-9566D33D4241}" destId="{D621D478-3BB1-4A45-952A-69FE20D39DA1}" srcOrd="5" destOrd="0" presId="urn:microsoft.com/office/officeart/2005/8/layout/StepDownProcess"/>
    <dgm:cxn modelId="{1A177D25-AB8B-40E7-A8FE-FB9001339467}" type="presParOf" srcId="{93980E1A-2A17-49A9-B190-9566D33D4241}" destId="{603EDC26-9888-4252-8A3E-BDF5FD72A188}" srcOrd="6" destOrd="0" presId="urn:microsoft.com/office/officeart/2005/8/layout/StepDownProcess"/>
    <dgm:cxn modelId="{C329478C-19D2-48DB-A831-5A90625C974C}" type="presParOf" srcId="{603EDC26-9888-4252-8A3E-BDF5FD72A188}" destId="{1763619A-1D90-478B-B5D2-2001F58FD90E}" srcOrd="0" destOrd="0" presId="urn:microsoft.com/office/officeart/2005/8/layout/StepDownProcess"/>
    <dgm:cxn modelId="{0F515D14-59D8-457E-9F06-1648A5275B51}" type="presParOf" srcId="{603EDC26-9888-4252-8A3E-BDF5FD72A188}" destId="{41255B3E-4065-4725-992A-9B972F13839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D8392B-2C14-4F26-94BA-EFC5F8B9B49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B58C781-EC1B-45DC-8342-DB4B99A473B2}">
      <dgm:prSet/>
      <dgm:spPr/>
      <dgm:t>
        <a:bodyPr/>
        <a:lstStyle/>
        <a:p>
          <a:r>
            <a:rPr lang="en-US" dirty="0"/>
            <a:t>The </a:t>
          </a:r>
          <a:r>
            <a:rPr lang="en-US" u="sng" dirty="0"/>
            <a:t>SCOFF</a:t>
          </a:r>
          <a:r>
            <a:rPr lang="en-US" dirty="0"/>
            <a:t>:</a:t>
          </a:r>
        </a:p>
      </dgm:t>
    </dgm:pt>
    <dgm:pt modelId="{8D3AD9B1-CC7B-4AB4-95ED-F6FF3B5B1C93}" type="parTrans" cxnId="{F56360EC-118C-4413-8AED-E8A95CF34536}">
      <dgm:prSet/>
      <dgm:spPr/>
      <dgm:t>
        <a:bodyPr/>
        <a:lstStyle/>
        <a:p>
          <a:endParaRPr lang="en-US"/>
        </a:p>
      </dgm:t>
    </dgm:pt>
    <dgm:pt modelId="{7C54E198-0373-4081-AC56-88F0D9A3BD2A}" type="sibTrans" cxnId="{F56360EC-118C-4413-8AED-E8A95CF34536}">
      <dgm:prSet/>
      <dgm:spPr/>
      <dgm:t>
        <a:bodyPr/>
        <a:lstStyle/>
        <a:p>
          <a:endParaRPr lang="en-US"/>
        </a:p>
      </dgm:t>
    </dgm:pt>
    <dgm:pt modelId="{450F9046-B362-4350-97F6-695FAC3DEBBB}">
      <dgm:prSet/>
      <dgm:spPr/>
      <dgm:t>
        <a:bodyPr/>
        <a:lstStyle/>
        <a:p>
          <a:r>
            <a:rPr lang="en-US"/>
            <a:t>S Do you make yourself Sick because you feel uncomfortably full?</a:t>
          </a:r>
        </a:p>
      </dgm:t>
    </dgm:pt>
    <dgm:pt modelId="{F1ACEFF4-488C-41BC-89BA-CC3BD845FA70}" type="parTrans" cxnId="{8EC057D6-CFFD-4D57-B560-1FC285BCD2C5}">
      <dgm:prSet/>
      <dgm:spPr/>
      <dgm:t>
        <a:bodyPr/>
        <a:lstStyle/>
        <a:p>
          <a:endParaRPr lang="en-US"/>
        </a:p>
      </dgm:t>
    </dgm:pt>
    <dgm:pt modelId="{4AE19E8A-DE3A-4D50-BD5D-AAD0D0241C06}" type="sibTrans" cxnId="{8EC057D6-CFFD-4D57-B560-1FC285BCD2C5}">
      <dgm:prSet/>
      <dgm:spPr/>
      <dgm:t>
        <a:bodyPr/>
        <a:lstStyle/>
        <a:p>
          <a:endParaRPr lang="en-US"/>
        </a:p>
      </dgm:t>
    </dgm:pt>
    <dgm:pt modelId="{750F81CE-EBF8-4575-9952-D1E77AB60284}">
      <dgm:prSet/>
      <dgm:spPr/>
      <dgm:t>
        <a:bodyPr/>
        <a:lstStyle/>
        <a:p>
          <a:r>
            <a:rPr lang="en-US"/>
            <a:t>C Do you worry you have lost Control over how much you eat?</a:t>
          </a:r>
        </a:p>
      </dgm:t>
    </dgm:pt>
    <dgm:pt modelId="{BBAF9A01-234F-411F-BF9F-DACC04A7B1C1}" type="parTrans" cxnId="{F771F290-953C-4B9A-9540-9F42B9D3C0A1}">
      <dgm:prSet/>
      <dgm:spPr/>
      <dgm:t>
        <a:bodyPr/>
        <a:lstStyle/>
        <a:p>
          <a:endParaRPr lang="en-US"/>
        </a:p>
      </dgm:t>
    </dgm:pt>
    <dgm:pt modelId="{7622472E-4418-41A1-B589-1BD7C01A90AE}" type="sibTrans" cxnId="{F771F290-953C-4B9A-9540-9F42B9D3C0A1}">
      <dgm:prSet/>
      <dgm:spPr/>
      <dgm:t>
        <a:bodyPr/>
        <a:lstStyle/>
        <a:p>
          <a:endParaRPr lang="en-US"/>
        </a:p>
      </dgm:t>
    </dgm:pt>
    <dgm:pt modelId="{F57265F4-482C-418F-9F86-139FCB832B67}">
      <dgm:prSet/>
      <dgm:spPr/>
      <dgm:t>
        <a:bodyPr/>
        <a:lstStyle/>
        <a:p>
          <a:r>
            <a:rPr lang="en-US"/>
            <a:t>O Have you recently lost more than One stone (6.35 kg or 14 lb) in a three-month period?</a:t>
          </a:r>
        </a:p>
      </dgm:t>
    </dgm:pt>
    <dgm:pt modelId="{92A4D3EC-F989-4E0A-BB89-920E75FEABA3}" type="parTrans" cxnId="{8A265E93-F3A5-432A-8032-998C3AE9B493}">
      <dgm:prSet/>
      <dgm:spPr/>
      <dgm:t>
        <a:bodyPr/>
        <a:lstStyle/>
        <a:p>
          <a:endParaRPr lang="en-US"/>
        </a:p>
      </dgm:t>
    </dgm:pt>
    <dgm:pt modelId="{5A2A39DB-AFD6-43DA-8190-765E3651AAD2}" type="sibTrans" cxnId="{8A265E93-F3A5-432A-8032-998C3AE9B493}">
      <dgm:prSet/>
      <dgm:spPr/>
      <dgm:t>
        <a:bodyPr/>
        <a:lstStyle/>
        <a:p>
          <a:endParaRPr lang="en-US"/>
        </a:p>
      </dgm:t>
    </dgm:pt>
    <dgm:pt modelId="{4589A82E-EE8A-450B-B2FF-C81818CB5AA1}">
      <dgm:prSet/>
      <dgm:spPr/>
      <dgm:t>
        <a:bodyPr/>
        <a:lstStyle/>
        <a:p>
          <a:r>
            <a:rPr lang="en-US"/>
            <a:t>F Do you believe yourself to be Fat when others say you are too thin?</a:t>
          </a:r>
        </a:p>
      </dgm:t>
    </dgm:pt>
    <dgm:pt modelId="{B452FCEC-48DD-438B-B545-AA0EA73C4E1E}" type="parTrans" cxnId="{D98A9F49-27AE-4BC1-8247-8025DB25454E}">
      <dgm:prSet/>
      <dgm:spPr/>
      <dgm:t>
        <a:bodyPr/>
        <a:lstStyle/>
        <a:p>
          <a:endParaRPr lang="en-US"/>
        </a:p>
      </dgm:t>
    </dgm:pt>
    <dgm:pt modelId="{4ACD556D-F042-4A1E-94B7-BE52A1A71803}" type="sibTrans" cxnId="{D98A9F49-27AE-4BC1-8247-8025DB25454E}">
      <dgm:prSet/>
      <dgm:spPr/>
      <dgm:t>
        <a:bodyPr/>
        <a:lstStyle/>
        <a:p>
          <a:endParaRPr lang="en-US"/>
        </a:p>
      </dgm:t>
    </dgm:pt>
    <dgm:pt modelId="{7D8E81D2-F166-4693-A015-86FB12ADBF80}">
      <dgm:prSet/>
      <dgm:spPr/>
      <dgm:t>
        <a:bodyPr/>
        <a:lstStyle/>
        <a:p>
          <a:r>
            <a:rPr lang="en-US"/>
            <a:t>F Would you say Food dominates your life?</a:t>
          </a:r>
        </a:p>
      </dgm:t>
    </dgm:pt>
    <dgm:pt modelId="{BB868EA5-41FF-41A3-A1DB-BAE1C7F4FD26}" type="parTrans" cxnId="{64DA886D-9DB1-428A-A4E1-BD0DF68BF4E8}">
      <dgm:prSet/>
      <dgm:spPr/>
      <dgm:t>
        <a:bodyPr/>
        <a:lstStyle/>
        <a:p>
          <a:endParaRPr lang="en-US"/>
        </a:p>
      </dgm:t>
    </dgm:pt>
    <dgm:pt modelId="{C5AD085F-0A82-4E71-8E01-55D47C351406}" type="sibTrans" cxnId="{64DA886D-9DB1-428A-A4E1-BD0DF68BF4E8}">
      <dgm:prSet/>
      <dgm:spPr/>
      <dgm:t>
        <a:bodyPr/>
        <a:lstStyle/>
        <a:p>
          <a:endParaRPr lang="en-US"/>
        </a:p>
      </dgm:t>
    </dgm:pt>
    <dgm:pt modelId="{1288C094-1CBF-4965-8A87-CF1618C93BA3}">
      <dgm:prSet/>
      <dgm:spPr/>
      <dgm:t>
        <a:bodyPr/>
        <a:lstStyle/>
        <a:p>
          <a:r>
            <a:rPr lang="en-US"/>
            <a:t>*Two or more positive responses on the SCOFF indicates a possible ED and should prompt referral for further evaluation.</a:t>
          </a:r>
        </a:p>
      </dgm:t>
    </dgm:pt>
    <dgm:pt modelId="{9FB1F2AA-7043-4581-8680-FBEA00182389}" type="parTrans" cxnId="{197C4B7E-BDBC-40DB-8843-BAE2DD13C8C1}">
      <dgm:prSet/>
      <dgm:spPr/>
      <dgm:t>
        <a:bodyPr/>
        <a:lstStyle/>
        <a:p>
          <a:endParaRPr lang="en-US"/>
        </a:p>
      </dgm:t>
    </dgm:pt>
    <dgm:pt modelId="{4A04D039-0149-40C0-B74D-4B96617EE47F}" type="sibTrans" cxnId="{197C4B7E-BDBC-40DB-8843-BAE2DD13C8C1}">
      <dgm:prSet/>
      <dgm:spPr/>
      <dgm:t>
        <a:bodyPr/>
        <a:lstStyle/>
        <a:p>
          <a:endParaRPr lang="en-US"/>
        </a:p>
      </dgm:t>
    </dgm:pt>
    <dgm:pt modelId="{FDB05477-10EC-4A51-8ECD-4FB74085EC6A}" type="pres">
      <dgm:prSet presAssocID="{25D8392B-2C14-4F26-94BA-EFC5F8B9B49C}" presName="root" presStyleCnt="0">
        <dgm:presLayoutVars>
          <dgm:dir/>
          <dgm:resizeHandles val="exact"/>
        </dgm:presLayoutVars>
      </dgm:prSet>
      <dgm:spPr/>
    </dgm:pt>
    <dgm:pt modelId="{1FF1127D-A3C4-4760-974F-B79EC4D85A3C}" type="pres">
      <dgm:prSet presAssocID="{2B58C781-EC1B-45DC-8342-DB4B99A473B2}" presName="compNode" presStyleCnt="0"/>
      <dgm:spPr/>
    </dgm:pt>
    <dgm:pt modelId="{D961CDC3-5E8F-4FAA-B29B-2BB5522E6AEC}" type="pres">
      <dgm:prSet presAssocID="{2B58C781-EC1B-45DC-8342-DB4B99A473B2}" presName="bgRect" presStyleLbl="bgShp" presStyleIdx="0" presStyleCnt="7"/>
      <dgm:spPr/>
    </dgm:pt>
    <dgm:pt modelId="{A4409B2A-1D49-426F-9FC5-3D1E7D16BDFF}" type="pres">
      <dgm:prSet presAssocID="{2B58C781-EC1B-45DC-8342-DB4B99A473B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st RTL"/>
        </a:ext>
      </dgm:extLst>
    </dgm:pt>
    <dgm:pt modelId="{02824600-52B1-4DEB-B543-B385C8FDCF45}" type="pres">
      <dgm:prSet presAssocID="{2B58C781-EC1B-45DC-8342-DB4B99A473B2}" presName="spaceRect" presStyleCnt="0"/>
      <dgm:spPr/>
    </dgm:pt>
    <dgm:pt modelId="{A98325D7-935A-4A94-A098-21917B5E3519}" type="pres">
      <dgm:prSet presAssocID="{2B58C781-EC1B-45DC-8342-DB4B99A473B2}" presName="parTx" presStyleLbl="revTx" presStyleIdx="0" presStyleCnt="7">
        <dgm:presLayoutVars>
          <dgm:chMax val="0"/>
          <dgm:chPref val="0"/>
        </dgm:presLayoutVars>
      </dgm:prSet>
      <dgm:spPr/>
    </dgm:pt>
    <dgm:pt modelId="{2463713A-EF45-4231-AB45-6308233B4317}" type="pres">
      <dgm:prSet presAssocID="{7C54E198-0373-4081-AC56-88F0D9A3BD2A}" presName="sibTrans" presStyleCnt="0"/>
      <dgm:spPr/>
    </dgm:pt>
    <dgm:pt modelId="{7EA3600F-AB2C-4742-9027-5F863D01468A}" type="pres">
      <dgm:prSet presAssocID="{450F9046-B362-4350-97F6-695FAC3DEBBB}" presName="compNode" presStyleCnt="0"/>
      <dgm:spPr/>
    </dgm:pt>
    <dgm:pt modelId="{D3235B17-04C0-4B18-A153-19730C214165}" type="pres">
      <dgm:prSet presAssocID="{450F9046-B362-4350-97F6-695FAC3DEBBB}" presName="bgRect" presStyleLbl="bgShp" presStyleIdx="1" presStyleCnt="7"/>
      <dgm:spPr/>
    </dgm:pt>
    <dgm:pt modelId="{699FE8AC-D9CB-4CBB-9A40-B0A0676ADA02}" type="pres">
      <dgm:prSet presAssocID="{450F9046-B362-4350-97F6-695FAC3DEBB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omach"/>
        </a:ext>
      </dgm:extLst>
    </dgm:pt>
    <dgm:pt modelId="{C0FE8D24-EB5C-420A-A084-08A89FD30F41}" type="pres">
      <dgm:prSet presAssocID="{450F9046-B362-4350-97F6-695FAC3DEBBB}" presName="spaceRect" presStyleCnt="0"/>
      <dgm:spPr/>
    </dgm:pt>
    <dgm:pt modelId="{24F658B4-FAC5-418C-9D72-5BC481D5495F}" type="pres">
      <dgm:prSet presAssocID="{450F9046-B362-4350-97F6-695FAC3DEBBB}" presName="parTx" presStyleLbl="revTx" presStyleIdx="1" presStyleCnt="7">
        <dgm:presLayoutVars>
          <dgm:chMax val="0"/>
          <dgm:chPref val="0"/>
        </dgm:presLayoutVars>
      </dgm:prSet>
      <dgm:spPr/>
    </dgm:pt>
    <dgm:pt modelId="{3EB19165-7493-4897-AEF9-6C17038B3F6E}" type="pres">
      <dgm:prSet presAssocID="{4AE19E8A-DE3A-4D50-BD5D-AAD0D0241C06}" presName="sibTrans" presStyleCnt="0"/>
      <dgm:spPr/>
    </dgm:pt>
    <dgm:pt modelId="{30B4A076-7587-45E5-BB8F-2AEC2B767826}" type="pres">
      <dgm:prSet presAssocID="{750F81CE-EBF8-4575-9952-D1E77AB60284}" presName="compNode" presStyleCnt="0"/>
      <dgm:spPr/>
    </dgm:pt>
    <dgm:pt modelId="{8C68801C-5298-4990-8D84-0C135E54C828}" type="pres">
      <dgm:prSet presAssocID="{750F81CE-EBF8-4575-9952-D1E77AB60284}" presName="bgRect" presStyleLbl="bgShp" presStyleIdx="2" presStyleCnt="7"/>
      <dgm:spPr/>
    </dgm:pt>
    <dgm:pt modelId="{394EAC3D-ABB2-439F-9B23-116A81EA5679}" type="pres">
      <dgm:prSet presAssocID="{750F81CE-EBF8-4575-9952-D1E77AB6028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pple"/>
        </a:ext>
      </dgm:extLst>
    </dgm:pt>
    <dgm:pt modelId="{5D6D9DC6-B3C4-49D5-90CC-00E31335DD9C}" type="pres">
      <dgm:prSet presAssocID="{750F81CE-EBF8-4575-9952-D1E77AB60284}" presName="spaceRect" presStyleCnt="0"/>
      <dgm:spPr/>
    </dgm:pt>
    <dgm:pt modelId="{CE8284BF-B78E-4628-B043-FA5580C69CED}" type="pres">
      <dgm:prSet presAssocID="{750F81CE-EBF8-4575-9952-D1E77AB60284}" presName="parTx" presStyleLbl="revTx" presStyleIdx="2" presStyleCnt="7">
        <dgm:presLayoutVars>
          <dgm:chMax val="0"/>
          <dgm:chPref val="0"/>
        </dgm:presLayoutVars>
      </dgm:prSet>
      <dgm:spPr/>
    </dgm:pt>
    <dgm:pt modelId="{57D6ECBA-0B8D-4C18-B51C-FFFAD13B1FAC}" type="pres">
      <dgm:prSet presAssocID="{7622472E-4418-41A1-B589-1BD7C01A90AE}" presName="sibTrans" presStyleCnt="0"/>
      <dgm:spPr/>
    </dgm:pt>
    <dgm:pt modelId="{FF99AECD-954E-4E44-B1C5-DE813B02F65F}" type="pres">
      <dgm:prSet presAssocID="{F57265F4-482C-418F-9F86-139FCB832B67}" presName="compNode" presStyleCnt="0"/>
      <dgm:spPr/>
    </dgm:pt>
    <dgm:pt modelId="{83311AE2-F508-4EB8-9990-93C773DEBA67}" type="pres">
      <dgm:prSet presAssocID="{F57265F4-482C-418F-9F86-139FCB832B67}" presName="bgRect" presStyleLbl="bgShp" presStyleIdx="3" presStyleCnt="7"/>
      <dgm:spPr/>
    </dgm:pt>
    <dgm:pt modelId="{D2DCA6D1-D0B7-46FA-94C4-571CBAA4ACC7}" type="pres">
      <dgm:prSet presAssocID="{F57265F4-482C-418F-9F86-139FCB832B6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CFF7B08B-EAF2-4434-9AD7-FD40D5286502}" type="pres">
      <dgm:prSet presAssocID="{F57265F4-482C-418F-9F86-139FCB832B67}" presName="spaceRect" presStyleCnt="0"/>
      <dgm:spPr/>
    </dgm:pt>
    <dgm:pt modelId="{5C430652-AF04-4E45-9FA1-9EFC601FD7B3}" type="pres">
      <dgm:prSet presAssocID="{F57265F4-482C-418F-9F86-139FCB832B67}" presName="parTx" presStyleLbl="revTx" presStyleIdx="3" presStyleCnt="7">
        <dgm:presLayoutVars>
          <dgm:chMax val="0"/>
          <dgm:chPref val="0"/>
        </dgm:presLayoutVars>
      </dgm:prSet>
      <dgm:spPr/>
    </dgm:pt>
    <dgm:pt modelId="{02DCDC3F-DAF8-4F81-B704-5FED17328F52}" type="pres">
      <dgm:prSet presAssocID="{5A2A39DB-AFD6-43DA-8190-765E3651AAD2}" presName="sibTrans" presStyleCnt="0"/>
      <dgm:spPr/>
    </dgm:pt>
    <dgm:pt modelId="{4E70CA7D-1950-473A-9901-2B5B62D9D793}" type="pres">
      <dgm:prSet presAssocID="{4589A82E-EE8A-450B-B2FF-C81818CB5AA1}" presName="compNode" presStyleCnt="0"/>
      <dgm:spPr/>
    </dgm:pt>
    <dgm:pt modelId="{5E63B18F-D3C5-4D0B-B888-BF2A0CA59AF4}" type="pres">
      <dgm:prSet presAssocID="{4589A82E-EE8A-450B-B2FF-C81818CB5AA1}" presName="bgRect" presStyleLbl="bgShp" presStyleIdx="4" presStyleCnt="7"/>
      <dgm:spPr/>
    </dgm:pt>
    <dgm:pt modelId="{5DC03B94-18FF-481A-9C13-F59CD76E123C}" type="pres">
      <dgm:prSet presAssocID="{4589A82E-EE8A-450B-B2FF-C81818CB5AA1}" presName="iconRect" presStyleLbl="nod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cale"/>
        </a:ext>
      </dgm:extLst>
    </dgm:pt>
    <dgm:pt modelId="{85220E67-9D4E-4AFE-8ED5-94C0E7520147}" type="pres">
      <dgm:prSet presAssocID="{4589A82E-EE8A-450B-B2FF-C81818CB5AA1}" presName="spaceRect" presStyleCnt="0"/>
      <dgm:spPr/>
    </dgm:pt>
    <dgm:pt modelId="{F1A6C4CF-6ED7-42DC-940D-CFA8D8EABAD3}" type="pres">
      <dgm:prSet presAssocID="{4589A82E-EE8A-450B-B2FF-C81818CB5AA1}" presName="parTx" presStyleLbl="revTx" presStyleIdx="4" presStyleCnt="7">
        <dgm:presLayoutVars>
          <dgm:chMax val="0"/>
          <dgm:chPref val="0"/>
        </dgm:presLayoutVars>
      </dgm:prSet>
      <dgm:spPr/>
    </dgm:pt>
    <dgm:pt modelId="{75915BCE-9FF9-4F9D-9F57-1A0904075FDA}" type="pres">
      <dgm:prSet presAssocID="{4ACD556D-F042-4A1E-94B7-BE52A1A71803}" presName="sibTrans" presStyleCnt="0"/>
      <dgm:spPr/>
    </dgm:pt>
    <dgm:pt modelId="{4E78D3CD-3E47-45C7-AD4B-4FA9E4821AB1}" type="pres">
      <dgm:prSet presAssocID="{7D8E81D2-F166-4693-A015-86FB12ADBF80}" presName="compNode" presStyleCnt="0"/>
      <dgm:spPr/>
    </dgm:pt>
    <dgm:pt modelId="{5690492A-0F26-45EF-BD71-38F3B037CC0B}" type="pres">
      <dgm:prSet presAssocID="{7D8E81D2-F166-4693-A015-86FB12ADBF80}" presName="bgRect" presStyleLbl="bgShp" presStyleIdx="5" presStyleCnt="7"/>
      <dgm:spPr/>
    </dgm:pt>
    <dgm:pt modelId="{3F6209C7-DCE4-4595-8F1E-C8FD234BB4D8}" type="pres">
      <dgm:prSet presAssocID="{7D8E81D2-F166-4693-A015-86FB12ADBF8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rger and Drink"/>
        </a:ext>
      </dgm:extLst>
    </dgm:pt>
    <dgm:pt modelId="{B12035A6-2FF8-44FC-818E-7248DB762D7C}" type="pres">
      <dgm:prSet presAssocID="{7D8E81D2-F166-4693-A015-86FB12ADBF80}" presName="spaceRect" presStyleCnt="0"/>
      <dgm:spPr/>
    </dgm:pt>
    <dgm:pt modelId="{A09A14C5-27B5-4C4C-841B-ACE823A5618A}" type="pres">
      <dgm:prSet presAssocID="{7D8E81D2-F166-4693-A015-86FB12ADBF80}" presName="parTx" presStyleLbl="revTx" presStyleIdx="5" presStyleCnt="7">
        <dgm:presLayoutVars>
          <dgm:chMax val="0"/>
          <dgm:chPref val="0"/>
        </dgm:presLayoutVars>
      </dgm:prSet>
      <dgm:spPr/>
    </dgm:pt>
    <dgm:pt modelId="{80397A56-8956-454C-9EBA-32E582E4520D}" type="pres">
      <dgm:prSet presAssocID="{C5AD085F-0A82-4E71-8E01-55D47C351406}" presName="sibTrans" presStyleCnt="0"/>
      <dgm:spPr/>
    </dgm:pt>
    <dgm:pt modelId="{4508421F-6B84-40A5-8F3A-7B80F4B3391B}" type="pres">
      <dgm:prSet presAssocID="{1288C094-1CBF-4965-8A87-CF1618C93BA3}" presName="compNode" presStyleCnt="0"/>
      <dgm:spPr/>
    </dgm:pt>
    <dgm:pt modelId="{159B6270-1118-48C1-B779-56F3566E1DA9}" type="pres">
      <dgm:prSet presAssocID="{1288C094-1CBF-4965-8A87-CF1618C93BA3}" presName="bgRect" presStyleLbl="bgShp" presStyleIdx="6" presStyleCnt="7"/>
      <dgm:spPr/>
    </dgm:pt>
    <dgm:pt modelId="{EF604AB4-957C-4A60-A858-5FA0457F658F}" type="pres">
      <dgm:prSet presAssocID="{1288C094-1CBF-4965-8A87-CF1618C93BA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resentation with Checklist"/>
        </a:ext>
      </dgm:extLst>
    </dgm:pt>
    <dgm:pt modelId="{A82E994C-CE6B-4114-AE28-D3EE46CE0F92}" type="pres">
      <dgm:prSet presAssocID="{1288C094-1CBF-4965-8A87-CF1618C93BA3}" presName="spaceRect" presStyleCnt="0"/>
      <dgm:spPr/>
    </dgm:pt>
    <dgm:pt modelId="{1D2D6D2B-55D7-42D8-8C45-DC569ED980E7}" type="pres">
      <dgm:prSet presAssocID="{1288C094-1CBF-4965-8A87-CF1618C93BA3}" presName="parTx" presStyleLbl="revTx" presStyleIdx="6" presStyleCnt="7">
        <dgm:presLayoutVars>
          <dgm:chMax val="0"/>
          <dgm:chPref val="0"/>
        </dgm:presLayoutVars>
      </dgm:prSet>
      <dgm:spPr/>
    </dgm:pt>
  </dgm:ptLst>
  <dgm:cxnLst>
    <dgm:cxn modelId="{2B147C12-97F7-4E06-B607-DCCDB110A871}" type="presOf" srcId="{450F9046-B362-4350-97F6-695FAC3DEBBB}" destId="{24F658B4-FAC5-418C-9D72-5BC481D5495F}" srcOrd="0" destOrd="0" presId="urn:microsoft.com/office/officeart/2018/2/layout/IconVerticalSolidList"/>
    <dgm:cxn modelId="{9EB80F62-DBAB-43C0-9628-473516158B57}" type="presOf" srcId="{F57265F4-482C-418F-9F86-139FCB832B67}" destId="{5C430652-AF04-4E45-9FA1-9EFC601FD7B3}" srcOrd="0" destOrd="0" presId="urn:microsoft.com/office/officeart/2018/2/layout/IconVerticalSolidList"/>
    <dgm:cxn modelId="{EE5B5845-868B-4022-BFBB-B2922D98B46A}" type="presOf" srcId="{4589A82E-EE8A-450B-B2FF-C81818CB5AA1}" destId="{F1A6C4CF-6ED7-42DC-940D-CFA8D8EABAD3}" srcOrd="0" destOrd="0" presId="urn:microsoft.com/office/officeart/2018/2/layout/IconVerticalSolidList"/>
    <dgm:cxn modelId="{BE135548-07FB-4E85-B712-EAB57FA69221}" type="presOf" srcId="{25D8392B-2C14-4F26-94BA-EFC5F8B9B49C}" destId="{FDB05477-10EC-4A51-8ECD-4FB74085EC6A}" srcOrd="0" destOrd="0" presId="urn:microsoft.com/office/officeart/2018/2/layout/IconVerticalSolidList"/>
    <dgm:cxn modelId="{D98A9F49-27AE-4BC1-8247-8025DB25454E}" srcId="{25D8392B-2C14-4F26-94BA-EFC5F8B9B49C}" destId="{4589A82E-EE8A-450B-B2FF-C81818CB5AA1}" srcOrd="4" destOrd="0" parTransId="{B452FCEC-48DD-438B-B545-AA0EA73C4E1E}" sibTransId="{4ACD556D-F042-4A1E-94B7-BE52A1A71803}"/>
    <dgm:cxn modelId="{64DA886D-9DB1-428A-A4E1-BD0DF68BF4E8}" srcId="{25D8392B-2C14-4F26-94BA-EFC5F8B9B49C}" destId="{7D8E81D2-F166-4693-A015-86FB12ADBF80}" srcOrd="5" destOrd="0" parTransId="{BB868EA5-41FF-41A3-A1DB-BAE1C7F4FD26}" sibTransId="{C5AD085F-0A82-4E71-8E01-55D47C351406}"/>
    <dgm:cxn modelId="{197C4B7E-BDBC-40DB-8843-BAE2DD13C8C1}" srcId="{25D8392B-2C14-4F26-94BA-EFC5F8B9B49C}" destId="{1288C094-1CBF-4965-8A87-CF1618C93BA3}" srcOrd="6" destOrd="0" parTransId="{9FB1F2AA-7043-4581-8680-FBEA00182389}" sibTransId="{4A04D039-0149-40C0-B74D-4B96617EE47F}"/>
    <dgm:cxn modelId="{F771F290-953C-4B9A-9540-9F42B9D3C0A1}" srcId="{25D8392B-2C14-4F26-94BA-EFC5F8B9B49C}" destId="{750F81CE-EBF8-4575-9952-D1E77AB60284}" srcOrd="2" destOrd="0" parTransId="{BBAF9A01-234F-411F-BF9F-DACC04A7B1C1}" sibTransId="{7622472E-4418-41A1-B589-1BD7C01A90AE}"/>
    <dgm:cxn modelId="{8A265E93-F3A5-432A-8032-998C3AE9B493}" srcId="{25D8392B-2C14-4F26-94BA-EFC5F8B9B49C}" destId="{F57265F4-482C-418F-9F86-139FCB832B67}" srcOrd="3" destOrd="0" parTransId="{92A4D3EC-F989-4E0A-BB89-920E75FEABA3}" sibTransId="{5A2A39DB-AFD6-43DA-8190-765E3651AAD2}"/>
    <dgm:cxn modelId="{B32061C3-58E9-4235-B384-B1EF2CD595DE}" type="presOf" srcId="{7D8E81D2-F166-4693-A015-86FB12ADBF80}" destId="{A09A14C5-27B5-4C4C-841B-ACE823A5618A}" srcOrd="0" destOrd="0" presId="urn:microsoft.com/office/officeart/2018/2/layout/IconVerticalSolidList"/>
    <dgm:cxn modelId="{FAABB0C7-A02E-46B4-A74C-B1F54D6DEE64}" type="presOf" srcId="{2B58C781-EC1B-45DC-8342-DB4B99A473B2}" destId="{A98325D7-935A-4A94-A098-21917B5E3519}" srcOrd="0" destOrd="0" presId="urn:microsoft.com/office/officeart/2018/2/layout/IconVerticalSolidList"/>
    <dgm:cxn modelId="{EE484BD4-8F8F-49E8-A441-0F432CE32339}" type="presOf" srcId="{1288C094-1CBF-4965-8A87-CF1618C93BA3}" destId="{1D2D6D2B-55D7-42D8-8C45-DC569ED980E7}" srcOrd="0" destOrd="0" presId="urn:microsoft.com/office/officeart/2018/2/layout/IconVerticalSolidList"/>
    <dgm:cxn modelId="{8EC057D6-CFFD-4D57-B560-1FC285BCD2C5}" srcId="{25D8392B-2C14-4F26-94BA-EFC5F8B9B49C}" destId="{450F9046-B362-4350-97F6-695FAC3DEBBB}" srcOrd="1" destOrd="0" parTransId="{F1ACEFF4-488C-41BC-89BA-CC3BD845FA70}" sibTransId="{4AE19E8A-DE3A-4D50-BD5D-AAD0D0241C06}"/>
    <dgm:cxn modelId="{91C54DDA-F68C-4E3E-ADEE-7CA1F5D4AC1D}" type="presOf" srcId="{750F81CE-EBF8-4575-9952-D1E77AB60284}" destId="{CE8284BF-B78E-4628-B043-FA5580C69CED}" srcOrd="0" destOrd="0" presId="urn:microsoft.com/office/officeart/2018/2/layout/IconVerticalSolidList"/>
    <dgm:cxn modelId="{F56360EC-118C-4413-8AED-E8A95CF34536}" srcId="{25D8392B-2C14-4F26-94BA-EFC5F8B9B49C}" destId="{2B58C781-EC1B-45DC-8342-DB4B99A473B2}" srcOrd="0" destOrd="0" parTransId="{8D3AD9B1-CC7B-4AB4-95ED-F6FF3B5B1C93}" sibTransId="{7C54E198-0373-4081-AC56-88F0D9A3BD2A}"/>
    <dgm:cxn modelId="{CF547E82-028C-4C89-9D30-B31D9464692D}" type="presParOf" srcId="{FDB05477-10EC-4A51-8ECD-4FB74085EC6A}" destId="{1FF1127D-A3C4-4760-974F-B79EC4D85A3C}" srcOrd="0" destOrd="0" presId="urn:microsoft.com/office/officeart/2018/2/layout/IconVerticalSolidList"/>
    <dgm:cxn modelId="{206F5E2B-6258-4251-AB1C-6A83EC8C3DD8}" type="presParOf" srcId="{1FF1127D-A3C4-4760-974F-B79EC4D85A3C}" destId="{D961CDC3-5E8F-4FAA-B29B-2BB5522E6AEC}" srcOrd="0" destOrd="0" presId="urn:microsoft.com/office/officeart/2018/2/layout/IconVerticalSolidList"/>
    <dgm:cxn modelId="{B7EB869C-2AEF-40E9-BCA9-AEA51054F60E}" type="presParOf" srcId="{1FF1127D-A3C4-4760-974F-B79EC4D85A3C}" destId="{A4409B2A-1D49-426F-9FC5-3D1E7D16BDFF}" srcOrd="1" destOrd="0" presId="urn:microsoft.com/office/officeart/2018/2/layout/IconVerticalSolidList"/>
    <dgm:cxn modelId="{895FDC9E-7A44-4BA6-A134-412E06A5A7EA}" type="presParOf" srcId="{1FF1127D-A3C4-4760-974F-B79EC4D85A3C}" destId="{02824600-52B1-4DEB-B543-B385C8FDCF45}" srcOrd="2" destOrd="0" presId="urn:microsoft.com/office/officeart/2018/2/layout/IconVerticalSolidList"/>
    <dgm:cxn modelId="{DFBBEE19-5FF1-40B3-A9B2-646B4A0F6DCF}" type="presParOf" srcId="{1FF1127D-A3C4-4760-974F-B79EC4D85A3C}" destId="{A98325D7-935A-4A94-A098-21917B5E3519}" srcOrd="3" destOrd="0" presId="urn:microsoft.com/office/officeart/2018/2/layout/IconVerticalSolidList"/>
    <dgm:cxn modelId="{6CCE9FAA-05A2-4DB7-838F-64C5D0D67E3E}" type="presParOf" srcId="{FDB05477-10EC-4A51-8ECD-4FB74085EC6A}" destId="{2463713A-EF45-4231-AB45-6308233B4317}" srcOrd="1" destOrd="0" presId="urn:microsoft.com/office/officeart/2018/2/layout/IconVerticalSolidList"/>
    <dgm:cxn modelId="{03571B43-5998-47F1-9BC7-8FFEC9C4BF31}" type="presParOf" srcId="{FDB05477-10EC-4A51-8ECD-4FB74085EC6A}" destId="{7EA3600F-AB2C-4742-9027-5F863D01468A}" srcOrd="2" destOrd="0" presId="urn:microsoft.com/office/officeart/2018/2/layout/IconVerticalSolidList"/>
    <dgm:cxn modelId="{BC4B7A9F-C6ED-4C4A-A9AB-3F5844AE89CD}" type="presParOf" srcId="{7EA3600F-AB2C-4742-9027-5F863D01468A}" destId="{D3235B17-04C0-4B18-A153-19730C214165}" srcOrd="0" destOrd="0" presId="urn:microsoft.com/office/officeart/2018/2/layout/IconVerticalSolidList"/>
    <dgm:cxn modelId="{E5860A4D-23BE-4EAB-8C18-16FF73AC1C4A}" type="presParOf" srcId="{7EA3600F-AB2C-4742-9027-5F863D01468A}" destId="{699FE8AC-D9CB-4CBB-9A40-B0A0676ADA02}" srcOrd="1" destOrd="0" presId="urn:microsoft.com/office/officeart/2018/2/layout/IconVerticalSolidList"/>
    <dgm:cxn modelId="{3219361F-0A6F-4803-84CA-311D45CB7428}" type="presParOf" srcId="{7EA3600F-AB2C-4742-9027-5F863D01468A}" destId="{C0FE8D24-EB5C-420A-A084-08A89FD30F41}" srcOrd="2" destOrd="0" presId="urn:microsoft.com/office/officeart/2018/2/layout/IconVerticalSolidList"/>
    <dgm:cxn modelId="{8128D369-188E-4EE8-A08C-D62E3FE34CAD}" type="presParOf" srcId="{7EA3600F-AB2C-4742-9027-5F863D01468A}" destId="{24F658B4-FAC5-418C-9D72-5BC481D5495F}" srcOrd="3" destOrd="0" presId="urn:microsoft.com/office/officeart/2018/2/layout/IconVerticalSolidList"/>
    <dgm:cxn modelId="{B1A1E8BD-17CE-485A-BA6D-80D9BB405D02}" type="presParOf" srcId="{FDB05477-10EC-4A51-8ECD-4FB74085EC6A}" destId="{3EB19165-7493-4897-AEF9-6C17038B3F6E}" srcOrd="3" destOrd="0" presId="urn:microsoft.com/office/officeart/2018/2/layout/IconVerticalSolidList"/>
    <dgm:cxn modelId="{2EAE63F2-6A12-4D8E-B534-18CE895CDEC0}" type="presParOf" srcId="{FDB05477-10EC-4A51-8ECD-4FB74085EC6A}" destId="{30B4A076-7587-45E5-BB8F-2AEC2B767826}" srcOrd="4" destOrd="0" presId="urn:microsoft.com/office/officeart/2018/2/layout/IconVerticalSolidList"/>
    <dgm:cxn modelId="{6C90DC1D-E4DD-42A2-8A36-913AB8707C09}" type="presParOf" srcId="{30B4A076-7587-45E5-BB8F-2AEC2B767826}" destId="{8C68801C-5298-4990-8D84-0C135E54C828}" srcOrd="0" destOrd="0" presId="urn:microsoft.com/office/officeart/2018/2/layout/IconVerticalSolidList"/>
    <dgm:cxn modelId="{06E8CFB6-2058-4812-9CE1-39697FFB8A4F}" type="presParOf" srcId="{30B4A076-7587-45E5-BB8F-2AEC2B767826}" destId="{394EAC3D-ABB2-439F-9B23-116A81EA5679}" srcOrd="1" destOrd="0" presId="urn:microsoft.com/office/officeart/2018/2/layout/IconVerticalSolidList"/>
    <dgm:cxn modelId="{30ADA411-A210-4BBA-B7D4-11C4F521DBD8}" type="presParOf" srcId="{30B4A076-7587-45E5-BB8F-2AEC2B767826}" destId="{5D6D9DC6-B3C4-49D5-90CC-00E31335DD9C}" srcOrd="2" destOrd="0" presId="urn:microsoft.com/office/officeart/2018/2/layout/IconVerticalSolidList"/>
    <dgm:cxn modelId="{1677123E-5724-4FFF-958F-138876B5E712}" type="presParOf" srcId="{30B4A076-7587-45E5-BB8F-2AEC2B767826}" destId="{CE8284BF-B78E-4628-B043-FA5580C69CED}" srcOrd="3" destOrd="0" presId="urn:microsoft.com/office/officeart/2018/2/layout/IconVerticalSolidList"/>
    <dgm:cxn modelId="{2FE411D9-B726-41D0-81E5-232F47F9BF5B}" type="presParOf" srcId="{FDB05477-10EC-4A51-8ECD-4FB74085EC6A}" destId="{57D6ECBA-0B8D-4C18-B51C-FFFAD13B1FAC}" srcOrd="5" destOrd="0" presId="urn:microsoft.com/office/officeart/2018/2/layout/IconVerticalSolidList"/>
    <dgm:cxn modelId="{B9C2C240-069E-4DB3-9C56-A4569BF3C8E3}" type="presParOf" srcId="{FDB05477-10EC-4A51-8ECD-4FB74085EC6A}" destId="{FF99AECD-954E-4E44-B1C5-DE813B02F65F}" srcOrd="6" destOrd="0" presId="urn:microsoft.com/office/officeart/2018/2/layout/IconVerticalSolidList"/>
    <dgm:cxn modelId="{A249CCD0-5BD3-4F29-9385-91DB02461ED5}" type="presParOf" srcId="{FF99AECD-954E-4E44-B1C5-DE813B02F65F}" destId="{83311AE2-F508-4EB8-9990-93C773DEBA67}" srcOrd="0" destOrd="0" presId="urn:microsoft.com/office/officeart/2018/2/layout/IconVerticalSolidList"/>
    <dgm:cxn modelId="{529821FB-FF02-4AAB-8B24-5FC3E5C20665}" type="presParOf" srcId="{FF99AECD-954E-4E44-B1C5-DE813B02F65F}" destId="{D2DCA6D1-D0B7-46FA-94C4-571CBAA4ACC7}" srcOrd="1" destOrd="0" presId="urn:microsoft.com/office/officeart/2018/2/layout/IconVerticalSolidList"/>
    <dgm:cxn modelId="{681E6447-ABF5-4454-9C83-F2F4CA503C18}" type="presParOf" srcId="{FF99AECD-954E-4E44-B1C5-DE813B02F65F}" destId="{CFF7B08B-EAF2-4434-9AD7-FD40D5286502}" srcOrd="2" destOrd="0" presId="urn:microsoft.com/office/officeart/2018/2/layout/IconVerticalSolidList"/>
    <dgm:cxn modelId="{43DB585B-C97E-4BAF-9244-30124BD1E605}" type="presParOf" srcId="{FF99AECD-954E-4E44-B1C5-DE813B02F65F}" destId="{5C430652-AF04-4E45-9FA1-9EFC601FD7B3}" srcOrd="3" destOrd="0" presId="urn:microsoft.com/office/officeart/2018/2/layout/IconVerticalSolidList"/>
    <dgm:cxn modelId="{33C15749-4CBF-4B27-B0E6-D3F1B1E12320}" type="presParOf" srcId="{FDB05477-10EC-4A51-8ECD-4FB74085EC6A}" destId="{02DCDC3F-DAF8-4F81-B704-5FED17328F52}" srcOrd="7" destOrd="0" presId="urn:microsoft.com/office/officeart/2018/2/layout/IconVerticalSolidList"/>
    <dgm:cxn modelId="{7F7F6FEE-A9B6-403D-B5C4-11738ACBFA85}" type="presParOf" srcId="{FDB05477-10EC-4A51-8ECD-4FB74085EC6A}" destId="{4E70CA7D-1950-473A-9901-2B5B62D9D793}" srcOrd="8" destOrd="0" presId="urn:microsoft.com/office/officeart/2018/2/layout/IconVerticalSolidList"/>
    <dgm:cxn modelId="{6E382415-74A1-4A42-8CD7-F519A951BEF6}" type="presParOf" srcId="{4E70CA7D-1950-473A-9901-2B5B62D9D793}" destId="{5E63B18F-D3C5-4D0B-B888-BF2A0CA59AF4}" srcOrd="0" destOrd="0" presId="urn:microsoft.com/office/officeart/2018/2/layout/IconVerticalSolidList"/>
    <dgm:cxn modelId="{C6C38AF7-9ADF-458E-B4F9-0AB3294E88DD}" type="presParOf" srcId="{4E70CA7D-1950-473A-9901-2B5B62D9D793}" destId="{5DC03B94-18FF-481A-9C13-F59CD76E123C}" srcOrd="1" destOrd="0" presId="urn:microsoft.com/office/officeart/2018/2/layout/IconVerticalSolidList"/>
    <dgm:cxn modelId="{2EAC19A4-EFCE-46D5-A593-036ED95AEEC8}" type="presParOf" srcId="{4E70CA7D-1950-473A-9901-2B5B62D9D793}" destId="{85220E67-9D4E-4AFE-8ED5-94C0E7520147}" srcOrd="2" destOrd="0" presId="urn:microsoft.com/office/officeart/2018/2/layout/IconVerticalSolidList"/>
    <dgm:cxn modelId="{2477E840-6CB7-49B2-A06B-ED664819A7CC}" type="presParOf" srcId="{4E70CA7D-1950-473A-9901-2B5B62D9D793}" destId="{F1A6C4CF-6ED7-42DC-940D-CFA8D8EABAD3}" srcOrd="3" destOrd="0" presId="urn:microsoft.com/office/officeart/2018/2/layout/IconVerticalSolidList"/>
    <dgm:cxn modelId="{227ACFF1-3B08-46F8-90B7-671D2F93DD4C}" type="presParOf" srcId="{FDB05477-10EC-4A51-8ECD-4FB74085EC6A}" destId="{75915BCE-9FF9-4F9D-9F57-1A0904075FDA}" srcOrd="9" destOrd="0" presId="urn:microsoft.com/office/officeart/2018/2/layout/IconVerticalSolidList"/>
    <dgm:cxn modelId="{849C015C-567B-43CA-9251-00FD14413E9C}" type="presParOf" srcId="{FDB05477-10EC-4A51-8ECD-4FB74085EC6A}" destId="{4E78D3CD-3E47-45C7-AD4B-4FA9E4821AB1}" srcOrd="10" destOrd="0" presId="urn:microsoft.com/office/officeart/2018/2/layout/IconVerticalSolidList"/>
    <dgm:cxn modelId="{EF4184FA-5074-46E6-97FA-CB6CC996E9AA}" type="presParOf" srcId="{4E78D3CD-3E47-45C7-AD4B-4FA9E4821AB1}" destId="{5690492A-0F26-45EF-BD71-38F3B037CC0B}" srcOrd="0" destOrd="0" presId="urn:microsoft.com/office/officeart/2018/2/layout/IconVerticalSolidList"/>
    <dgm:cxn modelId="{FE3E28E2-687E-4E6A-87DD-D046F8325188}" type="presParOf" srcId="{4E78D3CD-3E47-45C7-AD4B-4FA9E4821AB1}" destId="{3F6209C7-DCE4-4595-8F1E-C8FD234BB4D8}" srcOrd="1" destOrd="0" presId="urn:microsoft.com/office/officeart/2018/2/layout/IconVerticalSolidList"/>
    <dgm:cxn modelId="{EDBF887A-5A63-4C54-A058-1818DE9CE329}" type="presParOf" srcId="{4E78D3CD-3E47-45C7-AD4B-4FA9E4821AB1}" destId="{B12035A6-2FF8-44FC-818E-7248DB762D7C}" srcOrd="2" destOrd="0" presId="urn:microsoft.com/office/officeart/2018/2/layout/IconVerticalSolidList"/>
    <dgm:cxn modelId="{EDB5570E-8614-4332-AC45-9B71329F876A}" type="presParOf" srcId="{4E78D3CD-3E47-45C7-AD4B-4FA9E4821AB1}" destId="{A09A14C5-27B5-4C4C-841B-ACE823A5618A}" srcOrd="3" destOrd="0" presId="urn:microsoft.com/office/officeart/2018/2/layout/IconVerticalSolidList"/>
    <dgm:cxn modelId="{E4772AB8-8EFF-43FF-8CFC-D890D8890FD6}" type="presParOf" srcId="{FDB05477-10EC-4A51-8ECD-4FB74085EC6A}" destId="{80397A56-8956-454C-9EBA-32E582E4520D}" srcOrd="11" destOrd="0" presId="urn:microsoft.com/office/officeart/2018/2/layout/IconVerticalSolidList"/>
    <dgm:cxn modelId="{C38B8A72-B151-40CB-96B6-B4CB45D1D2AF}" type="presParOf" srcId="{FDB05477-10EC-4A51-8ECD-4FB74085EC6A}" destId="{4508421F-6B84-40A5-8F3A-7B80F4B3391B}" srcOrd="12" destOrd="0" presId="urn:microsoft.com/office/officeart/2018/2/layout/IconVerticalSolidList"/>
    <dgm:cxn modelId="{FB1F209B-7C73-4360-97E2-1ABC462E433A}" type="presParOf" srcId="{4508421F-6B84-40A5-8F3A-7B80F4B3391B}" destId="{159B6270-1118-48C1-B779-56F3566E1DA9}" srcOrd="0" destOrd="0" presId="urn:microsoft.com/office/officeart/2018/2/layout/IconVerticalSolidList"/>
    <dgm:cxn modelId="{DD8D830C-B16B-4C0D-ABB9-3FADA6C2CFBC}" type="presParOf" srcId="{4508421F-6B84-40A5-8F3A-7B80F4B3391B}" destId="{EF604AB4-957C-4A60-A858-5FA0457F658F}" srcOrd="1" destOrd="0" presId="urn:microsoft.com/office/officeart/2018/2/layout/IconVerticalSolidList"/>
    <dgm:cxn modelId="{6B9EE139-2417-4040-AE67-3C857474595A}" type="presParOf" srcId="{4508421F-6B84-40A5-8F3A-7B80F4B3391B}" destId="{A82E994C-CE6B-4114-AE28-D3EE46CE0F92}" srcOrd="2" destOrd="0" presId="urn:microsoft.com/office/officeart/2018/2/layout/IconVerticalSolidList"/>
    <dgm:cxn modelId="{BF6A70CA-3073-46FE-A3A5-9809B694A9F7}" type="presParOf" srcId="{4508421F-6B84-40A5-8F3A-7B80F4B3391B}" destId="{1D2D6D2B-55D7-42D8-8C45-DC569ED980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4C9FDE-B779-4075-82A1-833DAC4D055D}"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AFD0EB0-6171-4997-8296-BA473F6FA9D2}">
      <dgm:prSet custT="1"/>
      <dgm:spPr/>
      <dgm:t>
        <a:bodyPr/>
        <a:lstStyle/>
        <a:p>
          <a:r>
            <a:rPr lang="en-US" sz="1200" dirty="0"/>
            <a:t>Precipitous weight changes (significant weight lost or gained) or fluctuations</a:t>
          </a:r>
        </a:p>
      </dgm:t>
    </dgm:pt>
    <dgm:pt modelId="{9FF149C2-C1FB-4B28-9C23-9A3CAB316C9A}" type="parTrans" cxnId="{B5F8181D-80FE-47E2-918D-EFD6EB90DA20}">
      <dgm:prSet/>
      <dgm:spPr/>
      <dgm:t>
        <a:bodyPr/>
        <a:lstStyle/>
        <a:p>
          <a:endParaRPr lang="en-US" sz="2000"/>
        </a:p>
      </dgm:t>
    </dgm:pt>
    <dgm:pt modelId="{F23A5576-2700-4FCC-AA79-82E40346A2D7}" type="sibTrans" cxnId="{B5F8181D-80FE-47E2-918D-EFD6EB90DA20}">
      <dgm:prSet/>
      <dgm:spPr/>
      <dgm:t>
        <a:bodyPr/>
        <a:lstStyle/>
        <a:p>
          <a:endParaRPr lang="en-US" sz="2000"/>
        </a:p>
      </dgm:t>
    </dgm:pt>
    <dgm:pt modelId="{9FB44B1C-D85C-4B56-8848-DD32E91B5035}">
      <dgm:prSet custT="1"/>
      <dgm:spPr/>
      <dgm:t>
        <a:bodyPr/>
        <a:lstStyle/>
        <a:p>
          <a:r>
            <a:rPr lang="en-US" sz="1200" dirty="0"/>
            <a:t>Sudden changes in eating behaviors (new vegetarianism/veganism, gluten-free, lactose free, elimination of certain foods or food groups, eating only “healthy” foods, uncontrolled binge eating)</a:t>
          </a:r>
        </a:p>
      </dgm:t>
    </dgm:pt>
    <dgm:pt modelId="{6062DF42-73CC-489F-B7F0-B252BDCC574D}" type="parTrans" cxnId="{D1196BC4-2F63-4BBE-9EDB-6B27C6F21DF1}">
      <dgm:prSet/>
      <dgm:spPr/>
      <dgm:t>
        <a:bodyPr/>
        <a:lstStyle/>
        <a:p>
          <a:endParaRPr lang="en-US" sz="2000"/>
        </a:p>
      </dgm:t>
    </dgm:pt>
    <dgm:pt modelId="{74BA632B-2B95-444D-9704-A7B6B7484596}" type="sibTrans" cxnId="{D1196BC4-2F63-4BBE-9EDB-6B27C6F21DF1}">
      <dgm:prSet/>
      <dgm:spPr/>
      <dgm:t>
        <a:bodyPr/>
        <a:lstStyle/>
        <a:p>
          <a:endParaRPr lang="en-US" sz="2000"/>
        </a:p>
      </dgm:t>
    </dgm:pt>
    <dgm:pt modelId="{1023451E-4E3A-4DE4-B564-FFD2A0E2C154}">
      <dgm:prSet custT="1"/>
      <dgm:spPr/>
      <dgm:t>
        <a:bodyPr/>
        <a:lstStyle/>
        <a:p>
          <a:r>
            <a:rPr lang="en-US" sz="1200" dirty="0"/>
            <a:t>Sudden changes in exercise patterns, excessive exercise or involvement in extreme physical training</a:t>
          </a:r>
        </a:p>
      </dgm:t>
    </dgm:pt>
    <dgm:pt modelId="{C276B338-0FCD-45FB-B8D4-9BE7D9A67062}" type="parTrans" cxnId="{725DD6D6-2BBE-41DE-88BB-BBC277935902}">
      <dgm:prSet/>
      <dgm:spPr/>
      <dgm:t>
        <a:bodyPr/>
        <a:lstStyle/>
        <a:p>
          <a:endParaRPr lang="en-US" sz="2000"/>
        </a:p>
      </dgm:t>
    </dgm:pt>
    <dgm:pt modelId="{23CF56C8-FC75-4CD4-80B6-03E560131339}" type="sibTrans" cxnId="{725DD6D6-2BBE-41DE-88BB-BBC277935902}">
      <dgm:prSet/>
      <dgm:spPr/>
      <dgm:t>
        <a:bodyPr/>
        <a:lstStyle/>
        <a:p>
          <a:endParaRPr lang="en-US" sz="2000"/>
        </a:p>
      </dgm:t>
    </dgm:pt>
    <dgm:pt modelId="{6098512A-5C3E-479D-B334-D27137737A97}">
      <dgm:prSet custT="1"/>
      <dgm:spPr/>
      <dgm:t>
        <a:bodyPr/>
        <a:lstStyle/>
        <a:p>
          <a:r>
            <a:rPr lang="en-US" sz="1200" dirty="0"/>
            <a:t>Body image disturbance, the desire to lose weight despite low or normative weight, or extreme dieting behavior regardless of weight</a:t>
          </a:r>
        </a:p>
      </dgm:t>
    </dgm:pt>
    <dgm:pt modelId="{70135869-CEFC-4A0A-8C5F-09D2CC2B91A5}" type="parTrans" cxnId="{20CB9406-A80B-48B5-B8D0-511EB69CDEDC}">
      <dgm:prSet/>
      <dgm:spPr/>
      <dgm:t>
        <a:bodyPr/>
        <a:lstStyle/>
        <a:p>
          <a:endParaRPr lang="en-US" sz="2000"/>
        </a:p>
      </dgm:t>
    </dgm:pt>
    <dgm:pt modelId="{FBAA46FA-E9D7-4499-8295-92376FE92B77}" type="sibTrans" cxnId="{20CB9406-A80B-48B5-B8D0-511EB69CDEDC}">
      <dgm:prSet/>
      <dgm:spPr/>
      <dgm:t>
        <a:bodyPr/>
        <a:lstStyle/>
        <a:p>
          <a:endParaRPr lang="en-US" sz="2000"/>
        </a:p>
      </dgm:t>
    </dgm:pt>
    <dgm:pt modelId="{72A23280-31B3-45B3-8B86-854CB0D991F9}">
      <dgm:prSet custT="1"/>
      <dgm:spPr/>
      <dgm:t>
        <a:bodyPr/>
        <a:lstStyle/>
        <a:p>
          <a:r>
            <a:rPr lang="en-US" sz="1200"/>
            <a:t>Abdominal complaints in the context of weight loss behaviors</a:t>
          </a:r>
        </a:p>
      </dgm:t>
    </dgm:pt>
    <dgm:pt modelId="{2A5BF40C-ED58-4DD5-A582-BAB740109D47}" type="parTrans" cxnId="{40D8D075-513F-4497-ADFD-D087FE524297}">
      <dgm:prSet/>
      <dgm:spPr/>
      <dgm:t>
        <a:bodyPr/>
        <a:lstStyle/>
        <a:p>
          <a:endParaRPr lang="en-US" sz="2000"/>
        </a:p>
      </dgm:t>
    </dgm:pt>
    <dgm:pt modelId="{6AFFA3D6-0B26-4F9E-8674-F0F070ACE144}" type="sibTrans" cxnId="{40D8D075-513F-4497-ADFD-D087FE524297}">
      <dgm:prSet/>
      <dgm:spPr/>
      <dgm:t>
        <a:bodyPr/>
        <a:lstStyle/>
        <a:p>
          <a:endParaRPr lang="en-US" sz="2000"/>
        </a:p>
      </dgm:t>
    </dgm:pt>
    <dgm:pt modelId="{C1E77B24-A466-4264-8C1C-0FD6A8981F77}">
      <dgm:prSet custT="1"/>
      <dgm:spPr/>
      <dgm:t>
        <a:bodyPr/>
        <a:lstStyle/>
        <a:p>
          <a:r>
            <a:rPr lang="en-US" sz="1200"/>
            <a:t>Electrolyte abnormalities without an identified medical cause (especially hypokalemia, hypochloremia, or elevated CO2).</a:t>
          </a:r>
        </a:p>
      </dgm:t>
    </dgm:pt>
    <dgm:pt modelId="{0AA70CF8-C4E4-4071-B5B8-4D359BC5020B}" type="parTrans" cxnId="{5720E17B-1CEE-4C8D-BD0B-7B05FD94D227}">
      <dgm:prSet/>
      <dgm:spPr/>
      <dgm:t>
        <a:bodyPr/>
        <a:lstStyle/>
        <a:p>
          <a:endParaRPr lang="en-US" sz="2000"/>
        </a:p>
      </dgm:t>
    </dgm:pt>
    <dgm:pt modelId="{64B8BAE5-C245-4D6D-BE76-C5A017E37C52}" type="sibTrans" cxnId="{5720E17B-1CEE-4C8D-BD0B-7B05FD94D227}">
      <dgm:prSet/>
      <dgm:spPr/>
      <dgm:t>
        <a:bodyPr/>
        <a:lstStyle/>
        <a:p>
          <a:endParaRPr lang="en-US" sz="2000"/>
        </a:p>
      </dgm:t>
    </dgm:pt>
    <dgm:pt modelId="{BCAD7484-E212-4DEE-87D4-3CB2EED5D0B1}" type="pres">
      <dgm:prSet presAssocID="{494C9FDE-B779-4075-82A1-833DAC4D055D}" presName="root" presStyleCnt="0">
        <dgm:presLayoutVars>
          <dgm:dir/>
          <dgm:resizeHandles val="exact"/>
        </dgm:presLayoutVars>
      </dgm:prSet>
      <dgm:spPr/>
    </dgm:pt>
    <dgm:pt modelId="{54F789F5-08A6-4174-91EE-081C65FFEA34}" type="pres">
      <dgm:prSet presAssocID="{494C9FDE-B779-4075-82A1-833DAC4D055D}" presName="container" presStyleCnt="0">
        <dgm:presLayoutVars>
          <dgm:dir/>
          <dgm:resizeHandles val="exact"/>
        </dgm:presLayoutVars>
      </dgm:prSet>
      <dgm:spPr/>
    </dgm:pt>
    <dgm:pt modelId="{B4AB8009-051B-4097-B281-E92A618681F5}" type="pres">
      <dgm:prSet presAssocID="{4AFD0EB0-6171-4997-8296-BA473F6FA9D2}" presName="compNode" presStyleCnt="0"/>
      <dgm:spPr/>
    </dgm:pt>
    <dgm:pt modelId="{975E46EA-B26E-4635-8B52-10D99E9945B5}" type="pres">
      <dgm:prSet presAssocID="{4AFD0EB0-6171-4997-8296-BA473F6FA9D2}" presName="iconBgRect" presStyleLbl="bgShp" presStyleIdx="0" presStyleCnt="6"/>
      <dgm:spPr/>
    </dgm:pt>
    <dgm:pt modelId="{FEFC4161-2166-477B-8D42-F27997957EA1}" type="pres">
      <dgm:prSet presAssocID="{4AFD0EB0-6171-4997-8296-BA473F6FA9D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
        </a:ext>
      </dgm:extLst>
    </dgm:pt>
    <dgm:pt modelId="{BE3F471B-BDFF-4090-8143-5BFB873B57BA}" type="pres">
      <dgm:prSet presAssocID="{4AFD0EB0-6171-4997-8296-BA473F6FA9D2}" presName="spaceRect" presStyleCnt="0"/>
      <dgm:spPr/>
    </dgm:pt>
    <dgm:pt modelId="{959E13AD-66E2-4783-B294-B9C51E37667B}" type="pres">
      <dgm:prSet presAssocID="{4AFD0EB0-6171-4997-8296-BA473F6FA9D2}" presName="textRect" presStyleLbl="revTx" presStyleIdx="0" presStyleCnt="6">
        <dgm:presLayoutVars>
          <dgm:chMax val="1"/>
          <dgm:chPref val="1"/>
        </dgm:presLayoutVars>
      </dgm:prSet>
      <dgm:spPr/>
    </dgm:pt>
    <dgm:pt modelId="{28CD6B0A-1ACD-458B-B437-0E197E1C4B41}" type="pres">
      <dgm:prSet presAssocID="{F23A5576-2700-4FCC-AA79-82E40346A2D7}" presName="sibTrans" presStyleLbl="sibTrans2D1" presStyleIdx="0" presStyleCnt="0"/>
      <dgm:spPr/>
    </dgm:pt>
    <dgm:pt modelId="{7E2074E4-E8B0-47F0-822B-5AE03BD7E0E7}" type="pres">
      <dgm:prSet presAssocID="{9FB44B1C-D85C-4B56-8848-DD32E91B5035}" presName="compNode" presStyleCnt="0"/>
      <dgm:spPr/>
    </dgm:pt>
    <dgm:pt modelId="{444F3C5F-EA6C-419F-AEBB-FF5CE14864CD}" type="pres">
      <dgm:prSet presAssocID="{9FB44B1C-D85C-4B56-8848-DD32E91B5035}" presName="iconBgRect" presStyleLbl="bgShp" presStyleIdx="1" presStyleCnt="6"/>
      <dgm:spPr/>
    </dgm:pt>
    <dgm:pt modelId="{BFAA75B9-C632-425E-AF64-2E91BF15803C}" type="pres">
      <dgm:prSet presAssocID="{9FB44B1C-D85C-4B56-8848-DD32E91B503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Eating"/>
        </a:ext>
      </dgm:extLst>
    </dgm:pt>
    <dgm:pt modelId="{D0FF00C8-FAD4-4B54-AD68-84473C87A5EB}" type="pres">
      <dgm:prSet presAssocID="{9FB44B1C-D85C-4B56-8848-DD32E91B5035}" presName="spaceRect" presStyleCnt="0"/>
      <dgm:spPr/>
    </dgm:pt>
    <dgm:pt modelId="{9E083997-29EF-4121-B484-71C4D61777B3}" type="pres">
      <dgm:prSet presAssocID="{9FB44B1C-D85C-4B56-8848-DD32E91B5035}" presName="textRect" presStyleLbl="revTx" presStyleIdx="1" presStyleCnt="6" custLinFactNeighborY="25145">
        <dgm:presLayoutVars>
          <dgm:chMax val="1"/>
          <dgm:chPref val="1"/>
        </dgm:presLayoutVars>
      </dgm:prSet>
      <dgm:spPr/>
    </dgm:pt>
    <dgm:pt modelId="{43026C28-78F0-4616-A66E-4DE4DF22172D}" type="pres">
      <dgm:prSet presAssocID="{74BA632B-2B95-444D-9704-A7B6B7484596}" presName="sibTrans" presStyleLbl="sibTrans2D1" presStyleIdx="0" presStyleCnt="0"/>
      <dgm:spPr/>
    </dgm:pt>
    <dgm:pt modelId="{6162F288-C9E8-45A6-A667-0FBA740EADCD}" type="pres">
      <dgm:prSet presAssocID="{1023451E-4E3A-4DE4-B564-FFD2A0E2C154}" presName="compNode" presStyleCnt="0"/>
      <dgm:spPr/>
    </dgm:pt>
    <dgm:pt modelId="{AB35BE2C-752C-47A1-80C7-21DBB835141F}" type="pres">
      <dgm:prSet presAssocID="{1023451E-4E3A-4DE4-B564-FFD2A0E2C154}" presName="iconBgRect" presStyleLbl="bgShp" presStyleIdx="2" presStyleCnt="6"/>
      <dgm:spPr/>
    </dgm:pt>
    <dgm:pt modelId="{1BB9D160-6052-41E4-8F74-A2D79111EEF3}" type="pres">
      <dgm:prSet presAssocID="{1023451E-4E3A-4DE4-B564-FFD2A0E2C15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n"/>
        </a:ext>
      </dgm:extLst>
    </dgm:pt>
    <dgm:pt modelId="{AD33FA90-3CC9-4D4B-A424-2D38E59F8B99}" type="pres">
      <dgm:prSet presAssocID="{1023451E-4E3A-4DE4-B564-FFD2A0E2C154}" presName="spaceRect" presStyleCnt="0"/>
      <dgm:spPr/>
    </dgm:pt>
    <dgm:pt modelId="{7DB6064E-18E3-4FD4-958B-114529D8A758}" type="pres">
      <dgm:prSet presAssocID="{1023451E-4E3A-4DE4-B564-FFD2A0E2C154}" presName="textRect" presStyleLbl="revTx" presStyleIdx="2" presStyleCnt="6" custLinFactNeighborX="-2281" custLinFactNeighborY="2069">
        <dgm:presLayoutVars>
          <dgm:chMax val="1"/>
          <dgm:chPref val="1"/>
        </dgm:presLayoutVars>
      </dgm:prSet>
      <dgm:spPr/>
    </dgm:pt>
    <dgm:pt modelId="{BC4BB62B-3F2D-4AA3-8AD5-76EB27371FD4}" type="pres">
      <dgm:prSet presAssocID="{23CF56C8-FC75-4CD4-80B6-03E560131339}" presName="sibTrans" presStyleLbl="sibTrans2D1" presStyleIdx="0" presStyleCnt="0"/>
      <dgm:spPr/>
    </dgm:pt>
    <dgm:pt modelId="{1C9888BA-F4CE-41F1-9FF8-59C78DC74FC2}" type="pres">
      <dgm:prSet presAssocID="{6098512A-5C3E-479D-B334-D27137737A97}" presName="compNode" presStyleCnt="0"/>
      <dgm:spPr/>
    </dgm:pt>
    <dgm:pt modelId="{412A13FB-B535-4775-A957-29D332254E77}" type="pres">
      <dgm:prSet presAssocID="{6098512A-5C3E-479D-B334-D27137737A97}" presName="iconBgRect" presStyleLbl="bgShp" presStyleIdx="3" presStyleCnt="6"/>
      <dgm:spPr/>
    </dgm:pt>
    <dgm:pt modelId="{35703CB8-91AB-4217-BA3A-A6853405983E}" type="pres">
      <dgm:prSet presAssocID="{6098512A-5C3E-479D-B334-D27137737A9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umbbell"/>
        </a:ext>
      </dgm:extLst>
    </dgm:pt>
    <dgm:pt modelId="{FF1A6FD4-09DB-43BB-8ADD-90150A924CBB}" type="pres">
      <dgm:prSet presAssocID="{6098512A-5C3E-479D-B334-D27137737A97}" presName="spaceRect" presStyleCnt="0"/>
      <dgm:spPr/>
    </dgm:pt>
    <dgm:pt modelId="{99D1FF21-B036-44D0-8089-404DED8B8FE4}" type="pres">
      <dgm:prSet presAssocID="{6098512A-5C3E-479D-B334-D27137737A97}" presName="textRect" presStyleLbl="revTx" presStyleIdx="3" presStyleCnt="6" custLinFactNeighborY="14081">
        <dgm:presLayoutVars>
          <dgm:chMax val="1"/>
          <dgm:chPref val="1"/>
        </dgm:presLayoutVars>
      </dgm:prSet>
      <dgm:spPr/>
    </dgm:pt>
    <dgm:pt modelId="{DC294532-2A33-42E1-9C3A-47A0EE8EB544}" type="pres">
      <dgm:prSet presAssocID="{FBAA46FA-E9D7-4499-8295-92376FE92B77}" presName="sibTrans" presStyleLbl="sibTrans2D1" presStyleIdx="0" presStyleCnt="0"/>
      <dgm:spPr/>
    </dgm:pt>
    <dgm:pt modelId="{69464B25-9577-4547-B306-9615CA40D948}" type="pres">
      <dgm:prSet presAssocID="{72A23280-31B3-45B3-8B86-854CB0D991F9}" presName="compNode" presStyleCnt="0"/>
      <dgm:spPr/>
    </dgm:pt>
    <dgm:pt modelId="{DB8E629E-5914-4422-B673-BD6D993B30DF}" type="pres">
      <dgm:prSet presAssocID="{72A23280-31B3-45B3-8B86-854CB0D991F9}" presName="iconBgRect" presStyleLbl="bgShp" presStyleIdx="4" presStyleCnt="6"/>
      <dgm:spPr/>
    </dgm:pt>
    <dgm:pt modelId="{B13D31D5-6217-4C71-9F86-933A56E0E198}" type="pres">
      <dgm:prSet presAssocID="{72A23280-31B3-45B3-8B86-854CB0D991F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mach"/>
        </a:ext>
      </dgm:extLst>
    </dgm:pt>
    <dgm:pt modelId="{78E0199A-4CD4-4156-B27D-149A1A43420F}" type="pres">
      <dgm:prSet presAssocID="{72A23280-31B3-45B3-8B86-854CB0D991F9}" presName="spaceRect" presStyleCnt="0"/>
      <dgm:spPr/>
    </dgm:pt>
    <dgm:pt modelId="{9F69C870-17C7-42B4-9573-541DDE82CF7D}" type="pres">
      <dgm:prSet presAssocID="{72A23280-31B3-45B3-8B86-854CB0D991F9}" presName="textRect" presStyleLbl="revTx" presStyleIdx="4" presStyleCnt="6">
        <dgm:presLayoutVars>
          <dgm:chMax val="1"/>
          <dgm:chPref val="1"/>
        </dgm:presLayoutVars>
      </dgm:prSet>
      <dgm:spPr/>
    </dgm:pt>
    <dgm:pt modelId="{AF749217-86C8-45A4-8298-BF3551BAFA2C}" type="pres">
      <dgm:prSet presAssocID="{6AFFA3D6-0B26-4F9E-8674-F0F070ACE144}" presName="sibTrans" presStyleLbl="sibTrans2D1" presStyleIdx="0" presStyleCnt="0"/>
      <dgm:spPr/>
    </dgm:pt>
    <dgm:pt modelId="{86AEBF2E-8CE8-4D63-AA77-6B25914D15CF}" type="pres">
      <dgm:prSet presAssocID="{C1E77B24-A466-4264-8C1C-0FD6A8981F77}" presName="compNode" presStyleCnt="0"/>
      <dgm:spPr/>
    </dgm:pt>
    <dgm:pt modelId="{785A513D-97F3-4F04-81B8-38584E6C8FF2}" type="pres">
      <dgm:prSet presAssocID="{C1E77B24-A466-4264-8C1C-0FD6A8981F77}" presName="iconBgRect" presStyleLbl="bgShp" presStyleIdx="5" presStyleCnt="6"/>
      <dgm:spPr/>
    </dgm:pt>
    <dgm:pt modelId="{F7986C7F-830C-4E85-B861-56EF2A1B39EB}" type="pres">
      <dgm:prSet presAssocID="{C1E77B24-A466-4264-8C1C-0FD6A8981F7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keleton"/>
        </a:ext>
      </dgm:extLst>
    </dgm:pt>
    <dgm:pt modelId="{84A07F38-2134-4604-9FD3-5BAF0135E832}" type="pres">
      <dgm:prSet presAssocID="{C1E77B24-A466-4264-8C1C-0FD6A8981F77}" presName="spaceRect" presStyleCnt="0"/>
      <dgm:spPr/>
    </dgm:pt>
    <dgm:pt modelId="{69B111BD-61D5-4985-BF57-5608A184E0EB}" type="pres">
      <dgm:prSet presAssocID="{C1E77B24-A466-4264-8C1C-0FD6A8981F77}" presName="textRect" presStyleLbl="revTx" presStyleIdx="5" presStyleCnt="6">
        <dgm:presLayoutVars>
          <dgm:chMax val="1"/>
          <dgm:chPref val="1"/>
        </dgm:presLayoutVars>
      </dgm:prSet>
      <dgm:spPr/>
    </dgm:pt>
  </dgm:ptLst>
  <dgm:cxnLst>
    <dgm:cxn modelId="{20CB9406-A80B-48B5-B8D0-511EB69CDEDC}" srcId="{494C9FDE-B779-4075-82A1-833DAC4D055D}" destId="{6098512A-5C3E-479D-B334-D27137737A97}" srcOrd="3" destOrd="0" parTransId="{70135869-CEFC-4A0A-8C5F-09D2CC2B91A5}" sibTransId="{FBAA46FA-E9D7-4499-8295-92376FE92B77}"/>
    <dgm:cxn modelId="{B5F8181D-80FE-47E2-918D-EFD6EB90DA20}" srcId="{494C9FDE-B779-4075-82A1-833DAC4D055D}" destId="{4AFD0EB0-6171-4997-8296-BA473F6FA9D2}" srcOrd="0" destOrd="0" parTransId="{9FF149C2-C1FB-4B28-9C23-9A3CAB316C9A}" sibTransId="{F23A5576-2700-4FCC-AA79-82E40346A2D7}"/>
    <dgm:cxn modelId="{67743836-DE2E-47AF-B453-77352DE6BC6F}" type="presOf" srcId="{6AFFA3D6-0B26-4F9E-8674-F0F070ACE144}" destId="{AF749217-86C8-45A4-8298-BF3551BAFA2C}" srcOrd="0" destOrd="0" presId="urn:microsoft.com/office/officeart/2018/2/layout/IconCircleList"/>
    <dgm:cxn modelId="{18275C47-CB3B-4C86-B16E-F96BC740D485}" type="presOf" srcId="{72A23280-31B3-45B3-8B86-854CB0D991F9}" destId="{9F69C870-17C7-42B4-9573-541DDE82CF7D}" srcOrd="0" destOrd="0" presId="urn:microsoft.com/office/officeart/2018/2/layout/IconCircleList"/>
    <dgm:cxn modelId="{6D7B216D-015B-482B-B87D-2A86BAF3CCA6}" type="presOf" srcId="{F23A5576-2700-4FCC-AA79-82E40346A2D7}" destId="{28CD6B0A-1ACD-458B-B437-0E197E1C4B41}" srcOrd="0" destOrd="0" presId="urn:microsoft.com/office/officeart/2018/2/layout/IconCircleList"/>
    <dgm:cxn modelId="{40D8D075-513F-4497-ADFD-D087FE524297}" srcId="{494C9FDE-B779-4075-82A1-833DAC4D055D}" destId="{72A23280-31B3-45B3-8B86-854CB0D991F9}" srcOrd="4" destOrd="0" parTransId="{2A5BF40C-ED58-4DD5-A582-BAB740109D47}" sibTransId="{6AFFA3D6-0B26-4F9E-8674-F0F070ACE144}"/>
    <dgm:cxn modelId="{1BC84956-6BE3-4DA3-9F7A-9D3F08202EDC}" type="presOf" srcId="{74BA632B-2B95-444D-9704-A7B6B7484596}" destId="{43026C28-78F0-4616-A66E-4DE4DF22172D}" srcOrd="0" destOrd="0" presId="urn:microsoft.com/office/officeart/2018/2/layout/IconCircleList"/>
    <dgm:cxn modelId="{10F45058-5D4D-4544-980F-D39796754D41}" type="presOf" srcId="{C1E77B24-A466-4264-8C1C-0FD6A8981F77}" destId="{69B111BD-61D5-4985-BF57-5608A184E0EB}" srcOrd="0" destOrd="0" presId="urn:microsoft.com/office/officeart/2018/2/layout/IconCircleList"/>
    <dgm:cxn modelId="{5720E17B-1CEE-4C8D-BD0B-7B05FD94D227}" srcId="{494C9FDE-B779-4075-82A1-833DAC4D055D}" destId="{C1E77B24-A466-4264-8C1C-0FD6A8981F77}" srcOrd="5" destOrd="0" parTransId="{0AA70CF8-C4E4-4071-B5B8-4D359BC5020B}" sibTransId="{64B8BAE5-C245-4D6D-BE76-C5A017E37C52}"/>
    <dgm:cxn modelId="{AF18737E-7044-4E04-9685-05418E0C87B9}" type="presOf" srcId="{1023451E-4E3A-4DE4-B564-FFD2A0E2C154}" destId="{7DB6064E-18E3-4FD4-958B-114529D8A758}" srcOrd="0" destOrd="0" presId="urn:microsoft.com/office/officeart/2018/2/layout/IconCircleList"/>
    <dgm:cxn modelId="{38C2F07F-7A54-4CD5-91F0-C1BF9CF9181A}" type="presOf" srcId="{23CF56C8-FC75-4CD4-80B6-03E560131339}" destId="{BC4BB62B-3F2D-4AA3-8AD5-76EB27371FD4}" srcOrd="0" destOrd="0" presId="urn:microsoft.com/office/officeart/2018/2/layout/IconCircleList"/>
    <dgm:cxn modelId="{FD9BAA83-D042-45EE-8D09-B2492DCAE508}" type="presOf" srcId="{6098512A-5C3E-479D-B334-D27137737A97}" destId="{99D1FF21-B036-44D0-8089-404DED8B8FE4}" srcOrd="0" destOrd="0" presId="urn:microsoft.com/office/officeart/2018/2/layout/IconCircleList"/>
    <dgm:cxn modelId="{BF7F6898-F35D-4DB9-B52B-1DB2A244FCE3}" type="presOf" srcId="{FBAA46FA-E9D7-4499-8295-92376FE92B77}" destId="{DC294532-2A33-42E1-9C3A-47A0EE8EB544}" srcOrd="0" destOrd="0" presId="urn:microsoft.com/office/officeart/2018/2/layout/IconCircleList"/>
    <dgm:cxn modelId="{FF9CCBAB-635A-448D-B3D4-E31547E272A4}" type="presOf" srcId="{9FB44B1C-D85C-4B56-8848-DD32E91B5035}" destId="{9E083997-29EF-4121-B484-71C4D61777B3}" srcOrd="0" destOrd="0" presId="urn:microsoft.com/office/officeart/2018/2/layout/IconCircleList"/>
    <dgm:cxn modelId="{0D28D8B7-BAD3-4920-855B-B1D302354DA8}" type="presOf" srcId="{4AFD0EB0-6171-4997-8296-BA473F6FA9D2}" destId="{959E13AD-66E2-4783-B294-B9C51E37667B}" srcOrd="0" destOrd="0" presId="urn:microsoft.com/office/officeart/2018/2/layout/IconCircleList"/>
    <dgm:cxn modelId="{D1196BC4-2F63-4BBE-9EDB-6B27C6F21DF1}" srcId="{494C9FDE-B779-4075-82A1-833DAC4D055D}" destId="{9FB44B1C-D85C-4B56-8848-DD32E91B5035}" srcOrd="1" destOrd="0" parTransId="{6062DF42-73CC-489F-B7F0-B252BDCC574D}" sibTransId="{74BA632B-2B95-444D-9704-A7B6B7484596}"/>
    <dgm:cxn modelId="{4B2331D0-ED05-4BAA-B639-3B0336F6C18C}" type="presOf" srcId="{494C9FDE-B779-4075-82A1-833DAC4D055D}" destId="{BCAD7484-E212-4DEE-87D4-3CB2EED5D0B1}" srcOrd="0" destOrd="0" presId="urn:microsoft.com/office/officeart/2018/2/layout/IconCircleList"/>
    <dgm:cxn modelId="{725DD6D6-2BBE-41DE-88BB-BBC277935902}" srcId="{494C9FDE-B779-4075-82A1-833DAC4D055D}" destId="{1023451E-4E3A-4DE4-B564-FFD2A0E2C154}" srcOrd="2" destOrd="0" parTransId="{C276B338-0FCD-45FB-B8D4-9BE7D9A67062}" sibTransId="{23CF56C8-FC75-4CD4-80B6-03E560131339}"/>
    <dgm:cxn modelId="{C8518592-BD99-4FDE-B54F-249AD42235E2}" type="presParOf" srcId="{BCAD7484-E212-4DEE-87D4-3CB2EED5D0B1}" destId="{54F789F5-08A6-4174-91EE-081C65FFEA34}" srcOrd="0" destOrd="0" presId="urn:microsoft.com/office/officeart/2018/2/layout/IconCircleList"/>
    <dgm:cxn modelId="{ECB11AD8-0688-4489-8C7E-4BE09B653C6F}" type="presParOf" srcId="{54F789F5-08A6-4174-91EE-081C65FFEA34}" destId="{B4AB8009-051B-4097-B281-E92A618681F5}" srcOrd="0" destOrd="0" presId="urn:microsoft.com/office/officeart/2018/2/layout/IconCircleList"/>
    <dgm:cxn modelId="{53986025-F9EF-4F7D-96CA-179267F8747D}" type="presParOf" srcId="{B4AB8009-051B-4097-B281-E92A618681F5}" destId="{975E46EA-B26E-4635-8B52-10D99E9945B5}" srcOrd="0" destOrd="0" presId="urn:microsoft.com/office/officeart/2018/2/layout/IconCircleList"/>
    <dgm:cxn modelId="{836A347D-7186-4371-8C5D-9509E16AAE85}" type="presParOf" srcId="{B4AB8009-051B-4097-B281-E92A618681F5}" destId="{FEFC4161-2166-477B-8D42-F27997957EA1}" srcOrd="1" destOrd="0" presId="urn:microsoft.com/office/officeart/2018/2/layout/IconCircleList"/>
    <dgm:cxn modelId="{051A04B4-748C-4609-84C8-D4251DA7F9D5}" type="presParOf" srcId="{B4AB8009-051B-4097-B281-E92A618681F5}" destId="{BE3F471B-BDFF-4090-8143-5BFB873B57BA}" srcOrd="2" destOrd="0" presId="urn:microsoft.com/office/officeart/2018/2/layout/IconCircleList"/>
    <dgm:cxn modelId="{4EC40BA9-E17F-43D8-8A19-9AD888AE402E}" type="presParOf" srcId="{B4AB8009-051B-4097-B281-E92A618681F5}" destId="{959E13AD-66E2-4783-B294-B9C51E37667B}" srcOrd="3" destOrd="0" presId="urn:microsoft.com/office/officeart/2018/2/layout/IconCircleList"/>
    <dgm:cxn modelId="{FE67BC61-37A3-40D6-A3A0-229798B480D3}" type="presParOf" srcId="{54F789F5-08A6-4174-91EE-081C65FFEA34}" destId="{28CD6B0A-1ACD-458B-B437-0E197E1C4B41}" srcOrd="1" destOrd="0" presId="urn:microsoft.com/office/officeart/2018/2/layout/IconCircleList"/>
    <dgm:cxn modelId="{E83C33EA-9D0F-42AD-AA11-04C52B155384}" type="presParOf" srcId="{54F789F5-08A6-4174-91EE-081C65FFEA34}" destId="{7E2074E4-E8B0-47F0-822B-5AE03BD7E0E7}" srcOrd="2" destOrd="0" presId="urn:microsoft.com/office/officeart/2018/2/layout/IconCircleList"/>
    <dgm:cxn modelId="{02B63083-2C15-413C-BAD4-3B2FF0C8C208}" type="presParOf" srcId="{7E2074E4-E8B0-47F0-822B-5AE03BD7E0E7}" destId="{444F3C5F-EA6C-419F-AEBB-FF5CE14864CD}" srcOrd="0" destOrd="0" presId="urn:microsoft.com/office/officeart/2018/2/layout/IconCircleList"/>
    <dgm:cxn modelId="{DF828A13-1C69-4444-966A-A804E8FF0B73}" type="presParOf" srcId="{7E2074E4-E8B0-47F0-822B-5AE03BD7E0E7}" destId="{BFAA75B9-C632-425E-AF64-2E91BF15803C}" srcOrd="1" destOrd="0" presId="urn:microsoft.com/office/officeart/2018/2/layout/IconCircleList"/>
    <dgm:cxn modelId="{35604299-FA03-4C4F-BD37-E9D615763756}" type="presParOf" srcId="{7E2074E4-E8B0-47F0-822B-5AE03BD7E0E7}" destId="{D0FF00C8-FAD4-4B54-AD68-84473C87A5EB}" srcOrd="2" destOrd="0" presId="urn:microsoft.com/office/officeart/2018/2/layout/IconCircleList"/>
    <dgm:cxn modelId="{248A6438-6205-4103-8686-F6C2F3E3E207}" type="presParOf" srcId="{7E2074E4-E8B0-47F0-822B-5AE03BD7E0E7}" destId="{9E083997-29EF-4121-B484-71C4D61777B3}" srcOrd="3" destOrd="0" presId="urn:microsoft.com/office/officeart/2018/2/layout/IconCircleList"/>
    <dgm:cxn modelId="{971F8D77-5453-4770-B201-2963F47D7838}" type="presParOf" srcId="{54F789F5-08A6-4174-91EE-081C65FFEA34}" destId="{43026C28-78F0-4616-A66E-4DE4DF22172D}" srcOrd="3" destOrd="0" presId="urn:microsoft.com/office/officeart/2018/2/layout/IconCircleList"/>
    <dgm:cxn modelId="{FA670CFC-3C7A-432B-82A0-169400D65253}" type="presParOf" srcId="{54F789F5-08A6-4174-91EE-081C65FFEA34}" destId="{6162F288-C9E8-45A6-A667-0FBA740EADCD}" srcOrd="4" destOrd="0" presId="urn:microsoft.com/office/officeart/2018/2/layout/IconCircleList"/>
    <dgm:cxn modelId="{90DA141F-A0C8-4F67-AFF8-D7596FE97DBF}" type="presParOf" srcId="{6162F288-C9E8-45A6-A667-0FBA740EADCD}" destId="{AB35BE2C-752C-47A1-80C7-21DBB835141F}" srcOrd="0" destOrd="0" presId="urn:microsoft.com/office/officeart/2018/2/layout/IconCircleList"/>
    <dgm:cxn modelId="{6AFC1F69-4002-49D2-A6EB-E58EC7A90A99}" type="presParOf" srcId="{6162F288-C9E8-45A6-A667-0FBA740EADCD}" destId="{1BB9D160-6052-41E4-8F74-A2D79111EEF3}" srcOrd="1" destOrd="0" presId="urn:microsoft.com/office/officeart/2018/2/layout/IconCircleList"/>
    <dgm:cxn modelId="{332993E6-8042-4C9A-AF49-3B9FA44936D6}" type="presParOf" srcId="{6162F288-C9E8-45A6-A667-0FBA740EADCD}" destId="{AD33FA90-3CC9-4D4B-A424-2D38E59F8B99}" srcOrd="2" destOrd="0" presId="urn:microsoft.com/office/officeart/2018/2/layout/IconCircleList"/>
    <dgm:cxn modelId="{B3374B36-E13C-404D-AED4-A6BA15CC01DE}" type="presParOf" srcId="{6162F288-C9E8-45A6-A667-0FBA740EADCD}" destId="{7DB6064E-18E3-4FD4-958B-114529D8A758}" srcOrd="3" destOrd="0" presId="urn:microsoft.com/office/officeart/2018/2/layout/IconCircleList"/>
    <dgm:cxn modelId="{3295D40F-D1D2-4D0F-A29C-32E2C8CA5B15}" type="presParOf" srcId="{54F789F5-08A6-4174-91EE-081C65FFEA34}" destId="{BC4BB62B-3F2D-4AA3-8AD5-76EB27371FD4}" srcOrd="5" destOrd="0" presId="urn:microsoft.com/office/officeart/2018/2/layout/IconCircleList"/>
    <dgm:cxn modelId="{766202F5-F627-46B1-A326-01397E14DDE6}" type="presParOf" srcId="{54F789F5-08A6-4174-91EE-081C65FFEA34}" destId="{1C9888BA-F4CE-41F1-9FF8-59C78DC74FC2}" srcOrd="6" destOrd="0" presId="urn:microsoft.com/office/officeart/2018/2/layout/IconCircleList"/>
    <dgm:cxn modelId="{CDA6C52D-382C-4BEE-AA9F-FFF834E88C24}" type="presParOf" srcId="{1C9888BA-F4CE-41F1-9FF8-59C78DC74FC2}" destId="{412A13FB-B535-4775-A957-29D332254E77}" srcOrd="0" destOrd="0" presId="urn:microsoft.com/office/officeart/2018/2/layout/IconCircleList"/>
    <dgm:cxn modelId="{30BD3D8F-3D3B-4A89-B4AE-AA4E68F337A6}" type="presParOf" srcId="{1C9888BA-F4CE-41F1-9FF8-59C78DC74FC2}" destId="{35703CB8-91AB-4217-BA3A-A6853405983E}" srcOrd="1" destOrd="0" presId="urn:microsoft.com/office/officeart/2018/2/layout/IconCircleList"/>
    <dgm:cxn modelId="{DF5E8447-D414-4D76-9CCB-6DD7A6D2405B}" type="presParOf" srcId="{1C9888BA-F4CE-41F1-9FF8-59C78DC74FC2}" destId="{FF1A6FD4-09DB-43BB-8ADD-90150A924CBB}" srcOrd="2" destOrd="0" presId="urn:microsoft.com/office/officeart/2018/2/layout/IconCircleList"/>
    <dgm:cxn modelId="{1619F6B6-DD48-45EA-9DF7-F3A62D9093E3}" type="presParOf" srcId="{1C9888BA-F4CE-41F1-9FF8-59C78DC74FC2}" destId="{99D1FF21-B036-44D0-8089-404DED8B8FE4}" srcOrd="3" destOrd="0" presId="urn:microsoft.com/office/officeart/2018/2/layout/IconCircleList"/>
    <dgm:cxn modelId="{944EF9E4-4B57-49C1-A9D8-663B35F65261}" type="presParOf" srcId="{54F789F5-08A6-4174-91EE-081C65FFEA34}" destId="{DC294532-2A33-42E1-9C3A-47A0EE8EB544}" srcOrd="7" destOrd="0" presId="urn:microsoft.com/office/officeart/2018/2/layout/IconCircleList"/>
    <dgm:cxn modelId="{9F481E92-A6F1-4904-8ACA-CA14476D2718}" type="presParOf" srcId="{54F789F5-08A6-4174-91EE-081C65FFEA34}" destId="{69464B25-9577-4547-B306-9615CA40D948}" srcOrd="8" destOrd="0" presId="urn:microsoft.com/office/officeart/2018/2/layout/IconCircleList"/>
    <dgm:cxn modelId="{F2683ACA-1BB8-403F-BF5F-C501BD0F6071}" type="presParOf" srcId="{69464B25-9577-4547-B306-9615CA40D948}" destId="{DB8E629E-5914-4422-B673-BD6D993B30DF}" srcOrd="0" destOrd="0" presId="urn:microsoft.com/office/officeart/2018/2/layout/IconCircleList"/>
    <dgm:cxn modelId="{3894FABC-461E-4416-BB53-AF59A84A56D3}" type="presParOf" srcId="{69464B25-9577-4547-B306-9615CA40D948}" destId="{B13D31D5-6217-4C71-9F86-933A56E0E198}" srcOrd="1" destOrd="0" presId="urn:microsoft.com/office/officeart/2018/2/layout/IconCircleList"/>
    <dgm:cxn modelId="{CD962089-718A-448A-8EB1-7BD56CAD4862}" type="presParOf" srcId="{69464B25-9577-4547-B306-9615CA40D948}" destId="{78E0199A-4CD4-4156-B27D-149A1A43420F}" srcOrd="2" destOrd="0" presId="urn:microsoft.com/office/officeart/2018/2/layout/IconCircleList"/>
    <dgm:cxn modelId="{95C7B35F-54AC-4724-92BE-F5779676D4A4}" type="presParOf" srcId="{69464B25-9577-4547-B306-9615CA40D948}" destId="{9F69C870-17C7-42B4-9573-541DDE82CF7D}" srcOrd="3" destOrd="0" presId="urn:microsoft.com/office/officeart/2018/2/layout/IconCircleList"/>
    <dgm:cxn modelId="{472025A3-5B09-4689-A8D6-419ACE566050}" type="presParOf" srcId="{54F789F5-08A6-4174-91EE-081C65FFEA34}" destId="{AF749217-86C8-45A4-8298-BF3551BAFA2C}" srcOrd="9" destOrd="0" presId="urn:microsoft.com/office/officeart/2018/2/layout/IconCircleList"/>
    <dgm:cxn modelId="{6C7B86C2-30BA-474C-B767-5B19454F53A1}" type="presParOf" srcId="{54F789F5-08A6-4174-91EE-081C65FFEA34}" destId="{86AEBF2E-8CE8-4D63-AA77-6B25914D15CF}" srcOrd="10" destOrd="0" presId="urn:microsoft.com/office/officeart/2018/2/layout/IconCircleList"/>
    <dgm:cxn modelId="{A6984483-1898-4D23-8274-818877B3FB48}" type="presParOf" srcId="{86AEBF2E-8CE8-4D63-AA77-6B25914D15CF}" destId="{785A513D-97F3-4F04-81B8-38584E6C8FF2}" srcOrd="0" destOrd="0" presId="urn:microsoft.com/office/officeart/2018/2/layout/IconCircleList"/>
    <dgm:cxn modelId="{0AFB69A7-4DD5-43D3-AFB2-CD1759B1E3FD}" type="presParOf" srcId="{86AEBF2E-8CE8-4D63-AA77-6B25914D15CF}" destId="{F7986C7F-830C-4E85-B861-56EF2A1B39EB}" srcOrd="1" destOrd="0" presId="urn:microsoft.com/office/officeart/2018/2/layout/IconCircleList"/>
    <dgm:cxn modelId="{79CF5C83-9C7C-448D-8C81-CA93397BEDE5}" type="presParOf" srcId="{86AEBF2E-8CE8-4D63-AA77-6B25914D15CF}" destId="{84A07F38-2134-4604-9FD3-5BAF0135E832}" srcOrd="2" destOrd="0" presId="urn:microsoft.com/office/officeart/2018/2/layout/IconCircleList"/>
    <dgm:cxn modelId="{8B7FBC36-6E1D-45E8-A7DE-70338D213837}" type="presParOf" srcId="{86AEBF2E-8CE8-4D63-AA77-6B25914D15CF}" destId="{69B111BD-61D5-4985-BF57-5608A184E0E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979BC9-E836-48E6-8529-8AD309207CE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29C9907-C83B-4C11-8B51-A97EB363B561}">
      <dgm:prSet/>
      <dgm:spPr/>
      <dgm:t>
        <a:bodyPr/>
        <a:lstStyle/>
        <a:p>
          <a:r>
            <a:rPr lang="en-US"/>
            <a:t>Hypoglycemia</a:t>
          </a:r>
        </a:p>
      </dgm:t>
    </dgm:pt>
    <dgm:pt modelId="{54895C04-A42B-4DF8-9B9D-4DE56A363508}" type="parTrans" cxnId="{DC268FED-1CEC-45F7-ABE1-B9396B2337C9}">
      <dgm:prSet/>
      <dgm:spPr/>
      <dgm:t>
        <a:bodyPr/>
        <a:lstStyle/>
        <a:p>
          <a:endParaRPr lang="en-US"/>
        </a:p>
      </dgm:t>
    </dgm:pt>
    <dgm:pt modelId="{06B57EBF-E64A-4A37-A5CB-7EFD4839E9C6}" type="sibTrans" cxnId="{DC268FED-1CEC-45F7-ABE1-B9396B2337C9}">
      <dgm:prSet/>
      <dgm:spPr/>
      <dgm:t>
        <a:bodyPr/>
        <a:lstStyle/>
        <a:p>
          <a:endParaRPr lang="en-US"/>
        </a:p>
      </dgm:t>
    </dgm:pt>
    <dgm:pt modelId="{7581F4A6-2F57-4A46-BFEB-5DB554558045}">
      <dgm:prSet/>
      <dgm:spPr/>
      <dgm:t>
        <a:bodyPr/>
        <a:lstStyle/>
        <a:p>
          <a:r>
            <a:rPr lang="en-US"/>
            <a:t>Bradycardia</a:t>
          </a:r>
        </a:p>
      </dgm:t>
    </dgm:pt>
    <dgm:pt modelId="{C84BA438-A3F0-46BF-AD84-7327AD8CF79A}" type="parTrans" cxnId="{63D54A0C-627C-40AD-A6D4-BB20881E7FB3}">
      <dgm:prSet/>
      <dgm:spPr/>
      <dgm:t>
        <a:bodyPr/>
        <a:lstStyle/>
        <a:p>
          <a:endParaRPr lang="en-US"/>
        </a:p>
      </dgm:t>
    </dgm:pt>
    <dgm:pt modelId="{F6BFEADB-B2D9-47E9-947B-2EFD14ECA6E0}" type="sibTrans" cxnId="{63D54A0C-627C-40AD-A6D4-BB20881E7FB3}">
      <dgm:prSet/>
      <dgm:spPr/>
      <dgm:t>
        <a:bodyPr/>
        <a:lstStyle/>
        <a:p>
          <a:endParaRPr lang="en-US"/>
        </a:p>
      </dgm:t>
    </dgm:pt>
    <dgm:pt modelId="{A5E98AC7-1BAE-4CFD-BB92-AF44D71758B2}">
      <dgm:prSet/>
      <dgm:spPr/>
      <dgm:t>
        <a:bodyPr/>
        <a:lstStyle/>
        <a:p>
          <a:r>
            <a:rPr lang="en-US"/>
            <a:t>Amenorrhea or menstrual irregularities</a:t>
          </a:r>
        </a:p>
      </dgm:t>
    </dgm:pt>
    <dgm:pt modelId="{A1FC3D62-E57B-4402-9677-87B2F1AAECD9}" type="parTrans" cxnId="{54C112BD-B1B8-4649-91F4-99E5FCEBD652}">
      <dgm:prSet/>
      <dgm:spPr/>
      <dgm:t>
        <a:bodyPr/>
        <a:lstStyle/>
        <a:p>
          <a:endParaRPr lang="en-US"/>
        </a:p>
      </dgm:t>
    </dgm:pt>
    <dgm:pt modelId="{5066FC0C-632E-4B29-BF59-C8C4684183A3}" type="sibTrans" cxnId="{54C112BD-B1B8-4649-91F4-99E5FCEBD652}">
      <dgm:prSet/>
      <dgm:spPr/>
      <dgm:t>
        <a:bodyPr/>
        <a:lstStyle/>
        <a:p>
          <a:endParaRPr lang="en-US"/>
        </a:p>
      </dgm:t>
    </dgm:pt>
    <dgm:pt modelId="{A4BC7C93-6A3D-4A3B-B346-A9FD01425501}">
      <dgm:prSet/>
      <dgm:spPr/>
      <dgm:t>
        <a:bodyPr/>
        <a:lstStyle/>
        <a:p>
          <a:r>
            <a:rPr lang="en-US"/>
            <a:t>Unexplained infertility</a:t>
          </a:r>
        </a:p>
      </dgm:t>
    </dgm:pt>
    <dgm:pt modelId="{7353A048-39E4-4F54-8464-438C624F7EED}" type="parTrans" cxnId="{C90DBEE0-27D5-481C-8902-26AF41B7EFC2}">
      <dgm:prSet/>
      <dgm:spPr/>
      <dgm:t>
        <a:bodyPr/>
        <a:lstStyle/>
        <a:p>
          <a:endParaRPr lang="en-US"/>
        </a:p>
      </dgm:t>
    </dgm:pt>
    <dgm:pt modelId="{0B58E6EF-E732-4ABD-B091-366AA6EB1156}" type="sibTrans" cxnId="{C90DBEE0-27D5-481C-8902-26AF41B7EFC2}">
      <dgm:prSet/>
      <dgm:spPr/>
      <dgm:t>
        <a:bodyPr/>
        <a:lstStyle/>
        <a:p>
          <a:endParaRPr lang="en-US"/>
        </a:p>
      </dgm:t>
    </dgm:pt>
    <dgm:pt modelId="{D3EAD9B3-69B1-46F2-AC7B-158FF9AE2C92}">
      <dgm:prSet/>
      <dgm:spPr/>
      <dgm:t>
        <a:bodyPr/>
        <a:lstStyle/>
        <a:p>
          <a:r>
            <a:rPr lang="en-US"/>
            <a:t>Type 1 diabetes mellitus with poor glucose control or recurrent diabetic ketoacidosis (DKA) with or without weight loss</a:t>
          </a:r>
        </a:p>
      </dgm:t>
    </dgm:pt>
    <dgm:pt modelId="{D1F6C7BB-1E69-45C6-96C4-C3383196023B}" type="parTrans" cxnId="{C8BCB6D6-231E-4468-B67B-E6BA8F070D73}">
      <dgm:prSet/>
      <dgm:spPr/>
      <dgm:t>
        <a:bodyPr/>
        <a:lstStyle/>
        <a:p>
          <a:endParaRPr lang="en-US"/>
        </a:p>
      </dgm:t>
    </dgm:pt>
    <dgm:pt modelId="{CB959551-CD40-4E49-8AD8-BF64EAA4A901}" type="sibTrans" cxnId="{C8BCB6D6-231E-4468-B67B-E6BA8F070D73}">
      <dgm:prSet/>
      <dgm:spPr/>
      <dgm:t>
        <a:bodyPr/>
        <a:lstStyle/>
        <a:p>
          <a:endParaRPr lang="en-US"/>
        </a:p>
      </dgm:t>
    </dgm:pt>
    <dgm:pt modelId="{498603F3-97FA-451E-8F31-E20A94ADDBB9}">
      <dgm:prSet/>
      <dgm:spPr/>
      <dgm:t>
        <a:bodyPr/>
        <a:lstStyle/>
        <a:p>
          <a:r>
            <a:rPr lang="en-US"/>
            <a:t>Use of compensatory behaviors (i.e., such as self-induced vomiting, dieting, fasting or excessive exercise) to influence weight after eating or binge eating</a:t>
          </a:r>
        </a:p>
      </dgm:t>
    </dgm:pt>
    <dgm:pt modelId="{1FC6C6A7-7E55-4072-B268-44E30A4C0ABA}" type="parTrans" cxnId="{9285DE5F-2AD3-432E-A176-DDF643BA125E}">
      <dgm:prSet/>
      <dgm:spPr/>
      <dgm:t>
        <a:bodyPr/>
        <a:lstStyle/>
        <a:p>
          <a:endParaRPr lang="en-US"/>
        </a:p>
      </dgm:t>
    </dgm:pt>
    <dgm:pt modelId="{F5216DDF-2727-4F90-B542-4247E1F48B3B}" type="sibTrans" cxnId="{9285DE5F-2AD3-432E-A176-DDF643BA125E}">
      <dgm:prSet/>
      <dgm:spPr/>
      <dgm:t>
        <a:bodyPr/>
        <a:lstStyle/>
        <a:p>
          <a:endParaRPr lang="en-US"/>
        </a:p>
      </dgm:t>
    </dgm:pt>
    <dgm:pt modelId="{759B79ED-42B3-4B7A-A54A-213BBD5C307F}">
      <dgm:prSet/>
      <dgm:spPr/>
      <dgm:t>
        <a:bodyPr/>
        <a:lstStyle/>
        <a:p>
          <a:r>
            <a:rPr lang="en-US" dirty="0"/>
            <a:t>Inappropriate use of appetite suppressants, caffeine, diuretics, laxatives, enemas, ipecac, artificial sweeteners, sugar-free gum, prescription medications that affect weight (insulin, thyroid medications, psychostimulants, or street drugs) or nutritional supplements marketed for weight loss</a:t>
          </a:r>
        </a:p>
      </dgm:t>
    </dgm:pt>
    <dgm:pt modelId="{DEFCB9F7-9EDD-4137-8626-BBC6B9CE2DA4}" type="parTrans" cxnId="{6E7991BD-C9C7-42DC-87DF-5B3F36B039B7}">
      <dgm:prSet/>
      <dgm:spPr/>
      <dgm:t>
        <a:bodyPr/>
        <a:lstStyle/>
        <a:p>
          <a:endParaRPr lang="en-US"/>
        </a:p>
      </dgm:t>
    </dgm:pt>
    <dgm:pt modelId="{86480127-54FB-4BA9-A78E-D683EB2A6D2F}" type="sibTrans" cxnId="{6E7991BD-C9C7-42DC-87DF-5B3F36B039B7}">
      <dgm:prSet/>
      <dgm:spPr/>
      <dgm:t>
        <a:bodyPr/>
        <a:lstStyle/>
        <a:p>
          <a:endParaRPr lang="en-US"/>
        </a:p>
      </dgm:t>
    </dgm:pt>
    <dgm:pt modelId="{A6664BCF-E6AA-4AB6-8F19-CEBD18EA3D13}" type="pres">
      <dgm:prSet presAssocID="{44979BC9-E836-48E6-8529-8AD309207CEE}" presName="root" presStyleCnt="0">
        <dgm:presLayoutVars>
          <dgm:dir/>
          <dgm:resizeHandles val="exact"/>
        </dgm:presLayoutVars>
      </dgm:prSet>
      <dgm:spPr/>
    </dgm:pt>
    <dgm:pt modelId="{6AC055B0-C47A-4D7A-920C-4234469DE22B}" type="pres">
      <dgm:prSet presAssocID="{44979BC9-E836-48E6-8529-8AD309207CEE}" presName="container" presStyleCnt="0">
        <dgm:presLayoutVars>
          <dgm:dir/>
          <dgm:resizeHandles val="exact"/>
        </dgm:presLayoutVars>
      </dgm:prSet>
      <dgm:spPr/>
    </dgm:pt>
    <dgm:pt modelId="{ECFB26FD-8BEA-4E6B-9229-77A68B64F4CB}" type="pres">
      <dgm:prSet presAssocID="{B29C9907-C83B-4C11-8B51-A97EB363B561}" presName="compNode" presStyleCnt="0"/>
      <dgm:spPr/>
    </dgm:pt>
    <dgm:pt modelId="{355107CD-06FE-4BCE-857C-AB9E2C38D3B5}" type="pres">
      <dgm:prSet presAssocID="{B29C9907-C83B-4C11-8B51-A97EB363B561}" presName="iconBgRect" presStyleLbl="bgShp" presStyleIdx="0" presStyleCnt="7"/>
      <dgm:spPr/>
    </dgm:pt>
    <dgm:pt modelId="{5A810313-0A84-4C1F-B453-46D3D4CA4FE0}" type="pres">
      <dgm:prSet presAssocID="{B29C9907-C83B-4C11-8B51-A97EB363B56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V"/>
        </a:ext>
      </dgm:extLst>
    </dgm:pt>
    <dgm:pt modelId="{8FB7185D-B515-4783-905E-03D599C66632}" type="pres">
      <dgm:prSet presAssocID="{B29C9907-C83B-4C11-8B51-A97EB363B561}" presName="spaceRect" presStyleCnt="0"/>
      <dgm:spPr/>
    </dgm:pt>
    <dgm:pt modelId="{C7A62654-0AF7-4087-BC4B-6EBD33BD9E35}" type="pres">
      <dgm:prSet presAssocID="{B29C9907-C83B-4C11-8B51-A97EB363B561}" presName="textRect" presStyleLbl="revTx" presStyleIdx="0" presStyleCnt="7">
        <dgm:presLayoutVars>
          <dgm:chMax val="1"/>
          <dgm:chPref val="1"/>
        </dgm:presLayoutVars>
      </dgm:prSet>
      <dgm:spPr/>
    </dgm:pt>
    <dgm:pt modelId="{A8626E41-FFAD-47B7-93F0-C9A55D8399FE}" type="pres">
      <dgm:prSet presAssocID="{06B57EBF-E64A-4A37-A5CB-7EFD4839E9C6}" presName="sibTrans" presStyleLbl="sibTrans2D1" presStyleIdx="0" presStyleCnt="0"/>
      <dgm:spPr/>
    </dgm:pt>
    <dgm:pt modelId="{D3597C3D-C96F-487B-89AB-00B5198A5C20}" type="pres">
      <dgm:prSet presAssocID="{7581F4A6-2F57-4A46-BFEB-5DB554558045}" presName="compNode" presStyleCnt="0"/>
      <dgm:spPr/>
    </dgm:pt>
    <dgm:pt modelId="{16554812-5BA7-4AF7-9F02-A51BF3C4ED57}" type="pres">
      <dgm:prSet presAssocID="{7581F4A6-2F57-4A46-BFEB-5DB554558045}" presName="iconBgRect" presStyleLbl="bgShp" presStyleIdx="1" presStyleCnt="7"/>
      <dgm:spPr/>
    </dgm:pt>
    <dgm:pt modelId="{FC9FE478-EF37-4F00-875E-D4EBD6FA0B68}" type="pres">
      <dgm:prSet presAssocID="{7581F4A6-2F57-4A46-BFEB-5DB55455804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beat"/>
        </a:ext>
      </dgm:extLst>
    </dgm:pt>
    <dgm:pt modelId="{074B2FBA-0965-4A18-850E-302B5E655DB8}" type="pres">
      <dgm:prSet presAssocID="{7581F4A6-2F57-4A46-BFEB-5DB554558045}" presName="spaceRect" presStyleCnt="0"/>
      <dgm:spPr/>
    </dgm:pt>
    <dgm:pt modelId="{CFB5BDAE-C2C2-4364-A0C3-0EAE6B80D0FD}" type="pres">
      <dgm:prSet presAssocID="{7581F4A6-2F57-4A46-BFEB-5DB554558045}" presName="textRect" presStyleLbl="revTx" presStyleIdx="1" presStyleCnt="7">
        <dgm:presLayoutVars>
          <dgm:chMax val="1"/>
          <dgm:chPref val="1"/>
        </dgm:presLayoutVars>
      </dgm:prSet>
      <dgm:spPr/>
    </dgm:pt>
    <dgm:pt modelId="{F5EFDD19-C5B6-4430-8438-E750EBE38A00}" type="pres">
      <dgm:prSet presAssocID="{F6BFEADB-B2D9-47E9-947B-2EFD14ECA6E0}" presName="sibTrans" presStyleLbl="sibTrans2D1" presStyleIdx="0" presStyleCnt="0"/>
      <dgm:spPr/>
    </dgm:pt>
    <dgm:pt modelId="{B5EF9CD0-B77B-49EF-AEF6-F9A270352023}" type="pres">
      <dgm:prSet presAssocID="{A5E98AC7-1BAE-4CFD-BB92-AF44D71758B2}" presName="compNode" presStyleCnt="0"/>
      <dgm:spPr/>
    </dgm:pt>
    <dgm:pt modelId="{F25EB954-ABD7-46F7-A44E-B1E94A5E2D91}" type="pres">
      <dgm:prSet presAssocID="{A5E98AC7-1BAE-4CFD-BB92-AF44D71758B2}" presName="iconBgRect" presStyleLbl="bgShp" presStyleIdx="2" presStyleCnt="7"/>
      <dgm:spPr/>
    </dgm:pt>
    <dgm:pt modelId="{D38B5D2E-17E5-4749-8265-2535230EB474}" type="pres">
      <dgm:prSet presAssocID="{A5E98AC7-1BAE-4CFD-BB92-AF44D71758B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6B5DEE81-CFD7-4FA6-BB5E-D504E89472E7}" type="pres">
      <dgm:prSet presAssocID="{A5E98AC7-1BAE-4CFD-BB92-AF44D71758B2}" presName="spaceRect" presStyleCnt="0"/>
      <dgm:spPr/>
    </dgm:pt>
    <dgm:pt modelId="{E5A600D1-7743-47AA-B055-548AA23881D2}" type="pres">
      <dgm:prSet presAssocID="{A5E98AC7-1BAE-4CFD-BB92-AF44D71758B2}" presName="textRect" presStyleLbl="revTx" presStyleIdx="2" presStyleCnt="7">
        <dgm:presLayoutVars>
          <dgm:chMax val="1"/>
          <dgm:chPref val="1"/>
        </dgm:presLayoutVars>
      </dgm:prSet>
      <dgm:spPr/>
    </dgm:pt>
    <dgm:pt modelId="{B4B56A58-776D-4E29-A785-3485B33BCF8D}" type="pres">
      <dgm:prSet presAssocID="{5066FC0C-632E-4B29-BF59-C8C4684183A3}" presName="sibTrans" presStyleLbl="sibTrans2D1" presStyleIdx="0" presStyleCnt="0"/>
      <dgm:spPr/>
    </dgm:pt>
    <dgm:pt modelId="{E5B8AC9D-626C-4F71-ACE8-E1F4F132AB3A}" type="pres">
      <dgm:prSet presAssocID="{A4BC7C93-6A3D-4A3B-B346-A9FD01425501}" presName="compNode" presStyleCnt="0"/>
      <dgm:spPr/>
    </dgm:pt>
    <dgm:pt modelId="{80C86BFD-DCB9-45FA-AB6C-828D71CC79E5}" type="pres">
      <dgm:prSet presAssocID="{A4BC7C93-6A3D-4A3B-B346-A9FD01425501}" presName="iconBgRect" presStyleLbl="bgShp" presStyleIdx="3" presStyleCnt="7"/>
      <dgm:spPr/>
    </dgm:pt>
    <dgm:pt modelId="{6725F489-490C-4C56-B3E2-8453774F70B6}" type="pres">
      <dgm:prSet presAssocID="{A4BC7C93-6A3D-4A3B-B346-A9FD0142550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D0737F17-D000-49CE-8069-67026FD51266}" type="pres">
      <dgm:prSet presAssocID="{A4BC7C93-6A3D-4A3B-B346-A9FD01425501}" presName="spaceRect" presStyleCnt="0"/>
      <dgm:spPr/>
    </dgm:pt>
    <dgm:pt modelId="{78F2076E-5422-4433-A2A6-D3E39F33892D}" type="pres">
      <dgm:prSet presAssocID="{A4BC7C93-6A3D-4A3B-B346-A9FD01425501}" presName="textRect" presStyleLbl="revTx" presStyleIdx="3" presStyleCnt="7">
        <dgm:presLayoutVars>
          <dgm:chMax val="1"/>
          <dgm:chPref val="1"/>
        </dgm:presLayoutVars>
      </dgm:prSet>
      <dgm:spPr/>
    </dgm:pt>
    <dgm:pt modelId="{F7FF5435-5CC9-437A-B9BD-373EEE8E9C31}" type="pres">
      <dgm:prSet presAssocID="{0B58E6EF-E732-4ABD-B091-366AA6EB1156}" presName="sibTrans" presStyleLbl="sibTrans2D1" presStyleIdx="0" presStyleCnt="0"/>
      <dgm:spPr/>
    </dgm:pt>
    <dgm:pt modelId="{15467F53-04D6-4149-A2BC-873DC7C700FA}" type="pres">
      <dgm:prSet presAssocID="{D3EAD9B3-69B1-46F2-AC7B-158FF9AE2C92}" presName="compNode" presStyleCnt="0"/>
      <dgm:spPr/>
    </dgm:pt>
    <dgm:pt modelId="{1A778F9F-9B71-4861-BFBA-6A2160840E01}" type="pres">
      <dgm:prSet presAssocID="{D3EAD9B3-69B1-46F2-AC7B-158FF9AE2C92}" presName="iconBgRect" presStyleLbl="bgShp" presStyleIdx="4" presStyleCnt="7"/>
      <dgm:spPr/>
    </dgm:pt>
    <dgm:pt modelId="{F683B245-9D85-4EA9-B1EE-DD3B3DEBB462}" type="pres">
      <dgm:prSet presAssocID="{D3EAD9B3-69B1-46F2-AC7B-158FF9AE2C92}" presName="iconRect" presStyleLbl="node1" presStyleIdx="4"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V"/>
        </a:ext>
      </dgm:extLst>
    </dgm:pt>
    <dgm:pt modelId="{5C02F662-9046-4DA0-AC4D-193F2AAD967B}" type="pres">
      <dgm:prSet presAssocID="{D3EAD9B3-69B1-46F2-AC7B-158FF9AE2C92}" presName="spaceRect" presStyleCnt="0"/>
      <dgm:spPr/>
    </dgm:pt>
    <dgm:pt modelId="{E916EE75-6EC0-4985-AE59-9CDDD89E1C89}" type="pres">
      <dgm:prSet presAssocID="{D3EAD9B3-69B1-46F2-AC7B-158FF9AE2C92}" presName="textRect" presStyleLbl="revTx" presStyleIdx="4" presStyleCnt="7">
        <dgm:presLayoutVars>
          <dgm:chMax val="1"/>
          <dgm:chPref val="1"/>
        </dgm:presLayoutVars>
      </dgm:prSet>
      <dgm:spPr/>
    </dgm:pt>
    <dgm:pt modelId="{B3E0F6DC-CA50-4368-AB7F-BFEE033156E0}" type="pres">
      <dgm:prSet presAssocID="{CB959551-CD40-4E49-8AD8-BF64EAA4A901}" presName="sibTrans" presStyleLbl="sibTrans2D1" presStyleIdx="0" presStyleCnt="0"/>
      <dgm:spPr/>
    </dgm:pt>
    <dgm:pt modelId="{FF458E2F-B101-4AB6-97E0-9DF8B24FCF11}" type="pres">
      <dgm:prSet presAssocID="{498603F3-97FA-451E-8F31-E20A94ADDBB9}" presName="compNode" presStyleCnt="0"/>
      <dgm:spPr/>
    </dgm:pt>
    <dgm:pt modelId="{AD9C4FD2-8BC8-480A-9925-34EB88FE6E45}" type="pres">
      <dgm:prSet presAssocID="{498603F3-97FA-451E-8F31-E20A94ADDBB9}" presName="iconBgRect" presStyleLbl="bgShp" presStyleIdx="5" presStyleCnt="7"/>
      <dgm:spPr/>
    </dgm:pt>
    <dgm:pt modelId="{3935A5B8-E4F8-479C-80F5-6F6EA4D209A0}" type="pres">
      <dgm:prSet presAssocID="{498603F3-97FA-451E-8F31-E20A94ADDBB9}" presName="iconRect" presStyleLbl="node1" presStyleIdx="5"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Eating"/>
        </a:ext>
      </dgm:extLst>
    </dgm:pt>
    <dgm:pt modelId="{4E88F5FF-9CA7-4800-BD66-4D605FA3CBA8}" type="pres">
      <dgm:prSet presAssocID="{498603F3-97FA-451E-8F31-E20A94ADDBB9}" presName="spaceRect" presStyleCnt="0"/>
      <dgm:spPr/>
    </dgm:pt>
    <dgm:pt modelId="{AE207507-BB94-48F1-993D-7DC4EF9E4F7D}" type="pres">
      <dgm:prSet presAssocID="{498603F3-97FA-451E-8F31-E20A94ADDBB9}" presName="textRect" presStyleLbl="revTx" presStyleIdx="5" presStyleCnt="7">
        <dgm:presLayoutVars>
          <dgm:chMax val="1"/>
          <dgm:chPref val="1"/>
        </dgm:presLayoutVars>
      </dgm:prSet>
      <dgm:spPr/>
    </dgm:pt>
    <dgm:pt modelId="{75B65557-08B5-4DB6-8866-ADF6B2183019}" type="pres">
      <dgm:prSet presAssocID="{F5216DDF-2727-4F90-B542-4247E1F48B3B}" presName="sibTrans" presStyleLbl="sibTrans2D1" presStyleIdx="0" presStyleCnt="0"/>
      <dgm:spPr/>
    </dgm:pt>
    <dgm:pt modelId="{6C76233B-689B-4969-B59D-CD5F95918C8C}" type="pres">
      <dgm:prSet presAssocID="{759B79ED-42B3-4B7A-A54A-213BBD5C307F}" presName="compNode" presStyleCnt="0"/>
      <dgm:spPr/>
    </dgm:pt>
    <dgm:pt modelId="{9FF6EC03-5A52-483A-A0DF-A8C359BDCCBD}" type="pres">
      <dgm:prSet presAssocID="{759B79ED-42B3-4B7A-A54A-213BBD5C307F}" presName="iconBgRect" presStyleLbl="bgShp" presStyleIdx="6" presStyleCnt="7"/>
      <dgm:spPr/>
    </dgm:pt>
    <dgm:pt modelId="{37B8BEA3-E088-4F71-BA34-E2FFBD205CDA}" type="pres">
      <dgm:prSet presAssocID="{759B79ED-42B3-4B7A-A54A-213BBD5C307F}" presName="iconRect" presStyleLbl="node1" presStyleIdx="6"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icine"/>
        </a:ext>
      </dgm:extLst>
    </dgm:pt>
    <dgm:pt modelId="{A3FB5996-9B14-4654-BC2A-B0F4239DE8BB}" type="pres">
      <dgm:prSet presAssocID="{759B79ED-42B3-4B7A-A54A-213BBD5C307F}" presName="spaceRect" presStyleCnt="0"/>
      <dgm:spPr/>
    </dgm:pt>
    <dgm:pt modelId="{A8438143-DCDD-4F38-AE24-FFAFC7871031}" type="pres">
      <dgm:prSet presAssocID="{759B79ED-42B3-4B7A-A54A-213BBD5C307F}" presName="textRect" presStyleLbl="revTx" presStyleIdx="6" presStyleCnt="7" custScaleX="146995" custLinFactNeighborX="18512" custLinFactNeighborY="-7014">
        <dgm:presLayoutVars>
          <dgm:chMax val="1"/>
          <dgm:chPref val="1"/>
        </dgm:presLayoutVars>
      </dgm:prSet>
      <dgm:spPr/>
    </dgm:pt>
  </dgm:ptLst>
  <dgm:cxnLst>
    <dgm:cxn modelId="{34A2570B-06E6-4AC3-84DA-F8EB45E96797}" type="presOf" srcId="{5066FC0C-632E-4B29-BF59-C8C4684183A3}" destId="{B4B56A58-776D-4E29-A785-3485B33BCF8D}" srcOrd="0" destOrd="0" presId="urn:microsoft.com/office/officeart/2018/2/layout/IconCircleList"/>
    <dgm:cxn modelId="{63D54A0C-627C-40AD-A6D4-BB20881E7FB3}" srcId="{44979BC9-E836-48E6-8529-8AD309207CEE}" destId="{7581F4A6-2F57-4A46-BFEB-5DB554558045}" srcOrd="1" destOrd="0" parTransId="{C84BA438-A3F0-46BF-AD84-7327AD8CF79A}" sibTransId="{F6BFEADB-B2D9-47E9-947B-2EFD14ECA6E0}"/>
    <dgm:cxn modelId="{C362D10E-D90E-4EB0-B936-AF5FBA910320}" type="presOf" srcId="{CB959551-CD40-4E49-8AD8-BF64EAA4A901}" destId="{B3E0F6DC-CA50-4368-AB7F-BFEE033156E0}" srcOrd="0" destOrd="0" presId="urn:microsoft.com/office/officeart/2018/2/layout/IconCircleList"/>
    <dgm:cxn modelId="{63100410-BC73-406C-A675-BB9B7788DF14}" type="presOf" srcId="{759B79ED-42B3-4B7A-A54A-213BBD5C307F}" destId="{A8438143-DCDD-4F38-AE24-FFAFC7871031}" srcOrd="0" destOrd="0" presId="urn:microsoft.com/office/officeart/2018/2/layout/IconCircleList"/>
    <dgm:cxn modelId="{17A1AD19-374A-4809-8020-F416F20057DB}" type="presOf" srcId="{A4BC7C93-6A3D-4A3B-B346-A9FD01425501}" destId="{78F2076E-5422-4433-A2A6-D3E39F33892D}" srcOrd="0" destOrd="0" presId="urn:microsoft.com/office/officeart/2018/2/layout/IconCircleList"/>
    <dgm:cxn modelId="{F57AD331-8BA0-4C14-8D9A-C97BC1FA72C7}" type="presOf" srcId="{06B57EBF-E64A-4A37-A5CB-7EFD4839E9C6}" destId="{A8626E41-FFAD-47B7-93F0-C9A55D8399FE}" srcOrd="0" destOrd="0" presId="urn:microsoft.com/office/officeart/2018/2/layout/IconCircleList"/>
    <dgm:cxn modelId="{F9052E39-EF05-478D-8C21-F0934F65E104}" type="presOf" srcId="{B29C9907-C83B-4C11-8B51-A97EB363B561}" destId="{C7A62654-0AF7-4087-BC4B-6EBD33BD9E35}" srcOrd="0" destOrd="0" presId="urn:microsoft.com/office/officeart/2018/2/layout/IconCircleList"/>
    <dgm:cxn modelId="{EBAF2A3D-A481-42A5-8DD0-3D1517FFF833}" type="presOf" srcId="{F5216DDF-2727-4F90-B542-4247E1F48B3B}" destId="{75B65557-08B5-4DB6-8866-ADF6B2183019}" srcOrd="0" destOrd="0" presId="urn:microsoft.com/office/officeart/2018/2/layout/IconCircleList"/>
    <dgm:cxn modelId="{9285DE5F-2AD3-432E-A176-DDF643BA125E}" srcId="{44979BC9-E836-48E6-8529-8AD309207CEE}" destId="{498603F3-97FA-451E-8F31-E20A94ADDBB9}" srcOrd="5" destOrd="0" parTransId="{1FC6C6A7-7E55-4072-B268-44E30A4C0ABA}" sibTransId="{F5216DDF-2727-4F90-B542-4247E1F48B3B}"/>
    <dgm:cxn modelId="{D42AF964-F729-49E5-8AEE-21EAA8F9AC6F}" type="presOf" srcId="{44979BC9-E836-48E6-8529-8AD309207CEE}" destId="{A6664BCF-E6AA-4AB6-8F19-CEBD18EA3D13}" srcOrd="0" destOrd="0" presId="urn:microsoft.com/office/officeart/2018/2/layout/IconCircleList"/>
    <dgm:cxn modelId="{0A5F5750-12A9-4185-A02E-0C6C017AA31A}" type="presOf" srcId="{A5E98AC7-1BAE-4CFD-BB92-AF44D71758B2}" destId="{E5A600D1-7743-47AA-B055-548AA23881D2}" srcOrd="0" destOrd="0" presId="urn:microsoft.com/office/officeart/2018/2/layout/IconCircleList"/>
    <dgm:cxn modelId="{5B84E654-68E1-4A03-BDE6-1636A79C7D14}" type="presOf" srcId="{498603F3-97FA-451E-8F31-E20A94ADDBB9}" destId="{AE207507-BB94-48F1-993D-7DC4EF9E4F7D}" srcOrd="0" destOrd="0" presId="urn:microsoft.com/office/officeart/2018/2/layout/IconCircleList"/>
    <dgm:cxn modelId="{035F3083-0011-47F5-B72E-0AB0643843DD}" type="presOf" srcId="{7581F4A6-2F57-4A46-BFEB-5DB554558045}" destId="{CFB5BDAE-C2C2-4364-A0C3-0EAE6B80D0FD}" srcOrd="0" destOrd="0" presId="urn:microsoft.com/office/officeart/2018/2/layout/IconCircleList"/>
    <dgm:cxn modelId="{695B5F8A-9245-4656-B1C6-ABEE1B09ED3A}" type="presOf" srcId="{0B58E6EF-E732-4ABD-B091-366AA6EB1156}" destId="{F7FF5435-5CC9-437A-B9BD-373EEE8E9C31}" srcOrd="0" destOrd="0" presId="urn:microsoft.com/office/officeart/2018/2/layout/IconCircleList"/>
    <dgm:cxn modelId="{05A886B0-5CA9-492D-B686-14A8E2A65F3C}" type="presOf" srcId="{F6BFEADB-B2D9-47E9-947B-2EFD14ECA6E0}" destId="{F5EFDD19-C5B6-4430-8438-E750EBE38A00}" srcOrd="0" destOrd="0" presId="urn:microsoft.com/office/officeart/2018/2/layout/IconCircleList"/>
    <dgm:cxn modelId="{54C112BD-B1B8-4649-91F4-99E5FCEBD652}" srcId="{44979BC9-E836-48E6-8529-8AD309207CEE}" destId="{A5E98AC7-1BAE-4CFD-BB92-AF44D71758B2}" srcOrd="2" destOrd="0" parTransId="{A1FC3D62-E57B-4402-9677-87B2F1AAECD9}" sibTransId="{5066FC0C-632E-4B29-BF59-C8C4684183A3}"/>
    <dgm:cxn modelId="{6E7991BD-C9C7-42DC-87DF-5B3F36B039B7}" srcId="{44979BC9-E836-48E6-8529-8AD309207CEE}" destId="{759B79ED-42B3-4B7A-A54A-213BBD5C307F}" srcOrd="6" destOrd="0" parTransId="{DEFCB9F7-9EDD-4137-8626-BBC6B9CE2DA4}" sibTransId="{86480127-54FB-4BA9-A78E-D683EB2A6D2F}"/>
    <dgm:cxn modelId="{C8BCB6D6-231E-4468-B67B-E6BA8F070D73}" srcId="{44979BC9-E836-48E6-8529-8AD309207CEE}" destId="{D3EAD9B3-69B1-46F2-AC7B-158FF9AE2C92}" srcOrd="4" destOrd="0" parTransId="{D1F6C7BB-1E69-45C6-96C4-C3383196023B}" sibTransId="{CB959551-CD40-4E49-8AD8-BF64EAA4A901}"/>
    <dgm:cxn modelId="{C90DBEE0-27D5-481C-8902-26AF41B7EFC2}" srcId="{44979BC9-E836-48E6-8529-8AD309207CEE}" destId="{A4BC7C93-6A3D-4A3B-B346-A9FD01425501}" srcOrd="3" destOrd="0" parTransId="{7353A048-39E4-4F54-8464-438C624F7EED}" sibTransId="{0B58E6EF-E732-4ABD-B091-366AA6EB1156}"/>
    <dgm:cxn modelId="{326C36EB-C150-4256-B98C-CA72B7BE4AAF}" type="presOf" srcId="{D3EAD9B3-69B1-46F2-AC7B-158FF9AE2C92}" destId="{E916EE75-6EC0-4985-AE59-9CDDD89E1C89}" srcOrd="0" destOrd="0" presId="urn:microsoft.com/office/officeart/2018/2/layout/IconCircleList"/>
    <dgm:cxn modelId="{DC268FED-1CEC-45F7-ABE1-B9396B2337C9}" srcId="{44979BC9-E836-48E6-8529-8AD309207CEE}" destId="{B29C9907-C83B-4C11-8B51-A97EB363B561}" srcOrd="0" destOrd="0" parTransId="{54895C04-A42B-4DF8-9B9D-4DE56A363508}" sibTransId="{06B57EBF-E64A-4A37-A5CB-7EFD4839E9C6}"/>
    <dgm:cxn modelId="{1EDC2325-C2DB-406A-8F4C-84D4B0368550}" type="presParOf" srcId="{A6664BCF-E6AA-4AB6-8F19-CEBD18EA3D13}" destId="{6AC055B0-C47A-4D7A-920C-4234469DE22B}" srcOrd="0" destOrd="0" presId="urn:microsoft.com/office/officeart/2018/2/layout/IconCircleList"/>
    <dgm:cxn modelId="{91A57CAF-602C-477C-991C-0D2A30C17BA0}" type="presParOf" srcId="{6AC055B0-C47A-4D7A-920C-4234469DE22B}" destId="{ECFB26FD-8BEA-4E6B-9229-77A68B64F4CB}" srcOrd="0" destOrd="0" presId="urn:microsoft.com/office/officeart/2018/2/layout/IconCircleList"/>
    <dgm:cxn modelId="{AE7947A9-237A-454C-81E1-718A6E18BC59}" type="presParOf" srcId="{ECFB26FD-8BEA-4E6B-9229-77A68B64F4CB}" destId="{355107CD-06FE-4BCE-857C-AB9E2C38D3B5}" srcOrd="0" destOrd="0" presId="urn:microsoft.com/office/officeart/2018/2/layout/IconCircleList"/>
    <dgm:cxn modelId="{9E7ECCB9-D5B5-4D62-9DD3-F860317F860E}" type="presParOf" srcId="{ECFB26FD-8BEA-4E6B-9229-77A68B64F4CB}" destId="{5A810313-0A84-4C1F-B453-46D3D4CA4FE0}" srcOrd="1" destOrd="0" presId="urn:microsoft.com/office/officeart/2018/2/layout/IconCircleList"/>
    <dgm:cxn modelId="{9ABF48C6-90D2-46F9-8BA8-EF5566E65E62}" type="presParOf" srcId="{ECFB26FD-8BEA-4E6B-9229-77A68B64F4CB}" destId="{8FB7185D-B515-4783-905E-03D599C66632}" srcOrd="2" destOrd="0" presId="urn:microsoft.com/office/officeart/2018/2/layout/IconCircleList"/>
    <dgm:cxn modelId="{62CCF6D0-A686-4B02-A6E7-E0370201491E}" type="presParOf" srcId="{ECFB26FD-8BEA-4E6B-9229-77A68B64F4CB}" destId="{C7A62654-0AF7-4087-BC4B-6EBD33BD9E35}" srcOrd="3" destOrd="0" presId="urn:microsoft.com/office/officeart/2018/2/layout/IconCircleList"/>
    <dgm:cxn modelId="{22BF0BE6-19C6-407E-BF44-F4BBA81C631B}" type="presParOf" srcId="{6AC055B0-C47A-4D7A-920C-4234469DE22B}" destId="{A8626E41-FFAD-47B7-93F0-C9A55D8399FE}" srcOrd="1" destOrd="0" presId="urn:microsoft.com/office/officeart/2018/2/layout/IconCircleList"/>
    <dgm:cxn modelId="{E4733242-9317-43B6-882A-EE05C66A57FF}" type="presParOf" srcId="{6AC055B0-C47A-4D7A-920C-4234469DE22B}" destId="{D3597C3D-C96F-487B-89AB-00B5198A5C20}" srcOrd="2" destOrd="0" presId="urn:microsoft.com/office/officeart/2018/2/layout/IconCircleList"/>
    <dgm:cxn modelId="{1B444DAF-74DC-420C-ABC2-6C523574B070}" type="presParOf" srcId="{D3597C3D-C96F-487B-89AB-00B5198A5C20}" destId="{16554812-5BA7-4AF7-9F02-A51BF3C4ED57}" srcOrd="0" destOrd="0" presId="urn:microsoft.com/office/officeart/2018/2/layout/IconCircleList"/>
    <dgm:cxn modelId="{63A9A003-0931-48B0-AA76-27D172181838}" type="presParOf" srcId="{D3597C3D-C96F-487B-89AB-00B5198A5C20}" destId="{FC9FE478-EF37-4F00-875E-D4EBD6FA0B68}" srcOrd="1" destOrd="0" presId="urn:microsoft.com/office/officeart/2018/2/layout/IconCircleList"/>
    <dgm:cxn modelId="{4B5F7FE6-7BC5-46B2-8B02-CB0BCEA13CBF}" type="presParOf" srcId="{D3597C3D-C96F-487B-89AB-00B5198A5C20}" destId="{074B2FBA-0965-4A18-850E-302B5E655DB8}" srcOrd="2" destOrd="0" presId="urn:microsoft.com/office/officeart/2018/2/layout/IconCircleList"/>
    <dgm:cxn modelId="{BAF9C286-AE59-490A-89A7-383545E76E52}" type="presParOf" srcId="{D3597C3D-C96F-487B-89AB-00B5198A5C20}" destId="{CFB5BDAE-C2C2-4364-A0C3-0EAE6B80D0FD}" srcOrd="3" destOrd="0" presId="urn:microsoft.com/office/officeart/2018/2/layout/IconCircleList"/>
    <dgm:cxn modelId="{B8D1C67C-4D47-40E6-8BA9-CD10DDB78EDE}" type="presParOf" srcId="{6AC055B0-C47A-4D7A-920C-4234469DE22B}" destId="{F5EFDD19-C5B6-4430-8438-E750EBE38A00}" srcOrd="3" destOrd="0" presId="urn:microsoft.com/office/officeart/2018/2/layout/IconCircleList"/>
    <dgm:cxn modelId="{0698CF91-EE0E-4582-AB60-D06308C22BEA}" type="presParOf" srcId="{6AC055B0-C47A-4D7A-920C-4234469DE22B}" destId="{B5EF9CD0-B77B-49EF-AEF6-F9A270352023}" srcOrd="4" destOrd="0" presId="urn:microsoft.com/office/officeart/2018/2/layout/IconCircleList"/>
    <dgm:cxn modelId="{41DCC701-1D2F-4DF4-91B1-DB6F5AE2974D}" type="presParOf" srcId="{B5EF9CD0-B77B-49EF-AEF6-F9A270352023}" destId="{F25EB954-ABD7-46F7-A44E-B1E94A5E2D91}" srcOrd="0" destOrd="0" presId="urn:microsoft.com/office/officeart/2018/2/layout/IconCircleList"/>
    <dgm:cxn modelId="{7CEC17FE-19AA-4008-985D-887EC5367426}" type="presParOf" srcId="{B5EF9CD0-B77B-49EF-AEF6-F9A270352023}" destId="{D38B5D2E-17E5-4749-8265-2535230EB474}" srcOrd="1" destOrd="0" presId="urn:microsoft.com/office/officeart/2018/2/layout/IconCircleList"/>
    <dgm:cxn modelId="{802D3B04-9898-4336-BB45-A830EDD66357}" type="presParOf" srcId="{B5EF9CD0-B77B-49EF-AEF6-F9A270352023}" destId="{6B5DEE81-CFD7-4FA6-BB5E-D504E89472E7}" srcOrd="2" destOrd="0" presId="urn:microsoft.com/office/officeart/2018/2/layout/IconCircleList"/>
    <dgm:cxn modelId="{D835BDC0-FA24-4BAD-8CE8-99BB619D9BB3}" type="presParOf" srcId="{B5EF9CD0-B77B-49EF-AEF6-F9A270352023}" destId="{E5A600D1-7743-47AA-B055-548AA23881D2}" srcOrd="3" destOrd="0" presId="urn:microsoft.com/office/officeart/2018/2/layout/IconCircleList"/>
    <dgm:cxn modelId="{522C24E0-EDA0-41B8-8E95-D060943B85F7}" type="presParOf" srcId="{6AC055B0-C47A-4D7A-920C-4234469DE22B}" destId="{B4B56A58-776D-4E29-A785-3485B33BCF8D}" srcOrd="5" destOrd="0" presId="urn:microsoft.com/office/officeart/2018/2/layout/IconCircleList"/>
    <dgm:cxn modelId="{52054AD7-58A6-4DC2-95CA-E09DEE64DA61}" type="presParOf" srcId="{6AC055B0-C47A-4D7A-920C-4234469DE22B}" destId="{E5B8AC9D-626C-4F71-ACE8-E1F4F132AB3A}" srcOrd="6" destOrd="0" presId="urn:microsoft.com/office/officeart/2018/2/layout/IconCircleList"/>
    <dgm:cxn modelId="{B420895E-4F7A-4842-9736-7156F6573331}" type="presParOf" srcId="{E5B8AC9D-626C-4F71-ACE8-E1F4F132AB3A}" destId="{80C86BFD-DCB9-45FA-AB6C-828D71CC79E5}" srcOrd="0" destOrd="0" presId="urn:microsoft.com/office/officeart/2018/2/layout/IconCircleList"/>
    <dgm:cxn modelId="{8E4BB091-24CA-427A-BF48-C3C1159720F4}" type="presParOf" srcId="{E5B8AC9D-626C-4F71-ACE8-E1F4F132AB3A}" destId="{6725F489-490C-4C56-B3E2-8453774F70B6}" srcOrd="1" destOrd="0" presId="urn:microsoft.com/office/officeart/2018/2/layout/IconCircleList"/>
    <dgm:cxn modelId="{B7D45468-E2B6-49B1-835E-C64E029912B8}" type="presParOf" srcId="{E5B8AC9D-626C-4F71-ACE8-E1F4F132AB3A}" destId="{D0737F17-D000-49CE-8069-67026FD51266}" srcOrd="2" destOrd="0" presId="urn:microsoft.com/office/officeart/2018/2/layout/IconCircleList"/>
    <dgm:cxn modelId="{F5917139-94F5-4F01-8FDB-2B440F7566BA}" type="presParOf" srcId="{E5B8AC9D-626C-4F71-ACE8-E1F4F132AB3A}" destId="{78F2076E-5422-4433-A2A6-D3E39F33892D}" srcOrd="3" destOrd="0" presId="urn:microsoft.com/office/officeart/2018/2/layout/IconCircleList"/>
    <dgm:cxn modelId="{C998837A-365B-4C4B-A47D-2CD9784A06BA}" type="presParOf" srcId="{6AC055B0-C47A-4D7A-920C-4234469DE22B}" destId="{F7FF5435-5CC9-437A-B9BD-373EEE8E9C31}" srcOrd="7" destOrd="0" presId="urn:microsoft.com/office/officeart/2018/2/layout/IconCircleList"/>
    <dgm:cxn modelId="{6E57291F-4303-4693-B0D0-80485F724394}" type="presParOf" srcId="{6AC055B0-C47A-4D7A-920C-4234469DE22B}" destId="{15467F53-04D6-4149-A2BC-873DC7C700FA}" srcOrd="8" destOrd="0" presId="urn:microsoft.com/office/officeart/2018/2/layout/IconCircleList"/>
    <dgm:cxn modelId="{B19E3455-0F0D-40E1-9EDA-37E387173CA0}" type="presParOf" srcId="{15467F53-04D6-4149-A2BC-873DC7C700FA}" destId="{1A778F9F-9B71-4861-BFBA-6A2160840E01}" srcOrd="0" destOrd="0" presId="urn:microsoft.com/office/officeart/2018/2/layout/IconCircleList"/>
    <dgm:cxn modelId="{8BE96FD8-ADD3-4BD8-8019-6CE8DDE02C26}" type="presParOf" srcId="{15467F53-04D6-4149-A2BC-873DC7C700FA}" destId="{F683B245-9D85-4EA9-B1EE-DD3B3DEBB462}" srcOrd="1" destOrd="0" presId="urn:microsoft.com/office/officeart/2018/2/layout/IconCircleList"/>
    <dgm:cxn modelId="{ED345093-E1E7-4A4C-A60E-A0CCA65ADF66}" type="presParOf" srcId="{15467F53-04D6-4149-A2BC-873DC7C700FA}" destId="{5C02F662-9046-4DA0-AC4D-193F2AAD967B}" srcOrd="2" destOrd="0" presId="urn:microsoft.com/office/officeart/2018/2/layout/IconCircleList"/>
    <dgm:cxn modelId="{0229E636-C097-403D-B595-56B4A8C41505}" type="presParOf" srcId="{15467F53-04D6-4149-A2BC-873DC7C700FA}" destId="{E916EE75-6EC0-4985-AE59-9CDDD89E1C89}" srcOrd="3" destOrd="0" presId="urn:microsoft.com/office/officeart/2018/2/layout/IconCircleList"/>
    <dgm:cxn modelId="{D3698B1F-AA1F-4E95-B6AA-0F159BD038E2}" type="presParOf" srcId="{6AC055B0-C47A-4D7A-920C-4234469DE22B}" destId="{B3E0F6DC-CA50-4368-AB7F-BFEE033156E0}" srcOrd="9" destOrd="0" presId="urn:microsoft.com/office/officeart/2018/2/layout/IconCircleList"/>
    <dgm:cxn modelId="{C100DDCC-2113-4DA3-996B-F99824979460}" type="presParOf" srcId="{6AC055B0-C47A-4D7A-920C-4234469DE22B}" destId="{FF458E2F-B101-4AB6-97E0-9DF8B24FCF11}" srcOrd="10" destOrd="0" presId="urn:microsoft.com/office/officeart/2018/2/layout/IconCircleList"/>
    <dgm:cxn modelId="{3F3C28DD-D6AF-46D7-84F4-CA21CF0753AF}" type="presParOf" srcId="{FF458E2F-B101-4AB6-97E0-9DF8B24FCF11}" destId="{AD9C4FD2-8BC8-480A-9925-34EB88FE6E45}" srcOrd="0" destOrd="0" presId="urn:microsoft.com/office/officeart/2018/2/layout/IconCircleList"/>
    <dgm:cxn modelId="{FCA1585D-D7B4-4429-8C53-41FAE699DC87}" type="presParOf" srcId="{FF458E2F-B101-4AB6-97E0-9DF8B24FCF11}" destId="{3935A5B8-E4F8-479C-80F5-6F6EA4D209A0}" srcOrd="1" destOrd="0" presId="urn:microsoft.com/office/officeart/2018/2/layout/IconCircleList"/>
    <dgm:cxn modelId="{6A4A60CF-EA84-4428-AC34-6404DBC5FE17}" type="presParOf" srcId="{FF458E2F-B101-4AB6-97E0-9DF8B24FCF11}" destId="{4E88F5FF-9CA7-4800-BD66-4D605FA3CBA8}" srcOrd="2" destOrd="0" presId="urn:microsoft.com/office/officeart/2018/2/layout/IconCircleList"/>
    <dgm:cxn modelId="{0D4802DB-9E43-45DC-8449-C496C5D1A2D9}" type="presParOf" srcId="{FF458E2F-B101-4AB6-97E0-9DF8B24FCF11}" destId="{AE207507-BB94-48F1-993D-7DC4EF9E4F7D}" srcOrd="3" destOrd="0" presId="urn:microsoft.com/office/officeart/2018/2/layout/IconCircleList"/>
    <dgm:cxn modelId="{A3D31B0E-E182-4657-8458-8D734AB0AFD4}" type="presParOf" srcId="{6AC055B0-C47A-4D7A-920C-4234469DE22B}" destId="{75B65557-08B5-4DB6-8866-ADF6B2183019}" srcOrd="11" destOrd="0" presId="urn:microsoft.com/office/officeart/2018/2/layout/IconCircleList"/>
    <dgm:cxn modelId="{C0A0AB7C-FCC5-49EC-A6EE-E4C14465C8C4}" type="presParOf" srcId="{6AC055B0-C47A-4D7A-920C-4234469DE22B}" destId="{6C76233B-689B-4969-B59D-CD5F95918C8C}" srcOrd="12" destOrd="0" presId="urn:microsoft.com/office/officeart/2018/2/layout/IconCircleList"/>
    <dgm:cxn modelId="{84E4DC83-B7AD-409D-89A3-349923C2EF0E}" type="presParOf" srcId="{6C76233B-689B-4969-B59D-CD5F95918C8C}" destId="{9FF6EC03-5A52-483A-A0DF-A8C359BDCCBD}" srcOrd="0" destOrd="0" presId="urn:microsoft.com/office/officeart/2018/2/layout/IconCircleList"/>
    <dgm:cxn modelId="{7BBAF44C-4831-4683-BE71-8F6BD6047D5C}" type="presParOf" srcId="{6C76233B-689B-4969-B59D-CD5F95918C8C}" destId="{37B8BEA3-E088-4F71-BA34-E2FFBD205CDA}" srcOrd="1" destOrd="0" presId="urn:microsoft.com/office/officeart/2018/2/layout/IconCircleList"/>
    <dgm:cxn modelId="{605235BC-2267-4ED7-BDB2-9998ADB56A63}" type="presParOf" srcId="{6C76233B-689B-4969-B59D-CD5F95918C8C}" destId="{A3FB5996-9B14-4654-BC2A-B0F4239DE8BB}" srcOrd="2" destOrd="0" presId="urn:microsoft.com/office/officeart/2018/2/layout/IconCircleList"/>
    <dgm:cxn modelId="{990047C4-44E9-45C4-970A-53189ACD19DD}" type="presParOf" srcId="{6C76233B-689B-4969-B59D-CD5F95918C8C}" destId="{A8438143-DCDD-4F38-AE24-FFAFC787103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27B2B1-5817-4858-BDBA-B4EFDC0420F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0EBBCD-CC6C-4C06-8832-89782E18605B}">
      <dgm:prSet/>
      <dgm:spPr/>
      <dgm:t>
        <a:bodyPr/>
        <a:lstStyle/>
        <a:p>
          <a:r>
            <a:rPr lang="en-US" dirty="0"/>
            <a:t>Patients with EDs may not acknowledge that they are ill, and/or they may be ambivalent about accepting treatment.</a:t>
          </a:r>
        </a:p>
      </dgm:t>
    </dgm:pt>
    <dgm:pt modelId="{0A975E7E-8EA1-48D5-A060-D1822F0B4787}" type="parTrans" cxnId="{8601F1E2-437A-4853-9974-66CFD5119414}">
      <dgm:prSet/>
      <dgm:spPr/>
      <dgm:t>
        <a:bodyPr/>
        <a:lstStyle/>
        <a:p>
          <a:endParaRPr lang="en-US"/>
        </a:p>
      </dgm:t>
    </dgm:pt>
    <dgm:pt modelId="{81A52DBE-09E6-4204-9283-9DE7415C6CFE}" type="sibTrans" cxnId="{8601F1E2-437A-4853-9974-66CFD5119414}">
      <dgm:prSet/>
      <dgm:spPr/>
      <dgm:t>
        <a:bodyPr/>
        <a:lstStyle/>
        <a:p>
          <a:endParaRPr lang="en-US"/>
        </a:p>
      </dgm:t>
    </dgm:pt>
    <dgm:pt modelId="{44787FBB-AFDB-4D4E-BBAB-B23B99AF62B1}">
      <dgm:prSet/>
      <dgm:spPr/>
      <dgm:t>
        <a:bodyPr/>
        <a:lstStyle/>
        <a:p>
          <a:r>
            <a:rPr lang="en-US"/>
            <a:t>This is a symptom of their illness. Patients may minimize, rationalize, or hide ED symptoms and/or behaviors. Their persuasive rationality and competence in other areas of life can disguise the severity of their illness.</a:t>
          </a:r>
        </a:p>
      </dgm:t>
    </dgm:pt>
    <dgm:pt modelId="{FECFBF9E-A3F5-43C4-843F-5E863CC729E1}" type="parTrans" cxnId="{83727E91-DC52-416B-9442-5AE44FC45C15}">
      <dgm:prSet/>
      <dgm:spPr/>
      <dgm:t>
        <a:bodyPr/>
        <a:lstStyle/>
        <a:p>
          <a:endParaRPr lang="en-US"/>
        </a:p>
      </dgm:t>
    </dgm:pt>
    <dgm:pt modelId="{90CA4B46-0161-4A59-BA70-295C3E51B081}" type="sibTrans" cxnId="{83727E91-DC52-416B-9442-5AE44FC45C15}">
      <dgm:prSet/>
      <dgm:spPr/>
      <dgm:t>
        <a:bodyPr/>
        <a:lstStyle/>
        <a:p>
          <a:endParaRPr lang="en-US"/>
        </a:p>
      </dgm:t>
    </dgm:pt>
    <dgm:pt modelId="{F7B809BD-A04E-454A-ABB7-790386F34547}">
      <dgm:prSet/>
      <dgm:spPr/>
      <dgm:t>
        <a:bodyPr/>
        <a:lstStyle/>
        <a:p>
          <a:r>
            <a:rPr lang="en-US" dirty="0"/>
            <a:t>Outside support and assistance with decision-making will likely be necessary regardless of age.</a:t>
          </a:r>
        </a:p>
      </dgm:t>
    </dgm:pt>
    <dgm:pt modelId="{F939D674-0F03-4364-81E7-60E86DEFC663}" type="parTrans" cxnId="{493B4BC8-91D5-42A6-95A7-69902D155976}">
      <dgm:prSet/>
      <dgm:spPr/>
      <dgm:t>
        <a:bodyPr/>
        <a:lstStyle/>
        <a:p>
          <a:endParaRPr lang="en-US"/>
        </a:p>
      </dgm:t>
    </dgm:pt>
    <dgm:pt modelId="{01891421-E2F9-4FFA-8FF6-6B5ABEC9AA36}" type="sibTrans" cxnId="{493B4BC8-91D5-42A6-95A7-69902D155976}">
      <dgm:prSet/>
      <dgm:spPr/>
      <dgm:t>
        <a:bodyPr/>
        <a:lstStyle/>
        <a:p>
          <a:endParaRPr lang="en-US"/>
        </a:p>
      </dgm:t>
    </dgm:pt>
    <dgm:pt modelId="{728C2932-31BF-4AA8-BCD6-D8FEFAF94839}" type="pres">
      <dgm:prSet presAssocID="{6127B2B1-5817-4858-BDBA-B4EFDC0420F4}" presName="root" presStyleCnt="0">
        <dgm:presLayoutVars>
          <dgm:dir/>
          <dgm:resizeHandles val="exact"/>
        </dgm:presLayoutVars>
      </dgm:prSet>
      <dgm:spPr/>
    </dgm:pt>
    <dgm:pt modelId="{A8C9D9F8-0FBE-47E0-B617-9FE4F716CDAD}" type="pres">
      <dgm:prSet presAssocID="{920EBBCD-CC6C-4C06-8832-89782E18605B}" presName="compNode" presStyleCnt="0"/>
      <dgm:spPr/>
    </dgm:pt>
    <dgm:pt modelId="{69A63398-42CA-4336-8102-5A6367866803}" type="pres">
      <dgm:prSet presAssocID="{920EBBCD-CC6C-4C06-8832-89782E18605B}" presName="bgRect" presStyleLbl="bgShp" presStyleIdx="0" presStyleCnt="3"/>
      <dgm:spPr/>
    </dgm:pt>
    <dgm:pt modelId="{F8C295EA-B62D-41E6-87C2-43D960156C3A}" type="pres">
      <dgm:prSet presAssocID="{920EBBCD-CC6C-4C06-8832-89782E1860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45BE917D-B30A-4541-A0C4-256C0819FF96}" type="pres">
      <dgm:prSet presAssocID="{920EBBCD-CC6C-4C06-8832-89782E18605B}" presName="spaceRect" presStyleCnt="0"/>
      <dgm:spPr/>
    </dgm:pt>
    <dgm:pt modelId="{0CCF53F4-267F-4C0A-A920-70878F6F6002}" type="pres">
      <dgm:prSet presAssocID="{920EBBCD-CC6C-4C06-8832-89782E18605B}" presName="parTx" presStyleLbl="revTx" presStyleIdx="0" presStyleCnt="3">
        <dgm:presLayoutVars>
          <dgm:chMax val="0"/>
          <dgm:chPref val="0"/>
        </dgm:presLayoutVars>
      </dgm:prSet>
      <dgm:spPr/>
    </dgm:pt>
    <dgm:pt modelId="{3FDCC9A6-B6C1-41AF-A70A-0D76B06EB608}" type="pres">
      <dgm:prSet presAssocID="{81A52DBE-09E6-4204-9283-9DE7415C6CFE}" presName="sibTrans" presStyleCnt="0"/>
      <dgm:spPr/>
    </dgm:pt>
    <dgm:pt modelId="{11424346-643F-4055-BC80-9F0B0A208D58}" type="pres">
      <dgm:prSet presAssocID="{44787FBB-AFDB-4D4E-BBAB-B23B99AF62B1}" presName="compNode" presStyleCnt="0"/>
      <dgm:spPr/>
    </dgm:pt>
    <dgm:pt modelId="{A0CF4961-7CC4-4DED-B851-D1FBEF8686E3}" type="pres">
      <dgm:prSet presAssocID="{44787FBB-AFDB-4D4E-BBAB-B23B99AF62B1}" presName="bgRect" presStyleLbl="bgShp" presStyleIdx="1" presStyleCnt="3"/>
      <dgm:spPr/>
    </dgm:pt>
    <dgm:pt modelId="{2C1DAF82-FBC0-47D5-B984-972A074D9D85}" type="pres">
      <dgm:prSet presAssocID="{44787FBB-AFDB-4D4E-BBAB-B23B99AF62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FEADAE10-8FA0-4D2C-AA46-8D211F57D6C4}" type="pres">
      <dgm:prSet presAssocID="{44787FBB-AFDB-4D4E-BBAB-B23B99AF62B1}" presName="spaceRect" presStyleCnt="0"/>
      <dgm:spPr/>
    </dgm:pt>
    <dgm:pt modelId="{30CA45C3-D05A-4E36-A4CA-99398C71376F}" type="pres">
      <dgm:prSet presAssocID="{44787FBB-AFDB-4D4E-BBAB-B23B99AF62B1}" presName="parTx" presStyleLbl="revTx" presStyleIdx="1" presStyleCnt="3">
        <dgm:presLayoutVars>
          <dgm:chMax val="0"/>
          <dgm:chPref val="0"/>
        </dgm:presLayoutVars>
      </dgm:prSet>
      <dgm:spPr/>
    </dgm:pt>
    <dgm:pt modelId="{4C79E90E-4B19-4A96-8113-2BAE539D453A}" type="pres">
      <dgm:prSet presAssocID="{90CA4B46-0161-4A59-BA70-295C3E51B081}" presName="sibTrans" presStyleCnt="0"/>
      <dgm:spPr/>
    </dgm:pt>
    <dgm:pt modelId="{A957906D-F1AB-4A41-BAF1-6D8E937992EA}" type="pres">
      <dgm:prSet presAssocID="{F7B809BD-A04E-454A-ABB7-790386F34547}" presName="compNode" presStyleCnt="0"/>
      <dgm:spPr/>
    </dgm:pt>
    <dgm:pt modelId="{44040B80-74B2-4DB1-9395-165B0330BD76}" type="pres">
      <dgm:prSet presAssocID="{F7B809BD-A04E-454A-ABB7-790386F34547}" presName="bgRect" presStyleLbl="bgShp" presStyleIdx="2" presStyleCnt="3"/>
      <dgm:spPr/>
    </dgm:pt>
    <dgm:pt modelId="{3CB218E7-F29D-441A-81D6-AFC2812A19E9}" type="pres">
      <dgm:prSet presAssocID="{F7B809BD-A04E-454A-ABB7-790386F345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ecision chart"/>
        </a:ext>
      </dgm:extLst>
    </dgm:pt>
    <dgm:pt modelId="{A4FC0092-48D2-46BD-BCB5-1D0ECCD8CC9F}" type="pres">
      <dgm:prSet presAssocID="{F7B809BD-A04E-454A-ABB7-790386F34547}" presName="spaceRect" presStyleCnt="0"/>
      <dgm:spPr/>
    </dgm:pt>
    <dgm:pt modelId="{38BAFA2D-A5A5-4814-BAD2-1767CD1FD2B4}" type="pres">
      <dgm:prSet presAssocID="{F7B809BD-A04E-454A-ABB7-790386F34547}" presName="parTx" presStyleLbl="revTx" presStyleIdx="2" presStyleCnt="3">
        <dgm:presLayoutVars>
          <dgm:chMax val="0"/>
          <dgm:chPref val="0"/>
        </dgm:presLayoutVars>
      </dgm:prSet>
      <dgm:spPr/>
    </dgm:pt>
  </dgm:ptLst>
  <dgm:cxnLst>
    <dgm:cxn modelId="{0DDC6B33-57A9-4CFE-8734-0D28D1D80AFE}" type="presOf" srcId="{920EBBCD-CC6C-4C06-8832-89782E18605B}" destId="{0CCF53F4-267F-4C0A-A920-70878F6F6002}" srcOrd="0" destOrd="0" presId="urn:microsoft.com/office/officeart/2018/2/layout/IconVerticalSolidList"/>
    <dgm:cxn modelId="{28566934-1BD2-41E4-B3F1-0ED139AEE124}" type="presOf" srcId="{44787FBB-AFDB-4D4E-BBAB-B23B99AF62B1}" destId="{30CA45C3-D05A-4E36-A4CA-99398C71376F}" srcOrd="0" destOrd="0" presId="urn:microsoft.com/office/officeart/2018/2/layout/IconVerticalSolidList"/>
    <dgm:cxn modelId="{C153C03C-25D5-4956-875C-765FC3330C0C}" type="presOf" srcId="{6127B2B1-5817-4858-BDBA-B4EFDC0420F4}" destId="{728C2932-31BF-4AA8-BCD6-D8FEFAF94839}" srcOrd="0" destOrd="0" presId="urn:microsoft.com/office/officeart/2018/2/layout/IconVerticalSolidList"/>
    <dgm:cxn modelId="{7CA7257D-0DEC-4617-AFDE-28EAD10E54BB}" type="presOf" srcId="{F7B809BD-A04E-454A-ABB7-790386F34547}" destId="{38BAFA2D-A5A5-4814-BAD2-1767CD1FD2B4}" srcOrd="0" destOrd="0" presId="urn:microsoft.com/office/officeart/2018/2/layout/IconVerticalSolidList"/>
    <dgm:cxn modelId="{83727E91-DC52-416B-9442-5AE44FC45C15}" srcId="{6127B2B1-5817-4858-BDBA-B4EFDC0420F4}" destId="{44787FBB-AFDB-4D4E-BBAB-B23B99AF62B1}" srcOrd="1" destOrd="0" parTransId="{FECFBF9E-A3F5-43C4-843F-5E863CC729E1}" sibTransId="{90CA4B46-0161-4A59-BA70-295C3E51B081}"/>
    <dgm:cxn modelId="{493B4BC8-91D5-42A6-95A7-69902D155976}" srcId="{6127B2B1-5817-4858-BDBA-B4EFDC0420F4}" destId="{F7B809BD-A04E-454A-ABB7-790386F34547}" srcOrd="2" destOrd="0" parTransId="{F939D674-0F03-4364-81E7-60E86DEFC663}" sibTransId="{01891421-E2F9-4FFA-8FF6-6B5ABEC9AA36}"/>
    <dgm:cxn modelId="{8601F1E2-437A-4853-9974-66CFD5119414}" srcId="{6127B2B1-5817-4858-BDBA-B4EFDC0420F4}" destId="{920EBBCD-CC6C-4C06-8832-89782E18605B}" srcOrd="0" destOrd="0" parTransId="{0A975E7E-8EA1-48D5-A060-D1822F0B4787}" sibTransId="{81A52DBE-09E6-4204-9283-9DE7415C6CFE}"/>
    <dgm:cxn modelId="{AD045818-90B2-4E0E-BF39-3253820B193E}" type="presParOf" srcId="{728C2932-31BF-4AA8-BCD6-D8FEFAF94839}" destId="{A8C9D9F8-0FBE-47E0-B617-9FE4F716CDAD}" srcOrd="0" destOrd="0" presId="urn:microsoft.com/office/officeart/2018/2/layout/IconVerticalSolidList"/>
    <dgm:cxn modelId="{CB91F3AA-6C93-470E-BF81-8C83F5741132}" type="presParOf" srcId="{A8C9D9F8-0FBE-47E0-B617-9FE4F716CDAD}" destId="{69A63398-42CA-4336-8102-5A6367866803}" srcOrd="0" destOrd="0" presId="urn:microsoft.com/office/officeart/2018/2/layout/IconVerticalSolidList"/>
    <dgm:cxn modelId="{91C7CDE5-9B4C-4910-AF2C-2FCADC5E2196}" type="presParOf" srcId="{A8C9D9F8-0FBE-47E0-B617-9FE4F716CDAD}" destId="{F8C295EA-B62D-41E6-87C2-43D960156C3A}" srcOrd="1" destOrd="0" presId="urn:microsoft.com/office/officeart/2018/2/layout/IconVerticalSolidList"/>
    <dgm:cxn modelId="{C5E57277-839D-4F81-96A6-9AE298D2A009}" type="presParOf" srcId="{A8C9D9F8-0FBE-47E0-B617-9FE4F716CDAD}" destId="{45BE917D-B30A-4541-A0C4-256C0819FF96}" srcOrd="2" destOrd="0" presId="urn:microsoft.com/office/officeart/2018/2/layout/IconVerticalSolidList"/>
    <dgm:cxn modelId="{3E4F5D14-E489-4CF7-AD9B-E5AC5E8D30A3}" type="presParOf" srcId="{A8C9D9F8-0FBE-47E0-B617-9FE4F716CDAD}" destId="{0CCF53F4-267F-4C0A-A920-70878F6F6002}" srcOrd="3" destOrd="0" presId="urn:microsoft.com/office/officeart/2018/2/layout/IconVerticalSolidList"/>
    <dgm:cxn modelId="{253036FD-A3DF-4FEC-8785-7AE59B99C3B9}" type="presParOf" srcId="{728C2932-31BF-4AA8-BCD6-D8FEFAF94839}" destId="{3FDCC9A6-B6C1-41AF-A70A-0D76B06EB608}" srcOrd="1" destOrd="0" presId="urn:microsoft.com/office/officeart/2018/2/layout/IconVerticalSolidList"/>
    <dgm:cxn modelId="{70BCC443-59C2-4763-A28C-3BE6837E1238}" type="presParOf" srcId="{728C2932-31BF-4AA8-BCD6-D8FEFAF94839}" destId="{11424346-643F-4055-BC80-9F0B0A208D58}" srcOrd="2" destOrd="0" presId="urn:microsoft.com/office/officeart/2018/2/layout/IconVerticalSolidList"/>
    <dgm:cxn modelId="{D6CB50BE-4DC6-4B4E-8CF3-B56B97D28C00}" type="presParOf" srcId="{11424346-643F-4055-BC80-9F0B0A208D58}" destId="{A0CF4961-7CC4-4DED-B851-D1FBEF8686E3}" srcOrd="0" destOrd="0" presId="urn:microsoft.com/office/officeart/2018/2/layout/IconVerticalSolidList"/>
    <dgm:cxn modelId="{1512A1A3-6D19-4EDC-8744-90B651F23196}" type="presParOf" srcId="{11424346-643F-4055-BC80-9F0B0A208D58}" destId="{2C1DAF82-FBC0-47D5-B984-972A074D9D85}" srcOrd="1" destOrd="0" presId="urn:microsoft.com/office/officeart/2018/2/layout/IconVerticalSolidList"/>
    <dgm:cxn modelId="{ECDD8B67-FCCE-4F80-9B23-37C07A07BCC7}" type="presParOf" srcId="{11424346-643F-4055-BC80-9F0B0A208D58}" destId="{FEADAE10-8FA0-4D2C-AA46-8D211F57D6C4}" srcOrd="2" destOrd="0" presId="urn:microsoft.com/office/officeart/2018/2/layout/IconVerticalSolidList"/>
    <dgm:cxn modelId="{1D8802CC-9BCB-41B8-A9D3-2F5962886BEB}" type="presParOf" srcId="{11424346-643F-4055-BC80-9F0B0A208D58}" destId="{30CA45C3-D05A-4E36-A4CA-99398C71376F}" srcOrd="3" destOrd="0" presId="urn:microsoft.com/office/officeart/2018/2/layout/IconVerticalSolidList"/>
    <dgm:cxn modelId="{3718BE1D-A9D5-4941-A312-757ACEBF6367}" type="presParOf" srcId="{728C2932-31BF-4AA8-BCD6-D8FEFAF94839}" destId="{4C79E90E-4B19-4A96-8113-2BAE539D453A}" srcOrd="3" destOrd="0" presId="urn:microsoft.com/office/officeart/2018/2/layout/IconVerticalSolidList"/>
    <dgm:cxn modelId="{FB646348-2644-4A3B-B5CD-6E25CFC30844}" type="presParOf" srcId="{728C2932-31BF-4AA8-BCD6-D8FEFAF94839}" destId="{A957906D-F1AB-4A41-BAF1-6D8E937992EA}" srcOrd="4" destOrd="0" presId="urn:microsoft.com/office/officeart/2018/2/layout/IconVerticalSolidList"/>
    <dgm:cxn modelId="{EB3ECD78-80EF-4747-AE86-22B347E8929B}" type="presParOf" srcId="{A957906D-F1AB-4A41-BAF1-6D8E937992EA}" destId="{44040B80-74B2-4DB1-9395-165B0330BD76}" srcOrd="0" destOrd="0" presId="urn:microsoft.com/office/officeart/2018/2/layout/IconVerticalSolidList"/>
    <dgm:cxn modelId="{432CA016-E801-4B20-AECA-2A1560804413}" type="presParOf" srcId="{A957906D-F1AB-4A41-BAF1-6D8E937992EA}" destId="{3CB218E7-F29D-441A-81D6-AFC2812A19E9}" srcOrd="1" destOrd="0" presId="urn:microsoft.com/office/officeart/2018/2/layout/IconVerticalSolidList"/>
    <dgm:cxn modelId="{2277E8F7-81A4-4910-A74B-52DA1D484059}" type="presParOf" srcId="{A957906D-F1AB-4A41-BAF1-6D8E937992EA}" destId="{A4FC0092-48D2-46BD-BCB5-1D0ECCD8CC9F}" srcOrd="2" destOrd="0" presId="urn:microsoft.com/office/officeart/2018/2/layout/IconVerticalSolidList"/>
    <dgm:cxn modelId="{75F283DE-0B52-491D-B91D-75DC0565DCED}" type="presParOf" srcId="{A957906D-F1AB-4A41-BAF1-6D8E937992EA}" destId="{38BAFA2D-A5A5-4814-BAD2-1767CD1FD2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622098-3F15-495C-AEAF-799DED64AD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B4DBB3B-A965-4148-AA11-C2119F00562A}">
      <dgm:prSet/>
      <dgm:spPr/>
      <dgm:t>
        <a:bodyPr/>
        <a:lstStyle/>
        <a:p>
          <a:pPr>
            <a:lnSpc>
              <a:spcPct val="100000"/>
            </a:lnSpc>
          </a:pPr>
          <a:r>
            <a:rPr lang="en-US" dirty="0"/>
            <a:t>Train staff to all know how to be sensitive with ED patients (i.e. blind weights, avoiding small talk, chart designation, not asking chief complaint details)</a:t>
          </a:r>
        </a:p>
      </dgm:t>
    </dgm:pt>
    <dgm:pt modelId="{94B736F6-32FA-4690-B031-A60BBEC1C4C9}" type="parTrans" cxnId="{0266DB26-D7F9-4EFC-8C1E-A9261E73B9AD}">
      <dgm:prSet/>
      <dgm:spPr/>
      <dgm:t>
        <a:bodyPr/>
        <a:lstStyle/>
        <a:p>
          <a:endParaRPr lang="en-US"/>
        </a:p>
      </dgm:t>
    </dgm:pt>
    <dgm:pt modelId="{256D2A99-4DFF-45A5-98BB-B1DFBF9707BE}" type="sibTrans" cxnId="{0266DB26-D7F9-4EFC-8C1E-A9261E73B9AD}">
      <dgm:prSet/>
      <dgm:spPr/>
      <dgm:t>
        <a:bodyPr/>
        <a:lstStyle/>
        <a:p>
          <a:endParaRPr lang="en-US"/>
        </a:p>
      </dgm:t>
    </dgm:pt>
    <dgm:pt modelId="{E2C81DEC-D656-4FE0-9497-2E5530807E0C}">
      <dgm:prSet/>
      <dgm:spPr/>
      <dgm:t>
        <a:bodyPr/>
        <a:lstStyle/>
        <a:p>
          <a:pPr>
            <a:lnSpc>
              <a:spcPct val="100000"/>
            </a:lnSpc>
          </a:pPr>
          <a:r>
            <a:rPr lang="en-US" dirty="0"/>
            <a:t>Blind weights for ED patients if not universally</a:t>
          </a:r>
        </a:p>
      </dgm:t>
    </dgm:pt>
    <dgm:pt modelId="{AAD19683-324C-408B-A3C5-69A9A3096189}" type="parTrans" cxnId="{C5454B72-A502-4926-892C-CA3EF168FC10}">
      <dgm:prSet/>
      <dgm:spPr/>
      <dgm:t>
        <a:bodyPr/>
        <a:lstStyle/>
        <a:p>
          <a:endParaRPr lang="en-US"/>
        </a:p>
      </dgm:t>
    </dgm:pt>
    <dgm:pt modelId="{2C454567-503E-46F1-9FFC-1FA722FC6D84}" type="sibTrans" cxnId="{C5454B72-A502-4926-892C-CA3EF168FC10}">
      <dgm:prSet/>
      <dgm:spPr/>
      <dgm:t>
        <a:bodyPr/>
        <a:lstStyle/>
        <a:p>
          <a:endParaRPr lang="en-US"/>
        </a:p>
      </dgm:t>
    </dgm:pt>
    <dgm:pt modelId="{71332772-3AD2-4B18-8958-14B96842C8C9}">
      <dgm:prSet/>
      <dgm:spPr/>
      <dgm:t>
        <a:bodyPr/>
        <a:lstStyle/>
        <a:p>
          <a:pPr>
            <a:lnSpc>
              <a:spcPct val="100000"/>
            </a:lnSpc>
          </a:pPr>
          <a:endParaRPr lang="en-US" dirty="0"/>
        </a:p>
      </dgm:t>
    </dgm:pt>
    <dgm:pt modelId="{485CB7F5-64D5-4314-BAFE-E9618EB9568B}" type="parTrans" cxnId="{48EF9CC8-386D-4EFE-ADF2-E72C2F4B1DF5}">
      <dgm:prSet/>
      <dgm:spPr/>
      <dgm:t>
        <a:bodyPr/>
        <a:lstStyle/>
        <a:p>
          <a:endParaRPr lang="en-US"/>
        </a:p>
      </dgm:t>
    </dgm:pt>
    <dgm:pt modelId="{F53B1B12-5C64-49E5-A7EB-A33496949370}" type="sibTrans" cxnId="{48EF9CC8-386D-4EFE-ADF2-E72C2F4B1DF5}">
      <dgm:prSet/>
      <dgm:spPr/>
      <dgm:t>
        <a:bodyPr/>
        <a:lstStyle/>
        <a:p>
          <a:endParaRPr lang="en-US"/>
        </a:p>
      </dgm:t>
    </dgm:pt>
    <dgm:pt modelId="{620647CA-968D-4FAD-96A8-31860E011064}">
      <dgm:prSet/>
      <dgm:spPr/>
      <dgm:t>
        <a:bodyPr/>
        <a:lstStyle/>
        <a:p>
          <a:pPr>
            <a:lnSpc>
              <a:spcPct val="100000"/>
            </a:lnSpc>
          </a:pPr>
          <a:r>
            <a:rPr lang="en-US"/>
            <a:t>Avoid discussing weight with patient as the provider unless necessary for HLOC purposes</a:t>
          </a:r>
        </a:p>
      </dgm:t>
    </dgm:pt>
    <dgm:pt modelId="{4AD2FCBB-EA0E-4550-8888-4B9F13B25DAB}" type="parTrans" cxnId="{16DF9388-9B0E-481A-954D-CA98738464F7}">
      <dgm:prSet/>
      <dgm:spPr/>
      <dgm:t>
        <a:bodyPr/>
        <a:lstStyle/>
        <a:p>
          <a:endParaRPr lang="en-US"/>
        </a:p>
      </dgm:t>
    </dgm:pt>
    <dgm:pt modelId="{2F9A87C0-6E6F-478A-9B1D-2192FD531231}" type="sibTrans" cxnId="{16DF9388-9B0E-481A-954D-CA98738464F7}">
      <dgm:prSet/>
      <dgm:spPr/>
      <dgm:t>
        <a:bodyPr/>
        <a:lstStyle/>
        <a:p>
          <a:endParaRPr lang="en-US"/>
        </a:p>
      </dgm:t>
    </dgm:pt>
    <dgm:pt modelId="{594267CD-172F-4D15-8B74-C59B0621237C}">
      <dgm:prSet/>
      <dgm:spPr/>
      <dgm:t>
        <a:bodyPr/>
        <a:lstStyle/>
        <a:p>
          <a:pPr>
            <a:lnSpc>
              <a:spcPct val="100000"/>
            </a:lnSpc>
          </a:pPr>
          <a:r>
            <a:rPr lang="en-US"/>
            <a:t>Avoid triggering statements about appearance</a:t>
          </a:r>
        </a:p>
      </dgm:t>
    </dgm:pt>
    <dgm:pt modelId="{423358DD-4488-44F9-A38C-5F20830FCA3F}" type="parTrans" cxnId="{02B3B823-136D-452A-9B87-BFF94912FA60}">
      <dgm:prSet/>
      <dgm:spPr/>
      <dgm:t>
        <a:bodyPr/>
        <a:lstStyle/>
        <a:p>
          <a:endParaRPr lang="en-US"/>
        </a:p>
      </dgm:t>
    </dgm:pt>
    <dgm:pt modelId="{81975F9F-25AD-417A-8A6E-90B471C296F7}" type="sibTrans" cxnId="{02B3B823-136D-452A-9B87-BFF94912FA60}">
      <dgm:prSet/>
      <dgm:spPr/>
      <dgm:t>
        <a:bodyPr/>
        <a:lstStyle/>
        <a:p>
          <a:endParaRPr lang="en-US"/>
        </a:p>
      </dgm:t>
    </dgm:pt>
    <dgm:pt modelId="{E157A33E-A7EE-437A-8835-C50ACA8AD0BE}">
      <dgm:prSet/>
      <dgm:spPr/>
      <dgm:t>
        <a:bodyPr/>
        <a:lstStyle/>
        <a:p>
          <a:pPr>
            <a:lnSpc>
              <a:spcPct val="100000"/>
            </a:lnSpc>
          </a:pPr>
          <a:endParaRPr lang="en-US" dirty="0"/>
        </a:p>
      </dgm:t>
    </dgm:pt>
    <dgm:pt modelId="{080F58EB-1EA1-48DF-BFF5-28234C88CF9D}" type="parTrans" cxnId="{9EF01B98-A7B3-4F11-9D2B-F475F87F8151}">
      <dgm:prSet/>
      <dgm:spPr/>
      <dgm:t>
        <a:bodyPr/>
        <a:lstStyle/>
        <a:p>
          <a:endParaRPr lang="en-US"/>
        </a:p>
      </dgm:t>
    </dgm:pt>
    <dgm:pt modelId="{10710943-F61A-47FE-BC70-0A1907B2C72E}" type="sibTrans" cxnId="{9EF01B98-A7B3-4F11-9D2B-F475F87F8151}">
      <dgm:prSet/>
      <dgm:spPr/>
      <dgm:t>
        <a:bodyPr/>
        <a:lstStyle/>
        <a:p>
          <a:endParaRPr lang="en-US"/>
        </a:p>
      </dgm:t>
    </dgm:pt>
    <dgm:pt modelId="{BE1E26C5-928A-431B-A2CC-F5D4E8211586}" type="pres">
      <dgm:prSet presAssocID="{7F622098-3F15-495C-AEAF-799DED64AD47}" presName="root" presStyleCnt="0">
        <dgm:presLayoutVars>
          <dgm:dir/>
          <dgm:resizeHandles val="exact"/>
        </dgm:presLayoutVars>
      </dgm:prSet>
      <dgm:spPr/>
    </dgm:pt>
    <dgm:pt modelId="{BD8ED215-8FD4-4DA7-AC4D-AF146768CE35}" type="pres">
      <dgm:prSet presAssocID="{9B4DBB3B-A965-4148-AA11-C2119F00562A}" presName="compNode" presStyleCnt="0"/>
      <dgm:spPr/>
    </dgm:pt>
    <dgm:pt modelId="{8937C368-EFC7-406D-BFD3-77C7E5248FBD}" type="pres">
      <dgm:prSet presAssocID="{9B4DBB3B-A965-4148-AA11-C2119F00562A}" presName="bgRect" presStyleLbl="bgShp" presStyleIdx="0" presStyleCnt="4"/>
      <dgm:spPr/>
    </dgm:pt>
    <dgm:pt modelId="{1030C12F-5201-4DDB-A47C-A81A7EAF2F07}" type="pres">
      <dgm:prSet presAssocID="{9B4DBB3B-A965-4148-AA11-C2119F00562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rain"/>
        </a:ext>
      </dgm:extLst>
    </dgm:pt>
    <dgm:pt modelId="{184D2C2B-114C-41C9-9E3D-826186701624}" type="pres">
      <dgm:prSet presAssocID="{9B4DBB3B-A965-4148-AA11-C2119F00562A}" presName="spaceRect" presStyleCnt="0"/>
      <dgm:spPr/>
    </dgm:pt>
    <dgm:pt modelId="{8195375A-A462-4E63-9A31-1B116898F922}" type="pres">
      <dgm:prSet presAssocID="{9B4DBB3B-A965-4148-AA11-C2119F00562A}" presName="parTx" presStyleLbl="revTx" presStyleIdx="0" presStyleCnt="6">
        <dgm:presLayoutVars>
          <dgm:chMax val="0"/>
          <dgm:chPref val="0"/>
        </dgm:presLayoutVars>
      </dgm:prSet>
      <dgm:spPr/>
    </dgm:pt>
    <dgm:pt modelId="{0C09C191-1F97-4427-A83F-8E14A67939E9}" type="pres">
      <dgm:prSet presAssocID="{256D2A99-4DFF-45A5-98BB-B1DFBF9707BE}" presName="sibTrans" presStyleCnt="0"/>
      <dgm:spPr/>
    </dgm:pt>
    <dgm:pt modelId="{9D423083-EE50-4489-850C-C5A6066B268D}" type="pres">
      <dgm:prSet presAssocID="{E2C81DEC-D656-4FE0-9497-2E5530807E0C}" presName="compNode" presStyleCnt="0"/>
      <dgm:spPr/>
    </dgm:pt>
    <dgm:pt modelId="{6A39B7B1-B8FB-4F84-98CC-73D4EFAA21E6}" type="pres">
      <dgm:prSet presAssocID="{E2C81DEC-D656-4FE0-9497-2E5530807E0C}" presName="bgRect" presStyleLbl="bgShp" presStyleIdx="1" presStyleCnt="4"/>
      <dgm:spPr/>
    </dgm:pt>
    <dgm:pt modelId="{4EDC602E-8722-49CF-A37A-796C974B27D8}" type="pres">
      <dgm:prSet presAssocID="{E2C81DEC-D656-4FE0-9497-2E5530807E0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7865A5EE-5E03-4C24-A380-099CCA72106E}" type="pres">
      <dgm:prSet presAssocID="{E2C81DEC-D656-4FE0-9497-2E5530807E0C}" presName="spaceRect" presStyleCnt="0"/>
      <dgm:spPr/>
    </dgm:pt>
    <dgm:pt modelId="{30436D5D-955E-41B9-956F-47A9FE2AEAA1}" type="pres">
      <dgm:prSet presAssocID="{E2C81DEC-D656-4FE0-9497-2E5530807E0C}" presName="parTx" presStyleLbl="revTx" presStyleIdx="1" presStyleCnt="6">
        <dgm:presLayoutVars>
          <dgm:chMax val="0"/>
          <dgm:chPref val="0"/>
        </dgm:presLayoutVars>
      </dgm:prSet>
      <dgm:spPr/>
    </dgm:pt>
    <dgm:pt modelId="{BA0EEDEF-5156-47F5-8BBE-234354E6C5C0}" type="pres">
      <dgm:prSet presAssocID="{E2C81DEC-D656-4FE0-9497-2E5530807E0C}" presName="desTx" presStyleLbl="revTx" presStyleIdx="2" presStyleCnt="6" custScaleX="243252" custLinFactNeighborX="-35860" custLinFactNeighborY="59891">
        <dgm:presLayoutVars/>
      </dgm:prSet>
      <dgm:spPr/>
    </dgm:pt>
    <dgm:pt modelId="{96078845-5094-48DE-A84C-271A4C42F449}" type="pres">
      <dgm:prSet presAssocID="{2C454567-503E-46F1-9FFC-1FA722FC6D84}" presName="sibTrans" presStyleCnt="0"/>
      <dgm:spPr/>
    </dgm:pt>
    <dgm:pt modelId="{F0F98B0F-D905-4C42-92C2-FC1402F839FB}" type="pres">
      <dgm:prSet presAssocID="{620647CA-968D-4FAD-96A8-31860E011064}" presName="compNode" presStyleCnt="0"/>
      <dgm:spPr/>
    </dgm:pt>
    <dgm:pt modelId="{5DDB7623-5AA0-4DCE-8FC5-1908D8D2DFBF}" type="pres">
      <dgm:prSet presAssocID="{620647CA-968D-4FAD-96A8-31860E011064}" presName="bgRect" presStyleLbl="bgShp" presStyleIdx="2" presStyleCnt="4"/>
      <dgm:spPr/>
    </dgm:pt>
    <dgm:pt modelId="{81493220-85DE-4ECC-8C7F-69A8CB955C43}" type="pres">
      <dgm:prSet presAssocID="{620647CA-968D-4FAD-96A8-31860E01106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F3FAB233-BB92-4183-B6FE-72180E7FB39E}" type="pres">
      <dgm:prSet presAssocID="{620647CA-968D-4FAD-96A8-31860E011064}" presName="spaceRect" presStyleCnt="0"/>
      <dgm:spPr/>
    </dgm:pt>
    <dgm:pt modelId="{1BD9A345-C799-49C7-A043-B9F67469CF10}" type="pres">
      <dgm:prSet presAssocID="{620647CA-968D-4FAD-96A8-31860E011064}" presName="parTx" presStyleLbl="revTx" presStyleIdx="3" presStyleCnt="6">
        <dgm:presLayoutVars>
          <dgm:chMax val="0"/>
          <dgm:chPref val="0"/>
        </dgm:presLayoutVars>
      </dgm:prSet>
      <dgm:spPr/>
    </dgm:pt>
    <dgm:pt modelId="{9105D0CD-602E-4AEA-A755-A3534C0C630C}" type="pres">
      <dgm:prSet presAssocID="{2F9A87C0-6E6F-478A-9B1D-2192FD531231}" presName="sibTrans" presStyleCnt="0"/>
      <dgm:spPr/>
    </dgm:pt>
    <dgm:pt modelId="{64188900-09C7-4C23-AB82-EF23329C2F18}" type="pres">
      <dgm:prSet presAssocID="{594267CD-172F-4D15-8B74-C59B0621237C}" presName="compNode" presStyleCnt="0"/>
      <dgm:spPr/>
    </dgm:pt>
    <dgm:pt modelId="{BEACE7D0-9268-4144-9B9D-6C8B957D02BF}" type="pres">
      <dgm:prSet presAssocID="{594267CD-172F-4D15-8B74-C59B0621237C}" presName="bgRect" presStyleLbl="bgShp" presStyleIdx="3" presStyleCnt="4"/>
      <dgm:spPr/>
    </dgm:pt>
    <dgm:pt modelId="{6DF6433F-5E59-40D1-9AC1-E06D9B08849A}" type="pres">
      <dgm:prSet presAssocID="{594267CD-172F-4D15-8B74-C59B062123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fused Person"/>
        </a:ext>
      </dgm:extLst>
    </dgm:pt>
    <dgm:pt modelId="{9AE2FAA0-36A5-4D18-A554-6716F2C02711}" type="pres">
      <dgm:prSet presAssocID="{594267CD-172F-4D15-8B74-C59B0621237C}" presName="spaceRect" presStyleCnt="0"/>
      <dgm:spPr/>
    </dgm:pt>
    <dgm:pt modelId="{36563E77-9A80-420D-83F3-E5337D3374A8}" type="pres">
      <dgm:prSet presAssocID="{594267CD-172F-4D15-8B74-C59B0621237C}" presName="parTx" presStyleLbl="revTx" presStyleIdx="4" presStyleCnt="6">
        <dgm:presLayoutVars>
          <dgm:chMax val="0"/>
          <dgm:chPref val="0"/>
        </dgm:presLayoutVars>
      </dgm:prSet>
      <dgm:spPr/>
    </dgm:pt>
    <dgm:pt modelId="{29AAA583-FFD6-4672-B8B4-AD61C266C2E0}" type="pres">
      <dgm:prSet presAssocID="{594267CD-172F-4D15-8B74-C59B0621237C}" presName="desTx" presStyleLbl="revTx" presStyleIdx="5" presStyleCnt="6">
        <dgm:presLayoutVars/>
      </dgm:prSet>
      <dgm:spPr/>
    </dgm:pt>
  </dgm:ptLst>
  <dgm:cxnLst>
    <dgm:cxn modelId="{02B3B823-136D-452A-9B87-BFF94912FA60}" srcId="{7F622098-3F15-495C-AEAF-799DED64AD47}" destId="{594267CD-172F-4D15-8B74-C59B0621237C}" srcOrd="3" destOrd="0" parTransId="{423358DD-4488-44F9-A38C-5F20830FCA3F}" sibTransId="{81975F9F-25AD-417A-8A6E-90B471C296F7}"/>
    <dgm:cxn modelId="{0266DB26-D7F9-4EFC-8C1E-A9261E73B9AD}" srcId="{7F622098-3F15-495C-AEAF-799DED64AD47}" destId="{9B4DBB3B-A965-4148-AA11-C2119F00562A}" srcOrd="0" destOrd="0" parTransId="{94B736F6-32FA-4690-B031-A60BBEC1C4C9}" sibTransId="{256D2A99-4DFF-45A5-98BB-B1DFBF9707BE}"/>
    <dgm:cxn modelId="{C5454B72-A502-4926-892C-CA3EF168FC10}" srcId="{7F622098-3F15-495C-AEAF-799DED64AD47}" destId="{E2C81DEC-D656-4FE0-9497-2E5530807E0C}" srcOrd="1" destOrd="0" parTransId="{AAD19683-324C-408B-A3C5-69A9A3096189}" sibTransId="{2C454567-503E-46F1-9FFC-1FA722FC6D84}"/>
    <dgm:cxn modelId="{94C0B776-9797-472E-891F-4F22216CE23F}" type="presOf" srcId="{7F622098-3F15-495C-AEAF-799DED64AD47}" destId="{BE1E26C5-928A-431B-A2CC-F5D4E8211586}" srcOrd="0" destOrd="0" presId="urn:microsoft.com/office/officeart/2018/2/layout/IconVerticalSolidList"/>
    <dgm:cxn modelId="{A4BBB778-8FBC-4FEF-93A7-26108BCA25A9}" type="presOf" srcId="{9B4DBB3B-A965-4148-AA11-C2119F00562A}" destId="{8195375A-A462-4E63-9A31-1B116898F922}" srcOrd="0" destOrd="0" presId="urn:microsoft.com/office/officeart/2018/2/layout/IconVerticalSolidList"/>
    <dgm:cxn modelId="{11B1737A-9917-4399-96C3-6254E729D717}" type="presOf" srcId="{E157A33E-A7EE-437A-8835-C50ACA8AD0BE}" destId="{29AAA583-FFD6-4672-B8B4-AD61C266C2E0}" srcOrd="0" destOrd="0" presId="urn:microsoft.com/office/officeart/2018/2/layout/IconVerticalSolidList"/>
    <dgm:cxn modelId="{16DF9388-9B0E-481A-954D-CA98738464F7}" srcId="{7F622098-3F15-495C-AEAF-799DED64AD47}" destId="{620647CA-968D-4FAD-96A8-31860E011064}" srcOrd="2" destOrd="0" parTransId="{4AD2FCBB-EA0E-4550-8888-4B9F13B25DAB}" sibTransId="{2F9A87C0-6E6F-478A-9B1D-2192FD531231}"/>
    <dgm:cxn modelId="{4138B08B-1D7E-4DA3-8948-2A64F1B21870}" type="presOf" srcId="{E2C81DEC-D656-4FE0-9497-2E5530807E0C}" destId="{30436D5D-955E-41B9-956F-47A9FE2AEAA1}" srcOrd="0" destOrd="0" presId="urn:microsoft.com/office/officeart/2018/2/layout/IconVerticalSolidList"/>
    <dgm:cxn modelId="{9EF01B98-A7B3-4F11-9D2B-F475F87F8151}" srcId="{594267CD-172F-4D15-8B74-C59B0621237C}" destId="{E157A33E-A7EE-437A-8835-C50ACA8AD0BE}" srcOrd="0" destOrd="0" parTransId="{080F58EB-1EA1-48DF-BFF5-28234C88CF9D}" sibTransId="{10710943-F61A-47FE-BC70-0A1907B2C72E}"/>
    <dgm:cxn modelId="{D0FB90C3-E23E-48DE-9D4E-4111F59F22BB}" type="presOf" srcId="{71332772-3AD2-4B18-8958-14B96842C8C9}" destId="{BA0EEDEF-5156-47F5-8BBE-234354E6C5C0}" srcOrd="0" destOrd="0" presId="urn:microsoft.com/office/officeart/2018/2/layout/IconVerticalSolidList"/>
    <dgm:cxn modelId="{48EF9CC8-386D-4EFE-ADF2-E72C2F4B1DF5}" srcId="{E2C81DEC-D656-4FE0-9497-2E5530807E0C}" destId="{71332772-3AD2-4B18-8958-14B96842C8C9}" srcOrd="0" destOrd="0" parTransId="{485CB7F5-64D5-4314-BAFE-E9618EB9568B}" sibTransId="{F53B1B12-5C64-49E5-A7EB-A33496949370}"/>
    <dgm:cxn modelId="{02A751D1-B024-48DD-9C27-ADB2F68E29A9}" type="presOf" srcId="{594267CD-172F-4D15-8B74-C59B0621237C}" destId="{36563E77-9A80-420D-83F3-E5337D3374A8}" srcOrd="0" destOrd="0" presId="urn:microsoft.com/office/officeart/2018/2/layout/IconVerticalSolidList"/>
    <dgm:cxn modelId="{F0799BF6-A2E1-4362-8A20-4CD050E192C4}" type="presOf" srcId="{620647CA-968D-4FAD-96A8-31860E011064}" destId="{1BD9A345-C799-49C7-A043-B9F67469CF10}" srcOrd="0" destOrd="0" presId="urn:microsoft.com/office/officeart/2018/2/layout/IconVerticalSolidList"/>
    <dgm:cxn modelId="{C5115DB4-325A-4A6E-B931-B036A76C8889}" type="presParOf" srcId="{BE1E26C5-928A-431B-A2CC-F5D4E8211586}" destId="{BD8ED215-8FD4-4DA7-AC4D-AF146768CE35}" srcOrd="0" destOrd="0" presId="urn:microsoft.com/office/officeart/2018/2/layout/IconVerticalSolidList"/>
    <dgm:cxn modelId="{DA65B06C-5B83-4C5D-84DC-0E6DE43FBD79}" type="presParOf" srcId="{BD8ED215-8FD4-4DA7-AC4D-AF146768CE35}" destId="{8937C368-EFC7-406D-BFD3-77C7E5248FBD}" srcOrd="0" destOrd="0" presId="urn:microsoft.com/office/officeart/2018/2/layout/IconVerticalSolidList"/>
    <dgm:cxn modelId="{C00AE09B-8112-4B18-BADC-E03E9308EC8C}" type="presParOf" srcId="{BD8ED215-8FD4-4DA7-AC4D-AF146768CE35}" destId="{1030C12F-5201-4DDB-A47C-A81A7EAF2F07}" srcOrd="1" destOrd="0" presId="urn:microsoft.com/office/officeart/2018/2/layout/IconVerticalSolidList"/>
    <dgm:cxn modelId="{E8EEB4F7-6B9D-483A-8C2F-FEFAF8D21411}" type="presParOf" srcId="{BD8ED215-8FD4-4DA7-AC4D-AF146768CE35}" destId="{184D2C2B-114C-41C9-9E3D-826186701624}" srcOrd="2" destOrd="0" presId="urn:microsoft.com/office/officeart/2018/2/layout/IconVerticalSolidList"/>
    <dgm:cxn modelId="{88EA33BA-F363-498B-A854-18A52777BACE}" type="presParOf" srcId="{BD8ED215-8FD4-4DA7-AC4D-AF146768CE35}" destId="{8195375A-A462-4E63-9A31-1B116898F922}" srcOrd="3" destOrd="0" presId="urn:microsoft.com/office/officeart/2018/2/layout/IconVerticalSolidList"/>
    <dgm:cxn modelId="{6313E444-E334-400A-A6EB-9892542DB234}" type="presParOf" srcId="{BE1E26C5-928A-431B-A2CC-F5D4E8211586}" destId="{0C09C191-1F97-4427-A83F-8E14A67939E9}" srcOrd="1" destOrd="0" presId="urn:microsoft.com/office/officeart/2018/2/layout/IconVerticalSolidList"/>
    <dgm:cxn modelId="{3AC4EBAE-EB0A-4532-A22F-07C621560CFD}" type="presParOf" srcId="{BE1E26C5-928A-431B-A2CC-F5D4E8211586}" destId="{9D423083-EE50-4489-850C-C5A6066B268D}" srcOrd="2" destOrd="0" presId="urn:microsoft.com/office/officeart/2018/2/layout/IconVerticalSolidList"/>
    <dgm:cxn modelId="{2B4FDD40-0E5E-444A-9189-291803CA7BF4}" type="presParOf" srcId="{9D423083-EE50-4489-850C-C5A6066B268D}" destId="{6A39B7B1-B8FB-4F84-98CC-73D4EFAA21E6}" srcOrd="0" destOrd="0" presId="urn:microsoft.com/office/officeart/2018/2/layout/IconVerticalSolidList"/>
    <dgm:cxn modelId="{EED892F7-1DC7-4F72-BAF2-5AF9A1C32842}" type="presParOf" srcId="{9D423083-EE50-4489-850C-C5A6066B268D}" destId="{4EDC602E-8722-49CF-A37A-796C974B27D8}" srcOrd="1" destOrd="0" presId="urn:microsoft.com/office/officeart/2018/2/layout/IconVerticalSolidList"/>
    <dgm:cxn modelId="{A5693859-D502-45E4-865A-6788CB1C4CA0}" type="presParOf" srcId="{9D423083-EE50-4489-850C-C5A6066B268D}" destId="{7865A5EE-5E03-4C24-A380-099CCA72106E}" srcOrd="2" destOrd="0" presId="urn:microsoft.com/office/officeart/2018/2/layout/IconVerticalSolidList"/>
    <dgm:cxn modelId="{C1B74EEB-54AA-46C8-97C0-116AEED7C52D}" type="presParOf" srcId="{9D423083-EE50-4489-850C-C5A6066B268D}" destId="{30436D5D-955E-41B9-956F-47A9FE2AEAA1}" srcOrd="3" destOrd="0" presId="urn:microsoft.com/office/officeart/2018/2/layout/IconVerticalSolidList"/>
    <dgm:cxn modelId="{BE02D098-F419-4636-A650-5304EFA8BDA4}" type="presParOf" srcId="{9D423083-EE50-4489-850C-C5A6066B268D}" destId="{BA0EEDEF-5156-47F5-8BBE-234354E6C5C0}" srcOrd="4" destOrd="0" presId="urn:microsoft.com/office/officeart/2018/2/layout/IconVerticalSolidList"/>
    <dgm:cxn modelId="{3C4C24F7-CBC6-438F-9DB1-887FA5A40429}" type="presParOf" srcId="{BE1E26C5-928A-431B-A2CC-F5D4E8211586}" destId="{96078845-5094-48DE-A84C-271A4C42F449}" srcOrd="3" destOrd="0" presId="urn:microsoft.com/office/officeart/2018/2/layout/IconVerticalSolidList"/>
    <dgm:cxn modelId="{11B76907-A02D-40C5-A78D-4B0F9413CF72}" type="presParOf" srcId="{BE1E26C5-928A-431B-A2CC-F5D4E8211586}" destId="{F0F98B0F-D905-4C42-92C2-FC1402F839FB}" srcOrd="4" destOrd="0" presId="urn:microsoft.com/office/officeart/2018/2/layout/IconVerticalSolidList"/>
    <dgm:cxn modelId="{AA5AE084-A1AF-4C83-99D7-1E6B9648D764}" type="presParOf" srcId="{F0F98B0F-D905-4C42-92C2-FC1402F839FB}" destId="{5DDB7623-5AA0-4DCE-8FC5-1908D8D2DFBF}" srcOrd="0" destOrd="0" presId="urn:microsoft.com/office/officeart/2018/2/layout/IconVerticalSolidList"/>
    <dgm:cxn modelId="{2405AD3A-A426-4AED-BD4A-C733885BF707}" type="presParOf" srcId="{F0F98B0F-D905-4C42-92C2-FC1402F839FB}" destId="{81493220-85DE-4ECC-8C7F-69A8CB955C43}" srcOrd="1" destOrd="0" presId="urn:microsoft.com/office/officeart/2018/2/layout/IconVerticalSolidList"/>
    <dgm:cxn modelId="{6C772A4B-6483-45C6-9954-D65AF0BB9777}" type="presParOf" srcId="{F0F98B0F-D905-4C42-92C2-FC1402F839FB}" destId="{F3FAB233-BB92-4183-B6FE-72180E7FB39E}" srcOrd="2" destOrd="0" presId="urn:microsoft.com/office/officeart/2018/2/layout/IconVerticalSolidList"/>
    <dgm:cxn modelId="{F9FF4009-D930-4886-AC66-EC05EC333873}" type="presParOf" srcId="{F0F98B0F-D905-4C42-92C2-FC1402F839FB}" destId="{1BD9A345-C799-49C7-A043-B9F67469CF10}" srcOrd="3" destOrd="0" presId="urn:microsoft.com/office/officeart/2018/2/layout/IconVerticalSolidList"/>
    <dgm:cxn modelId="{236B2F24-1936-40C6-9344-66E9C62DE966}" type="presParOf" srcId="{BE1E26C5-928A-431B-A2CC-F5D4E8211586}" destId="{9105D0CD-602E-4AEA-A755-A3534C0C630C}" srcOrd="5" destOrd="0" presId="urn:microsoft.com/office/officeart/2018/2/layout/IconVerticalSolidList"/>
    <dgm:cxn modelId="{D081D494-009D-4CC1-862D-953F48E6BD17}" type="presParOf" srcId="{BE1E26C5-928A-431B-A2CC-F5D4E8211586}" destId="{64188900-09C7-4C23-AB82-EF23329C2F18}" srcOrd="6" destOrd="0" presId="urn:microsoft.com/office/officeart/2018/2/layout/IconVerticalSolidList"/>
    <dgm:cxn modelId="{55983F35-FB24-4003-AA16-7A690936E8EE}" type="presParOf" srcId="{64188900-09C7-4C23-AB82-EF23329C2F18}" destId="{BEACE7D0-9268-4144-9B9D-6C8B957D02BF}" srcOrd="0" destOrd="0" presId="urn:microsoft.com/office/officeart/2018/2/layout/IconVerticalSolidList"/>
    <dgm:cxn modelId="{5A86A59D-54B7-422D-AEDE-8EE624EF8616}" type="presParOf" srcId="{64188900-09C7-4C23-AB82-EF23329C2F18}" destId="{6DF6433F-5E59-40D1-9AC1-E06D9B08849A}" srcOrd="1" destOrd="0" presId="urn:microsoft.com/office/officeart/2018/2/layout/IconVerticalSolidList"/>
    <dgm:cxn modelId="{64C430D1-C55C-4E0A-96E9-CCFD681CF627}" type="presParOf" srcId="{64188900-09C7-4C23-AB82-EF23329C2F18}" destId="{9AE2FAA0-36A5-4D18-A554-6716F2C02711}" srcOrd="2" destOrd="0" presId="urn:microsoft.com/office/officeart/2018/2/layout/IconVerticalSolidList"/>
    <dgm:cxn modelId="{1C98882D-0393-4384-B6F4-84561051DC07}" type="presParOf" srcId="{64188900-09C7-4C23-AB82-EF23329C2F18}" destId="{36563E77-9A80-420D-83F3-E5337D3374A8}" srcOrd="3" destOrd="0" presId="urn:microsoft.com/office/officeart/2018/2/layout/IconVerticalSolidList"/>
    <dgm:cxn modelId="{3E49516D-9E0A-4DB4-B585-827846D22303}" type="presParOf" srcId="{64188900-09C7-4C23-AB82-EF23329C2F18}" destId="{29AAA583-FFD6-4672-B8B4-AD61C266C2E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0766F-F697-4E08-90AD-9F4B73866ABB}">
      <dsp:nvSpPr>
        <dsp:cNvPr id="0" name=""/>
        <dsp:cNvSpPr/>
      </dsp:nvSpPr>
      <dsp:spPr>
        <a:xfrm>
          <a:off x="0" y="607"/>
          <a:ext cx="6628804" cy="14223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F2F46D-9763-4A8F-8959-C12A25C98168}">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B455CD-748F-41E0-94DD-24D44CB4B486}">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55650">
            <a:lnSpc>
              <a:spcPct val="90000"/>
            </a:lnSpc>
            <a:spcBef>
              <a:spcPct val="0"/>
            </a:spcBef>
            <a:spcAft>
              <a:spcPct val="35000"/>
            </a:spcAft>
            <a:buNone/>
          </a:pPr>
          <a:r>
            <a:rPr lang="en-US" sz="1700" b="1" u="sng" kern="1200"/>
            <a:t>All</a:t>
          </a:r>
          <a:r>
            <a:rPr lang="en-US" sz="1700" kern="1200"/>
            <a:t> eating disorders (EDs) are serious mental illnesses with significant, life-threatening medical and psychiatric morbidity and mortality, regardless of an individual’s weight. </a:t>
          </a:r>
        </a:p>
      </dsp:txBody>
      <dsp:txXfrm>
        <a:off x="1642860" y="607"/>
        <a:ext cx="4985943" cy="1422390"/>
      </dsp:txXfrm>
    </dsp:sp>
    <dsp:sp modelId="{46781B4D-1A31-48F3-861B-688BF4B1D1A2}">
      <dsp:nvSpPr>
        <dsp:cNvPr id="0" name=""/>
        <dsp:cNvSpPr/>
      </dsp:nvSpPr>
      <dsp:spPr>
        <a:xfrm>
          <a:off x="0" y="1778595"/>
          <a:ext cx="6628804" cy="14223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C7A535-AD2E-436B-B73D-010CA4183127}">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A6AFCA-44B2-4E10-93EF-E1CF391D96C5}">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55650">
            <a:lnSpc>
              <a:spcPct val="90000"/>
            </a:lnSpc>
            <a:spcBef>
              <a:spcPct val="0"/>
            </a:spcBef>
            <a:spcAft>
              <a:spcPct val="35000"/>
            </a:spcAft>
            <a:buNone/>
          </a:pPr>
          <a:r>
            <a:rPr lang="en-US" sz="1700" kern="1200"/>
            <a:t>Patients with EDs have the highest mortality rates of any psychiatric disorder. </a:t>
          </a:r>
        </a:p>
      </dsp:txBody>
      <dsp:txXfrm>
        <a:off x="1642860" y="1778595"/>
        <a:ext cx="4985943" cy="1422390"/>
      </dsp:txXfrm>
    </dsp:sp>
    <dsp:sp modelId="{9F021B5D-94FF-4B51-AC3F-6C06A35E75B1}">
      <dsp:nvSpPr>
        <dsp:cNvPr id="0" name=""/>
        <dsp:cNvSpPr/>
      </dsp:nvSpPr>
      <dsp:spPr>
        <a:xfrm>
          <a:off x="0" y="3556583"/>
          <a:ext cx="6628804" cy="14223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E2F39-4110-40CA-B320-A54CB6E8B72D}">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7D5F92-E6EF-4CD3-89F0-1A6D26712682}">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55650">
            <a:lnSpc>
              <a:spcPct val="90000"/>
            </a:lnSpc>
            <a:spcBef>
              <a:spcPct val="0"/>
            </a:spcBef>
            <a:spcAft>
              <a:spcPct val="35000"/>
            </a:spcAft>
            <a:buNone/>
          </a:pPr>
          <a:r>
            <a:rPr lang="en-US" sz="1700" kern="1200"/>
            <a:t>The risk of premature death is 6-12 times higher in women with Anorexia Nervosa (AN) as compared to the general population, adjusting for age.</a:t>
          </a:r>
        </a:p>
      </dsp:txBody>
      <dsp:txXfrm>
        <a:off x="1642860" y="3556583"/>
        <a:ext cx="4985943" cy="14223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7C321-C216-4A23-A587-846C2C545D7C}">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17A990-F708-437D-8255-F34CC087B526}">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742721-FE6A-4B05-882C-C2F5B02B66EA}">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dirty="0"/>
            <a:t>Parents/guardians are the frontline help-seekers for children, adolescents, and young adults with </a:t>
          </a:r>
          <a:r>
            <a:rPr lang="en-US" sz="1700" kern="1200" dirty="0" err="1"/>
            <a:t>EDs.</a:t>
          </a:r>
          <a:r>
            <a:rPr lang="en-US" sz="1700" kern="1200" dirty="0"/>
            <a:t> Need to have open communication with parents even in young adult, college age patient. </a:t>
          </a:r>
        </a:p>
      </dsp:txBody>
      <dsp:txXfrm>
        <a:off x="1350519" y="499"/>
        <a:ext cx="8267613" cy="1169280"/>
      </dsp:txXfrm>
    </dsp:sp>
    <dsp:sp modelId="{8204E4D3-45C4-4832-9EE6-4F44181D9DE2}">
      <dsp:nvSpPr>
        <dsp:cNvPr id="0" name=""/>
        <dsp:cNvSpPr/>
      </dsp:nvSpPr>
      <dsp:spPr>
        <a:xfrm>
          <a:off x="0" y="1462100"/>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A13CEE-C5CA-4717-9912-A89F76AA7013}">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7A5C3A-27D8-42C3-AE9D-632B62AE4D3A}">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a:t>Trust their concerns. Even a single consultation about a child’s eatingbehavior or weight/shape concerns is a strong predictor of the presence or potential development of an ED.</a:t>
          </a:r>
        </a:p>
      </dsp:txBody>
      <dsp:txXfrm>
        <a:off x="1350519" y="1462100"/>
        <a:ext cx="8267613" cy="1169280"/>
      </dsp:txXfrm>
    </dsp:sp>
    <dsp:sp modelId="{AC1BE8D5-69C4-45BA-BCAE-9BDFE1D6E0DE}">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B9BE8-E2BA-4EAE-861E-6A0D193A8684}">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2D7714-C73E-40F7-B59E-E0534C2EE645}">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dirty="0"/>
            <a:t>Diffuse blame. Help families understand that they did not cause the illness; neither did their child/family member choose to have it. This recognition facilitates acceptance of the diagnosis, referral, treatment, and minimizes undue stigma associated with having the illness.</a:t>
          </a:r>
        </a:p>
      </dsp:txBody>
      <dsp:txXfrm>
        <a:off x="1350519" y="2923701"/>
        <a:ext cx="8267613" cy="11692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A4EE8-C772-4F77-829F-9B83CE75931E}">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ED341F-2E39-4320-BB1E-B9CA600B9FB4}">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02A947-AAD9-49B9-B36B-6B577D8436BA}">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dirty="0"/>
            <a:t>Monitor physical health including vital signs and laboratory tests. Patients with an ED should be regularly monitored for acute and chronic medical complications. </a:t>
          </a:r>
          <a:r>
            <a:rPr lang="en-US" sz="1700" u="sng" kern="1200" dirty="0"/>
            <a:t>Blind weights</a:t>
          </a:r>
          <a:r>
            <a:rPr lang="en-US" sz="1700" u="none" kern="1200" dirty="0"/>
            <a:t> </a:t>
          </a:r>
          <a:r>
            <a:rPr lang="en-US" sz="1700" kern="1200" dirty="0"/>
            <a:t>are recommended in obtaining vitals. </a:t>
          </a:r>
        </a:p>
      </dsp:txBody>
      <dsp:txXfrm>
        <a:off x="1350519" y="499"/>
        <a:ext cx="8267613" cy="1169280"/>
      </dsp:txXfrm>
    </dsp:sp>
    <dsp:sp modelId="{F30319C5-9AE7-4C3A-90D6-794568135ADD}">
      <dsp:nvSpPr>
        <dsp:cNvPr id="0" name=""/>
        <dsp:cNvSpPr/>
      </dsp:nvSpPr>
      <dsp:spPr>
        <a:xfrm>
          <a:off x="0" y="1462100"/>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C88045-8DA3-469F-A95D-AC3DD8038CEF}">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724E74-BB63-4A61-8F24-5AB86E4AD59F}">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a:t>Assessments should be interpreted in the context of physiological adaptation to malnutrition and purging behavior. </a:t>
          </a:r>
        </a:p>
      </dsp:txBody>
      <dsp:txXfrm>
        <a:off x="1350519" y="1462100"/>
        <a:ext cx="8267613" cy="1169280"/>
      </dsp:txXfrm>
    </dsp:sp>
    <dsp:sp modelId="{AF4752D6-A09F-4727-8FBA-FA3E04B366E6}">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A904C-85C2-4935-AB9B-EC3A443FA291}">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E61D93-81E4-4215-B5E4-701CE1C2C841}">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dirty="0"/>
            <a:t>Clinicians need to remember that </a:t>
          </a:r>
          <a:r>
            <a:rPr lang="en-US" sz="1700" u="sng" kern="1200" dirty="0"/>
            <a:t>physical exam and laboratory tests may be normal</a:t>
          </a:r>
          <a:r>
            <a:rPr lang="en-US" sz="1700" kern="1200" dirty="0"/>
            <a:t> even in the presence of a life-threatening ED.</a:t>
          </a:r>
        </a:p>
      </dsp:txBody>
      <dsp:txXfrm>
        <a:off x="1350519" y="2923701"/>
        <a:ext cx="8267613" cy="11692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AF9C9-0B92-48FB-9B29-BDD8D2333639}">
      <dsp:nvSpPr>
        <dsp:cNvPr id="0" name=""/>
        <dsp:cNvSpPr/>
      </dsp:nvSpPr>
      <dsp:spPr>
        <a:xfrm>
          <a:off x="0" y="363315"/>
          <a:ext cx="6628804" cy="12928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Keep psychiatric risk in mind with each visit.</a:t>
          </a:r>
        </a:p>
      </dsp:txBody>
      <dsp:txXfrm>
        <a:off x="63112" y="426427"/>
        <a:ext cx="6502580" cy="1166626"/>
      </dsp:txXfrm>
    </dsp:sp>
    <dsp:sp modelId="{BCEFF9C1-3C07-47FD-922C-210B385A4D4B}">
      <dsp:nvSpPr>
        <dsp:cNvPr id="0" name=""/>
        <dsp:cNvSpPr/>
      </dsp:nvSpPr>
      <dsp:spPr>
        <a:xfrm>
          <a:off x="0" y="1843365"/>
          <a:ext cx="6628804" cy="1292850"/>
        </a:xfrm>
        <a:prstGeom prst="roundRect">
          <a:avLst/>
        </a:prstGeom>
        <a:gradFill rotWithShape="0">
          <a:gsLst>
            <a:gs pos="0">
              <a:schemeClr val="accent2">
                <a:hueOff val="-729781"/>
                <a:satOff val="-6367"/>
                <a:lumOff val="-8236"/>
                <a:alphaOff val="0"/>
                <a:tint val="96000"/>
                <a:lumMod val="100000"/>
              </a:schemeClr>
            </a:gs>
            <a:gs pos="78000">
              <a:schemeClr val="accent2">
                <a:hueOff val="-729781"/>
                <a:satOff val="-6367"/>
                <a:lumOff val="-823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Always assess for psychiatric risk, including suicidal and self-harm thoughts, plans and/or intent. </a:t>
          </a:r>
        </a:p>
      </dsp:txBody>
      <dsp:txXfrm>
        <a:off x="63112" y="1906477"/>
        <a:ext cx="6502580" cy="1166626"/>
      </dsp:txXfrm>
    </dsp:sp>
    <dsp:sp modelId="{46286999-B9DA-4C8B-9793-5E12C6BA7CE8}">
      <dsp:nvSpPr>
        <dsp:cNvPr id="0" name=""/>
        <dsp:cNvSpPr/>
      </dsp:nvSpPr>
      <dsp:spPr>
        <a:xfrm>
          <a:off x="0" y="3323415"/>
          <a:ext cx="6628804" cy="1292850"/>
        </a:xfrm>
        <a:prstGeom prst="roundRect">
          <a:avLst/>
        </a:prstGeom>
        <a:gradFill rotWithShape="0">
          <a:gsLst>
            <a:gs pos="0">
              <a:schemeClr val="accent2">
                <a:hueOff val="-1459563"/>
                <a:satOff val="-12734"/>
                <a:lumOff val="-16471"/>
                <a:alphaOff val="0"/>
                <a:tint val="96000"/>
                <a:lumMod val="100000"/>
              </a:schemeClr>
            </a:gs>
            <a:gs pos="78000">
              <a:schemeClr val="accent2">
                <a:hueOff val="-1459563"/>
                <a:satOff val="-12734"/>
                <a:lumOff val="-1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Up to 1/2 of deaths related to EDs are due to suicide.</a:t>
          </a:r>
        </a:p>
      </dsp:txBody>
      <dsp:txXfrm>
        <a:off x="63112" y="3386527"/>
        <a:ext cx="6502580" cy="11666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3DA20-3B87-4B8E-8C1D-33F12ED37095}">
      <dsp:nvSpPr>
        <dsp:cNvPr id="0" name=""/>
        <dsp:cNvSpPr/>
      </dsp:nvSpPr>
      <dsp:spPr>
        <a:xfrm>
          <a:off x="468280" y="272987"/>
          <a:ext cx="758583" cy="758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6FB5BA-EBB3-4B87-9DEC-9D8F1A091F14}">
      <dsp:nvSpPr>
        <dsp:cNvPr id="0" name=""/>
        <dsp:cNvSpPr/>
      </dsp:nvSpPr>
      <dsp:spPr>
        <a:xfrm>
          <a:off x="4701" y="1563756"/>
          <a:ext cx="1685742" cy="225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Following initial stabilization, ongoing evidence-based treatment delivered by healthcare professionals with expertise in the care of patients with Eds is essential for full recovery. </a:t>
          </a:r>
        </a:p>
      </dsp:txBody>
      <dsp:txXfrm>
        <a:off x="4701" y="1563756"/>
        <a:ext cx="1685742" cy="2256737"/>
      </dsp:txXfrm>
    </dsp:sp>
    <dsp:sp modelId="{ADE0B11A-3B4D-4C81-965B-99D0799CD2FD}">
      <dsp:nvSpPr>
        <dsp:cNvPr id="0" name=""/>
        <dsp:cNvSpPr/>
      </dsp:nvSpPr>
      <dsp:spPr>
        <a:xfrm>
          <a:off x="2449027" y="272987"/>
          <a:ext cx="758583" cy="7585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647FE8-71C4-4AA6-AFA0-E44A0C4E8DCE}">
      <dsp:nvSpPr>
        <dsp:cNvPr id="0" name=""/>
        <dsp:cNvSpPr/>
      </dsp:nvSpPr>
      <dsp:spPr>
        <a:xfrm>
          <a:off x="1985448" y="1563756"/>
          <a:ext cx="1685742" cy="225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Optimal care includes a multidisciplinary team approach by ED specialists including medical, psychological, nutritional, and </a:t>
          </a:r>
          <a:r>
            <a:rPr lang="fr-FR" sz="1200" kern="1200" dirty="0" err="1"/>
            <a:t>psychopharmacologic</a:t>
          </a:r>
          <a:r>
            <a:rPr lang="fr-FR" sz="1200" kern="1200" dirty="0"/>
            <a:t> services. </a:t>
          </a:r>
          <a:endParaRPr lang="en-US" sz="1200" kern="1200" dirty="0"/>
        </a:p>
      </dsp:txBody>
      <dsp:txXfrm>
        <a:off x="1985448" y="1563756"/>
        <a:ext cx="1685742" cy="2256737"/>
      </dsp:txXfrm>
    </dsp:sp>
    <dsp:sp modelId="{ECA71D76-46AB-4FCD-A0BB-22620E84EEA0}">
      <dsp:nvSpPr>
        <dsp:cNvPr id="0" name=""/>
        <dsp:cNvSpPr/>
      </dsp:nvSpPr>
      <dsp:spPr>
        <a:xfrm>
          <a:off x="4429774" y="272987"/>
          <a:ext cx="758583" cy="7585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4CB620-9420-4263-8A43-F5B4BE96B539}">
      <dsp:nvSpPr>
        <dsp:cNvPr id="0" name=""/>
        <dsp:cNvSpPr/>
      </dsp:nvSpPr>
      <dsp:spPr>
        <a:xfrm>
          <a:off x="3966195" y="1563756"/>
          <a:ext cx="1685742" cy="225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fr-FR" sz="1200" kern="1200" dirty="0" err="1"/>
            <a:t>Families</a:t>
          </a:r>
          <a:r>
            <a:rPr lang="fr-FR" sz="1200" kern="1200" dirty="0"/>
            <a:t> (i.e., parents, </a:t>
          </a:r>
          <a:r>
            <a:rPr lang="fr-FR" sz="1200" kern="1200" dirty="0" err="1"/>
            <a:t>spouses</a:t>
          </a:r>
          <a:r>
            <a:rPr lang="fr-FR" sz="1200" kern="1200" dirty="0"/>
            <a:t>, </a:t>
          </a:r>
          <a:r>
            <a:rPr lang="fr-FR" sz="1200" kern="1200" dirty="0" err="1"/>
            <a:t>partners</a:t>
          </a:r>
          <a:r>
            <a:rPr lang="fr-FR" sz="1200" kern="1200" dirty="0"/>
            <a:t>) </a:t>
          </a:r>
          <a:r>
            <a:rPr lang="en-US" sz="1200" kern="1200" dirty="0"/>
            <a:t>should be included in ED treatment whenever possible.</a:t>
          </a:r>
        </a:p>
      </dsp:txBody>
      <dsp:txXfrm>
        <a:off x="3966195" y="1563756"/>
        <a:ext cx="1685742" cy="2256737"/>
      </dsp:txXfrm>
    </dsp:sp>
    <dsp:sp modelId="{88B13580-64A3-4843-9605-A3081BEE8B7D}">
      <dsp:nvSpPr>
        <dsp:cNvPr id="0" name=""/>
        <dsp:cNvSpPr/>
      </dsp:nvSpPr>
      <dsp:spPr>
        <a:xfrm>
          <a:off x="6410521" y="272987"/>
          <a:ext cx="758583" cy="7585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B581D1-A7AE-4973-B146-CE5068FA2073}">
      <dsp:nvSpPr>
        <dsp:cNvPr id="0" name=""/>
        <dsp:cNvSpPr/>
      </dsp:nvSpPr>
      <dsp:spPr>
        <a:xfrm>
          <a:off x="5946942" y="1563756"/>
          <a:ext cx="1685742" cy="225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In low weight patients with ED, restoration of an appropriate, healthy weight will significantly improve their physical, psychological, social, and emotional functioning. Failure to fully restore weight correlates with poor outcomes and maintenance of a healthy weight strongly correlates with improved outcomes.</a:t>
          </a:r>
        </a:p>
      </dsp:txBody>
      <dsp:txXfrm>
        <a:off x="5946942" y="1563756"/>
        <a:ext cx="1685742" cy="2256737"/>
      </dsp:txXfrm>
    </dsp:sp>
    <dsp:sp modelId="{32B8736B-A982-469A-B357-EA4337C808BB}">
      <dsp:nvSpPr>
        <dsp:cNvPr id="0" name=""/>
        <dsp:cNvSpPr/>
      </dsp:nvSpPr>
      <dsp:spPr>
        <a:xfrm>
          <a:off x="8391268" y="272987"/>
          <a:ext cx="758583" cy="7585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34F612-4BC1-44C9-97B0-DCE1A6E58B05}">
      <dsp:nvSpPr>
        <dsp:cNvPr id="0" name=""/>
        <dsp:cNvSpPr/>
      </dsp:nvSpPr>
      <dsp:spPr>
        <a:xfrm>
          <a:off x="7927689" y="1563756"/>
          <a:ext cx="1685742" cy="225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For full recovery from an ED, however, weight restoration is not enough for full recovery. It is equally important that distorted body image and other ED thoughts/behaviors, psychological comorbidities and any social or functional impairments be addressed by qualified professionals during the treatment of patients with </a:t>
          </a:r>
          <a:r>
            <a:rPr lang="en-US" sz="1200" kern="1200" dirty="0" err="1"/>
            <a:t>EDs.</a:t>
          </a:r>
          <a:endParaRPr lang="en-US" sz="1200" kern="1200" dirty="0"/>
        </a:p>
      </dsp:txBody>
      <dsp:txXfrm>
        <a:off x="7927689" y="1563756"/>
        <a:ext cx="1685742" cy="2256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24389-9089-4B37-A33E-19F9DDB7C37A}">
      <dsp:nvSpPr>
        <dsp:cNvPr id="0" name=""/>
        <dsp:cNvSpPr/>
      </dsp:nvSpPr>
      <dsp:spPr>
        <a:xfrm>
          <a:off x="0" y="607"/>
          <a:ext cx="6628804" cy="14223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E5E71-A144-4C55-AC6A-34FE48C433A6}">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F0DDD7-E946-40BA-AC17-5D91E30C0351}">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90000"/>
            </a:lnSpc>
            <a:spcBef>
              <a:spcPct val="0"/>
            </a:spcBef>
            <a:spcAft>
              <a:spcPct val="35000"/>
            </a:spcAft>
            <a:buNone/>
          </a:pPr>
          <a:r>
            <a:rPr lang="en-US" sz="1600" kern="1200" dirty="0"/>
            <a:t>Early recognition and timely intervention, based on a developmentally appropriate, evidence-based, multidisciplinary team approach </a:t>
          </a:r>
          <a:r>
            <a:rPr lang="en-US" sz="1600" u="sng" kern="1200" dirty="0"/>
            <a:t>(medical, psychological &amp; nutritional)</a:t>
          </a:r>
          <a:r>
            <a:rPr lang="en-US" sz="1600" kern="1200" dirty="0"/>
            <a:t> is the ideal standard of care, whenever possible. </a:t>
          </a:r>
        </a:p>
      </dsp:txBody>
      <dsp:txXfrm>
        <a:off x="1642860" y="607"/>
        <a:ext cx="4985943" cy="1422390"/>
      </dsp:txXfrm>
    </dsp:sp>
    <dsp:sp modelId="{81F08FEC-10C1-4AAB-A479-6BCDFE077641}">
      <dsp:nvSpPr>
        <dsp:cNvPr id="0" name=""/>
        <dsp:cNvSpPr/>
      </dsp:nvSpPr>
      <dsp:spPr>
        <a:xfrm>
          <a:off x="0" y="1778595"/>
          <a:ext cx="6628804" cy="14223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5AE48-CEEA-4582-8D65-2491443567B9}">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F9490D-64C2-45C1-A830-8E9784707CA9}">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90000"/>
            </a:lnSpc>
            <a:spcBef>
              <a:spcPct val="0"/>
            </a:spcBef>
            <a:spcAft>
              <a:spcPct val="35000"/>
            </a:spcAft>
            <a:buNone/>
          </a:pPr>
          <a:r>
            <a:rPr lang="en-US" sz="1600" kern="1200"/>
            <a:t>Members of the multidisciplinary team may vary and will depend upon the needs of the patient and the availability of these team members in the patient’s community.</a:t>
          </a:r>
        </a:p>
      </dsp:txBody>
      <dsp:txXfrm>
        <a:off x="1642860" y="1778595"/>
        <a:ext cx="4985943" cy="1422390"/>
      </dsp:txXfrm>
    </dsp:sp>
    <dsp:sp modelId="{6CDBA23F-B7E7-404E-B1CA-9A8A4F6167B0}">
      <dsp:nvSpPr>
        <dsp:cNvPr id="0" name=""/>
        <dsp:cNvSpPr/>
      </dsp:nvSpPr>
      <dsp:spPr>
        <a:xfrm>
          <a:off x="0" y="3556583"/>
          <a:ext cx="6628804" cy="14223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3087C-51F8-47D6-8DBB-C12A66703059}">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7479C0-7A74-4410-8480-B3A14CF75CC3}">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90000"/>
            </a:lnSpc>
            <a:spcBef>
              <a:spcPct val="0"/>
            </a:spcBef>
            <a:spcAft>
              <a:spcPct val="35000"/>
            </a:spcAft>
            <a:buNone/>
          </a:pPr>
          <a:r>
            <a:rPr lang="en-US" sz="1600" kern="1200"/>
            <a:t>In communities where resources are lacking, clinicians, therapists, and dietitians are encouraged to consult with the Academy for Eating Disorders (AED) and/or ED experts in their respective fields of practice.</a:t>
          </a:r>
        </a:p>
      </dsp:txBody>
      <dsp:txXfrm>
        <a:off x="1642860" y="3556583"/>
        <a:ext cx="4985943" cy="1422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47670-79C5-47AC-B970-773734C8E110}">
      <dsp:nvSpPr>
        <dsp:cNvPr id="0" name=""/>
        <dsp:cNvSpPr/>
      </dsp:nvSpPr>
      <dsp:spPr>
        <a:xfrm>
          <a:off x="0" y="2497"/>
          <a:ext cx="9618133" cy="116813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FAF846-52B1-442B-89CD-C8A62C882D9B}">
      <dsp:nvSpPr>
        <dsp:cNvPr id="0" name=""/>
        <dsp:cNvSpPr/>
      </dsp:nvSpPr>
      <dsp:spPr>
        <a:xfrm>
          <a:off x="353362" y="265329"/>
          <a:ext cx="642476" cy="642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6CDEAC-87C4-4E1F-921D-F22E39148D13}">
      <dsp:nvSpPr>
        <dsp:cNvPr id="0" name=""/>
        <dsp:cNvSpPr/>
      </dsp:nvSpPr>
      <dsp:spPr>
        <a:xfrm>
          <a:off x="1349200" y="2497"/>
          <a:ext cx="8267613"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889000">
            <a:lnSpc>
              <a:spcPct val="90000"/>
            </a:lnSpc>
            <a:spcBef>
              <a:spcPct val="0"/>
            </a:spcBef>
            <a:spcAft>
              <a:spcPct val="35000"/>
            </a:spcAft>
            <a:buNone/>
          </a:pPr>
          <a:r>
            <a:rPr lang="en-US" sz="2000" kern="1200"/>
            <a:t>Patients need to be under weight to have complications from their eating disorder. “Your anorexia must not be that bad since your weight is normal.”</a:t>
          </a:r>
        </a:p>
      </dsp:txBody>
      <dsp:txXfrm>
        <a:off x="1349200" y="2497"/>
        <a:ext cx="8267613" cy="1168138"/>
      </dsp:txXfrm>
    </dsp:sp>
    <dsp:sp modelId="{68833444-FBE7-425A-84EA-4E90AAD9F527}">
      <dsp:nvSpPr>
        <dsp:cNvPr id="0" name=""/>
        <dsp:cNvSpPr/>
      </dsp:nvSpPr>
      <dsp:spPr>
        <a:xfrm>
          <a:off x="0" y="1462671"/>
          <a:ext cx="9618133" cy="11681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4681A4-BC3A-447A-AFA0-987C118EC2B9}">
      <dsp:nvSpPr>
        <dsp:cNvPr id="0" name=""/>
        <dsp:cNvSpPr/>
      </dsp:nvSpPr>
      <dsp:spPr>
        <a:xfrm>
          <a:off x="353362" y="1725502"/>
          <a:ext cx="642476" cy="642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CC696E-327D-4317-A34B-3DEE3F58003A}">
      <dsp:nvSpPr>
        <dsp:cNvPr id="0" name=""/>
        <dsp:cNvSpPr/>
      </dsp:nvSpPr>
      <dsp:spPr>
        <a:xfrm>
          <a:off x="1349200" y="1462671"/>
          <a:ext cx="4328159"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889000">
            <a:lnSpc>
              <a:spcPct val="90000"/>
            </a:lnSpc>
            <a:spcBef>
              <a:spcPct val="0"/>
            </a:spcBef>
            <a:spcAft>
              <a:spcPct val="35000"/>
            </a:spcAft>
            <a:buNone/>
          </a:pPr>
          <a:r>
            <a:rPr lang="en-US" sz="2000" kern="1200"/>
            <a:t>All patients respond physically the same to the same degree of restriction/binge/purge behaviors. </a:t>
          </a:r>
        </a:p>
      </dsp:txBody>
      <dsp:txXfrm>
        <a:off x="1349200" y="1462671"/>
        <a:ext cx="4328159" cy="1168138"/>
      </dsp:txXfrm>
    </dsp:sp>
    <dsp:sp modelId="{40EB3827-3129-427F-9614-2755D98B482F}">
      <dsp:nvSpPr>
        <dsp:cNvPr id="0" name=""/>
        <dsp:cNvSpPr/>
      </dsp:nvSpPr>
      <dsp:spPr>
        <a:xfrm>
          <a:off x="5677360" y="1462671"/>
          <a:ext cx="3939453"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488950">
            <a:lnSpc>
              <a:spcPct val="90000"/>
            </a:lnSpc>
            <a:spcBef>
              <a:spcPct val="0"/>
            </a:spcBef>
            <a:spcAft>
              <a:spcPct val="35000"/>
            </a:spcAft>
            <a:buNone/>
          </a:pPr>
          <a:r>
            <a:rPr lang="en-US" sz="1100" kern="1200" dirty="0"/>
            <a:t>Think about the 103-year-old man who says that drinking 4 Dr. Peppers a day and smoking cigars is the reason for his longevity. Genetics plays a role. </a:t>
          </a:r>
        </a:p>
      </dsp:txBody>
      <dsp:txXfrm>
        <a:off x="5677360" y="1462671"/>
        <a:ext cx="3939453" cy="1168138"/>
      </dsp:txXfrm>
    </dsp:sp>
    <dsp:sp modelId="{0BB7ACC9-3654-4860-A052-1ED57E456043}">
      <dsp:nvSpPr>
        <dsp:cNvPr id="0" name=""/>
        <dsp:cNvSpPr/>
      </dsp:nvSpPr>
      <dsp:spPr>
        <a:xfrm>
          <a:off x="0" y="2922845"/>
          <a:ext cx="9618133" cy="116813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05D3FD-DEBC-4DB3-B121-72870E0BB4EE}">
      <dsp:nvSpPr>
        <dsp:cNvPr id="0" name=""/>
        <dsp:cNvSpPr/>
      </dsp:nvSpPr>
      <dsp:spPr>
        <a:xfrm>
          <a:off x="353362" y="3185676"/>
          <a:ext cx="642476" cy="642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1C531D-C7AC-42E4-BC71-7737C3021D80}">
      <dsp:nvSpPr>
        <dsp:cNvPr id="0" name=""/>
        <dsp:cNvSpPr/>
      </dsp:nvSpPr>
      <dsp:spPr>
        <a:xfrm>
          <a:off x="1349200" y="2922845"/>
          <a:ext cx="4328159"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889000">
            <a:lnSpc>
              <a:spcPct val="90000"/>
            </a:lnSpc>
            <a:spcBef>
              <a:spcPct val="0"/>
            </a:spcBef>
            <a:spcAft>
              <a:spcPct val="35000"/>
            </a:spcAft>
            <a:buNone/>
          </a:pPr>
          <a:r>
            <a:rPr lang="en-US" sz="2000" kern="1200" dirty="0"/>
            <a:t>“Her bradycardia is because she is an athlete and runs 4 miles a day”.</a:t>
          </a:r>
        </a:p>
      </dsp:txBody>
      <dsp:txXfrm>
        <a:off x="1349200" y="2922845"/>
        <a:ext cx="4328159" cy="1168138"/>
      </dsp:txXfrm>
    </dsp:sp>
    <dsp:sp modelId="{6C7E0648-34BF-41C9-B65F-C839B09AADE3}">
      <dsp:nvSpPr>
        <dsp:cNvPr id="0" name=""/>
        <dsp:cNvSpPr/>
      </dsp:nvSpPr>
      <dsp:spPr>
        <a:xfrm>
          <a:off x="5677360" y="2922845"/>
          <a:ext cx="3939453"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488950">
            <a:lnSpc>
              <a:spcPct val="90000"/>
            </a:lnSpc>
            <a:spcBef>
              <a:spcPct val="0"/>
            </a:spcBef>
            <a:spcAft>
              <a:spcPct val="35000"/>
            </a:spcAft>
            <a:buNone/>
          </a:pPr>
          <a:r>
            <a:rPr lang="en-US" sz="1100" kern="1200" dirty="0"/>
            <a:t>As a wise cardiologist once said, “this is the equivalent to saying a morbidly obese patient is a professional sumo wrestler”.</a:t>
          </a:r>
        </a:p>
        <a:p>
          <a:pPr marL="0" lvl="0" indent="0" algn="l" defTabSz="488950">
            <a:lnSpc>
              <a:spcPct val="90000"/>
            </a:lnSpc>
            <a:spcBef>
              <a:spcPct val="0"/>
            </a:spcBef>
            <a:spcAft>
              <a:spcPct val="35000"/>
            </a:spcAft>
            <a:buNone/>
          </a:pPr>
          <a:r>
            <a:rPr lang="en-US" sz="1100" kern="1200"/>
            <a:t>This is not due to her athletic ability and healthy increased vagal tone. The increase vagal tone is from starvation and body in a “hibernation state” (think hibernating bears). </a:t>
          </a:r>
        </a:p>
      </dsp:txBody>
      <dsp:txXfrm>
        <a:off x="5677360" y="2922845"/>
        <a:ext cx="3939453" cy="1168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6FB25-1383-4A66-A3D0-ECEED2C04ADA}">
      <dsp:nvSpPr>
        <dsp:cNvPr id="0" name=""/>
        <dsp:cNvSpPr/>
      </dsp:nvSpPr>
      <dsp:spPr>
        <a:xfrm rot="5400000">
          <a:off x="614521" y="909634"/>
          <a:ext cx="709234" cy="807437"/>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AAECAF-B54D-4926-82D0-243C14790F75}">
      <dsp:nvSpPr>
        <dsp:cNvPr id="0" name=""/>
        <dsp:cNvSpPr/>
      </dsp:nvSpPr>
      <dsp:spPr>
        <a:xfrm>
          <a:off x="0" y="114726"/>
          <a:ext cx="1193932" cy="835714"/>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Inpatient</a:t>
          </a:r>
        </a:p>
      </dsp:txBody>
      <dsp:txXfrm>
        <a:off x="40804" y="155530"/>
        <a:ext cx="1112324" cy="754106"/>
      </dsp:txXfrm>
    </dsp:sp>
    <dsp:sp modelId="{8593AF70-58AE-4EA5-9D33-102735D75782}">
      <dsp:nvSpPr>
        <dsp:cNvPr id="0" name=""/>
        <dsp:cNvSpPr/>
      </dsp:nvSpPr>
      <dsp:spPr>
        <a:xfrm>
          <a:off x="1313257" y="105940"/>
          <a:ext cx="4104877" cy="869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00050">
            <a:lnSpc>
              <a:spcPct val="90000"/>
            </a:lnSpc>
            <a:spcBef>
              <a:spcPct val="0"/>
            </a:spcBef>
            <a:spcAft>
              <a:spcPct val="15000"/>
            </a:spcAft>
            <a:buChar char="•"/>
          </a:pPr>
          <a:r>
            <a:rPr lang="en-US" sz="900" kern="1200" dirty="0"/>
            <a:t>24/7 observation and nursing support</a:t>
          </a:r>
        </a:p>
        <a:p>
          <a:pPr marL="57150" lvl="1" indent="-57150" algn="l" defTabSz="400050">
            <a:lnSpc>
              <a:spcPct val="90000"/>
            </a:lnSpc>
            <a:spcBef>
              <a:spcPct val="0"/>
            </a:spcBef>
            <a:spcAft>
              <a:spcPct val="15000"/>
            </a:spcAft>
            <a:buChar char="•"/>
          </a:pPr>
          <a:r>
            <a:rPr lang="en-US" sz="900" kern="1200" dirty="0"/>
            <a:t>Daytime medical and psychiatric supervision</a:t>
          </a:r>
        </a:p>
        <a:p>
          <a:pPr marL="57150" lvl="1" indent="-57150" algn="l" defTabSz="400050">
            <a:lnSpc>
              <a:spcPct val="90000"/>
            </a:lnSpc>
            <a:spcBef>
              <a:spcPct val="0"/>
            </a:spcBef>
            <a:spcAft>
              <a:spcPct val="15000"/>
            </a:spcAft>
            <a:buChar char="•"/>
          </a:pPr>
          <a:r>
            <a:rPr lang="en-US" sz="900" kern="1200" dirty="0"/>
            <a:t>Emphasis on medical stabilization, weight restoration, and interruption of eating disordered thoughts and behaviors</a:t>
          </a:r>
        </a:p>
        <a:p>
          <a:pPr marL="57150" lvl="1" indent="-57150" algn="l" defTabSz="400050">
            <a:lnSpc>
              <a:spcPct val="90000"/>
            </a:lnSpc>
            <a:spcBef>
              <a:spcPct val="0"/>
            </a:spcBef>
            <a:spcAft>
              <a:spcPct val="15000"/>
            </a:spcAft>
            <a:buChar char="•"/>
          </a:pPr>
          <a:r>
            <a:rPr lang="en-US" sz="900" kern="1200" dirty="0"/>
            <a:t>Team includes psychiatrists, primary care physician, individual and family therapists, registered dietitians, RN, art therapists, movement therapist</a:t>
          </a:r>
        </a:p>
      </dsp:txBody>
      <dsp:txXfrm>
        <a:off x="1313257" y="105940"/>
        <a:ext cx="4104877" cy="869858"/>
      </dsp:txXfrm>
    </dsp:sp>
    <dsp:sp modelId="{E4D7163E-D068-4907-9292-AEEF5DAA3783}">
      <dsp:nvSpPr>
        <dsp:cNvPr id="0" name=""/>
        <dsp:cNvSpPr/>
      </dsp:nvSpPr>
      <dsp:spPr>
        <a:xfrm rot="5400000">
          <a:off x="2410801" y="1848417"/>
          <a:ext cx="709234" cy="807437"/>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FDF38D-FC1B-4F69-9D65-5523A3D9BE51}">
      <dsp:nvSpPr>
        <dsp:cNvPr id="0" name=""/>
        <dsp:cNvSpPr/>
      </dsp:nvSpPr>
      <dsp:spPr>
        <a:xfrm>
          <a:off x="1520363" y="1036477"/>
          <a:ext cx="1193932" cy="835714"/>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Residential</a:t>
          </a:r>
        </a:p>
      </dsp:txBody>
      <dsp:txXfrm>
        <a:off x="1561167" y="1077281"/>
        <a:ext cx="1112324" cy="754106"/>
      </dsp:txXfrm>
    </dsp:sp>
    <dsp:sp modelId="{5F0B9AE0-68EA-45F2-81AC-FB0CC1648D80}">
      <dsp:nvSpPr>
        <dsp:cNvPr id="0" name=""/>
        <dsp:cNvSpPr/>
      </dsp:nvSpPr>
      <dsp:spPr>
        <a:xfrm>
          <a:off x="2746522" y="1092187"/>
          <a:ext cx="3756754" cy="67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Full day programming, 7 days per week with medically supervised living</a:t>
          </a:r>
        </a:p>
        <a:p>
          <a:pPr marL="57150" lvl="1" indent="-57150" algn="l" defTabSz="444500">
            <a:lnSpc>
              <a:spcPct val="90000"/>
            </a:lnSpc>
            <a:spcBef>
              <a:spcPct val="0"/>
            </a:spcBef>
            <a:spcAft>
              <a:spcPct val="15000"/>
            </a:spcAft>
            <a:buChar char="•"/>
          </a:pPr>
          <a:r>
            <a:rPr lang="en-US" sz="1000" kern="1200" dirty="0"/>
            <a:t>Round the clock nursing</a:t>
          </a:r>
        </a:p>
        <a:p>
          <a:pPr marL="57150" lvl="1" indent="-57150" algn="l" defTabSz="444500">
            <a:lnSpc>
              <a:spcPct val="90000"/>
            </a:lnSpc>
            <a:spcBef>
              <a:spcPct val="0"/>
            </a:spcBef>
            <a:spcAft>
              <a:spcPct val="15000"/>
            </a:spcAft>
            <a:buChar char="•"/>
          </a:pPr>
          <a:r>
            <a:rPr lang="en-US" sz="1000" kern="1200" dirty="0"/>
            <a:t>Medical and psych supervision</a:t>
          </a:r>
        </a:p>
      </dsp:txBody>
      <dsp:txXfrm>
        <a:off x="2746522" y="1092187"/>
        <a:ext cx="3756754" cy="675461"/>
      </dsp:txXfrm>
    </dsp:sp>
    <dsp:sp modelId="{46F247C4-FBFB-4C32-AF68-5B8C2B4C57BA}">
      <dsp:nvSpPr>
        <dsp:cNvPr id="0" name=""/>
        <dsp:cNvSpPr/>
      </dsp:nvSpPr>
      <dsp:spPr>
        <a:xfrm rot="5400000">
          <a:off x="4222120" y="2787200"/>
          <a:ext cx="709234" cy="807437"/>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69F6F9-EEA4-49FF-B7EC-9968EC74EC4B}">
      <dsp:nvSpPr>
        <dsp:cNvPr id="0" name=""/>
        <dsp:cNvSpPr/>
      </dsp:nvSpPr>
      <dsp:spPr>
        <a:xfrm>
          <a:off x="3271484" y="1992676"/>
          <a:ext cx="1193932" cy="835714"/>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Partial Hospitalization Program</a:t>
          </a:r>
        </a:p>
      </dsp:txBody>
      <dsp:txXfrm>
        <a:off x="3312288" y="2033480"/>
        <a:ext cx="1112324" cy="754106"/>
      </dsp:txXfrm>
    </dsp:sp>
    <dsp:sp modelId="{33572BDD-B731-4165-BF1A-6956482AB3CB}">
      <dsp:nvSpPr>
        <dsp:cNvPr id="0" name=""/>
        <dsp:cNvSpPr/>
      </dsp:nvSpPr>
      <dsp:spPr>
        <a:xfrm>
          <a:off x="4585229" y="2045641"/>
          <a:ext cx="3438712" cy="740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8 hour per day, 7 day per week program</a:t>
          </a:r>
        </a:p>
        <a:p>
          <a:pPr marL="57150" lvl="1" indent="-57150" algn="l" defTabSz="444500">
            <a:lnSpc>
              <a:spcPct val="90000"/>
            </a:lnSpc>
            <a:spcBef>
              <a:spcPct val="0"/>
            </a:spcBef>
            <a:spcAft>
              <a:spcPct val="15000"/>
            </a:spcAft>
            <a:buChar char="•"/>
          </a:pPr>
          <a:r>
            <a:rPr lang="en-US" sz="1000" kern="1200" dirty="0"/>
            <a:t>Patients “test” recovery skills at home or in housing or local hotels near treatment center</a:t>
          </a:r>
        </a:p>
        <a:p>
          <a:pPr marL="57150" lvl="1" indent="-57150" algn="l" defTabSz="444500">
            <a:lnSpc>
              <a:spcPct val="90000"/>
            </a:lnSpc>
            <a:spcBef>
              <a:spcPct val="0"/>
            </a:spcBef>
            <a:spcAft>
              <a:spcPct val="15000"/>
            </a:spcAft>
            <a:buChar char="•"/>
          </a:pPr>
          <a:r>
            <a:rPr lang="en-US" sz="1000" kern="1200" dirty="0"/>
            <a:t>Medical monitoring, dietary education and monitoring, supported meals and multifamily education</a:t>
          </a:r>
        </a:p>
      </dsp:txBody>
      <dsp:txXfrm>
        <a:off x="4585229" y="2045641"/>
        <a:ext cx="3438712" cy="740143"/>
      </dsp:txXfrm>
    </dsp:sp>
    <dsp:sp modelId="{1763619A-1D90-478B-B5D2-2001F58FD90E}">
      <dsp:nvSpPr>
        <dsp:cNvPr id="0" name=""/>
        <dsp:cNvSpPr/>
      </dsp:nvSpPr>
      <dsp:spPr>
        <a:xfrm>
          <a:off x="4972528" y="2973085"/>
          <a:ext cx="1193932" cy="835714"/>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Intensive Outpatient</a:t>
          </a:r>
        </a:p>
      </dsp:txBody>
      <dsp:txXfrm>
        <a:off x="5013332" y="3013889"/>
        <a:ext cx="1112324" cy="754106"/>
      </dsp:txXfrm>
    </dsp:sp>
    <dsp:sp modelId="{41255B3E-4065-4725-992A-9B972F138394}">
      <dsp:nvSpPr>
        <dsp:cNvPr id="0" name=""/>
        <dsp:cNvSpPr/>
      </dsp:nvSpPr>
      <dsp:spPr>
        <a:xfrm>
          <a:off x="6212427" y="3098698"/>
          <a:ext cx="2105208" cy="67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9-15 hours of treatment per week with additional treatment including weekly therapy and nutrition appointments</a:t>
          </a:r>
        </a:p>
      </dsp:txBody>
      <dsp:txXfrm>
        <a:off x="6212427" y="3098698"/>
        <a:ext cx="2105208" cy="675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1CDC3-5E8F-4FAA-B29B-2BB5522E6AEC}">
      <dsp:nvSpPr>
        <dsp:cNvPr id="0" name=""/>
        <dsp:cNvSpPr/>
      </dsp:nvSpPr>
      <dsp:spPr>
        <a:xfrm>
          <a:off x="0" y="425"/>
          <a:ext cx="6628804" cy="58573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09B2A-1D49-426F-9FC5-3D1E7D16BDFF}">
      <dsp:nvSpPr>
        <dsp:cNvPr id="0" name=""/>
        <dsp:cNvSpPr/>
      </dsp:nvSpPr>
      <dsp:spPr>
        <a:xfrm>
          <a:off x="177184" y="132215"/>
          <a:ext cx="322153" cy="322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8325D7-935A-4A94-A098-21917B5E3519}">
      <dsp:nvSpPr>
        <dsp:cNvPr id="0" name=""/>
        <dsp:cNvSpPr/>
      </dsp:nvSpPr>
      <dsp:spPr>
        <a:xfrm>
          <a:off x="676521" y="425"/>
          <a:ext cx="5952282"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dirty="0"/>
            <a:t>The </a:t>
          </a:r>
          <a:r>
            <a:rPr lang="en-US" sz="1600" u="sng" kern="1200" dirty="0"/>
            <a:t>SCOFF</a:t>
          </a:r>
          <a:r>
            <a:rPr lang="en-US" sz="1600" kern="1200" dirty="0"/>
            <a:t>:</a:t>
          </a:r>
        </a:p>
      </dsp:txBody>
      <dsp:txXfrm>
        <a:off x="676521" y="425"/>
        <a:ext cx="5952282" cy="585732"/>
      </dsp:txXfrm>
    </dsp:sp>
    <dsp:sp modelId="{D3235B17-04C0-4B18-A153-19730C214165}">
      <dsp:nvSpPr>
        <dsp:cNvPr id="0" name=""/>
        <dsp:cNvSpPr/>
      </dsp:nvSpPr>
      <dsp:spPr>
        <a:xfrm>
          <a:off x="0" y="732591"/>
          <a:ext cx="6628804" cy="58573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9FE8AC-D9CB-4CBB-9A40-B0A0676ADA02}">
      <dsp:nvSpPr>
        <dsp:cNvPr id="0" name=""/>
        <dsp:cNvSpPr/>
      </dsp:nvSpPr>
      <dsp:spPr>
        <a:xfrm>
          <a:off x="177184" y="864381"/>
          <a:ext cx="322153" cy="3221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F658B4-FAC5-418C-9D72-5BC481D5495F}">
      <dsp:nvSpPr>
        <dsp:cNvPr id="0" name=""/>
        <dsp:cNvSpPr/>
      </dsp:nvSpPr>
      <dsp:spPr>
        <a:xfrm>
          <a:off x="676521" y="732591"/>
          <a:ext cx="5952282"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a:t>S Do you make yourself Sick because you feel uncomfortably full?</a:t>
          </a:r>
        </a:p>
      </dsp:txBody>
      <dsp:txXfrm>
        <a:off x="676521" y="732591"/>
        <a:ext cx="5952282" cy="585732"/>
      </dsp:txXfrm>
    </dsp:sp>
    <dsp:sp modelId="{8C68801C-5298-4990-8D84-0C135E54C828}">
      <dsp:nvSpPr>
        <dsp:cNvPr id="0" name=""/>
        <dsp:cNvSpPr/>
      </dsp:nvSpPr>
      <dsp:spPr>
        <a:xfrm>
          <a:off x="0" y="1464757"/>
          <a:ext cx="6628804" cy="58573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4EAC3D-ABB2-439F-9B23-116A81EA5679}">
      <dsp:nvSpPr>
        <dsp:cNvPr id="0" name=""/>
        <dsp:cNvSpPr/>
      </dsp:nvSpPr>
      <dsp:spPr>
        <a:xfrm>
          <a:off x="177184" y="1596547"/>
          <a:ext cx="322153" cy="3221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8284BF-B78E-4628-B043-FA5580C69CED}">
      <dsp:nvSpPr>
        <dsp:cNvPr id="0" name=""/>
        <dsp:cNvSpPr/>
      </dsp:nvSpPr>
      <dsp:spPr>
        <a:xfrm>
          <a:off x="676521" y="1464757"/>
          <a:ext cx="5952282"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a:t>C Do you worry you have lost Control over how much you eat?</a:t>
          </a:r>
        </a:p>
      </dsp:txBody>
      <dsp:txXfrm>
        <a:off x="676521" y="1464757"/>
        <a:ext cx="5952282" cy="585732"/>
      </dsp:txXfrm>
    </dsp:sp>
    <dsp:sp modelId="{83311AE2-F508-4EB8-9990-93C773DEBA67}">
      <dsp:nvSpPr>
        <dsp:cNvPr id="0" name=""/>
        <dsp:cNvSpPr/>
      </dsp:nvSpPr>
      <dsp:spPr>
        <a:xfrm>
          <a:off x="0" y="2196924"/>
          <a:ext cx="6628804" cy="58573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DCA6D1-D0B7-46FA-94C4-571CBAA4ACC7}">
      <dsp:nvSpPr>
        <dsp:cNvPr id="0" name=""/>
        <dsp:cNvSpPr/>
      </dsp:nvSpPr>
      <dsp:spPr>
        <a:xfrm>
          <a:off x="177184" y="2328713"/>
          <a:ext cx="322153" cy="3221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430652-AF04-4E45-9FA1-9EFC601FD7B3}">
      <dsp:nvSpPr>
        <dsp:cNvPr id="0" name=""/>
        <dsp:cNvSpPr/>
      </dsp:nvSpPr>
      <dsp:spPr>
        <a:xfrm>
          <a:off x="676521" y="2196924"/>
          <a:ext cx="5952282"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a:t>O Have you recently lost more than One stone (6.35 kg or 14 lb) in a three-month period?</a:t>
          </a:r>
        </a:p>
      </dsp:txBody>
      <dsp:txXfrm>
        <a:off x="676521" y="2196924"/>
        <a:ext cx="5952282" cy="585732"/>
      </dsp:txXfrm>
    </dsp:sp>
    <dsp:sp modelId="{5E63B18F-D3C5-4D0B-B888-BF2A0CA59AF4}">
      <dsp:nvSpPr>
        <dsp:cNvPr id="0" name=""/>
        <dsp:cNvSpPr/>
      </dsp:nvSpPr>
      <dsp:spPr>
        <a:xfrm>
          <a:off x="0" y="2929090"/>
          <a:ext cx="6628804" cy="58573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03B94-18FF-481A-9C13-F59CD76E123C}">
      <dsp:nvSpPr>
        <dsp:cNvPr id="0" name=""/>
        <dsp:cNvSpPr/>
      </dsp:nvSpPr>
      <dsp:spPr>
        <a:xfrm>
          <a:off x="177184" y="3060880"/>
          <a:ext cx="322153" cy="32215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A6C4CF-6ED7-42DC-940D-CFA8D8EABAD3}">
      <dsp:nvSpPr>
        <dsp:cNvPr id="0" name=""/>
        <dsp:cNvSpPr/>
      </dsp:nvSpPr>
      <dsp:spPr>
        <a:xfrm>
          <a:off x="676521" y="2929090"/>
          <a:ext cx="5952282"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a:t>F Do you believe yourself to be Fat when others say you are too thin?</a:t>
          </a:r>
        </a:p>
      </dsp:txBody>
      <dsp:txXfrm>
        <a:off x="676521" y="2929090"/>
        <a:ext cx="5952282" cy="585732"/>
      </dsp:txXfrm>
    </dsp:sp>
    <dsp:sp modelId="{5690492A-0F26-45EF-BD71-38F3B037CC0B}">
      <dsp:nvSpPr>
        <dsp:cNvPr id="0" name=""/>
        <dsp:cNvSpPr/>
      </dsp:nvSpPr>
      <dsp:spPr>
        <a:xfrm>
          <a:off x="0" y="3661256"/>
          <a:ext cx="6628804" cy="58573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209C7-DCE4-4595-8F1E-C8FD234BB4D8}">
      <dsp:nvSpPr>
        <dsp:cNvPr id="0" name=""/>
        <dsp:cNvSpPr/>
      </dsp:nvSpPr>
      <dsp:spPr>
        <a:xfrm>
          <a:off x="177184" y="3793046"/>
          <a:ext cx="322153" cy="3221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9A14C5-27B5-4C4C-841B-ACE823A5618A}">
      <dsp:nvSpPr>
        <dsp:cNvPr id="0" name=""/>
        <dsp:cNvSpPr/>
      </dsp:nvSpPr>
      <dsp:spPr>
        <a:xfrm>
          <a:off x="676521" y="3661256"/>
          <a:ext cx="5952282"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a:t>F Would you say Food dominates your life?</a:t>
          </a:r>
        </a:p>
      </dsp:txBody>
      <dsp:txXfrm>
        <a:off x="676521" y="3661256"/>
        <a:ext cx="5952282" cy="585732"/>
      </dsp:txXfrm>
    </dsp:sp>
    <dsp:sp modelId="{159B6270-1118-48C1-B779-56F3566E1DA9}">
      <dsp:nvSpPr>
        <dsp:cNvPr id="0" name=""/>
        <dsp:cNvSpPr/>
      </dsp:nvSpPr>
      <dsp:spPr>
        <a:xfrm>
          <a:off x="0" y="4393422"/>
          <a:ext cx="6628804" cy="58573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04AB4-957C-4A60-A858-5FA0457F658F}">
      <dsp:nvSpPr>
        <dsp:cNvPr id="0" name=""/>
        <dsp:cNvSpPr/>
      </dsp:nvSpPr>
      <dsp:spPr>
        <a:xfrm>
          <a:off x="177184" y="4525212"/>
          <a:ext cx="322153" cy="32215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2D6D2B-55D7-42D8-8C45-DC569ED980E7}">
      <dsp:nvSpPr>
        <dsp:cNvPr id="0" name=""/>
        <dsp:cNvSpPr/>
      </dsp:nvSpPr>
      <dsp:spPr>
        <a:xfrm>
          <a:off x="676521" y="4393422"/>
          <a:ext cx="5952282"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a:t>*Two or more positive responses on the SCOFF indicates a possible ED and should prompt referral for further evaluation.</a:t>
          </a:r>
        </a:p>
      </dsp:txBody>
      <dsp:txXfrm>
        <a:off x="676521" y="4393422"/>
        <a:ext cx="5952282" cy="585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E46EA-B26E-4635-8B52-10D99E9945B5}">
      <dsp:nvSpPr>
        <dsp:cNvPr id="0" name=""/>
        <dsp:cNvSpPr/>
      </dsp:nvSpPr>
      <dsp:spPr>
        <a:xfrm>
          <a:off x="1538994" y="52097"/>
          <a:ext cx="865834" cy="8658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C4161-2166-477B-8D42-F27997957EA1}">
      <dsp:nvSpPr>
        <dsp:cNvPr id="0" name=""/>
        <dsp:cNvSpPr/>
      </dsp:nvSpPr>
      <dsp:spPr>
        <a:xfrm>
          <a:off x="1720819" y="233922"/>
          <a:ext cx="502184" cy="5021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9E13AD-66E2-4783-B294-B9C51E37667B}">
      <dsp:nvSpPr>
        <dsp:cNvPr id="0" name=""/>
        <dsp:cNvSpPr/>
      </dsp:nvSpPr>
      <dsp:spPr>
        <a:xfrm>
          <a:off x="2590365" y="52097"/>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Precipitous weight changes (significant weight lost or gained) or fluctuations</a:t>
          </a:r>
        </a:p>
      </dsp:txBody>
      <dsp:txXfrm>
        <a:off x="2590365" y="52097"/>
        <a:ext cx="2040895" cy="865834"/>
      </dsp:txXfrm>
    </dsp:sp>
    <dsp:sp modelId="{444F3C5F-EA6C-419F-AEBB-FF5CE14864CD}">
      <dsp:nvSpPr>
        <dsp:cNvPr id="0" name=""/>
        <dsp:cNvSpPr/>
      </dsp:nvSpPr>
      <dsp:spPr>
        <a:xfrm>
          <a:off x="4986871" y="52097"/>
          <a:ext cx="865834" cy="8658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A75B9-C632-425E-AF64-2E91BF15803C}">
      <dsp:nvSpPr>
        <dsp:cNvPr id="0" name=""/>
        <dsp:cNvSpPr/>
      </dsp:nvSpPr>
      <dsp:spPr>
        <a:xfrm>
          <a:off x="5168697" y="233922"/>
          <a:ext cx="502184" cy="5021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083997-29EF-4121-B484-71C4D61777B3}">
      <dsp:nvSpPr>
        <dsp:cNvPr id="0" name=""/>
        <dsp:cNvSpPr/>
      </dsp:nvSpPr>
      <dsp:spPr>
        <a:xfrm>
          <a:off x="6038242" y="269811"/>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Sudden changes in eating behaviors (new vegetarianism/veganism, gluten-free, lactose free, elimination of certain foods or food groups, eating only “healthy” foods, uncontrolled binge eating)</a:t>
          </a:r>
        </a:p>
      </dsp:txBody>
      <dsp:txXfrm>
        <a:off x="6038242" y="269811"/>
        <a:ext cx="2040895" cy="865834"/>
      </dsp:txXfrm>
    </dsp:sp>
    <dsp:sp modelId="{AB35BE2C-752C-47A1-80C7-21DBB835141F}">
      <dsp:nvSpPr>
        <dsp:cNvPr id="0" name=""/>
        <dsp:cNvSpPr/>
      </dsp:nvSpPr>
      <dsp:spPr>
        <a:xfrm>
          <a:off x="1538994" y="1613823"/>
          <a:ext cx="865834" cy="8658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B9D160-6052-41E4-8F74-A2D79111EEF3}">
      <dsp:nvSpPr>
        <dsp:cNvPr id="0" name=""/>
        <dsp:cNvSpPr/>
      </dsp:nvSpPr>
      <dsp:spPr>
        <a:xfrm>
          <a:off x="1720819" y="1795648"/>
          <a:ext cx="502184" cy="5021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B6064E-18E3-4FD4-958B-114529D8A758}">
      <dsp:nvSpPr>
        <dsp:cNvPr id="0" name=""/>
        <dsp:cNvSpPr/>
      </dsp:nvSpPr>
      <dsp:spPr>
        <a:xfrm>
          <a:off x="2543812" y="1631737"/>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Sudden changes in exercise patterns, excessive exercise or involvement in extreme physical training</a:t>
          </a:r>
        </a:p>
      </dsp:txBody>
      <dsp:txXfrm>
        <a:off x="2543812" y="1631737"/>
        <a:ext cx="2040895" cy="865834"/>
      </dsp:txXfrm>
    </dsp:sp>
    <dsp:sp modelId="{412A13FB-B535-4775-A957-29D332254E77}">
      <dsp:nvSpPr>
        <dsp:cNvPr id="0" name=""/>
        <dsp:cNvSpPr/>
      </dsp:nvSpPr>
      <dsp:spPr>
        <a:xfrm>
          <a:off x="4986871" y="1613823"/>
          <a:ext cx="865834" cy="8658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03CB8-91AB-4217-BA3A-A6853405983E}">
      <dsp:nvSpPr>
        <dsp:cNvPr id="0" name=""/>
        <dsp:cNvSpPr/>
      </dsp:nvSpPr>
      <dsp:spPr>
        <a:xfrm>
          <a:off x="5168697" y="1795648"/>
          <a:ext cx="502184" cy="5021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D1FF21-B036-44D0-8089-404DED8B8FE4}">
      <dsp:nvSpPr>
        <dsp:cNvPr id="0" name=""/>
        <dsp:cNvSpPr/>
      </dsp:nvSpPr>
      <dsp:spPr>
        <a:xfrm>
          <a:off x="6038242" y="1735741"/>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Body image disturbance, the desire to lose weight despite low or normative weight, or extreme dieting behavior regardless of weight</a:t>
          </a:r>
        </a:p>
      </dsp:txBody>
      <dsp:txXfrm>
        <a:off x="6038242" y="1735741"/>
        <a:ext cx="2040895" cy="865834"/>
      </dsp:txXfrm>
    </dsp:sp>
    <dsp:sp modelId="{DB8E629E-5914-4422-B673-BD6D993B30DF}">
      <dsp:nvSpPr>
        <dsp:cNvPr id="0" name=""/>
        <dsp:cNvSpPr/>
      </dsp:nvSpPr>
      <dsp:spPr>
        <a:xfrm>
          <a:off x="1538994" y="3175550"/>
          <a:ext cx="865834" cy="86583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D31D5-6217-4C71-9F86-933A56E0E198}">
      <dsp:nvSpPr>
        <dsp:cNvPr id="0" name=""/>
        <dsp:cNvSpPr/>
      </dsp:nvSpPr>
      <dsp:spPr>
        <a:xfrm>
          <a:off x="1720819" y="3357375"/>
          <a:ext cx="502184" cy="5021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F69C870-17C7-42B4-9573-541DDE82CF7D}">
      <dsp:nvSpPr>
        <dsp:cNvPr id="0" name=""/>
        <dsp:cNvSpPr/>
      </dsp:nvSpPr>
      <dsp:spPr>
        <a:xfrm>
          <a:off x="2590365" y="3175550"/>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Abdominal complaints in the context of weight loss behaviors</a:t>
          </a:r>
        </a:p>
      </dsp:txBody>
      <dsp:txXfrm>
        <a:off x="2590365" y="3175550"/>
        <a:ext cx="2040895" cy="865834"/>
      </dsp:txXfrm>
    </dsp:sp>
    <dsp:sp modelId="{785A513D-97F3-4F04-81B8-38584E6C8FF2}">
      <dsp:nvSpPr>
        <dsp:cNvPr id="0" name=""/>
        <dsp:cNvSpPr/>
      </dsp:nvSpPr>
      <dsp:spPr>
        <a:xfrm>
          <a:off x="4986871" y="3175550"/>
          <a:ext cx="865834" cy="8658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986C7F-830C-4E85-B861-56EF2A1B39EB}">
      <dsp:nvSpPr>
        <dsp:cNvPr id="0" name=""/>
        <dsp:cNvSpPr/>
      </dsp:nvSpPr>
      <dsp:spPr>
        <a:xfrm>
          <a:off x="5168697" y="3357375"/>
          <a:ext cx="502184" cy="5021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B111BD-61D5-4985-BF57-5608A184E0EB}">
      <dsp:nvSpPr>
        <dsp:cNvPr id="0" name=""/>
        <dsp:cNvSpPr/>
      </dsp:nvSpPr>
      <dsp:spPr>
        <a:xfrm>
          <a:off x="6038242" y="3175550"/>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Electrolyte abnormalities without an identified medical cause (especially hypokalemia, hypochloremia, or elevated CO2).</a:t>
          </a:r>
        </a:p>
      </dsp:txBody>
      <dsp:txXfrm>
        <a:off x="6038242" y="3175550"/>
        <a:ext cx="2040895" cy="865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107CD-06FE-4BCE-857C-AB9E2C38D3B5}">
      <dsp:nvSpPr>
        <dsp:cNvPr id="0" name=""/>
        <dsp:cNvSpPr/>
      </dsp:nvSpPr>
      <dsp:spPr>
        <a:xfrm>
          <a:off x="191458" y="149985"/>
          <a:ext cx="800575" cy="8005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10313-0A84-4C1F-B453-46D3D4CA4FE0}">
      <dsp:nvSpPr>
        <dsp:cNvPr id="0" name=""/>
        <dsp:cNvSpPr/>
      </dsp:nvSpPr>
      <dsp:spPr>
        <a:xfrm>
          <a:off x="359579" y="318106"/>
          <a:ext cx="464334" cy="4643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A62654-0AF7-4087-BC4B-6EBD33BD9E35}">
      <dsp:nvSpPr>
        <dsp:cNvPr id="0" name=""/>
        <dsp:cNvSpPr/>
      </dsp:nvSpPr>
      <dsp:spPr>
        <a:xfrm>
          <a:off x="1163586" y="149985"/>
          <a:ext cx="188707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Hypoglycemia</a:t>
          </a:r>
        </a:p>
      </dsp:txBody>
      <dsp:txXfrm>
        <a:off x="1163586" y="149985"/>
        <a:ext cx="1887071" cy="800575"/>
      </dsp:txXfrm>
    </dsp:sp>
    <dsp:sp modelId="{16554812-5BA7-4AF7-9F02-A51BF3C4ED57}">
      <dsp:nvSpPr>
        <dsp:cNvPr id="0" name=""/>
        <dsp:cNvSpPr/>
      </dsp:nvSpPr>
      <dsp:spPr>
        <a:xfrm>
          <a:off x="3379466" y="149985"/>
          <a:ext cx="800575" cy="8005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9FE478-EF37-4F00-875E-D4EBD6FA0B68}">
      <dsp:nvSpPr>
        <dsp:cNvPr id="0" name=""/>
        <dsp:cNvSpPr/>
      </dsp:nvSpPr>
      <dsp:spPr>
        <a:xfrm>
          <a:off x="3547587" y="318106"/>
          <a:ext cx="464334" cy="4643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B5BDAE-C2C2-4364-A0C3-0EAE6B80D0FD}">
      <dsp:nvSpPr>
        <dsp:cNvPr id="0" name=""/>
        <dsp:cNvSpPr/>
      </dsp:nvSpPr>
      <dsp:spPr>
        <a:xfrm>
          <a:off x="4351594" y="149985"/>
          <a:ext cx="188707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Bradycardia</a:t>
          </a:r>
        </a:p>
      </dsp:txBody>
      <dsp:txXfrm>
        <a:off x="4351594" y="149985"/>
        <a:ext cx="1887071" cy="800575"/>
      </dsp:txXfrm>
    </dsp:sp>
    <dsp:sp modelId="{F25EB954-ABD7-46F7-A44E-B1E94A5E2D91}">
      <dsp:nvSpPr>
        <dsp:cNvPr id="0" name=""/>
        <dsp:cNvSpPr/>
      </dsp:nvSpPr>
      <dsp:spPr>
        <a:xfrm>
          <a:off x="6567474" y="149985"/>
          <a:ext cx="800575" cy="8005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B5D2E-17E5-4749-8265-2535230EB474}">
      <dsp:nvSpPr>
        <dsp:cNvPr id="0" name=""/>
        <dsp:cNvSpPr/>
      </dsp:nvSpPr>
      <dsp:spPr>
        <a:xfrm>
          <a:off x="6735595" y="318106"/>
          <a:ext cx="464334" cy="4643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A600D1-7743-47AA-B055-548AA23881D2}">
      <dsp:nvSpPr>
        <dsp:cNvPr id="0" name=""/>
        <dsp:cNvSpPr/>
      </dsp:nvSpPr>
      <dsp:spPr>
        <a:xfrm>
          <a:off x="7539602" y="149985"/>
          <a:ext cx="188707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Amenorrhea or menstrual irregularities</a:t>
          </a:r>
        </a:p>
      </dsp:txBody>
      <dsp:txXfrm>
        <a:off x="7539602" y="149985"/>
        <a:ext cx="1887071" cy="800575"/>
      </dsp:txXfrm>
    </dsp:sp>
    <dsp:sp modelId="{80C86BFD-DCB9-45FA-AB6C-828D71CC79E5}">
      <dsp:nvSpPr>
        <dsp:cNvPr id="0" name=""/>
        <dsp:cNvSpPr/>
      </dsp:nvSpPr>
      <dsp:spPr>
        <a:xfrm>
          <a:off x="191458" y="1646453"/>
          <a:ext cx="800575" cy="8005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25F489-490C-4C56-B3E2-8453774F70B6}">
      <dsp:nvSpPr>
        <dsp:cNvPr id="0" name=""/>
        <dsp:cNvSpPr/>
      </dsp:nvSpPr>
      <dsp:spPr>
        <a:xfrm>
          <a:off x="359579" y="1814573"/>
          <a:ext cx="464334" cy="4643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F2076E-5422-4433-A2A6-D3E39F33892D}">
      <dsp:nvSpPr>
        <dsp:cNvPr id="0" name=""/>
        <dsp:cNvSpPr/>
      </dsp:nvSpPr>
      <dsp:spPr>
        <a:xfrm>
          <a:off x="1163586" y="1646453"/>
          <a:ext cx="188707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Unexplained infertility</a:t>
          </a:r>
        </a:p>
      </dsp:txBody>
      <dsp:txXfrm>
        <a:off x="1163586" y="1646453"/>
        <a:ext cx="1887071" cy="800575"/>
      </dsp:txXfrm>
    </dsp:sp>
    <dsp:sp modelId="{1A778F9F-9B71-4861-BFBA-6A2160840E01}">
      <dsp:nvSpPr>
        <dsp:cNvPr id="0" name=""/>
        <dsp:cNvSpPr/>
      </dsp:nvSpPr>
      <dsp:spPr>
        <a:xfrm>
          <a:off x="3379466" y="1646453"/>
          <a:ext cx="800575" cy="80057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3B245-9D85-4EA9-B1EE-DD3B3DEBB462}">
      <dsp:nvSpPr>
        <dsp:cNvPr id="0" name=""/>
        <dsp:cNvSpPr/>
      </dsp:nvSpPr>
      <dsp:spPr>
        <a:xfrm>
          <a:off x="3547587" y="1814573"/>
          <a:ext cx="464334" cy="4643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16EE75-6EC0-4985-AE59-9CDDD89E1C89}">
      <dsp:nvSpPr>
        <dsp:cNvPr id="0" name=""/>
        <dsp:cNvSpPr/>
      </dsp:nvSpPr>
      <dsp:spPr>
        <a:xfrm>
          <a:off x="4351594" y="1646453"/>
          <a:ext cx="188707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Type 1 diabetes mellitus with poor glucose control or recurrent diabetic ketoacidosis (DKA) with or without weight loss</a:t>
          </a:r>
        </a:p>
      </dsp:txBody>
      <dsp:txXfrm>
        <a:off x="4351594" y="1646453"/>
        <a:ext cx="1887071" cy="800575"/>
      </dsp:txXfrm>
    </dsp:sp>
    <dsp:sp modelId="{AD9C4FD2-8BC8-480A-9925-34EB88FE6E45}">
      <dsp:nvSpPr>
        <dsp:cNvPr id="0" name=""/>
        <dsp:cNvSpPr/>
      </dsp:nvSpPr>
      <dsp:spPr>
        <a:xfrm>
          <a:off x="6567474" y="1646453"/>
          <a:ext cx="800575" cy="8005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35A5B8-E4F8-479C-80F5-6F6EA4D209A0}">
      <dsp:nvSpPr>
        <dsp:cNvPr id="0" name=""/>
        <dsp:cNvSpPr/>
      </dsp:nvSpPr>
      <dsp:spPr>
        <a:xfrm>
          <a:off x="6735595" y="1814573"/>
          <a:ext cx="464334" cy="4643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207507-BB94-48F1-993D-7DC4EF9E4F7D}">
      <dsp:nvSpPr>
        <dsp:cNvPr id="0" name=""/>
        <dsp:cNvSpPr/>
      </dsp:nvSpPr>
      <dsp:spPr>
        <a:xfrm>
          <a:off x="7539602" y="1646453"/>
          <a:ext cx="188707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Use of compensatory behaviors (i.e., such as self-induced vomiting, dieting, fasting or excessive exercise) to influence weight after eating or binge eating</a:t>
          </a:r>
        </a:p>
      </dsp:txBody>
      <dsp:txXfrm>
        <a:off x="7539602" y="1646453"/>
        <a:ext cx="1887071" cy="800575"/>
      </dsp:txXfrm>
    </dsp:sp>
    <dsp:sp modelId="{9FF6EC03-5A52-483A-A0DF-A8C359BDCCBD}">
      <dsp:nvSpPr>
        <dsp:cNvPr id="0" name=""/>
        <dsp:cNvSpPr/>
      </dsp:nvSpPr>
      <dsp:spPr>
        <a:xfrm>
          <a:off x="191458" y="3142920"/>
          <a:ext cx="800575" cy="8005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8BEA3-E088-4F71-BA34-E2FFBD205CDA}">
      <dsp:nvSpPr>
        <dsp:cNvPr id="0" name=""/>
        <dsp:cNvSpPr/>
      </dsp:nvSpPr>
      <dsp:spPr>
        <a:xfrm>
          <a:off x="359579" y="3311041"/>
          <a:ext cx="464334" cy="46433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438143-DCDD-4F38-AE24-FFAFC7871031}">
      <dsp:nvSpPr>
        <dsp:cNvPr id="0" name=""/>
        <dsp:cNvSpPr/>
      </dsp:nvSpPr>
      <dsp:spPr>
        <a:xfrm>
          <a:off x="1069506" y="3086768"/>
          <a:ext cx="2773901" cy="80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Inappropriate use of appetite suppressants, caffeine, diuretics, laxatives, enemas, ipecac, artificial sweeteners, sugar-free gum, prescription medications that affect weight (insulin, thyroid medications, psychostimulants, or street drugs) or nutritional supplements marketed for weight loss</a:t>
          </a:r>
        </a:p>
      </dsp:txBody>
      <dsp:txXfrm>
        <a:off x="1069506" y="3086768"/>
        <a:ext cx="2773901" cy="8005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63398-42CA-4336-8102-5A6367866803}">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295EA-B62D-41E6-87C2-43D960156C3A}">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CF53F4-267F-4C0A-A920-70878F6F6002}">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00100">
            <a:lnSpc>
              <a:spcPct val="90000"/>
            </a:lnSpc>
            <a:spcBef>
              <a:spcPct val="0"/>
            </a:spcBef>
            <a:spcAft>
              <a:spcPct val="35000"/>
            </a:spcAft>
            <a:buNone/>
          </a:pPr>
          <a:r>
            <a:rPr lang="en-US" sz="1800" kern="1200" dirty="0"/>
            <a:t>Patients with EDs may not acknowledge that they are ill, and/or they may be ambivalent about accepting treatment.</a:t>
          </a:r>
        </a:p>
      </dsp:txBody>
      <dsp:txXfrm>
        <a:off x="1350519" y="499"/>
        <a:ext cx="8267613" cy="1169280"/>
      </dsp:txXfrm>
    </dsp:sp>
    <dsp:sp modelId="{A0CF4961-7CC4-4DED-B851-D1FBEF8686E3}">
      <dsp:nvSpPr>
        <dsp:cNvPr id="0" name=""/>
        <dsp:cNvSpPr/>
      </dsp:nvSpPr>
      <dsp:spPr>
        <a:xfrm>
          <a:off x="0" y="1462100"/>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DAF82-FBC0-47D5-B984-972A074D9D85}">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CA45C3-D05A-4E36-A4CA-99398C71376F}">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00100">
            <a:lnSpc>
              <a:spcPct val="90000"/>
            </a:lnSpc>
            <a:spcBef>
              <a:spcPct val="0"/>
            </a:spcBef>
            <a:spcAft>
              <a:spcPct val="35000"/>
            </a:spcAft>
            <a:buNone/>
          </a:pPr>
          <a:r>
            <a:rPr lang="en-US" sz="1800" kern="1200"/>
            <a:t>This is a symptom of their illness. Patients may minimize, rationalize, or hide ED symptoms and/or behaviors. Their persuasive rationality and competence in other areas of life can disguise the severity of their illness.</a:t>
          </a:r>
        </a:p>
      </dsp:txBody>
      <dsp:txXfrm>
        <a:off x="1350519" y="1462100"/>
        <a:ext cx="8267613" cy="1169280"/>
      </dsp:txXfrm>
    </dsp:sp>
    <dsp:sp modelId="{44040B80-74B2-4DB1-9395-165B0330BD76}">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B218E7-F29D-441A-81D6-AFC2812A19E9}">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BAFA2D-A5A5-4814-BAD2-1767CD1FD2B4}">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00100">
            <a:lnSpc>
              <a:spcPct val="90000"/>
            </a:lnSpc>
            <a:spcBef>
              <a:spcPct val="0"/>
            </a:spcBef>
            <a:spcAft>
              <a:spcPct val="35000"/>
            </a:spcAft>
            <a:buNone/>
          </a:pPr>
          <a:r>
            <a:rPr lang="en-US" sz="1800" kern="1200" dirty="0"/>
            <a:t>Outside support and assistance with decision-making will likely be necessary regardless of age.</a:t>
          </a:r>
        </a:p>
      </dsp:txBody>
      <dsp:txXfrm>
        <a:off x="1350519" y="2923701"/>
        <a:ext cx="8267613" cy="11692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7C368-EFC7-406D-BFD3-77C7E5248FBD}">
      <dsp:nvSpPr>
        <dsp:cNvPr id="0" name=""/>
        <dsp:cNvSpPr/>
      </dsp:nvSpPr>
      <dsp:spPr>
        <a:xfrm>
          <a:off x="-1524575" y="9253"/>
          <a:ext cx="9921369" cy="10338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0C12F-5201-4DDB-A47C-A81A7EAF2F07}">
      <dsp:nvSpPr>
        <dsp:cNvPr id="0" name=""/>
        <dsp:cNvSpPr/>
      </dsp:nvSpPr>
      <dsp:spPr>
        <a:xfrm>
          <a:off x="-1211832" y="241872"/>
          <a:ext cx="568624" cy="56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5375A-A462-4E63-9A31-1B116898F922}">
      <dsp:nvSpPr>
        <dsp:cNvPr id="0" name=""/>
        <dsp:cNvSpPr/>
      </dsp:nvSpPr>
      <dsp:spPr>
        <a:xfrm>
          <a:off x="-330464" y="9253"/>
          <a:ext cx="8724922" cy="103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17" tIns="109417" rIns="109417" bIns="109417" numCol="1" spcCol="1270" anchor="ctr" anchorCtr="0">
          <a:noAutofit/>
        </a:bodyPr>
        <a:lstStyle/>
        <a:p>
          <a:pPr marL="0" lvl="0" indent="0" algn="l" defTabSz="800100">
            <a:lnSpc>
              <a:spcPct val="100000"/>
            </a:lnSpc>
            <a:spcBef>
              <a:spcPct val="0"/>
            </a:spcBef>
            <a:spcAft>
              <a:spcPct val="35000"/>
            </a:spcAft>
            <a:buNone/>
          </a:pPr>
          <a:r>
            <a:rPr lang="en-US" sz="1800" kern="1200" dirty="0"/>
            <a:t>Train staff to all know how to be sensitive with ED patients (i.e. blind weights, avoiding small talk, chart designation, not asking chief complaint details)</a:t>
          </a:r>
        </a:p>
      </dsp:txBody>
      <dsp:txXfrm>
        <a:off x="-330464" y="9253"/>
        <a:ext cx="8724922" cy="1033862"/>
      </dsp:txXfrm>
    </dsp:sp>
    <dsp:sp modelId="{6A39B7B1-B8FB-4F84-98CC-73D4EFAA21E6}">
      <dsp:nvSpPr>
        <dsp:cNvPr id="0" name=""/>
        <dsp:cNvSpPr/>
      </dsp:nvSpPr>
      <dsp:spPr>
        <a:xfrm>
          <a:off x="-1524575" y="1301581"/>
          <a:ext cx="9921369" cy="10338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DC602E-8722-49CF-A37A-796C974B27D8}">
      <dsp:nvSpPr>
        <dsp:cNvPr id="0" name=""/>
        <dsp:cNvSpPr/>
      </dsp:nvSpPr>
      <dsp:spPr>
        <a:xfrm>
          <a:off x="-1211832" y="1534200"/>
          <a:ext cx="568624" cy="56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436D5D-955E-41B9-956F-47A9FE2AEAA1}">
      <dsp:nvSpPr>
        <dsp:cNvPr id="0" name=""/>
        <dsp:cNvSpPr/>
      </dsp:nvSpPr>
      <dsp:spPr>
        <a:xfrm>
          <a:off x="-330464" y="1301581"/>
          <a:ext cx="4464616" cy="103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17" tIns="109417" rIns="109417" bIns="109417" numCol="1" spcCol="1270" anchor="ctr" anchorCtr="0">
          <a:noAutofit/>
        </a:bodyPr>
        <a:lstStyle/>
        <a:p>
          <a:pPr marL="0" lvl="0" indent="0" algn="l" defTabSz="800100">
            <a:lnSpc>
              <a:spcPct val="100000"/>
            </a:lnSpc>
            <a:spcBef>
              <a:spcPct val="0"/>
            </a:spcBef>
            <a:spcAft>
              <a:spcPct val="35000"/>
            </a:spcAft>
            <a:buNone/>
          </a:pPr>
          <a:r>
            <a:rPr lang="en-US" sz="1800" kern="1200" dirty="0"/>
            <a:t>Blind weights for ED patients if not universally</a:t>
          </a:r>
        </a:p>
      </dsp:txBody>
      <dsp:txXfrm>
        <a:off x="-330464" y="1301581"/>
        <a:ext cx="4464616" cy="1033862"/>
      </dsp:txXfrm>
    </dsp:sp>
    <dsp:sp modelId="{BA0EEDEF-5156-47F5-8BBE-234354E6C5C0}">
      <dsp:nvSpPr>
        <dsp:cNvPr id="0" name=""/>
        <dsp:cNvSpPr/>
      </dsp:nvSpPr>
      <dsp:spPr>
        <a:xfrm>
          <a:off x="0" y="1920771"/>
          <a:ext cx="10363280" cy="103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17" tIns="109417" rIns="109417" bIns="109417" numCol="1" spcCol="1270" anchor="ctr" anchorCtr="0">
          <a:noAutofit/>
        </a:bodyPr>
        <a:lstStyle/>
        <a:p>
          <a:pPr marL="0" lvl="0" indent="0" algn="l" defTabSz="622300">
            <a:lnSpc>
              <a:spcPct val="100000"/>
            </a:lnSpc>
            <a:spcBef>
              <a:spcPct val="0"/>
            </a:spcBef>
            <a:spcAft>
              <a:spcPct val="35000"/>
            </a:spcAft>
            <a:buNone/>
          </a:pPr>
          <a:endParaRPr lang="en-US" sz="1400" kern="1200" dirty="0"/>
        </a:p>
      </dsp:txBody>
      <dsp:txXfrm>
        <a:off x="0" y="1920771"/>
        <a:ext cx="10363280" cy="1033862"/>
      </dsp:txXfrm>
    </dsp:sp>
    <dsp:sp modelId="{5DDB7623-5AA0-4DCE-8FC5-1908D8D2DFBF}">
      <dsp:nvSpPr>
        <dsp:cNvPr id="0" name=""/>
        <dsp:cNvSpPr/>
      </dsp:nvSpPr>
      <dsp:spPr>
        <a:xfrm>
          <a:off x="-1524575" y="2593909"/>
          <a:ext cx="9921369" cy="10338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93220-85DE-4ECC-8C7F-69A8CB955C43}">
      <dsp:nvSpPr>
        <dsp:cNvPr id="0" name=""/>
        <dsp:cNvSpPr/>
      </dsp:nvSpPr>
      <dsp:spPr>
        <a:xfrm>
          <a:off x="-1211832" y="2826528"/>
          <a:ext cx="568624" cy="56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9A345-C799-49C7-A043-B9F67469CF10}">
      <dsp:nvSpPr>
        <dsp:cNvPr id="0" name=""/>
        <dsp:cNvSpPr/>
      </dsp:nvSpPr>
      <dsp:spPr>
        <a:xfrm>
          <a:off x="-330464" y="2593909"/>
          <a:ext cx="8724922" cy="103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17" tIns="109417" rIns="109417" bIns="109417" numCol="1" spcCol="1270" anchor="ctr" anchorCtr="0">
          <a:noAutofit/>
        </a:bodyPr>
        <a:lstStyle/>
        <a:p>
          <a:pPr marL="0" lvl="0" indent="0" algn="l" defTabSz="800100">
            <a:lnSpc>
              <a:spcPct val="100000"/>
            </a:lnSpc>
            <a:spcBef>
              <a:spcPct val="0"/>
            </a:spcBef>
            <a:spcAft>
              <a:spcPct val="35000"/>
            </a:spcAft>
            <a:buNone/>
          </a:pPr>
          <a:r>
            <a:rPr lang="en-US" sz="1800" kern="1200"/>
            <a:t>Avoid discussing weight with patient as the provider unless necessary for HLOC purposes</a:t>
          </a:r>
        </a:p>
      </dsp:txBody>
      <dsp:txXfrm>
        <a:off x="-330464" y="2593909"/>
        <a:ext cx="8724922" cy="1033862"/>
      </dsp:txXfrm>
    </dsp:sp>
    <dsp:sp modelId="{BEACE7D0-9268-4144-9B9D-6C8B957D02BF}">
      <dsp:nvSpPr>
        <dsp:cNvPr id="0" name=""/>
        <dsp:cNvSpPr/>
      </dsp:nvSpPr>
      <dsp:spPr>
        <a:xfrm>
          <a:off x="-1524575" y="3886237"/>
          <a:ext cx="9921369" cy="10338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433F-5E59-40D1-9AC1-E06D9B08849A}">
      <dsp:nvSpPr>
        <dsp:cNvPr id="0" name=""/>
        <dsp:cNvSpPr/>
      </dsp:nvSpPr>
      <dsp:spPr>
        <a:xfrm>
          <a:off x="-1211832" y="4118856"/>
          <a:ext cx="568624" cy="5686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63E77-9A80-420D-83F3-E5337D3374A8}">
      <dsp:nvSpPr>
        <dsp:cNvPr id="0" name=""/>
        <dsp:cNvSpPr/>
      </dsp:nvSpPr>
      <dsp:spPr>
        <a:xfrm>
          <a:off x="-330464" y="3886237"/>
          <a:ext cx="4464616" cy="103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17" tIns="109417" rIns="109417" bIns="109417" numCol="1" spcCol="1270" anchor="ctr" anchorCtr="0">
          <a:noAutofit/>
        </a:bodyPr>
        <a:lstStyle/>
        <a:p>
          <a:pPr marL="0" lvl="0" indent="0" algn="l" defTabSz="800100">
            <a:lnSpc>
              <a:spcPct val="100000"/>
            </a:lnSpc>
            <a:spcBef>
              <a:spcPct val="0"/>
            </a:spcBef>
            <a:spcAft>
              <a:spcPct val="35000"/>
            </a:spcAft>
            <a:buNone/>
          </a:pPr>
          <a:r>
            <a:rPr lang="en-US" sz="1800" kern="1200"/>
            <a:t>Avoid triggering statements about appearance</a:t>
          </a:r>
        </a:p>
      </dsp:txBody>
      <dsp:txXfrm>
        <a:off x="-330464" y="3886237"/>
        <a:ext cx="4464616" cy="1033862"/>
      </dsp:txXfrm>
    </dsp:sp>
    <dsp:sp modelId="{29AAA583-FFD6-4672-B8B4-AD61C266C2E0}">
      <dsp:nvSpPr>
        <dsp:cNvPr id="0" name=""/>
        <dsp:cNvSpPr/>
      </dsp:nvSpPr>
      <dsp:spPr>
        <a:xfrm>
          <a:off x="4134151" y="3886237"/>
          <a:ext cx="4260306" cy="103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17" tIns="109417" rIns="109417" bIns="109417" numCol="1" spcCol="1270" anchor="ctr" anchorCtr="0">
          <a:noAutofit/>
        </a:bodyPr>
        <a:lstStyle/>
        <a:p>
          <a:pPr marL="0" lvl="0" indent="0" algn="l" defTabSz="622300">
            <a:lnSpc>
              <a:spcPct val="100000"/>
            </a:lnSpc>
            <a:spcBef>
              <a:spcPct val="0"/>
            </a:spcBef>
            <a:spcAft>
              <a:spcPct val="35000"/>
            </a:spcAft>
            <a:buNone/>
          </a:pPr>
          <a:endParaRPr lang="en-US" sz="1400" kern="1200" dirty="0"/>
        </a:p>
      </dsp:txBody>
      <dsp:txXfrm>
        <a:off x="4134151" y="3886237"/>
        <a:ext cx="4260306" cy="10338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D45D7-6AC6-DB4E-AE1B-11587C5D3E7F}"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EBA78-B39C-0B42-964C-ED3B024DC9B1}" type="slidenum">
              <a:rPr lang="en-US" smtClean="0"/>
              <a:t>‹#›</a:t>
            </a:fld>
            <a:endParaRPr lang="en-US"/>
          </a:p>
        </p:txBody>
      </p:sp>
    </p:spTree>
    <p:extLst>
      <p:ext uri="{BB962C8B-B14F-4D97-AF65-F5344CB8AC3E}">
        <p14:creationId xmlns:p14="http://schemas.microsoft.com/office/powerpoint/2010/main" val="94779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5EBA78-B39C-0B42-964C-ED3B024DC9B1}" type="slidenum">
              <a:rPr lang="en-US" smtClean="0"/>
              <a:t>9</a:t>
            </a:fld>
            <a:endParaRPr lang="en-US"/>
          </a:p>
        </p:txBody>
      </p:sp>
    </p:spTree>
    <p:extLst>
      <p:ext uri="{BB962C8B-B14F-4D97-AF65-F5344CB8AC3E}">
        <p14:creationId xmlns:p14="http://schemas.microsoft.com/office/powerpoint/2010/main" val="333181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dvOT3c2d9f11"/>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55EBA78-B39C-0B42-964C-ED3B024DC9B1}" type="slidenum">
              <a:rPr lang="en-US" smtClean="0"/>
              <a:t>16</a:t>
            </a:fld>
            <a:endParaRPr lang="en-US"/>
          </a:p>
        </p:txBody>
      </p:sp>
    </p:spTree>
    <p:extLst>
      <p:ext uri="{BB962C8B-B14F-4D97-AF65-F5344CB8AC3E}">
        <p14:creationId xmlns:p14="http://schemas.microsoft.com/office/powerpoint/2010/main" val="381595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dvOT3c2d9f11"/>
              </a:rPr>
              <a:t>Sudden cardiac death </a:t>
            </a:r>
            <a:r>
              <a:rPr lang="en-US" sz="1800" dirty="0">
                <a:effectLst/>
                <a:latin typeface="AdvOT3c2d9f11"/>
              </a:rPr>
              <a:t>along with other medical complications and </a:t>
            </a:r>
            <a:r>
              <a:rPr lang="en-US" sz="1800" b="1" dirty="0">
                <a:effectLst/>
                <a:latin typeface="AdvOT3c2d9f11"/>
              </a:rPr>
              <a:t>suicide</a:t>
            </a:r>
            <a:r>
              <a:rPr lang="en-US" sz="1800" dirty="0">
                <a:effectLst/>
                <a:latin typeface="AdvOT3c2d9f11"/>
              </a:rPr>
              <a:t> account for approximately </a:t>
            </a:r>
            <a:r>
              <a:rPr lang="en-US" sz="1800" b="1" dirty="0">
                <a:effectLst/>
                <a:latin typeface="AdvOT3c2d9f11"/>
              </a:rPr>
              <a:t>60% of the deaths</a:t>
            </a:r>
            <a:r>
              <a:rPr lang="en-US" sz="1800" dirty="0">
                <a:effectLst/>
                <a:latin typeface="AdvOT3c2d9f11"/>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The exact cause of sudden death in anorexia nervosa remains unknown. Autopsy studies do not reveal evidence of obstructive coronary artery disease.</a:t>
            </a:r>
            <a:r>
              <a:rPr lang="en-US" sz="1800" dirty="0">
                <a:solidFill>
                  <a:srgbClr val="2196D1"/>
                </a:solidFill>
                <a:effectLst/>
                <a:latin typeface="AdvOT3c2d9f11"/>
              </a:rPr>
              <a:t> </a:t>
            </a:r>
            <a:r>
              <a:rPr lang="en-US" sz="1800" dirty="0">
                <a:effectLst/>
                <a:latin typeface="AdvOT3c2d9f11"/>
              </a:rPr>
              <a:t>It has been postulated that alterations in cardiac con- duction and repolarization contribute to heightened mortality though a single unifying mechanism. </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Generally, </a:t>
            </a:r>
            <a:r>
              <a:rPr lang="en-US" sz="1800" b="1" dirty="0">
                <a:effectLst/>
                <a:latin typeface="AdvOT3c2d9f11"/>
              </a:rPr>
              <a:t>bradycardia</a:t>
            </a:r>
            <a:r>
              <a:rPr lang="en-US" sz="1800" dirty="0">
                <a:effectLst/>
                <a:latin typeface="AdvOT3c2d9f11"/>
              </a:rPr>
              <a:t> is noted in patients and re</a:t>
            </a:r>
            <a:r>
              <a:rPr lang="en-US" sz="1800" dirty="0">
                <a:effectLst/>
                <a:latin typeface="AdvOT3c2d9f11+fb"/>
              </a:rPr>
              <a:t>fl</a:t>
            </a:r>
            <a:r>
              <a:rPr lang="en-US" sz="1800" dirty="0">
                <a:effectLst/>
                <a:latin typeface="AdvOT3c2d9f11"/>
              </a:rPr>
              <a:t>ects heightened vagal tone in the setting of substantial weight loss. This often recovers with restoration of body weight. A resting heart rate of less than 60 beats per minute, for example, was seen in 95% of patients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Sinus bradycardia in and of itself does not require speci</a:t>
            </a:r>
            <a:r>
              <a:rPr lang="en-US" sz="1800" dirty="0">
                <a:effectLst/>
                <a:latin typeface="AdvOT3c2d9f11+fb"/>
              </a:rPr>
              <a:t>fi</a:t>
            </a:r>
            <a:r>
              <a:rPr lang="en-US" sz="1800" dirty="0">
                <a:effectLst/>
                <a:latin typeface="AdvOT3c2d9f11"/>
              </a:rPr>
              <a:t>c therapy, but current guidelines recommend hospitalization for a heart rate less than 40 beats per minute.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**Patients may present with prolongation of the QTc interval on surface electrocardiography, and a commonly held belief was that this is the primary cause of sudden cardiac death. However, this relationship is confounded by concurrent QTc-prolonging medications and depletion of serum potassium and magnesium levels.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In a series of patients with severe anorexia nervosa, marked QTc interval prolongation (</a:t>
            </a:r>
            <a:r>
              <a:rPr lang="en-US" sz="1800" dirty="0">
                <a:effectLst/>
                <a:latin typeface="AdvP4C4E51"/>
              </a:rPr>
              <a:t>&gt;</a:t>
            </a:r>
            <a:r>
              <a:rPr lang="en-US" sz="1800" dirty="0">
                <a:effectLst/>
                <a:latin typeface="AdvOT3c2d9f11"/>
              </a:rPr>
              <a:t>500 </a:t>
            </a:r>
            <a:r>
              <a:rPr lang="en-US" sz="1800" dirty="0" err="1">
                <a:effectLst/>
                <a:latin typeface="AdvOT3c2d9f11"/>
              </a:rPr>
              <a:t>ms</a:t>
            </a:r>
            <a:r>
              <a:rPr lang="en-US" sz="1800" dirty="0">
                <a:effectLst/>
                <a:latin typeface="AdvOT3c2d9f11"/>
              </a:rPr>
              <a:t>) was actually uncommon in the absence of contributing factors. </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Severe anorexia nervosa is also known to change cardiac structure. Many patients develop left ventricular atrophy and subsequent annular changes that lead to mitral valve pro- lapse. Patients occasionally develop pericardial effusions, which are generally self-limited and resolve with weight restoration. Among the most prominent cardiovascular structural abnormalities is a substantial reduction in left ventricular myocardial mass with preserved left ventricular systolic function. This is generally reversible with refeeding. </a:t>
            </a:r>
            <a:endParaRPr lang="en-US" dirty="0"/>
          </a:p>
          <a:p>
            <a:endParaRPr lang="en-US" dirty="0"/>
          </a:p>
        </p:txBody>
      </p:sp>
      <p:sp>
        <p:nvSpPr>
          <p:cNvPr id="4" name="Slide Number Placeholder 3"/>
          <p:cNvSpPr>
            <a:spLocks noGrp="1"/>
          </p:cNvSpPr>
          <p:nvPr>
            <p:ph type="sldNum" sz="quarter" idx="5"/>
          </p:nvPr>
        </p:nvSpPr>
        <p:spPr/>
        <p:txBody>
          <a:bodyPr/>
          <a:lstStyle/>
          <a:p>
            <a:fld id="{455EBA78-B39C-0B42-964C-ED3B024DC9B1}" type="slidenum">
              <a:rPr lang="en-US" smtClean="0"/>
              <a:t>18</a:t>
            </a:fld>
            <a:endParaRPr lang="en-US"/>
          </a:p>
        </p:txBody>
      </p:sp>
    </p:spTree>
    <p:extLst>
      <p:ext uri="{BB962C8B-B14F-4D97-AF65-F5344CB8AC3E}">
        <p14:creationId xmlns:p14="http://schemas.microsoft.com/office/powerpoint/2010/main" val="388085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As anorexia nervosa becomes worse, there is trilinear hypoplasia causing </a:t>
            </a:r>
            <a:r>
              <a:rPr lang="en-US" sz="1800" b="1" dirty="0">
                <a:effectLst/>
                <a:latin typeface="AdvOT3c2d9f11"/>
              </a:rPr>
              <a:t>anemia</a:t>
            </a:r>
            <a:r>
              <a:rPr lang="en-US" sz="1800" dirty="0">
                <a:effectLst/>
                <a:latin typeface="AdvOT3c2d9f11"/>
              </a:rPr>
              <a:t>, </a:t>
            </a:r>
            <a:r>
              <a:rPr lang="en-US" sz="1800" b="1" dirty="0">
                <a:effectLst/>
                <a:latin typeface="AdvOT3c2d9f11"/>
              </a:rPr>
              <a:t>leukopenia</a:t>
            </a:r>
            <a:r>
              <a:rPr lang="en-US" sz="1800" dirty="0">
                <a:effectLst/>
                <a:latin typeface="AdvOT3c2d9f11"/>
              </a:rPr>
              <a:t>, and </a:t>
            </a:r>
            <a:r>
              <a:rPr lang="en-US" sz="1800" b="1" dirty="0">
                <a:effectLst/>
                <a:latin typeface="AdvOT3c2d9f11"/>
              </a:rPr>
              <a:t>thrombocytopenia</a:t>
            </a:r>
            <a:r>
              <a:rPr lang="en-US" sz="1800" dirty="0">
                <a:effectLst/>
                <a:latin typeface="AdvOT3c2d9f11"/>
              </a:rPr>
              <a:t>. Anemia occurs in 40% of these patients, with leukopenia noted in 30% and thrombocytopenia in approximately 10%.</a:t>
            </a:r>
            <a:r>
              <a:rPr lang="en-US" sz="1800" dirty="0">
                <a:solidFill>
                  <a:srgbClr val="2196D1"/>
                </a:solidFill>
                <a:effectLst/>
                <a:latin typeface="AdvOT3c2d9f11"/>
              </a:rPr>
              <a:t> </a:t>
            </a:r>
            <a:r>
              <a:rPr lang="en-US" sz="1800" dirty="0">
                <a:effectLst/>
                <a:latin typeface="AdvOT3c2d9f11"/>
              </a:rPr>
              <a:t>The cytopenia are due to gelatinous marrow transformation with atrophy of the normal fat content in the marrow and replacement by a </a:t>
            </a:r>
            <a:r>
              <a:rPr lang="en-US" sz="1800" dirty="0" err="1">
                <a:effectLst/>
                <a:latin typeface="AdvOT3c2d9f11"/>
              </a:rPr>
              <a:t>mucopolysacharide</a:t>
            </a:r>
            <a:r>
              <a:rPr lang="en-US" sz="1800" dirty="0">
                <a:effectLst/>
                <a:latin typeface="AdvOT3c2d9f11"/>
              </a:rPr>
              <a:t>.</a:t>
            </a:r>
            <a:r>
              <a:rPr lang="en-US" sz="1800" dirty="0">
                <a:solidFill>
                  <a:srgbClr val="2196D1"/>
                </a:solidFill>
                <a:effectLst/>
                <a:latin typeface="AdvOT3c2d9f11"/>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Typically, iron de</a:t>
            </a:r>
            <a:r>
              <a:rPr lang="en-US" sz="1800" dirty="0">
                <a:effectLst/>
                <a:latin typeface="AdvOT3c2d9f11+fb"/>
              </a:rPr>
              <a:t>fi</a:t>
            </a:r>
            <a:r>
              <a:rPr lang="en-US" sz="1800" dirty="0">
                <a:effectLst/>
                <a:latin typeface="AdvOT3c2d9f11"/>
              </a:rPr>
              <a:t>ciency is not found, and red cell indices are normal. Although often neutropenic, surprisingly, these patients do not appear to be more susceptible to infectious complications.</a:t>
            </a:r>
            <a:endParaRPr lang="en-US" sz="1800" dirty="0">
              <a:solidFill>
                <a:srgbClr val="2196D1"/>
              </a:solidFill>
              <a:effectLst/>
              <a:latin typeface="AdvOT3c2d9f1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However</a:t>
            </a:r>
            <a:r>
              <a:rPr lang="en-US" sz="1800" b="1" dirty="0">
                <a:effectLst/>
                <a:latin typeface="AdvOT3c2d9f11"/>
              </a:rPr>
              <a:t>, they also do not manifest a typical febrile response to infections and in</a:t>
            </a:r>
            <a:r>
              <a:rPr lang="en-US" sz="1800" b="1" dirty="0">
                <a:effectLst/>
                <a:latin typeface="AdvOT3c2d9f11+fb"/>
              </a:rPr>
              <a:t>fl</a:t>
            </a:r>
            <a:r>
              <a:rPr lang="en-US" sz="1800" b="1" dirty="0">
                <a:effectLst/>
                <a:latin typeface="AdvOT3c2d9f11"/>
              </a:rPr>
              <a:t>ammatory markers are suppressed, which can cause a delay in the diagnosis of an infection.</a:t>
            </a:r>
            <a:r>
              <a:rPr lang="en-US" sz="1800" b="1" dirty="0">
                <a:solidFill>
                  <a:srgbClr val="2196D1"/>
                </a:solidFill>
                <a:effectLst/>
                <a:latin typeface="AdvOT3c2d9f11"/>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2196D1"/>
              </a:solidFill>
              <a:effectLst/>
              <a:latin typeface="AdvOT3c2d9f1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Plasma levels of </a:t>
            </a:r>
            <a:r>
              <a:rPr lang="en-US" sz="1800" b="1" dirty="0">
                <a:effectLst/>
                <a:latin typeface="AdvOT3c2d9f11"/>
              </a:rPr>
              <a:t>vitamin B12 and folate recently have been found to be increased</a:t>
            </a:r>
            <a:r>
              <a:rPr lang="en-US" sz="1800" dirty="0">
                <a:effectLst/>
                <a:latin typeface="AdvOT3c2d9f11"/>
              </a:rPr>
              <a:t>. The increase is arti</a:t>
            </a:r>
            <a:r>
              <a:rPr lang="en-US" sz="1800" dirty="0">
                <a:effectLst/>
                <a:latin typeface="AdvOT3c2d9f11+fb"/>
              </a:rPr>
              <a:t>fi</a:t>
            </a:r>
            <a:r>
              <a:rPr lang="en-US" sz="1800" dirty="0">
                <a:effectLst/>
                <a:latin typeface="AdvOT3c2d9f11"/>
              </a:rPr>
              <a:t>cial because it was found to be due to hepatocyte dysfunction with leakage of the vitamins from these cells. </a:t>
            </a:r>
            <a:endParaRPr lang="en-US" sz="1800" dirty="0"/>
          </a:p>
          <a:p>
            <a:endParaRPr lang="en-US" sz="1800" b="1" dirty="0">
              <a:effectLst/>
              <a:latin typeface="AdvOT3c2d9f11"/>
            </a:endParaRPr>
          </a:p>
          <a:p>
            <a:endParaRPr lang="en-US" sz="1800" b="1" dirty="0">
              <a:effectLst/>
              <a:latin typeface="AdvOT3c2d9f11"/>
            </a:endParaRPr>
          </a:p>
          <a:p>
            <a:r>
              <a:rPr lang="en-US" sz="1800" b="1" dirty="0">
                <a:effectLst/>
                <a:latin typeface="AdvOT3c2d9f11"/>
              </a:rPr>
              <a:t>Dysphagia</a:t>
            </a:r>
            <a:r>
              <a:rPr lang="en-US" sz="1800" dirty="0">
                <a:effectLst/>
                <a:latin typeface="AdvOT3c2d9f11"/>
              </a:rPr>
              <a:t> can frustrate the ingestion of oral calories during the early stages of refeeding. It is due to weakened and uncoordinated pharyngeal muscles. As a </a:t>
            </a:r>
            <a:endParaRPr lang="en-US" dirty="0"/>
          </a:p>
          <a:p>
            <a:r>
              <a:rPr lang="en-US" sz="1800" dirty="0">
                <a:effectLst/>
                <a:latin typeface="AdvOT3c2d9f11"/>
              </a:rPr>
              <a:t>result, patients may experience coughing with eating or have a history of aspiration pneumonia. The diagnosis is made by a modi</a:t>
            </a:r>
            <a:r>
              <a:rPr lang="en-US" sz="1800" dirty="0">
                <a:effectLst/>
                <a:latin typeface="AdvOT3c2d9f11+fb"/>
              </a:rPr>
              <a:t>fi</a:t>
            </a:r>
            <a:r>
              <a:rPr lang="en-US" sz="1800" dirty="0">
                <a:effectLst/>
                <a:latin typeface="AdvOT3c2d9f11"/>
              </a:rPr>
              <a:t>ed barium swallow test, and the treatment depends on weight restoration and input from a speech therapist to de</a:t>
            </a:r>
            <a:r>
              <a:rPr lang="en-US" sz="1800" dirty="0">
                <a:effectLst/>
                <a:latin typeface="AdvOT3c2d9f11+fb"/>
              </a:rPr>
              <a:t>fi</a:t>
            </a:r>
            <a:r>
              <a:rPr lang="en-US" sz="1800" dirty="0">
                <a:effectLst/>
                <a:latin typeface="AdvOT3c2d9f11"/>
              </a:rPr>
              <a:t>ne proper food consistencies. </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Patients with anorexia nervosa have signi</a:t>
            </a:r>
            <a:r>
              <a:rPr lang="en-US" sz="1800" dirty="0">
                <a:effectLst/>
                <a:latin typeface="AdvOT3c2d9f11+fb"/>
              </a:rPr>
              <a:t>fi</a:t>
            </a:r>
            <a:r>
              <a:rPr lang="en-US" sz="1800" dirty="0">
                <a:effectLst/>
                <a:latin typeface="AdvOT3c2d9f11"/>
              </a:rPr>
              <a:t>cantly </a:t>
            </a:r>
            <a:r>
              <a:rPr lang="en-US" sz="1800" b="1" dirty="0">
                <a:effectLst/>
                <a:latin typeface="AdvOT3c2d9f11"/>
              </a:rPr>
              <a:t>slowed gastric emptying </a:t>
            </a:r>
            <a:r>
              <a:rPr lang="en-US" sz="1800" dirty="0">
                <a:effectLst/>
                <a:latin typeface="AdvOT3c2d9f11"/>
              </a:rPr>
              <a:t>at their nadir weights that is accompanied by early satiety, nausea, and bloating.</a:t>
            </a:r>
            <a:r>
              <a:rPr lang="en-US" sz="1800" dirty="0">
                <a:solidFill>
                  <a:srgbClr val="2196D1"/>
                </a:solidFill>
                <a:effectLst/>
                <a:latin typeface="AdvOT3c2d9f11"/>
              </a:rPr>
              <a:t> </a:t>
            </a:r>
            <a:r>
              <a:rPr lang="en-US" sz="1800" dirty="0">
                <a:effectLst/>
                <a:latin typeface="AdvOT3c2d9f11"/>
              </a:rPr>
              <a:t>This gastroparesis ultimately resolves with weight gain, but symptoms may respond early on to low- dose, short-term use of metoclopramide before meals. </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dvOT3c2d9f11"/>
              </a:rPr>
              <a:t>Acute gastric dilatation </a:t>
            </a:r>
            <a:r>
              <a:rPr lang="en-US" sz="1800" dirty="0">
                <a:effectLst/>
                <a:latin typeface="AdvOT3c2d9f11"/>
              </a:rPr>
              <a:t>is a serious condition that can lead to gastric perforation if not recognized early.</a:t>
            </a:r>
            <a:r>
              <a:rPr lang="en-US" sz="1800" dirty="0">
                <a:solidFill>
                  <a:srgbClr val="2196D1"/>
                </a:solidFill>
                <a:effectLst/>
                <a:latin typeface="AdvOT3c2d9f11"/>
              </a:rPr>
              <a:t> </a:t>
            </a:r>
            <a:r>
              <a:rPr lang="en-US" sz="1800" dirty="0">
                <a:effectLst/>
                <a:latin typeface="AdvOT3c2d9f11"/>
              </a:rPr>
              <a:t>It can occur independently as an isolated </a:t>
            </a:r>
            <a:r>
              <a:rPr lang="en-US" sz="1800" dirty="0">
                <a:effectLst/>
                <a:latin typeface="AdvOT3c2d9f11+fb"/>
              </a:rPr>
              <a:t>fi</a:t>
            </a:r>
            <a:r>
              <a:rPr lang="en-US" sz="1800" dirty="0">
                <a:effectLst/>
                <a:latin typeface="AdvOT3c2d9f11"/>
              </a:rPr>
              <a:t>nding in the early phases of refeeding or as a result of the superior mesenteric artery syndrome. Acute gastric dilation is </a:t>
            </a:r>
            <a:r>
              <a:rPr lang="en-US" sz="1800" dirty="0">
                <a:effectLst/>
                <a:latin typeface="AdvOT3c2d9f11+fb"/>
              </a:rPr>
              <a:t>fi</a:t>
            </a:r>
            <a:r>
              <a:rPr lang="en-US" sz="1800" dirty="0">
                <a:effectLst/>
                <a:latin typeface="AdvOT3c2d9f11"/>
              </a:rPr>
              <a:t>rst treated by gastric decompression with a nasogastric tube, followed by treatments similar to those used in superior mesenteric artery syndrome.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dvOT3c2d9f11"/>
              </a:rPr>
              <a:t>Superior mesenteric artery syndrome </a:t>
            </a:r>
            <a:r>
              <a:rPr lang="en-US" sz="1800" dirty="0">
                <a:effectLst/>
                <a:latin typeface="AdvOT3c2d9f11"/>
              </a:rPr>
              <a:t>is de</a:t>
            </a:r>
            <a:r>
              <a:rPr lang="en-US" sz="1800" dirty="0">
                <a:effectLst/>
                <a:latin typeface="AdvOT3c2d9f11+fb"/>
              </a:rPr>
              <a:t>fi</a:t>
            </a:r>
            <a:r>
              <a:rPr lang="en-US" sz="1800" dirty="0">
                <a:effectLst/>
                <a:latin typeface="AdvOT3c2d9f11"/>
              </a:rPr>
              <a:t>ned by the extrinsic compression of the third portion of the duodenum by the superior mesenteric artery, due to loss of a fatty tissue pad that normally maintains the angle between the superior mesenteric artery and the aorta. Signi</a:t>
            </a:r>
            <a:r>
              <a:rPr lang="en-US" sz="1800" dirty="0">
                <a:effectLst/>
                <a:latin typeface="AdvOT3c2d9f11+fb"/>
              </a:rPr>
              <a:t>fi</a:t>
            </a:r>
            <a:r>
              <a:rPr lang="en-US" sz="1800" dirty="0">
                <a:effectLst/>
                <a:latin typeface="AdvOT3c2d9f11"/>
              </a:rPr>
              <a:t>cant left upper quadrant abdominal pain with eating, emesis during the meal, and early satiety should prompt an evaluation for gastric dilatation or superior mesenteric artery syndrome via an abdominal radiograph or computed tomography scan. Treatment of superior mesenteric artery syndrome is aimed at weight restoration to reconstitute the fat pad. This can be achieved by a soft or liquid oral diet or by enteral feeds via a </a:t>
            </a:r>
            <a:r>
              <a:rPr lang="en-US" sz="1800" dirty="0" err="1">
                <a:effectLst/>
                <a:latin typeface="AdvOT3c2d9f11"/>
              </a:rPr>
              <a:t>nasojejunal</a:t>
            </a:r>
            <a:r>
              <a:rPr lang="en-US" sz="1800" dirty="0">
                <a:effectLst/>
                <a:latin typeface="AdvOT3c2d9f11"/>
              </a:rPr>
              <a:t> tube or a percutaneously placed one. </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Just as there is slowing of the proximal gastrointestinal tract, there is also slowing of colonic function, resulting in </a:t>
            </a:r>
            <a:r>
              <a:rPr lang="en-US" sz="1800" b="1" dirty="0">
                <a:effectLst/>
                <a:latin typeface="AdvOT3c2d9f11"/>
              </a:rPr>
              <a:t>constipation</a:t>
            </a:r>
            <a:r>
              <a:rPr lang="en-US" sz="1800" dirty="0">
                <a:effectLst/>
                <a:latin typeface="AdvOT3c2d9f11"/>
              </a:rPr>
              <a:t> as an accompanying symptom in anorexia nervosa.</a:t>
            </a:r>
            <a:r>
              <a:rPr lang="en-US" sz="1800" dirty="0">
                <a:solidFill>
                  <a:srgbClr val="2196D1"/>
                </a:solidFill>
                <a:effectLst/>
                <a:latin typeface="AdvOT3c2d9f11"/>
              </a:rPr>
              <a:t> </a:t>
            </a:r>
            <a:r>
              <a:rPr lang="en-US" sz="1800" dirty="0">
                <a:effectLst/>
                <a:latin typeface="AdvOT3c2d9f11"/>
              </a:rPr>
              <a:t>Osmotic laxatives are useful along with reassurance that the patient</a:t>
            </a:r>
            <a:r>
              <a:rPr lang="en-US" sz="1800" dirty="0">
                <a:effectLst/>
                <a:latin typeface="AdvOT3c2d9f11+20"/>
              </a:rPr>
              <a:t>’</a:t>
            </a:r>
            <a:r>
              <a:rPr lang="en-US" sz="1800" dirty="0">
                <a:effectLst/>
                <a:latin typeface="AdvOT3c2d9f11"/>
              </a:rPr>
              <a:t>s prior bowel pattern should return over a few weeks with ongoing progressive nutritional rehabilitation.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dvOT3c2d9f11"/>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dvOT3c2d9f1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dvOT3c2d9f11"/>
              </a:rPr>
              <a:t>Elevated liver transaminases </a:t>
            </a:r>
            <a:r>
              <a:rPr lang="en-US" sz="1800" dirty="0">
                <a:effectLst/>
                <a:latin typeface="AdvOT3c2d9f11"/>
              </a:rPr>
              <a:t>occur frequently at patients</a:t>
            </a:r>
            <a:r>
              <a:rPr lang="en-US" sz="1800" dirty="0">
                <a:effectLst/>
                <a:latin typeface="AdvOT3c2d9f11+20"/>
              </a:rPr>
              <a:t>’ </a:t>
            </a:r>
            <a:r>
              <a:rPr lang="en-US" sz="1800" dirty="0">
                <a:effectLst/>
                <a:latin typeface="AdvOT3c2d9f11"/>
              </a:rPr>
              <a:t>nadir weights.</a:t>
            </a:r>
            <a:r>
              <a:rPr lang="en-US" sz="1800" dirty="0">
                <a:solidFill>
                  <a:srgbClr val="2196D1"/>
                </a:solidFill>
                <a:effectLst/>
                <a:latin typeface="AdvOT3c2d9f11"/>
              </a:rPr>
              <a:t> </a:t>
            </a:r>
            <a:r>
              <a:rPr lang="en-US" sz="1800" dirty="0">
                <a:effectLst/>
                <a:latin typeface="AdvOT3c2d9f11"/>
              </a:rPr>
              <a:t>This generally represents apoptosis, a programmed hepatocyte death as a result of malnutrition. AST and ALT are the most frequently affected in a range of 2 to 4 times elevated, but severe elevations also have been reported to occur.</a:t>
            </a:r>
            <a:r>
              <a:rPr lang="en-US" sz="1800" dirty="0">
                <a:solidFill>
                  <a:srgbClr val="2196D1"/>
                </a:solidFill>
                <a:effectLst/>
                <a:latin typeface="AdvOT3c2d9f11"/>
              </a:rPr>
              <a:t> </a:t>
            </a:r>
            <a:r>
              <a:rPr lang="en-US" sz="1800" dirty="0">
                <a:effectLst/>
                <a:latin typeface="AdvOT3c2d9f11"/>
              </a:rPr>
              <a:t>ALT is more elevated 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The prevalence of liver enzyme abnormalities correlates with lower body mass index, hypoglycemia, and the development of refeeding hypophosphatemia.</a:t>
            </a:r>
            <a:r>
              <a:rPr lang="en-US" sz="1800" dirty="0">
                <a:solidFill>
                  <a:srgbClr val="2196D1"/>
                </a:solidFill>
                <a:effectLst/>
                <a:latin typeface="AdvOT3c2d9f11"/>
              </a:rPr>
              <a:t> </a:t>
            </a:r>
            <a:r>
              <a:rPr lang="en-US" sz="1800" dirty="0">
                <a:effectLst/>
                <a:latin typeface="AdvOT3c2d9f11"/>
              </a:rPr>
              <a:t>Progressive nutritional support will resolve these elevations over the </a:t>
            </a:r>
            <a:r>
              <a:rPr lang="en-US" sz="1800" dirty="0">
                <a:effectLst/>
                <a:latin typeface="AdvOT3c2d9f11+fb"/>
              </a:rPr>
              <a:t>fi</a:t>
            </a:r>
            <a:r>
              <a:rPr lang="en-US" sz="1800" dirty="0">
                <a:effectLst/>
                <a:latin typeface="AdvOT3c2d9f11"/>
              </a:rPr>
              <a:t>rst few weeks of refeeding. Typically, alkaline phosphatase and bilirubin are not affected. </a:t>
            </a:r>
            <a:endParaRPr lang="en-US" dirty="0"/>
          </a:p>
          <a:p>
            <a:endParaRPr lang="en-US" dirty="0"/>
          </a:p>
        </p:txBody>
      </p:sp>
      <p:sp>
        <p:nvSpPr>
          <p:cNvPr id="4" name="Slide Number Placeholder 3"/>
          <p:cNvSpPr>
            <a:spLocks noGrp="1"/>
          </p:cNvSpPr>
          <p:nvPr>
            <p:ph type="sldNum" sz="quarter" idx="5"/>
          </p:nvPr>
        </p:nvSpPr>
        <p:spPr/>
        <p:txBody>
          <a:bodyPr/>
          <a:lstStyle/>
          <a:p>
            <a:fld id="{455EBA78-B39C-0B42-964C-ED3B024DC9B1}" type="slidenum">
              <a:rPr lang="en-US" smtClean="0"/>
              <a:t>19</a:t>
            </a:fld>
            <a:endParaRPr lang="en-US"/>
          </a:p>
        </p:txBody>
      </p:sp>
    </p:spTree>
    <p:extLst>
      <p:ext uri="{BB962C8B-B14F-4D97-AF65-F5344CB8AC3E}">
        <p14:creationId xmlns:p14="http://schemas.microsoft.com/office/powerpoint/2010/main" val="246307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dvOT3c2d9f11"/>
              </a:rPr>
              <a:t>Amenorrhea</a:t>
            </a:r>
            <a:r>
              <a:rPr lang="en-US" sz="1800" dirty="0">
                <a:effectLst/>
                <a:latin typeface="AdvOT3c2d9f11"/>
              </a:rPr>
              <a:t> in AN is due to a reversion to a prepubertal state wherein pulsatile hypothalamic gonadotropin-releasing hormone secretion is reduced, causing low levels of follicle stimulating hormone and luteinizing hormone. </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Thus, amenorrhea is noted commonly in most, but not all female patients with anorexia nervosa. Leptin may have a causal role in the amenorrhea. </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Resumption of menses generally occurs at the weight that the periods ceased or at more than 90% of ideal body weight. </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However, some patients have prolonged amenorrhea even after weight restoration, and fertility may be permanently adversely affected.</a:t>
            </a:r>
            <a:r>
              <a:rPr lang="en-US" sz="1800" dirty="0">
                <a:solidFill>
                  <a:srgbClr val="2196D1"/>
                </a:solidFill>
                <a:effectLst/>
                <a:latin typeface="AdvOT3c2d9f11"/>
              </a:rPr>
              <a:t>87 </a:t>
            </a:r>
            <a:r>
              <a:rPr lang="en-US" sz="1800" dirty="0">
                <a:effectLst/>
                <a:latin typeface="AdvOT3c2d9f11"/>
              </a:rPr>
              <a:t>In male patients with anorexia nervosa, the low testosterone levels affect potency, libido, and muscle strength. </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dvOT3c2d9f11"/>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dvOT3c2d9f1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dvOT3c2d9f11"/>
              </a:rPr>
              <a:t>Osteoporosis</a:t>
            </a:r>
            <a:r>
              <a:rPr lang="en-US" sz="1800" dirty="0">
                <a:effectLst/>
                <a:latin typeface="AdvOT3c2d9f11"/>
              </a:rPr>
              <a:t> is common in anorexia nervosa and occurs early in the disease.</a:t>
            </a:r>
            <a:r>
              <a:rPr lang="en-US" sz="1800" dirty="0">
                <a:solidFill>
                  <a:srgbClr val="2196D1"/>
                </a:solidFill>
                <a:effectLst/>
                <a:latin typeface="AdvOT3c2d9f11"/>
              </a:rPr>
              <a:t>71 </a:t>
            </a:r>
            <a:r>
              <a:rPr lang="en-US" sz="1800" dirty="0">
                <a:effectLst/>
                <a:latin typeface="AdvOT3c2d9f11"/>
              </a:rPr>
              <a:t>Decreased bone density is evident after just 1 year of anorexia nervosa, notwithstanding the relatively young age of these patients.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In contrast to postmenopausal osteoporosis, in anorexia nervosa the loss of bone mineral density is due to both decreased bone formation along with increased bone resorption. Also, trabecular bone is more affected than cortical bone.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There are currently no treatments speci</a:t>
            </a:r>
            <a:r>
              <a:rPr lang="en-US" sz="1800" dirty="0">
                <a:effectLst/>
                <a:latin typeface="AdvOT3c2d9f11+fb"/>
              </a:rPr>
              <a:t>fi</a:t>
            </a:r>
            <a:r>
              <a:rPr lang="en-US" sz="1800" dirty="0">
                <a:effectLst/>
                <a:latin typeface="AdvOT3c2d9f11"/>
              </a:rPr>
              <a:t>cally approved for the osteoporosis of anorexia nervosa. Weight gain and resumption of menses are key and associated with signi</a:t>
            </a:r>
            <a:r>
              <a:rPr lang="en-US" sz="1800" dirty="0">
                <a:effectLst/>
                <a:latin typeface="AdvOT3c2d9f11+fb"/>
              </a:rPr>
              <a:t>fi</a:t>
            </a:r>
            <a:r>
              <a:rPr lang="en-US" sz="1800" dirty="0">
                <a:effectLst/>
                <a:latin typeface="AdvOT3c2d9f11"/>
              </a:rPr>
              <a:t>cant increases in spine and hip bone mineral density.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However, estrogen therapy does not seem to be of much value in anorexia nervosa. Many randomized controlled trials have found it to be ineffective, a fact that is under- appreciated in the medical community.</a:t>
            </a:r>
            <a:r>
              <a:rPr lang="en-US" sz="1800" dirty="0">
                <a:solidFill>
                  <a:srgbClr val="2196D1"/>
                </a:solidFill>
                <a:effectLst/>
                <a:latin typeface="AdvOT3c2d9f11"/>
              </a:rPr>
              <a:t> </a:t>
            </a:r>
            <a:r>
              <a:rPr lang="en-US" sz="1800" dirty="0">
                <a:effectLst/>
                <a:latin typeface="AdvOT3c2d9f11"/>
              </a:rPr>
              <a:t>Also, the withdrawal bleeding associated with its use can mislead patients into believing they are getting better.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Transdermal estrogen patches have shown promising results in adolescents.</a:t>
            </a:r>
            <a:r>
              <a:rPr lang="en-US" sz="1800" dirty="0">
                <a:solidFill>
                  <a:srgbClr val="2196D1"/>
                </a:solidFill>
                <a:effectLst/>
                <a:latin typeface="AdvOT3c2d9f11"/>
              </a:rPr>
              <a:t> </a:t>
            </a:r>
            <a:r>
              <a:rPr lang="en-US" sz="1800" dirty="0">
                <a:effectLst/>
                <a:latin typeface="AdvOT3c2d9f11"/>
              </a:rPr>
              <a:t>Calcium and vitamin D by themselves do not restore bone density.</a:t>
            </a:r>
            <a:r>
              <a:rPr lang="en-US" sz="1800" dirty="0">
                <a:solidFill>
                  <a:srgbClr val="2196D1"/>
                </a:solidFill>
                <a:effectLst/>
                <a:latin typeface="AdvOT3c2d9f11"/>
              </a:rPr>
              <a:t> </a:t>
            </a:r>
            <a:r>
              <a:rPr lang="en-US" sz="1800" dirty="0">
                <a:effectLst/>
                <a:latin typeface="AdvOT3c2d9f11"/>
              </a:rPr>
              <a:t>Bisphosphonates have been shown to be effective in anorexia nervosa with an increase of 3% to 4% in spine bone mineral density after 12 months of treatment.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Male patients with anorexia nervosa actually have more severe degrees of osteoporosis then their female counterparts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dvOT3c2d9f11"/>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dvOT3c2d9f1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dvOT3c2d9f11"/>
              </a:rPr>
              <a:t>Hypoglycemia</a:t>
            </a:r>
            <a:r>
              <a:rPr lang="en-US" sz="1800" dirty="0">
                <a:effectLst/>
                <a:latin typeface="AdvOT3c2d9f11"/>
              </a:rPr>
              <a:t> occurs as anorexia nervosa becomes more severe, as a result of depleted hepatic glycogen stores. It is a poor prognostic sign that requires close monitoring.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55EBA78-B39C-0B42-964C-ED3B024DC9B1}" type="slidenum">
              <a:rPr lang="en-US" smtClean="0"/>
              <a:t>20</a:t>
            </a:fld>
            <a:endParaRPr lang="en-US"/>
          </a:p>
        </p:txBody>
      </p:sp>
    </p:spTree>
    <p:extLst>
      <p:ext uri="{BB962C8B-B14F-4D97-AF65-F5344CB8AC3E}">
        <p14:creationId xmlns:p14="http://schemas.microsoft.com/office/powerpoint/2010/main" val="174190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3c2d9f11"/>
              </a:rPr>
              <a:t>None of these are signs of virilization, but rather are related to reduced subcutaneous tissue or to the body</a:t>
            </a:r>
            <a:r>
              <a:rPr lang="en-US" sz="1800" dirty="0">
                <a:effectLst/>
                <a:latin typeface="AdvOT3c2d9f11+20"/>
              </a:rPr>
              <a:t>’</a:t>
            </a:r>
            <a:r>
              <a:rPr lang="en-US" sz="1800" dirty="0">
                <a:effectLst/>
                <a:latin typeface="AdvOT3c2d9f11"/>
              </a:rPr>
              <a:t>s attempt to maintain core temperature and prevent heat loss. They all resolve with weight gain. </a:t>
            </a:r>
            <a:endParaRPr lang="en-US" dirty="0"/>
          </a:p>
          <a:p>
            <a:endParaRPr lang="en-US" dirty="0"/>
          </a:p>
        </p:txBody>
      </p:sp>
      <p:sp>
        <p:nvSpPr>
          <p:cNvPr id="4" name="Slide Number Placeholder 3"/>
          <p:cNvSpPr>
            <a:spLocks noGrp="1"/>
          </p:cNvSpPr>
          <p:nvPr>
            <p:ph type="sldNum" sz="quarter" idx="5"/>
          </p:nvPr>
        </p:nvSpPr>
        <p:spPr/>
        <p:txBody>
          <a:bodyPr/>
          <a:lstStyle/>
          <a:p>
            <a:fld id="{455EBA78-B39C-0B42-964C-ED3B024DC9B1}" type="slidenum">
              <a:rPr lang="en-US" smtClean="0"/>
              <a:t>21</a:t>
            </a:fld>
            <a:endParaRPr lang="en-US"/>
          </a:p>
        </p:txBody>
      </p:sp>
    </p:spTree>
    <p:extLst>
      <p:ext uri="{BB962C8B-B14F-4D97-AF65-F5344CB8AC3E}">
        <p14:creationId xmlns:p14="http://schemas.microsoft.com/office/powerpoint/2010/main" val="148225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5EBA78-B39C-0B42-964C-ED3B024DC9B1}" type="slidenum">
              <a:rPr lang="en-US" smtClean="0"/>
              <a:t>33</a:t>
            </a:fld>
            <a:endParaRPr lang="en-US"/>
          </a:p>
        </p:txBody>
      </p:sp>
    </p:spTree>
    <p:extLst>
      <p:ext uri="{BB962C8B-B14F-4D97-AF65-F5344CB8AC3E}">
        <p14:creationId xmlns:p14="http://schemas.microsoft.com/office/powerpoint/2010/main" val="98085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8E116-AD93-4A38-BFAB-969EA29725B1}"/>
              </a:ext>
            </a:extLst>
          </p:cNvPr>
          <p:cNvSpPr>
            <a:spLocks noGrp="1"/>
          </p:cNvSpPr>
          <p:nvPr>
            <p:ph type="ctrTitle"/>
          </p:nvPr>
        </p:nvSpPr>
        <p:spPr>
          <a:xfrm>
            <a:off x="858381" y="200893"/>
            <a:ext cx="8968791" cy="2849671"/>
          </a:xfrm>
        </p:spPr>
        <p:txBody>
          <a:bodyPr>
            <a:noAutofit/>
          </a:bodyPr>
          <a:lstStyle/>
          <a:p>
            <a:pPr algn="l"/>
            <a:r>
              <a:rPr lang="en-US" sz="4800" dirty="0">
                <a:solidFill>
                  <a:srgbClr val="FFFFFF"/>
                </a:solidFill>
              </a:rPr>
              <a:t>Eating Disorder Identification and Management in </a:t>
            </a:r>
            <a:br>
              <a:rPr lang="en-US" sz="4800" dirty="0">
                <a:solidFill>
                  <a:srgbClr val="FFFFFF"/>
                </a:solidFill>
              </a:rPr>
            </a:br>
            <a:r>
              <a:rPr lang="en-US" sz="4800" dirty="0">
                <a:solidFill>
                  <a:srgbClr val="FFFFFF"/>
                </a:solidFill>
              </a:rPr>
              <a:t>Primary Care</a:t>
            </a:r>
          </a:p>
        </p:txBody>
      </p:sp>
      <p:sp>
        <p:nvSpPr>
          <p:cNvPr id="3" name="Subtitle 2">
            <a:extLst>
              <a:ext uri="{FF2B5EF4-FFF2-40B4-BE49-F238E27FC236}">
                <a16:creationId xmlns:a16="http://schemas.microsoft.com/office/drawing/2014/main" id="{90321C80-676C-47DF-B0EE-2F8D2AD40AEE}"/>
              </a:ext>
            </a:extLst>
          </p:cNvPr>
          <p:cNvSpPr>
            <a:spLocks noGrp="1"/>
          </p:cNvSpPr>
          <p:nvPr>
            <p:ph type="subTitle" idx="1"/>
          </p:nvPr>
        </p:nvSpPr>
        <p:spPr>
          <a:xfrm>
            <a:off x="1226818" y="3142338"/>
            <a:ext cx="7387598" cy="2958586"/>
          </a:xfrm>
        </p:spPr>
        <p:txBody>
          <a:bodyPr>
            <a:normAutofit/>
          </a:bodyPr>
          <a:lstStyle/>
          <a:p>
            <a:pPr algn="l"/>
            <a:r>
              <a:rPr lang="en-US" sz="2000" b="1" dirty="0">
                <a:solidFill>
                  <a:srgbClr val="FFFFFF">
                    <a:alpha val="70000"/>
                  </a:srgbClr>
                </a:solidFill>
              </a:rPr>
              <a:t>Critical Points for Early Recognition &amp; Medical Risk Management in the Care of Individuals with Eating Disorders</a:t>
            </a:r>
          </a:p>
          <a:p>
            <a:pPr algn="l"/>
            <a:endParaRPr lang="en-US" sz="600" b="1" dirty="0">
              <a:solidFill>
                <a:srgbClr val="FFFFFF">
                  <a:alpha val="70000"/>
                </a:srgbClr>
              </a:solidFill>
            </a:endParaRPr>
          </a:p>
          <a:p>
            <a:pPr algn="l"/>
            <a:r>
              <a:rPr lang="en-US" sz="2600" b="1" dirty="0">
                <a:solidFill>
                  <a:srgbClr val="FFFFFF">
                    <a:alpha val="70000"/>
                  </a:srgbClr>
                </a:solidFill>
              </a:rPr>
              <a:t>Jessica Gray, MD, FAAFP</a:t>
            </a:r>
          </a:p>
          <a:p>
            <a:pPr algn="l">
              <a:spcBef>
                <a:spcPts val="400"/>
              </a:spcBef>
            </a:pPr>
            <a:r>
              <a:rPr lang="en-US" sz="2000" dirty="0">
                <a:solidFill>
                  <a:srgbClr val="FFFFFF">
                    <a:alpha val="70000"/>
                  </a:srgbClr>
                </a:solidFill>
              </a:rPr>
              <a:t>Board Certified Family Medicine Physician</a:t>
            </a:r>
          </a:p>
          <a:p>
            <a:pPr algn="l">
              <a:spcBef>
                <a:spcPts val="400"/>
              </a:spcBef>
            </a:pPr>
            <a:r>
              <a:rPr lang="en-US" sz="2000" dirty="0">
                <a:solidFill>
                  <a:srgbClr val="FFFFFF">
                    <a:alpha val="70000"/>
                  </a:srgbClr>
                </a:solidFill>
              </a:rPr>
              <a:t>Fellow of the American Association of Family Practice</a:t>
            </a:r>
          </a:p>
          <a:p>
            <a:pPr algn="l">
              <a:spcBef>
                <a:spcPts val="400"/>
              </a:spcBef>
            </a:pPr>
            <a:r>
              <a:rPr lang="en-US" sz="2000" dirty="0">
                <a:solidFill>
                  <a:srgbClr val="FFFFFF">
                    <a:alpha val="70000"/>
                  </a:srgbClr>
                </a:solidFill>
              </a:rPr>
              <a:t>TTUHSC Clinical Assistant Professor</a:t>
            </a:r>
          </a:p>
        </p:txBody>
      </p:sp>
      <p:sp>
        <p:nvSpPr>
          <p:cNvPr id="60"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6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7DCFCE-14E8-4ACA-90A5-EAEA0ECD935F}"/>
              </a:ext>
            </a:extLst>
          </p:cNvPr>
          <p:cNvSpPr>
            <a:spLocks noGrp="1"/>
          </p:cNvSpPr>
          <p:nvPr>
            <p:ph idx="1"/>
          </p:nvPr>
        </p:nvSpPr>
        <p:spPr>
          <a:xfrm>
            <a:off x="662609" y="569843"/>
            <a:ext cx="6169991" cy="5738192"/>
          </a:xfrm>
        </p:spPr>
        <p:txBody>
          <a:bodyPr anchor="ctr">
            <a:normAutofit/>
          </a:bodyPr>
          <a:lstStyle/>
          <a:p>
            <a:pPr>
              <a:lnSpc>
                <a:spcPct val="90000"/>
              </a:lnSpc>
            </a:pPr>
            <a:r>
              <a:rPr lang="en-US" sz="1400" dirty="0"/>
              <a:t>CC: C/o left foot pain x 4 weeks. </a:t>
            </a:r>
          </a:p>
          <a:p>
            <a:pPr>
              <a:lnSpc>
                <a:spcPct val="90000"/>
              </a:lnSpc>
            </a:pPr>
            <a:r>
              <a:rPr lang="en-US" sz="1400" dirty="0"/>
              <a:t>History of Present Illness </a:t>
            </a:r>
            <a:br>
              <a:rPr lang="en-US" sz="1400" dirty="0"/>
            </a:br>
            <a:r>
              <a:rPr lang="en-US" sz="1400" dirty="0"/>
              <a:t>19yoF is an avid runner and ran a half marathon 2 months ago. No known trauma or injury at that time. Shortly thereafter she began to have pain to the top of her left foot. She stopped running for a 1-2 week period and tried to run again, but unable to due to the intense pain to the top of the left foot. No previous history of trauma or injury to her foot. She's been taking OTC medication and using prn ice with minimal relief.</a:t>
            </a:r>
          </a:p>
          <a:p>
            <a:pPr>
              <a:lnSpc>
                <a:spcPct val="90000"/>
              </a:lnSpc>
            </a:pPr>
            <a:r>
              <a:rPr lang="en-US" sz="1400" dirty="0"/>
              <a:t>Physical Exam Vitals &amp; Measurements </a:t>
            </a:r>
            <a:r>
              <a:rPr lang="en-US" sz="1400" b="1" dirty="0">
                <a:solidFill>
                  <a:srgbClr val="FF0000"/>
                </a:solidFill>
              </a:rPr>
              <a:t>HR: </a:t>
            </a:r>
            <a:r>
              <a:rPr lang="en-US" sz="1400" dirty="0">
                <a:solidFill>
                  <a:srgbClr val="FF0000"/>
                </a:solidFill>
              </a:rPr>
              <a:t>45</a:t>
            </a:r>
            <a:r>
              <a:rPr lang="en-US" sz="1400" dirty="0"/>
              <a:t> </a:t>
            </a:r>
            <a:r>
              <a:rPr lang="en-US" sz="1400" b="1" dirty="0">
                <a:solidFill>
                  <a:srgbClr val="FF0000"/>
                </a:solidFill>
              </a:rPr>
              <a:t>BP: </a:t>
            </a:r>
            <a:r>
              <a:rPr lang="en-US" sz="1400" dirty="0">
                <a:solidFill>
                  <a:srgbClr val="FF0000"/>
                </a:solidFill>
              </a:rPr>
              <a:t>96/58 </a:t>
            </a:r>
            <a:r>
              <a:rPr lang="en-US" sz="1400" b="1" dirty="0"/>
              <a:t>HT: </a:t>
            </a:r>
            <a:r>
              <a:rPr lang="en-US" sz="1400" dirty="0"/>
              <a:t>162.56 cm </a:t>
            </a:r>
            <a:r>
              <a:rPr lang="en-US" sz="1400" b="1" dirty="0"/>
              <a:t>WT: </a:t>
            </a:r>
            <a:r>
              <a:rPr lang="en-US" sz="1400" dirty="0"/>
              <a:t>47.63 kg </a:t>
            </a:r>
            <a:r>
              <a:rPr lang="en-US" sz="1400" b="1" dirty="0">
                <a:solidFill>
                  <a:srgbClr val="FF0000"/>
                </a:solidFill>
              </a:rPr>
              <a:t>BMI: </a:t>
            </a:r>
            <a:r>
              <a:rPr lang="en-US" sz="1400" dirty="0">
                <a:solidFill>
                  <a:srgbClr val="FF0000"/>
                </a:solidFill>
              </a:rPr>
              <a:t>18.02 </a:t>
            </a:r>
            <a:br>
              <a:rPr lang="en-US" sz="1400" dirty="0"/>
            </a:br>
            <a:r>
              <a:rPr lang="en-US" sz="1400" dirty="0"/>
              <a:t>Respiratory: respirations non labored, normal respiratory rate.</a:t>
            </a:r>
            <a:br>
              <a:rPr lang="en-US" sz="1400" dirty="0"/>
            </a:br>
            <a:r>
              <a:rPr lang="en-US" sz="1400" dirty="0"/>
              <a:t>Extremities: no deformity, bilateral pes </a:t>
            </a:r>
            <a:r>
              <a:rPr lang="en-US" sz="1400" dirty="0" err="1"/>
              <a:t>cavus</a:t>
            </a:r>
            <a:r>
              <a:rPr lang="en-US" sz="1400" dirty="0"/>
              <a:t>, left foot has edema/ecchymosis and moderate tenderness over the proximal 1st metatarsal and extensor tendon, no distal neurovascular deficit, full painless ROM in ankle and all toes, no ankle pain.</a:t>
            </a:r>
            <a:br>
              <a:rPr lang="en-US" sz="1400" dirty="0"/>
            </a:br>
            <a:r>
              <a:rPr lang="en-US" sz="1400" dirty="0"/>
              <a:t>Neurological: oriented x 4, LOC appropriate for age.</a:t>
            </a:r>
            <a:br>
              <a:rPr lang="en-US" sz="1400" dirty="0"/>
            </a:br>
            <a:r>
              <a:rPr lang="en-US" sz="1400" dirty="0"/>
              <a:t>Psychiatric: cooperative, affect appropriate for age. </a:t>
            </a:r>
          </a:p>
          <a:p>
            <a:pPr>
              <a:lnSpc>
                <a:spcPct val="90000"/>
              </a:lnSpc>
            </a:pPr>
            <a:r>
              <a:rPr lang="en-US" sz="1400" dirty="0"/>
              <a:t>Assessment/Plan 1. Left foot pain M79.672 X-ray today is concerning for an occult fracture to the proximal 1st metatarsal, which certainly correlates with her pain/symptoms. MD advised her that since the injury was about 3-4 weeks ago, that she needs to avoid impact activities, ice OTC </a:t>
            </a:r>
            <a:r>
              <a:rPr lang="en-US" sz="1400" dirty="0" err="1"/>
              <a:t>tylenol</a:t>
            </a:r>
            <a:r>
              <a:rPr lang="en-US" sz="1400" dirty="0"/>
              <a:t>/</a:t>
            </a:r>
            <a:r>
              <a:rPr lang="en-US" sz="1400" dirty="0" err="1"/>
              <a:t>motrin</a:t>
            </a:r>
            <a:r>
              <a:rPr lang="en-US" sz="1400" dirty="0"/>
              <a:t> along with ice for pain control. MD asked her to follow up in 6 weeks if her symptoms persist for repeat x-ray or further workup/imaging.</a:t>
            </a:r>
          </a:p>
          <a:p>
            <a:pPr>
              <a:lnSpc>
                <a:spcPct val="90000"/>
              </a:lnSpc>
            </a:pPr>
            <a:endParaRPr lang="en-US" sz="1400" dirty="0"/>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35DB11E-8965-48DA-93F7-293E9B7D7D8D}"/>
              </a:ext>
            </a:extLst>
          </p:cNvPr>
          <p:cNvSpPr>
            <a:spLocks noGrp="1"/>
          </p:cNvSpPr>
          <p:nvPr>
            <p:ph type="title"/>
          </p:nvPr>
        </p:nvSpPr>
        <p:spPr>
          <a:xfrm>
            <a:off x="7829658" y="1253067"/>
            <a:ext cx="3371742" cy="4351866"/>
          </a:xfrm>
        </p:spPr>
        <p:txBody>
          <a:bodyPr anchor="ctr">
            <a:normAutofit/>
          </a:bodyPr>
          <a:lstStyle/>
          <a:p>
            <a:r>
              <a:rPr lang="en-US" dirty="0">
                <a:solidFill>
                  <a:schemeClr val="bg1"/>
                </a:solidFill>
              </a:rPr>
              <a:t>Case Example: Runner with Broken Foot at Urgent Care</a:t>
            </a:r>
          </a:p>
        </p:txBody>
      </p:sp>
    </p:spTree>
    <p:extLst>
      <p:ext uri="{BB962C8B-B14F-4D97-AF65-F5344CB8AC3E}">
        <p14:creationId xmlns:p14="http://schemas.microsoft.com/office/powerpoint/2010/main" val="338551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5" name="Rectangle 4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8" name="Straight Connector 4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8" name="Rectangle 5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870D2E0-E4E4-441E-9CA4-A53142CE7316}"/>
              </a:ext>
            </a:extLst>
          </p:cNvPr>
          <p:cNvPicPr>
            <a:picLocks noGrp="1" noChangeAspect="1"/>
          </p:cNvPicPr>
          <p:nvPr>
            <p:ph idx="1"/>
          </p:nvPr>
        </p:nvPicPr>
        <p:blipFill rotWithShape="1">
          <a:blip r:embed="rId2"/>
          <a:srcRect l="11505" t="44378" r="14414" b="7098"/>
          <a:stretch/>
        </p:blipFill>
        <p:spPr>
          <a:xfrm>
            <a:off x="601756" y="1309644"/>
            <a:ext cx="11113231" cy="4094650"/>
          </a:xfrm>
          <a:prstGeom prst="rect">
            <a:avLst/>
          </a:prstGeom>
        </p:spPr>
      </p:pic>
    </p:spTree>
    <p:extLst>
      <p:ext uri="{BB962C8B-B14F-4D97-AF65-F5344CB8AC3E}">
        <p14:creationId xmlns:p14="http://schemas.microsoft.com/office/powerpoint/2010/main" val="52958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6C0F4C-D81F-486E-9DEC-1047ADBC323E}"/>
              </a:ext>
            </a:extLst>
          </p:cNvPr>
          <p:cNvPicPr>
            <a:picLocks noChangeAspect="1"/>
          </p:cNvPicPr>
          <p:nvPr/>
        </p:nvPicPr>
        <p:blipFill rotWithShape="1">
          <a:blip r:embed="rId2"/>
          <a:srcRect l="29847" t="22721" r="40918" b="29388"/>
          <a:stretch/>
        </p:blipFill>
        <p:spPr>
          <a:xfrm>
            <a:off x="2845837" y="1068892"/>
            <a:ext cx="5122506" cy="4720215"/>
          </a:xfrm>
          <a:prstGeom prst="rect">
            <a:avLst/>
          </a:prstGeom>
        </p:spPr>
      </p:pic>
    </p:spTree>
    <p:extLst>
      <p:ext uri="{BB962C8B-B14F-4D97-AF65-F5344CB8AC3E}">
        <p14:creationId xmlns:p14="http://schemas.microsoft.com/office/powerpoint/2010/main" val="2365026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5DC01CE-F624-473D-A943-492357F6C970}"/>
              </a:ext>
            </a:extLst>
          </p:cNvPr>
          <p:cNvGrpSpPr/>
          <p:nvPr/>
        </p:nvGrpSpPr>
        <p:grpSpPr>
          <a:xfrm>
            <a:off x="8500121" y="321194"/>
            <a:ext cx="2567264" cy="5871141"/>
            <a:chOff x="5218655" y="399027"/>
            <a:chExt cx="2567264" cy="5871141"/>
          </a:xfrm>
        </p:grpSpPr>
        <p:grpSp>
          <p:nvGrpSpPr>
            <p:cNvPr id="6" name="Group 5">
              <a:extLst>
                <a:ext uri="{FF2B5EF4-FFF2-40B4-BE49-F238E27FC236}">
                  <a16:creationId xmlns:a16="http://schemas.microsoft.com/office/drawing/2014/main" id="{D4DE0EBA-1856-4054-AAE6-FEF2FE84A272}"/>
                </a:ext>
              </a:extLst>
            </p:cNvPr>
            <p:cNvGrpSpPr/>
            <p:nvPr/>
          </p:nvGrpSpPr>
          <p:grpSpPr>
            <a:xfrm>
              <a:off x="5230021" y="399027"/>
              <a:ext cx="2555898" cy="5089178"/>
              <a:chOff x="2808515" y="1604865"/>
              <a:chExt cx="1757265" cy="3498980"/>
            </a:xfrm>
          </p:grpSpPr>
          <p:pic>
            <p:nvPicPr>
              <p:cNvPr id="4" name="Picture 3">
                <a:extLst>
                  <a:ext uri="{FF2B5EF4-FFF2-40B4-BE49-F238E27FC236}">
                    <a16:creationId xmlns:a16="http://schemas.microsoft.com/office/drawing/2014/main" id="{9736BA76-5934-4059-A694-741FC4D85090}"/>
                  </a:ext>
                </a:extLst>
              </p:cNvPr>
              <p:cNvPicPr>
                <a:picLocks noChangeAspect="1"/>
              </p:cNvPicPr>
              <p:nvPr/>
            </p:nvPicPr>
            <p:blipFill rotWithShape="1">
              <a:blip r:embed="rId2"/>
              <a:srcRect l="11403" t="41768" r="78495" b="7211"/>
              <a:stretch/>
            </p:blipFill>
            <p:spPr>
              <a:xfrm>
                <a:off x="2808515" y="1604865"/>
                <a:ext cx="1231641" cy="3498980"/>
              </a:xfrm>
              <a:prstGeom prst="rect">
                <a:avLst/>
              </a:prstGeom>
            </p:spPr>
          </p:pic>
          <p:pic>
            <p:nvPicPr>
              <p:cNvPr id="5" name="Picture 4">
                <a:extLst>
                  <a:ext uri="{FF2B5EF4-FFF2-40B4-BE49-F238E27FC236}">
                    <a16:creationId xmlns:a16="http://schemas.microsoft.com/office/drawing/2014/main" id="{1CC1E61F-9D15-4894-854A-2E1B749B620B}"/>
                  </a:ext>
                </a:extLst>
              </p:cNvPr>
              <p:cNvPicPr>
                <a:picLocks noChangeAspect="1"/>
              </p:cNvPicPr>
              <p:nvPr/>
            </p:nvPicPr>
            <p:blipFill rotWithShape="1">
              <a:blip r:embed="rId2"/>
              <a:srcRect l="33648" t="41768" r="62041" b="7211"/>
              <a:stretch/>
            </p:blipFill>
            <p:spPr>
              <a:xfrm>
                <a:off x="4040156" y="1604865"/>
                <a:ext cx="525624" cy="3498980"/>
              </a:xfrm>
              <a:prstGeom prst="rect">
                <a:avLst/>
              </a:prstGeom>
            </p:spPr>
          </p:pic>
        </p:grpSp>
        <p:pic>
          <p:nvPicPr>
            <p:cNvPr id="7" name="Picture 6">
              <a:extLst>
                <a:ext uri="{FF2B5EF4-FFF2-40B4-BE49-F238E27FC236}">
                  <a16:creationId xmlns:a16="http://schemas.microsoft.com/office/drawing/2014/main" id="{97B80BFF-2371-4118-A485-716FA558A62E}"/>
                </a:ext>
              </a:extLst>
            </p:cNvPr>
            <p:cNvPicPr>
              <a:picLocks noChangeAspect="1"/>
            </p:cNvPicPr>
            <p:nvPr/>
          </p:nvPicPr>
          <p:blipFill rotWithShape="1">
            <a:blip r:embed="rId3"/>
            <a:srcRect l="11250" t="80171" r="77256" b="11020"/>
            <a:stretch/>
          </p:blipFill>
          <p:spPr>
            <a:xfrm>
              <a:off x="5218655" y="5424785"/>
              <a:ext cx="1870109" cy="845383"/>
            </a:xfrm>
            <a:prstGeom prst="rect">
              <a:avLst/>
            </a:prstGeom>
          </p:spPr>
        </p:pic>
        <p:pic>
          <p:nvPicPr>
            <p:cNvPr id="9" name="Picture 8">
              <a:extLst>
                <a:ext uri="{FF2B5EF4-FFF2-40B4-BE49-F238E27FC236}">
                  <a16:creationId xmlns:a16="http://schemas.microsoft.com/office/drawing/2014/main" id="{13C38E4E-7A2E-488B-AC79-943B8F2D1131}"/>
                </a:ext>
              </a:extLst>
            </p:cNvPr>
            <p:cNvPicPr>
              <a:picLocks noChangeAspect="1"/>
            </p:cNvPicPr>
            <p:nvPr/>
          </p:nvPicPr>
          <p:blipFill rotWithShape="1">
            <a:blip r:embed="rId3"/>
            <a:srcRect l="33678" t="80081" r="62424" b="11020"/>
            <a:stretch/>
          </p:blipFill>
          <p:spPr>
            <a:xfrm>
              <a:off x="7034189" y="5404226"/>
              <a:ext cx="674382" cy="865942"/>
            </a:xfrm>
            <a:prstGeom prst="rect">
              <a:avLst/>
            </a:prstGeom>
          </p:spPr>
        </p:pic>
      </p:grpSp>
      <p:pic>
        <p:nvPicPr>
          <p:cNvPr id="12" name="Picture 11">
            <a:extLst>
              <a:ext uri="{FF2B5EF4-FFF2-40B4-BE49-F238E27FC236}">
                <a16:creationId xmlns:a16="http://schemas.microsoft.com/office/drawing/2014/main" id="{EB2A3906-7789-4766-B379-5E33E92760A0}"/>
              </a:ext>
            </a:extLst>
          </p:cNvPr>
          <p:cNvPicPr>
            <a:picLocks noChangeAspect="1"/>
          </p:cNvPicPr>
          <p:nvPr/>
        </p:nvPicPr>
        <p:blipFill rotWithShape="1">
          <a:blip r:embed="rId4"/>
          <a:srcRect l="12551" t="8889" r="2424" b="18298"/>
          <a:stretch/>
        </p:blipFill>
        <p:spPr>
          <a:xfrm>
            <a:off x="345233" y="321194"/>
            <a:ext cx="7984518" cy="3846230"/>
          </a:xfrm>
          <a:prstGeom prst="rect">
            <a:avLst/>
          </a:prstGeom>
        </p:spPr>
      </p:pic>
    </p:spTree>
    <p:extLst>
      <p:ext uri="{BB962C8B-B14F-4D97-AF65-F5344CB8AC3E}">
        <p14:creationId xmlns:p14="http://schemas.microsoft.com/office/powerpoint/2010/main" val="270276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D6E91B2-95C2-467F-AE96-ACDF16C029C2}"/>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Case Example: 17yoF with Thyroid Concerns</a:t>
            </a:r>
          </a:p>
        </p:txBody>
      </p:sp>
      <p:sp>
        <p:nvSpPr>
          <p:cNvPr id="6" name="Content Placeholder 5">
            <a:extLst>
              <a:ext uri="{FF2B5EF4-FFF2-40B4-BE49-F238E27FC236}">
                <a16:creationId xmlns:a16="http://schemas.microsoft.com/office/drawing/2014/main" id="{58DA1EAE-BFC4-49F5-9D68-DE6F3E122E2B}"/>
              </a:ext>
            </a:extLst>
          </p:cNvPr>
          <p:cNvSpPr>
            <a:spLocks noGrp="1"/>
          </p:cNvSpPr>
          <p:nvPr>
            <p:ph idx="1"/>
          </p:nvPr>
        </p:nvSpPr>
        <p:spPr>
          <a:xfrm>
            <a:off x="677334" y="923109"/>
            <a:ext cx="6045683" cy="5118253"/>
          </a:xfrm>
        </p:spPr>
        <p:txBody>
          <a:bodyPr>
            <a:normAutofit fontScale="92500" lnSpcReduction="20000"/>
          </a:bodyPr>
          <a:lstStyle/>
          <a:p>
            <a:r>
              <a:rPr lang="en-US" dirty="0"/>
              <a:t>Chief Complaint: concern about thyroid issues</a:t>
            </a:r>
          </a:p>
          <a:p>
            <a:r>
              <a:rPr lang="en-US" dirty="0"/>
              <a:t>History of Present Illness: 17yoF presents to clinic accompanied by mother due to concern that patient has thyroid issues. Mother reports that she noticed the patient has lost 20lbs over the last 8 weeks and 10lbs in the last 1 week. Mother was initially concerned that patient may have hyperthyroidism as patient “has always been a thinner child" but had lost significantly more weight since July 2019. Patient denies any restriction, purging, or compulsory exercise habits. Reports that she eats for breakfast fruit, toast, chicken, eggs. For lunch she also endorses eating foods such as chicken bread, and the same is reported for dinner. Mother says she does see her eat some of these food "but not as much as she thinks she is eating". Patient admits to doing 20 minutes of light weight training at home for about 20min q2 days, stretching in her room daily for 15-20 min, and walks her dog 2-3 miles for 1 hour daily. Was running but says mother made her stop in November because mother was concerned about her weight (was running about 3 miles q2 days). Patient denies syncope, abdominal pain, chest pain, SOB, dyspnea, constipation, diarrhea.</a:t>
            </a:r>
          </a:p>
          <a:p>
            <a:endParaRPr lang="en-US" dirty="0"/>
          </a:p>
        </p:txBody>
      </p:sp>
    </p:spTree>
    <p:extLst>
      <p:ext uri="{BB962C8B-B14F-4D97-AF65-F5344CB8AC3E}">
        <p14:creationId xmlns:p14="http://schemas.microsoft.com/office/powerpoint/2010/main" val="411778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A1C72E1-273C-4947-A86E-DD105B187D71}"/>
              </a:ext>
            </a:extLst>
          </p:cNvPr>
          <p:cNvPicPr>
            <a:picLocks noGrp="1" noChangeAspect="1"/>
          </p:cNvPicPr>
          <p:nvPr>
            <p:ph idx="1"/>
          </p:nvPr>
        </p:nvPicPr>
        <p:blipFill rotWithShape="1">
          <a:blip r:embed="rId2"/>
          <a:srcRect l="12549" t="9742" r="2258" b="17936"/>
          <a:stretch/>
        </p:blipFill>
        <p:spPr>
          <a:xfrm>
            <a:off x="642953" y="825077"/>
            <a:ext cx="10906093" cy="5207846"/>
          </a:xfrm>
          <a:prstGeom prst="rect">
            <a:avLst/>
          </a:prstGeom>
        </p:spPr>
      </p:pic>
    </p:spTree>
    <p:extLst>
      <p:ext uri="{BB962C8B-B14F-4D97-AF65-F5344CB8AC3E}">
        <p14:creationId xmlns:p14="http://schemas.microsoft.com/office/powerpoint/2010/main" val="59735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6B36-F9C1-4347-9A93-ABFCCC5E59B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17F158E-3540-4467-AD9E-BF237DFC542D}"/>
              </a:ext>
            </a:extLst>
          </p:cNvPr>
          <p:cNvPicPr>
            <a:picLocks noGrp="1" noChangeAspect="1"/>
          </p:cNvPicPr>
          <p:nvPr>
            <p:ph idx="1"/>
          </p:nvPr>
        </p:nvPicPr>
        <p:blipFill rotWithShape="1">
          <a:blip r:embed="rId3"/>
          <a:srcRect l="11274" t="44565" r="73387" b="7641"/>
          <a:stretch/>
        </p:blipFill>
        <p:spPr>
          <a:xfrm>
            <a:off x="6062835" y="283029"/>
            <a:ext cx="3053869" cy="5352661"/>
          </a:xfrm>
          <a:prstGeom prst="rect">
            <a:avLst/>
          </a:prstGeom>
        </p:spPr>
      </p:pic>
      <p:pic>
        <p:nvPicPr>
          <p:cNvPr id="4" name="Picture 3">
            <a:extLst>
              <a:ext uri="{FF2B5EF4-FFF2-40B4-BE49-F238E27FC236}">
                <a16:creationId xmlns:a16="http://schemas.microsoft.com/office/drawing/2014/main" id="{E2B2BF0A-10EC-4E41-9AC3-2E2A0C46E699}"/>
              </a:ext>
            </a:extLst>
          </p:cNvPr>
          <p:cNvPicPr>
            <a:picLocks noChangeAspect="1"/>
          </p:cNvPicPr>
          <p:nvPr/>
        </p:nvPicPr>
        <p:blipFill rotWithShape="1">
          <a:blip r:embed="rId4"/>
          <a:srcRect l="11377" t="44444" r="59464" b="7393"/>
          <a:stretch/>
        </p:blipFill>
        <p:spPr>
          <a:xfrm>
            <a:off x="365555" y="768219"/>
            <a:ext cx="5539982" cy="5147389"/>
          </a:xfrm>
          <a:prstGeom prst="rect">
            <a:avLst/>
          </a:prstGeom>
        </p:spPr>
      </p:pic>
      <p:pic>
        <p:nvPicPr>
          <p:cNvPr id="6" name="Picture 5">
            <a:extLst>
              <a:ext uri="{FF2B5EF4-FFF2-40B4-BE49-F238E27FC236}">
                <a16:creationId xmlns:a16="http://schemas.microsoft.com/office/drawing/2014/main" id="{BAE1ED5E-827E-49A9-A38F-54A030DE333F}"/>
              </a:ext>
            </a:extLst>
          </p:cNvPr>
          <p:cNvPicPr>
            <a:picLocks noChangeAspect="1"/>
          </p:cNvPicPr>
          <p:nvPr/>
        </p:nvPicPr>
        <p:blipFill rotWithShape="1">
          <a:blip r:embed="rId5"/>
          <a:srcRect l="11403" t="81633" r="73367" b="7619"/>
          <a:stretch/>
        </p:blipFill>
        <p:spPr>
          <a:xfrm>
            <a:off x="6072166" y="5583855"/>
            <a:ext cx="3053869" cy="1320800"/>
          </a:xfrm>
          <a:prstGeom prst="rect">
            <a:avLst/>
          </a:prstGeom>
        </p:spPr>
      </p:pic>
    </p:spTree>
    <p:extLst>
      <p:ext uri="{BB962C8B-B14F-4D97-AF65-F5344CB8AC3E}">
        <p14:creationId xmlns:p14="http://schemas.microsoft.com/office/powerpoint/2010/main" val="4204078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4BBA-2431-48D1-90E6-2706ECDF1A69}"/>
              </a:ext>
            </a:extLst>
          </p:cNvPr>
          <p:cNvSpPr>
            <a:spLocks noGrp="1"/>
          </p:cNvSpPr>
          <p:nvPr>
            <p:ph type="title"/>
          </p:nvPr>
        </p:nvSpPr>
        <p:spPr/>
        <p:txBody>
          <a:bodyPr/>
          <a:lstStyle/>
          <a:p>
            <a:r>
              <a:rPr lang="en-US" dirty="0"/>
              <a:t>Higher Level of Care</a:t>
            </a:r>
            <a:br>
              <a:rPr lang="en-US" dirty="0"/>
            </a:br>
            <a:r>
              <a:rPr lang="en-US" dirty="0"/>
              <a:t>Eating Disorder Treatment Centers</a:t>
            </a:r>
          </a:p>
        </p:txBody>
      </p:sp>
      <p:graphicFrame>
        <p:nvGraphicFramePr>
          <p:cNvPr id="4" name="Content Placeholder 3">
            <a:extLst>
              <a:ext uri="{FF2B5EF4-FFF2-40B4-BE49-F238E27FC236}">
                <a16:creationId xmlns:a16="http://schemas.microsoft.com/office/drawing/2014/main" id="{CBD61FD1-152D-41B6-8A44-7FC27FF8C192}"/>
              </a:ext>
            </a:extLst>
          </p:cNvPr>
          <p:cNvGraphicFramePr>
            <a:graphicFrameLocks noGrp="1"/>
          </p:cNvGraphicFramePr>
          <p:nvPr>
            <p:ph idx="1"/>
            <p:extLst>
              <p:ext uri="{D42A27DB-BD31-4B8C-83A1-F6EECF244321}">
                <p14:modId xmlns:p14="http://schemas.microsoft.com/office/powerpoint/2010/main" val="1815873562"/>
              </p:ext>
            </p:extLst>
          </p:nvPr>
        </p:nvGraphicFramePr>
        <p:xfrm>
          <a:off x="1026206" y="2186714"/>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7024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50A7-9792-4CE4-A310-10E15C69CA97}"/>
              </a:ext>
            </a:extLst>
          </p:cNvPr>
          <p:cNvSpPr>
            <a:spLocks noGrp="1"/>
          </p:cNvSpPr>
          <p:nvPr>
            <p:ph type="title"/>
          </p:nvPr>
        </p:nvSpPr>
        <p:spPr/>
        <p:txBody>
          <a:bodyPr/>
          <a:lstStyle/>
          <a:p>
            <a:r>
              <a:rPr lang="en-US" dirty="0"/>
              <a:t>Presenting Signs &amp; Symptoms</a:t>
            </a:r>
          </a:p>
        </p:txBody>
      </p:sp>
      <p:sp>
        <p:nvSpPr>
          <p:cNvPr id="6" name="Text Placeholder 5">
            <a:extLst>
              <a:ext uri="{FF2B5EF4-FFF2-40B4-BE49-F238E27FC236}">
                <a16:creationId xmlns:a16="http://schemas.microsoft.com/office/drawing/2014/main" id="{20EC0402-4E7A-4BA5-A452-AE133B0E2740}"/>
              </a:ext>
            </a:extLst>
          </p:cNvPr>
          <p:cNvSpPr>
            <a:spLocks noGrp="1"/>
          </p:cNvSpPr>
          <p:nvPr>
            <p:ph type="body" idx="1"/>
          </p:nvPr>
        </p:nvSpPr>
        <p:spPr>
          <a:xfrm>
            <a:off x="675746" y="1354138"/>
            <a:ext cx="4185623" cy="576262"/>
          </a:xfrm>
        </p:spPr>
        <p:txBody>
          <a:bodyPr/>
          <a:lstStyle/>
          <a:p>
            <a:r>
              <a:rPr lang="en-US" u="sng" dirty="0"/>
              <a:t>GENERAL</a:t>
            </a:r>
            <a:r>
              <a:rPr lang="en-US" dirty="0"/>
              <a:t>:</a:t>
            </a:r>
          </a:p>
        </p:txBody>
      </p:sp>
      <p:sp>
        <p:nvSpPr>
          <p:cNvPr id="4" name="Content Placeholder 3">
            <a:extLst>
              <a:ext uri="{FF2B5EF4-FFF2-40B4-BE49-F238E27FC236}">
                <a16:creationId xmlns:a16="http://schemas.microsoft.com/office/drawing/2014/main" id="{1BC65EA8-2CF7-474B-9B5A-88B724093633}"/>
              </a:ext>
            </a:extLst>
          </p:cNvPr>
          <p:cNvSpPr>
            <a:spLocks noGrp="1"/>
          </p:cNvSpPr>
          <p:nvPr>
            <p:ph sz="half" idx="2"/>
          </p:nvPr>
        </p:nvSpPr>
        <p:spPr>
          <a:xfrm>
            <a:off x="675746" y="1930400"/>
            <a:ext cx="4185623" cy="3304117"/>
          </a:xfrm>
        </p:spPr>
        <p:txBody>
          <a:bodyPr>
            <a:normAutofit fontScale="92500" lnSpcReduction="20000"/>
          </a:bodyPr>
          <a:lstStyle/>
          <a:p>
            <a:r>
              <a:rPr lang="en-US" dirty="0"/>
              <a:t>Marked weight loss, gain, fluctuations or unexplained change in growth curve or BMI percentiles in a child or adolescent who is still growing and developing</a:t>
            </a:r>
          </a:p>
          <a:p>
            <a:r>
              <a:rPr lang="en-US" dirty="0"/>
              <a:t>Cold intolerance</a:t>
            </a:r>
          </a:p>
          <a:p>
            <a:r>
              <a:rPr lang="en-US" dirty="0"/>
              <a:t>Weakness</a:t>
            </a:r>
          </a:p>
          <a:p>
            <a:r>
              <a:rPr lang="en-US" dirty="0"/>
              <a:t>Fatigue or lethargy</a:t>
            </a:r>
          </a:p>
          <a:p>
            <a:r>
              <a:rPr lang="en-US" dirty="0"/>
              <a:t>Presyncope (dizziness)</a:t>
            </a:r>
          </a:p>
          <a:p>
            <a:r>
              <a:rPr lang="en-US" dirty="0"/>
              <a:t>Syncope (fainting)</a:t>
            </a:r>
          </a:p>
          <a:p>
            <a:r>
              <a:rPr lang="en-US" dirty="0"/>
              <a:t>Hot flashes, sweating episodes</a:t>
            </a:r>
          </a:p>
        </p:txBody>
      </p:sp>
      <p:sp>
        <p:nvSpPr>
          <p:cNvPr id="7" name="Text Placeholder 6">
            <a:extLst>
              <a:ext uri="{FF2B5EF4-FFF2-40B4-BE49-F238E27FC236}">
                <a16:creationId xmlns:a16="http://schemas.microsoft.com/office/drawing/2014/main" id="{CF6730B0-83A1-4A8A-8318-327052927CAF}"/>
              </a:ext>
            </a:extLst>
          </p:cNvPr>
          <p:cNvSpPr>
            <a:spLocks noGrp="1"/>
          </p:cNvSpPr>
          <p:nvPr>
            <p:ph type="body" sz="quarter" idx="3"/>
          </p:nvPr>
        </p:nvSpPr>
        <p:spPr>
          <a:xfrm>
            <a:off x="5088384" y="1354138"/>
            <a:ext cx="4185618" cy="576262"/>
          </a:xfrm>
        </p:spPr>
        <p:txBody>
          <a:bodyPr/>
          <a:lstStyle/>
          <a:p>
            <a:r>
              <a:rPr lang="en-US" u="sng" dirty="0"/>
              <a:t>CARDIORESPIRATORY</a:t>
            </a:r>
            <a:r>
              <a:rPr lang="en-US" dirty="0"/>
              <a:t>:</a:t>
            </a:r>
          </a:p>
        </p:txBody>
      </p:sp>
      <p:sp>
        <p:nvSpPr>
          <p:cNvPr id="5" name="Content Placeholder 4">
            <a:extLst>
              <a:ext uri="{FF2B5EF4-FFF2-40B4-BE49-F238E27FC236}">
                <a16:creationId xmlns:a16="http://schemas.microsoft.com/office/drawing/2014/main" id="{33BF20AC-2DB7-4502-91AF-C8F358EFDD8F}"/>
              </a:ext>
            </a:extLst>
          </p:cNvPr>
          <p:cNvSpPr>
            <a:spLocks noGrp="1"/>
          </p:cNvSpPr>
          <p:nvPr>
            <p:ph sz="quarter" idx="4"/>
          </p:nvPr>
        </p:nvSpPr>
        <p:spPr>
          <a:xfrm>
            <a:off x="5088385" y="1930400"/>
            <a:ext cx="4185617" cy="4691117"/>
          </a:xfrm>
        </p:spPr>
        <p:txBody>
          <a:bodyPr>
            <a:normAutofit fontScale="92500" lnSpcReduction="20000"/>
          </a:bodyPr>
          <a:lstStyle/>
          <a:p>
            <a:r>
              <a:rPr lang="en-US" dirty="0"/>
              <a:t>Chest pain</a:t>
            </a:r>
          </a:p>
          <a:p>
            <a:r>
              <a:rPr lang="en-US" dirty="0"/>
              <a:t>Heart palpitations</a:t>
            </a:r>
          </a:p>
          <a:p>
            <a:r>
              <a:rPr lang="en-US" dirty="0"/>
              <a:t>Orthostatic tachycardia/hypotension (low blood pressure)</a:t>
            </a:r>
          </a:p>
          <a:p>
            <a:r>
              <a:rPr lang="en-US" dirty="0"/>
              <a:t>Dyspnea (shortness of breath)</a:t>
            </a:r>
          </a:p>
          <a:p>
            <a:r>
              <a:rPr lang="en-US" dirty="0"/>
              <a:t>Edema (swelling)</a:t>
            </a:r>
          </a:p>
          <a:p>
            <a:r>
              <a:rPr lang="en-US" dirty="0"/>
              <a:t>Sudden cardiac death</a:t>
            </a:r>
          </a:p>
          <a:p>
            <a:r>
              <a:rPr lang="en-US" dirty="0"/>
              <a:t>Bradycardia</a:t>
            </a:r>
          </a:p>
          <a:p>
            <a:r>
              <a:rPr lang="en-US" dirty="0"/>
              <a:t>QTc-prolongation**</a:t>
            </a:r>
          </a:p>
          <a:p>
            <a:r>
              <a:rPr lang="en-US" dirty="0"/>
              <a:t>Cardiac structural changes</a:t>
            </a:r>
          </a:p>
          <a:p>
            <a:pPr lvl="1"/>
            <a:r>
              <a:rPr lang="en-US" dirty="0"/>
              <a:t>Left ventricular atrophy</a:t>
            </a:r>
          </a:p>
          <a:p>
            <a:pPr lvl="1"/>
            <a:r>
              <a:rPr lang="en-US" dirty="0"/>
              <a:t>Mitral valve prolapse</a:t>
            </a:r>
          </a:p>
          <a:p>
            <a:pPr lvl="1"/>
            <a:r>
              <a:rPr lang="en-US" dirty="0"/>
              <a:t>Substantial reduction in left ventricular myocardial mass with preserved EF</a:t>
            </a:r>
          </a:p>
        </p:txBody>
      </p:sp>
    </p:spTree>
    <p:extLst>
      <p:ext uri="{BB962C8B-B14F-4D97-AF65-F5344CB8AC3E}">
        <p14:creationId xmlns:p14="http://schemas.microsoft.com/office/powerpoint/2010/main" val="3592454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14CDC-61D9-4EA6-9212-3DC0B12BF0A4}"/>
              </a:ext>
            </a:extLst>
          </p:cNvPr>
          <p:cNvSpPr>
            <a:spLocks noGrp="1"/>
          </p:cNvSpPr>
          <p:nvPr>
            <p:ph type="title"/>
          </p:nvPr>
        </p:nvSpPr>
        <p:spPr/>
        <p:txBody>
          <a:bodyPr/>
          <a:lstStyle/>
          <a:p>
            <a:r>
              <a:rPr lang="en-US" dirty="0"/>
              <a:t>Presenting Signs &amp; Symptoms</a:t>
            </a:r>
          </a:p>
        </p:txBody>
      </p:sp>
      <p:sp>
        <p:nvSpPr>
          <p:cNvPr id="6" name="Text Placeholder 5">
            <a:extLst>
              <a:ext uri="{FF2B5EF4-FFF2-40B4-BE49-F238E27FC236}">
                <a16:creationId xmlns:a16="http://schemas.microsoft.com/office/drawing/2014/main" id="{D18479F8-5A2F-40C2-BCDD-C1D0F3DEA2D6}"/>
              </a:ext>
            </a:extLst>
          </p:cNvPr>
          <p:cNvSpPr>
            <a:spLocks noGrp="1"/>
          </p:cNvSpPr>
          <p:nvPr>
            <p:ph type="body" idx="1"/>
          </p:nvPr>
        </p:nvSpPr>
        <p:spPr>
          <a:xfrm>
            <a:off x="675746" y="1354138"/>
            <a:ext cx="4185623" cy="576262"/>
          </a:xfrm>
        </p:spPr>
        <p:txBody>
          <a:bodyPr/>
          <a:lstStyle/>
          <a:p>
            <a:r>
              <a:rPr lang="en-US" u="sng" dirty="0"/>
              <a:t>ORAL AND DENTAL</a:t>
            </a:r>
            <a:r>
              <a:rPr lang="en-US" dirty="0"/>
              <a:t>:</a:t>
            </a:r>
          </a:p>
        </p:txBody>
      </p:sp>
      <p:sp>
        <p:nvSpPr>
          <p:cNvPr id="3" name="Content Placeholder 2">
            <a:extLst>
              <a:ext uri="{FF2B5EF4-FFF2-40B4-BE49-F238E27FC236}">
                <a16:creationId xmlns:a16="http://schemas.microsoft.com/office/drawing/2014/main" id="{83D22C92-CB20-422E-87FB-381D43A31B32}"/>
              </a:ext>
            </a:extLst>
          </p:cNvPr>
          <p:cNvSpPr>
            <a:spLocks noGrp="1"/>
          </p:cNvSpPr>
          <p:nvPr>
            <p:ph sz="half" idx="2"/>
          </p:nvPr>
        </p:nvSpPr>
        <p:spPr>
          <a:xfrm>
            <a:off x="675746" y="1930400"/>
            <a:ext cx="4185623" cy="1238469"/>
          </a:xfrm>
        </p:spPr>
        <p:txBody>
          <a:bodyPr>
            <a:normAutofit fontScale="77500" lnSpcReduction="20000"/>
          </a:bodyPr>
          <a:lstStyle/>
          <a:p>
            <a:r>
              <a:rPr lang="en-US" dirty="0"/>
              <a:t>Oral trauma/lacerations</a:t>
            </a:r>
          </a:p>
          <a:p>
            <a:r>
              <a:rPr lang="en-US" dirty="0" err="1"/>
              <a:t>Perimyolysis</a:t>
            </a:r>
            <a:r>
              <a:rPr lang="en-US" dirty="0"/>
              <a:t> (dental erosion on posterior tooth surfaces) and dental caries (cavities)</a:t>
            </a:r>
          </a:p>
          <a:p>
            <a:r>
              <a:rPr lang="en-US" dirty="0"/>
              <a:t>Parotid gland enlargement </a:t>
            </a:r>
          </a:p>
        </p:txBody>
      </p:sp>
      <p:sp>
        <p:nvSpPr>
          <p:cNvPr id="7" name="Text Placeholder 6">
            <a:extLst>
              <a:ext uri="{FF2B5EF4-FFF2-40B4-BE49-F238E27FC236}">
                <a16:creationId xmlns:a16="http://schemas.microsoft.com/office/drawing/2014/main" id="{9E921B31-BDC3-4EB0-94A5-E31F0E87B053}"/>
              </a:ext>
            </a:extLst>
          </p:cNvPr>
          <p:cNvSpPr>
            <a:spLocks noGrp="1"/>
          </p:cNvSpPr>
          <p:nvPr>
            <p:ph type="body" sz="quarter" idx="3"/>
          </p:nvPr>
        </p:nvSpPr>
        <p:spPr>
          <a:xfrm>
            <a:off x="5088384" y="1354138"/>
            <a:ext cx="4185618" cy="576262"/>
          </a:xfrm>
        </p:spPr>
        <p:txBody>
          <a:bodyPr/>
          <a:lstStyle/>
          <a:p>
            <a:r>
              <a:rPr lang="en-US" u="sng" dirty="0"/>
              <a:t>GASTROINTESTINAL</a:t>
            </a:r>
            <a:r>
              <a:rPr lang="en-US" dirty="0"/>
              <a:t>:</a:t>
            </a:r>
          </a:p>
        </p:txBody>
      </p:sp>
      <p:sp>
        <p:nvSpPr>
          <p:cNvPr id="4" name="Content Placeholder 3">
            <a:extLst>
              <a:ext uri="{FF2B5EF4-FFF2-40B4-BE49-F238E27FC236}">
                <a16:creationId xmlns:a16="http://schemas.microsoft.com/office/drawing/2014/main" id="{E3F07733-85DF-4660-9919-65BEF957ACAE}"/>
              </a:ext>
            </a:extLst>
          </p:cNvPr>
          <p:cNvSpPr>
            <a:spLocks noGrp="1"/>
          </p:cNvSpPr>
          <p:nvPr>
            <p:ph sz="quarter" idx="4"/>
          </p:nvPr>
        </p:nvSpPr>
        <p:spPr>
          <a:xfrm>
            <a:off x="5088385" y="1930400"/>
            <a:ext cx="4185617" cy="4450283"/>
          </a:xfrm>
        </p:spPr>
        <p:txBody>
          <a:bodyPr>
            <a:normAutofit fontScale="77500" lnSpcReduction="20000"/>
          </a:bodyPr>
          <a:lstStyle/>
          <a:p>
            <a:r>
              <a:rPr lang="en-US" dirty="0"/>
              <a:t>Dysphagia</a:t>
            </a:r>
          </a:p>
          <a:p>
            <a:pPr lvl="1"/>
            <a:r>
              <a:rPr lang="en-US" dirty="0"/>
              <a:t>Due to weakened and uncoordinated pharyngeal muscles</a:t>
            </a:r>
          </a:p>
          <a:p>
            <a:r>
              <a:rPr lang="en-US" dirty="0"/>
              <a:t>Delayed gastric emptying</a:t>
            </a:r>
          </a:p>
          <a:p>
            <a:pPr lvl="1"/>
            <a:r>
              <a:rPr lang="en-US" dirty="0"/>
              <a:t>Epigastric discomfort</a:t>
            </a:r>
          </a:p>
          <a:p>
            <a:pPr lvl="1"/>
            <a:r>
              <a:rPr lang="en-US" dirty="0"/>
              <a:t>Abdominal bloating</a:t>
            </a:r>
          </a:p>
          <a:p>
            <a:pPr lvl="1"/>
            <a:r>
              <a:rPr lang="en-US" dirty="0"/>
              <a:t>Early satiety (fullness)</a:t>
            </a:r>
          </a:p>
          <a:p>
            <a:r>
              <a:rPr lang="en-US" dirty="0"/>
              <a:t>Acute gastric dilation -&gt; gastric perforation</a:t>
            </a:r>
          </a:p>
          <a:p>
            <a:r>
              <a:rPr lang="en-US" dirty="0"/>
              <a:t>Superior mesenteric artery syndrome</a:t>
            </a:r>
          </a:p>
          <a:p>
            <a:r>
              <a:rPr lang="en-US" dirty="0"/>
              <a:t>Gastroesophageal reflux (heartburn)</a:t>
            </a:r>
          </a:p>
          <a:p>
            <a:r>
              <a:rPr lang="en-US" dirty="0"/>
              <a:t>Hematemesis (Mallory Weiss tears)</a:t>
            </a:r>
          </a:p>
          <a:p>
            <a:r>
              <a:rPr lang="en-US" dirty="0"/>
              <a:t>Hemorrhoids and rectal prolapse</a:t>
            </a:r>
          </a:p>
          <a:p>
            <a:r>
              <a:rPr lang="en-US" dirty="0"/>
              <a:t>Constipation due to slowing of colonic function</a:t>
            </a:r>
          </a:p>
          <a:p>
            <a:r>
              <a:rPr lang="en-US" dirty="0"/>
              <a:t>Elevated liver enzymes (ALT&gt;AST) 2-4x elevated</a:t>
            </a:r>
          </a:p>
        </p:txBody>
      </p:sp>
      <p:sp>
        <p:nvSpPr>
          <p:cNvPr id="5" name="Text Placeholder 5">
            <a:extLst>
              <a:ext uri="{FF2B5EF4-FFF2-40B4-BE49-F238E27FC236}">
                <a16:creationId xmlns:a16="http://schemas.microsoft.com/office/drawing/2014/main" id="{6ADE4257-C296-5A00-0A06-18EE764BB5CC}"/>
              </a:ext>
            </a:extLst>
          </p:cNvPr>
          <p:cNvSpPr txBox="1">
            <a:spLocks/>
          </p:cNvSpPr>
          <p:nvPr/>
        </p:nvSpPr>
        <p:spPr>
          <a:xfrm>
            <a:off x="675746" y="3006196"/>
            <a:ext cx="4185623"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u="sng" dirty="0"/>
              <a:t>HEMATOLOGIC:</a:t>
            </a:r>
            <a:endParaRPr lang="en-US" dirty="0"/>
          </a:p>
        </p:txBody>
      </p:sp>
      <p:sp>
        <p:nvSpPr>
          <p:cNvPr id="8" name="Content Placeholder 2">
            <a:extLst>
              <a:ext uri="{FF2B5EF4-FFF2-40B4-BE49-F238E27FC236}">
                <a16:creationId xmlns:a16="http://schemas.microsoft.com/office/drawing/2014/main" id="{E03E965D-CA57-61D4-BAC1-FE06A0E66B38}"/>
              </a:ext>
            </a:extLst>
          </p:cNvPr>
          <p:cNvSpPr txBox="1">
            <a:spLocks/>
          </p:cNvSpPr>
          <p:nvPr/>
        </p:nvSpPr>
        <p:spPr>
          <a:xfrm>
            <a:off x="675746" y="3582459"/>
            <a:ext cx="4185623" cy="253456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Anemia (40%)</a:t>
            </a:r>
          </a:p>
          <a:p>
            <a:r>
              <a:rPr lang="en-US" dirty="0"/>
              <a:t>Leukopenia (30%)</a:t>
            </a:r>
          </a:p>
          <a:p>
            <a:pPr lvl="1"/>
            <a:r>
              <a:rPr lang="en-US" dirty="0"/>
              <a:t>Do not manifest typical febrile response to infections which can delay diagnosis of an infection</a:t>
            </a:r>
          </a:p>
          <a:p>
            <a:r>
              <a:rPr lang="en-US" dirty="0"/>
              <a:t>Thrombocytopenia (10%)</a:t>
            </a:r>
          </a:p>
          <a:p>
            <a:r>
              <a:rPr lang="en-US" dirty="0"/>
              <a:t>Serum B12 and folate </a:t>
            </a:r>
            <a:r>
              <a:rPr lang="en-US" i="1" dirty="0"/>
              <a:t>increased</a:t>
            </a:r>
          </a:p>
          <a:p>
            <a:pPr lvl="1"/>
            <a:r>
              <a:rPr lang="en-US" dirty="0"/>
              <a:t>Artificial increase due to hepatocyte dysfunction with leakage of the vitamins from these cells</a:t>
            </a:r>
          </a:p>
        </p:txBody>
      </p:sp>
    </p:spTree>
    <p:extLst>
      <p:ext uri="{BB962C8B-B14F-4D97-AF65-F5344CB8AC3E}">
        <p14:creationId xmlns:p14="http://schemas.microsoft.com/office/powerpoint/2010/main" val="173501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5C20510-2EED-10E7-2652-B7991BD1B420}"/>
              </a:ext>
            </a:extLst>
          </p:cNvPr>
          <p:cNvSpPr>
            <a:spLocks noGrp="1"/>
          </p:cNvSpPr>
          <p:nvPr>
            <p:ph type="title"/>
          </p:nvPr>
        </p:nvSpPr>
        <p:spPr>
          <a:xfrm>
            <a:off x="677334" y="609600"/>
            <a:ext cx="8596668" cy="1320800"/>
          </a:xfrm>
        </p:spPr>
        <p:txBody>
          <a:bodyPr>
            <a:normAutofit/>
          </a:bodyPr>
          <a:lstStyle/>
          <a:p>
            <a:r>
              <a:rPr lang="en-US" dirty="0"/>
              <a:t>Objectives</a:t>
            </a:r>
          </a:p>
        </p:txBody>
      </p:sp>
      <p:sp>
        <p:nvSpPr>
          <p:cNvPr id="3" name="Content Placeholder 2">
            <a:extLst>
              <a:ext uri="{FF2B5EF4-FFF2-40B4-BE49-F238E27FC236}">
                <a16:creationId xmlns:a16="http://schemas.microsoft.com/office/drawing/2014/main" id="{07F71EF9-0765-190B-E1A5-02950465FE5E}"/>
              </a:ext>
            </a:extLst>
          </p:cNvPr>
          <p:cNvSpPr>
            <a:spLocks noGrp="1"/>
          </p:cNvSpPr>
          <p:nvPr>
            <p:ph idx="1"/>
          </p:nvPr>
        </p:nvSpPr>
        <p:spPr>
          <a:xfrm>
            <a:off x="674160" y="1649480"/>
            <a:ext cx="8596668" cy="3880773"/>
          </a:xfrm>
        </p:spPr>
        <p:txBody>
          <a:bodyPr>
            <a:normAutofit/>
          </a:bodyPr>
          <a:lstStyle/>
          <a:p>
            <a:pPr>
              <a:spcBef>
                <a:spcPts val="0"/>
              </a:spcBef>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Increase level of familiarity with screening and understanding the importance of identifying eating disorders in primary care or specialty care settings. </a:t>
            </a:r>
          </a:p>
          <a:p>
            <a:pPr>
              <a:spcBef>
                <a:spcPts val="0"/>
              </a:spcBef>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Define eating disorders as common behavioral disorders associated with substantial psychological and physical morbidity and mortality. </a:t>
            </a:r>
          </a:p>
          <a:p>
            <a:pPr>
              <a:spcBef>
                <a:spcPts val="0"/>
              </a:spcBef>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Recognize persons with eating disorders frequently present to primary care providers, who may be also responsible for their general medical management.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Identify patients with eating disorders in need of hospitalization or higher level of care. </a:t>
            </a:r>
          </a:p>
          <a:p>
            <a:r>
              <a:rPr lang="en-US" sz="2000" dirty="0">
                <a:latin typeface="Calibri" panose="020F0502020204030204" pitchFamily="34" charset="0"/>
                <a:ea typeface="Calibri" panose="020F0502020204030204" pitchFamily="34" charset="0"/>
                <a:cs typeface="Times New Roman" panose="02020603050405020304" pitchFamily="18" charset="0"/>
              </a:rPr>
              <a:t>D</a:t>
            </a:r>
            <a:r>
              <a:rPr lang="en-US" sz="2000" dirty="0">
                <a:effectLst/>
                <a:latin typeface="Calibri" panose="020F0502020204030204" pitchFamily="34" charset="0"/>
                <a:ea typeface="Calibri" panose="020F0502020204030204" pitchFamily="34" charset="0"/>
                <a:cs typeface="Times New Roman" panose="02020603050405020304" pitchFamily="18" charset="0"/>
              </a:rPr>
              <a:t>escribe treatment approaches to eating disorders and the importance of utilizing a multidisciplinary team. </a:t>
            </a:r>
            <a:endParaRPr lang="en-US" sz="2000" dirty="0"/>
          </a:p>
        </p:txBody>
      </p:sp>
    </p:spTree>
    <p:extLst>
      <p:ext uri="{BB962C8B-B14F-4D97-AF65-F5344CB8AC3E}">
        <p14:creationId xmlns:p14="http://schemas.microsoft.com/office/powerpoint/2010/main" val="240043327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7AA1-BBAA-4CFF-B8B4-E3003A7F5F59}"/>
              </a:ext>
            </a:extLst>
          </p:cNvPr>
          <p:cNvSpPr>
            <a:spLocks noGrp="1"/>
          </p:cNvSpPr>
          <p:nvPr>
            <p:ph type="title"/>
          </p:nvPr>
        </p:nvSpPr>
        <p:spPr/>
        <p:txBody>
          <a:bodyPr/>
          <a:lstStyle/>
          <a:p>
            <a:r>
              <a:rPr lang="en-US" dirty="0"/>
              <a:t>Presenting Signs &amp; Symptoms</a:t>
            </a:r>
          </a:p>
        </p:txBody>
      </p:sp>
      <p:sp>
        <p:nvSpPr>
          <p:cNvPr id="5" name="Text Placeholder 4">
            <a:extLst>
              <a:ext uri="{FF2B5EF4-FFF2-40B4-BE49-F238E27FC236}">
                <a16:creationId xmlns:a16="http://schemas.microsoft.com/office/drawing/2014/main" id="{106CCEA1-1D07-43F4-9047-75A93A701281}"/>
              </a:ext>
            </a:extLst>
          </p:cNvPr>
          <p:cNvSpPr>
            <a:spLocks noGrp="1"/>
          </p:cNvSpPr>
          <p:nvPr>
            <p:ph type="body" idx="1"/>
          </p:nvPr>
        </p:nvSpPr>
        <p:spPr>
          <a:xfrm>
            <a:off x="675746" y="1283899"/>
            <a:ext cx="4185623" cy="576262"/>
          </a:xfrm>
        </p:spPr>
        <p:txBody>
          <a:bodyPr/>
          <a:lstStyle/>
          <a:p>
            <a:r>
              <a:rPr lang="en-US" u="sng" dirty="0"/>
              <a:t>ENDOCRINE:</a:t>
            </a:r>
          </a:p>
        </p:txBody>
      </p:sp>
      <p:sp>
        <p:nvSpPr>
          <p:cNvPr id="3" name="Content Placeholder 2">
            <a:extLst>
              <a:ext uri="{FF2B5EF4-FFF2-40B4-BE49-F238E27FC236}">
                <a16:creationId xmlns:a16="http://schemas.microsoft.com/office/drawing/2014/main" id="{A68D30B2-6318-4101-A7A6-B719D8CCBDBD}"/>
              </a:ext>
            </a:extLst>
          </p:cNvPr>
          <p:cNvSpPr>
            <a:spLocks noGrp="1"/>
          </p:cNvSpPr>
          <p:nvPr>
            <p:ph sz="half" idx="2"/>
          </p:nvPr>
        </p:nvSpPr>
        <p:spPr>
          <a:xfrm>
            <a:off x="675746" y="1860161"/>
            <a:ext cx="4412637" cy="4997839"/>
          </a:xfrm>
        </p:spPr>
        <p:txBody>
          <a:bodyPr>
            <a:normAutofit fontScale="77500" lnSpcReduction="20000"/>
          </a:bodyPr>
          <a:lstStyle/>
          <a:p>
            <a:r>
              <a:rPr lang="en-US" dirty="0"/>
              <a:t>Amenorrhea or oligomenorrhea</a:t>
            </a:r>
          </a:p>
          <a:p>
            <a:pPr lvl="1"/>
            <a:r>
              <a:rPr lang="en-US" dirty="0"/>
              <a:t>Reversion to a prepubertal state</a:t>
            </a:r>
          </a:p>
          <a:p>
            <a:pPr lvl="1"/>
            <a:r>
              <a:rPr lang="en-US" dirty="0"/>
              <a:t>Pulsatile gonadotropin-releasing hormone secretion is reduced leading to low FSH and LH</a:t>
            </a:r>
          </a:p>
          <a:p>
            <a:pPr lvl="1"/>
            <a:r>
              <a:rPr lang="en-US" dirty="0"/>
              <a:t>Resumption of menses generally occurs at the weight that periods stopped or at more than 90% of ideal body weight</a:t>
            </a:r>
          </a:p>
          <a:p>
            <a:r>
              <a:rPr lang="en-US" dirty="0"/>
              <a:t>Loss of libido</a:t>
            </a:r>
          </a:p>
          <a:p>
            <a:r>
              <a:rPr lang="en-US" dirty="0"/>
              <a:t>Stress fractures due to low bone mineral density/osteoporosis</a:t>
            </a:r>
          </a:p>
          <a:p>
            <a:pPr lvl="1"/>
            <a:r>
              <a:rPr lang="en-US" dirty="0"/>
              <a:t>Osteoporosis occurs early in disease for AN with decreased bone density after 1 year</a:t>
            </a:r>
          </a:p>
          <a:p>
            <a:r>
              <a:rPr lang="en-US" dirty="0"/>
              <a:t>Infertility</a:t>
            </a:r>
          </a:p>
          <a:p>
            <a:r>
              <a:rPr lang="en-US" dirty="0"/>
              <a:t>Thyroid function abnormalities mimicking sick euthyroid syndrome </a:t>
            </a:r>
          </a:p>
          <a:p>
            <a:pPr lvl="1"/>
            <a:r>
              <a:rPr lang="en-US" dirty="0"/>
              <a:t>Resolve with weight restoration</a:t>
            </a:r>
          </a:p>
          <a:p>
            <a:r>
              <a:rPr lang="en-US" dirty="0"/>
              <a:t>Hypoglycemia</a:t>
            </a:r>
          </a:p>
          <a:p>
            <a:pPr lvl="1"/>
            <a:r>
              <a:rPr lang="en-US" dirty="0"/>
              <a:t>Due to depleted glycogen stores</a:t>
            </a:r>
          </a:p>
          <a:p>
            <a:pPr lvl="1"/>
            <a:r>
              <a:rPr lang="en-US" dirty="0"/>
              <a:t>Poor prognostic sign requiring close monitoring</a:t>
            </a:r>
          </a:p>
        </p:txBody>
      </p:sp>
      <p:sp>
        <p:nvSpPr>
          <p:cNvPr id="6" name="Text Placeholder 5">
            <a:extLst>
              <a:ext uri="{FF2B5EF4-FFF2-40B4-BE49-F238E27FC236}">
                <a16:creationId xmlns:a16="http://schemas.microsoft.com/office/drawing/2014/main" id="{B405D1B6-7929-43CC-AA88-216F20B00912}"/>
              </a:ext>
            </a:extLst>
          </p:cNvPr>
          <p:cNvSpPr>
            <a:spLocks noGrp="1"/>
          </p:cNvSpPr>
          <p:nvPr>
            <p:ph type="body" sz="quarter" idx="3"/>
          </p:nvPr>
        </p:nvSpPr>
        <p:spPr>
          <a:xfrm>
            <a:off x="5088384" y="1283899"/>
            <a:ext cx="4185618" cy="576262"/>
          </a:xfrm>
        </p:spPr>
        <p:txBody>
          <a:bodyPr/>
          <a:lstStyle/>
          <a:p>
            <a:r>
              <a:rPr lang="en-US" u="sng" dirty="0"/>
              <a:t>NEUROPSYCHIATRIC:</a:t>
            </a:r>
          </a:p>
        </p:txBody>
      </p:sp>
      <p:sp>
        <p:nvSpPr>
          <p:cNvPr id="4" name="Content Placeholder 3">
            <a:extLst>
              <a:ext uri="{FF2B5EF4-FFF2-40B4-BE49-F238E27FC236}">
                <a16:creationId xmlns:a16="http://schemas.microsoft.com/office/drawing/2014/main" id="{06DF083C-5336-4B93-AFFD-1534F0D196A5}"/>
              </a:ext>
            </a:extLst>
          </p:cNvPr>
          <p:cNvSpPr>
            <a:spLocks noGrp="1"/>
          </p:cNvSpPr>
          <p:nvPr>
            <p:ph sz="quarter" idx="4"/>
          </p:nvPr>
        </p:nvSpPr>
        <p:spPr>
          <a:xfrm>
            <a:off x="5088385" y="1860161"/>
            <a:ext cx="4185617" cy="4587936"/>
          </a:xfrm>
        </p:spPr>
        <p:txBody>
          <a:bodyPr>
            <a:normAutofit fontScale="77500" lnSpcReduction="20000"/>
          </a:bodyPr>
          <a:lstStyle/>
          <a:p>
            <a:r>
              <a:rPr lang="en-US" dirty="0"/>
              <a:t>Brain atrophy changes occur as a result of the malnutrition of anorexia nervosa.</a:t>
            </a:r>
          </a:p>
          <a:p>
            <a:r>
              <a:rPr lang="en-US" dirty="0"/>
              <a:t>Neurocognitive functioning may be permanently impaired even though brain atrophy improves with weight restoration; both gray and white matter are affected. </a:t>
            </a:r>
          </a:p>
          <a:p>
            <a:r>
              <a:rPr lang="en-US" dirty="0"/>
              <a:t>Depressive/Anxious/Obsessive/ Compulsive symptoms and behaviors</a:t>
            </a:r>
          </a:p>
          <a:p>
            <a:r>
              <a:rPr lang="en-US" dirty="0"/>
              <a:t>Memory loss</a:t>
            </a:r>
          </a:p>
          <a:p>
            <a:r>
              <a:rPr lang="en-US" dirty="0"/>
              <a:t>Poor concentration</a:t>
            </a:r>
          </a:p>
          <a:p>
            <a:r>
              <a:rPr lang="en-US" dirty="0"/>
              <a:t>Insomnia</a:t>
            </a:r>
          </a:p>
          <a:p>
            <a:r>
              <a:rPr lang="en-US" dirty="0"/>
              <a:t>Self-harm</a:t>
            </a:r>
          </a:p>
          <a:p>
            <a:r>
              <a:rPr lang="en-US" dirty="0"/>
              <a:t>Suicidal thoughts, plans or attempts</a:t>
            </a:r>
          </a:p>
          <a:p>
            <a:r>
              <a:rPr lang="en-US" dirty="0"/>
              <a:t>Seizures</a:t>
            </a:r>
          </a:p>
        </p:txBody>
      </p:sp>
    </p:spTree>
    <p:extLst>
      <p:ext uri="{BB962C8B-B14F-4D97-AF65-F5344CB8AC3E}">
        <p14:creationId xmlns:p14="http://schemas.microsoft.com/office/powerpoint/2010/main" val="4116982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4EAA-3CDD-4C67-88FB-35B640152484}"/>
              </a:ext>
            </a:extLst>
          </p:cNvPr>
          <p:cNvSpPr>
            <a:spLocks noGrp="1"/>
          </p:cNvSpPr>
          <p:nvPr>
            <p:ph type="title"/>
          </p:nvPr>
        </p:nvSpPr>
        <p:spPr/>
        <p:txBody>
          <a:bodyPr/>
          <a:lstStyle/>
          <a:p>
            <a:r>
              <a:rPr lang="en-US" dirty="0"/>
              <a:t>Presenting Signs &amp; Symptoms</a:t>
            </a:r>
          </a:p>
        </p:txBody>
      </p:sp>
      <p:sp>
        <p:nvSpPr>
          <p:cNvPr id="5" name="Text Placeholder 4">
            <a:extLst>
              <a:ext uri="{FF2B5EF4-FFF2-40B4-BE49-F238E27FC236}">
                <a16:creationId xmlns:a16="http://schemas.microsoft.com/office/drawing/2014/main" id="{2882A779-687E-4CFE-968D-2F17463E4C48}"/>
              </a:ext>
            </a:extLst>
          </p:cNvPr>
          <p:cNvSpPr>
            <a:spLocks noGrp="1"/>
          </p:cNvSpPr>
          <p:nvPr>
            <p:ph type="body" idx="1"/>
          </p:nvPr>
        </p:nvSpPr>
        <p:spPr>
          <a:xfrm>
            <a:off x="677334" y="1642269"/>
            <a:ext cx="4185623" cy="576262"/>
          </a:xfrm>
        </p:spPr>
        <p:txBody>
          <a:bodyPr/>
          <a:lstStyle/>
          <a:p>
            <a:r>
              <a:rPr lang="en-US" u="sng" dirty="0"/>
              <a:t>DERMATOLOGIC:</a:t>
            </a:r>
          </a:p>
        </p:txBody>
      </p:sp>
      <p:sp>
        <p:nvSpPr>
          <p:cNvPr id="3" name="Content Placeholder 2">
            <a:extLst>
              <a:ext uri="{FF2B5EF4-FFF2-40B4-BE49-F238E27FC236}">
                <a16:creationId xmlns:a16="http://schemas.microsoft.com/office/drawing/2014/main" id="{08110D1A-89A9-44A5-B5B6-94C176E6A78F}"/>
              </a:ext>
            </a:extLst>
          </p:cNvPr>
          <p:cNvSpPr>
            <a:spLocks noGrp="1"/>
          </p:cNvSpPr>
          <p:nvPr>
            <p:ph sz="half" idx="2"/>
          </p:nvPr>
        </p:nvSpPr>
        <p:spPr>
          <a:xfrm>
            <a:off x="677334" y="2218531"/>
            <a:ext cx="4185623" cy="4029869"/>
          </a:xfrm>
        </p:spPr>
        <p:txBody>
          <a:bodyPr>
            <a:normAutofit/>
          </a:bodyPr>
          <a:lstStyle/>
          <a:p>
            <a:r>
              <a:rPr lang="en-US" dirty="0"/>
              <a:t>Lanugo hair on spine and sides of face</a:t>
            </a:r>
          </a:p>
          <a:p>
            <a:r>
              <a:rPr lang="en-US" dirty="0"/>
              <a:t>Hair loss</a:t>
            </a:r>
          </a:p>
          <a:p>
            <a:r>
              <a:rPr lang="en-US" dirty="0"/>
              <a:t>Carotenoderma (yellowish discoloration of skin)</a:t>
            </a:r>
          </a:p>
          <a:p>
            <a:r>
              <a:rPr lang="en-US" dirty="0"/>
              <a:t>Russell’s sign (Calluses or scars on the back of the hand)</a:t>
            </a:r>
          </a:p>
          <a:p>
            <a:r>
              <a:rPr lang="en-US" dirty="0"/>
              <a:t>Poor wound healing</a:t>
            </a:r>
          </a:p>
          <a:p>
            <a:r>
              <a:rPr lang="en-US" dirty="0"/>
              <a:t>Dry brittle hair and nails</a:t>
            </a:r>
          </a:p>
          <a:p>
            <a:r>
              <a:rPr lang="en-US" dirty="0"/>
              <a:t>Increased acne</a:t>
            </a:r>
          </a:p>
        </p:txBody>
      </p:sp>
      <p:pic>
        <p:nvPicPr>
          <p:cNvPr id="8" name="Picture 7">
            <a:extLst>
              <a:ext uri="{FF2B5EF4-FFF2-40B4-BE49-F238E27FC236}">
                <a16:creationId xmlns:a16="http://schemas.microsoft.com/office/drawing/2014/main" id="{9AC3F1A1-AA03-4AF3-985A-3426032E0038}"/>
              </a:ext>
            </a:extLst>
          </p:cNvPr>
          <p:cNvPicPr>
            <a:picLocks noChangeAspect="1"/>
          </p:cNvPicPr>
          <p:nvPr/>
        </p:nvPicPr>
        <p:blipFill>
          <a:blip r:embed="rId3"/>
          <a:stretch>
            <a:fillRect/>
          </a:stretch>
        </p:blipFill>
        <p:spPr>
          <a:xfrm>
            <a:off x="5477068" y="1402636"/>
            <a:ext cx="3917381" cy="5206487"/>
          </a:xfrm>
          <a:prstGeom prst="rect">
            <a:avLst/>
          </a:prstGeom>
        </p:spPr>
      </p:pic>
    </p:spTree>
    <p:extLst>
      <p:ext uri="{BB962C8B-B14F-4D97-AF65-F5344CB8AC3E}">
        <p14:creationId xmlns:p14="http://schemas.microsoft.com/office/powerpoint/2010/main" val="21006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269A419-C65E-4443-80A4-13DDBE422386}"/>
              </a:ext>
            </a:extLst>
          </p:cNvPr>
          <p:cNvSpPr>
            <a:spLocks noGrp="1"/>
          </p:cNvSpPr>
          <p:nvPr>
            <p:ph type="title"/>
          </p:nvPr>
        </p:nvSpPr>
        <p:spPr>
          <a:xfrm>
            <a:off x="652481" y="1382486"/>
            <a:ext cx="3547581" cy="4093028"/>
          </a:xfrm>
        </p:spPr>
        <p:txBody>
          <a:bodyPr anchor="ctr">
            <a:normAutofit/>
          </a:bodyPr>
          <a:lstStyle/>
          <a:p>
            <a:r>
              <a:rPr lang="en-US" sz="4400"/>
              <a:t>Validated Screening Tools</a:t>
            </a:r>
          </a:p>
        </p:txBody>
      </p:sp>
      <p:grpSp>
        <p:nvGrpSpPr>
          <p:cNvPr id="10" name="Group 1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6" name="Straight Connector 1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1" name="Rectangle 2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5">
            <a:extLst>
              <a:ext uri="{FF2B5EF4-FFF2-40B4-BE49-F238E27FC236}">
                <a16:creationId xmlns:a16="http://schemas.microsoft.com/office/drawing/2014/main" id="{DD79EFE2-3F0A-4AE6-89A1-2A1030CF51B2}"/>
              </a:ext>
            </a:extLst>
          </p:cNvPr>
          <p:cNvGraphicFramePr>
            <a:graphicFrameLocks noGrp="1"/>
          </p:cNvGraphicFramePr>
          <p:nvPr>
            <p:ph idx="1"/>
            <p:extLst>
              <p:ext uri="{D42A27DB-BD31-4B8C-83A1-F6EECF244321}">
                <p14:modId xmlns:p14="http://schemas.microsoft.com/office/powerpoint/2010/main" val="375940168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19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6518399-1642-4C08-8A69-8E229E7EB47B}"/>
              </a:ext>
            </a:extLst>
          </p:cNvPr>
          <p:cNvSpPr>
            <a:spLocks noGrp="1"/>
          </p:cNvSpPr>
          <p:nvPr>
            <p:ph type="title"/>
          </p:nvPr>
        </p:nvSpPr>
        <p:spPr>
          <a:xfrm>
            <a:off x="1286933" y="609600"/>
            <a:ext cx="10197494" cy="1099457"/>
          </a:xfrm>
        </p:spPr>
        <p:txBody>
          <a:bodyPr>
            <a:noAutofit/>
          </a:bodyPr>
          <a:lstStyle/>
          <a:p>
            <a:pPr>
              <a:lnSpc>
                <a:spcPct val="90000"/>
              </a:lnSpc>
            </a:pPr>
            <a:r>
              <a:rPr lang="en-US" sz="2800" dirty="0"/>
              <a:t>Early Recognition</a:t>
            </a:r>
            <a:br>
              <a:rPr lang="en-US" sz="2800" dirty="0"/>
            </a:br>
            <a:r>
              <a:rPr lang="en-US" sz="2800" dirty="0"/>
              <a:t>Consider evaluating an individual for an ED who presents with any of the following:</a:t>
            </a:r>
            <a:br>
              <a:rPr lang="en-US" sz="2800" dirty="0"/>
            </a:br>
            <a:endParaRPr lang="en-US" sz="2800" dirty="0"/>
          </a:p>
        </p:txBody>
      </p:sp>
      <p:sp>
        <p:nvSpPr>
          <p:cNvPr id="21" name="Isosceles Triangle 2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3" name="Content Placeholder 5">
            <a:extLst>
              <a:ext uri="{FF2B5EF4-FFF2-40B4-BE49-F238E27FC236}">
                <a16:creationId xmlns:a16="http://schemas.microsoft.com/office/drawing/2014/main" id="{4D268862-D3A7-4E77-AA3E-224790C3E7EF}"/>
              </a:ext>
            </a:extLst>
          </p:cNvPr>
          <p:cNvGraphicFramePr>
            <a:graphicFrameLocks noGrp="1"/>
          </p:cNvGraphicFramePr>
          <p:nvPr>
            <p:ph idx="1"/>
            <p:extLst>
              <p:ext uri="{D42A27DB-BD31-4B8C-83A1-F6EECF244321}">
                <p14:modId xmlns:p14="http://schemas.microsoft.com/office/powerpoint/2010/main" val="321659257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335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ADDC5-BDE0-4436-9535-91EC450FB081}"/>
              </a:ext>
            </a:extLst>
          </p:cNvPr>
          <p:cNvSpPr>
            <a:spLocks noGrp="1"/>
          </p:cNvSpPr>
          <p:nvPr>
            <p:ph type="title"/>
          </p:nvPr>
        </p:nvSpPr>
        <p:spPr>
          <a:xfrm>
            <a:off x="1286933" y="609600"/>
            <a:ext cx="10197494" cy="1099457"/>
          </a:xfrm>
        </p:spPr>
        <p:txBody>
          <a:bodyPr>
            <a:noAutofit/>
          </a:bodyPr>
          <a:lstStyle/>
          <a:p>
            <a:pPr>
              <a:lnSpc>
                <a:spcPct val="90000"/>
              </a:lnSpc>
            </a:pPr>
            <a:r>
              <a:rPr lang="en-US" sz="2800" dirty="0"/>
              <a:t>Early Recognition</a:t>
            </a:r>
            <a:br>
              <a:rPr lang="en-US" sz="2800" dirty="0"/>
            </a:br>
            <a:r>
              <a:rPr lang="en-US" sz="2800" dirty="0"/>
              <a:t>Consider evaluating an individual for an ED who presents with any of the following:</a:t>
            </a:r>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6" name="Content Placeholder 2">
            <a:extLst>
              <a:ext uri="{FF2B5EF4-FFF2-40B4-BE49-F238E27FC236}">
                <a16:creationId xmlns:a16="http://schemas.microsoft.com/office/drawing/2014/main" id="{F65C6495-8755-4210-9EF2-86BD434923FB}"/>
              </a:ext>
            </a:extLst>
          </p:cNvPr>
          <p:cNvGraphicFramePr>
            <a:graphicFrameLocks noGrp="1"/>
          </p:cNvGraphicFramePr>
          <p:nvPr>
            <p:ph idx="1"/>
            <p:extLst>
              <p:ext uri="{D42A27DB-BD31-4B8C-83A1-F6EECF244321}">
                <p14:modId xmlns:p14="http://schemas.microsoft.com/office/powerpoint/2010/main" val="14013490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908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FE93591-7E22-400B-BC65-3EB426EDC395}"/>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rPr>
              <a:t>Criteria for Hospitalization for Acute Medical Stabilization</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E1DD005-5F46-4C0E-8ABF-6D165EB9E747}"/>
              </a:ext>
            </a:extLst>
          </p:cNvPr>
          <p:cNvSpPr>
            <a:spLocks noGrp="1"/>
          </p:cNvSpPr>
          <p:nvPr>
            <p:ph idx="1"/>
          </p:nvPr>
        </p:nvSpPr>
        <p:spPr>
          <a:xfrm>
            <a:off x="5856266" y="609600"/>
            <a:ext cx="5771114" cy="5819191"/>
          </a:xfrm>
        </p:spPr>
        <p:txBody>
          <a:bodyPr anchor="ctr">
            <a:normAutofit lnSpcReduction="10000"/>
          </a:bodyPr>
          <a:lstStyle/>
          <a:p>
            <a:pPr>
              <a:lnSpc>
                <a:spcPct val="90000"/>
              </a:lnSpc>
            </a:pPr>
            <a:r>
              <a:rPr lang="en-US" b="1" dirty="0">
                <a:solidFill>
                  <a:srgbClr val="FFFFFF"/>
                </a:solidFill>
              </a:rPr>
              <a:t>PRESENCE OF ONE OR MORE OF THE FOLLOWING:</a:t>
            </a:r>
          </a:p>
          <a:p>
            <a:pPr>
              <a:lnSpc>
                <a:spcPct val="90000"/>
              </a:lnSpc>
            </a:pPr>
            <a:r>
              <a:rPr lang="en-US" sz="1600" dirty="0">
                <a:solidFill>
                  <a:srgbClr val="FFFFFF"/>
                </a:solidFill>
              </a:rPr>
              <a:t>1. ≤ 75% median BMI (or ideal body weight) for age, sex, and height </a:t>
            </a:r>
          </a:p>
          <a:p>
            <a:pPr>
              <a:lnSpc>
                <a:spcPct val="90000"/>
              </a:lnSpc>
            </a:pPr>
            <a:r>
              <a:rPr lang="en-US" sz="1600" dirty="0">
                <a:solidFill>
                  <a:srgbClr val="FFFFFF"/>
                </a:solidFill>
              </a:rPr>
              <a:t>2. Hypoglycemia</a:t>
            </a:r>
          </a:p>
          <a:p>
            <a:pPr>
              <a:lnSpc>
                <a:spcPct val="90000"/>
              </a:lnSpc>
            </a:pPr>
            <a:r>
              <a:rPr lang="en-US" sz="1600" dirty="0">
                <a:solidFill>
                  <a:srgbClr val="FFFFFF"/>
                </a:solidFill>
              </a:rPr>
              <a:t>3. Electrolyte disturbance (hypokalemia, hyponatremia, hypophosphatemia and/or metabolic acidosis or alkalosis)</a:t>
            </a:r>
          </a:p>
          <a:p>
            <a:pPr>
              <a:lnSpc>
                <a:spcPct val="90000"/>
              </a:lnSpc>
            </a:pPr>
            <a:r>
              <a:rPr lang="en-US" sz="1600" dirty="0">
                <a:solidFill>
                  <a:srgbClr val="FFFFFF"/>
                </a:solidFill>
              </a:rPr>
              <a:t>4. ECG abnormalities (e.g., prolonged QTc &gt; 450, bradycardia,</a:t>
            </a:r>
          </a:p>
          <a:p>
            <a:pPr>
              <a:lnSpc>
                <a:spcPct val="90000"/>
              </a:lnSpc>
            </a:pPr>
            <a:r>
              <a:rPr lang="en-US" sz="1600" dirty="0">
                <a:solidFill>
                  <a:srgbClr val="FFFFFF"/>
                </a:solidFill>
              </a:rPr>
              <a:t>other arrhythmias)</a:t>
            </a:r>
          </a:p>
          <a:p>
            <a:pPr>
              <a:lnSpc>
                <a:spcPct val="90000"/>
              </a:lnSpc>
            </a:pPr>
            <a:r>
              <a:rPr lang="en-US" sz="1600" dirty="0">
                <a:solidFill>
                  <a:srgbClr val="FFFFFF"/>
                </a:solidFill>
              </a:rPr>
              <a:t>5. Hemodynamic instability (bradycardia, hypotension, hypothermia)</a:t>
            </a:r>
          </a:p>
          <a:p>
            <a:pPr>
              <a:lnSpc>
                <a:spcPct val="90000"/>
              </a:lnSpc>
            </a:pPr>
            <a:r>
              <a:rPr lang="en-US" sz="1600" dirty="0">
                <a:solidFill>
                  <a:srgbClr val="FFFFFF"/>
                </a:solidFill>
              </a:rPr>
              <a:t>6. Orthostasis</a:t>
            </a:r>
          </a:p>
          <a:p>
            <a:pPr>
              <a:lnSpc>
                <a:spcPct val="90000"/>
              </a:lnSpc>
            </a:pPr>
            <a:r>
              <a:rPr lang="en-US" sz="1600" dirty="0">
                <a:solidFill>
                  <a:srgbClr val="FFFFFF"/>
                </a:solidFill>
              </a:rPr>
              <a:t>7. Acute medical complications of malnutrition (e.g., syncope, seizures, cardiac failure, pancreatitis, etc.)</a:t>
            </a:r>
          </a:p>
          <a:p>
            <a:pPr>
              <a:lnSpc>
                <a:spcPct val="90000"/>
              </a:lnSpc>
            </a:pPr>
            <a:r>
              <a:rPr lang="en-US" sz="1600" dirty="0">
                <a:solidFill>
                  <a:srgbClr val="FFFFFF"/>
                </a:solidFill>
              </a:rPr>
              <a:t>8. Comorbid psychiatric or medical condition that prohibits or limits appropriate outpatient treatment (e.g., severe depression, suicidal ideation, obsessive compulsive disorder, type 1 diabetes mellitus)</a:t>
            </a:r>
          </a:p>
          <a:p>
            <a:pPr>
              <a:lnSpc>
                <a:spcPct val="90000"/>
              </a:lnSpc>
            </a:pPr>
            <a:r>
              <a:rPr lang="en-US" sz="1600" dirty="0">
                <a:solidFill>
                  <a:srgbClr val="FFFFFF"/>
                </a:solidFill>
              </a:rPr>
              <a:t>9. Uncertainty of the diagnosis of an ED</a:t>
            </a:r>
          </a:p>
        </p:txBody>
      </p:sp>
    </p:spTree>
    <p:extLst>
      <p:ext uri="{BB962C8B-B14F-4D97-AF65-F5344CB8AC3E}">
        <p14:creationId xmlns:p14="http://schemas.microsoft.com/office/powerpoint/2010/main" val="414089701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BC58020-7613-42E3-9F9C-77623C4F978B}"/>
              </a:ext>
            </a:extLst>
          </p:cNvPr>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rPr>
              <a:t>Criteria for Hospitalization for Acute Psychiatric Stabilization</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C8FF2E9-D581-4EA3-B746-0DAE09033372}"/>
              </a:ext>
            </a:extLst>
          </p:cNvPr>
          <p:cNvSpPr>
            <a:spLocks noGrp="1"/>
          </p:cNvSpPr>
          <p:nvPr>
            <p:ph idx="1"/>
          </p:nvPr>
        </p:nvSpPr>
        <p:spPr>
          <a:xfrm>
            <a:off x="6116084" y="609601"/>
            <a:ext cx="5511296" cy="5175624"/>
          </a:xfrm>
        </p:spPr>
        <p:txBody>
          <a:bodyPr anchor="ctr">
            <a:normAutofit/>
          </a:bodyPr>
          <a:lstStyle/>
          <a:p>
            <a:r>
              <a:rPr lang="en-US" sz="1700" b="1" dirty="0">
                <a:solidFill>
                  <a:srgbClr val="FFFFFF"/>
                </a:solidFill>
              </a:rPr>
              <a:t>PRESENCE OF ONE OR MORE OF THE FOLLOWING:</a:t>
            </a:r>
          </a:p>
          <a:p>
            <a:r>
              <a:rPr lang="en-US" sz="1700" dirty="0">
                <a:solidFill>
                  <a:srgbClr val="FFFFFF"/>
                </a:solidFill>
              </a:rPr>
              <a:t>1. Acute food refusal</a:t>
            </a:r>
          </a:p>
          <a:p>
            <a:r>
              <a:rPr lang="en-US" sz="1700" dirty="0">
                <a:solidFill>
                  <a:srgbClr val="FFFFFF"/>
                </a:solidFill>
              </a:rPr>
              <a:t>2. Suicidal thoughts or behaviors</a:t>
            </a:r>
          </a:p>
          <a:p>
            <a:r>
              <a:rPr lang="en-US" sz="1700" dirty="0">
                <a:solidFill>
                  <a:srgbClr val="FFFFFF"/>
                </a:solidFill>
              </a:rPr>
              <a:t>3. Other significant psychiatric comorbidity that interferes with ED treatment (anxiety, depression, obsessive compulsive disorder)</a:t>
            </a:r>
          </a:p>
          <a:p>
            <a:endParaRPr lang="en-US" sz="1700" dirty="0">
              <a:solidFill>
                <a:srgbClr val="FFFFFF"/>
              </a:solidFill>
            </a:endParaRPr>
          </a:p>
          <a:p>
            <a:r>
              <a:rPr lang="en-US" sz="1700" b="1" dirty="0">
                <a:solidFill>
                  <a:srgbClr val="FFFFFF"/>
                </a:solidFill>
              </a:rPr>
              <a:t>OTHER CONSIDERATIONS REGARDING HOSPITALIZATION:</a:t>
            </a:r>
          </a:p>
          <a:p>
            <a:r>
              <a:rPr lang="en-US" sz="1700" dirty="0">
                <a:solidFill>
                  <a:srgbClr val="FFFFFF"/>
                </a:solidFill>
              </a:rPr>
              <a:t>1. Failure of outpatient treatment</a:t>
            </a:r>
          </a:p>
          <a:p>
            <a:r>
              <a:rPr lang="en-US" sz="1700" dirty="0">
                <a:solidFill>
                  <a:srgbClr val="FFFFFF"/>
                </a:solidFill>
              </a:rPr>
              <a:t>2. Uncontrollable bingeing and/or purging by any means</a:t>
            </a:r>
          </a:p>
          <a:p>
            <a:r>
              <a:rPr lang="en-US" sz="1700" dirty="0">
                <a:solidFill>
                  <a:srgbClr val="FFFFFF"/>
                </a:solidFill>
              </a:rPr>
              <a:t>3. Inadequate social support and/or follow up medical or psychiatric care</a:t>
            </a:r>
          </a:p>
        </p:txBody>
      </p:sp>
    </p:spTree>
    <p:extLst>
      <p:ext uri="{BB962C8B-B14F-4D97-AF65-F5344CB8AC3E}">
        <p14:creationId xmlns:p14="http://schemas.microsoft.com/office/powerpoint/2010/main" val="269284044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24D06-8079-4233-906C-4BB8B6AD6F1A}"/>
              </a:ext>
            </a:extLst>
          </p:cNvPr>
          <p:cNvSpPr>
            <a:spLocks noGrp="1"/>
          </p:cNvSpPr>
          <p:nvPr>
            <p:ph type="title"/>
          </p:nvPr>
        </p:nvSpPr>
        <p:spPr>
          <a:xfrm>
            <a:off x="1286933" y="609600"/>
            <a:ext cx="10197494" cy="1099457"/>
          </a:xfrm>
        </p:spPr>
        <p:txBody>
          <a:bodyPr>
            <a:normAutofit/>
          </a:bodyPr>
          <a:lstStyle/>
          <a:p>
            <a:r>
              <a:rPr lang="en-US" dirty="0"/>
              <a:t>Timely Interventions</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A66285A-F722-4453-8A78-4A5F80C61B4D}"/>
              </a:ext>
            </a:extLst>
          </p:cNvPr>
          <p:cNvGraphicFramePr>
            <a:graphicFrameLocks noGrp="1"/>
          </p:cNvGraphicFramePr>
          <p:nvPr>
            <p:ph idx="1"/>
            <p:extLst>
              <p:ext uri="{D42A27DB-BD31-4B8C-83A1-F6EECF244321}">
                <p14:modId xmlns:p14="http://schemas.microsoft.com/office/powerpoint/2010/main" val="39895082"/>
              </p:ext>
            </p:extLst>
          </p:nvPr>
        </p:nvGraphicFramePr>
        <p:xfrm>
          <a:off x="1286933" y="1686846"/>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570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259F-FD6B-3FA4-120E-02EB341DE664}"/>
              </a:ext>
            </a:extLst>
          </p:cNvPr>
          <p:cNvSpPr>
            <a:spLocks noGrp="1"/>
          </p:cNvSpPr>
          <p:nvPr>
            <p:ph type="title"/>
          </p:nvPr>
        </p:nvSpPr>
        <p:spPr>
          <a:xfrm>
            <a:off x="372534" y="444322"/>
            <a:ext cx="8596668" cy="1320800"/>
          </a:xfrm>
        </p:spPr>
        <p:txBody>
          <a:bodyPr/>
          <a:lstStyle/>
          <a:p>
            <a:r>
              <a:rPr lang="en-US" dirty="0"/>
              <a:t>How to keep clinic “ED Friendly”</a:t>
            </a:r>
          </a:p>
        </p:txBody>
      </p:sp>
      <p:graphicFrame>
        <p:nvGraphicFramePr>
          <p:cNvPr id="5" name="Content Placeholder 2">
            <a:extLst>
              <a:ext uri="{FF2B5EF4-FFF2-40B4-BE49-F238E27FC236}">
                <a16:creationId xmlns:a16="http://schemas.microsoft.com/office/drawing/2014/main" id="{DF530BEC-FFB0-EF1D-0E1E-C9F612538F79}"/>
              </a:ext>
            </a:extLst>
          </p:cNvPr>
          <p:cNvGraphicFramePr>
            <a:graphicFrameLocks noGrp="1"/>
          </p:cNvGraphicFramePr>
          <p:nvPr>
            <p:ph idx="1"/>
            <p:extLst>
              <p:ext uri="{D42A27DB-BD31-4B8C-83A1-F6EECF244321}">
                <p14:modId xmlns:p14="http://schemas.microsoft.com/office/powerpoint/2010/main" val="1020141277"/>
              </p:ext>
            </p:extLst>
          </p:nvPr>
        </p:nvGraphicFramePr>
        <p:xfrm>
          <a:off x="1797665" y="1319047"/>
          <a:ext cx="9921369" cy="4929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0CBF34E-0A83-A9EF-5EF5-E1DCE768C776}"/>
              </a:ext>
            </a:extLst>
          </p:cNvPr>
          <p:cNvSpPr txBox="1"/>
          <p:nvPr/>
        </p:nvSpPr>
        <p:spPr>
          <a:xfrm>
            <a:off x="5248937" y="2656350"/>
            <a:ext cx="4851504" cy="1015663"/>
          </a:xfrm>
          <a:prstGeom prst="rect">
            <a:avLst/>
          </a:prstGeom>
          <a:noFill/>
        </p:spPr>
        <p:txBody>
          <a:bodyPr wrap="square" rtlCol="0">
            <a:spAutoFit/>
          </a:bodyPr>
          <a:lstStyle/>
          <a:p>
            <a:pPr lvl="0">
              <a:lnSpc>
                <a:spcPct val="100000"/>
              </a:lnSpc>
            </a:pPr>
            <a:r>
              <a:rPr lang="en-US" sz="1200" dirty="0"/>
              <a:t>Screen on an electronic scale not visible to the patient.</a:t>
            </a:r>
          </a:p>
          <a:p>
            <a:pPr lvl="0">
              <a:lnSpc>
                <a:spcPct val="100000"/>
              </a:lnSpc>
            </a:pPr>
            <a:r>
              <a:rPr lang="en-US" sz="1200" dirty="0"/>
              <a:t>Patient can turn backward on the scale or screen can sometimes be turned</a:t>
            </a:r>
          </a:p>
          <a:p>
            <a:pPr lvl="0">
              <a:lnSpc>
                <a:spcPct val="100000"/>
              </a:lnSpc>
            </a:pPr>
            <a:r>
              <a:rPr lang="en-US" sz="1200" dirty="0"/>
              <a:t>Analog or weighted scales may be more difficult to hide the weights</a:t>
            </a:r>
          </a:p>
          <a:p>
            <a:pPr lvl="0">
              <a:lnSpc>
                <a:spcPct val="100000"/>
              </a:lnSpc>
            </a:pPr>
            <a:r>
              <a:rPr lang="en-US" sz="1200" dirty="0"/>
              <a:t>Nursing staff needs to learn a good “poker face”</a:t>
            </a:r>
          </a:p>
        </p:txBody>
      </p:sp>
      <p:sp>
        <p:nvSpPr>
          <p:cNvPr id="6" name="TextBox 5">
            <a:extLst>
              <a:ext uri="{FF2B5EF4-FFF2-40B4-BE49-F238E27FC236}">
                <a16:creationId xmlns:a16="http://schemas.microsoft.com/office/drawing/2014/main" id="{57F5FF1B-A10D-4CE8-E5A4-67D891ED9A0C}"/>
              </a:ext>
            </a:extLst>
          </p:cNvPr>
          <p:cNvSpPr txBox="1"/>
          <p:nvPr/>
        </p:nvSpPr>
        <p:spPr>
          <a:xfrm>
            <a:off x="5118539" y="5223641"/>
            <a:ext cx="5055475" cy="1015663"/>
          </a:xfrm>
          <a:prstGeom prst="rect">
            <a:avLst/>
          </a:prstGeom>
          <a:noFill/>
        </p:spPr>
        <p:txBody>
          <a:bodyPr wrap="square" rtlCol="0">
            <a:spAutoFit/>
          </a:bodyPr>
          <a:lstStyle/>
          <a:p>
            <a:pPr lvl="0">
              <a:lnSpc>
                <a:spcPct val="100000"/>
              </a:lnSpc>
            </a:pPr>
            <a:r>
              <a:rPr lang="en-US" sz="1200" dirty="0"/>
              <a:t>As simple as “you look nice today” or “that is a nice top”</a:t>
            </a:r>
          </a:p>
          <a:p>
            <a:pPr lvl="0">
              <a:lnSpc>
                <a:spcPct val="100000"/>
              </a:lnSpc>
            </a:pPr>
            <a:r>
              <a:rPr lang="en-US" sz="1200" dirty="0"/>
              <a:t>ED patients reframe as a reflection on their physical appearance</a:t>
            </a:r>
          </a:p>
          <a:p>
            <a:pPr lvl="0">
              <a:lnSpc>
                <a:spcPct val="100000"/>
              </a:lnSpc>
            </a:pPr>
            <a:r>
              <a:rPr lang="en-US" sz="1200" dirty="0"/>
              <a:t>“nice top” -&gt; “this top used to be my fat girl top” -&gt; “this top now feels tighter on my body” -&gt; “she likes it because I am now a fat girl in this top”-&gt; “Fat. Fat. Fat.”</a:t>
            </a:r>
          </a:p>
        </p:txBody>
      </p:sp>
    </p:spTree>
    <p:extLst>
      <p:ext uri="{BB962C8B-B14F-4D97-AF65-F5344CB8AC3E}">
        <p14:creationId xmlns:p14="http://schemas.microsoft.com/office/powerpoint/2010/main" val="3779664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6704E-04A4-4443-86A4-A35D3D6E6E5D}"/>
              </a:ext>
            </a:extLst>
          </p:cNvPr>
          <p:cNvSpPr>
            <a:spLocks noGrp="1"/>
          </p:cNvSpPr>
          <p:nvPr>
            <p:ph type="title"/>
          </p:nvPr>
        </p:nvSpPr>
        <p:spPr>
          <a:xfrm>
            <a:off x="1286933" y="609600"/>
            <a:ext cx="10197494" cy="1099457"/>
          </a:xfrm>
        </p:spPr>
        <p:txBody>
          <a:bodyPr>
            <a:normAutofit/>
          </a:bodyPr>
          <a:lstStyle/>
          <a:p>
            <a:r>
              <a:rPr lang="en-US"/>
              <a:t>Timely Interventions</a:t>
            </a:r>
          </a:p>
        </p:txBody>
      </p:sp>
      <p:sp>
        <p:nvSpPr>
          <p:cNvPr id="7"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9" name="Content Placeholder 2">
            <a:extLst>
              <a:ext uri="{FF2B5EF4-FFF2-40B4-BE49-F238E27FC236}">
                <a16:creationId xmlns:a16="http://schemas.microsoft.com/office/drawing/2014/main" id="{7EBBAF39-E8BC-41AD-A16D-3CEDC3633C3F}"/>
              </a:ext>
            </a:extLst>
          </p:cNvPr>
          <p:cNvGraphicFramePr>
            <a:graphicFrameLocks noGrp="1"/>
          </p:cNvGraphicFramePr>
          <p:nvPr>
            <p:ph idx="1"/>
            <p:extLst>
              <p:ext uri="{D42A27DB-BD31-4B8C-83A1-F6EECF244321}">
                <p14:modId xmlns:p14="http://schemas.microsoft.com/office/powerpoint/2010/main" val="1923770818"/>
              </p:ext>
            </p:extLst>
          </p:nvPr>
        </p:nvGraphicFramePr>
        <p:xfrm>
          <a:off x="1286933" y="1709937"/>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404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69413-A60A-4554-95B7-8B0761E94973}"/>
              </a:ext>
            </a:extLst>
          </p:cNvPr>
          <p:cNvSpPr>
            <a:spLocks noGrp="1"/>
          </p:cNvSpPr>
          <p:nvPr>
            <p:ph type="title"/>
          </p:nvPr>
        </p:nvSpPr>
        <p:spPr>
          <a:xfrm>
            <a:off x="652481" y="1382486"/>
            <a:ext cx="3547581" cy="4093028"/>
          </a:xfrm>
        </p:spPr>
        <p:txBody>
          <a:bodyPr anchor="ctr">
            <a:normAutofit/>
          </a:bodyPr>
          <a:lstStyle/>
          <a:p>
            <a:r>
              <a:rPr lang="en-US" sz="4400" dirty="0"/>
              <a:t>Key Guidelines</a:t>
            </a:r>
          </a:p>
        </p:txBody>
      </p:sp>
      <p:grpSp>
        <p:nvGrpSpPr>
          <p:cNvPr id="24"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Content Placeholder 2">
            <a:extLst>
              <a:ext uri="{FF2B5EF4-FFF2-40B4-BE49-F238E27FC236}">
                <a16:creationId xmlns:a16="http://schemas.microsoft.com/office/drawing/2014/main" id="{6B04D65F-57C7-429F-92BF-0B349C764EE2}"/>
              </a:ext>
            </a:extLst>
          </p:cNvPr>
          <p:cNvGraphicFramePr>
            <a:graphicFrameLocks noGrp="1"/>
          </p:cNvGraphicFramePr>
          <p:nvPr>
            <p:ph idx="1"/>
            <p:extLst>
              <p:ext uri="{D42A27DB-BD31-4B8C-83A1-F6EECF244321}">
                <p14:modId xmlns:p14="http://schemas.microsoft.com/office/powerpoint/2010/main" val="330437730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328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DC5EF-227C-4EDE-92F4-4219E9171825}"/>
              </a:ext>
            </a:extLst>
          </p:cNvPr>
          <p:cNvSpPr>
            <a:spLocks noGrp="1"/>
          </p:cNvSpPr>
          <p:nvPr>
            <p:ph type="title"/>
          </p:nvPr>
        </p:nvSpPr>
        <p:spPr>
          <a:xfrm>
            <a:off x="1286933" y="609600"/>
            <a:ext cx="10197494" cy="1099457"/>
          </a:xfrm>
        </p:spPr>
        <p:txBody>
          <a:bodyPr>
            <a:normAutofit/>
          </a:bodyPr>
          <a:lstStyle/>
          <a:p>
            <a:r>
              <a:rPr lang="en-US" dirty="0"/>
              <a:t>Timely Interventions</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B0D5581-15ED-4845-AC7F-98F30F6A99F4}"/>
              </a:ext>
            </a:extLst>
          </p:cNvPr>
          <p:cNvGraphicFramePr>
            <a:graphicFrameLocks noGrp="1"/>
          </p:cNvGraphicFramePr>
          <p:nvPr>
            <p:ph idx="1"/>
            <p:extLst>
              <p:ext uri="{D42A27DB-BD31-4B8C-83A1-F6EECF244321}">
                <p14:modId xmlns:p14="http://schemas.microsoft.com/office/powerpoint/2010/main" val="623377417"/>
              </p:ext>
            </p:extLst>
          </p:nvPr>
        </p:nvGraphicFramePr>
        <p:xfrm>
          <a:off x="1286933" y="1717634"/>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580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80657-D736-4D9C-A922-FB6A26083112}"/>
              </a:ext>
            </a:extLst>
          </p:cNvPr>
          <p:cNvSpPr>
            <a:spLocks noGrp="1"/>
          </p:cNvSpPr>
          <p:nvPr>
            <p:ph type="title"/>
          </p:nvPr>
        </p:nvSpPr>
        <p:spPr>
          <a:xfrm>
            <a:off x="652481" y="1382486"/>
            <a:ext cx="3547581" cy="4093028"/>
          </a:xfrm>
        </p:spPr>
        <p:txBody>
          <a:bodyPr anchor="ctr">
            <a:normAutofit/>
          </a:bodyPr>
          <a:lstStyle/>
          <a:p>
            <a:r>
              <a:rPr lang="en-US" sz="4400"/>
              <a:t>Timely Interventions</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1F7FAC6-FED5-463F-BB18-AEC959333FB4}"/>
              </a:ext>
            </a:extLst>
          </p:cNvPr>
          <p:cNvGraphicFramePr>
            <a:graphicFrameLocks noGrp="1"/>
          </p:cNvGraphicFramePr>
          <p:nvPr>
            <p:ph idx="1"/>
            <p:extLst>
              <p:ext uri="{D42A27DB-BD31-4B8C-83A1-F6EECF244321}">
                <p14:modId xmlns:p14="http://schemas.microsoft.com/office/powerpoint/2010/main" val="306066771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8463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0DDD4A-B1CC-4B4A-8AAB-559CB3C4014B}"/>
              </a:ext>
            </a:extLst>
          </p:cNvPr>
          <p:cNvSpPr>
            <a:spLocks noGrp="1"/>
          </p:cNvSpPr>
          <p:nvPr>
            <p:ph type="title"/>
          </p:nvPr>
        </p:nvSpPr>
        <p:spPr>
          <a:xfrm>
            <a:off x="1286933" y="609600"/>
            <a:ext cx="10197494" cy="1099457"/>
          </a:xfrm>
        </p:spPr>
        <p:txBody>
          <a:bodyPr>
            <a:normAutofit/>
          </a:bodyPr>
          <a:lstStyle/>
          <a:p>
            <a:r>
              <a:rPr lang="en-US" dirty="0"/>
              <a:t>Ongoing Management</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971F25B-9ECC-45A3-A932-02E0AB50C69D}"/>
              </a:ext>
            </a:extLst>
          </p:cNvPr>
          <p:cNvGraphicFramePr>
            <a:graphicFrameLocks noGrp="1"/>
          </p:cNvGraphicFramePr>
          <p:nvPr>
            <p:ph idx="1"/>
            <p:extLst>
              <p:ext uri="{D42A27DB-BD31-4B8C-83A1-F6EECF244321}">
                <p14:modId xmlns:p14="http://schemas.microsoft.com/office/powerpoint/2010/main" val="3460580649"/>
              </p:ext>
            </p:extLst>
          </p:nvPr>
        </p:nvGraphicFramePr>
        <p:xfrm>
          <a:off x="1286933" y="177151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2450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BEAC-29A4-8524-711C-BF4A0A1A431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E44D8A0-6D1C-1AE8-36E6-F216242E043A}"/>
              </a:ext>
            </a:extLst>
          </p:cNvPr>
          <p:cNvSpPr>
            <a:spLocks noGrp="1"/>
          </p:cNvSpPr>
          <p:nvPr>
            <p:ph idx="1"/>
          </p:nvPr>
        </p:nvSpPr>
        <p:spPr>
          <a:xfrm>
            <a:off x="677334" y="1403844"/>
            <a:ext cx="8596668" cy="5138845"/>
          </a:xfrm>
        </p:spPr>
        <p:txBody>
          <a:bodyPr>
            <a:normAutofit fontScale="77500" lnSpcReduction="20000"/>
          </a:bodyPr>
          <a:lstStyle/>
          <a:p>
            <a:r>
              <a:rPr lang="en-US" b="0" i="0" u="none" strike="noStrike" dirty="0">
                <a:solidFill>
                  <a:srgbClr val="000000"/>
                </a:solidFill>
                <a:effectLst/>
              </a:rPr>
              <a:t>Westmoreland, P., Krantz, M. J., &amp; </a:t>
            </a:r>
            <a:r>
              <a:rPr lang="en-US" b="0" i="0" u="none" strike="noStrike" dirty="0" err="1">
                <a:solidFill>
                  <a:srgbClr val="000000"/>
                </a:solidFill>
                <a:effectLst/>
              </a:rPr>
              <a:t>Mehler</a:t>
            </a:r>
            <a:r>
              <a:rPr lang="en-US" b="0" i="0" u="none" strike="noStrike" dirty="0">
                <a:solidFill>
                  <a:srgbClr val="000000"/>
                </a:solidFill>
                <a:effectLst/>
              </a:rPr>
              <a:t>, P. S. (2016). Medical Complications of Anorexia Nervosa and Bulimia. </a:t>
            </a:r>
            <a:r>
              <a:rPr lang="en-US" b="0" i="1" u="none" strike="noStrike" dirty="0">
                <a:solidFill>
                  <a:srgbClr val="000000"/>
                </a:solidFill>
                <a:effectLst/>
              </a:rPr>
              <a:t>The American Journal of Medicine</a:t>
            </a:r>
            <a:r>
              <a:rPr lang="en-US" b="0" i="0" u="none" strike="noStrike" dirty="0">
                <a:solidFill>
                  <a:srgbClr val="000000"/>
                </a:solidFill>
                <a:effectLst/>
              </a:rPr>
              <a:t>, </a:t>
            </a:r>
            <a:r>
              <a:rPr lang="en-US" b="0" i="1" u="none" strike="noStrike" dirty="0">
                <a:solidFill>
                  <a:srgbClr val="000000"/>
                </a:solidFill>
                <a:effectLst/>
              </a:rPr>
              <a:t>129</a:t>
            </a:r>
            <a:r>
              <a:rPr lang="en-US" b="0" i="0" u="none" strike="noStrike" dirty="0">
                <a:solidFill>
                  <a:srgbClr val="000000"/>
                </a:solidFill>
                <a:effectLst/>
              </a:rPr>
              <a:t>(1). </a:t>
            </a:r>
          </a:p>
          <a:p>
            <a:r>
              <a:rPr lang="en-US" b="0" i="0" u="none" strike="noStrike" dirty="0" err="1">
                <a:solidFill>
                  <a:srgbClr val="000000"/>
                </a:solidFill>
                <a:effectLst/>
              </a:rPr>
              <a:t>Uniacke</a:t>
            </a:r>
            <a:r>
              <a:rPr lang="en-US" b="0" i="0" u="none" strike="noStrike" dirty="0">
                <a:solidFill>
                  <a:srgbClr val="000000"/>
                </a:solidFill>
                <a:effectLst/>
              </a:rPr>
              <a:t>, B., &amp; Walsh, B. T. (2022). In the clinic: Eating Disorders. </a:t>
            </a:r>
            <a:r>
              <a:rPr lang="en-US" b="0" i="1" u="none" strike="noStrike" dirty="0">
                <a:solidFill>
                  <a:srgbClr val="000000"/>
                </a:solidFill>
                <a:effectLst/>
              </a:rPr>
              <a:t>Annals of Internal Medicine</a:t>
            </a:r>
            <a:r>
              <a:rPr lang="en-US" b="0" i="0" u="none" strike="noStrike" dirty="0">
                <a:solidFill>
                  <a:srgbClr val="000000"/>
                </a:solidFill>
                <a:effectLst/>
              </a:rPr>
              <a:t>. https://</a:t>
            </a:r>
            <a:r>
              <a:rPr lang="en-US" b="0" i="0" u="none" strike="noStrike" dirty="0" err="1">
                <a:solidFill>
                  <a:srgbClr val="000000"/>
                </a:solidFill>
                <a:effectLst/>
              </a:rPr>
              <a:t>doi.org</a:t>
            </a:r>
            <a:r>
              <a:rPr lang="en-US" b="0" i="0" u="none" strike="noStrike" dirty="0">
                <a:solidFill>
                  <a:srgbClr val="000000"/>
                </a:solidFill>
                <a:effectLst/>
              </a:rPr>
              <a:t>/10.7326/AITC202208160 </a:t>
            </a:r>
          </a:p>
          <a:p>
            <a:r>
              <a:rPr lang="en-US" b="0" i="0" u="none" strike="noStrike" dirty="0" err="1">
                <a:solidFill>
                  <a:srgbClr val="000000"/>
                </a:solidFill>
                <a:effectLst/>
              </a:rPr>
              <a:t>Ovidio</a:t>
            </a:r>
            <a:r>
              <a:rPr lang="en-US" b="0" i="0" u="none" strike="noStrike" dirty="0">
                <a:solidFill>
                  <a:srgbClr val="000000"/>
                </a:solidFill>
                <a:effectLst/>
              </a:rPr>
              <a:t>, O., Devlin, M., Dooley-Hash, S., </a:t>
            </a:r>
            <a:r>
              <a:rPr lang="en-US" b="0" i="0" u="none" strike="noStrike" dirty="0" err="1">
                <a:solidFill>
                  <a:srgbClr val="000000"/>
                </a:solidFill>
                <a:effectLst/>
              </a:rPr>
              <a:t>Guarda</a:t>
            </a:r>
            <a:r>
              <a:rPr lang="en-US" b="0" i="0" u="none" strike="noStrike" dirty="0">
                <a:solidFill>
                  <a:srgbClr val="000000"/>
                </a:solidFill>
                <a:effectLst/>
              </a:rPr>
              <a:t>, A., Katzman, D. K., Madden, S., </a:t>
            </a:r>
            <a:r>
              <a:rPr lang="en-US" b="0" i="0" u="none" strike="noStrike" dirty="0" err="1">
                <a:solidFill>
                  <a:srgbClr val="000000"/>
                </a:solidFill>
                <a:effectLst/>
              </a:rPr>
              <a:t>McGilley</a:t>
            </a:r>
            <a:r>
              <a:rPr lang="en-US" b="0" i="0" u="none" strike="noStrike" dirty="0">
                <a:solidFill>
                  <a:srgbClr val="000000"/>
                </a:solidFill>
                <a:effectLst/>
              </a:rPr>
              <a:t>, B. H., Michel, D., &amp; Rome, E. S. (n.d.). (rep.). </a:t>
            </a:r>
            <a:r>
              <a:rPr lang="en-US" b="0" i="1" u="none" strike="noStrike" dirty="0">
                <a:solidFill>
                  <a:srgbClr val="000000"/>
                </a:solidFill>
                <a:effectLst/>
              </a:rPr>
              <a:t>Eating Disorders: A guide to medical care - Critical Points for Early Recognition &amp; Medical Risk Management in the Care of Individuals with Eating Disorders</a:t>
            </a:r>
            <a:r>
              <a:rPr lang="en-US" b="0" i="0" u="none" strike="noStrike" dirty="0">
                <a:solidFill>
                  <a:srgbClr val="000000"/>
                </a:solidFill>
                <a:effectLst/>
              </a:rPr>
              <a:t> (3rd ed.). </a:t>
            </a:r>
          </a:p>
          <a:p>
            <a:r>
              <a:rPr lang="en-US" dirty="0"/>
              <a:t> Garber AK, Sawyer SM, Golden NH, </a:t>
            </a:r>
            <a:r>
              <a:rPr lang="en-US" dirty="0" err="1"/>
              <a:t>Guarda</a:t>
            </a:r>
            <a:r>
              <a:rPr lang="en-US" dirty="0"/>
              <a:t> AS, Katzman DK, Kohn MR, Le Grange D, Madden S, Whitelaw M, Redgrave GW. (2016).</a:t>
            </a:r>
            <a:br>
              <a:rPr lang="en-US" dirty="0"/>
            </a:br>
            <a:r>
              <a:rPr lang="en-US" dirty="0"/>
              <a:t>A Systematic Review of Approaches to Refeeding in Patients</a:t>
            </a:r>
            <a:br>
              <a:rPr lang="en-US" dirty="0"/>
            </a:br>
            <a:r>
              <a:rPr lang="en-US" dirty="0"/>
              <a:t>with Anorexia Nervosa. International Journal of Eating Disorders. 49(3), 293-310. </a:t>
            </a:r>
          </a:p>
          <a:p>
            <a:r>
              <a:rPr lang="en-US" dirty="0"/>
              <a:t>Mond JM, Myers TC, Crosby RD, Hay PJ, Rodgers B, Morgan JF,</a:t>
            </a:r>
            <a:br>
              <a:rPr lang="en-US" dirty="0"/>
            </a:br>
            <a:r>
              <a:rPr lang="en-US" dirty="0"/>
              <a:t>Lacey JH, Mitchell JE. (2008). Screening for Eating Disorders in Primary Care: EDE-Q versus SCOFF. </a:t>
            </a:r>
            <a:r>
              <a:rPr lang="en-US" dirty="0" err="1"/>
              <a:t>Behaviour</a:t>
            </a:r>
            <a:r>
              <a:rPr lang="en-US" dirty="0"/>
              <a:t> Research and Therapy. 46, 612–622. </a:t>
            </a:r>
          </a:p>
          <a:p>
            <a:r>
              <a:rPr lang="en-US" dirty="0"/>
              <a:t>Sachs K, Andersen D, Sommer J, Winkelman A, </a:t>
            </a:r>
            <a:r>
              <a:rPr lang="en-US" dirty="0" err="1"/>
              <a:t>Mehler</a:t>
            </a:r>
            <a:r>
              <a:rPr lang="en-US" dirty="0"/>
              <a:t> PS. (2015). Avoiding Medical Complications During the Refeeding of Patients with Anorexia Nervosa. Eating Disorders. 23(5), 411-421. </a:t>
            </a:r>
          </a:p>
          <a:p>
            <a:r>
              <a:rPr lang="en-US" dirty="0"/>
              <a:t>The Society for Adolescent Health and Medicine. (2015). Position Paper of the Society for Adolescent Health and Medicine: Medical Management of Restrictive Eating Disorders in Adolescents and Young Adults.</a:t>
            </a:r>
            <a:br>
              <a:rPr lang="en-US" dirty="0"/>
            </a:br>
            <a:r>
              <a:rPr lang="en-US" dirty="0"/>
              <a:t>Journal of Adolescent Health. 56(1), 121–125. </a:t>
            </a:r>
          </a:p>
          <a:p>
            <a:r>
              <a:rPr lang="en-US" dirty="0"/>
              <a:t>The Society for Adolescent Health and Medicine. (2014). Refeeding Hypophosphatemia in Hospitalized Adolescents with Anorexia Nervosa: A Position Statement of the Society for Adolescent Health and Medicine. Journal of Adolescent Health. 55(3), 455-457. </a:t>
            </a:r>
          </a:p>
        </p:txBody>
      </p:sp>
    </p:spTree>
    <p:extLst>
      <p:ext uri="{BB962C8B-B14F-4D97-AF65-F5344CB8AC3E}">
        <p14:creationId xmlns:p14="http://schemas.microsoft.com/office/powerpoint/2010/main" val="668920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7847601F-1808-4046-BA55-3F93D806694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7687"/>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 picture containing logo&#10;&#10;Description automatically generated">
            <a:extLst>
              <a:ext uri="{FF2B5EF4-FFF2-40B4-BE49-F238E27FC236}">
                <a16:creationId xmlns:a16="http://schemas.microsoft.com/office/drawing/2014/main" id="{275911C6-EC13-C347-C6B9-AEDEF124B622}"/>
              </a:ext>
            </a:extLst>
          </p:cNvPr>
          <p:cNvPicPr>
            <a:picLocks noChangeAspect="1"/>
          </p:cNvPicPr>
          <p:nvPr/>
        </p:nvPicPr>
        <p:blipFill>
          <a:blip r:embed="rId3"/>
          <a:stretch>
            <a:fillRect/>
          </a:stretch>
        </p:blipFill>
        <p:spPr>
          <a:xfrm>
            <a:off x="9539591" y="5607342"/>
            <a:ext cx="2175754" cy="790872"/>
          </a:xfrm>
          <a:prstGeom prst="rect">
            <a:avLst/>
          </a:prstGeom>
        </p:spPr>
      </p:pic>
    </p:spTree>
    <p:extLst>
      <p:ext uri="{BB962C8B-B14F-4D97-AF65-F5344CB8AC3E}">
        <p14:creationId xmlns:p14="http://schemas.microsoft.com/office/powerpoint/2010/main" val="127722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2B4F1-D1FE-4A95-884A-0D191CF01520}"/>
              </a:ext>
            </a:extLst>
          </p:cNvPr>
          <p:cNvSpPr>
            <a:spLocks noGrp="1"/>
          </p:cNvSpPr>
          <p:nvPr>
            <p:ph type="title"/>
          </p:nvPr>
        </p:nvSpPr>
        <p:spPr>
          <a:xfrm>
            <a:off x="652481" y="1382486"/>
            <a:ext cx="3547581" cy="4093028"/>
          </a:xfrm>
        </p:spPr>
        <p:txBody>
          <a:bodyPr anchor="ctr">
            <a:normAutofit/>
          </a:bodyPr>
          <a:lstStyle/>
          <a:p>
            <a:r>
              <a:rPr lang="en-US" sz="4400" dirty="0"/>
              <a:t>Key Guidelines</a:t>
            </a:r>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A5442EA5-853A-49C0-8225-A3695C480960}"/>
              </a:ext>
            </a:extLst>
          </p:cNvPr>
          <p:cNvGraphicFramePr>
            <a:graphicFrameLocks noGrp="1"/>
          </p:cNvGraphicFramePr>
          <p:nvPr>
            <p:ph idx="1"/>
            <p:extLst>
              <p:ext uri="{D42A27DB-BD31-4B8C-83A1-F6EECF244321}">
                <p14:modId xmlns:p14="http://schemas.microsoft.com/office/powerpoint/2010/main" val="270382499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1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F8BA2-2295-4E4C-BEBA-4DB093E42240}"/>
              </a:ext>
            </a:extLst>
          </p:cNvPr>
          <p:cNvPicPr>
            <a:picLocks noChangeAspect="1"/>
          </p:cNvPicPr>
          <p:nvPr/>
        </p:nvPicPr>
        <p:blipFill rotWithShape="1">
          <a:blip r:embed="rId2"/>
          <a:srcRect l="10124" r="12767"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2C17D7D-F8DC-4349-8773-23E2FC24F250}"/>
              </a:ext>
            </a:extLst>
          </p:cNvPr>
          <p:cNvSpPr>
            <a:spLocks noGrp="1"/>
          </p:cNvSpPr>
          <p:nvPr>
            <p:ph type="title"/>
          </p:nvPr>
        </p:nvSpPr>
        <p:spPr>
          <a:xfrm>
            <a:off x="677333" y="609600"/>
            <a:ext cx="3851123" cy="1320800"/>
          </a:xfrm>
        </p:spPr>
        <p:txBody>
          <a:bodyPr>
            <a:normAutofit/>
          </a:bodyPr>
          <a:lstStyle/>
          <a:p>
            <a:r>
              <a:rPr lang="en-US" dirty="0"/>
              <a:t>Defining Eating Disorders</a:t>
            </a:r>
          </a:p>
        </p:txBody>
      </p:sp>
      <p:sp>
        <p:nvSpPr>
          <p:cNvPr id="3" name="Content Placeholder 2">
            <a:extLst>
              <a:ext uri="{FF2B5EF4-FFF2-40B4-BE49-F238E27FC236}">
                <a16:creationId xmlns:a16="http://schemas.microsoft.com/office/drawing/2014/main" id="{9918A8B2-BEA3-4338-8C2B-A0B92BB527A9}"/>
              </a:ext>
            </a:extLst>
          </p:cNvPr>
          <p:cNvSpPr>
            <a:spLocks noGrp="1"/>
          </p:cNvSpPr>
          <p:nvPr>
            <p:ph idx="1"/>
          </p:nvPr>
        </p:nvSpPr>
        <p:spPr>
          <a:xfrm>
            <a:off x="410547" y="1838131"/>
            <a:ext cx="4386851" cy="4410269"/>
          </a:xfrm>
        </p:spPr>
        <p:txBody>
          <a:bodyPr>
            <a:normAutofit fontScale="92500"/>
          </a:bodyPr>
          <a:lstStyle/>
          <a:p>
            <a:pPr>
              <a:lnSpc>
                <a:spcPct val="90000"/>
              </a:lnSpc>
            </a:pPr>
            <a:r>
              <a:rPr lang="en-US" sz="1400" dirty="0"/>
              <a:t>Anorexia nervosa (AN): Restriction of energy intake relative to an individual’s requirements, leading to a significantly low body weight in the context of age, sex, developmental trajectory and health status. Disturbance of body image, an intense fear of gaining weight, lack of recognition of the seriousness of the illness and/or behaviors that interfere with weight gain are also present.</a:t>
            </a:r>
          </a:p>
          <a:p>
            <a:pPr lvl="1">
              <a:lnSpc>
                <a:spcPct val="90000"/>
              </a:lnSpc>
            </a:pPr>
            <a:r>
              <a:rPr lang="en-US" sz="1400" dirty="0"/>
              <a:t>(F50.01): </a:t>
            </a:r>
            <a:r>
              <a:rPr lang="en-US" sz="1400" u="sng" dirty="0"/>
              <a:t>Restricting type</a:t>
            </a:r>
            <a:r>
              <a:rPr lang="en-US" sz="1400" dirty="0"/>
              <a:t>: During the last 3 months, the individual has not engaged in recurrent episodes of binge eating or purging behavior (i.e., self-induced vomiting or the misuse of laxatives, diuretics, or enemas). This subtype describes presentations in which weight loss is accomplished primarily through dieting, fasting, and/or excessive exercise.</a:t>
            </a:r>
          </a:p>
          <a:p>
            <a:pPr lvl="1">
              <a:lnSpc>
                <a:spcPct val="90000"/>
              </a:lnSpc>
            </a:pPr>
            <a:r>
              <a:rPr lang="en-US" sz="1400" dirty="0"/>
              <a:t>(F50.02): </a:t>
            </a:r>
            <a:r>
              <a:rPr lang="en-US" sz="1400" u="sng" dirty="0"/>
              <a:t>Binge-eating/purging type</a:t>
            </a:r>
            <a:r>
              <a:rPr lang="en-US" sz="1400" dirty="0"/>
              <a:t>: During the last 3 months, the individual has engaged in recurrent episodes of binge eating or purging behavior (i.e., self-induced vomiting or the misuse of laxatives, diuretics, or enemas).</a:t>
            </a:r>
          </a:p>
        </p:txBody>
      </p:sp>
      <p:cxnSp>
        <p:nvCxnSpPr>
          <p:cNvPr id="13"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859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A50C3A-40AF-496C-B99C-D4CB13F932DE}"/>
              </a:ext>
            </a:extLst>
          </p:cNvPr>
          <p:cNvPicPr>
            <a:picLocks noChangeAspect="1"/>
          </p:cNvPicPr>
          <p:nvPr/>
        </p:nvPicPr>
        <p:blipFill rotWithShape="1">
          <a:blip r:embed="rId2"/>
          <a:srcRect l="23470" r="-1"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4FBD86E-EB81-43D1-899D-2D32C80BE9A6}"/>
              </a:ext>
            </a:extLst>
          </p:cNvPr>
          <p:cNvSpPr>
            <a:spLocks noGrp="1"/>
          </p:cNvSpPr>
          <p:nvPr>
            <p:ph type="title"/>
          </p:nvPr>
        </p:nvSpPr>
        <p:spPr>
          <a:xfrm>
            <a:off x="677333" y="609600"/>
            <a:ext cx="3851123" cy="1320800"/>
          </a:xfrm>
        </p:spPr>
        <p:txBody>
          <a:bodyPr>
            <a:normAutofit/>
          </a:bodyPr>
          <a:lstStyle/>
          <a:p>
            <a:r>
              <a:rPr lang="en-US" dirty="0"/>
              <a:t>Defining Eating Disorders</a:t>
            </a:r>
          </a:p>
        </p:txBody>
      </p:sp>
      <p:sp>
        <p:nvSpPr>
          <p:cNvPr id="3" name="Content Placeholder 2">
            <a:extLst>
              <a:ext uri="{FF2B5EF4-FFF2-40B4-BE49-F238E27FC236}">
                <a16:creationId xmlns:a16="http://schemas.microsoft.com/office/drawing/2014/main" id="{42DAD91F-F00E-44CE-B089-87C6B8AA99C0}"/>
              </a:ext>
            </a:extLst>
          </p:cNvPr>
          <p:cNvSpPr>
            <a:spLocks noGrp="1"/>
          </p:cNvSpPr>
          <p:nvPr>
            <p:ph idx="1"/>
          </p:nvPr>
        </p:nvSpPr>
        <p:spPr>
          <a:xfrm>
            <a:off x="373224" y="1930401"/>
            <a:ext cx="4393510" cy="4181150"/>
          </a:xfrm>
        </p:spPr>
        <p:txBody>
          <a:bodyPr>
            <a:normAutofit fontScale="92500" lnSpcReduction="10000"/>
          </a:bodyPr>
          <a:lstStyle/>
          <a:p>
            <a:pPr>
              <a:lnSpc>
                <a:spcPct val="90000"/>
              </a:lnSpc>
            </a:pPr>
            <a:r>
              <a:rPr lang="en-US" sz="1400" dirty="0"/>
              <a:t>Bulimia Nervosa (BN): Binge eating (eating a large amount of food in a relatively short period of time with a concomitant sense of loss of control) with purging/compensatory behavior (e.g. self-induced vomiting, laxative or diuretic abuse, insulin misuse, excessive exercise, diet pills) once a week or more for at least 3 months. Disturbance of body image, an intense fear of gaining weight and lack of recognition of the seriousness of the illness may also be present.</a:t>
            </a:r>
          </a:p>
          <a:p>
            <a:pPr lvl="1">
              <a:lnSpc>
                <a:spcPct val="90000"/>
              </a:lnSpc>
            </a:pPr>
            <a:r>
              <a:rPr lang="en-US" sz="1400" dirty="0"/>
              <a:t>Mild: An average of 1–3 episodes of inappropriate compensatory behaviors per week.</a:t>
            </a:r>
          </a:p>
          <a:p>
            <a:pPr lvl="1">
              <a:lnSpc>
                <a:spcPct val="90000"/>
              </a:lnSpc>
            </a:pPr>
            <a:r>
              <a:rPr lang="en-US" sz="1400" dirty="0"/>
              <a:t>Moderate: An average of 4–7 episodes of inappropriate compensatory behaviors per week.</a:t>
            </a:r>
          </a:p>
          <a:p>
            <a:pPr lvl="1">
              <a:lnSpc>
                <a:spcPct val="90000"/>
              </a:lnSpc>
            </a:pPr>
            <a:r>
              <a:rPr lang="en-US" sz="1400" dirty="0"/>
              <a:t>Severe: An average of 8–13 episodes of inappropriate compensatory behaviors per week.</a:t>
            </a:r>
          </a:p>
          <a:p>
            <a:pPr lvl="1">
              <a:lnSpc>
                <a:spcPct val="90000"/>
              </a:lnSpc>
            </a:pPr>
            <a:r>
              <a:rPr lang="en-US" sz="1400" dirty="0"/>
              <a:t>Extreme: An average of 14 or more episodes of inappropriate compensatory behaviors per week.</a:t>
            </a:r>
          </a:p>
          <a:p>
            <a:pPr>
              <a:lnSpc>
                <a:spcPct val="90000"/>
              </a:lnSpc>
            </a:pPr>
            <a:endParaRPr lang="en-US" sz="1400" dirty="0"/>
          </a:p>
        </p:txBody>
      </p:sp>
      <p:cxnSp>
        <p:nvCxnSpPr>
          <p:cNvPr id="92" name="Straight Connector 9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6154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4BA8-BC6E-45F2-ADDB-A17E1C6EA8AA}"/>
              </a:ext>
            </a:extLst>
          </p:cNvPr>
          <p:cNvSpPr>
            <a:spLocks noGrp="1"/>
          </p:cNvSpPr>
          <p:nvPr>
            <p:ph type="title"/>
          </p:nvPr>
        </p:nvSpPr>
        <p:spPr>
          <a:xfrm>
            <a:off x="4349123" y="609600"/>
            <a:ext cx="4924878" cy="1320800"/>
          </a:xfrm>
        </p:spPr>
        <p:txBody>
          <a:bodyPr anchor="ctr">
            <a:normAutofit/>
          </a:bodyPr>
          <a:lstStyle/>
          <a:p>
            <a:r>
              <a:rPr lang="en-US"/>
              <a:t>Defining Eating Disorders</a:t>
            </a:r>
            <a:endParaRPr lang="en-US" dirty="0"/>
          </a:p>
        </p:txBody>
      </p:sp>
      <p:pic>
        <p:nvPicPr>
          <p:cNvPr id="6" name="Picture 5">
            <a:extLst>
              <a:ext uri="{FF2B5EF4-FFF2-40B4-BE49-F238E27FC236}">
                <a16:creationId xmlns:a16="http://schemas.microsoft.com/office/drawing/2014/main" id="{AE8C0E24-27F3-4BBB-B2AC-DAA05FA7AFFF}"/>
              </a:ext>
            </a:extLst>
          </p:cNvPr>
          <p:cNvPicPr>
            <a:picLocks noChangeAspect="1"/>
          </p:cNvPicPr>
          <p:nvPr/>
        </p:nvPicPr>
        <p:blipFill>
          <a:blip r:embed="rId2"/>
          <a:stretch>
            <a:fillRect/>
          </a:stretch>
        </p:blipFill>
        <p:spPr>
          <a:xfrm>
            <a:off x="799814" y="889068"/>
            <a:ext cx="3251701" cy="4926819"/>
          </a:xfrm>
          <a:prstGeom prst="rect">
            <a:avLst/>
          </a:prstGeom>
        </p:spPr>
      </p:pic>
      <p:sp>
        <p:nvSpPr>
          <p:cNvPr id="3" name="Content Placeholder 2">
            <a:extLst>
              <a:ext uri="{FF2B5EF4-FFF2-40B4-BE49-F238E27FC236}">
                <a16:creationId xmlns:a16="http://schemas.microsoft.com/office/drawing/2014/main" id="{14AB6863-6071-47C8-9E37-D5046874EEE7}"/>
              </a:ext>
            </a:extLst>
          </p:cNvPr>
          <p:cNvSpPr>
            <a:spLocks noGrp="1"/>
          </p:cNvSpPr>
          <p:nvPr>
            <p:ph idx="1"/>
          </p:nvPr>
        </p:nvSpPr>
        <p:spPr>
          <a:xfrm>
            <a:off x="4349123" y="2160590"/>
            <a:ext cx="4921876" cy="3739698"/>
          </a:xfrm>
        </p:spPr>
        <p:txBody>
          <a:bodyPr>
            <a:normAutofit/>
          </a:bodyPr>
          <a:lstStyle/>
          <a:p>
            <a:pPr>
              <a:lnSpc>
                <a:spcPct val="90000"/>
              </a:lnSpc>
            </a:pPr>
            <a:r>
              <a:rPr lang="en-US" sz="1300"/>
              <a:t>Binge Eating Disorder (BED): Binge eating, in the absence of compensatory behavior, once a week for at least 3 months. Binge eating episodes are associated with eating: rapidly, when not hungry, until extreme fullness, and/or associated with depression.</a:t>
            </a:r>
          </a:p>
          <a:p>
            <a:pPr>
              <a:lnSpc>
                <a:spcPct val="90000"/>
              </a:lnSpc>
            </a:pPr>
            <a:r>
              <a:rPr lang="en-US" sz="1300"/>
              <a:t>Other Specified Feeding and Eating Disorder (OSFED): An ED that does not meet full criteria for one of the above categories, but has specific disordered eating behaviors such as restricting intake, purging and/or binge eating as key features shame or guilt.</a:t>
            </a:r>
          </a:p>
          <a:p>
            <a:pPr>
              <a:lnSpc>
                <a:spcPct val="90000"/>
              </a:lnSpc>
            </a:pPr>
            <a:r>
              <a:rPr lang="en-US" sz="1300"/>
              <a:t>Unspecified Feeding or Eating Disorder (UFED): ED behaviors are present, but they are not specified by the care provider.</a:t>
            </a:r>
          </a:p>
          <a:p>
            <a:pPr>
              <a:lnSpc>
                <a:spcPct val="90000"/>
              </a:lnSpc>
            </a:pPr>
            <a:r>
              <a:rPr lang="en-US" sz="1300"/>
              <a:t>Avoidant/Restrictive Food Intake Disorder (ARFID): Significant weight loss, nutritional deficiency, dependence on nutritional supplement or marked interference with psychosocial functioning due to caloric and/or nutrient restriction, but without weight or shape concerns.</a:t>
            </a:r>
          </a:p>
        </p:txBody>
      </p:sp>
      <p:sp>
        <p:nvSpPr>
          <p:cNvPr id="4" name="TextBox 3">
            <a:extLst>
              <a:ext uri="{FF2B5EF4-FFF2-40B4-BE49-F238E27FC236}">
                <a16:creationId xmlns:a16="http://schemas.microsoft.com/office/drawing/2014/main" id="{22DE2DFC-91A4-4F9D-94DE-6BEA9C90F249}"/>
              </a:ext>
            </a:extLst>
          </p:cNvPr>
          <p:cNvSpPr txBox="1"/>
          <p:nvPr/>
        </p:nvSpPr>
        <p:spPr>
          <a:xfrm>
            <a:off x="643467" y="6215270"/>
            <a:ext cx="7718644" cy="307777"/>
          </a:xfrm>
          <a:prstGeom prst="rect">
            <a:avLst/>
          </a:prstGeom>
          <a:noFill/>
        </p:spPr>
        <p:txBody>
          <a:bodyPr wrap="square" rtlCol="0">
            <a:spAutoFit/>
          </a:bodyPr>
          <a:lstStyle/>
          <a:p>
            <a:pPr>
              <a:spcAft>
                <a:spcPts val="600"/>
              </a:spcAft>
            </a:pPr>
            <a:r>
              <a:rPr lang="en-US" sz="1400">
                <a:solidFill>
                  <a:schemeClr val="accent6"/>
                </a:solidFill>
              </a:rPr>
              <a:t>Consult www.aed.org, DSM-5 or ICD-10 for full diagnostic descriptions</a:t>
            </a:r>
          </a:p>
        </p:txBody>
      </p:sp>
    </p:spTree>
    <p:extLst>
      <p:ext uri="{BB962C8B-B14F-4D97-AF65-F5344CB8AC3E}">
        <p14:creationId xmlns:p14="http://schemas.microsoft.com/office/powerpoint/2010/main" val="23152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74CB-CA33-4868-BA47-E20A94ACE130}"/>
              </a:ext>
            </a:extLst>
          </p:cNvPr>
          <p:cNvSpPr>
            <a:spLocks noGrp="1"/>
          </p:cNvSpPr>
          <p:nvPr>
            <p:ph type="title"/>
          </p:nvPr>
        </p:nvSpPr>
        <p:spPr>
          <a:xfrm>
            <a:off x="5394960" y="548640"/>
            <a:ext cx="3737268" cy="1320800"/>
          </a:xfrm>
        </p:spPr>
        <p:txBody>
          <a:bodyPr>
            <a:normAutofit/>
          </a:bodyPr>
          <a:lstStyle/>
          <a:p>
            <a:pPr>
              <a:lnSpc>
                <a:spcPct val="90000"/>
              </a:lnSpc>
            </a:pPr>
            <a:r>
              <a:rPr lang="en-US" sz="2800" dirty="0"/>
              <a:t>Important Facts About Eating Disorders</a:t>
            </a:r>
          </a:p>
        </p:txBody>
      </p:sp>
      <p:sp>
        <p:nvSpPr>
          <p:cNvPr id="3" name="Content Placeholder 2">
            <a:extLst>
              <a:ext uri="{FF2B5EF4-FFF2-40B4-BE49-F238E27FC236}">
                <a16:creationId xmlns:a16="http://schemas.microsoft.com/office/drawing/2014/main" id="{7B91D6F5-F930-417E-822C-CFB649EC3D70}"/>
              </a:ext>
            </a:extLst>
          </p:cNvPr>
          <p:cNvSpPr>
            <a:spLocks noGrp="1"/>
          </p:cNvSpPr>
          <p:nvPr>
            <p:ph idx="1"/>
          </p:nvPr>
        </p:nvSpPr>
        <p:spPr>
          <a:xfrm>
            <a:off x="5226980" y="1505961"/>
            <a:ext cx="4438290" cy="4898571"/>
          </a:xfrm>
        </p:spPr>
        <p:txBody>
          <a:bodyPr>
            <a:normAutofit/>
          </a:bodyPr>
          <a:lstStyle/>
          <a:p>
            <a:pPr>
              <a:lnSpc>
                <a:spcPct val="90000"/>
              </a:lnSpc>
            </a:pPr>
            <a:r>
              <a:rPr lang="en-US" sz="1300" dirty="0"/>
              <a:t>EDs do not discriminate. They can affect individuals of all ages, genders, ethnicities, socioeconomic backgrounds, and with a variety of body shapes, weights and sizes.</a:t>
            </a:r>
          </a:p>
          <a:p>
            <a:pPr>
              <a:lnSpc>
                <a:spcPct val="90000"/>
              </a:lnSpc>
            </a:pPr>
            <a:r>
              <a:rPr lang="en-US" sz="1300" dirty="0"/>
              <a:t>Weight is not the only clinical marker of an ED. </a:t>
            </a:r>
            <a:r>
              <a:rPr lang="en-US" sz="1300" b="1" u="sng" dirty="0"/>
              <a:t>People who are at low, normal or high weights can have an ED </a:t>
            </a:r>
            <a:r>
              <a:rPr lang="en-US" sz="1300" dirty="0"/>
              <a:t>and individuals at any weight may be malnourished and/or engaging in unhealthy weight control practices.</a:t>
            </a:r>
          </a:p>
          <a:p>
            <a:pPr>
              <a:lnSpc>
                <a:spcPct val="90000"/>
              </a:lnSpc>
            </a:pPr>
            <a:r>
              <a:rPr lang="en-US" sz="1300" dirty="0"/>
              <a:t>Individuals with an ED may not recognize the seriousness of their illness and/or may be ambivalent about changing their eating or other behaviors.</a:t>
            </a:r>
          </a:p>
          <a:p>
            <a:pPr>
              <a:lnSpc>
                <a:spcPct val="90000"/>
              </a:lnSpc>
            </a:pPr>
            <a:r>
              <a:rPr lang="en-US" sz="1300" dirty="0"/>
              <a:t>All instances of precipitous weight loss or gain in otherwise healthy individuals should be investigated for the possibility of an ED as rapid weight fluctuations can be a potential marker of an ED.</a:t>
            </a:r>
          </a:p>
          <a:p>
            <a:pPr>
              <a:lnSpc>
                <a:spcPct val="90000"/>
              </a:lnSpc>
            </a:pPr>
            <a:r>
              <a:rPr lang="en-US" sz="1300" dirty="0"/>
              <a:t>In children and adolescents, failure to gain expected weight or height, and/or delayed or interrupted pubertal development, should be investigated for the possibility of an ED.</a:t>
            </a:r>
          </a:p>
          <a:p>
            <a:pPr>
              <a:lnSpc>
                <a:spcPct val="90000"/>
              </a:lnSpc>
            </a:pPr>
            <a:r>
              <a:rPr lang="en-US" sz="1300" dirty="0"/>
              <a:t>The medical consequences of EDs can go unrecognized, even by an experienced clinician.</a:t>
            </a:r>
          </a:p>
        </p:txBody>
      </p:sp>
      <p:pic>
        <p:nvPicPr>
          <p:cNvPr id="5122" name="Picture 2">
            <a:extLst>
              <a:ext uri="{FF2B5EF4-FFF2-40B4-BE49-F238E27FC236}">
                <a16:creationId xmlns:a16="http://schemas.microsoft.com/office/drawing/2014/main" id="{A13A2D3F-582A-4EF5-B7EB-DBC7C4527D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38" r="10795"/>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5464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40DB7-4CF4-4194-BE94-7C662D3A5CF1}"/>
              </a:ext>
            </a:extLst>
          </p:cNvPr>
          <p:cNvSpPr>
            <a:spLocks noGrp="1"/>
          </p:cNvSpPr>
          <p:nvPr>
            <p:ph type="title"/>
          </p:nvPr>
        </p:nvSpPr>
        <p:spPr>
          <a:xfrm>
            <a:off x="1286933" y="609600"/>
            <a:ext cx="10197494" cy="1099457"/>
          </a:xfrm>
        </p:spPr>
        <p:txBody>
          <a:bodyPr>
            <a:normAutofit/>
          </a:bodyPr>
          <a:lstStyle/>
          <a:p>
            <a:r>
              <a:rPr lang="en-US"/>
              <a:t>Common Myths</a:t>
            </a:r>
            <a:endParaRPr lang="en-US" dirty="0"/>
          </a:p>
        </p:txBody>
      </p:sp>
      <p:sp>
        <p:nvSpPr>
          <p:cNvPr id="37"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9" name="Content Placeholder 2">
            <a:extLst>
              <a:ext uri="{FF2B5EF4-FFF2-40B4-BE49-F238E27FC236}">
                <a16:creationId xmlns:a16="http://schemas.microsoft.com/office/drawing/2014/main" id="{F125D776-DD37-489E-BBB5-00E308A38467}"/>
              </a:ext>
            </a:extLst>
          </p:cNvPr>
          <p:cNvGraphicFramePr>
            <a:graphicFrameLocks noGrp="1"/>
          </p:cNvGraphicFramePr>
          <p:nvPr>
            <p:ph idx="1"/>
            <p:extLst>
              <p:ext uri="{D42A27DB-BD31-4B8C-83A1-F6EECF244321}">
                <p14:modId xmlns:p14="http://schemas.microsoft.com/office/powerpoint/2010/main" val="237813019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176284"/>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BE203093E86A44AE0946D835FE6C33" ma:contentTypeVersion="9" ma:contentTypeDescription="Create a new document." ma:contentTypeScope="" ma:versionID="c5fb379fb08f704dc59e1dd14459d5d9">
  <xsd:schema xmlns:xsd="http://www.w3.org/2001/XMLSchema" xmlns:xs="http://www.w3.org/2001/XMLSchema" xmlns:p="http://schemas.microsoft.com/office/2006/metadata/properties" xmlns:ns3="2596f11d-b245-40fa-9f30-acf8c7a18a1d" xmlns:ns4="ac52cc5e-aab8-4cdf-9e18-206107c2222f" targetNamespace="http://schemas.microsoft.com/office/2006/metadata/properties" ma:root="true" ma:fieldsID="a0dc58ee6d6cf56a600ba29d0232325a" ns3:_="" ns4:_="">
    <xsd:import namespace="2596f11d-b245-40fa-9f30-acf8c7a18a1d"/>
    <xsd:import namespace="ac52cc5e-aab8-4cdf-9e18-206107c2222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6f11d-b245-40fa-9f30-acf8c7a18a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52cc5e-aab8-4cdf-9e18-206107c2222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2A50E7-703C-4ED1-8308-ACD5F6A96DBC}">
  <ds:schemaRefs>
    <ds:schemaRef ds:uri="http://schemas.openxmlformats.org/package/2006/metadata/core-properties"/>
    <ds:schemaRef ds:uri="2596f11d-b245-40fa-9f30-acf8c7a18a1d"/>
    <ds:schemaRef ds:uri="http://purl.org/dc/elements/1.1/"/>
    <ds:schemaRef ds:uri="http://schemas.microsoft.com/office/infopath/2007/PartnerControls"/>
    <ds:schemaRef ds:uri="http://schemas.microsoft.com/office/2006/documentManagement/types"/>
    <ds:schemaRef ds:uri="http://purl.org/dc/terms/"/>
    <ds:schemaRef ds:uri="http://purl.org/dc/dcmitype/"/>
    <ds:schemaRef ds:uri="http://www.w3.org/XML/1998/namespace"/>
    <ds:schemaRef ds:uri="ac52cc5e-aab8-4cdf-9e18-206107c2222f"/>
    <ds:schemaRef ds:uri="http://schemas.microsoft.com/office/2006/metadata/properties"/>
  </ds:schemaRefs>
</ds:datastoreItem>
</file>

<file path=customXml/itemProps2.xml><?xml version="1.0" encoding="utf-8"?>
<ds:datastoreItem xmlns:ds="http://schemas.openxmlformats.org/officeDocument/2006/customXml" ds:itemID="{8F621272-D08F-45E6-BD7A-02587325C715}">
  <ds:schemaRefs>
    <ds:schemaRef ds:uri="http://schemas.microsoft.com/sharepoint/v3/contenttype/forms"/>
  </ds:schemaRefs>
</ds:datastoreItem>
</file>

<file path=customXml/itemProps3.xml><?xml version="1.0" encoding="utf-8"?>
<ds:datastoreItem xmlns:ds="http://schemas.openxmlformats.org/officeDocument/2006/customXml" ds:itemID="{F7619971-F57E-43A6-82A7-E77AF6AD3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6f11d-b245-40fa-9f30-acf8c7a18a1d"/>
    <ds:schemaRef ds:uri="ac52cc5e-aab8-4cdf-9e18-206107c222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1580</TotalTime>
  <Words>5335</Words>
  <Application>Microsoft Office PowerPoint</Application>
  <PresentationFormat>Widescreen</PresentationFormat>
  <Paragraphs>308</Paragraphs>
  <Slides>34</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AdvOT3c2d9f11</vt:lpstr>
      <vt:lpstr>AdvOT3c2d9f11+20</vt:lpstr>
      <vt:lpstr>AdvOT3c2d9f11+fb</vt:lpstr>
      <vt:lpstr>AdvP4C4E51</vt:lpstr>
      <vt:lpstr>Arial</vt:lpstr>
      <vt:lpstr>Calibri</vt:lpstr>
      <vt:lpstr>Times New Roman</vt:lpstr>
      <vt:lpstr>Trebuchet MS</vt:lpstr>
      <vt:lpstr>Wingdings 3</vt:lpstr>
      <vt:lpstr>Facet</vt:lpstr>
      <vt:lpstr>Eating Disorder Identification and Management in  Primary Care</vt:lpstr>
      <vt:lpstr>Objectives</vt:lpstr>
      <vt:lpstr>Key Guidelines</vt:lpstr>
      <vt:lpstr>Key Guidelines</vt:lpstr>
      <vt:lpstr>Defining Eating Disorders</vt:lpstr>
      <vt:lpstr>Defining Eating Disorders</vt:lpstr>
      <vt:lpstr>Defining Eating Disorders</vt:lpstr>
      <vt:lpstr>Important Facts About Eating Disorders</vt:lpstr>
      <vt:lpstr>Common Myths</vt:lpstr>
      <vt:lpstr>Case Example: Runner with Broken Foot at Urgent Care</vt:lpstr>
      <vt:lpstr>PowerPoint Presentation</vt:lpstr>
      <vt:lpstr>PowerPoint Presentation</vt:lpstr>
      <vt:lpstr>PowerPoint Presentation</vt:lpstr>
      <vt:lpstr>Case Example: 17yoF with Thyroid Concerns</vt:lpstr>
      <vt:lpstr>PowerPoint Presentation</vt:lpstr>
      <vt:lpstr>PowerPoint Presentation</vt:lpstr>
      <vt:lpstr>Higher Level of Care Eating Disorder Treatment Centers</vt:lpstr>
      <vt:lpstr>Presenting Signs &amp; Symptoms</vt:lpstr>
      <vt:lpstr>Presenting Signs &amp; Symptoms</vt:lpstr>
      <vt:lpstr>Presenting Signs &amp; Symptoms</vt:lpstr>
      <vt:lpstr>Presenting Signs &amp; Symptoms</vt:lpstr>
      <vt:lpstr>Validated Screening Tools</vt:lpstr>
      <vt:lpstr>Early Recognition Consider evaluating an individual for an ED who presents with any of the following: </vt:lpstr>
      <vt:lpstr>Early Recognition Consider evaluating an individual for an ED who presents with any of the following:</vt:lpstr>
      <vt:lpstr>Criteria for Hospitalization for Acute Medical Stabilization</vt:lpstr>
      <vt:lpstr>Criteria for Hospitalization for Acute Psychiatric Stabilization</vt:lpstr>
      <vt:lpstr>Timely Interventions</vt:lpstr>
      <vt:lpstr>How to keep clinic “ED Friendly”</vt:lpstr>
      <vt:lpstr>Timely Interventions</vt:lpstr>
      <vt:lpstr>Timely Interventions</vt:lpstr>
      <vt:lpstr>Timely Interventions</vt:lpstr>
      <vt:lpstr>Ongoing Management</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Eating Disorders in Primary Care</dc:title>
  <dc:creator>Gray MD, Jessica</dc:creator>
  <cp:lastModifiedBy>Campuzano, Erica</cp:lastModifiedBy>
  <cp:revision>150</cp:revision>
  <dcterms:created xsi:type="dcterms:W3CDTF">2020-03-03T21:07:55Z</dcterms:created>
  <dcterms:modified xsi:type="dcterms:W3CDTF">2023-10-04T18:26:19Z</dcterms:modified>
</cp:coreProperties>
</file>