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7" r:id="rId3"/>
    <p:sldId id="266" r:id="rId4"/>
    <p:sldId id="258" r:id="rId5"/>
    <p:sldId id="261" r:id="rId6"/>
    <p:sldId id="262" r:id="rId7"/>
    <p:sldId id="263" r:id="rId8"/>
    <p:sldId id="260" r:id="rId9"/>
    <p:sldId id="265" r:id="rId10"/>
    <p:sldId id="267" r:id="rId11"/>
    <p:sldId id="277" r:id="rId12"/>
    <p:sldId id="275" r:id="rId13"/>
    <p:sldId id="274" r:id="rId14"/>
    <p:sldId id="268" r:id="rId15"/>
    <p:sldId id="276" r:id="rId16"/>
    <p:sldId id="273" r:id="rId17"/>
    <p:sldId id="278" r:id="rId18"/>
    <p:sldId id="271"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353B1E-F747-922A-045E-BBD792F11818}" v="491" dt="2023-10-17T15:03:25.250"/>
    <p1510:client id="{3D21BC97-2628-619C-6EE2-3E4334F750E4}" v="11" dt="2023-10-20T13:35:59.553"/>
    <p1510:client id="{4653CB71-CD05-CB92-F887-0D11B309469C}" v="427" dt="2023-10-24T01:15:41.400"/>
    <p1510:client id="{4B28F706-594A-06E7-DED0-D77F571C4A0A}" v="22" dt="2023-10-20T19:58:38.188"/>
    <p1510:client id="{4F883B97-18D3-D487-6147-D348196A91D7}" v="271" dt="2023-10-24T16:15:30.546"/>
    <p1510:client id="{5A551E16-A3D0-9D48-E1D0-823970F2361D}" v="10" dt="2023-09-12T14:39:25.255"/>
    <p1510:client id="{77F307D4-E66A-E8AA-F886-05FB85C913B6}" v="19" dt="2023-10-09T15:50:16.988"/>
    <p1510:client id="{784A11CA-8868-B1F2-8516-E1E8A7EAEF1C}" v="10" dt="2023-10-21T12:22:59.401"/>
    <p1510:client id="{85D5D7F3-3B5A-98BA-D634-26A10922BB42}" v="414" dt="2023-10-17T01:27:16.302"/>
    <p1510:client id="{8E939209-5F6B-A725-8991-B5ACB28BD810}" v="537" dt="2023-10-10T16:21:11.885"/>
    <p1510:client id="{91F258E3-E966-6617-7555-6F9C65791D35}" v="144" dt="2023-10-23T12:58:08.939"/>
    <p1510:client id="{A25F968A-D920-64A8-4A43-4E906789E3DD}" v="98" dt="2023-10-17T21:39:47.751"/>
    <p1510:client id="{A3EE1F06-EB35-5C51-BBBE-F31D461B3400}" v="1537" dt="2023-10-23T17:13:05.145"/>
    <p1510:client id="{A40F3590-8DD5-5A14-B97D-51C966E512BC}" v="13" dt="2023-10-09T19:06:47.477"/>
    <p1510:client id="{B5CDD886-F8B3-C511-BFB4-9A7E63CD38FA}" v="232" dt="2023-10-19T14:17:53.695"/>
    <p1510:client id="{CA3F0675-3A8D-5C87-F5EB-A933F2381123}" v="6" dt="2023-10-20T12:43:31.532"/>
    <p1510:client id="{CE4DCAE2-AF08-377F-40DD-195CED2A43F5}" v="3" dt="2023-10-10T18:41:11.173"/>
    <p1510:client id="{D1271C41-D5FF-F8B1-8577-72D22E16B955}" v="22" dt="2023-10-21T15:49:41.696"/>
    <p1510:client id="{E9DE442A-FA0C-0E03-D23E-AA3964A8B72E}" v="473" dt="2023-10-17T23:35:10.805"/>
    <p1510:client id="{FFE18950-2493-41F5-A93F-38A2F7A1AA7B}" v="83" dt="2023-08-05T17:20:12.2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18/5/colors/Iconchunking_neutralicontext_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dgm:fillClrLst>
    <dgm:linClrLst meth="repeat">
      <a:schemeClr val="lt1">
        <a:alpha val="0"/>
      </a:schemeClr>
    </dgm:linClrLst>
    <dgm:effectClrLst/>
    <dgm:txLinClrLst/>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9029C07C-46C1-4304-8D7A-D6AA309B424C}" type="doc">
      <dgm:prSet loTypeId="urn:microsoft.com/office/officeart/2018/2/layout/IconVerticalSolidList" loCatId="icon" qsTypeId="urn:microsoft.com/office/officeart/2005/8/quickstyle/simple1" qsCatId="simple" csTypeId="urn:microsoft.com/office/officeart/2018/5/colors/Iconchunking_neutralicontext_accent2_2" csCatId="accent2" phldr="1"/>
      <dgm:spPr/>
      <dgm:t>
        <a:bodyPr/>
        <a:lstStyle/>
        <a:p>
          <a:endParaRPr lang="en-US"/>
        </a:p>
      </dgm:t>
    </dgm:pt>
    <dgm:pt modelId="{A504EDB5-D415-40B1-9CCF-55B303705995}">
      <dgm:prSet/>
      <dgm:spPr/>
      <dgm:t>
        <a:bodyPr/>
        <a:lstStyle/>
        <a:p>
          <a:pPr>
            <a:lnSpc>
              <a:spcPct val="100000"/>
            </a:lnSpc>
          </a:pPr>
          <a:r>
            <a:rPr lang="en-US" dirty="0"/>
            <a:t>Wound evaluation for suture repair or referral to specialist</a:t>
          </a:r>
        </a:p>
      </dgm:t>
    </dgm:pt>
    <dgm:pt modelId="{484723D1-CFC4-4D22-9010-FC6D3F2B30B4}" type="parTrans" cxnId="{06FDE5E3-7C02-420C-AE45-4A3E3B7086E0}">
      <dgm:prSet/>
      <dgm:spPr/>
      <dgm:t>
        <a:bodyPr/>
        <a:lstStyle/>
        <a:p>
          <a:endParaRPr lang="en-US"/>
        </a:p>
      </dgm:t>
    </dgm:pt>
    <dgm:pt modelId="{321C3FC6-BB4D-4439-A05B-0C50BB57A768}" type="sibTrans" cxnId="{06FDE5E3-7C02-420C-AE45-4A3E3B7086E0}">
      <dgm:prSet/>
      <dgm:spPr/>
      <dgm:t>
        <a:bodyPr/>
        <a:lstStyle/>
        <a:p>
          <a:endParaRPr lang="en-US"/>
        </a:p>
      </dgm:t>
    </dgm:pt>
    <dgm:pt modelId="{5A1F2B30-4FC0-41B6-ADF1-0C3C8DE35ECD}">
      <dgm:prSet/>
      <dgm:spPr/>
      <dgm:t>
        <a:bodyPr/>
        <a:lstStyle/>
        <a:p>
          <a:pPr>
            <a:lnSpc>
              <a:spcPct val="100000"/>
            </a:lnSpc>
          </a:pPr>
          <a:r>
            <a:rPr lang="en-US" dirty="0"/>
            <a:t>Timing for laceration/wound repair</a:t>
          </a:r>
        </a:p>
      </dgm:t>
    </dgm:pt>
    <dgm:pt modelId="{86C2B5EF-B09F-41AF-AD98-EB3A5463AA64}" type="parTrans" cxnId="{5F707A85-0269-4B74-8C18-AAF972BF8251}">
      <dgm:prSet/>
      <dgm:spPr/>
      <dgm:t>
        <a:bodyPr/>
        <a:lstStyle/>
        <a:p>
          <a:endParaRPr lang="en-US"/>
        </a:p>
      </dgm:t>
    </dgm:pt>
    <dgm:pt modelId="{3FF0A317-0C6C-426E-99E0-37C675867960}" type="sibTrans" cxnId="{5F707A85-0269-4B74-8C18-AAF972BF8251}">
      <dgm:prSet/>
      <dgm:spPr/>
      <dgm:t>
        <a:bodyPr/>
        <a:lstStyle/>
        <a:p>
          <a:endParaRPr lang="en-US"/>
        </a:p>
      </dgm:t>
    </dgm:pt>
    <dgm:pt modelId="{00C70F91-3FEF-4EF5-BA8C-39E2D784D33C}">
      <dgm:prSet/>
      <dgm:spPr/>
      <dgm:t>
        <a:bodyPr/>
        <a:lstStyle/>
        <a:p>
          <a:pPr>
            <a:lnSpc>
              <a:spcPct val="100000"/>
            </a:lnSpc>
          </a:pPr>
          <a:r>
            <a:rPr lang="en-US" dirty="0"/>
            <a:t>Tools for laceration/wound repair</a:t>
          </a:r>
        </a:p>
      </dgm:t>
    </dgm:pt>
    <dgm:pt modelId="{F28E2470-4A54-4C36-8F6F-2C26FCEDC364}" type="parTrans" cxnId="{45B55BEC-86B7-4AD3-BDBE-DB1E8AEFBE95}">
      <dgm:prSet/>
      <dgm:spPr/>
      <dgm:t>
        <a:bodyPr/>
        <a:lstStyle/>
        <a:p>
          <a:endParaRPr lang="en-US"/>
        </a:p>
      </dgm:t>
    </dgm:pt>
    <dgm:pt modelId="{0C892233-B00B-48F4-BFB7-AF67609E3139}" type="sibTrans" cxnId="{45B55BEC-86B7-4AD3-BDBE-DB1E8AEFBE95}">
      <dgm:prSet/>
      <dgm:spPr/>
      <dgm:t>
        <a:bodyPr/>
        <a:lstStyle/>
        <a:p>
          <a:endParaRPr lang="en-US"/>
        </a:p>
      </dgm:t>
    </dgm:pt>
    <dgm:pt modelId="{8137A285-1A7D-437A-BA7A-AC2ACA79F436}">
      <dgm:prSet phldr="0"/>
      <dgm:spPr/>
      <dgm:t>
        <a:bodyPr/>
        <a:lstStyle/>
        <a:p>
          <a:pPr>
            <a:lnSpc>
              <a:spcPct val="100000"/>
            </a:lnSpc>
          </a:pPr>
          <a:r>
            <a:rPr lang="en-US" dirty="0">
              <a:latin typeface="Calibri Light" panose="020F0302020204030204"/>
            </a:rPr>
            <a:t>Wound Care and Follow-up</a:t>
          </a:r>
        </a:p>
      </dgm:t>
    </dgm:pt>
    <dgm:pt modelId="{155DA597-EFB8-4C92-AF09-CF8F72AE1CAD}" type="parTrans" cxnId="{3499ED3A-F35A-4E74-B617-249FCC2089F1}">
      <dgm:prSet/>
      <dgm:spPr/>
    </dgm:pt>
    <dgm:pt modelId="{BCE91C66-9E7E-49A2-8F04-A2C285F25130}" type="sibTrans" cxnId="{3499ED3A-F35A-4E74-B617-249FCC2089F1}">
      <dgm:prSet/>
      <dgm:spPr/>
    </dgm:pt>
    <dgm:pt modelId="{5164B470-E7EB-412B-BAE2-57E02D043976}">
      <dgm:prSet phldr="0"/>
      <dgm:spPr/>
      <dgm:t>
        <a:bodyPr/>
        <a:lstStyle/>
        <a:p>
          <a:pPr>
            <a:lnSpc>
              <a:spcPct val="100000"/>
            </a:lnSpc>
          </a:pPr>
          <a:r>
            <a:rPr lang="en-US" dirty="0">
              <a:latin typeface="Calibri Light" panose="020F0302020204030204"/>
            </a:rPr>
            <a:t>Goal for laceration repair</a:t>
          </a:r>
        </a:p>
      </dgm:t>
    </dgm:pt>
    <dgm:pt modelId="{84C383A8-7363-4C04-9C2B-8D3DE47523A5}" type="parTrans" cxnId="{DCF09909-2978-40D0-A153-6B39BD1BDB51}">
      <dgm:prSet/>
      <dgm:spPr/>
    </dgm:pt>
    <dgm:pt modelId="{03576390-F689-4A4B-84DA-43E45410288D}" type="sibTrans" cxnId="{DCF09909-2978-40D0-A153-6B39BD1BDB51}">
      <dgm:prSet/>
      <dgm:spPr/>
    </dgm:pt>
    <dgm:pt modelId="{4125E3AB-1F1A-4FE0-9034-8F4974BE3E3C}" type="pres">
      <dgm:prSet presAssocID="{9029C07C-46C1-4304-8D7A-D6AA309B424C}" presName="root" presStyleCnt="0">
        <dgm:presLayoutVars>
          <dgm:dir/>
          <dgm:resizeHandles val="exact"/>
        </dgm:presLayoutVars>
      </dgm:prSet>
      <dgm:spPr/>
    </dgm:pt>
    <dgm:pt modelId="{5DF036FA-A0D1-4F92-BD84-325BD1DA95A4}" type="pres">
      <dgm:prSet presAssocID="{A504EDB5-D415-40B1-9CCF-55B303705995}" presName="compNode" presStyleCnt="0"/>
      <dgm:spPr/>
    </dgm:pt>
    <dgm:pt modelId="{A0F9E29F-93D0-46F6-8D24-B2AB6B95B5F4}" type="pres">
      <dgm:prSet presAssocID="{A504EDB5-D415-40B1-9CCF-55B303705995}" presName="bgRect" presStyleLbl="bgShp" presStyleIdx="0" presStyleCnt="5"/>
      <dgm:spPr/>
    </dgm:pt>
    <dgm:pt modelId="{121B64F6-6E62-4E06-9FAF-3B014E7AFBE0}" type="pres">
      <dgm:prSet presAssocID="{A504EDB5-D415-40B1-9CCF-55B303705995}"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mark"/>
        </a:ext>
      </dgm:extLst>
    </dgm:pt>
    <dgm:pt modelId="{3AFDDC60-8174-48C4-93A0-5EADFBDFC832}" type="pres">
      <dgm:prSet presAssocID="{A504EDB5-D415-40B1-9CCF-55B303705995}" presName="spaceRect" presStyleCnt="0"/>
      <dgm:spPr/>
    </dgm:pt>
    <dgm:pt modelId="{32C00666-1C5D-420B-BB13-7B0FA5E0925A}" type="pres">
      <dgm:prSet presAssocID="{A504EDB5-D415-40B1-9CCF-55B303705995}" presName="parTx" presStyleLbl="revTx" presStyleIdx="0" presStyleCnt="5">
        <dgm:presLayoutVars>
          <dgm:chMax val="0"/>
          <dgm:chPref val="0"/>
        </dgm:presLayoutVars>
      </dgm:prSet>
      <dgm:spPr/>
    </dgm:pt>
    <dgm:pt modelId="{57808B60-A443-492F-827D-1EC4C014964C}" type="pres">
      <dgm:prSet presAssocID="{321C3FC6-BB4D-4439-A05B-0C50BB57A768}" presName="sibTrans" presStyleCnt="0"/>
      <dgm:spPr/>
    </dgm:pt>
    <dgm:pt modelId="{B5C0CE29-6C45-4416-A756-3E66BEB8B038}" type="pres">
      <dgm:prSet presAssocID="{5164B470-E7EB-412B-BAE2-57E02D043976}" presName="compNode" presStyleCnt="0"/>
      <dgm:spPr/>
    </dgm:pt>
    <dgm:pt modelId="{FE081775-13A0-473A-9978-C14716989850}" type="pres">
      <dgm:prSet presAssocID="{5164B470-E7EB-412B-BAE2-57E02D043976}" presName="bgRect" presStyleLbl="bgShp" presStyleIdx="1" presStyleCnt="5"/>
      <dgm:spPr/>
    </dgm:pt>
    <dgm:pt modelId="{3FF6C7A9-47F2-42A8-ADA9-D50F57DA71E3}" type="pres">
      <dgm:prSet presAssocID="{5164B470-E7EB-412B-BAE2-57E02D043976}" presName="iconRect" presStyleLbl="node1" presStyleIdx="1" presStyleCnt="5"/>
      <dgm:spPr/>
    </dgm:pt>
    <dgm:pt modelId="{DB81132F-2F4E-42BC-ADC1-E62BC1C1ECF9}" type="pres">
      <dgm:prSet presAssocID="{5164B470-E7EB-412B-BAE2-57E02D043976}" presName="spaceRect" presStyleCnt="0"/>
      <dgm:spPr/>
    </dgm:pt>
    <dgm:pt modelId="{B1DE061E-A4F8-4FE7-A3DB-1333B9C17B05}" type="pres">
      <dgm:prSet presAssocID="{5164B470-E7EB-412B-BAE2-57E02D043976}" presName="parTx" presStyleLbl="revTx" presStyleIdx="1" presStyleCnt="5">
        <dgm:presLayoutVars>
          <dgm:chMax val="0"/>
          <dgm:chPref val="0"/>
        </dgm:presLayoutVars>
      </dgm:prSet>
      <dgm:spPr/>
    </dgm:pt>
    <dgm:pt modelId="{3635CFE7-5797-4C9B-A9F2-E7C2E1D782DE}" type="pres">
      <dgm:prSet presAssocID="{03576390-F689-4A4B-84DA-43E45410288D}" presName="sibTrans" presStyleCnt="0"/>
      <dgm:spPr/>
    </dgm:pt>
    <dgm:pt modelId="{20808F06-B3C1-4DBD-8F57-8D56CB7059A3}" type="pres">
      <dgm:prSet presAssocID="{5A1F2B30-4FC0-41B6-ADF1-0C3C8DE35ECD}" presName="compNode" presStyleCnt="0"/>
      <dgm:spPr/>
    </dgm:pt>
    <dgm:pt modelId="{3D56C5D4-5F5B-40C9-B939-EB08E245E8F8}" type="pres">
      <dgm:prSet presAssocID="{5A1F2B30-4FC0-41B6-ADF1-0C3C8DE35ECD}" presName="bgRect" presStyleLbl="bgShp" presStyleIdx="2" presStyleCnt="5"/>
      <dgm:spPr/>
    </dgm:pt>
    <dgm:pt modelId="{E6BB7E4C-AD50-4F6F-B901-7DA0B9386A77}" type="pres">
      <dgm:prSet presAssocID="{5A1F2B30-4FC0-41B6-ADF1-0C3C8DE35ECD}" presName="iconRect" presStyleLbl="node1" presStyleIdx="2"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cissors"/>
        </a:ext>
      </dgm:extLst>
    </dgm:pt>
    <dgm:pt modelId="{FD787EDB-4F1B-4F3A-8846-841CB01A216C}" type="pres">
      <dgm:prSet presAssocID="{5A1F2B30-4FC0-41B6-ADF1-0C3C8DE35ECD}" presName="spaceRect" presStyleCnt="0"/>
      <dgm:spPr/>
    </dgm:pt>
    <dgm:pt modelId="{82A66A37-7451-446D-8747-DD5503605616}" type="pres">
      <dgm:prSet presAssocID="{5A1F2B30-4FC0-41B6-ADF1-0C3C8DE35ECD}" presName="parTx" presStyleLbl="revTx" presStyleIdx="2" presStyleCnt="5">
        <dgm:presLayoutVars>
          <dgm:chMax val="0"/>
          <dgm:chPref val="0"/>
        </dgm:presLayoutVars>
      </dgm:prSet>
      <dgm:spPr/>
    </dgm:pt>
    <dgm:pt modelId="{8FC49DEE-695D-44B2-BD5B-7B5768A0D7EA}" type="pres">
      <dgm:prSet presAssocID="{3FF0A317-0C6C-426E-99E0-37C675867960}" presName="sibTrans" presStyleCnt="0"/>
      <dgm:spPr/>
    </dgm:pt>
    <dgm:pt modelId="{A0F13D13-9A65-43BE-BBD9-A9F0574A66C9}" type="pres">
      <dgm:prSet presAssocID="{00C70F91-3FEF-4EF5-BA8C-39E2D784D33C}" presName="compNode" presStyleCnt="0"/>
      <dgm:spPr/>
    </dgm:pt>
    <dgm:pt modelId="{23D35115-4C7E-455B-8EE0-5240AE2D1C01}" type="pres">
      <dgm:prSet presAssocID="{00C70F91-3FEF-4EF5-BA8C-39E2D784D33C}" presName="bgRect" presStyleLbl="bgShp" presStyleIdx="3" presStyleCnt="5"/>
      <dgm:spPr/>
    </dgm:pt>
    <dgm:pt modelId="{0B01F478-A934-4512-B207-AD505C910FC1}" type="pres">
      <dgm:prSet presAssocID="{00C70F91-3FEF-4EF5-BA8C-39E2D784D33C}" presName="iconRect" presStyleLbl="node1" presStyleIdx="3"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Tools"/>
        </a:ext>
      </dgm:extLst>
    </dgm:pt>
    <dgm:pt modelId="{34066F3F-2DC1-490F-BCB8-CCD4827B350A}" type="pres">
      <dgm:prSet presAssocID="{00C70F91-3FEF-4EF5-BA8C-39E2D784D33C}" presName="spaceRect" presStyleCnt="0"/>
      <dgm:spPr/>
    </dgm:pt>
    <dgm:pt modelId="{43BAE3C2-8E2A-461E-AC87-443410683D72}" type="pres">
      <dgm:prSet presAssocID="{00C70F91-3FEF-4EF5-BA8C-39E2D784D33C}" presName="parTx" presStyleLbl="revTx" presStyleIdx="3" presStyleCnt="5">
        <dgm:presLayoutVars>
          <dgm:chMax val="0"/>
          <dgm:chPref val="0"/>
        </dgm:presLayoutVars>
      </dgm:prSet>
      <dgm:spPr/>
    </dgm:pt>
    <dgm:pt modelId="{5140B4B6-8D36-48C1-9B3E-BCBDC902C1AD}" type="pres">
      <dgm:prSet presAssocID="{0C892233-B00B-48F4-BFB7-AF67609E3139}" presName="sibTrans" presStyleCnt="0"/>
      <dgm:spPr/>
    </dgm:pt>
    <dgm:pt modelId="{4AC21FC7-E3DB-4E38-8280-7BC3750AFE7D}" type="pres">
      <dgm:prSet presAssocID="{8137A285-1A7D-437A-BA7A-AC2ACA79F436}" presName="compNode" presStyleCnt="0"/>
      <dgm:spPr/>
    </dgm:pt>
    <dgm:pt modelId="{004816B6-2ACD-43FC-A074-63750EB0370B}" type="pres">
      <dgm:prSet presAssocID="{8137A285-1A7D-437A-BA7A-AC2ACA79F436}" presName="bgRect" presStyleLbl="bgShp" presStyleIdx="4" presStyleCnt="5"/>
      <dgm:spPr/>
    </dgm:pt>
    <dgm:pt modelId="{EC63A013-4003-4C96-A389-A03419A94428}" type="pres">
      <dgm:prSet presAssocID="{8137A285-1A7D-437A-BA7A-AC2ACA79F436}" presName="iconRect" presStyleLbl="node1" presStyleIdx="4" presStyleCnt="5"/>
      <dgm:spPr>
        <a:ln>
          <a:noFill/>
        </a:ln>
      </dgm:spPr>
    </dgm:pt>
    <dgm:pt modelId="{9D2EBDD2-24F8-4706-9F43-7D53080EA917}" type="pres">
      <dgm:prSet presAssocID="{8137A285-1A7D-437A-BA7A-AC2ACA79F436}" presName="spaceRect" presStyleCnt="0"/>
      <dgm:spPr/>
    </dgm:pt>
    <dgm:pt modelId="{A7B71AEF-6F63-431B-A420-575220B7C43A}" type="pres">
      <dgm:prSet presAssocID="{8137A285-1A7D-437A-BA7A-AC2ACA79F436}" presName="parTx" presStyleLbl="revTx" presStyleIdx="4" presStyleCnt="5">
        <dgm:presLayoutVars>
          <dgm:chMax val="0"/>
          <dgm:chPref val="0"/>
        </dgm:presLayoutVars>
      </dgm:prSet>
      <dgm:spPr/>
    </dgm:pt>
  </dgm:ptLst>
  <dgm:cxnLst>
    <dgm:cxn modelId="{66878606-3098-4621-A731-181F70038FEF}" type="presOf" srcId="{9029C07C-46C1-4304-8D7A-D6AA309B424C}" destId="{4125E3AB-1F1A-4FE0-9034-8F4974BE3E3C}" srcOrd="0" destOrd="0" presId="urn:microsoft.com/office/officeart/2018/2/layout/IconVerticalSolidList"/>
    <dgm:cxn modelId="{DCF09909-2978-40D0-A153-6B39BD1BDB51}" srcId="{9029C07C-46C1-4304-8D7A-D6AA309B424C}" destId="{5164B470-E7EB-412B-BAE2-57E02D043976}" srcOrd="1" destOrd="0" parTransId="{84C383A8-7363-4C04-9C2B-8D3DE47523A5}" sibTransId="{03576390-F689-4A4B-84DA-43E45410288D}"/>
    <dgm:cxn modelId="{96A0BD14-A935-47F2-BC53-A0E4294FB073}" type="presOf" srcId="{5164B470-E7EB-412B-BAE2-57E02D043976}" destId="{B1DE061E-A4F8-4FE7-A3DB-1333B9C17B05}" srcOrd="0" destOrd="0" presId="urn:microsoft.com/office/officeart/2018/2/layout/IconVerticalSolidList"/>
    <dgm:cxn modelId="{3499ED3A-F35A-4E74-B617-249FCC2089F1}" srcId="{9029C07C-46C1-4304-8D7A-D6AA309B424C}" destId="{8137A285-1A7D-437A-BA7A-AC2ACA79F436}" srcOrd="4" destOrd="0" parTransId="{155DA597-EFB8-4C92-AF09-CF8F72AE1CAD}" sibTransId="{BCE91C66-9E7E-49A2-8F04-A2C285F25130}"/>
    <dgm:cxn modelId="{4576ED64-1696-4CBF-A4FA-9221AB95BE6C}" type="presOf" srcId="{00C70F91-3FEF-4EF5-BA8C-39E2D784D33C}" destId="{43BAE3C2-8E2A-461E-AC87-443410683D72}" srcOrd="0" destOrd="0" presId="urn:microsoft.com/office/officeart/2018/2/layout/IconVerticalSolidList"/>
    <dgm:cxn modelId="{5F707A85-0269-4B74-8C18-AAF972BF8251}" srcId="{9029C07C-46C1-4304-8D7A-D6AA309B424C}" destId="{5A1F2B30-4FC0-41B6-ADF1-0C3C8DE35ECD}" srcOrd="2" destOrd="0" parTransId="{86C2B5EF-B09F-41AF-AD98-EB3A5463AA64}" sibTransId="{3FF0A317-0C6C-426E-99E0-37C675867960}"/>
    <dgm:cxn modelId="{6C18E390-0A6B-4023-B85B-D67FE1748665}" type="presOf" srcId="{5A1F2B30-4FC0-41B6-ADF1-0C3C8DE35ECD}" destId="{82A66A37-7451-446D-8747-DD5503605616}" srcOrd="0" destOrd="0" presId="urn:microsoft.com/office/officeart/2018/2/layout/IconVerticalSolidList"/>
    <dgm:cxn modelId="{B1A978AF-D987-4F82-845D-3C8EC890C7C6}" type="presOf" srcId="{8137A285-1A7D-437A-BA7A-AC2ACA79F436}" destId="{A7B71AEF-6F63-431B-A420-575220B7C43A}" srcOrd="0" destOrd="0" presId="urn:microsoft.com/office/officeart/2018/2/layout/IconVerticalSolidList"/>
    <dgm:cxn modelId="{E2BC07D2-FA42-4B6D-8707-7FEBD45072CE}" type="presOf" srcId="{A504EDB5-D415-40B1-9CCF-55B303705995}" destId="{32C00666-1C5D-420B-BB13-7B0FA5E0925A}" srcOrd="0" destOrd="0" presId="urn:microsoft.com/office/officeart/2018/2/layout/IconVerticalSolidList"/>
    <dgm:cxn modelId="{06FDE5E3-7C02-420C-AE45-4A3E3B7086E0}" srcId="{9029C07C-46C1-4304-8D7A-D6AA309B424C}" destId="{A504EDB5-D415-40B1-9CCF-55B303705995}" srcOrd="0" destOrd="0" parTransId="{484723D1-CFC4-4D22-9010-FC6D3F2B30B4}" sibTransId="{321C3FC6-BB4D-4439-A05B-0C50BB57A768}"/>
    <dgm:cxn modelId="{45B55BEC-86B7-4AD3-BDBE-DB1E8AEFBE95}" srcId="{9029C07C-46C1-4304-8D7A-D6AA309B424C}" destId="{00C70F91-3FEF-4EF5-BA8C-39E2D784D33C}" srcOrd="3" destOrd="0" parTransId="{F28E2470-4A54-4C36-8F6F-2C26FCEDC364}" sibTransId="{0C892233-B00B-48F4-BFB7-AF67609E3139}"/>
    <dgm:cxn modelId="{DF0064C0-6968-4849-BE4D-60DA4E0BDA65}" type="presParOf" srcId="{4125E3AB-1F1A-4FE0-9034-8F4974BE3E3C}" destId="{5DF036FA-A0D1-4F92-BD84-325BD1DA95A4}" srcOrd="0" destOrd="0" presId="urn:microsoft.com/office/officeart/2018/2/layout/IconVerticalSolidList"/>
    <dgm:cxn modelId="{50625B92-F21A-4E23-A838-0276AC6AE0B6}" type="presParOf" srcId="{5DF036FA-A0D1-4F92-BD84-325BD1DA95A4}" destId="{A0F9E29F-93D0-46F6-8D24-B2AB6B95B5F4}" srcOrd="0" destOrd="0" presId="urn:microsoft.com/office/officeart/2018/2/layout/IconVerticalSolidList"/>
    <dgm:cxn modelId="{082ADB17-9ED6-4E69-9214-B19287E334E6}" type="presParOf" srcId="{5DF036FA-A0D1-4F92-BD84-325BD1DA95A4}" destId="{121B64F6-6E62-4E06-9FAF-3B014E7AFBE0}" srcOrd="1" destOrd="0" presId="urn:microsoft.com/office/officeart/2018/2/layout/IconVerticalSolidList"/>
    <dgm:cxn modelId="{915AE425-361A-4E5E-8AFC-CE421DE3A29A}" type="presParOf" srcId="{5DF036FA-A0D1-4F92-BD84-325BD1DA95A4}" destId="{3AFDDC60-8174-48C4-93A0-5EADFBDFC832}" srcOrd="2" destOrd="0" presId="urn:microsoft.com/office/officeart/2018/2/layout/IconVerticalSolidList"/>
    <dgm:cxn modelId="{561D2072-58C4-4F7C-B612-907923CB9F30}" type="presParOf" srcId="{5DF036FA-A0D1-4F92-BD84-325BD1DA95A4}" destId="{32C00666-1C5D-420B-BB13-7B0FA5E0925A}" srcOrd="3" destOrd="0" presId="urn:microsoft.com/office/officeart/2018/2/layout/IconVerticalSolidList"/>
    <dgm:cxn modelId="{C82F1FA3-0A04-4746-B535-92A3D9927B39}" type="presParOf" srcId="{4125E3AB-1F1A-4FE0-9034-8F4974BE3E3C}" destId="{57808B60-A443-492F-827D-1EC4C014964C}" srcOrd="1" destOrd="0" presId="urn:microsoft.com/office/officeart/2018/2/layout/IconVerticalSolidList"/>
    <dgm:cxn modelId="{2665D44A-9F2D-4C2A-A9F1-D3D7183B9E04}" type="presParOf" srcId="{4125E3AB-1F1A-4FE0-9034-8F4974BE3E3C}" destId="{B5C0CE29-6C45-4416-A756-3E66BEB8B038}" srcOrd="2" destOrd="0" presId="urn:microsoft.com/office/officeart/2018/2/layout/IconVerticalSolidList"/>
    <dgm:cxn modelId="{846EFFEC-2BA8-4812-A969-AE4720668594}" type="presParOf" srcId="{B5C0CE29-6C45-4416-A756-3E66BEB8B038}" destId="{FE081775-13A0-473A-9978-C14716989850}" srcOrd="0" destOrd="0" presId="urn:microsoft.com/office/officeart/2018/2/layout/IconVerticalSolidList"/>
    <dgm:cxn modelId="{A9181343-454B-4FC0-B1AF-BBDADDCB0A96}" type="presParOf" srcId="{B5C0CE29-6C45-4416-A756-3E66BEB8B038}" destId="{3FF6C7A9-47F2-42A8-ADA9-D50F57DA71E3}" srcOrd="1" destOrd="0" presId="urn:microsoft.com/office/officeart/2018/2/layout/IconVerticalSolidList"/>
    <dgm:cxn modelId="{D0AA89ED-A0D5-4AEA-BED0-4DF40950DF00}" type="presParOf" srcId="{B5C0CE29-6C45-4416-A756-3E66BEB8B038}" destId="{DB81132F-2F4E-42BC-ADC1-E62BC1C1ECF9}" srcOrd="2" destOrd="0" presId="urn:microsoft.com/office/officeart/2018/2/layout/IconVerticalSolidList"/>
    <dgm:cxn modelId="{66099F12-FF8E-4BC6-BE3E-EA5661598E07}" type="presParOf" srcId="{B5C0CE29-6C45-4416-A756-3E66BEB8B038}" destId="{B1DE061E-A4F8-4FE7-A3DB-1333B9C17B05}" srcOrd="3" destOrd="0" presId="urn:microsoft.com/office/officeart/2018/2/layout/IconVerticalSolidList"/>
    <dgm:cxn modelId="{FF4AD748-7EB2-4231-939B-1140CB514770}" type="presParOf" srcId="{4125E3AB-1F1A-4FE0-9034-8F4974BE3E3C}" destId="{3635CFE7-5797-4C9B-A9F2-E7C2E1D782DE}" srcOrd="3" destOrd="0" presId="urn:microsoft.com/office/officeart/2018/2/layout/IconVerticalSolidList"/>
    <dgm:cxn modelId="{2378548A-5342-4639-BB87-D2487ABB33BD}" type="presParOf" srcId="{4125E3AB-1F1A-4FE0-9034-8F4974BE3E3C}" destId="{20808F06-B3C1-4DBD-8F57-8D56CB7059A3}" srcOrd="4" destOrd="0" presId="urn:microsoft.com/office/officeart/2018/2/layout/IconVerticalSolidList"/>
    <dgm:cxn modelId="{C2E75F74-F677-4442-9C5A-877EC5A08DF1}" type="presParOf" srcId="{20808F06-B3C1-4DBD-8F57-8D56CB7059A3}" destId="{3D56C5D4-5F5B-40C9-B939-EB08E245E8F8}" srcOrd="0" destOrd="0" presId="urn:microsoft.com/office/officeart/2018/2/layout/IconVerticalSolidList"/>
    <dgm:cxn modelId="{AFA7166D-1A08-4F61-ABFD-7F21F4787C17}" type="presParOf" srcId="{20808F06-B3C1-4DBD-8F57-8D56CB7059A3}" destId="{E6BB7E4C-AD50-4F6F-B901-7DA0B9386A77}" srcOrd="1" destOrd="0" presId="urn:microsoft.com/office/officeart/2018/2/layout/IconVerticalSolidList"/>
    <dgm:cxn modelId="{7FF134DA-C304-43DF-AB26-AD6E46FBC00F}" type="presParOf" srcId="{20808F06-B3C1-4DBD-8F57-8D56CB7059A3}" destId="{FD787EDB-4F1B-4F3A-8846-841CB01A216C}" srcOrd="2" destOrd="0" presId="urn:microsoft.com/office/officeart/2018/2/layout/IconVerticalSolidList"/>
    <dgm:cxn modelId="{A335461D-89CB-4C4A-A991-F511D12D65F1}" type="presParOf" srcId="{20808F06-B3C1-4DBD-8F57-8D56CB7059A3}" destId="{82A66A37-7451-446D-8747-DD5503605616}" srcOrd="3" destOrd="0" presId="urn:microsoft.com/office/officeart/2018/2/layout/IconVerticalSolidList"/>
    <dgm:cxn modelId="{64CF3B85-232A-4804-A627-EA22BB779428}" type="presParOf" srcId="{4125E3AB-1F1A-4FE0-9034-8F4974BE3E3C}" destId="{8FC49DEE-695D-44B2-BD5B-7B5768A0D7EA}" srcOrd="5" destOrd="0" presId="urn:microsoft.com/office/officeart/2018/2/layout/IconVerticalSolidList"/>
    <dgm:cxn modelId="{AA544D80-5CBE-4A36-B074-7A1ACE39A875}" type="presParOf" srcId="{4125E3AB-1F1A-4FE0-9034-8F4974BE3E3C}" destId="{A0F13D13-9A65-43BE-BBD9-A9F0574A66C9}" srcOrd="6" destOrd="0" presId="urn:microsoft.com/office/officeart/2018/2/layout/IconVerticalSolidList"/>
    <dgm:cxn modelId="{08CC2C85-A5DB-494D-A9DC-6A546F1909A4}" type="presParOf" srcId="{A0F13D13-9A65-43BE-BBD9-A9F0574A66C9}" destId="{23D35115-4C7E-455B-8EE0-5240AE2D1C01}" srcOrd="0" destOrd="0" presId="urn:microsoft.com/office/officeart/2018/2/layout/IconVerticalSolidList"/>
    <dgm:cxn modelId="{A79B35BB-4979-474F-9EC9-EB7CF07BED7A}" type="presParOf" srcId="{A0F13D13-9A65-43BE-BBD9-A9F0574A66C9}" destId="{0B01F478-A934-4512-B207-AD505C910FC1}" srcOrd="1" destOrd="0" presId="urn:microsoft.com/office/officeart/2018/2/layout/IconVerticalSolidList"/>
    <dgm:cxn modelId="{DF2D4EC0-7E0D-4D81-9F68-F1154252FAF7}" type="presParOf" srcId="{A0F13D13-9A65-43BE-BBD9-A9F0574A66C9}" destId="{34066F3F-2DC1-490F-BCB8-CCD4827B350A}" srcOrd="2" destOrd="0" presId="urn:microsoft.com/office/officeart/2018/2/layout/IconVerticalSolidList"/>
    <dgm:cxn modelId="{7682742D-88ED-4828-A103-41247BEE7FDD}" type="presParOf" srcId="{A0F13D13-9A65-43BE-BBD9-A9F0574A66C9}" destId="{43BAE3C2-8E2A-461E-AC87-443410683D72}" srcOrd="3" destOrd="0" presId="urn:microsoft.com/office/officeart/2018/2/layout/IconVerticalSolidList"/>
    <dgm:cxn modelId="{73A15EBE-F415-480D-A7F1-2A0155D96C09}" type="presParOf" srcId="{4125E3AB-1F1A-4FE0-9034-8F4974BE3E3C}" destId="{5140B4B6-8D36-48C1-9B3E-BCBDC902C1AD}" srcOrd="7" destOrd="0" presId="urn:microsoft.com/office/officeart/2018/2/layout/IconVerticalSolidList"/>
    <dgm:cxn modelId="{2850D1B4-6D31-4878-AF27-D2A5C0248ED0}" type="presParOf" srcId="{4125E3AB-1F1A-4FE0-9034-8F4974BE3E3C}" destId="{4AC21FC7-E3DB-4E38-8280-7BC3750AFE7D}" srcOrd="8" destOrd="0" presId="urn:microsoft.com/office/officeart/2018/2/layout/IconVerticalSolidList"/>
    <dgm:cxn modelId="{9714EDF9-AC98-44A6-8CAF-F77020AC3CF9}" type="presParOf" srcId="{4AC21FC7-E3DB-4E38-8280-7BC3750AFE7D}" destId="{004816B6-2ACD-43FC-A074-63750EB0370B}" srcOrd="0" destOrd="0" presId="urn:microsoft.com/office/officeart/2018/2/layout/IconVerticalSolidList"/>
    <dgm:cxn modelId="{3861F9CA-3C58-4934-B1EE-CC419FF5E820}" type="presParOf" srcId="{4AC21FC7-E3DB-4E38-8280-7BC3750AFE7D}" destId="{EC63A013-4003-4C96-A389-A03419A94428}" srcOrd="1" destOrd="0" presId="urn:microsoft.com/office/officeart/2018/2/layout/IconVerticalSolidList"/>
    <dgm:cxn modelId="{24CF9F68-6B75-451E-A34B-AA6D413CCBC8}" type="presParOf" srcId="{4AC21FC7-E3DB-4E38-8280-7BC3750AFE7D}" destId="{9D2EBDD2-24F8-4706-9F43-7D53080EA917}" srcOrd="2" destOrd="0" presId="urn:microsoft.com/office/officeart/2018/2/layout/IconVerticalSolidList"/>
    <dgm:cxn modelId="{A1991882-91F8-49B4-AC57-662FE9C7DBB5}" type="presParOf" srcId="{4AC21FC7-E3DB-4E38-8280-7BC3750AFE7D}" destId="{A7B71AEF-6F63-431B-A420-575220B7C43A}"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F9E29F-93D0-46F6-8D24-B2AB6B95B5F4}">
      <dsp:nvSpPr>
        <dsp:cNvPr id="0" name=""/>
        <dsp:cNvSpPr/>
      </dsp:nvSpPr>
      <dsp:spPr>
        <a:xfrm>
          <a:off x="0" y="4300"/>
          <a:ext cx="6263640" cy="916014"/>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21B64F6-6E62-4E06-9FAF-3B014E7AFBE0}">
      <dsp:nvSpPr>
        <dsp:cNvPr id="0" name=""/>
        <dsp:cNvSpPr/>
      </dsp:nvSpPr>
      <dsp:spPr>
        <a:xfrm>
          <a:off x="277094" y="210403"/>
          <a:ext cx="503807" cy="50380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2C00666-1C5D-420B-BB13-7B0FA5E0925A}">
      <dsp:nvSpPr>
        <dsp:cNvPr id="0" name=""/>
        <dsp:cNvSpPr/>
      </dsp:nvSpPr>
      <dsp:spPr>
        <a:xfrm>
          <a:off x="1057996" y="4300"/>
          <a:ext cx="5205643" cy="9160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945" tIns="96945" rIns="96945" bIns="96945" numCol="1" spcCol="1270" anchor="ctr" anchorCtr="0">
          <a:noAutofit/>
        </a:bodyPr>
        <a:lstStyle/>
        <a:p>
          <a:pPr marL="0" lvl="0" indent="0" algn="l" defTabSz="844550">
            <a:lnSpc>
              <a:spcPct val="100000"/>
            </a:lnSpc>
            <a:spcBef>
              <a:spcPct val="0"/>
            </a:spcBef>
            <a:spcAft>
              <a:spcPct val="35000"/>
            </a:spcAft>
            <a:buNone/>
          </a:pPr>
          <a:r>
            <a:rPr lang="en-US" sz="1900" kern="1200" dirty="0"/>
            <a:t>Wound evaluation for suture repair or referral to specialist</a:t>
          </a:r>
        </a:p>
      </dsp:txBody>
      <dsp:txXfrm>
        <a:off x="1057996" y="4300"/>
        <a:ext cx="5205643" cy="916014"/>
      </dsp:txXfrm>
    </dsp:sp>
    <dsp:sp modelId="{FE081775-13A0-473A-9978-C14716989850}">
      <dsp:nvSpPr>
        <dsp:cNvPr id="0" name=""/>
        <dsp:cNvSpPr/>
      </dsp:nvSpPr>
      <dsp:spPr>
        <a:xfrm>
          <a:off x="0" y="1149318"/>
          <a:ext cx="6263640" cy="916014"/>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FF6C7A9-47F2-42A8-ADA9-D50F57DA71E3}">
      <dsp:nvSpPr>
        <dsp:cNvPr id="0" name=""/>
        <dsp:cNvSpPr/>
      </dsp:nvSpPr>
      <dsp:spPr>
        <a:xfrm>
          <a:off x="277094" y="1355421"/>
          <a:ext cx="503807" cy="503807"/>
        </a:xfrm>
        <a:prstGeom prst="rect">
          <a:avLst/>
        </a:prstGeom>
        <a:solidFill>
          <a:schemeClr val="bg1">
            <a:hueOff val="0"/>
            <a:satOff val="0"/>
            <a:lumOff val="0"/>
            <a:alphaOff val="0"/>
          </a:schemeClr>
        </a:solid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1DE061E-A4F8-4FE7-A3DB-1333B9C17B05}">
      <dsp:nvSpPr>
        <dsp:cNvPr id="0" name=""/>
        <dsp:cNvSpPr/>
      </dsp:nvSpPr>
      <dsp:spPr>
        <a:xfrm>
          <a:off x="1057996" y="1149318"/>
          <a:ext cx="5205643" cy="9160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945" tIns="96945" rIns="96945" bIns="96945" numCol="1" spcCol="1270" anchor="ctr" anchorCtr="0">
          <a:noAutofit/>
        </a:bodyPr>
        <a:lstStyle/>
        <a:p>
          <a:pPr marL="0" lvl="0" indent="0" algn="l" defTabSz="844550">
            <a:lnSpc>
              <a:spcPct val="100000"/>
            </a:lnSpc>
            <a:spcBef>
              <a:spcPct val="0"/>
            </a:spcBef>
            <a:spcAft>
              <a:spcPct val="35000"/>
            </a:spcAft>
            <a:buNone/>
          </a:pPr>
          <a:r>
            <a:rPr lang="en-US" sz="1900" kern="1200" dirty="0">
              <a:latin typeface="Calibri Light" panose="020F0302020204030204"/>
            </a:rPr>
            <a:t>Goal for laceration repair</a:t>
          </a:r>
        </a:p>
      </dsp:txBody>
      <dsp:txXfrm>
        <a:off x="1057996" y="1149318"/>
        <a:ext cx="5205643" cy="916014"/>
      </dsp:txXfrm>
    </dsp:sp>
    <dsp:sp modelId="{3D56C5D4-5F5B-40C9-B939-EB08E245E8F8}">
      <dsp:nvSpPr>
        <dsp:cNvPr id="0" name=""/>
        <dsp:cNvSpPr/>
      </dsp:nvSpPr>
      <dsp:spPr>
        <a:xfrm>
          <a:off x="0" y="2294336"/>
          <a:ext cx="6263640" cy="916014"/>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6BB7E4C-AD50-4F6F-B901-7DA0B9386A77}">
      <dsp:nvSpPr>
        <dsp:cNvPr id="0" name=""/>
        <dsp:cNvSpPr/>
      </dsp:nvSpPr>
      <dsp:spPr>
        <a:xfrm>
          <a:off x="277094" y="2500440"/>
          <a:ext cx="503807" cy="50380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2A66A37-7451-446D-8747-DD5503605616}">
      <dsp:nvSpPr>
        <dsp:cNvPr id="0" name=""/>
        <dsp:cNvSpPr/>
      </dsp:nvSpPr>
      <dsp:spPr>
        <a:xfrm>
          <a:off x="1057996" y="2294336"/>
          <a:ext cx="5205643" cy="9160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945" tIns="96945" rIns="96945" bIns="96945" numCol="1" spcCol="1270" anchor="ctr" anchorCtr="0">
          <a:noAutofit/>
        </a:bodyPr>
        <a:lstStyle/>
        <a:p>
          <a:pPr marL="0" lvl="0" indent="0" algn="l" defTabSz="844550">
            <a:lnSpc>
              <a:spcPct val="100000"/>
            </a:lnSpc>
            <a:spcBef>
              <a:spcPct val="0"/>
            </a:spcBef>
            <a:spcAft>
              <a:spcPct val="35000"/>
            </a:spcAft>
            <a:buNone/>
          </a:pPr>
          <a:r>
            <a:rPr lang="en-US" sz="1900" kern="1200" dirty="0"/>
            <a:t>Timing for laceration/wound repair</a:t>
          </a:r>
        </a:p>
      </dsp:txBody>
      <dsp:txXfrm>
        <a:off x="1057996" y="2294336"/>
        <a:ext cx="5205643" cy="916014"/>
      </dsp:txXfrm>
    </dsp:sp>
    <dsp:sp modelId="{23D35115-4C7E-455B-8EE0-5240AE2D1C01}">
      <dsp:nvSpPr>
        <dsp:cNvPr id="0" name=""/>
        <dsp:cNvSpPr/>
      </dsp:nvSpPr>
      <dsp:spPr>
        <a:xfrm>
          <a:off x="0" y="3439354"/>
          <a:ext cx="6263640" cy="916014"/>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B01F478-A934-4512-B207-AD505C910FC1}">
      <dsp:nvSpPr>
        <dsp:cNvPr id="0" name=""/>
        <dsp:cNvSpPr/>
      </dsp:nvSpPr>
      <dsp:spPr>
        <a:xfrm>
          <a:off x="277094" y="3645458"/>
          <a:ext cx="503807" cy="50380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3BAE3C2-8E2A-461E-AC87-443410683D72}">
      <dsp:nvSpPr>
        <dsp:cNvPr id="0" name=""/>
        <dsp:cNvSpPr/>
      </dsp:nvSpPr>
      <dsp:spPr>
        <a:xfrm>
          <a:off x="1057996" y="3439354"/>
          <a:ext cx="5205643" cy="9160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945" tIns="96945" rIns="96945" bIns="96945" numCol="1" spcCol="1270" anchor="ctr" anchorCtr="0">
          <a:noAutofit/>
        </a:bodyPr>
        <a:lstStyle/>
        <a:p>
          <a:pPr marL="0" lvl="0" indent="0" algn="l" defTabSz="844550">
            <a:lnSpc>
              <a:spcPct val="100000"/>
            </a:lnSpc>
            <a:spcBef>
              <a:spcPct val="0"/>
            </a:spcBef>
            <a:spcAft>
              <a:spcPct val="35000"/>
            </a:spcAft>
            <a:buNone/>
          </a:pPr>
          <a:r>
            <a:rPr lang="en-US" sz="1900" kern="1200" dirty="0"/>
            <a:t>Tools for laceration/wound repair</a:t>
          </a:r>
        </a:p>
      </dsp:txBody>
      <dsp:txXfrm>
        <a:off x="1057996" y="3439354"/>
        <a:ext cx="5205643" cy="916014"/>
      </dsp:txXfrm>
    </dsp:sp>
    <dsp:sp modelId="{004816B6-2ACD-43FC-A074-63750EB0370B}">
      <dsp:nvSpPr>
        <dsp:cNvPr id="0" name=""/>
        <dsp:cNvSpPr/>
      </dsp:nvSpPr>
      <dsp:spPr>
        <a:xfrm>
          <a:off x="0" y="4584372"/>
          <a:ext cx="6263640" cy="916014"/>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C63A013-4003-4C96-A389-A03419A94428}">
      <dsp:nvSpPr>
        <dsp:cNvPr id="0" name=""/>
        <dsp:cNvSpPr/>
      </dsp:nvSpPr>
      <dsp:spPr>
        <a:xfrm>
          <a:off x="277094" y="4790476"/>
          <a:ext cx="503807" cy="503807"/>
        </a:xfrm>
        <a:prstGeom prst="rect">
          <a:avLst/>
        </a:prstGeom>
        <a:solidFill>
          <a:schemeClr val="bg1">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7B71AEF-6F63-431B-A420-575220B7C43A}">
      <dsp:nvSpPr>
        <dsp:cNvPr id="0" name=""/>
        <dsp:cNvSpPr/>
      </dsp:nvSpPr>
      <dsp:spPr>
        <a:xfrm>
          <a:off x="1057996" y="4584372"/>
          <a:ext cx="5205643" cy="9160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945" tIns="96945" rIns="96945" bIns="96945" numCol="1" spcCol="1270" anchor="ctr" anchorCtr="0">
          <a:noAutofit/>
        </a:bodyPr>
        <a:lstStyle/>
        <a:p>
          <a:pPr marL="0" lvl="0" indent="0" algn="l" defTabSz="844550">
            <a:lnSpc>
              <a:spcPct val="100000"/>
            </a:lnSpc>
            <a:spcBef>
              <a:spcPct val="0"/>
            </a:spcBef>
            <a:spcAft>
              <a:spcPct val="35000"/>
            </a:spcAft>
            <a:buNone/>
          </a:pPr>
          <a:r>
            <a:rPr lang="en-US" sz="1900" kern="1200" dirty="0">
              <a:latin typeface="Calibri Light" panose="020F0302020204030204"/>
            </a:rPr>
            <a:t>Wound Care and Follow-up</a:t>
          </a:r>
        </a:p>
      </dsp:txBody>
      <dsp:txXfrm>
        <a:off x="1057996" y="4584372"/>
        <a:ext cx="5205643" cy="916014"/>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7225FE-2738-4BB9-8064-4F44FC2957A2}" type="datetimeFigureOut">
              <a:t>10/25/2023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2D7966-4CBB-4E7F-A3E6-A52F377E4E56}" type="slidenum">
              <a:t>‹#›</a:t>
            </a:fld>
            <a:endParaRPr lang="en-US"/>
          </a:p>
        </p:txBody>
      </p:sp>
    </p:spTree>
    <p:extLst>
      <p:ext uri="{BB962C8B-B14F-4D97-AF65-F5344CB8AC3E}">
        <p14:creationId xmlns:p14="http://schemas.microsoft.com/office/powerpoint/2010/main" val="30483250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youtube.com/watch?v=ld14-8Tq6a0" TargetMode="External"/><Relationship Id="rId2" Type="http://schemas.openxmlformats.org/officeDocument/2006/relationships/slide" Target="../slides/slide14.xml"/><Relationship Id="rId1" Type="http://schemas.openxmlformats.org/officeDocument/2006/relationships/notesMaster" Target="../notesMasters/notesMaster1.xml"/><Relationship Id="rId5" Type="http://schemas.openxmlformats.org/officeDocument/2006/relationships/hyperlink" Target="https://lacerationrepair.com/techniques/" TargetMode="External"/><Relationship Id="rId4" Type="http://schemas.openxmlformats.org/officeDocument/2006/relationships/hyperlink" Target="https://www.youtube.com/watch?v=NnKdmjX5pWU"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aafp.org/pubs/afp/issues/2008/1015/p945.html#afp20081015p945-b18" TargetMode="External"/><Relationship Id="rId2" Type="http://schemas.openxmlformats.org/officeDocument/2006/relationships/slide" Target="../slides/slide12.xml"/><Relationship Id="rId1" Type="http://schemas.openxmlformats.org/officeDocument/2006/relationships/notesMaster" Target="../notesMasters/notesMaster1.xml"/><Relationship Id="rId4" Type="http://schemas.openxmlformats.org/officeDocument/2006/relationships/hyperlink" Target="https://www.aafp.org/pubs/afp/issues/2008/1015/p945.html#afp20081015p945-b19"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Please note – appreciation, not proficiency!  But everyone will leave with a tools to practice at home and recommendations for further education on suturing.</a:t>
            </a:r>
          </a:p>
        </p:txBody>
      </p:sp>
      <p:sp>
        <p:nvSpPr>
          <p:cNvPr id="4" name="Slide Number Placeholder 3"/>
          <p:cNvSpPr>
            <a:spLocks noGrp="1"/>
          </p:cNvSpPr>
          <p:nvPr>
            <p:ph type="sldNum" sz="quarter" idx="5"/>
          </p:nvPr>
        </p:nvSpPr>
        <p:spPr/>
        <p:txBody>
          <a:bodyPr/>
          <a:lstStyle/>
          <a:p>
            <a:fld id="{F82D7966-4CBB-4E7F-A3E6-A52F377E4E56}" type="slidenum">
              <a:rPr lang="en-US"/>
              <a:t>2</a:t>
            </a:fld>
            <a:endParaRPr lang="en-US"/>
          </a:p>
        </p:txBody>
      </p:sp>
    </p:spTree>
    <p:extLst>
      <p:ext uri="{BB962C8B-B14F-4D97-AF65-F5344CB8AC3E}">
        <p14:creationId xmlns:p14="http://schemas.microsoft.com/office/powerpoint/2010/main" val="13950766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Most wounds can be closed effectively with nonabsorbable, single interrupted sutures.</a:t>
            </a:r>
          </a:p>
          <a:p>
            <a:endParaRPr lang="en-US" dirty="0"/>
          </a:p>
          <a:p>
            <a:r>
              <a:rPr lang="en-US" dirty="0"/>
              <a:t>A running (“baseball”) suture is used for long, low-tension wounds, whereas a subcuticular running suture is ideal for closing small lacerations in low skin-tension areas where cosmesis is important, such as on the face.</a:t>
            </a:r>
            <a:endParaRPr lang="en-US" dirty="0">
              <a:ea typeface="Calibri"/>
              <a:cs typeface="Calibri"/>
            </a:endParaRPr>
          </a:p>
          <a:p>
            <a:endParaRPr lang="en-US" dirty="0"/>
          </a:p>
          <a:p>
            <a:r>
              <a:rPr lang="en-US" dirty="0"/>
              <a:t>The horizontal mattress technique may be the best option for closing gaping or high-tension wounds or wounds on fragile skin because it spreads the tension along the wound edge. The vertical mattress technique is best for everting wound edges in areas that tend to invert, such as the posterior neck or concave skin surfaces</a:t>
            </a:r>
            <a:endParaRPr lang="en-US" dirty="0">
              <a:ea typeface="Calibri"/>
              <a:cs typeface="Calibri"/>
            </a:endParaRPr>
          </a:p>
        </p:txBody>
      </p:sp>
      <p:sp>
        <p:nvSpPr>
          <p:cNvPr id="4" name="Slide Number Placeholder 3"/>
          <p:cNvSpPr>
            <a:spLocks noGrp="1"/>
          </p:cNvSpPr>
          <p:nvPr>
            <p:ph type="sldNum" sz="quarter" idx="5"/>
          </p:nvPr>
        </p:nvSpPr>
        <p:spPr/>
        <p:txBody>
          <a:bodyPr/>
          <a:lstStyle/>
          <a:p>
            <a:fld id="{F82D7966-4CBB-4E7F-A3E6-A52F377E4E56}" type="slidenum">
              <a:rPr lang="en-US"/>
              <a:t>13</a:t>
            </a:fld>
            <a:endParaRPr lang="en-US"/>
          </a:p>
        </p:txBody>
      </p:sp>
    </p:spTree>
    <p:extLst>
      <p:ext uri="{BB962C8B-B14F-4D97-AF65-F5344CB8AC3E}">
        <p14:creationId xmlns:p14="http://schemas.microsoft.com/office/powerpoint/2010/main" val="14145210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lnSpc>
                <a:spcPct val="90000"/>
              </a:lnSpc>
              <a:spcBef>
                <a:spcPts val="1000"/>
              </a:spcBef>
              <a:buFont typeface="Arial,Sans-Serif"/>
              <a:buChar char="•"/>
            </a:pPr>
            <a:r>
              <a:rPr lang="en-US" u="sng" dirty="0">
                <a:hlinkClick r:id="rId3"/>
              </a:rPr>
              <a:t>https://www.youtube.com/watch?v=ld14-8Tq6a0</a:t>
            </a:r>
            <a:r>
              <a:rPr lang="en-US" dirty="0"/>
              <a:t> </a:t>
            </a:r>
          </a:p>
          <a:p>
            <a:pPr marL="228600" indent="-228600">
              <a:lnSpc>
                <a:spcPct val="90000"/>
              </a:lnSpc>
              <a:spcBef>
                <a:spcPts val="1000"/>
              </a:spcBef>
              <a:buFont typeface="Arial,Sans-Serif"/>
              <a:buChar char="•"/>
            </a:pPr>
            <a:r>
              <a:rPr lang="en-US" u="sng" dirty="0">
                <a:hlinkClick r:id="rId4"/>
              </a:rPr>
              <a:t>https://www.youtube.com/watch?v=NnKdmjX5pWU</a:t>
            </a:r>
            <a:r>
              <a:rPr lang="en-US" dirty="0"/>
              <a:t> </a:t>
            </a:r>
            <a:endParaRPr lang="en-US" dirty="0">
              <a:cs typeface="Calibri"/>
            </a:endParaRPr>
          </a:p>
          <a:p>
            <a:pPr marL="228600" indent="-228600">
              <a:lnSpc>
                <a:spcPct val="90000"/>
              </a:lnSpc>
              <a:spcBef>
                <a:spcPts val="1000"/>
              </a:spcBef>
              <a:buFont typeface="Arial,Sans-Serif"/>
              <a:buChar char="•"/>
            </a:pPr>
            <a:r>
              <a:rPr lang="en-US" u="sng" dirty="0">
                <a:hlinkClick r:id="rId5"/>
              </a:rPr>
              <a:t>https://lacerationrepair.com/techniques/</a:t>
            </a:r>
            <a:r>
              <a:rPr lang="en-US" dirty="0"/>
              <a:t> </a:t>
            </a:r>
          </a:p>
          <a:p>
            <a:pPr marL="228600" indent="-228600">
              <a:lnSpc>
                <a:spcPct val="90000"/>
              </a:lnSpc>
              <a:spcBef>
                <a:spcPts val="1000"/>
              </a:spcBef>
              <a:buFont typeface="Arial,Sans-Serif"/>
              <a:buChar char="•"/>
            </a:pPr>
            <a:endParaRPr lang="en-US" dirty="0">
              <a:cs typeface="Calibri"/>
            </a:endParaRPr>
          </a:p>
          <a:p>
            <a:pPr marL="228600" indent="-228600">
              <a:lnSpc>
                <a:spcPct val="90000"/>
              </a:lnSpc>
              <a:spcBef>
                <a:spcPts val="1000"/>
              </a:spcBef>
              <a:buFont typeface="Arial,Sans-Serif"/>
              <a:buChar char="•"/>
            </a:pPr>
            <a:r>
              <a:rPr lang="en-US">
                <a:cs typeface="Calibri"/>
              </a:rPr>
              <a:t>The Laceration Course – is a good one.  I took it last year through EB Medicine.  Cost is around $300 – well worth it – PLUS CME!</a:t>
            </a:r>
            <a:endParaRPr lang="en-US" dirty="0">
              <a:cs typeface="Calibri"/>
            </a:endParaRPr>
          </a:p>
        </p:txBody>
      </p:sp>
      <p:sp>
        <p:nvSpPr>
          <p:cNvPr id="4" name="Slide Number Placeholder 3"/>
          <p:cNvSpPr>
            <a:spLocks noGrp="1"/>
          </p:cNvSpPr>
          <p:nvPr>
            <p:ph type="sldNum" sz="quarter" idx="5"/>
          </p:nvPr>
        </p:nvSpPr>
        <p:spPr/>
        <p:txBody>
          <a:bodyPr/>
          <a:lstStyle/>
          <a:p>
            <a:fld id="{F82D7966-4CBB-4E7F-A3E6-A52F377E4E56}" type="slidenum">
              <a:rPr lang="en-US"/>
              <a:t>14</a:t>
            </a:fld>
            <a:endParaRPr lang="en-US"/>
          </a:p>
        </p:txBody>
      </p:sp>
    </p:spTree>
    <p:extLst>
      <p:ext uri="{BB962C8B-B14F-4D97-AF65-F5344CB8AC3E}">
        <p14:creationId xmlns:p14="http://schemas.microsoft.com/office/powerpoint/2010/main" val="18653081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Redness</a:t>
            </a:r>
          </a:p>
          <a:p>
            <a:r>
              <a:rPr lang="en-US" dirty="0"/>
              <a:t>2. Pus</a:t>
            </a:r>
          </a:p>
          <a:p>
            <a:r>
              <a:rPr lang="en-US" dirty="0">
                <a:ea typeface="Calibri"/>
                <a:cs typeface="Calibri"/>
              </a:rPr>
              <a:t>3. Fever</a:t>
            </a:r>
          </a:p>
          <a:p>
            <a:r>
              <a:rPr lang="en-US" dirty="0">
                <a:ea typeface="Calibri"/>
                <a:cs typeface="Calibri"/>
              </a:rPr>
              <a:t>4. Increased pain</a:t>
            </a:r>
          </a:p>
        </p:txBody>
      </p:sp>
      <p:sp>
        <p:nvSpPr>
          <p:cNvPr id="4" name="Slide Number Placeholder 3"/>
          <p:cNvSpPr>
            <a:spLocks noGrp="1"/>
          </p:cNvSpPr>
          <p:nvPr>
            <p:ph type="sldNum" sz="quarter" idx="5"/>
          </p:nvPr>
        </p:nvSpPr>
        <p:spPr/>
        <p:txBody>
          <a:bodyPr/>
          <a:lstStyle/>
          <a:p>
            <a:fld id="{F82D7966-4CBB-4E7F-A3E6-A52F377E4E56}" type="slidenum">
              <a:rPr lang="en-US"/>
              <a:t>15</a:t>
            </a:fld>
            <a:endParaRPr lang="en-US"/>
          </a:p>
        </p:txBody>
      </p:sp>
    </p:spTree>
    <p:extLst>
      <p:ext uri="{BB962C8B-B14F-4D97-AF65-F5344CB8AC3E}">
        <p14:creationId xmlns:p14="http://schemas.microsoft.com/office/powerpoint/2010/main" val="552545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Skin tears: Most can be tacked down with a one or two sutures; apply a petrolatum gauze and bandage.  These need to be evaluated every 3-4 days.</a:t>
            </a:r>
          </a:p>
          <a:p>
            <a:endParaRPr lang="en-US" dirty="0">
              <a:cs typeface="Calibri"/>
            </a:endParaRPr>
          </a:p>
          <a:p>
            <a:r>
              <a:rPr lang="en-US" dirty="0">
                <a:cs typeface="Calibri"/>
              </a:rPr>
              <a:t>Bandage: I usually have nursing staff apply triple antibiotic ointment and a non-stick bandage over sutures.  You can counsel your patient as these are being applied on what to do at home.</a:t>
            </a:r>
          </a:p>
          <a:p>
            <a:endParaRPr lang="en-US" dirty="0">
              <a:cs typeface="Calibri"/>
            </a:endParaRPr>
          </a:p>
        </p:txBody>
      </p:sp>
      <p:sp>
        <p:nvSpPr>
          <p:cNvPr id="4" name="Slide Number Placeholder 3"/>
          <p:cNvSpPr>
            <a:spLocks noGrp="1"/>
          </p:cNvSpPr>
          <p:nvPr>
            <p:ph type="sldNum" sz="quarter" idx="5"/>
          </p:nvPr>
        </p:nvSpPr>
        <p:spPr/>
        <p:txBody>
          <a:bodyPr/>
          <a:lstStyle/>
          <a:p>
            <a:fld id="{F82D7966-4CBB-4E7F-A3E6-A52F377E4E56}" type="slidenum">
              <a:rPr lang="en-US"/>
              <a:t>16</a:t>
            </a:fld>
            <a:endParaRPr lang="en-US"/>
          </a:p>
        </p:txBody>
      </p:sp>
    </p:spTree>
    <p:extLst>
      <p:ext uri="{BB962C8B-B14F-4D97-AF65-F5344CB8AC3E}">
        <p14:creationId xmlns:p14="http://schemas.microsoft.com/office/powerpoint/2010/main" val="3490564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cs typeface="Calibri"/>
              </a:rPr>
              <a:t>Things to ask yourself: </a:t>
            </a:r>
          </a:p>
          <a:p>
            <a:r>
              <a:rPr lang="en-US" b="1" dirty="0">
                <a:cs typeface="Calibri"/>
              </a:rPr>
              <a:t> - Was the Injury </a:t>
            </a:r>
            <a:r>
              <a:rPr lang="en-US" b="1" dirty="0"/>
              <a:t>blunt, abrading, crush, lacerating, tearing?</a:t>
            </a:r>
            <a:endParaRPr lang="en-US" b="1" dirty="0">
              <a:cs typeface="Calibri"/>
            </a:endParaRPr>
          </a:p>
          <a:p>
            <a:endParaRPr lang="en-US" b="1" dirty="0">
              <a:cs typeface="Calibri"/>
            </a:endParaRPr>
          </a:p>
          <a:p>
            <a:r>
              <a:rPr lang="en-US" b="1">
                <a:cs typeface="Calibri"/>
              </a:rPr>
              <a:t>Tetanus: My rule of thumb – if greater than 2 years, give it.  CDC recommendations are 5 yrs.  But I have not encountered once patient who presents for a laceration that can tell me when they last received a Tdap.  </a:t>
            </a:r>
          </a:p>
          <a:p>
            <a:endParaRPr lang="en-US" b="1" dirty="0">
              <a:cs typeface="Calibri"/>
            </a:endParaRPr>
          </a:p>
          <a:p>
            <a:r>
              <a:rPr lang="en-US" b="1" dirty="0">
                <a:cs typeface="Calibri"/>
              </a:rPr>
              <a:t>Foreign body:  If concerned – GET AN XRAY … example of retained dog tooth</a:t>
            </a:r>
          </a:p>
          <a:p>
            <a:endParaRPr lang="en-US" b="1" dirty="0">
              <a:cs typeface="Calibri"/>
            </a:endParaRPr>
          </a:p>
          <a:p>
            <a:r>
              <a:rPr lang="en-US" b="1" dirty="0">
                <a:cs typeface="Calibri"/>
              </a:rPr>
              <a:t>Extent of wound –depth, length; is there a neurovascular or tendon injury</a:t>
            </a:r>
          </a:p>
        </p:txBody>
      </p:sp>
      <p:sp>
        <p:nvSpPr>
          <p:cNvPr id="4" name="Slide Number Placeholder 3"/>
          <p:cNvSpPr>
            <a:spLocks noGrp="1"/>
          </p:cNvSpPr>
          <p:nvPr>
            <p:ph type="sldNum" sz="quarter" idx="5"/>
          </p:nvPr>
        </p:nvSpPr>
        <p:spPr/>
        <p:txBody>
          <a:bodyPr/>
          <a:lstStyle/>
          <a:p>
            <a:fld id="{F82D7966-4CBB-4E7F-A3E6-A52F377E4E56}" type="slidenum">
              <a:rPr lang="en-US"/>
              <a:t>3</a:t>
            </a:fld>
            <a:endParaRPr lang="en-US"/>
          </a:p>
        </p:txBody>
      </p:sp>
    </p:spTree>
    <p:extLst>
      <p:ext uri="{BB962C8B-B14F-4D97-AF65-F5344CB8AC3E}">
        <p14:creationId xmlns:p14="http://schemas.microsoft.com/office/powerpoint/2010/main" val="11825883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One thing I do want to point out with regarding to wounds you should be able to care for is YOUR EXPERIENCE AND ABILITY TO MONITOR WOUND – EITHER IN YOUR COMMUNITY OR CLINIC SETTING.</a:t>
            </a:r>
            <a:endParaRPr lang="en-US" dirty="0"/>
          </a:p>
          <a:p>
            <a:endParaRPr lang="en-US" dirty="0">
              <a:cs typeface="Calibri"/>
            </a:endParaRPr>
          </a:p>
        </p:txBody>
      </p:sp>
      <p:sp>
        <p:nvSpPr>
          <p:cNvPr id="4" name="Slide Number Placeholder 3"/>
          <p:cNvSpPr>
            <a:spLocks noGrp="1"/>
          </p:cNvSpPr>
          <p:nvPr>
            <p:ph type="sldNum" sz="quarter" idx="5"/>
          </p:nvPr>
        </p:nvSpPr>
        <p:spPr/>
        <p:txBody>
          <a:bodyPr/>
          <a:lstStyle/>
          <a:p>
            <a:fld id="{F82D7966-4CBB-4E7F-A3E6-A52F377E4E56}" type="slidenum">
              <a:t>4</a:t>
            </a:fld>
            <a:endParaRPr lang="en-US"/>
          </a:p>
        </p:txBody>
      </p:sp>
    </p:spTree>
    <p:extLst>
      <p:ext uri="{BB962C8B-B14F-4D97-AF65-F5344CB8AC3E}">
        <p14:creationId xmlns:p14="http://schemas.microsoft.com/office/powerpoint/2010/main" val="1653597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F82D7966-4CBB-4E7F-A3E6-A52F377E4E56}" type="slidenum">
              <a:rPr lang="en-US"/>
              <a:t>5</a:t>
            </a:fld>
            <a:endParaRPr lang="en-US"/>
          </a:p>
        </p:txBody>
      </p:sp>
    </p:spTree>
    <p:extLst>
      <p:ext uri="{BB962C8B-B14F-4D97-AF65-F5344CB8AC3E}">
        <p14:creationId xmlns:p14="http://schemas.microsoft.com/office/powerpoint/2010/main" val="7327216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I consider wounds that can be cared for in the primary care or urgent care setting to be </a:t>
            </a:r>
            <a:r>
              <a:rPr lang="en-US" dirty="0"/>
              <a:t>SIMPLE LACERATIONS - this is a laceration through the skin and subcutaneous tissue only, without injury to underlying structures such as major fascial compartments, nerves, tendons.  Remember – If there is injury to underlying structures, this needs to be referred to the ER for a surgical/subspecialty evaluation.</a:t>
            </a:r>
          </a:p>
          <a:p>
            <a:endParaRPr lang="en-US" dirty="0">
              <a:cs typeface="Calibri"/>
            </a:endParaRPr>
          </a:p>
          <a:p>
            <a:r>
              <a:rPr lang="en-US" dirty="0"/>
              <a:t>One thing I do want to point out with regarding to wounds you should be able to care for is YOUR EXPERIENCE AND ABILITY TO MONITOR WOUND – EITHER IN YOUR COMMUNITY OR CLINIC SETTING.</a:t>
            </a:r>
          </a:p>
        </p:txBody>
      </p:sp>
      <p:sp>
        <p:nvSpPr>
          <p:cNvPr id="4" name="Slide Number Placeholder 3"/>
          <p:cNvSpPr>
            <a:spLocks noGrp="1"/>
          </p:cNvSpPr>
          <p:nvPr>
            <p:ph type="sldNum" sz="quarter" idx="5"/>
          </p:nvPr>
        </p:nvSpPr>
        <p:spPr/>
        <p:txBody>
          <a:bodyPr/>
          <a:lstStyle/>
          <a:p>
            <a:fld id="{F82D7966-4CBB-4E7F-A3E6-A52F377E4E56}" type="slidenum">
              <a:rPr lang="en-US"/>
              <a:t>6</a:t>
            </a:fld>
            <a:endParaRPr lang="en-US"/>
          </a:p>
        </p:txBody>
      </p:sp>
    </p:spTree>
    <p:extLst>
      <p:ext uri="{BB962C8B-B14F-4D97-AF65-F5344CB8AC3E}">
        <p14:creationId xmlns:p14="http://schemas.microsoft.com/office/powerpoint/2010/main" val="6239079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One more thing to consider in your initial evaluation is timing of laceration repair from actual injury AND type of healing based upon this.  </a:t>
            </a:r>
          </a:p>
          <a:p>
            <a:endParaRPr lang="en-US" dirty="0">
              <a:cs typeface="Calibri"/>
            </a:endParaRPr>
          </a:p>
          <a:p>
            <a:r>
              <a:rPr lang="en-US" dirty="0">
                <a:cs typeface="Calibri"/>
              </a:rPr>
              <a:t>12-18 </a:t>
            </a:r>
            <a:r>
              <a:rPr lang="en-US" dirty="0" err="1">
                <a:cs typeface="Calibri"/>
              </a:rPr>
              <a:t>hrs</a:t>
            </a:r>
            <a:r>
              <a:rPr lang="en-US" dirty="0">
                <a:cs typeface="Calibri"/>
              </a:rPr>
              <a:t>: Wounds caused by clean, sharp objects – think of someone cutting vegetables in the kitchen and cut their hand or a laceration caused by tin or glass.</a:t>
            </a:r>
            <a:endParaRPr lang="en-US" dirty="0"/>
          </a:p>
          <a:p>
            <a:endParaRPr lang="en-US" dirty="0">
              <a:cs typeface="Calibri"/>
            </a:endParaRPr>
          </a:p>
          <a:p>
            <a:r>
              <a:rPr lang="en-US" dirty="0"/>
              <a:t>Secondary Intention:  open wounds that are left to heal from the base up</a:t>
            </a:r>
            <a:endParaRPr lang="en-US" dirty="0">
              <a:ea typeface="Calibri" panose="020F0502020204030204"/>
              <a:cs typeface="Calibri"/>
            </a:endParaRPr>
          </a:p>
          <a:p>
            <a:endParaRPr lang="en-US" dirty="0">
              <a:ea typeface="Calibri" panose="020F0502020204030204"/>
              <a:cs typeface="Calibri"/>
            </a:endParaRPr>
          </a:p>
        </p:txBody>
      </p:sp>
      <p:sp>
        <p:nvSpPr>
          <p:cNvPr id="4" name="Slide Number Placeholder 3"/>
          <p:cNvSpPr>
            <a:spLocks noGrp="1"/>
          </p:cNvSpPr>
          <p:nvPr>
            <p:ph type="sldNum" sz="quarter" idx="5"/>
          </p:nvPr>
        </p:nvSpPr>
        <p:spPr/>
        <p:txBody>
          <a:bodyPr/>
          <a:lstStyle/>
          <a:p>
            <a:fld id="{F82D7966-4CBB-4E7F-A3E6-A52F377E4E56}" type="slidenum">
              <a:rPr lang="en-US"/>
              <a:t>8</a:t>
            </a:fld>
            <a:endParaRPr lang="en-US"/>
          </a:p>
        </p:txBody>
      </p:sp>
    </p:spTree>
    <p:extLst>
      <p:ext uri="{BB962C8B-B14F-4D97-AF65-F5344CB8AC3E}">
        <p14:creationId xmlns:p14="http://schemas.microsoft.com/office/powerpoint/2010/main" val="13377448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Some clinics have premade suture kits that include most, if not all, of the items in the checklist.  If you are working somewhere that doesn't I have provided you a list of items you will need to pull.</a:t>
            </a:r>
          </a:p>
        </p:txBody>
      </p:sp>
      <p:sp>
        <p:nvSpPr>
          <p:cNvPr id="4" name="Slide Number Placeholder 3"/>
          <p:cNvSpPr>
            <a:spLocks noGrp="1"/>
          </p:cNvSpPr>
          <p:nvPr>
            <p:ph type="sldNum" sz="quarter" idx="5"/>
          </p:nvPr>
        </p:nvSpPr>
        <p:spPr/>
        <p:txBody>
          <a:bodyPr/>
          <a:lstStyle/>
          <a:p>
            <a:fld id="{F82D7966-4CBB-4E7F-A3E6-A52F377E4E56}" type="slidenum">
              <a:rPr lang="en-US"/>
              <a:t>9</a:t>
            </a:fld>
            <a:endParaRPr lang="en-US"/>
          </a:p>
        </p:txBody>
      </p:sp>
    </p:spTree>
    <p:extLst>
      <p:ext uri="{BB962C8B-B14F-4D97-AF65-F5344CB8AC3E}">
        <p14:creationId xmlns:p14="http://schemas.microsoft.com/office/powerpoint/2010/main" val="24246197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F82D7966-4CBB-4E7F-A3E6-A52F377E4E56}" type="slidenum">
              <a:rPr lang="en-US"/>
              <a:t>10</a:t>
            </a:fld>
            <a:endParaRPr lang="en-US"/>
          </a:p>
        </p:txBody>
      </p:sp>
    </p:spTree>
    <p:extLst>
      <p:ext uri="{BB962C8B-B14F-4D97-AF65-F5344CB8AC3E}">
        <p14:creationId xmlns:p14="http://schemas.microsoft.com/office/powerpoint/2010/main" val="42606354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a typeface="Calibri"/>
                <a:cs typeface="Calibri"/>
              </a:rPr>
              <a:t>How do you choose which closure technique is best?</a:t>
            </a:r>
          </a:p>
          <a:p>
            <a:endParaRPr lang="en-US" dirty="0">
              <a:ea typeface="Calibri"/>
              <a:cs typeface="Calibri"/>
            </a:endParaRPr>
          </a:p>
          <a:p>
            <a:endParaRPr lang="en-US" dirty="0"/>
          </a:p>
          <a:p>
            <a:r>
              <a:rPr lang="en-US" dirty="0"/>
              <a:t>Tissue adhesives can be applied more quickly, require no anesthesia, and eliminate the need for follow-up because they slough off spontaneously within five to 10 days. They form a protective barrier to promote wound healing and may have antimicrobial effects.</a:t>
            </a:r>
            <a:r>
              <a:rPr lang="en-US" u="sng" dirty="0">
                <a:hlinkClick r:id="rId3"/>
              </a:rPr>
              <a:t>18</a:t>
            </a:r>
            <a:r>
              <a:rPr lang="en-US" dirty="0"/>
              <a:t> Although tissue adhesives have a higher direct cost per unit than sutures, they are more cost-effective because of quick application and no follow-up.</a:t>
            </a:r>
            <a:r>
              <a:rPr lang="en-US" u="sng" dirty="0">
                <a:hlinkClick r:id="rId4"/>
              </a:rPr>
              <a:t>19</a:t>
            </a:r>
            <a:r>
              <a:rPr lang="en-US" dirty="0"/>
              <a:t> Tissue adhesives' low tensile strength makes them inappropriate for high-tension areas, such as over joints, unless the area is immobilized. They may be ideal for simple lacerations under a cast or splint. </a:t>
            </a:r>
          </a:p>
        </p:txBody>
      </p:sp>
      <p:sp>
        <p:nvSpPr>
          <p:cNvPr id="4" name="Slide Number Placeholder 3"/>
          <p:cNvSpPr>
            <a:spLocks noGrp="1"/>
          </p:cNvSpPr>
          <p:nvPr>
            <p:ph type="sldNum" sz="quarter" idx="5"/>
          </p:nvPr>
        </p:nvSpPr>
        <p:spPr/>
        <p:txBody>
          <a:bodyPr/>
          <a:lstStyle/>
          <a:p>
            <a:fld id="{F82D7966-4CBB-4E7F-A3E6-A52F377E4E56}" type="slidenum">
              <a:rPr lang="en-US"/>
              <a:t>12</a:t>
            </a:fld>
            <a:endParaRPr lang="en-US"/>
          </a:p>
        </p:txBody>
      </p:sp>
    </p:spTree>
    <p:extLst>
      <p:ext uri="{BB962C8B-B14F-4D97-AF65-F5344CB8AC3E}">
        <p14:creationId xmlns:p14="http://schemas.microsoft.com/office/powerpoint/2010/main" val="33861841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10/25/2023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10/25/2023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10/25/2023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10/25/2023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10/25/2023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10/25/2023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7.gif"/><Relationship Id="rId4" Type="http://schemas.openxmlformats.org/officeDocument/2006/relationships/image" Target="../media/image16.gif"/></Relationships>
</file>

<file path=ppt/slides/_rels/slide14.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aliemcards.com/cards/laceration-repair-suture-material/" TargetMode="External"/><Relationship Id="rId2" Type="http://schemas.openxmlformats.org/officeDocument/2006/relationships/hyperlink" Target="https://www.favorfootandwound.com/specialties/wound-center" TargetMode="External"/><Relationship Id="rId1" Type="http://schemas.openxmlformats.org/officeDocument/2006/relationships/slideLayout" Target="../slideLayouts/slideLayout2.xml"/><Relationship Id="rId6" Type="http://schemas.openxmlformats.org/officeDocument/2006/relationships/hyperlink" Target="https://www.aafp.org/pubs/afp/issues/2008/1015/p945.html#follow-up-care-and-billing" TargetMode="External"/><Relationship Id="rId5" Type="http://schemas.openxmlformats.org/officeDocument/2006/relationships/hyperlink" Target="https://www.aafp.org/pubs/afp/issues/2017/0515/p628.html" TargetMode="External"/><Relationship Id="rId4" Type="http://schemas.openxmlformats.org/officeDocument/2006/relationships/hyperlink" Target="https://canadiem.org/nice-threads-guide-suture-choice-ed/" TargetMode="Externa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665DBBEF-238B-476B-96AB-8AAC3224EC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38882" y="639193"/>
            <a:ext cx="3571810" cy="3573516"/>
          </a:xfrm>
        </p:spPr>
        <p:txBody>
          <a:bodyPr>
            <a:normAutofit fontScale="90000"/>
          </a:bodyPr>
          <a:lstStyle/>
          <a:p>
            <a:br>
              <a:rPr lang="en-US" sz="5100" b="1" dirty="0">
                <a:ea typeface="Calibri Light"/>
                <a:cs typeface="Calibri Light"/>
              </a:rPr>
            </a:br>
            <a:r>
              <a:rPr lang="en-US" sz="5100" b="1" dirty="0">
                <a:ea typeface="Calibri Light"/>
                <a:cs typeface="Calibri Light"/>
              </a:rPr>
              <a:t>Laceration and</a:t>
            </a:r>
            <a:br>
              <a:rPr lang="en-US" sz="5100" b="1" dirty="0">
                <a:ea typeface="Calibri Light"/>
                <a:cs typeface="Calibri Light"/>
              </a:rPr>
            </a:br>
            <a:r>
              <a:rPr lang="en-US" sz="5100" b="1" dirty="0">
                <a:ea typeface="Calibri Light"/>
                <a:cs typeface="Calibri Light"/>
              </a:rPr>
              <a:t>Wound care</a:t>
            </a:r>
            <a:br>
              <a:rPr lang="en-US" sz="5100" b="1" dirty="0">
                <a:ea typeface="Calibri Light"/>
                <a:cs typeface="Calibri Light"/>
              </a:rPr>
            </a:br>
            <a:r>
              <a:rPr lang="en-US" sz="5100" b="1" dirty="0">
                <a:cs typeface="Calibri Light"/>
              </a:rPr>
              <a:t>101</a:t>
            </a:r>
          </a:p>
        </p:txBody>
      </p:sp>
      <p:sp>
        <p:nvSpPr>
          <p:cNvPr id="3" name="Subtitle 2"/>
          <p:cNvSpPr>
            <a:spLocks noGrp="1"/>
          </p:cNvSpPr>
          <p:nvPr>
            <p:ph type="subTitle" idx="1"/>
          </p:nvPr>
        </p:nvSpPr>
        <p:spPr>
          <a:xfrm>
            <a:off x="638882" y="4631161"/>
            <a:ext cx="3571810" cy="1559327"/>
          </a:xfrm>
        </p:spPr>
        <p:txBody>
          <a:bodyPr vert="horz" lIns="91440" tIns="45720" rIns="91440" bIns="45720" rtlCol="0" anchor="t">
            <a:normAutofit/>
          </a:bodyPr>
          <a:lstStyle/>
          <a:p>
            <a:pPr algn="l"/>
            <a:r>
              <a:rPr lang="en-US" b="1" dirty="0">
                <a:ea typeface="Calibri"/>
                <a:cs typeface="Calibri"/>
              </a:rPr>
              <a:t>Dr. Amy Sikes</a:t>
            </a:r>
          </a:p>
          <a:p>
            <a:pPr algn="l"/>
            <a:r>
              <a:rPr lang="en-US" b="1" dirty="0">
                <a:ea typeface="Calibri"/>
                <a:cs typeface="Calibri"/>
              </a:rPr>
              <a:t>October 2023</a:t>
            </a:r>
          </a:p>
        </p:txBody>
      </p:sp>
      <p:sp>
        <p:nvSpPr>
          <p:cNvPr id="21"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4409267"/>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stitches - sutures stock pictures, royalty-free photos &amp; images">
            <a:extLst>
              <a:ext uri="{FF2B5EF4-FFF2-40B4-BE49-F238E27FC236}">
                <a16:creationId xmlns:a16="http://schemas.microsoft.com/office/drawing/2014/main" id="{C6FF3AD1-D3FD-E8DE-AA39-7BC92498D525}"/>
              </a:ext>
            </a:extLst>
          </p:cNvPr>
          <p:cNvPicPr>
            <a:picLocks noChangeAspect="1"/>
          </p:cNvPicPr>
          <p:nvPr/>
        </p:nvPicPr>
        <p:blipFill>
          <a:blip r:embed="rId2"/>
          <a:stretch>
            <a:fillRect/>
          </a:stretch>
        </p:blipFill>
        <p:spPr>
          <a:xfrm>
            <a:off x="4654296" y="989369"/>
            <a:ext cx="7214616" cy="4851829"/>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7BE06B9-2D88-8560-12B6-5DF18A189FF8}"/>
              </a:ext>
            </a:extLst>
          </p:cNvPr>
          <p:cNvSpPr>
            <a:spLocks noGrp="1"/>
          </p:cNvSpPr>
          <p:nvPr>
            <p:ph type="title"/>
          </p:nvPr>
        </p:nvSpPr>
        <p:spPr>
          <a:xfrm>
            <a:off x="1171074" y="1396686"/>
            <a:ext cx="3240506" cy="4064628"/>
          </a:xfrm>
        </p:spPr>
        <p:txBody>
          <a:bodyPr>
            <a:normAutofit/>
          </a:bodyPr>
          <a:lstStyle/>
          <a:p>
            <a:pPr algn="ctr"/>
            <a:r>
              <a:rPr lang="en-US" b="1" dirty="0">
                <a:solidFill>
                  <a:srgbClr val="FFFFFF"/>
                </a:solidFill>
                <a:cs typeface="Calibri Light"/>
              </a:rPr>
              <a:t>Time to Get it Done!</a:t>
            </a:r>
            <a:endParaRPr lang="en-US"/>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FCFC6DB3-5843-A861-E36A-3203CA625EA4}"/>
              </a:ext>
            </a:extLst>
          </p:cNvPr>
          <p:cNvSpPr>
            <a:spLocks noGrp="1"/>
          </p:cNvSpPr>
          <p:nvPr>
            <p:ph idx="1"/>
          </p:nvPr>
        </p:nvSpPr>
        <p:spPr>
          <a:xfrm>
            <a:off x="5370153" y="1784192"/>
            <a:ext cx="5603805" cy="3677122"/>
          </a:xfrm>
        </p:spPr>
        <p:txBody>
          <a:bodyPr vert="horz" lIns="91440" tIns="45720" rIns="91440" bIns="45720" rtlCol="0" anchor="t">
            <a:normAutofit/>
          </a:bodyPr>
          <a:lstStyle/>
          <a:p>
            <a:pPr>
              <a:buFont typeface="Wingdings" panose="020B0604020202020204" pitchFamily="34" charset="0"/>
              <a:buChar char="ü"/>
            </a:pPr>
            <a:r>
              <a:rPr lang="en-US" b="1" dirty="0">
                <a:cs typeface="Calibri"/>
              </a:rPr>
              <a:t>Wound has been evaluated</a:t>
            </a:r>
            <a:endParaRPr lang="en-US" b="1" dirty="0">
              <a:ea typeface="+mn-lt"/>
              <a:cs typeface="+mn-lt"/>
            </a:endParaRPr>
          </a:p>
          <a:p>
            <a:pPr>
              <a:buFont typeface="Wingdings" panose="020B0604020202020204" pitchFamily="34" charset="0"/>
              <a:buChar char="ü"/>
            </a:pPr>
            <a:r>
              <a:rPr lang="en-US" b="1" dirty="0">
                <a:ea typeface="+mn-lt"/>
                <a:cs typeface="+mn-lt"/>
              </a:rPr>
              <a:t>Pain medication given</a:t>
            </a:r>
          </a:p>
          <a:p>
            <a:pPr>
              <a:buFont typeface="Wingdings" panose="020B0604020202020204" pitchFamily="34" charset="0"/>
              <a:buChar char="ü"/>
            </a:pPr>
            <a:r>
              <a:rPr lang="en-US" b="1" dirty="0">
                <a:ea typeface="+mn-lt"/>
                <a:cs typeface="+mn-lt"/>
              </a:rPr>
              <a:t>Tdap given (if indicated)</a:t>
            </a:r>
          </a:p>
          <a:p>
            <a:pPr>
              <a:buFont typeface="Wingdings" panose="020B0604020202020204" pitchFamily="34" charset="0"/>
              <a:buChar char="ü"/>
            </a:pPr>
            <a:r>
              <a:rPr lang="en-US" b="1" dirty="0">
                <a:ea typeface="+mn-lt"/>
                <a:cs typeface="+mn-lt"/>
              </a:rPr>
              <a:t>Digital, local or regional anesthetic</a:t>
            </a:r>
          </a:p>
          <a:p>
            <a:pPr>
              <a:buFont typeface="Wingdings" panose="020B0604020202020204" pitchFamily="34" charset="0"/>
              <a:buChar char="ü"/>
            </a:pPr>
            <a:r>
              <a:rPr lang="en-US" b="1" dirty="0">
                <a:ea typeface="+mn-lt"/>
                <a:cs typeface="+mn-lt"/>
              </a:rPr>
              <a:t>Wound/laceration irrigated</a:t>
            </a:r>
          </a:p>
          <a:p>
            <a:pPr>
              <a:buFont typeface="Wingdings" panose="020B0604020202020204" pitchFamily="34" charset="0"/>
              <a:buChar char="ü"/>
            </a:pPr>
            <a:r>
              <a:rPr lang="en-US" b="1" dirty="0">
                <a:ea typeface="+mn-lt"/>
                <a:cs typeface="+mn-lt"/>
              </a:rPr>
              <a:t>Wound explored</a:t>
            </a:r>
          </a:p>
          <a:p>
            <a:pPr>
              <a:buFont typeface="Wingdings" panose="020B0604020202020204" pitchFamily="34" charset="0"/>
              <a:buChar char="ü"/>
            </a:pPr>
            <a:r>
              <a:rPr lang="en-US" b="1" dirty="0">
                <a:ea typeface="+mn-lt"/>
                <a:cs typeface="+mn-lt"/>
              </a:rPr>
              <a:t>It's SUTURE TIME … what do I do?</a:t>
            </a:r>
          </a:p>
          <a:p>
            <a:endParaRPr lang="en-US" dirty="0">
              <a:ea typeface="+mn-lt"/>
              <a:cs typeface="+mn-lt"/>
            </a:endParaRPr>
          </a:p>
        </p:txBody>
      </p:sp>
    </p:spTree>
    <p:extLst>
      <p:ext uri="{BB962C8B-B14F-4D97-AF65-F5344CB8AC3E}">
        <p14:creationId xmlns:p14="http://schemas.microsoft.com/office/powerpoint/2010/main" val="4144041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Rectangle 25">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929" y="148929"/>
            <a:ext cx="6560142"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8" name="Arc 27">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2494119" y="6170"/>
            <a:ext cx="6816262"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9" name="Oval 28">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0995" y="5310973"/>
            <a:ext cx="705948"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BE1BAB72-9FF3-4286-F547-14280A306A0F}"/>
              </a:ext>
            </a:extLst>
          </p:cNvPr>
          <p:cNvPicPr>
            <a:picLocks noChangeAspect="1"/>
          </p:cNvPicPr>
          <p:nvPr/>
        </p:nvPicPr>
        <p:blipFill>
          <a:blip r:embed="rId2"/>
          <a:stretch>
            <a:fillRect/>
          </a:stretch>
        </p:blipFill>
        <p:spPr>
          <a:xfrm>
            <a:off x="4176944" y="1161655"/>
            <a:ext cx="3986073" cy="4793619"/>
          </a:xfrm>
          <a:prstGeom prst="rect">
            <a:avLst/>
          </a:prstGeom>
        </p:spPr>
      </p:pic>
      <p:sp>
        <p:nvSpPr>
          <p:cNvPr id="2" name="Title 1">
            <a:extLst>
              <a:ext uri="{FF2B5EF4-FFF2-40B4-BE49-F238E27FC236}">
                <a16:creationId xmlns:a16="http://schemas.microsoft.com/office/drawing/2014/main" id="{597AABFC-49C8-CF4B-6911-26C25E0DDB03}"/>
              </a:ext>
            </a:extLst>
          </p:cNvPr>
          <p:cNvSpPr>
            <a:spLocks noGrp="1"/>
          </p:cNvSpPr>
          <p:nvPr>
            <p:ph type="title"/>
          </p:nvPr>
        </p:nvSpPr>
        <p:spPr>
          <a:xfrm>
            <a:off x="3973458" y="396813"/>
            <a:ext cx="4385647" cy="871147"/>
          </a:xfrm>
        </p:spPr>
        <p:txBody>
          <a:bodyPr vert="horz" lIns="91440" tIns="45720" rIns="91440" bIns="45720" rtlCol="0" anchor="b">
            <a:normAutofit fontScale="90000"/>
          </a:bodyPr>
          <a:lstStyle/>
          <a:p>
            <a:pPr algn="ctr"/>
            <a:r>
              <a:rPr lang="en-US" sz="6000" b="1" dirty="0">
                <a:cs typeface="Calibri Light"/>
              </a:rPr>
              <a:t>Suture size?</a:t>
            </a:r>
            <a:endParaRPr lang="en-US" sz="6000" b="1" kern="1200" dirty="0">
              <a:solidFill>
                <a:schemeClr val="tx1"/>
              </a:solidFill>
              <a:latin typeface="+mj-lt"/>
              <a:ea typeface="+mj-ea"/>
              <a:cs typeface="+mj-cs"/>
            </a:endParaRPr>
          </a:p>
        </p:txBody>
      </p:sp>
    </p:spTree>
    <p:extLst>
      <p:ext uri="{BB962C8B-B14F-4D97-AF65-F5344CB8AC3E}">
        <p14:creationId xmlns:p14="http://schemas.microsoft.com/office/powerpoint/2010/main" val="35374363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E301A999-B32B-B900-C504-F83E5D3A1761}"/>
              </a:ext>
            </a:extLst>
          </p:cNvPr>
          <p:cNvGraphicFramePr>
            <a:graphicFrameLocks noGrp="1"/>
          </p:cNvGraphicFramePr>
          <p:nvPr>
            <p:ph idx="1"/>
            <p:extLst>
              <p:ext uri="{D42A27DB-BD31-4B8C-83A1-F6EECF244321}">
                <p14:modId xmlns:p14="http://schemas.microsoft.com/office/powerpoint/2010/main" val="1715634216"/>
              </p:ext>
            </p:extLst>
          </p:nvPr>
        </p:nvGraphicFramePr>
        <p:xfrm>
          <a:off x="838200" y="449580"/>
          <a:ext cx="10515600" cy="6138158"/>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957274394"/>
                    </a:ext>
                  </a:extLst>
                </a:gridCol>
                <a:gridCol w="5257800">
                  <a:extLst>
                    <a:ext uri="{9D8B030D-6E8A-4147-A177-3AD203B41FA5}">
                      <a16:colId xmlns:a16="http://schemas.microsoft.com/office/drawing/2014/main" val="2919104235"/>
                    </a:ext>
                  </a:extLst>
                </a:gridCol>
              </a:tblGrid>
              <a:tr h="430747">
                <a:tc>
                  <a:txBody>
                    <a:bodyPr/>
                    <a:lstStyle/>
                    <a:p>
                      <a:r>
                        <a:rPr lang="en-US" dirty="0"/>
                        <a:t>Technique</a:t>
                      </a:r>
                    </a:p>
                  </a:txBody>
                  <a:tcPr/>
                </a:tc>
                <a:tc>
                  <a:txBody>
                    <a:bodyPr/>
                    <a:lstStyle/>
                    <a:p>
                      <a:r>
                        <a:rPr lang="en-US" dirty="0"/>
                        <a:t>Recommendations</a:t>
                      </a:r>
                    </a:p>
                  </a:txBody>
                  <a:tcPr/>
                </a:tc>
                <a:extLst>
                  <a:ext uri="{0D108BD9-81ED-4DB2-BD59-A6C34878D82A}">
                    <a16:rowId xmlns:a16="http://schemas.microsoft.com/office/drawing/2014/main" val="1790757911"/>
                  </a:ext>
                </a:extLst>
              </a:tr>
              <a:tr h="430747">
                <a:tc>
                  <a:txBody>
                    <a:bodyPr/>
                    <a:lstStyle/>
                    <a:p>
                      <a:r>
                        <a:rPr lang="en-US" b="1" dirty="0"/>
                        <a:t>Simple Interrupted</a:t>
                      </a:r>
                    </a:p>
                  </a:txBody>
                  <a:tcPr/>
                </a:tc>
                <a:tc>
                  <a:txBody>
                    <a:bodyPr/>
                    <a:lstStyle/>
                    <a:p>
                      <a:r>
                        <a:rPr lang="en-US" dirty="0"/>
                        <a:t>Tissue approximation; can be used for most wounds</a:t>
                      </a:r>
                    </a:p>
                  </a:txBody>
                  <a:tcPr/>
                </a:tc>
                <a:extLst>
                  <a:ext uri="{0D108BD9-81ED-4DB2-BD59-A6C34878D82A}">
                    <a16:rowId xmlns:a16="http://schemas.microsoft.com/office/drawing/2014/main" val="3074065947"/>
                  </a:ext>
                </a:extLst>
              </a:tr>
              <a:tr h="753810">
                <a:tc>
                  <a:txBody>
                    <a:bodyPr/>
                    <a:lstStyle/>
                    <a:p>
                      <a:r>
                        <a:rPr lang="en-US" b="1" dirty="0"/>
                        <a:t>Simple Running</a:t>
                      </a:r>
                    </a:p>
                  </a:txBody>
                  <a:tcPr/>
                </a:tc>
                <a:tc>
                  <a:txBody>
                    <a:bodyPr/>
                    <a:lstStyle/>
                    <a:p>
                      <a:r>
                        <a:rPr lang="en-US" dirty="0"/>
                        <a:t>LONG lacerations; </a:t>
                      </a:r>
                      <a:r>
                        <a:rPr lang="en-US" dirty="0">
                          <a:solidFill>
                            <a:srgbClr val="FF0000"/>
                          </a:solidFill>
                        </a:rPr>
                        <a:t>all sutures lost if one is accidentally cut</a:t>
                      </a:r>
                    </a:p>
                  </a:txBody>
                  <a:tcPr/>
                </a:tc>
                <a:extLst>
                  <a:ext uri="{0D108BD9-81ED-4DB2-BD59-A6C34878D82A}">
                    <a16:rowId xmlns:a16="http://schemas.microsoft.com/office/drawing/2014/main" val="2042883869"/>
                  </a:ext>
                </a:extLst>
              </a:tr>
              <a:tr h="430747">
                <a:tc>
                  <a:txBody>
                    <a:bodyPr/>
                    <a:lstStyle/>
                    <a:p>
                      <a:r>
                        <a:rPr lang="en-US" b="1" dirty="0"/>
                        <a:t>Horizontal Mattress Suture</a:t>
                      </a:r>
                    </a:p>
                  </a:txBody>
                  <a:tcPr/>
                </a:tc>
                <a:tc>
                  <a:txBody>
                    <a:bodyPr/>
                    <a:lstStyle/>
                    <a:p>
                      <a:r>
                        <a:rPr lang="en-US" dirty="0"/>
                        <a:t>Everting wound edges; </a:t>
                      </a:r>
                      <a:r>
                        <a:rPr lang="en-US" dirty="0">
                          <a:solidFill>
                            <a:srgbClr val="FF0000"/>
                          </a:solidFill>
                        </a:rPr>
                        <a:t>can cause necrosis/scarring</a:t>
                      </a:r>
                    </a:p>
                  </a:txBody>
                  <a:tcPr/>
                </a:tc>
                <a:extLst>
                  <a:ext uri="{0D108BD9-81ED-4DB2-BD59-A6C34878D82A}">
                    <a16:rowId xmlns:a16="http://schemas.microsoft.com/office/drawing/2014/main" val="4067884972"/>
                  </a:ext>
                </a:extLst>
              </a:tr>
              <a:tr h="753810">
                <a:tc>
                  <a:txBody>
                    <a:bodyPr/>
                    <a:lstStyle/>
                    <a:p>
                      <a:r>
                        <a:rPr lang="en-US" b="1" dirty="0"/>
                        <a:t>Vertical Mattress Suture</a:t>
                      </a:r>
                    </a:p>
                  </a:txBody>
                  <a:tcPr/>
                </a:tc>
                <a:tc>
                  <a:txBody>
                    <a:bodyPr/>
                    <a:lstStyle/>
                    <a:p>
                      <a:r>
                        <a:rPr lang="en-US" dirty="0"/>
                        <a:t>Most effective for everting wound edges; </a:t>
                      </a:r>
                      <a:r>
                        <a:rPr lang="en-US" sz="1800" b="0" i="0" u="none" strike="noStrike" noProof="0" dirty="0">
                          <a:solidFill>
                            <a:srgbClr val="FF0000"/>
                          </a:solidFill>
                          <a:latin typeface="Calibri"/>
                        </a:rPr>
                        <a:t>can cause necrosis/scarring</a:t>
                      </a:r>
                      <a:endParaRPr lang="en-US" dirty="0"/>
                    </a:p>
                  </a:txBody>
                  <a:tcPr/>
                </a:tc>
                <a:extLst>
                  <a:ext uri="{0D108BD9-81ED-4DB2-BD59-A6C34878D82A}">
                    <a16:rowId xmlns:a16="http://schemas.microsoft.com/office/drawing/2014/main" val="306893711"/>
                  </a:ext>
                </a:extLst>
              </a:tr>
              <a:tr h="430747">
                <a:tc>
                  <a:txBody>
                    <a:bodyPr/>
                    <a:lstStyle/>
                    <a:p>
                      <a:r>
                        <a:rPr lang="en-US" dirty="0"/>
                        <a:t>Half-buried Mattress Suture</a:t>
                      </a:r>
                    </a:p>
                  </a:txBody>
                  <a:tcPr/>
                </a:tc>
                <a:tc>
                  <a:txBody>
                    <a:bodyPr/>
                    <a:lstStyle/>
                    <a:p>
                      <a:r>
                        <a:rPr lang="en-US" dirty="0"/>
                        <a:t>Triangular wound edges – FLAP repair</a:t>
                      </a:r>
                    </a:p>
                  </a:txBody>
                  <a:tcPr/>
                </a:tc>
                <a:extLst>
                  <a:ext uri="{0D108BD9-81ED-4DB2-BD59-A6C34878D82A}">
                    <a16:rowId xmlns:a16="http://schemas.microsoft.com/office/drawing/2014/main" val="3232482957"/>
                  </a:ext>
                </a:extLst>
              </a:tr>
              <a:tr h="753810">
                <a:tc>
                  <a:txBody>
                    <a:bodyPr/>
                    <a:lstStyle/>
                    <a:p>
                      <a:r>
                        <a:rPr lang="en-US" dirty="0"/>
                        <a:t>Staples</a:t>
                      </a:r>
                    </a:p>
                  </a:txBody>
                  <a:tcPr/>
                </a:tc>
                <a:tc>
                  <a:txBody>
                    <a:bodyPr/>
                    <a:lstStyle/>
                    <a:p>
                      <a:r>
                        <a:rPr lang="en-US" dirty="0"/>
                        <a:t>Fast; Unclean wounds; </a:t>
                      </a:r>
                      <a:r>
                        <a:rPr lang="en-US" dirty="0">
                          <a:solidFill>
                            <a:srgbClr val="FF0000"/>
                          </a:solidFill>
                        </a:rPr>
                        <a:t>Avoid in cosmetic concern areas</a:t>
                      </a:r>
                    </a:p>
                  </a:txBody>
                  <a:tcPr/>
                </a:tc>
                <a:extLst>
                  <a:ext uri="{0D108BD9-81ED-4DB2-BD59-A6C34878D82A}">
                    <a16:rowId xmlns:a16="http://schemas.microsoft.com/office/drawing/2014/main" val="125810727"/>
                  </a:ext>
                </a:extLst>
              </a:tr>
              <a:tr h="1076870">
                <a:tc>
                  <a:txBody>
                    <a:bodyPr/>
                    <a:lstStyle/>
                    <a:p>
                      <a:r>
                        <a:rPr lang="en-US" dirty="0"/>
                        <a:t>Adhesive Strips</a:t>
                      </a:r>
                    </a:p>
                  </a:txBody>
                  <a:tcPr/>
                </a:tc>
                <a:tc>
                  <a:txBody>
                    <a:bodyPr/>
                    <a:lstStyle/>
                    <a:p>
                      <a:r>
                        <a:rPr lang="en-US" dirty="0"/>
                        <a:t>Fast, no anesthesia required; approximate </a:t>
                      </a:r>
                      <a:r>
                        <a:rPr lang="en-US" i="1" u="sng" dirty="0"/>
                        <a:t>simple/small lacerations</a:t>
                      </a:r>
                      <a:r>
                        <a:rPr lang="en-US" dirty="0"/>
                        <a:t> –</a:t>
                      </a:r>
                      <a:r>
                        <a:rPr lang="en-US" dirty="0">
                          <a:solidFill>
                            <a:srgbClr val="FF0000"/>
                          </a:solidFill>
                        </a:rPr>
                        <a:t> low tensile areas with no bleeding</a:t>
                      </a:r>
                    </a:p>
                  </a:txBody>
                  <a:tcPr/>
                </a:tc>
                <a:extLst>
                  <a:ext uri="{0D108BD9-81ED-4DB2-BD59-A6C34878D82A}">
                    <a16:rowId xmlns:a16="http://schemas.microsoft.com/office/drawing/2014/main" val="1669427953"/>
                  </a:ext>
                </a:extLst>
              </a:tr>
              <a:tr h="1076870">
                <a:tc>
                  <a:txBody>
                    <a:bodyPr/>
                    <a:lstStyle/>
                    <a:p>
                      <a:r>
                        <a:rPr lang="en-US" dirty="0"/>
                        <a:t>Tissue Adhesive</a:t>
                      </a:r>
                    </a:p>
                  </a:txBody>
                  <a:tcPr/>
                </a:tc>
                <a:tc>
                  <a:txBody>
                    <a:bodyPr/>
                    <a:lstStyle/>
                    <a:p>
                      <a:r>
                        <a:rPr lang="en-US" dirty="0"/>
                        <a:t>Fast, no anesthesia required; </a:t>
                      </a:r>
                      <a:r>
                        <a:rPr lang="en-US" b="0" dirty="0"/>
                        <a:t>approximate </a:t>
                      </a:r>
                      <a:r>
                        <a:rPr lang="en-US" b="0" i="1" u="sng" dirty="0"/>
                        <a:t>small/ simple lacerations</a:t>
                      </a:r>
                      <a:r>
                        <a:rPr lang="en-US" dirty="0"/>
                        <a:t> – </a:t>
                      </a:r>
                      <a:r>
                        <a:rPr lang="en-US" dirty="0">
                          <a:solidFill>
                            <a:srgbClr val="FF0000"/>
                          </a:solidFill>
                        </a:rPr>
                        <a:t>low tensile areas with no bleeding</a:t>
                      </a:r>
                    </a:p>
                  </a:txBody>
                  <a:tcPr/>
                </a:tc>
                <a:extLst>
                  <a:ext uri="{0D108BD9-81ED-4DB2-BD59-A6C34878D82A}">
                    <a16:rowId xmlns:a16="http://schemas.microsoft.com/office/drawing/2014/main" val="1640084563"/>
                  </a:ext>
                </a:extLst>
              </a:tr>
            </a:tbl>
          </a:graphicData>
        </a:graphic>
      </p:graphicFrame>
    </p:spTree>
    <p:extLst>
      <p:ext uri="{BB962C8B-B14F-4D97-AF65-F5344CB8AC3E}">
        <p14:creationId xmlns:p14="http://schemas.microsoft.com/office/powerpoint/2010/main" val="34810820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FE3AF-964D-7E46-B7D8-9FF9FF7844FB}"/>
              </a:ext>
            </a:extLst>
          </p:cNvPr>
          <p:cNvSpPr>
            <a:spLocks noGrp="1"/>
          </p:cNvSpPr>
          <p:nvPr>
            <p:ph type="title"/>
          </p:nvPr>
        </p:nvSpPr>
        <p:spPr/>
        <p:txBody>
          <a:bodyPr/>
          <a:lstStyle/>
          <a:p>
            <a:r>
              <a:rPr lang="en-US" dirty="0">
                <a:ea typeface="Calibri Light"/>
                <a:cs typeface="Calibri Light"/>
              </a:rPr>
              <a:t>Types of Basic Suture</a:t>
            </a:r>
            <a:endParaRPr lang="en-US" dirty="0"/>
          </a:p>
        </p:txBody>
      </p:sp>
      <p:pic>
        <p:nvPicPr>
          <p:cNvPr id="4" name="Content Placeholder 3" descr="A close-up of stitches on a person&amp;#39;s body&#10;&#10;Description automatically generated">
            <a:extLst>
              <a:ext uri="{FF2B5EF4-FFF2-40B4-BE49-F238E27FC236}">
                <a16:creationId xmlns:a16="http://schemas.microsoft.com/office/drawing/2014/main" id="{01C1CC37-25C6-559B-B5AF-61F7BDE4A314}"/>
              </a:ext>
            </a:extLst>
          </p:cNvPr>
          <p:cNvPicPr>
            <a:picLocks noGrp="1" noChangeAspect="1"/>
          </p:cNvPicPr>
          <p:nvPr>
            <p:ph idx="1"/>
          </p:nvPr>
        </p:nvPicPr>
        <p:blipFill>
          <a:blip r:embed="rId3"/>
          <a:stretch>
            <a:fillRect/>
          </a:stretch>
        </p:blipFill>
        <p:spPr>
          <a:xfrm>
            <a:off x="1177679" y="1828669"/>
            <a:ext cx="3740643" cy="3827385"/>
          </a:xfrm>
        </p:spPr>
      </p:pic>
      <p:pic>
        <p:nvPicPr>
          <p:cNvPr id="5" name="Picture 4" descr="A close-up of a surgery&#10;&#10;Description automatically generated">
            <a:extLst>
              <a:ext uri="{FF2B5EF4-FFF2-40B4-BE49-F238E27FC236}">
                <a16:creationId xmlns:a16="http://schemas.microsoft.com/office/drawing/2014/main" id="{E909F5A7-A8F7-FB99-1B71-509123DCC47A}"/>
              </a:ext>
            </a:extLst>
          </p:cNvPr>
          <p:cNvPicPr>
            <a:picLocks noChangeAspect="1"/>
          </p:cNvPicPr>
          <p:nvPr/>
        </p:nvPicPr>
        <p:blipFill>
          <a:blip r:embed="rId4"/>
          <a:stretch>
            <a:fillRect/>
          </a:stretch>
        </p:blipFill>
        <p:spPr>
          <a:xfrm>
            <a:off x="5239212" y="2470535"/>
            <a:ext cx="2823284" cy="2323823"/>
          </a:xfrm>
          <a:prstGeom prst="rect">
            <a:avLst/>
          </a:prstGeom>
        </p:spPr>
      </p:pic>
      <p:pic>
        <p:nvPicPr>
          <p:cNvPr id="6" name="Picture 5" descr="A close-up of a suture&#10;&#10;Description automatically generated">
            <a:extLst>
              <a:ext uri="{FF2B5EF4-FFF2-40B4-BE49-F238E27FC236}">
                <a16:creationId xmlns:a16="http://schemas.microsoft.com/office/drawing/2014/main" id="{F440FA03-3232-7B4C-AC2B-C500794969C3}"/>
              </a:ext>
            </a:extLst>
          </p:cNvPr>
          <p:cNvPicPr>
            <a:picLocks noChangeAspect="1"/>
          </p:cNvPicPr>
          <p:nvPr/>
        </p:nvPicPr>
        <p:blipFill>
          <a:blip r:embed="rId5"/>
          <a:stretch>
            <a:fillRect/>
          </a:stretch>
        </p:blipFill>
        <p:spPr>
          <a:xfrm>
            <a:off x="8154047" y="2470211"/>
            <a:ext cx="3274564" cy="2324469"/>
          </a:xfrm>
          <a:prstGeom prst="rect">
            <a:avLst/>
          </a:prstGeom>
        </p:spPr>
      </p:pic>
    </p:spTree>
    <p:extLst>
      <p:ext uri="{BB962C8B-B14F-4D97-AF65-F5344CB8AC3E}">
        <p14:creationId xmlns:p14="http://schemas.microsoft.com/office/powerpoint/2010/main" val="17899738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4EC5B5C-30CF-F6F6-0266-BFB029E78882}"/>
              </a:ext>
            </a:extLst>
          </p:cNvPr>
          <p:cNvSpPr>
            <a:spLocks noGrp="1"/>
          </p:cNvSpPr>
          <p:nvPr>
            <p:ph type="title"/>
          </p:nvPr>
        </p:nvSpPr>
        <p:spPr>
          <a:xfrm>
            <a:off x="1171074" y="1396686"/>
            <a:ext cx="3240506" cy="4064628"/>
          </a:xfrm>
        </p:spPr>
        <p:txBody>
          <a:bodyPr>
            <a:normAutofit/>
          </a:bodyPr>
          <a:lstStyle/>
          <a:p>
            <a:pPr algn="ctr"/>
            <a:r>
              <a:rPr lang="en-US" sz="5000" b="1" dirty="0">
                <a:solidFill>
                  <a:srgbClr val="FFFFFF"/>
                </a:solidFill>
                <a:ea typeface="Calibri Light"/>
                <a:cs typeface="Calibri Light"/>
              </a:rPr>
              <a:t>How do I know what to do?</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35DA9E6D-5EC4-CAB4-7990-BF37B7EA23BC}"/>
              </a:ext>
            </a:extLst>
          </p:cNvPr>
          <p:cNvSpPr>
            <a:spLocks noGrp="1"/>
          </p:cNvSpPr>
          <p:nvPr>
            <p:ph idx="1"/>
          </p:nvPr>
        </p:nvSpPr>
        <p:spPr>
          <a:xfrm>
            <a:off x="5370153" y="1268735"/>
            <a:ext cx="3472051" cy="4178167"/>
          </a:xfrm>
        </p:spPr>
        <p:txBody>
          <a:bodyPr vert="horz" lIns="91440" tIns="45720" rIns="91440" bIns="45720" rtlCol="0" anchor="t">
            <a:normAutofit/>
          </a:bodyPr>
          <a:lstStyle/>
          <a:p>
            <a:pPr marL="228600" lvl="0" indent="-228600" rtl="0">
              <a:buChar char="•"/>
            </a:pPr>
            <a:endParaRPr lang="en-US" sz="5000" dirty="0">
              <a:latin typeface="Calibri"/>
              <a:ea typeface="Arial"/>
              <a:cs typeface="Arial"/>
            </a:endParaRPr>
          </a:p>
          <a:p>
            <a:r>
              <a:rPr lang="en-US" sz="5000" b="1" baseline="0" dirty="0">
                <a:latin typeface="Calibri"/>
                <a:ea typeface="Arial"/>
                <a:cs typeface="Arial"/>
              </a:rPr>
              <a:t>PRACTICE </a:t>
            </a:r>
            <a:endParaRPr lang="en-US" sz="5000">
              <a:latin typeface="Calibri"/>
              <a:ea typeface="Arial"/>
              <a:cs typeface="Calibri" panose="020F0502020204030204"/>
            </a:endParaRPr>
          </a:p>
          <a:p>
            <a:r>
              <a:rPr lang="en-US" sz="5000" b="1" baseline="0" dirty="0">
                <a:latin typeface="Calibri"/>
                <a:ea typeface="Arial"/>
                <a:cs typeface="Arial"/>
              </a:rPr>
              <a:t>PRACTICE </a:t>
            </a:r>
            <a:endParaRPr lang="en-US" sz="5000">
              <a:latin typeface="Calibri"/>
              <a:ea typeface="Arial"/>
              <a:cs typeface="Calibri"/>
            </a:endParaRPr>
          </a:p>
          <a:p>
            <a:r>
              <a:rPr lang="en-US" sz="5000" b="1" baseline="0" dirty="0">
                <a:latin typeface="Calibri"/>
                <a:ea typeface="Arial"/>
                <a:cs typeface="Arial"/>
              </a:rPr>
              <a:t>PRACTICE</a:t>
            </a:r>
            <a:endParaRPr lang="en-US" sz="5000" b="1" dirty="0">
              <a:cs typeface="Arial"/>
            </a:endParaRPr>
          </a:p>
        </p:txBody>
      </p:sp>
      <p:pic>
        <p:nvPicPr>
          <p:cNvPr id="4" name="Picture 3" descr="The Laceration Course">
            <a:extLst>
              <a:ext uri="{FF2B5EF4-FFF2-40B4-BE49-F238E27FC236}">
                <a16:creationId xmlns:a16="http://schemas.microsoft.com/office/drawing/2014/main" id="{32932E19-4A37-BB06-5280-2044F829FAE9}"/>
              </a:ext>
            </a:extLst>
          </p:cNvPr>
          <p:cNvPicPr>
            <a:picLocks noChangeAspect="1"/>
          </p:cNvPicPr>
          <p:nvPr/>
        </p:nvPicPr>
        <p:blipFill>
          <a:blip r:embed="rId3"/>
          <a:stretch>
            <a:fillRect/>
          </a:stretch>
        </p:blipFill>
        <p:spPr>
          <a:xfrm>
            <a:off x="9386272" y="3425138"/>
            <a:ext cx="2230544" cy="2952150"/>
          </a:xfrm>
          <a:prstGeom prst="rect">
            <a:avLst/>
          </a:prstGeom>
        </p:spPr>
      </p:pic>
    </p:spTree>
    <p:extLst>
      <p:ext uri="{BB962C8B-B14F-4D97-AF65-F5344CB8AC3E}">
        <p14:creationId xmlns:p14="http://schemas.microsoft.com/office/powerpoint/2010/main" val="11411692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Arc 15">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E478E1CA-94F0-BA4E-EE37-1C588C177161}"/>
              </a:ext>
            </a:extLst>
          </p:cNvPr>
          <p:cNvSpPr txBox="1"/>
          <p:nvPr/>
        </p:nvSpPr>
        <p:spPr>
          <a:xfrm>
            <a:off x="4978582" y="1717279"/>
            <a:ext cx="6935123" cy="563231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i="1" u="sng" dirty="0">
                <a:cs typeface="Calibri"/>
              </a:rPr>
              <a:t>FOLLOW-UP</a:t>
            </a:r>
          </a:p>
          <a:p>
            <a:endParaRPr lang="en-US" b="1" dirty="0">
              <a:cs typeface="Calibri"/>
            </a:endParaRPr>
          </a:p>
          <a:p>
            <a:pPr marL="285750" indent="-285750">
              <a:buFont typeface="Arial"/>
              <a:buChar char="•"/>
            </a:pPr>
            <a:r>
              <a:rPr lang="en-US" sz="3000" b="1" dirty="0">
                <a:cs typeface="Calibri"/>
              </a:rPr>
              <a:t>Antibiotics</a:t>
            </a:r>
          </a:p>
          <a:p>
            <a:pPr marL="285750" indent="-285750">
              <a:buFont typeface="Arial"/>
              <a:buChar char="•"/>
            </a:pPr>
            <a:r>
              <a:rPr lang="en-US" sz="3000" b="1" dirty="0">
                <a:cs typeface="Calibri"/>
              </a:rPr>
              <a:t>Laceration/Suture care</a:t>
            </a:r>
          </a:p>
          <a:p>
            <a:pPr marL="285750" indent="-285750">
              <a:buFont typeface="Arial"/>
              <a:buChar char="•"/>
            </a:pPr>
            <a:r>
              <a:rPr lang="en-US" sz="3000" b="1" dirty="0">
                <a:cs typeface="Calibri"/>
              </a:rPr>
              <a:t>When to return for suture removal</a:t>
            </a:r>
          </a:p>
          <a:p>
            <a:pPr marL="285750" indent="-285750">
              <a:buFont typeface="Arial"/>
              <a:buChar char="•"/>
            </a:pPr>
            <a:r>
              <a:rPr lang="en-US" sz="3000" b="1" dirty="0">
                <a:cs typeface="Calibri"/>
              </a:rPr>
              <a:t>Discharge instructions</a:t>
            </a:r>
          </a:p>
          <a:p>
            <a:pPr marL="742950" lvl="1" indent="-285750">
              <a:buFont typeface="Arial"/>
              <a:buChar char="•"/>
            </a:pPr>
            <a:r>
              <a:rPr lang="en-US" sz="3000" b="1" dirty="0">
                <a:cs typeface="Calibri"/>
              </a:rPr>
              <a:t>Warning signs</a:t>
            </a:r>
          </a:p>
          <a:p>
            <a:pPr marL="1428750" lvl="2" indent="-514350">
              <a:buAutoNum type="arabicPeriod"/>
            </a:pPr>
            <a:r>
              <a:rPr lang="en-US" sz="2000" b="1" dirty="0">
                <a:ea typeface="Calibri" panose="020F0502020204030204"/>
                <a:cs typeface="Calibri"/>
              </a:rPr>
              <a:t>Redness</a:t>
            </a:r>
          </a:p>
          <a:p>
            <a:pPr marL="1428750" lvl="2" indent="-514350">
              <a:buAutoNum type="arabicPeriod"/>
            </a:pPr>
            <a:r>
              <a:rPr lang="en-US" sz="2000" b="1" dirty="0">
                <a:ea typeface="Calibri" panose="020F0502020204030204"/>
                <a:cs typeface="Calibri"/>
              </a:rPr>
              <a:t>Pus</a:t>
            </a:r>
          </a:p>
          <a:p>
            <a:pPr marL="1428750" lvl="2" indent="-514350">
              <a:buAutoNum type="arabicPeriod"/>
            </a:pPr>
            <a:r>
              <a:rPr lang="en-US" sz="2000" b="1" dirty="0">
                <a:ea typeface="Calibri" panose="020F0502020204030204"/>
                <a:cs typeface="Calibri"/>
              </a:rPr>
              <a:t>Fever</a:t>
            </a:r>
          </a:p>
          <a:p>
            <a:pPr marL="1428750" lvl="2" indent="-514350">
              <a:buAutoNum type="arabicPeriod"/>
            </a:pPr>
            <a:r>
              <a:rPr lang="en-US" sz="2000" b="1" dirty="0">
                <a:ea typeface="Calibri" panose="020F0502020204030204"/>
                <a:cs typeface="Calibri"/>
              </a:rPr>
              <a:t>Increased pain</a:t>
            </a:r>
          </a:p>
          <a:p>
            <a:pPr lvl="1"/>
            <a:endParaRPr lang="en-US" dirty="0">
              <a:ea typeface="Calibri" panose="020F0502020204030204"/>
              <a:cs typeface="Calibri"/>
            </a:endParaRPr>
          </a:p>
          <a:p>
            <a:pPr marL="742950" lvl="1" indent="-285750">
              <a:buFont typeface="Arial"/>
              <a:buChar char="•"/>
            </a:pPr>
            <a:endParaRPr lang="en-US" dirty="0">
              <a:ea typeface="Calibri" panose="020F0502020204030204"/>
              <a:cs typeface="Calibri"/>
            </a:endParaRPr>
          </a:p>
          <a:p>
            <a:pPr marL="285750" indent="-285750">
              <a:buFont typeface="Arial"/>
              <a:buChar char="•"/>
            </a:pPr>
            <a:endParaRPr lang="en-US" dirty="0">
              <a:ea typeface="Calibri" panose="020F0502020204030204"/>
              <a:cs typeface="Calibri"/>
            </a:endParaRPr>
          </a:p>
          <a:p>
            <a:endParaRPr lang="en-US" dirty="0">
              <a:ea typeface="Calibri" panose="020F0502020204030204"/>
              <a:cs typeface="Calibri"/>
            </a:endParaRPr>
          </a:p>
        </p:txBody>
      </p:sp>
      <p:pic>
        <p:nvPicPr>
          <p:cNvPr id="2" name="Picture 1" descr="closeup of infected, stitched wound with skin redness">
            <a:extLst>
              <a:ext uri="{FF2B5EF4-FFF2-40B4-BE49-F238E27FC236}">
                <a16:creationId xmlns:a16="http://schemas.microsoft.com/office/drawing/2014/main" id="{2666D85E-A2B7-E5E8-5DAC-4D7A4920B678}"/>
              </a:ext>
            </a:extLst>
          </p:cNvPr>
          <p:cNvPicPr>
            <a:picLocks noChangeAspect="1"/>
          </p:cNvPicPr>
          <p:nvPr/>
        </p:nvPicPr>
        <p:blipFill>
          <a:blip r:embed="rId3"/>
          <a:stretch>
            <a:fillRect/>
          </a:stretch>
        </p:blipFill>
        <p:spPr>
          <a:xfrm>
            <a:off x="8788400" y="4764157"/>
            <a:ext cx="2743200" cy="1371600"/>
          </a:xfrm>
          <a:prstGeom prst="rect">
            <a:avLst/>
          </a:prstGeom>
        </p:spPr>
      </p:pic>
    </p:spTree>
    <p:extLst>
      <p:ext uri="{BB962C8B-B14F-4D97-AF65-F5344CB8AC3E}">
        <p14:creationId xmlns:p14="http://schemas.microsoft.com/office/powerpoint/2010/main" val="14963840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04A8AE1-9605-41DC-920F-A4B8E8F23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Arc 9">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790889" flipH="1">
            <a:off x="715850" y="795372"/>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CF2724BF-36E6-151D-D03E-FA5CF6C114BF}"/>
              </a:ext>
            </a:extLst>
          </p:cNvPr>
          <p:cNvSpPr>
            <a:spLocks noGrp="1"/>
          </p:cNvSpPr>
          <p:nvPr>
            <p:ph idx="1"/>
          </p:nvPr>
        </p:nvSpPr>
        <p:spPr>
          <a:xfrm>
            <a:off x="1015110" y="1980725"/>
            <a:ext cx="5536397" cy="3935281"/>
          </a:xfrm>
        </p:spPr>
        <p:txBody>
          <a:bodyPr vert="horz" lIns="91440" tIns="45720" rIns="91440" bIns="45720" rtlCol="0" anchor="t">
            <a:normAutofit/>
          </a:bodyPr>
          <a:lstStyle/>
          <a:p>
            <a:r>
              <a:rPr lang="en-US" dirty="0">
                <a:ea typeface="Calibri"/>
                <a:cs typeface="Calibri"/>
              </a:rPr>
              <a:t>Skin tears – how do you treat these</a:t>
            </a:r>
          </a:p>
          <a:p>
            <a:r>
              <a:rPr lang="en-US" dirty="0">
                <a:ea typeface="Calibri"/>
                <a:cs typeface="Calibri"/>
              </a:rPr>
              <a:t>Bandaging and ointments</a:t>
            </a:r>
          </a:p>
          <a:p>
            <a:r>
              <a:rPr lang="en-US" dirty="0">
                <a:ea typeface="Calibri"/>
                <a:cs typeface="Calibri"/>
              </a:rPr>
              <a:t>Where is the best place to start in a laceration repair?</a:t>
            </a:r>
          </a:p>
          <a:p>
            <a:r>
              <a:rPr lang="en-US" dirty="0">
                <a:ea typeface="Calibri"/>
                <a:cs typeface="Calibri"/>
              </a:rPr>
              <a:t>Use of a stapler</a:t>
            </a:r>
          </a:p>
          <a:p>
            <a:endParaRPr lang="en-US" dirty="0">
              <a:ea typeface="Calibri"/>
              <a:cs typeface="Calibri"/>
            </a:endParaRPr>
          </a:p>
          <a:p>
            <a:endParaRPr lang="en-US" dirty="0">
              <a:ea typeface="Calibri"/>
              <a:cs typeface="Calibri"/>
            </a:endParaRPr>
          </a:p>
          <a:p>
            <a:endParaRPr lang="en-US" dirty="0">
              <a:ea typeface="Calibri"/>
              <a:cs typeface="Calibri"/>
            </a:endParaRPr>
          </a:p>
          <a:p>
            <a:endParaRPr lang="en-US" dirty="0">
              <a:ea typeface="Calibri"/>
              <a:cs typeface="Calibri"/>
            </a:endParaRPr>
          </a:p>
        </p:txBody>
      </p:sp>
      <p:sp>
        <p:nvSpPr>
          <p:cNvPr id="12" name="Oval 11">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92396"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17460" y="4737713"/>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4" name="Picture 3" descr="Odds and Ends">
            <a:extLst>
              <a:ext uri="{FF2B5EF4-FFF2-40B4-BE49-F238E27FC236}">
                <a16:creationId xmlns:a16="http://schemas.microsoft.com/office/drawing/2014/main" id="{DE5558AB-319D-0E2A-D4F0-9A6A11695ABE}"/>
              </a:ext>
            </a:extLst>
          </p:cNvPr>
          <p:cNvPicPr>
            <a:picLocks noChangeAspect="1"/>
          </p:cNvPicPr>
          <p:nvPr/>
        </p:nvPicPr>
        <p:blipFill>
          <a:blip r:embed="rId3"/>
          <a:stretch>
            <a:fillRect/>
          </a:stretch>
        </p:blipFill>
        <p:spPr>
          <a:xfrm>
            <a:off x="8028049" y="2357438"/>
            <a:ext cx="2143125" cy="2143125"/>
          </a:xfrm>
          <a:prstGeom prst="rect">
            <a:avLst/>
          </a:prstGeom>
        </p:spPr>
      </p:pic>
    </p:spTree>
    <p:extLst>
      <p:ext uri="{BB962C8B-B14F-4D97-AF65-F5344CB8AC3E}">
        <p14:creationId xmlns:p14="http://schemas.microsoft.com/office/powerpoint/2010/main" val="4843726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C4879EFC-8E62-4E00-973C-C45EE9EC67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sketch line">
            <a:extLst>
              <a:ext uri="{FF2B5EF4-FFF2-40B4-BE49-F238E27FC236}">
                <a16:creationId xmlns:a16="http://schemas.microsoft.com/office/drawing/2014/main" id="{D6A9C53F-5F90-40A5-8C85-5412D39C8C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50080" y="1850683"/>
            <a:ext cx="3291840" cy="18288"/>
          </a:xfrm>
          <a:custGeom>
            <a:avLst/>
            <a:gdLst>
              <a:gd name="connsiteX0" fmla="*/ 0 w 3291840"/>
              <a:gd name="connsiteY0" fmla="*/ 0 h 18288"/>
              <a:gd name="connsiteX1" fmla="*/ 658368 w 3291840"/>
              <a:gd name="connsiteY1" fmla="*/ 0 h 18288"/>
              <a:gd name="connsiteX2" fmla="*/ 1283818 w 3291840"/>
              <a:gd name="connsiteY2" fmla="*/ 0 h 18288"/>
              <a:gd name="connsiteX3" fmla="*/ 1909267 w 3291840"/>
              <a:gd name="connsiteY3" fmla="*/ 0 h 18288"/>
              <a:gd name="connsiteX4" fmla="*/ 2633472 w 3291840"/>
              <a:gd name="connsiteY4" fmla="*/ 0 h 18288"/>
              <a:gd name="connsiteX5" fmla="*/ 3291840 w 3291840"/>
              <a:gd name="connsiteY5" fmla="*/ 0 h 18288"/>
              <a:gd name="connsiteX6" fmla="*/ 3291840 w 3291840"/>
              <a:gd name="connsiteY6" fmla="*/ 18288 h 18288"/>
              <a:gd name="connsiteX7" fmla="*/ 2633472 w 3291840"/>
              <a:gd name="connsiteY7" fmla="*/ 18288 h 18288"/>
              <a:gd name="connsiteX8" fmla="*/ 2073859 w 3291840"/>
              <a:gd name="connsiteY8" fmla="*/ 18288 h 18288"/>
              <a:gd name="connsiteX9" fmla="*/ 1448410 w 3291840"/>
              <a:gd name="connsiteY9" fmla="*/ 18288 h 18288"/>
              <a:gd name="connsiteX10" fmla="*/ 822960 w 3291840"/>
              <a:gd name="connsiteY10" fmla="*/ 18288 h 18288"/>
              <a:gd name="connsiteX11" fmla="*/ 0 w 3291840"/>
              <a:gd name="connsiteY11" fmla="*/ 18288 h 18288"/>
              <a:gd name="connsiteX12" fmla="*/ 0 w 329184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91840" h="18288" fill="none" extrusionOk="0">
                <a:moveTo>
                  <a:pt x="0" y="0"/>
                </a:moveTo>
                <a:cubicBezTo>
                  <a:pt x="173077" y="-20031"/>
                  <a:pt x="443104" y="6424"/>
                  <a:pt x="658368" y="0"/>
                </a:cubicBezTo>
                <a:cubicBezTo>
                  <a:pt x="873632" y="-6424"/>
                  <a:pt x="1034028" y="11764"/>
                  <a:pt x="1283818" y="0"/>
                </a:cubicBezTo>
                <a:cubicBezTo>
                  <a:pt x="1533608" y="-11764"/>
                  <a:pt x="1691227" y="-30112"/>
                  <a:pt x="1909267" y="0"/>
                </a:cubicBezTo>
                <a:cubicBezTo>
                  <a:pt x="2127307" y="30112"/>
                  <a:pt x="2272465" y="-18735"/>
                  <a:pt x="2633472" y="0"/>
                </a:cubicBezTo>
                <a:cubicBezTo>
                  <a:pt x="2994479" y="18735"/>
                  <a:pt x="3023324" y="-32030"/>
                  <a:pt x="3291840" y="0"/>
                </a:cubicBezTo>
                <a:cubicBezTo>
                  <a:pt x="3291406" y="7551"/>
                  <a:pt x="3291373" y="9822"/>
                  <a:pt x="3291840" y="18288"/>
                </a:cubicBezTo>
                <a:cubicBezTo>
                  <a:pt x="3048445" y="38989"/>
                  <a:pt x="2846548" y="-14400"/>
                  <a:pt x="2633472" y="18288"/>
                </a:cubicBezTo>
                <a:cubicBezTo>
                  <a:pt x="2420396" y="50976"/>
                  <a:pt x="2304099" y="6336"/>
                  <a:pt x="2073859" y="18288"/>
                </a:cubicBezTo>
                <a:cubicBezTo>
                  <a:pt x="1843619" y="30240"/>
                  <a:pt x="1706926" y="10778"/>
                  <a:pt x="1448410" y="18288"/>
                </a:cubicBezTo>
                <a:cubicBezTo>
                  <a:pt x="1189894" y="25798"/>
                  <a:pt x="1002278" y="8992"/>
                  <a:pt x="822960" y="18288"/>
                </a:cubicBezTo>
                <a:cubicBezTo>
                  <a:pt x="643642" y="27585"/>
                  <a:pt x="307039" y="38051"/>
                  <a:pt x="0" y="18288"/>
                </a:cubicBezTo>
                <a:cubicBezTo>
                  <a:pt x="60" y="11696"/>
                  <a:pt x="66" y="3758"/>
                  <a:pt x="0" y="0"/>
                </a:cubicBezTo>
                <a:close/>
              </a:path>
              <a:path w="3291840" h="18288" stroke="0" extrusionOk="0">
                <a:moveTo>
                  <a:pt x="0" y="0"/>
                </a:moveTo>
                <a:cubicBezTo>
                  <a:pt x="195850" y="28018"/>
                  <a:pt x="434891" y="17390"/>
                  <a:pt x="592531" y="0"/>
                </a:cubicBezTo>
                <a:cubicBezTo>
                  <a:pt x="750171" y="-17390"/>
                  <a:pt x="1018709" y="32200"/>
                  <a:pt x="1316736" y="0"/>
                </a:cubicBezTo>
                <a:cubicBezTo>
                  <a:pt x="1614763" y="-32200"/>
                  <a:pt x="1696480" y="-11367"/>
                  <a:pt x="1876349" y="0"/>
                </a:cubicBezTo>
                <a:cubicBezTo>
                  <a:pt x="2056218" y="11367"/>
                  <a:pt x="2193364" y="13433"/>
                  <a:pt x="2435962" y="0"/>
                </a:cubicBezTo>
                <a:cubicBezTo>
                  <a:pt x="2678560" y="-13433"/>
                  <a:pt x="3010901" y="-42367"/>
                  <a:pt x="3291840" y="0"/>
                </a:cubicBezTo>
                <a:cubicBezTo>
                  <a:pt x="3291758" y="4406"/>
                  <a:pt x="3291751" y="9982"/>
                  <a:pt x="3291840" y="18288"/>
                </a:cubicBezTo>
                <a:cubicBezTo>
                  <a:pt x="3108993" y="14228"/>
                  <a:pt x="2952658" y="46900"/>
                  <a:pt x="2666390" y="18288"/>
                </a:cubicBezTo>
                <a:cubicBezTo>
                  <a:pt x="2380122" y="-10324"/>
                  <a:pt x="2263855" y="41055"/>
                  <a:pt x="2040941" y="18288"/>
                </a:cubicBezTo>
                <a:cubicBezTo>
                  <a:pt x="1818027" y="-4479"/>
                  <a:pt x="1675097" y="6509"/>
                  <a:pt x="1415491" y="18288"/>
                </a:cubicBezTo>
                <a:cubicBezTo>
                  <a:pt x="1155885" y="30068"/>
                  <a:pt x="852976" y="36210"/>
                  <a:pt x="691286" y="18288"/>
                </a:cubicBezTo>
                <a:cubicBezTo>
                  <a:pt x="529596" y="366"/>
                  <a:pt x="187183" y="13912"/>
                  <a:pt x="0" y="18288"/>
                </a:cubicBezTo>
                <a:cubicBezTo>
                  <a:pt x="189" y="14288"/>
                  <a:pt x="-703" y="3747"/>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20 Questions to Make Meaningful Connections | Inc.com">
            <a:extLst>
              <a:ext uri="{FF2B5EF4-FFF2-40B4-BE49-F238E27FC236}">
                <a16:creationId xmlns:a16="http://schemas.microsoft.com/office/drawing/2014/main" id="{6DEA1D98-E8DF-FDAC-FEED-3CF947DCFD30}"/>
              </a:ext>
            </a:extLst>
          </p:cNvPr>
          <p:cNvPicPr>
            <a:picLocks noChangeAspect="1"/>
          </p:cNvPicPr>
          <p:nvPr/>
        </p:nvPicPr>
        <p:blipFill rotWithShape="1">
          <a:blip r:embed="rId2"/>
          <a:srcRect l="19106" r="23125" b="-1"/>
          <a:stretch/>
        </p:blipFill>
        <p:spPr>
          <a:xfrm>
            <a:off x="1267422" y="2642616"/>
            <a:ext cx="3719652" cy="3605784"/>
          </a:xfrm>
          <a:prstGeom prst="rect">
            <a:avLst/>
          </a:prstGeom>
        </p:spPr>
      </p:pic>
      <p:pic>
        <p:nvPicPr>
          <p:cNvPr id="8" name="Content Placeholder 7" descr="Suture a banana! - Meme by Motu28 :) Memedroid">
            <a:extLst>
              <a:ext uri="{FF2B5EF4-FFF2-40B4-BE49-F238E27FC236}">
                <a16:creationId xmlns:a16="http://schemas.microsoft.com/office/drawing/2014/main" id="{7FBA0A0B-CDB3-F740-A7DE-4B963EE0D577}"/>
              </a:ext>
            </a:extLst>
          </p:cNvPr>
          <p:cNvPicPr>
            <a:picLocks noGrp="1" noChangeAspect="1"/>
          </p:cNvPicPr>
          <p:nvPr>
            <p:ph idx="1"/>
          </p:nvPr>
        </p:nvPicPr>
        <p:blipFill>
          <a:blip r:embed="rId3"/>
          <a:stretch>
            <a:fillRect/>
          </a:stretch>
        </p:blipFill>
        <p:spPr>
          <a:xfrm>
            <a:off x="6254495" y="2895559"/>
            <a:ext cx="5084330" cy="2845899"/>
          </a:xfrm>
          <a:prstGeom prst="rect">
            <a:avLst/>
          </a:prstGeom>
        </p:spPr>
      </p:pic>
      <p:sp>
        <p:nvSpPr>
          <p:cNvPr id="10" name="TextBox 9">
            <a:extLst>
              <a:ext uri="{FF2B5EF4-FFF2-40B4-BE49-F238E27FC236}">
                <a16:creationId xmlns:a16="http://schemas.microsoft.com/office/drawing/2014/main" id="{49EEF884-4FB5-B460-943D-10971EE70AEA}"/>
              </a:ext>
            </a:extLst>
          </p:cNvPr>
          <p:cNvSpPr txBox="1"/>
          <p:nvPr/>
        </p:nvSpPr>
        <p:spPr>
          <a:xfrm>
            <a:off x="2589320" y="473476"/>
            <a:ext cx="7042951"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dirty="0">
                <a:cs typeface="Calibri"/>
              </a:rPr>
              <a:t>THANK YOU!</a:t>
            </a:r>
          </a:p>
        </p:txBody>
      </p:sp>
    </p:spTree>
    <p:extLst>
      <p:ext uri="{BB962C8B-B14F-4D97-AF65-F5344CB8AC3E}">
        <p14:creationId xmlns:p14="http://schemas.microsoft.com/office/powerpoint/2010/main" val="3334285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9E3DF58-1BC7-5950-17BE-8B8FA015DD5D}"/>
              </a:ext>
            </a:extLst>
          </p:cNvPr>
          <p:cNvSpPr>
            <a:spLocks noGrp="1"/>
          </p:cNvSpPr>
          <p:nvPr>
            <p:ph type="title"/>
          </p:nvPr>
        </p:nvSpPr>
        <p:spPr>
          <a:xfrm>
            <a:off x="841248" y="548640"/>
            <a:ext cx="3600860" cy="5431536"/>
          </a:xfrm>
        </p:spPr>
        <p:txBody>
          <a:bodyPr>
            <a:normAutofit/>
          </a:bodyPr>
          <a:lstStyle/>
          <a:p>
            <a:pPr algn="ctr"/>
            <a:r>
              <a:rPr lang="en-US" sz="5400" b="1" dirty="0">
                <a:cs typeface="Calibri Light"/>
              </a:rPr>
              <a:t>References</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A58BFD5-AAAC-782B-5587-7DF80EF00D00}"/>
              </a:ext>
            </a:extLst>
          </p:cNvPr>
          <p:cNvSpPr>
            <a:spLocks noGrp="1"/>
          </p:cNvSpPr>
          <p:nvPr>
            <p:ph idx="1"/>
          </p:nvPr>
        </p:nvSpPr>
        <p:spPr>
          <a:xfrm>
            <a:off x="5126418" y="552091"/>
            <a:ext cx="6224335" cy="5431536"/>
          </a:xfrm>
        </p:spPr>
        <p:txBody>
          <a:bodyPr vert="horz" lIns="91440" tIns="45720" rIns="91440" bIns="45720" rtlCol="0" anchor="ctr">
            <a:normAutofit/>
          </a:bodyPr>
          <a:lstStyle/>
          <a:p>
            <a:r>
              <a:rPr lang="en-US" sz="1700" i="1">
                <a:ea typeface="+mn-lt"/>
                <a:cs typeface="+mn-lt"/>
              </a:rPr>
              <a:t>Wound center treatment: Foot doctor Edison, NJ 08837 and South Amboy, NJ 08879</a:t>
            </a:r>
            <a:r>
              <a:rPr lang="en-US" sz="1700">
                <a:ea typeface="+mn-lt"/>
                <a:cs typeface="+mn-lt"/>
              </a:rPr>
              <a:t>. Wound Center Treatment | Foot Doctor Edison, NJ 08837 and South Amboy, NJ 08879. (n.d.). </a:t>
            </a:r>
            <a:r>
              <a:rPr lang="en-US" sz="1700">
                <a:ea typeface="+mn-lt"/>
                <a:cs typeface="+mn-lt"/>
                <a:hlinkClick r:id="rId2"/>
              </a:rPr>
              <a:t>https://www.favorfootandwound.com/specialties/wound-center</a:t>
            </a:r>
            <a:r>
              <a:rPr lang="en-US" sz="1700">
                <a:ea typeface="+mn-lt"/>
                <a:cs typeface="+mn-lt"/>
              </a:rPr>
              <a:t> </a:t>
            </a:r>
            <a:endParaRPr lang="en-US" sz="1700">
              <a:ea typeface="Calibri"/>
              <a:cs typeface="Calibri"/>
            </a:endParaRPr>
          </a:p>
          <a:p>
            <a:r>
              <a:rPr lang="en-US" sz="1700" i="1">
                <a:ea typeface="+mn-lt"/>
                <a:cs typeface="+mn-lt"/>
              </a:rPr>
              <a:t>Laceration repair and sutures – a cheat sheet guide</a:t>
            </a:r>
            <a:r>
              <a:rPr lang="en-US" sz="1700">
                <a:ea typeface="+mn-lt"/>
                <a:cs typeface="+mn-lt"/>
              </a:rPr>
              <a:t>. ALiEM Cards. (n.d.). </a:t>
            </a:r>
            <a:r>
              <a:rPr lang="en-US" sz="1700">
                <a:ea typeface="+mn-lt"/>
                <a:cs typeface="+mn-lt"/>
                <a:hlinkClick r:id="rId3"/>
              </a:rPr>
              <a:t>https://aliemcards.com/cards/laceration-repair-suture-material/</a:t>
            </a:r>
            <a:r>
              <a:rPr lang="en-US" sz="1700">
                <a:ea typeface="+mn-lt"/>
                <a:cs typeface="+mn-lt"/>
              </a:rPr>
              <a:t> </a:t>
            </a:r>
            <a:endParaRPr lang="en-US" sz="1700">
              <a:ea typeface="Calibri"/>
              <a:cs typeface="Calibri"/>
            </a:endParaRPr>
          </a:p>
          <a:p>
            <a:r>
              <a:rPr lang="en-US" sz="1700" i="1">
                <a:ea typeface="Calibri"/>
                <a:cs typeface="Calibri"/>
              </a:rPr>
              <a:t>Nice threads: a guide to suture choice in the ED - CanadiEM</a:t>
            </a:r>
            <a:r>
              <a:rPr lang="en-US" sz="1700">
                <a:ea typeface="Calibri"/>
                <a:cs typeface="Calibri"/>
              </a:rPr>
              <a:t>. (2015, February 5). CanadiEM. </a:t>
            </a:r>
            <a:r>
              <a:rPr lang="en-US" sz="1700">
                <a:ea typeface="Calibri"/>
                <a:cs typeface="Calibri"/>
                <a:hlinkClick r:id="rId4"/>
              </a:rPr>
              <a:t>https://canadiem.org/nice-threads-guide-suture-choice-ed/</a:t>
            </a:r>
            <a:endParaRPr lang="en-US" sz="1700">
              <a:ea typeface="Calibri"/>
              <a:cs typeface="Calibri"/>
            </a:endParaRPr>
          </a:p>
          <a:p>
            <a:r>
              <a:rPr lang="en-US" sz="1700">
                <a:latin typeface="Times New Roman"/>
                <a:ea typeface="Calibri"/>
                <a:cs typeface="Times New Roman"/>
              </a:rPr>
              <a:t>Forsch, R. T. (2017, May 15). </a:t>
            </a:r>
            <a:r>
              <a:rPr lang="en-US" sz="1700" i="1">
                <a:latin typeface="Times New Roman"/>
                <a:ea typeface="Calibri"/>
                <a:cs typeface="Times New Roman"/>
              </a:rPr>
              <a:t>Laceration Repair: A Practical approach</a:t>
            </a:r>
            <a:r>
              <a:rPr lang="en-US" sz="1700">
                <a:latin typeface="Times New Roman"/>
                <a:ea typeface="Calibri"/>
                <a:cs typeface="Times New Roman"/>
              </a:rPr>
              <a:t>. AAFP. </a:t>
            </a:r>
            <a:r>
              <a:rPr lang="en-US" sz="1700">
                <a:latin typeface="Times New Roman"/>
                <a:ea typeface="Calibri"/>
                <a:cs typeface="Times New Roman"/>
                <a:hlinkClick r:id="rId5"/>
              </a:rPr>
              <a:t>https://www.aafp.org/pubs/afp/issues/2017/0515/p628.html</a:t>
            </a:r>
            <a:endParaRPr lang="en-US" sz="1700">
              <a:ea typeface="Calibri"/>
              <a:cs typeface="Calibri"/>
            </a:endParaRPr>
          </a:p>
          <a:p>
            <a:r>
              <a:rPr lang="en-US" sz="1700">
                <a:latin typeface="Times New Roman"/>
                <a:ea typeface="Calibri"/>
                <a:cs typeface="Times New Roman"/>
              </a:rPr>
              <a:t>Forsch, R. T. (2008, October 15). </a:t>
            </a:r>
            <a:r>
              <a:rPr lang="en-US" sz="1700" i="1">
                <a:latin typeface="Times New Roman"/>
                <a:ea typeface="Calibri"/>
                <a:cs typeface="Times New Roman"/>
              </a:rPr>
              <a:t>Essentials of skin laceration repair</a:t>
            </a:r>
            <a:r>
              <a:rPr lang="en-US" sz="1700">
                <a:latin typeface="Times New Roman"/>
                <a:ea typeface="Calibri"/>
                <a:cs typeface="Times New Roman"/>
              </a:rPr>
              <a:t>. AAFP. </a:t>
            </a:r>
            <a:r>
              <a:rPr lang="en-US" sz="1700">
                <a:latin typeface="Times New Roman"/>
                <a:ea typeface="Calibri"/>
                <a:cs typeface="Times New Roman"/>
                <a:hlinkClick r:id="rId6"/>
              </a:rPr>
              <a:t>https://www.aafp.org/pubs/afp/issues/2008/1015/p945.html#follow-up-care-and-billing</a:t>
            </a:r>
            <a:endParaRPr lang="en-US" sz="1700">
              <a:ea typeface="Calibri"/>
              <a:cs typeface="Calibri"/>
            </a:endParaRPr>
          </a:p>
          <a:p>
            <a:endParaRPr lang="en-US" sz="1700">
              <a:ea typeface="Calibri"/>
              <a:cs typeface="Calibri"/>
            </a:endParaRPr>
          </a:p>
        </p:txBody>
      </p:sp>
    </p:spTree>
    <p:extLst>
      <p:ext uri="{BB962C8B-B14F-4D97-AF65-F5344CB8AC3E}">
        <p14:creationId xmlns:p14="http://schemas.microsoft.com/office/powerpoint/2010/main" val="2317839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DCC231C8-C761-4B31-9B1C-C6D19248C6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6ACE69F-45C1-4EF1-261A-1CF2F2977E75}"/>
              </a:ext>
            </a:extLst>
          </p:cNvPr>
          <p:cNvSpPr>
            <a:spLocks noGrp="1"/>
          </p:cNvSpPr>
          <p:nvPr>
            <p:ph type="title"/>
          </p:nvPr>
        </p:nvSpPr>
        <p:spPr>
          <a:xfrm>
            <a:off x="838200" y="557189"/>
            <a:ext cx="4029810" cy="5567891"/>
          </a:xfrm>
        </p:spPr>
        <p:txBody>
          <a:bodyPr>
            <a:normAutofit/>
          </a:bodyPr>
          <a:lstStyle/>
          <a:p>
            <a:pPr algn="ctr"/>
            <a:r>
              <a:rPr lang="en-US" sz="5200" b="1" dirty="0">
                <a:ea typeface="Calibri Light"/>
                <a:cs typeface="Calibri Light"/>
              </a:rPr>
              <a:t>Goals and Objectives</a:t>
            </a:r>
            <a:br>
              <a:rPr lang="en-US" sz="5200" b="1" dirty="0">
                <a:ea typeface="Calibri Light"/>
                <a:cs typeface="Calibri Light"/>
              </a:rPr>
            </a:br>
            <a:br>
              <a:rPr lang="en-US" sz="5200" b="1" dirty="0">
                <a:ea typeface="Calibri Light"/>
                <a:cs typeface="Calibri Light"/>
              </a:rPr>
            </a:br>
            <a:r>
              <a:rPr lang="en-US" sz="2400" b="1" dirty="0">
                <a:ea typeface="Calibri Light"/>
                <a:cs typeface="Calibri Light"/>
              </a:rPr>
              <a:t>At the end of this presentation, the learner should appreciate the following:</a:t>
            </a:r>
            <a:endParaRPr lang="en-US" dirty="0"/>
          </a:p>
        </p:txBody>
      </p:sp>
      <p:graphicFrame>
        <p:nvGraphicFramePr>
          <p:cNvPr id="5" name="Content Placeholder 2">
            <a:extLst>
              <a:ext uri="{FF2B5EF4-FFF2-40B4-BE49-F238E27FC236}">
                <a16:creationId xmlns:a16="http://schemas.microsoft.com/office/drawing/2014/main" id="{B32C3167-E61B-45A9-6BA4-5D4DB430C158}"/>
              </a:ext>
            </a:extLst>
          </p:cNvPr>
          <p:cNvGraphicFramePr>
            <a:graphicFrameLocks noGrp="1"/>
          </p:cNvGraphicFramePr>
          <p:nvPr>
            <p:ph idx="1"/>
            <p:extLst>
              <p:ext uri="{D42A27DB-BD31-4B8C-83A1-F6EECF244321}">
                <p14:modId xmlns:p14="http://schemas.microsoft.com/office/powerpoint/2010/main" val="1898258495"/>
              </p:ext>
            </p:extLst>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63055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888820F-72FE-806B-94B0-47958386EE4B}"/>
              </a:ext>
            </a:extLst>
          </p:cNvPr>
          <p:cNvSpPr>
            <a:spLocks noGrp="1"/>
          </p:cNvSpPr>
          <p:nvPr>
            <p:ph type="title"/>
          </p:nvPr>
        </p:nvSpPr>
        <p:spPr>
          <a:xfrm>
            <a:off x="630936" y="639520"/>
            <a:ext cx="3429000" cy="1719072"/>
          </a:xfrm>
        </p:spPr>
        <p:txBody>
          <a:bodyPr anchor="b">
            <a:normAutofit/>
          </a:bodyPr>
          <a:lstStyle/>
          <a:p>
            <a:r>
              <a:rPr lang="en-US" sz="5400" b="1">
                <a:cs typeface="Calibri Light"/>
              </a:rPr>
              <a:t>Wound Evaluation</a:t>
            </a:r>
            <a:endParaRPr lang="en-US" sz="5400" b="1"/>
          </a:p>
        </p:txBody>
      </p:sp>
      <p:sp>
        <p:nvSpPr>
          <p:cNvPr id="15"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7550A7C-78E4-971A-1E86-BFEB29C6E704}"/>
              </a:ext>
            </a:extLst>
          </p:cNvPr>
          <p:cNvSpPr>
            <a:spLocks noGrp="1"/>
          </p:cNvSpPr>
          <p:nvPr>
            <p:ph idx="1"/>
          </p:nvPr>
        </p:nvSpPr>
        <p:spPr>
          <a:xfrm>
            <a:off x="630936" y="2807208"/>
            <a:ext cx="3429000" cy="3410712"/>
          </a:xfrm>
        </p:spPr>
        <p:txBody>
          <a:bodyPr vert="horz" lIns="91440" tIns="45720" rIns="91440" bIns="45720" rtlCol="0" anchor="t">
            <a:normAutofit/>
          </a:bodyPr>
          <a:lstStyle/>
          <a:p>
            <a:r>
              <a:rPr lang="en-US" sz="2000" b="1" dirty="0">
                <a:ea typeface="+mn-lt"/>
                <a:cs typeface="+mn-lt"/>
              </a:rPr>
              <a:t>Mechanism and timing of injury</a:t>
            </a:r>
            <a:endParaRPr lang="en-US" sz="2000" b="1" dirty="0">
              <a:cs typeface="Calibri"/>
            </a:endParaRPr>
          </a:p>
          <a:p>
            <a:r>
              <a:rPr lang="en-US" sz="2000" b="1" dirty="0">
                <a:ea typeface="+mn-lt"/>
                <a:cs typeface="+mn-lt"/>
              </a:rPr>
              <a:t>Tetanus immunization status</a:t>
            </a:r>
          </a:p>
          <a:p>
            <a:r>
              <a:rPr lang="en-US" sz="2000" b="1" dirty="0">
                <a:ea typeface="+mn-lt"/>
                <a:cs typeface="+mn-lt"/>
              </a:rPr>
              <a:t>Foreign body present</a:t>
            </a:r>
          </a:p>
          <a:p>
            <a:r>
              <a:rPr lang="en-US" sz="2000" b="1" dirty="0">
                <a:ea typeface="+mn-lt"/>
                <a:cs typeface="+mn-lt"/>
              </a:rPr>
              <a:t>Extent of wound</a:t>
            </a:r>
          </a:p>
          <a:p>
            <a:r>
              <a:rPr lang="en-US" sz="2000" b="1" dirty="0">
                <a:ea typeface="+mn-lt"/>
                <a:cs typeface="+mn-lt"/>
              </a:rPr>
              <a:t>Review allergies</a:t>
            </a:r>
          </a:p>
          <a:p>
            <a:r>
              <a:rPr lang="en-US" sz="2000" b="1" dirty="0">
                <a:cs typeface="Calibri"/>
              </a:rPr>
              <a:t>Cosmetic significance</a:t>
            </a:r>
          </a:p>
          <a:p>
            <a:endParaRPr lang="en-US" sz="2000" b="1">
              <a:ea typeface="+mn-lt"/>
              <a:cs typeface="+mn-lt"/>
            </a:endParaRPr>
          </a:p>
        </p:txBody>
      </p:sp>
      <p:pic>
        <p:nvPicPr>
          <p:cNvPr id="4" name="Picture 3" descr="type of open wounds">
            <a:extLst>
              <a:ext uri="{FF2B5EF4-FFF2-40B4-BE49-F238E27FC236}">
                <a16:creationId xmlns:a16="http://schemas.microsoft.com/office/drawing/2014/main" id="{9F60F5CD-5145-7889-EBE4-09D27602C05F}"/>
              </a:ext>
            </a:extLst>
          </p:cNvPr>
          <p:cNvPicPr>
            <a:picLocks noChangeAspect="1"/>
          </p:cNvPicPr>
          <p:nvPr/>
        </p:nvPicPr>
        <p:blipFill>
          <a:blip r:embed="rId3"/>
          <a:stretch>
            <a:fillRect/>
          </a:stretch>
        </p:blipFill>
        <p:spPr>
          <a:xfrm>
            <a:off x="5174358" y="867690"/>
            <a:ext cx="5457856" cy="4657503"/>
          </a:xfrm>
          <a:prstGeom prst="rect">
            <a:avLst/>
          </a:prstGeom>
        </p:spPr>
      </p:pic>
    </p:spTree>
    <p:extLst>
      <p:ext uri="{BB962C8B-B14F-4D97-AF65-F5344CB8AC3E}">
        <p14:creationId xmlns:p14="http://schemas.microsoft.com/office/powerpoint/2010/main" val="974320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400E068B-4C2B-31C9-A402-E8D423243AAA}"/>
              </a:ext>
            </a:extLst>
          </p:cNvPr>
          <p:cNvSpPr>
            <a:spLocks noGrp="1"/>
          </p:cNvSpPr>
          <p:nvPr>
            <p:ph type="title"/>
          </p:nvPr>
        </p:nvSpPr>
        <p:spPr>
          <a:xfrm>
            <a:off x="221014" y="673770"/>
            <a:ext cx="4548255" cy="2414488"/>
          </a:xfrm>
        </p:spPr>
        <p:txBody>
          <a:bodyPr vert="horz" lIns="91440" tIns="45720" rIns="91440" bIns="45720" rtlCol="0" anchor="t">
            <a:noAutofit/>
          </a:bodyPr>
          <a:lstStyle/>
          <a:p>
            <a:pPr algn="ctr"/>
            <a:r>
              <a:rPr lang="en-US" sz="4000" b="1" i="1" u="sng" dirty="0">
                <a:solidFill>
                  <a:srgbClr val="FFFFFF"/>
                </a:solidFill>
                <a:cs typeface="Calibri Light"/>
              </a:rPr>
              <a:t>SHOULD I SEW OR SHOULD THEY GO?</a:t>
            </a:r>
            <a:r>
              <a:rPr lang="en-US" sz="4000" b="1" dirty="0">
                <a:solidFill>
                  <a:srgbClr val="FFFFFF"/>
                </a:solidFill>
                <a:cs typeface="Calibri Light"/>
              </a:rPr>
              <a:t> </a:t>
            </a:r>
            <a:br>
              <a:rPr lang="en-US" sz="4000" b="1" dirty="0">
                <a:cs typeface="Calibri Light"/>
              </a:rPr>
            </a:br>
            <a:br>
              <a:rPr lang="en-US" sz="4000" b="1" dirty="0">
                <a:cs typeface="Calibri Light"/>
              </a:rPr>
            </a:br>
            <a:r>
              <a:rPr lang="en-US" sz="4000" b="1" dirty="0">
                <a:solidFill>
                  <a:srgbClr val="FFFFFF"/>
                </a:solidFill>
                <a:cs typeface="Calibri Light"/>
              </a:rPr>
              <a:t>EVALUATION TO TREAT OR REFER</a:t>
            </a:r>
            <a:endParaRPr lang="en-US" sz="4000" b="1" dirty="0">
              <a:solidFill>
                <a:srgbClr val="FFFFFF"/>
              </a:solidFill>
              <a:ea typeface="Calibri Light"/>
              <a:cs typeface="Calibri Light"/>
            </a:endParaRPr>
          </a:p>
        </p:txBody>
      </p:sp>
      <p:sp>
        <p:nvSpPr>
          <p:cNvPr id="3" name="Content Placeholder 2">
            <a:extLst>
              <a:ext uri="{FF2B5EF4-FFF2-40B4-BE49-F238E27FC236}">
                <a16:creationId xmlns:a16="http://schemas.microsoft.com/office/drawing/2014/main" id="{1E8C62BF-F26C-E084-B0EE-084777AFB442}"/>
              </a:ext>
            </a:extLst>
          </p:cNvPr>
          <p:cNvSpPr>
            <a:spLocks noGrp="1"/>
          </p:cNvSpPr>
          <p:nvPr>
            <p:ph idx="1"/>
          </p:nvPr>
        </p:nvSpPr>
        <p:spPr>
          <a:xfrm>
            <a:off x="5888181" y="882315"/>
            <a:ext cx="6006857" cy="5680595"/>
          </a:xfrm>
        </p:spPr>
        <p:txBody>
          <a:bodyPr vert="horz" lIns="91440" tIns="45720" rIns="91440" bIns="45720" rtlCol="0">
            <a:normAutofit/>
          </a:bodyPr>
          <a:lstStyle/>
          <a:p>
            <a:pPr marL="0" indent="0">
              <a:buNone/>
            </a:pPr>
            <a:endParaRPr lang="en-US" sz="2200">
              <a:cs typeface="Calibri"/>
            </a:endParaRPr>
          </a:p>
          <a:p>
            <a:endParaRPr lang="en-US" sz="2200">
              <a:cs typeface="Calibri"/>
            </a:endParaRPr>
          </a:p>
        </p:txBody>
      </p:sp>
      <p:sp>
        <p:nvSpPr>
          <p:cNvPr id="7" name="TextBox 6">
            <a:extLst>
              <a:ext uri="{FF2B5EF4-FFF2-40B4-BE49-F238E27FC236}">
                <a16:creationId xmlns:a16="http://schemas.microsoft.com/office/drawing/2014/main" id="{56C58B62-BAAE-D66B-3D1C-0134556D3663}"/>
              </a:ext>
            </a:extLst>
          </p:cNvPr>
          <p:cNvSpPr txBox="1"/>
          <p:nvPr/>
        </p:nvSpPr>
        <p:spPr>
          <a:xfrm>
            <a:off x="5885169" y="240103"/>
            <a:ext cx="5797600" cy="67556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3000" b="1" i="1" u="sng" dirty="0">
              <a:cs typeface="Calibri"/>
            </a:endParaRPr>
          </a:p>
          <a:p>
            <a:r>
              <a:rPr lang="en-US" sz="3000" b="1" i="1" u="sng" dirty="0">
                <a:cs typeface="Calibri"/>
              </a:rPr>
              <a:t>LACERATIONS FOR ER EVALUATION:</a:t>
            </a:r>
            <a:endParaRPr lang="en-US" sz="3000" dirty="0">
              <a:cs typeface="Calibri"/>
            </a:endParaRPr>
          </a:p>
          <a:p>
            <a:endParaRPr lang="en-US" b="1" dirty="0">
              <a:cs typeface="Calibri"/>
            </a:endParaRPr>
          </a:p>
          <a:p>
            <a:pPr marL="285750" indent="-285750">
              <a:buFont typeface="Arial"/>
              <a:buChar char="•"/>
            </a:pPr>
            <a:r>
              <a:rPr lang="en-US" sz="2000" b="1" dirty="0">
                <a:cs typeface="Calibri"/>
              </a:rPr>
              <a:t>Extensive or deep lacerations/puncture wounds/animal bites that involve muscle, tendon or fascia (including hands)</a:t>
            </a:r>
            <a:endParaRPr lang="en-US" sz="2000" b="1">
              <a:ea typeface="Calibri"/>
              <a:cs typeface="Calibri"/>
            </a:endParaRPr>
          </a:p>
          <a:p>
            <a:pPr marL="285750" indent="-285750">
              <a:buFont typeface="Arial"/>
              <a:buChar char="•"/>
            </a:pPr>
            <a:r>
              <a:rPr lang="en-US" sz="2000" b="1" dirty="0">
                <a:cs typeface="Calibri"/>
              </a:rPr>
              <a:t>Neurovascular compromise</a:t>
            </a:r>
            <a:endParaRPr lang="en-US" sz="2000" b="1" dirty="0">
              <a:ea typeface="Calibri"/>
              <a:cs typeface="Calibri"/>
            </a:endParaRPr>
          </a:p>
          <a:p>
            <a:pPr marL="285750" indent="-285750">
              <a:buFont typeface="Arial"/>
              <a:buChar char="•"/>
            </a:pPr>
            <a:r>
              <a:rPr lang="en-US" sz="2000" b="1" dirty="0">
                <a:cs typeface="Calibri"/>
              </a:rPr>
              <a:t>Fracture, amputation or joint involvement</a:t>
            </a:r>
            <a:endParaRPr lang="en-US" sz="2000" b="1">
              <a:ea typeface="Calibri"/>
              <a:cs typeface="Calibri"/>
            </a:endParaRPr>
          </a:p>
          <a:p>
            <a:pPr marL="285750" indent="-285750">
              <a:lnSpc>
                <a:spcPct val="90000"/>
              </a:lnSpc>
              <a:spcBef>
                <a:spcPts val="1000"/>
              </a:spcBef>
              <a:buFont typeface="Arial"/>
              <a:buChar char="•"/>
            </a:pPr>
            <a:r>
              <a:rPr lang="en-US" sz="2000" b="1" dirty="0">
                <a:cs typeface="Calibri"/>
              </a:rPr>
              <a:t>Severe contamination</a:t>
            </a:r>
            <a:endParaRPr lang="en-US" sz="2000" dirty="0">
              <a:ea typeface="Calibri"/>
              <a:cs typeface="Calibri"/>
            </a:endParaRPr>
          </a:p>
          <a:p>
            <a:pPr marL="285750" indent="-285750">
              <a:lnSpc>
                <a:spcPct val="90000"/>
              </a:lnSpc>
              <a:spcBef>
                <a:spcPts val="1000"/>
              </a:spcBef>
              <a:buFont typeface="Arial"/>
              <a:buChar char="•"/>
            </a:pPr>
            <a:r>
              <a:rPr lang="en-US" sz="2000" b="1" dirty="0">
                <a:cs typeface="Calibri"/>
              </a:rPr>
              <a:t>Area where there is significant tissue loss</a:t>
            </a:r>
            <a:endParaRPr lang="en-US" sz="2000" dirty="0">
              <a:ea typeface="Calibri"/>
              <a:cs typeface="Calibri"/>
            </a:endParaRPr>
          </a:p>
          <a:p>
            <a:pPr marL="285750" indent="-285750">
              <a:lnSpc>
                <a:spcPct val="90000"/>
              </a:lnSpc>
              <a:spcBef>
                <a:spcPts val="1000"/>
              </a:spcBef>
              <a:buFont typeface="Arial"/>
              <a:buChar char="•"/>
            </a:pPr>
            <a:r>
              <a:rPr lang="en-US" sz="2000" b="1" dirty="0">
                <a:cs typeface="Calibri"/>
              </a:rPr>
              <a:t>Lip lacerations that cross the vermillion border or facial lacerations to ensure optimal cosmetic outcomes</a:t>
            </a:r>
            <a:endParaRPr lang="en-US" sz="2000">
              <a:ea typeface="Calibri"/>
              <a:cs typeface="Calibri"/>
            </a:endParaRPr>
          </a:p>
          <a:p>
            <a:pPr marL="742950" lvl="1" indent="-285750">
              <a:buFont typeface="Arial"/>
              <a:buChar char="•"/>
            </a:pPr>
            <a:r>
              <a:rPr lang="en-US" sz="2000" b="1" dirty="0">
                <a:cs typeface="Calibri"/>
              </a:rPr>
              <a:t>Eyelid/orbital lacerations</a:t>
            </a:r>
            <a:endParaRPr lang="en-US" sz="2000" b="1" dirty="0">
              <a:ea typeface="Calibri"/>
              <a:cs typeface="Calibri"/>
            </a:endParaRPr>
          </a:p>
          <a:p>
            <a:pPr marL="742950" lvl="1" indent="-285750">
              <a:buFont typeface="Arial"/>
              <a:buChar char="•"/>
            </a:pPr>
            <a:r>
              <a:rPr lang="en-US" sz="2000" b="1" dirty="0">
                <a:cs typeface="Calibri"/>
              </a:rPr>
              <a:t>Some ear lacerations</a:t>
            </a:r>
            <a:endParaRPr lang="en-US" sz="2000" b="1" dirty="0">
              <a:ea typeface="Calibri" panose="020F0502020204030204"/>
              <a:cs typeface="Calibri"/>
            </a:endParaRPr>
          </a:p>
          <a:p>
            <a:pPr marL="285750" indent="-285750">
              <a:buFont typeface="Arial"/>
              <a:buChar char="•"/>
            </a:pPr>
            <a:endParaRPr lang="en-US" sz="2000" b="1" dirty="0">
              <a:ea typeface="Calibri" panose="020F0502020204030204"/>
              <a:cs typeface="Calibri"/>
            </a:endParaRPr>
          </a:p>
          <a:p>
            <a:pPr marL="285750" indent="-285750">
              <a:buFont typeface="Arial"/>
              <a:buChar char="•"/>
            </a:pPr>
            <a:endParaRPr lang="en-US" sz="2000" b="1" dirty="0">
              <a:ea typeface="Calibri" panose="020F0502020204030204"/>
              <a:cs typeface="Calibri"/>
            </a:endParaRPr>
          </a:p>
          <a:p>
            <a:pPr marL="742950" lvl="1" indent="-285750">
              <a:buFont typeface="Arial"/>
              <a:buChar char="•"/>
            </a:pPr>
            <a:endParaRPr lang="en-US" sz="2000" dirty="0">
              <a:ea typeface="Calibri" panose="020F0502020204030204"/>
              <a:cs typeface="Calibri"/>
            </a:endParaRPr>
          </a:p>
          <a:p>
            <a:pPr marL="285750" indent="-285750">
              <a:buFont typeface="Arial"/>
              <a:buChar char="•"/>
            </a:pPr>
            <a:endParaRPr lang="en-US" sz="2000" dirty="0">
              <a:ea typeface="Calibri" panose="020F0502020204030204"/>
              <a:cs typeface="Calibri"/>
            </a:endParaRPr>
          </a:p>
          <a:p>
            <a:endParaRPr lang="en-US" sz="2000" dirty="0">
              <a:ea typeface="Calibri" panose="020F0502020204030204"/>
              <a:cs typeface="Calibri"/>
            </a:endParaRPr>
          </a:p>
        </p:txBody>
      </p:sp>
    </p:spTree>
    <p:extLst>
      <p:ext uri="{BB962C8B-B14F-4D97-AF65-F5344CB8AC3E}">
        <p14:creationId xmlns:p14="http://schemas.microsoft.com/office/powerpoint/2010/main" val="2194420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75FF61-9E9F-85D8-2CF5-FAFFD71BADA4}"/>
              </a:ext>
            </a:extLst>
          </p:cNvPr>
          <p:cNvSpPr>
            <a:spLocks noGrp="1"/>
          </p:cNvSpPr>
          <p:nvPr>
            <p:ph type="title"/>
          </p:nvPr>
        </p:nvSpPr>
        <p:spPr>
          <a:xfrm>
            <a:off x="1171074" y="1396686"/>
            <a:ext cx="3240506" cy="4064628"/>
          </a:xfrm>
        </p:spPr>
        <p:txBody>
          <a:bodyPr>
            <a:normAutofit/>
          </a:bodyPr>
          <a:lstStyle/>
          <a:p>
            <a:pPr algn="ctr"/>
            <a:r>
              <a:rPr lang="en-US" b="1" dirty="0">
                <a:solidFill>
                  <a:srgbClr val="FFFFFF"/>
                </a:solidFill>
                <a:cs typeface="Calibri Light"/>
              </a:rPr>
              <a:t>Which wounds should </a:t>
            </a:r>
            <a:r>
              <a:rPr lang="en-US" b="1" i="1" u="sng" dirty="0">
                <a:solidFill>
                  <a:srgbClr val="FFFFFF"/>
                </a:solidFill>
                <a:cs typeface="Calibri Light"/>
              </a:rPr>
              <a:t>NOT </a:t>
            </a:r>
            <a:r>
              <a:rPr lang="en-US" b="1" dirty="0">
                <a:solidFill>
                  <a:srgbClr val="FFFFFF"/>
                </a:solidFill>
                <a:cs typeface="Calibri Light"/>
              </a:rPr>
              <a:t>be sutured?</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01EDD3E4-110B-658D-B19C-003A9FD238DA}"/>
              </a:ext>
            </a:extLst>
          </p:cNvPr>
          <p:cNvSpPr>
            <a:spLocks noGrp="1"/>
          </p:cNvSpPr>
          <p:nvPr>
            <p:ph idx="1"/>
          </p:nvPr>
        </p:nvSpPr>
        <p:spPr>
          <a:xfrm>
            <a:off x="5370153" y="1256182"/>
            <a:ext cx="5323037" cy="5049193"/>
          </a:xfrm>
        </p:spPr>
        <p:txBody>
          <a:bodyPr vert="horz" lIns="91440" tIns="45720" rIns="91440" bIns="45720" rtlCol="0" anchor="t">
            <a:normAutofit/>
          </a:bodyPr>
          <a:lstStyle/>
          <a:p>
            <a:endParaRPr lang="en-US" b="1" dirty="0">
              <a:cs typeface="Calibri"/>
            </a:endParaRPr>
          </a:p>
          <a:p>
            <a:r>
              <a:rPr lang="en-US" b="1" dirty="0">
                <a:cs typeface="Calibri"/>
              </a:rPr>
              <a:t>Animal bites – unless on face</a:t>
            </a:r>
            <a:endParaRPr lang="en-US" b="1">
              <a:cs typeface="Calibri"/>
            </a:endParaRPr>
          </a:p>
          <a:p>
            <a:r>
              <a:rPr lang="en-US" b="1" dirty="0">
                <a:cs typeface="Calibri"/>
              </a:rPr>
              <a:t>Human bites</a:t>
            </a:r>
          </a:p>
          <a:p>
            <a:r>
              <a:rPr lang="en-US" b="1" dirty="0">
                <a:cs typeface="Calibri"/>
              </a:rPr>
              <a:t>Lacerations older than 24 </a:t>
            </a:r>
            <a:r>
              <a:rPr lang="en-US" b="1" err="1">
                <a:cs typeface="Calibri"/>
              </a:rPr>
              <a:t>hrs</a:t>
            </a:r>
            <a:r>
              <a:rPr lang="en-US" b="1" dirty="0">
                <a:cs typeface="Calibri"/>
              </a:rPr>
              <a:t> (unless on face)</a:t>
            </a:r>
          </a:p>
          <a:p>
            <a:r>
              <a:rPr lang="en-US" b="1" dirty="0">
                <a:cs typeface="Calibri"/>
              </a:rPr>
              <a:t>Lacerations overlying infected tissue</a:t>
            </a:r>
          </a:p>
          <a:p>
            <a:r>
              <a:rPr lang="en-US" b="1" dirty="0">
                <a:cs typeface="Calibri"/>
              </a:rPr>
              <a:t>Deep puncture wounds</a:t>
            </a:r>
            <a:endParaRPr lang="en-US" b="1" dirty="0">
              <a:ea typeface="Calibri"/>
              <a:cs typeface="Calibri"/>
            </a:endParaRPr>
          </a:p>
          <a:p>
            <a:endParaRPr lang="en-US" dirty="0">
              <a:ea typeface="Calibri" panose="020F0502020204030204"/>
              <a:cs typeface="Calibri"/>
            </a:endParaRPr>
          </a:p>
          <a:p>
            <a:endParaRPr lang="en-US" dirty="0">
              <a:cs typeface="Calibri"/>
            </a:endParaRPr>
          </a:p>
        </p:txBody>
      </p:sp>
    </p:spTree>
    <p:extLst>
      <p:ext uri="{BB962C8B-B14F-4D97-AF65-F5344CB8AC3E}">
        <p14:creationId xmlns:p14="http://schemas.microsoft.com/office/powerpoint/2010/main" val="3257151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Arc 15">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E478E1CA-94F0-BA4E-EE37-1C588C177161}"/>
              </a:ext>
            </a:extLst>
          </p:cNvPr>
          <p:cNvSpPr txBox="1"/>
          <p:nvPr/>
        </p:nvSpPr>
        <p:spPr>
          <a:xfrm>
            <a:off x="4253573" y="1717279"/>
            <a:ext cx="7660132" cy="452431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000" b="1" i="1" u="sng" dirty="0">
                <a:cs typeface="Calibri"/>
              </a:rPr>
              <a:t>WOUNDS YOU SHOULD BE ABLE TO CARE FOR:</a:t>
            </a:r>
            <a:endParaRPr lang="en-US" sz="3000" dirty="0">
              <a:cs typeface="Calibri"/>
            </a:endParaRPr>
          </a:p>
          <a:p>
            <a:endParaRPr lang="en-US" b="1" dirty="0">
              <a:cs typeface="Calibri"/>
            </a:endParaRPr>
          </a:p>
          <a:p>
            <a:pPr marL="285750" indent="-285750">
              <a:buFont typeface="Arial"/>
              <a:buChar char="•"/>
            </a:pPr>
            <a:r>
              <a:rPr lang="en-US" sz="2400" b="1" dirty="0">
                <a:cs typeface="Calibri"/>
              </a:rPr>
              <a:t>Abrasions/Road Rash</a:t>
            </a:r>
          </a:p>
          <a:p>
            <a:pPr marL="285750" indent="-285750">
              <a:buFont typeface="Arial"/>
              <a:buChar char="•"/>
            </a:pPr>
            <a:r>
              <a:rPr lang="en-US" sz="2400" b="1" dirty="0">
                <a:cs typeface="Calibri"/>
              </a:rPr>
              <a:t>Skin tears</a:t>
            </a:r>
          </a:p>
          <a:p>
            <a:pPr marL="285750" indent="-285750">
              <a:buFont typeface="Arial"/>
              <a:buChar char="•"/>
            </a:pPr>
            <a:r>
              <a:rPr lang="en-US" sz="2400" b="1" dirty="0">
                <a:cs typeface="Calibri"/>
              </a:rPr>
              <a:t>Human/Animal bites</a:t>
            </a:r>
          </a:p>
          <a:p>
            <a:pPr marL="285750" indent="-285750">
              <a:buFont typeface="Arial"/>
              <a:buChar char="•"/>
            </a:pPr>
            <a:r>
              <a:rPr lang="en-US" sz="2400" b="1" dirty="0">
                <a:cs typeface="Calibri"/>
              </a:rPr>
              <a:t>Lacerations on:</a:t>
            </a:r>
            <a:endParaRPr lang="en-US" sz="2400" b="1" dirty="0">
              <a:ea typeface="Calibri"/>
              <a:cs typeface="Calibri"/>
            </a:endParaRPr>
          </a:p>
          <a:p>
            <a:pPr marL="742950" lvl="1" indent="-285750">
              <a:buFont typeface="Arial"/>
              <a:buChar char="•"/>
            </a:pPr>
            <a:r>
              <a:rPr lang="en-US" sz="2400" dirty="0">
                <a:cs typeface="Calibri"/>
              </a:rPr>
              <a:t>Face</a:t>
            </a:r>
          </a:p>
          <a:p>
            <a:pPr marL="742950" lvl="1" indent="-285750">
              <a:buFont typeface="Arial"/>
              <a:buChar char="•"/>
            </a:pPr>
            <a:r>
              <a:rPr lang="en-US" sz="2400" dirty="0">
                <a:cs typeface="Calibri"/>
              </a:rPr>
              <a:t>Trunk</a:t>
            </a:r>
          </a:p>
          <a:p>
            <a:pPr marL="742950" lvl="1" indent="-285750">
              <a:buFont typeface="Arial"/>
              <a:buChar char="•"/>
            </a:pPr>
            <a:r>
              <a:rPr lang="en-US" sz="2400" dirty="0">
                <a:cs typeface="Calibri"/>
              </a:rPr>
              <a:t>Extremities</a:t>
            </a:r>
          </a:p>
          <a:p>
            <a:pPr lvl="1"/>
            <a:endParaRPr lang="en-US" dirty="0">
              <a:cs typeface="Calibri"/>
            </a:endParaRPr>
          </a:p>
          <a:p>
            <a:pPr marL="742950" lvl="1" indent="-285750">
              <a:buFont typeface="Arial"/>
              <a:buChar char="•"/>
            </a:pPr>
            <a:endParaRPr lang="en-US" dirty="0">
              <a:cs typeface="Calibri"/>
            </a:endParaRPr>
          </a:p>
          <a:p>
            <a:pPr marL="285750" indent="-285750">
              <a:buFont typeface="Arial"/>
              <a:buChar char="•"/>
            </a:pPr>
            <a:endParaRPr lang="en-US" dirty="0">
              <a:cs typeface="Calibri"/>
            </a:endParaRPr>
          </a:p>
          <a:p>
            <a:endParaRPr lang="en-US" dirty="0">
              <a:cs typeface="Calibri"/>
            </a:endParaRPr>
          </a:p>
        </p:txBody>
      </p:sp>
      <p:pic>
        <p:nvPicPr>
          <p:cNvPr id="6" name="Picture 5" descr="A hand with a cut on it&#10;&#10;Description automatically generated">
            <a:extLst>
              <a:ext uri="{FF2B5EF4-FFF2-40B4-BE49-F238E27FC236}">
                <a16:creationId xmlns:a16="http://schemas.microsoft.com/office/drawing/2014/main" id="{D9A07B1C-EA7C-DEBB-113E-1E04FF0FA73B}"/>
              </a:ext>
            </a:extLst>
          </p:cNvPr>
          <p:cNvPicPr>
            <a:picLocks noChangeAspect="1"/>
          </p:cNvPicPr>
          <p:nvPr/>
        </p:nvPicPr>
        <p:blipFill>
          <a:blip r:embed="rId3"/>
          <a:stretch>
            <a:fillRect/>
          </a:stretch>
        </p:blipFill>
        <p:spPr>
          <a:xfrm>
            <a:off x="8956431" y="2368731"/>
            <a:ext cx="2743200" cy="1651615"/>
          </a:xfrm>
          <a:prstGeom prst="rect">
            <a:avLst/>
          </a:prstGeom>
        </p:spPr>
      </p:pic>
      <p:pic>
        <p:nvPicPr>
          <p:cNvPr id="7" name="Picture 6" descr="A close-up of a child&amp;#39;s face with a cut&#10;&#10;Description automatically generated">
            <a:extLst>
              <a:ext uri="{FF2B5EF4-FFF2-40B4-BE49-F238E27FC236}">
                <a16:creationId xmlns:a16="http://schemas.microsoft.com/office/drawing/2014/main" id="{1A7EEAAE-978C-2459-5666-16944FA248FB}"/>
              </a:ext>
            </a:extLst>
          </p:cNvPr>
          <p:cNvPicPr>
            <a:picLocks noChangeAspect="1"/>
          </p:cNvPicPr>
          <p:nvPr/>
        </p:nvPicPr>
        <p:blipFill>
          <a:blip r:embed="rId4"/>
          <a:stretch>
            <a:fillRect/>
          </a:stretch>
        </p:blipFill>
        <p:spPr>
          <a:xfrm>
            <a:off x="7439391" y="3874111"/>
            <a:ext cx="1838325" cy="2486025"/>
          </a:xfrm>
          <a:prstGeom prst="rect">
            <a:avLst/>
          </a:prstGeom>
        </p:spPr>
      </p:pic>
    </p:spTree>
    <p:extLst>
      <p:ext uri="{BB962C8B-B14F-4D97-AF65-F5344CB8AC3E}">
        <p14:creationId xmlns:p14="http://schemas.microsoft.com/office/powerpoint/2010/main" val="3238460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0888820F-72FE-806B-94B0-47958386EE4B}"/>
              </a:ext>
            </a:extLst>
          </p:cNvPr>
          <p:cNvSpPr>
            <a:spLocks noGrp="1"/>
          </p:cNvSpPr>
          <p:nvPr>
            <p:ph type="title"/>
          </p:nvPr>
        </p:nvSpPr>
        <p:spPr>
          <a:xfrm>
            <a:off x="838200" y="365125"/>
            <a:ext cx="10515600" cy="1325563"/>
          </a:xfrm>
        </p:spPr>
        <p:txBody>
          <a:bodyPr>
            <a:normAutofit/>
          </a:bodyPr>
          <a:lstStyle/>
          <a:p>
            <a:r>
              <a:rPr lang="en-US" b="1" dirty="0">
                <a:cs typeface="Calibri Light"/>
              </a:rPr>
              <a:t>What is the goal of laceration repair?</a:t>
            </a:r>
            <a:endParaRPr lang="en-US" b="1" dirty="0"/>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7550A7C-78E4-971A-1E86-BFEB29C6E704}"/>
              </a:ext>
            </a:extLst>
          </p:cNvPr>
          <p:cNvSpPr>
            <a:spLocks noGrp="1"/>
          </p:cNvSpPr>
          <p:nvPr>
            <p:ph idx="1"/>
          </p:nvPr>
        </p:nvSpPr>
        <p:spPr>
          <a:xfrm>
            <a:off x="838200" y="1825625"/>
            <a:ext cx="10515600" cy="4351338"/>
          </a:xfrm>
        </p:spPr>
        <p:txBody>
          <a:bodyPr vert="horz" lIns="91440" tIns="45720" rIns="91440" bIns="45720" rtlCol="0" anchor="t">
            <a:normAutofit/>
          </a:bodyPr>
          <a:lstStyle/>
          <a:p>
            <a:endParaRPr lang="en-US" sz="3000" b="1" dirty="0">
              <a:solidFill>
                <a:srgbClr val="09142A"/>
              </a:solidFill>
              <a:ea typeface="+mn-lt"/>
              <a:cs typeface="+mn-lt"/>
            </a:endParaRPr>
          </a:p>
          <a:p>
            <a:r>
              <a:rPr lang="en-US" sz="3000" b="1" dirty="0">
                <a:solidFill>
                  <a:srgbClr val="09142A"/>
                </a:solidFill>
                <a:ea typeface="+mn-lt"/>
                <a:cs typeface="+mn-lt"/>
              </a:rPr>
              <a:t>Achieve hemostasis</a:t>
            </a:r>
            <a:endParaRPr lang="en-US" sz="3000" b="1" dirty="0">
              <a:solidFill>
                <a:srgbClr val="000000"/>
              </a:solidFill>
              <a:ea typeface="+mn-lt"/>
              <a:cs typeface="+mn-lt"/>
            </a:endParaRPr>
          </a:p>
          <a:p>
            <a:r>
              <a:rPr lang="en-US" sz="3000" b="1" dirty="0">
                <a:solidFill>
                  <a:srgbClr val="09142A"/>
                </a:solidFill>
                <a:ea typeface="+mn-lt"/>
                <a:cs typeface="+mn-lt"/>
              </a:rPr>
              <a:t>Avoid infection </a:t>
            </a:r>
            <a:endParaRPr lang="en-US" sz="3000" b="1">
              <a:solidFill>
                <a:srgbClr val="000000"/>
              </a:solidFill>
              <a:ea typeface="+mn-lt"/>
              <a:cs typeface="+mn-lt"/>
            </a:endParaRPr>
          </a:p>
          <a:p>
            <a:r>
              <a:rPr lang="en-US" sz="3000" b="1" dirty="0">
                <a:solidFill>
                  <a:srgbClr val="09142A"/>
                </a:solidFill>
                <a:ea typeface="+mn-lt"/>
                <a:cs typeface="+mn-lt"/>
              </a:rPr>
              <a:t>Restore function to the involved tissues </a:t>
            </a:r>
            <a:endParaRPr lang="en-US" sz="3000" b="1">
              <a:solidFill>
                <a:srgbClr val="000000"/>
              </a:solidFill>
              <a:ea typeface="+mn-lt"/>
              <a:cs typeface="+mn-lt"/>
            </a:endParaRPr>
          </a:p>
          <a:p>
            <a:r>
              <a:rPr lang="en-US" sz="3000" b="1" dirty="0">
                <a:solidFill>
                  <a:srgbClr val="09142A"/>
                </a:solidFill>
                <a:ea typeface="+mn-lt"/>
                <a:cs typeface="+mn-lt"/>
              </a:rPr>
              <a:t>Achieve optimal cosmetic results with minimal scarring</a:t>
            </a:r>
            <a:endParaRPr lang="en-US" sz="3000" b="1" dirty="0">
              <a:solidFill>
                <a:srgbClr val="09142A"/>
              </a:solidFill>
              <a:cs typeface="Calibri"/>
            </a:endParaRPr>
          </a:p>
        </p:txBody>
      </p:sp>
      <p:pic>
        <p:nvPicPr>
          <p:cNvPr id="4" name="Picture 3" descr="Frankenstein Stock Illustration - Download Image Now - Cartoon, Medical  Stitches, Plastic Surgery - iStock">
            <a:extLst>
              <a:ext uri="{FF2B5EF4-FFF2-40B4-BE49-F238E27FC236}">
                <a16:creationId xmlns:a16="http://schemas.microsoft.com/office/drawing/2014/main" id="{DD4BCF0D-1A0F-3EA3-D0E6-601206D60A0D}"/>
              </a:ext>
            </a:extLst>
          </p:cNvPr>
          <p:cNvPicPr>
            <a:picLocks noChangeAspect="1"/>
          </p:cNvPicPr>
          <p:nvPr/>
        </p:nvPicPr>
        <p:blipFill>
          <a:blip r:embed="rId2"/>
          <a:stretch>
            <a:fillRect/>
          </a:stretch>
        </p:blipFill>
        <p:spPr>
          <a:xfrm>
            <a:off x="9898802" y="3533444"/>
            <a:ext cx="1857375" cy="2466975"/>
          </a:xfrm>
          <a:prstGeom prst="rect">
            <a:avLst/>
          </a:prstGeom>
        </p:spPr>
      </p:pic>
    </p:spTree>
    <p:extLst>
      <p:ext uri="{BB962C8B-B14F-4D97-AF65-F5344CB8AC3E}">
        <p14:creationId xmlns:p14="http://schemas.microsoft.com/office/powerpoint/2010/main" val="1298861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122FD0E-5F4E-E3E8-CDAF-B045E7594CA0}"/>
              </a:ext>
            </a:extLst>
          </p:cNvPr>
          <p:cNvSpPr>
            <a:spLocks noGrp="1"/>
          </p:cNvSpPr>
          <p:nvPr>
            <p:ph type="title"/>
          </p:nvPr>
        </p:nvSpPr>
        <p:spPr>
          <a:xfrm>
            <a:off x="686834" y="1153572"/>
            <a:ext cx="3200400" cy="4461163"/>
          </a:xfrm>
        </p:spPr>
        <p:txBody>
          <a:bodyPr>
            <a:normAutofit/>
          </a:bodyPr>
          <a:lstStyle/>
          <a:p>
            <a:pPr algn="ctr"/>
            <a:r>
              <a:rPr lang="en-US" sz="5000" b="1" dirty="0">
                <a:solidFill>
                  <a:srgbClr val="FFFFFF"/>
                </a:solidFill>
                <a:cs typeface="Calibri Light"/>
              </a:rPr>
              <a:t>Laceration </a:t>
            </a:r>
            <a:br>
              <a:rPr lang="en-US" sz="5000" b="1" dirty="0">
                <a:cs typeface="Calibri Light"/>
              </a:rPr>
            </a:br>
            <a:r>
              <a:rPr lang="en-US" sz="5000" b="1" dirty="0">
                <a:solidFill>
                  <a:srgbClr val="FFFFFF"/>
                </a:solidFill>
                <a:cs typeface="Calibri Light"/>
              </a:rPr>
              <a:t>Repair </a:t>
            </a:r>
            <a:br>
              <a:rPr lang="en-US" sz="5000" b="1" dirty="0">
                <a:cs typeface="Calibri Light"/>
              </a:rPr>
            </a:br>
            <a:r>
              <a:rPr lang="en-US" sz="5000" b="1" dirty="0">
                <a:solidFill>
                  <a:srgbClr val="FFFFFF"/>
                </a:solidFill>
                <a:cs typeface="Calibri Light"/>
              </a:rPr>
              <a:t>Timing</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pic>
        <p:nvPicPr>
          <p:cNvPr id="4" name="Content Placeholder 3" descr="A clock with a tick and a check mark&#10;&#10;Description automatically generated">
            <a:extLst>
              <a:ext uri="{FF2B5EF4-FFF2-40B4-BE49-F238E27FC236}">
                <a16:creationId xmlns:a16="http://schemas.microsoft.com/office/drawing/2014/main" id="{B10EC5E7-1AE6-4A6D-3D1D-6FB40B8068C1}"/>
              </a:ext>
            </a:extLst>
          </p:cNvPr>
          <p:cNvPicPr>
            <a:picLocks noGrp="1" noChangeAspect="1"/>
          </p:cNvPicPr>
          <p:nvPr>
            <p:ph idx="1"/>
          </p:nvPr>
        </p:nvPicPr>
        <p:blipFill>
          <a:blip r:embed="rId3"/>
          <a:stretch>
            <a:fillRect/>
          </a:stretch>
        </p:blipFill>
        <p:spPr>
          <a:xfrm>
            <a:off x="9538172" y="4218524"/>
            <a:ext cx="2381249" cy="2369343"/>
          </a:xfrm>
        </p:spPr>
      </p:pic>
      <p:sp>
        <p:nvSpPr>
          <p:cNvPr id="5" name="TextBox 4">
            <a:extLst>
              <a:ext uri="{FF2B5EF4-FFF2-40B4-BE49-F238E27FC236}">
                <a16:creationId xmlns:a16="http://schemas.microsoft.com/office/drawing/2014/main" id="{9D3821C8-96E3-A3DA-F889-C3D308C45864}"/>
              </a:ext>
            </a:extLst>
          </p:cNvPr>
          <p:cNvSpPr txBox="1"/>
          <p:nvPr/>
        </p:nvSpPr>
        <p:spPr>
          <a:xfrm>
            <a:off x="4168849" y="790796"/>
            <a:ext cx="7659316" cy="63709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000" b="1" dirty="0">
                <a:cs typeface="Calibri"/>
              </a:rPr>
              <a:t>PRIMARY CLOSURE – SUTURE, STAPLES, TISSUE ADHESIVE, ADHESIVE STRIPS</a:t>
            </a:r>
            <a:endParaRPr lang="en-US" sz="3000" dirty="0">
              <a:cs typeface="Calibri" panose="020F0502020204030204"/>
            </a:endParaRPr>
          </a:p>
          <a:p>
            <a:endParaRPr lang="en-US" sz="3000" b="1" dirty="0">
              <a:cs typeface="Calibri"/>
            </a:endParaRPr>
          </a:p>
          <a:p>
            <a:pPr marL="285750" indent="-285750">
              <a:buFont typeface="Arial"/>
              <a:buChar char="•"/>
            </a:pPr>
            <a:r>
              <a:rPr lang="en-US" sz="2400" i="1" u="sng" dirty="0">
                <a:cs typeface="Calibri"/>
              </a:rPr>
              <a:t>12-18 Hours – caused by clean/sharp objects</a:t>
            </a:r>
          </a:p>
          <a:p>
            <a:pPr marL="285750" indent="-285750">
              <a:buFont typeface="Arial"/>
              <a:buChar char="•"/>
            </a:pPr>
            <a:r>
              <a:rPr lang="en-US" sz="2400" i="1" u="sng" dirty="0">
                <a:cs typeface="Calibri"/>
              </a:rPr>
              <a:t>Up to 24 Hours – Wounds of head and neck</a:t>
            </a:r>
          </a:p>
          <a:p>
            <a:pPr marL="285750" indent="-285750">
              <a:buFont typeface="Arial"/>
              <a:buChar char="•"/>
            </a:pPr>
            <a:endParaRPr lang="en-US" dirty="0">
              <a:cs typeface="Calibri"/>
            </a:endParaRPr>
          </a:p>
          <a:p>
            <a:endParaRPr lang="en-US" dirty="0">
              <a:cs typeface="Calibri"/>
            </a:endParaRPr>
          </a:p>
          <a:p>
            <a:r>
              <a:rPr lang="en-US" sz="3000" b="1" dirty="0">
                <a:cs typeface="Calibri"/>
              </a:rPr>
              <a:t>SECONDARY INTENTION</a:t>
            </a:r>
          </a:p>
          <a:p>
            <a:pPr marL="285750" indent="-285750">
              <a:buFont typeface="Arial"/>
              <a:buChar char="•"/>
            </a:pPr>
            <a:r>
              <a:rPr lang="en-US" sz="2400" dirty="0">
                <a:cs typeface="Calibri"/>
              </a:rPr>
              <a:t>Presenting after the times above</a:t>
            </a:r>
          </a:p>
          <a:p>
            <a:pPr marL="285750" indent="-285750">
              <a:buFont typeface="Arial"/>
              <a:buChar char="•"/>
            </a:pPr>
            <a:r>
              <a:rPr lang="en-US" sz="2400" dirty="0">
                <a:cs typeface="Calibri"/>
              </a:rPr>
              <a:t>Contaminated wounds</a:t>
            </a:r>
          </a:p>
          <a:p>
            <a:pPr marL="285750" indent="-285750">
              <a:buFont typeface="Arial"/>
              <a:buChar char="•"/>
            </a:pPr>
            <a:r>
              <a:rPr lang="en-US" sz="2400" dirty="0">
                <a:cs typeface="Calibri"/>
              </a:rPr>
              <a:t>Deep stab/puncture wounds </a:t>
            </a:r>
          </a:p>
          <a:p>
            <a:pPr marL="285750" indent="-285750">
              <a:buFont typeface="Arial"/>
              <a:buChar char="•"/>
            </a:pPr>
            <a:r>
              <a:rPr lang="en-US" sz="2400" dirty="0">
                <a:cs typeface="Calibri"/>
              </a:rPr>
              <a:t>Non-cosmetic animal bites</a:t>
            </a:r>
          </a:p>
          <a:p>
            <a:pPr marL="285750" indent="-285750">
              <a:buFont typeface="Arial"/>
              <a:buChar char="•"/>
            </a:pPr>
            <a:endParaRPr lang="en-US" dirty="0">
              <a:cs typeface="Calibri"/>
            </a:endParaRPr>
          </a:p>
          <a:p>
            <a:endParaRPr lang="en-US" dirty="0">
              <a:cs typeface="Calibri"/>
            </a:endParaRPr>
          </a:p>
          <a:p>
            <a:endParaRPr lang="en-US" dirty="0">
              <a:cs typeface="Calibri"/>
            </a:endParaRPr>
          </a:p>
          <a:p>
            <a:endParaRPr lang="en-US" dirty="0">
              <a:cs typeface="Calibri"/>
            </a:endParaRPr>
          </a:p>
          <a:p>
            <a:endParaRPr lang="en-US" dirty="0">
              <a:cs typeface="Calibri"/>
            </a:endParaRPr>
          </a:p>
          <a:p>
            <a:endParaRPr lang="en-US" dirty="0">
              <a:cs typeface="Calibri"/>
            </a:endParaRPr>
          </a:p>
        </p:txBody>
      </p:sp>
    </p:spTree>
    <p:extLst>
      <p:ext uri="{BB962C8B-B14F-4D97-AF65-F5344CB8AC3E}">
        <p14:creationId xmlns:p14="http://schemas.microsoft.com/office/powerpoint/2010/main" val="2786440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2FD0E-5F4E-E3E8-CDAF-B045E7594CA0}"/>
              </a:ext>
            </a:extLst>
          </p:cNvPr>
          <p:cNvSpPr>
            <a:spLocks noGrp="1"/>
          </p:cNvSpPr>
          <p:nvPr>
            <p:ph type="title"/>
          </p:nvPr>
        </p:nvSpPr>
        <p:spPr>
          <a:xfrm>
            <a:off x="876693" y="741391"/>
            <a:ext cx="3455821" cy="1616203"/>
          </a:xfrm>
        </p:spPr>
        <p:txBody>
          <a:bodyPr anchor="b">
            <a:normAutofit/>
          </a:bodyPr>
          <a:lstStyle/>
          <a:p>
            <a:pPr algn="ctr"/>
            <a:r>
              <a:rPr lang="en-US" sz="4000" b="1" dirty="0">
                <a:cs typeface="Calibri Light"/>
              </a:rPr>
              <a:t>TOOLS OF </a:t>
            </a:r>
            <a:br>
              <a:rPr lang="en-US" sz="4000" b="1" dirty="0">
                <a:cs typeface="Calibri Light"/>
              </a:rPr>
            </a:br>
            <a:r>
              <a:rPr lang="en-US" sz="4000" b="1" dirty="0">
                <a:cs typeface="Calibri Light"/>
              </a:rPr>
              <a:t>THE TRADE</a:t>
            </a:r>
            <a:endParaRPr lang="en-US"/>
          </a:p>
        </p:txBody>
      </p:sp>
      <p:sp>
        <p:nvSpPr>
          <p:cNvPr id="6" name="Content Placeholder 5">
            <a:extLst>
              <a:ext uri="{FF2B5EF4-FFF2-40B4-BE49-F238E27FC236}">
                <a16:creationId xmlns:a16="http://schemas.microsoft.com/office/drawing/2014/main" id="{0CDBB343-9866-0DF2-2A45-92BBEBDAAF2F}"/>
              </a:ext>
            </a:extLst>
          </p:cNvPr>
          <p:cNvSpPr>
            <a:spLocks noGrp="1"/>
          </p:cNvSpPr>
          <p:nvPr>
            <p:ph idx="1"/>
          </p:nvPr>
        </p:nvSpPr>
        <p:spPr>
          <a:xfrm>
            <a:off x="876693" y="2533476"/>
            <a:ext cx="3455821" cy="3447832"/>
          </a:xfrm>
        </p:spPr>
        <p:txBody>
          <a:bodyPr vert="horz" lIns="91440" tIns="45720" rIns="91440" bIns="45720" rtlCol="0" anchor="t">
            <a:normAutofit/>
          </a:bodyPr>
          <a:lstStyle/>
          <a:p>
            <a:pPr>
              <a:buFont typeface="Wingdings" panose="020B0604020202020204" pitchFamily="34" charset="0"/>
              <a:buChar char="ü"/>
            </a:pPr>
            <a:r>
              <a:rPr lang="en-US" sz="1700" b="1" dirty="0">
                <a:cs typeface="Calibri" panose="020F0502020204030204"/>
              </a:rPr>
              <a:t>Suture appropriate for location (see handout)</a:t>
            </a:r>
          </a:p>
          <a:p>
            <a:pPr>
              <a:buFont typeface="Wingdings" panose="020B0604020202020204" pitchFamily="34" charset="0"/>
              <a:buChar char="ü"/>
            </a:pPr>
            <a:r>
              <a:rPr lang="en-US" sz="1700" b="1" dirty="0">
                <a:cs typeface="Calibri" panose="020F0502020204030204"/>
              </a:rPr>
              <a:t>Lidocaine – syringe, 18g needle to draw, 23g needle to infiltrate area</a:t>
            </a:r>
          </a:p>
          <a:p>
            <a:pPr>
              <a:buFont typeface="Wingdings" panose="020B0604020202020204" pitchFamily="34" charset="0"/>
              <a:buChar char="ü"/>
            </a:pPr>
            <a:r>
              <a:rPr lang="en-US" sz="1700" b="1" dirty="0">
                <a:cs typeface="Calibri" panose="020F0502020204030204"/>
              </a:rPr>
              <a:t>Saline/Flushes</a:t>
            </a:r>
            <a:endParaRPr lang="en-US" sz="1700" b="1" dirty="0">
              <a:ea typeface="Calibri"/>
              <a:cs typeface="Calibri" panose="020F0502020204030204"/>
            </a:endParaRPr>
          </a:p>
          <a:p>
            <a:pPr>
              <a:buFont typeface="Wingdings" panose="020B0604020202020204" pitchFamily="34" charset="0"/>
              <a:buChar char="ü"/>
            </a:pPr>
            <a:r>
              <a:rPr lang="en-US" sz="1700" b="1" dirty="0">
                <a:cs typeface="Calibri" panose="020F0502020204030204"/>
              </a:rPr>
              <a:t>4x4 pads</a:t>
            </a:r>
            <a:endParaRPr lang="en-US" sz="1700" b="1" dirty="0">
              <a:ea typeface="Calibri"/>
              <a:cs typeface="Calibri" panose="020F0502020204030204"/>
            </a:endParaRPr>
          </a:p>
          <a:p>
            <a:pPr>
              <a:buFont typeface="Wingdings" panose="020B0604020202020204" pitchFamily="34" charset="0"/>
              <a:buChar char="ü"/>
            </a:pPr>
            <a:r>
              <a:rPr lang="en-US" sz="1700" b="1" dirty="0">
                <a:cs typeface="Calibri" panose="020F0502020204030204"/>
              </a:rPr>
              <a:t>Needle Drivers</a:t>
            </a:r>
            <a:endParaRPr lang="en-US" sz="1700" b="1" dirty="0">
              <a:ea typeface="Calibri"/>
              <a:cs typeface="Calibri" panose="020F0502020204030204"/>
            </a:endParaRPr>
          </a:p>
          <a:p>
            <a:pPr>
              <a:buFont typeface="Wingdings" panose="020B0604020202020204" pitchFamily="34" charset="0"/>
              <a:buChar char="ü"/>
            </a:pPr>
            <a:r>
              <a:rPr lang="en-US" sz="1700" b="1" dirty="0">
                <a:cs typeface="Calibri" panose="020F0502020204030204"/>
              </a:rPr>
              <a:t>Forceps</a:t>
            </a:r>
            <a:endParaRPr lang="en-US" sz="1700" b="1" dirty="0">
              <a:ea typeface="Calibri"/>
              <a:cs typeface="Calibri" panose="020F0502020204030204"/>
            </a:endParaRPr>
          </a:p>
          <a:p>
            <a:pPr>
              <a:buFont typeface="Wingdings" panose="020B0604020202020204" pitchFamily="34" charset="0"/>
              <a:buChar char="ü"/>
            </a:pPr>
            <a:r>
              <a:rPr lang="en-US" sz="1700" b="1" dirty="0">
                <a:cs typeface="Calibri" panose="020F0502020204030204"/>
              </a:rPr>
              <a:t>Scissors</a:t>
            </a:r>
            <a:endParaRPr lang="en-US" sz="1700" b="1" dirty="0">
              <a:ea typeface="Calibri"/>
              <a:cs typeface="Calibri" panose="020F0502020204030204"/>
            </a:endParaRPr>
          </a:p>
        </p:txBody>
      </p:sp>
      <p:pic>
        <p:nvPicPr>
          <p:cNvPr id="3" name="Picture 2" descr="Laceration Tray – Prepared Physician">
            <a:extLst>
              <a:ext uri="{FF2B5EF4-FFF2-40B4-BE49-F238E27FC236}">
                <a16:creationId xmlns:a16="http://schemas.microsoft.com/office/drawing/2014/main" id="{90A1E3EE-6C99-78F2-0C9E-7D25057FEBF6}"/>
              </a:ext>
            </a:extLst>
          </p:cNvPr>
          <p:cNvPicPr>
            <a:picLocks noChangeAspect="1"/>
          </p:cNvPicPr>
          <p:nvPr/>
        </p:nvPicPr>
        <p:blipFill>
          <a:blip r:embed="rId3"/>
          <a:stretch>
            <a:fillRect/>
          </a:stretch>
        </p:blipFill>
        <p:spPr>
          <a:xfrm>
            <a:off x="5047049" y="1634316"/>
            <a:ext cx="5399736" cy="3588781"/>
          </a:xfrm>
          <a:prstGeom prst="rect">
            <a:avLst/>
          </a:prstGeom>
        </p:spPr>
      </p:pic>
      <p:grpSp>
        <p:nvGrpSpPr>
          <p:cNvPr id="17" name="Group 16">
            <a:extLst>
              <a:ext uri="{FF2B5EF4-FFF2-40B4-BE49-F238E27FC236}">
                <a16:creationId xmlns:a16="http://schemas.microsoft.com/office/drawing/2014/main" id="{6258F736-B256-8039-9DC6-F4E49A5C5AD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2068638" y="0"/>
            <a:ext cx="123362" cy="6858000"/>
            <a:chOff x="12068638" y="0"/>
            <a:chExt cx="123362" cy="6858000"/>
          </a:xfrm>
        </p:grpSpPr>
        <p:sp>
          <p:nvSpPr>
            <p:cNvPr id="18" name="Rectangle 17">
              <a:extLst>
                <a:ext uri="{FF2B5EF4-FFF2-40B4-BE49-F238E27FC236}">
                  <a16:creationId xmlns:a16="http://schemas.microsoft.com/office/drawing/2014/main" id="{10B4520A-996E-330C-99DA-69CA4D89E9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0"/>
              <a:ext cx="123362" cy="6858000"/>
            </a:xfrm>
            <a:prstGeom prst="rect">
              <a:avLst/>
            </a:prstGeom>
            <a:gradFill>
              <a:gsLst>
                <a:gs pos="0">
                  <a:schemeClr val="accent2"/>
                </a:gs>
                <a:gs pos="100000">
                  <a:schemeClr val="accent5"/>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EC8FA945-E356-695F-18D6-CAD4EF34FE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3527553"/>
              <a:ext cx="123362" cy="3330447"/>
            </a:xfrm>
            <a:prstGeom prst="rect">
              <a:avLst/>
            </a:prstGeom>
            <a:gradFill>
              <a:gsLst>
                <a:gs pos="19000">
                  <a:schemeClr val="accent5">
                    <a:lumMod val="60000"/>
                    <a:lumOff val="40000"/>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TextBox 4">
            <a:extLst>
              <a:ext uri="{FF2B5EF4-FFF2-40B4-BE49-F238E27FC236}">
                <a16:creationId xmlns:a16="http://schemas.microsoft.com/office/drawing/2014/main" id="{9D3821C8-96E3-A3DA-F889-C3D308C45864}"/>
              </a:ext>
            </a:extLst>
          </p:cNvPr>
          <p:cNvSpPr txBox="1"/>
          <p:nvPr/>
        </p:nvSpPr>
        <p:spPr>
          <a:xfrm>
            <a:off x="4359348" y="790796"/>
            <a:ext cx="6778255" cy="7232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spcAft>
                <a:spcPts val="600"/>
              </a:spcAft>
            </a:pPr>
            <a:endParaRPr lang="en-US"/>
          </a:p>
          <a:p>
            <a:pPr>
              <a:spcAft>
                <a:spcPts val="600"/>
              </a:spcAft>
            </a:pPr>
            <a:endParaRPr lang="en-US">
              <a:cs typeface="Calibri"/>
            </a:endParaRPr>
          </a:p>
        </p:txBody>
      </p:sp>
    </p:spTree>
    <p:extLst>
      <p:ext uri="{BB962C8B-B14F-4D97-AF65-F5344CB8AC3E}">
        <p14:creationId xmlns:p14="http://schemas.microsoft.com/office/powerpoint/2010/main" val="295761895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18</Slides>
  <Notes>13</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 Laceration and Wound care 101</vt:lpstr>
      <vt:lpstr>Goals and Objectives  At the end of this presentation, the learner should appreciate the following:</vt:lpstr>
      <vt:lpstr>Wound Evaluation</vt:lpstr>
      <vt:lpstr>SHOULD I SEW OR SHOULD THEY GO?   EVALUATION TO TREAT OR REFER</vt:lpstr>
      <vt:lpstr>Which wounds should NOT be sutured?</vt:lpstr>
      <vt:lpstr>PowerPoint Presentation</vt:lpstr>
      <vt:lpstr>What is the goal of laceration repair?</vt:lpstr>
      <vt:lpstr>Laceration  Repair  Timing</vt:lpstr>
      <vt:lpstr>TOOLS OF  THE TRADE</vt:lpstr>
      <vt:lpstr>Time to Get it Done!</vt:lpstr>
      <vt:lpstr>Suture size?</vt:lpstr>
      <vt:lpstr>PowerPoint Presentation</vt:lpstr>
      <vt:lpstr>Types of Basic Suture</vt:lpstr>
      <vt:lpstr>How do I know what to do?</vt:lpstr>
      <vt:lpstr>PowerPoint Presentation</vt:lpstr>
      <vt:lpstr>PowerPoint Presentation</vt:lpstr>
      <vt:lpstr>PowerPoint Presentation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883</cp:revision>
  <dcterms:created xsi:type="dcterms:W3CDTF">2023-08-05T17:17:54Z</dcterms:created>
  <dcterms:modified xsi:type="dcterms:W3CDTF">2023-10-25T21:32:22Z</dcterms:modified>
</cp:coreProperties>
</file>