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5" r:id="rId5"/>
    <p:sldId id="264" r:id="rId6"/>
    <p:sldId id="263" r:id="rId7"/>
    <p:sldId id="260" r:id="rId8"/>
    <p:sldId id="266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E"/>
    <a:srgbClr val="FFBD49"/>
    <a:srgbClr val="990000"/>
    <a:srgbClr val="9F0100"/>
    <a:srgbClr val="F46946"/>
    <a:srgbClr val="AE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98D58-6580-4978-9052-45216434424E}" v="853" dt="2023-03-20T20:10:05.564"/>
    <p1510:client id="{DBB9EDB9-E446-5760-76DB-2463772C111F}" v="42" dt="2023-03-20T20:51:26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24" autoAdjust="0"/>
    <p:restoredTop sz="77387"/>
  </p:normalViewPr>
  <p:slideViewPr>
    <p:cSldViewPr snapToGrid="0">
      <p:cViewPr varScale="1">
        <p:scale>
          <a:sx n="80" d="100"/>
          <a:sy n="80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AD52F-B5C7-4043-AE48-BCEB587233FF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9941A-0A44-0244-A1C3-54B3EF3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941A-0A44-0244-A1C3-54B3EF3D47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4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941A-0A44-0244-A1C3-54B3EF3D47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941A-0A44-0244-A1C3-54B3EF3D47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941A-0A44-0244-A1C3-54B3EF3D47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941A-0A44-0244-A1C3-54B3EF3D47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9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941A-0A44-0244-A1C3-54B3EF3D47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5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941A-0A44-0244-A1C3-54B3EF3D47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8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941A-0A44-0244-A1C3-54B3EF3D47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0F79BD2E-302A-24B3-A017-3A46258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9FF87-732C-AF34-166B-802164187D14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6D3BD-FFC1-CBE6-D22B-DCAD63B5D47B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  <a:ea typeface="Source Sans Pro Black"/>
                <a:cs typeface="Calibri" panose="020F0502020204030204"/>
              </a:rPr>
              <a:t>1ST ANNUAL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WEST TEXAS HEALTH DISPARITIES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RESEARCH SYMPOSIUM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BB849-A26C-3352-7045-F319A600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7FF1E-ED4A-63ED-CF79-160D7239CD7A}"/>
              </a:ext>
            </a:extLst>
          </p:cNvPr>
          <p:cNvSpPr txBox="1"/>
          <p:nvPr/>
        </p:nvSpPr>
        <p:spPr>
          <a:xfrm>
            <a:off x="507999" y="1988316"/>
            <a:ext cx="1117600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 b="1" dirty="0">
                <a:latin typeface="Calibri"/>
                <a:ea typeface="Source Sans Pro Black"/>
                <a:cs typeface="Calibri"/>
              </a:rPr>
              <a:t>Utilizing the Social Vulnerability Index to Analyze Statewide Health Disparities in Cholecystectomies</a:t>
            </a:r>
            <a:endParaRPr lang="en-US" sz="4800" b="1" dirty="0">
              <a:latin typeface="Calibri"/>
              <a:ea typeface="Source Sans Pro Blac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0C421-CEB3-6448-E47D-AAE3190DCECC}"/>
              </a:ext>
            </a:extLst>
          </p:cNvPr>
          <p:cNvSpPr txBox="1"/>
          <p:nvPr/>
        </p:nvSpPr>
        <p:spPr>
          <a:xfrm>
            <a:off x="507998" y="4414761"/>
            <a:ext cx="1150329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Calibri"/>
                <a:ea typeface="Source Sans Pro Black"/>
                <a:cs typeface="Calibri"/>
              </a:rPr>
              <a:t>Habib Abla, MS; Reagan A. Collins, BA; Chathurika S. Dhanasekara, MBBS, PhD; Kripa Shrestha, MBBS, MPH, MS; Sharmila Dissanaike, MD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849761-205E-9E27-B8F8-A893A1568554}"/>
              </a:ext>
            </a:extLst>
          </p:cNvPr>
          <p:cNvCxnSpPr/>
          <p:nvPr/>
        </p:nvCxnSpPr>
        <p:spPr>
          <a:xfrm>
            <a:off x="507445" y="4328252"/>
            <a:ext cx="4655816" cy="1137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9CB01-94A7-993E-35C9-43F922414BE2}"/>
              </a:ext>
            </a:extLst>
          </p:cNvPr>
          <p:cNvSpPr txBox="1"/>
          <p:nvPr/>
        </p:nvSpPr>
        <p:spPr>
          <a:xfrm>
            <a:off x="335278" y="420007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38858-5D71-B01B-C542-C0C7302E6F0C}"/>
              </a:ext>
            </a:extLst>
          </p:cNvPr>
          <p:cNvSpPr txBox="1"/>
          <p:nvPr/>
        </p:nvSpPr>
        <p:spPr>
          <a:xfrm>
            <a:off x="335278" y="1517122"/>
            <a:ext cx="11665857" cy="46198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MJ, McFarland EG, Thakkar SC,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Srikumaran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U. Racial disparities in the use of surgical procedures in the us. JAMA Surg. 2021;156(3):274-281.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Lucas FL,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Stukel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TA, Morris AM,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Siewers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AE,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Birkmeyer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JD. Race and surgical mortality in the United States. Ann Surg. 2006;243(2):281-286.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Bennett KM, Scarborough JE, Pappas TN, Kepler TB. Patient socioeconomic status is an independent predictor of operative mortality. Ann Surg. 2010;252(3):552-557; discussion 557-558.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Gale SC,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Shafi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S,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Dombrovskiy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VY, Arumugam D, Crystal JS. The public health burden of emergency general surgery in the United States: A 10-year analysis of the Nationwide Inpatient Sample--2001 to 2010. J Trauma Acute Care Surg. 2014;77(2):202-208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Gahagan JV, Hanna MH,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Whealon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MD, et al. Racial disparities in access and outcomes of cholecystectomy in the united states. Am Surg. 2016;82(10):921-925.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79" y="420007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DISCLOSURES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548D8-194F-19A0-1E2C-2FCF2DF0D277}"/>
              </a:ext>
            </a:extLst>
          </p:cNvPr>
          <p:cNvSpPr txBox="1"/>
          <p:nvPr/>
        </p:nvSpPr>
        <p:spPr>
          <a:xfrm>
            <a:off x="335279" y="1442488"/>
            <a:ext cx="95110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Source Sans Pro Black"/>
                <a:cs typeface="Calibri"/>
              </a:rPr>
              <a:t>We have no conflicts of interest to declare</a:t>
            </a:r>
          </a:p>
        </p:txBody>
      </p:sp>
    </p:spTree>
    <p:extLst>
      <p:ext uri="{BB962C8B-B14F-4D97-AF65-F5344CB8AC3E}">
        <p14:creationId xmlns:p14="http://schemas.microsoft.com/office/powerpoint/2010/main" val="220232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ED5CC-AF0A-E9EA-F889-492B6D1D4AC5}"/>
              </a:ext>
            </a:extLst>
          </p:cNvPr>
          <p:cNvSpPr txBox="1"/>
          <p:nvPr/>
        </p:nvSpPr>
        <p:spPr>
          <a:xfrm>
            <a:off x="335279" y="420007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DA071-ADFD-1AB7-C119-786320140A19}"/>
              </a:ext>
            </a:extLst>
          </p:cNvPr>
          <p:cNvSpPr txBox="1"/>
          <p:nvPr/>
        </p:nvSpPr>
        <p:spPr>
          <a:xfrm>
            <a:off x="2301240" y="1517122"/>
            <a:ext cx="9699896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 adult patients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more likely to undergo surgery than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adult patients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lvl="1"/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 patients have higher operative mortality risks across numerous procedures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Source Sans Pro Black"/>
              <a:cs typeface="Calibri" panose="020F0502020204030204" pitchFamily="34" charset="0"/>
            </a:endParaRPr>
          </a:p>
          <a:p>
            <a:pPr lvl="1"/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with a lower socioeconomic status are at risk for increased operative mortality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400" dirty="0">
              <a:latin typeface="Calibri" panose="020F0502020204030204" pitchFamily="34" charset="0"/>
              <a:ea typeface="Source Sans Pro Black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B76EC5-5DF9-C6EB-EA5C-C2F9CB1E0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9498" y="1670541"/>
            <a:ext cx="1268703" cy="1268703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990D3DC-A9AD-923A-5E22-D2A81522D1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0909" y="3341082"/>
            <a:ext cx="1585880" cy="126870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BB57E86-3CB7-FA58-0C38-7CB666AB85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69628" y="5011623"/>
            <a:ext cx="1208441" cy="12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7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ED5CC-AF0A-E9EA-F889-492B6D1D4AC5}"/>
              </a:ext>
            </a:extLst>
          </p:cNvPr>
          <p:cNvSpPr txBox="1"/>
          <p:nvPr/>
        </p:nvSpPr>
        <p:spPr>
          <a:xfrm>
            <a:off x="335279" y="420007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INTRODUCTION</a:t>
            </a:r>
          </a:p>
        </p:txBody>
      </p: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9E6DA071-ADFD-1AB7-C119-786320140A19}"/>
              </a:ext>
            </a:extLst>
          </p:cNvPr>
          <p:cNvSpPr txBox="1"/>
          <p:nvPr/>
        </p:nvSpPr>
        <p:spPr>
          <a:xfrm>
            <a:off x="2788920" y="1510091"/>
            <a:ext cx="8864816" cy="50167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2010, emergency general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urgery (EGS) accounted for 7.1% of all hospitalizations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24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Cholecystectomies are one of the most common EGS procedures with 1.2 million done annually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cholecystectomies, non-white patients had significantly longer lengths of stay and increased total hospital charges compared to w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hite patients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24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DCC2244-8A7D-BDD1-CA47-D6C3EE0F3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3810" y="1688711"/>
            <a:ext cx="1249673" cy="1268704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A3493BE-C9F2-B736-94F6-818384F85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3810" y="3377423"/>
            <a:ext cx="1249673" cy="1335131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3B3E41B-BE1B-C2AB-94C6-FB8501E2CD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3810" y="5132562"/>
            <a:ext cx="1335131" cy="13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4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ED5CC-AF0A-E9EA-F889-492B6D1D4AC5}"/>
              </a:ext>
            </a:extLst>
          </p:cNvPr>
          <p:cNvSpPr txBox="1"/>
          <p:nvPr/>
        </p:nvSpPr>
        <p:spPr>
          <a:xfrm>
            <a:off x="335280" y="347585"/>
            <a:ext cx="1015113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SOCIAL VULNERABILITY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DA071-ADFD-1AB7-C119-786320140A19}"/>
              </a:ext>
            </a:extLst>
          </p:cNvPr>
          <p:cNvSpPr txBox="1"/>
          <p:nvPr/>
        </p:nvSpPr>
        <p:spPr>
          <a:xfrm>
            <a:off x="335280" y="2241258"/>
            <a:ext cx="606552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Social Vulnerability Index (SVI) was originally used by the CDC to prepare for and respond to natural disasters, disease outbreaks, or chemical spills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is readily accessible, updated every two years, available at a relatively discrete geographic level, and subdivided into multiple categories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Visualization of Social Vulnerability Indicators">
            <a:extLst>
              <a:ext uri="{FF2B5EF4-FFF2-40B4-BE49-F238E27FC236}">
                <a16:creationId xmlns:a16="http://schemas.microsoft.com/office/drawing/2014/main" id="{78945970-AAD5-56DC-E3D1-0B347A160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26829"/>
            <a:ext cx="5382229" cy="441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2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8DBAA-D845-D746-FC06-D8C1E5AACE0D}"/>
              </a:ext>
            </a:extLst>
          </p:cNvPr>
          <p:cNvSpPr txBox="1"/>
          <p:nvPr/>
        </p:nvSpPr>
        <p:spPr>
          <a:xfrm>
            <a:off x="335279" y="420007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1C67F-4789-D0B1-5CF4-39281A3A70F3}"/>
              </a:ext>
            </a:extLst>
          </p:cNvPr>
          <p:cNvSpPr txBox="1"/>
          <p:nvPr/>
        </p:nvSpPr>
        <p:spPr>
          <a:xfrm>
            <a:off x="335279" y="1688710"/>
            <a:ext cx="1113911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ombined Texas Hospital Inpatient Discharge Public Use Data File and Texas Outpatient Surgical and Radiological Procedure Data Public Use Data File from 2016-2019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tratified patients into SVI quartiles: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owest quartile as low vulnerability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iddle two as average vulnerability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ighest as high vulnerability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Statistical analysis included the Wilcoxon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rank sum, t-test, and χ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l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risk of undergoing surgery was calculated with subgroup sensitivity analysis</a:t>
            </a:r>
            <a:endParaRPr lang="en-US" sz="2400" dirty="0">
              <a:latin typeface="Calibri" panose="020F0502020204030204" pitchFamily="34" charset="0"/>
              <a:ea typeface="Source Sans Pro Black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0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B6438-4F85-A591-3F9C-035DA689893A}"/>
              </a:ext>
            </a:extLst>
          </p:cNvPr>
          <p:cNvSpPr txBox="1"/>
          <p:nvPr/>
        </p:nvSpPr>
        <p:spPr>
          <a:xfrm>
            <a:off x="335279" y="347585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1B54B-ED2E-0AE4-94C0-E2CC0C8D0E92}"/>
              </a:ext>
            </a:extLst>
          </p:cNvPr>
          <p:cNvSpPr txBox="1"/>
          <p:nvPr/>
        </p:nvSpPr>
        <p:spPr>
          <a:xfrm>
            <a:off x="2423160" y="1616288"/>
            <a:ext cx="9577976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Higher proportions of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White patients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received cholecystectomies </a:t>
            </a:r>
          </a:p>
          <a:p>
            <a:pPr algn="l"/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Non-Hispanic patients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received cholecystectomy at higher proportions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Individuals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with private insurance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were more likely to undergo a cholecystectomy </a:t>
            </a:r>
          </a:p>
          <a:p>
            <a:pPr algn="l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Urban residents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underwent surgery in higher proportions</a:t>
            </a:r>
          </a:p>
          <a:p>
            <a:pPr algn="l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C61C642-B6CB-B402-8971-EABD3BE6CF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1384" y="5350122"/>
            <a:ext cx="1281876" cy="123380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FE5DA0D-AEA6-FF3A-457C-C291824AF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0159" y="3552767"/>
            <a:ext cx="1247539" cy="1250666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0A43A02-A6D9-3F04-F13E-0B21B82347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1314" y="1885068"/>
            <a:ext cx="1125230" cy="112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6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B6438-4F85-A591-3F9C-035DA689893A}"/>
              </a:ext>
            </a:extLst>
          </p:cNvPr>
          <p:cNvSpPr txBox="1"/>
          <p:nvPr/>
        </p:nvSpPr>
        <p:spPr>
          <a:xfrm>
            <a:off x="335279" y="347585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1B54B-ED2E-0AE4-94C0-E2CC0C8D0E92}"/>
              </a:ext>
            </a:extLst>
          </p:cNvPr>
          <p:cNvSpPr txBox="1"/>
          <p:nvPr/>
        </p:nvSpPr>
        <p:spPr>
          <a:xfrm>
            <a:off x="2468880" y="1753448"/>
            <a:ext cx="9532256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 vulnerability SVI groups were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21% more likely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undergo cholecystectomy (RR: 1.21, 95%CI 1.18-1.24)</a:t>
            </a:r>
          </a:p>
          <a:p>
            <a:pPr algn="l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igh vulnerability SVI groups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 9% less likely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undergo cholecystectomy (RR: 0.91, 95%CI 0.88-0.93)</a:t>
            </a:r>
          </a:p>
          <a:p>
            <a:pPr algn="l"/>
            <a:endParaRPr lang="en-US" sz="2400" dirty="0">
              <a:latin typeface="Calibri" panose="020F0502020204030204" pitchFamily="34" charset="0"/>
              <a:ea typeface="Source Sans Pro Black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Source Sans Pro Black"/>
              <a:cs typeface="Calibri" panose="020F0502020204030204" pitchFamily="34" charset="0"/>
            </a:endParaRPr>
          </a:p>
          <a:p>
            <a:endParaRPr lang="en-US" sz="800" dirty="0">
              <a:latin typeface="Calibri" panose="020F0502020204030204" pitchFamily="34" charset="0"/>
              <a:ea typeface="Source Sans Pro Black"/>
              <a:cs typeface="Calibri" panose="020F0502020204030204" pitchFamily="34" charset="0"/>
            </a:endParaRPr>
          </a:p>
          <a:p>
            <a:pPr algn="l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ifferences between average and high vulnerability groups diminished in an emergency setting</a:t>
            </a:r>
            <a:endParaRPr lang="en-US" sz="3000" dirty="0">
              <a:latin typeface="Calibri" panose="020F0502020204030204" pitchFamily="34" charset="0"/>
              <a:ea typeface="Source Sans Pro Black"/>
              <a:cs typeface="Calibri" panose="020F050202020403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E70C2D5-0B6C-4BB3-45C9-2F10CF60C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3135" y="5079191"/>
            <a:ext cx="1548545" cy="12601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9C6740D-D607-A7C3-4371-368B0EA806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6106" y="1701257"/>
            <a:ext cx="1262597" cy="1262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FED35-3427-D750-058F-8B4836F86B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06106" y="3384040"/>
            <a:ext cx="1262597" cy="12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7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20F9C-DE29-E42B-AB2C-23C73A07BC73}"/>
              </a:ext>
            </a:extLst>
          </p:cNvPr>
          <p:cNvSpPr txBox="1"/>
          <p:nvPr/>
        </p:nvSpPr>
        <p:spPr>
          <a:xfrm>
            <a:off x="335279" y="420007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CBF24-DEA8-91FD-9C41-047D1D874781}"/>
              </a:ext>
            </a:extLst>
          </p:cNvPr>
          <p:cNvSpPr txBox="1"/>
          <p:nvPr/>
        </p:nvSpPr>
        <p:spPr>
          <a:xfrm>
            <a:off x="335279" y="2125315"/>
            <a:ext cx="1102726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with higher SVI were less likely to receive an elective cholecystectomy</a:t>
            </a:r>
          </a:p>
          <a:p>
            <a:pPr algn="l"/>
            <a:endParaRPr lang="en-US" sz="3000" dirty="0">
              <a:latin typeface="Calibri" panose="020F0502020204030204" pitchFamily="34" charset="0"/>
              <a:ea typeface="Source Sans Pro Black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d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ifferences diminished in an emergency setting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endParaRPr lang="en-US" sz="3000" dirty="0">
              <a:latin typeface="Calibri" panose="020F0502020204030204" pitchFamily="34" charset="0"/>
              <a:ea typeface="Source Sans Pro Black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SVI is a more sensitive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 of identifying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 determinants impacting health than age, sex, ethnicity, and insurance status, alone</a:t>
            </a:r>
            <a:r>
              <a:rPr lang="en-US" sz="3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ea typeface="Source Sans Pro Black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9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9246</TotalTime>
  <Words>664</Words>
  <Application>Microsoft Macintosh PowerPoint</Application>
  <PresentationFormat>Widescreen</PresentationFormat>
  <Paragraphs>119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Source Sans Pro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Habib Abla</cp:lastModifiedBy>
  <cp:revision>307</cp:revision>
  <dcterms:created xsi:type="dcterms:W3CDTF">2023-03-20T19:13:22Z</dcterms:created>
  <dcterms:modified xsi:type="dcterms:W3CDTF">2023-04-04T19:17:29Z</dcterms:modified>
</cp:coreProperties>
</file>