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49"/>
    <a:srgbClr val="990000"/>
    <a:srgbClr val="9F0100"/>
    <a:srgbClr val="F46946"/>
    <a:srgbClr val="FFF4DE"/>
    <a:srgbClr val="AE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>
        <p:scale>
          <a:sx n="82" d="100"/>
          <a:sy n="82" d="100"/>
        </p:scale>
        <p:origin x="494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1ST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7FF1E-ED4A-63ED-CF79-160D7239CD7A}"/>
              </a:ext>
            </a:extLst>
          </p:cNvPr>
          <p:cNvSpPr txBox="1"/>
          <p:nvPr/>
        </p:nvSpPr>
        <p:spPr>
          <a:xfrm>
            <a:off x="504355" y="194663"/>
            <a:ext cx="1150694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b="1" dirty="0"/>
              <a:t>Retrospective Study of Psychiatric Hospitalizations in a West Texas Mental Health Treatment Facility during the COVID-19 Pandemic</a:t>
            </a:r>
            <a:endParaRPr lang="en-US" sz="4800" b="1" dirty="0">
              <a:latin typeface="Calibri"/>
              <a:ea typeface="Source Sans Pro Blac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0C421-CEB3-6448-E47D-AAE3190DCECC}"/>
              </a:ext>
            </a:extLst>
          </p:cNvPr>
          <p:cNvSpPr txBox="1"/>
          <p:nvPr/>
        </p:nvSpPr>
        <p:spPr>
          <a:xfrm>
            <a:off x="594107" y="3664670"/>
            <a:ext cx="842687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Calibri"/>
                <a:ea typeface="Source Sans Pro Black"/>
                <a:cs typeface="Calibri"/>
              </a:rPr>
              <a:t>Presented by: </a:t>
            </a:r>
            <a:r>
              <a:rPr lang="en-US" sz="2800" dirty="0">
                <a:latin typeface="Calibri"/>
                <a:ea typeface="Source Sans Pro Black"/>
                <a:cs typeface="Calibri"/>
              </a:rPr>
              <a:t>Ashley Selman</a:t>
            </a:r>
          </a:p>
          <a:p>
            <a:pPr algn="l"/>
            <a:r>
              <a:rPr lang="en-US" sz="2800" b="1" dirty="0">
                <a:latin typeface="Calibri"/>
                <a:ea typeface="Source Sans Pro Black"/>
                <a:cs typeface="Calibri"/>
              </a:rPr>
              <a:t>Article by: </a:t>
            </a:r>
            <a:r>
              <a:rPr lang="en-US" sz="2800" dirty="0"/>
              <a:t>Jimin Kim, BS1 ; Nikita Rao, BS2 ; Alex Collins, MBA2 ; Tochi </a:t>
            </a:r>
            <a:r>
              <a:rPr lang="en-US" sz="2800" dirty="0" err="1"/>
              <a:t>Eboh</a:t>
            </a:r>
            <a:r>
              <a:rPr lang="en-US" sz="2800" dirty="0"/>
              <a:t>, BS2 ; Julie </a:t>
            </a:r>
            <a:r>
              <a:rPr lang="en-US" sz="2800" dirty="0" err="1"/>
              <a:t>Chugh</a:t>
            </a:r>
            <a:r>
              <a:rPr lang="en-US" sz="2800" dirty="0"/>
              <a:t>, BS2 ; Shyam </a:t>
            </a:r>
            <a:r>
              <a:rPr lang="en-US" sz="2800" dirty="0" err="1"/>
              <a:t>Sheladia</a:t>
            </a:r>
            <a:r>
              <a:rPr lang="en-US" sz="2800" dirty="0"/>
              <a:t>, BS2 ; and Tarek H. Naguib, MD, MBA3</a:t>
            </a:r>
            <a:endParaRPr lang="en-US" sz="2800" b="1" dirty="0">
              <a:latin typeface="Calibri"/>
              <a:ea typeface="Source Sans Pro Black"/>
              <a:cs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49761-205E-9E27-B8F8-A893A1568554}"/>
              </a:ext>
            </a:extLst>
          </p:cNvPr>
          <p:cNvCxnSpPr>
            <a:cxnSpLocks/>
          </p:cNvCxnSpPr>
          <p:nvPr/>
        </p:nvCxnSpPr>
        <p:spPr>
          <a:xfrm>
            <a:off x="675563" y="3424696"/>
            <a:ext cx="5885154" cy="430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138458" y="316807"/>
            <a:ext cx="48961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latin typeface="Calibri"/>
                <a:ea typeface="Source Sans Pro Black"/>
                <a:cs typeface="Calibri"/>
              </a:rPr>
              <a:t>DISCLOSURES</a:t>
            </a:r>
            <a:endParaRPr lang="en-US" sz="3800" b="1" dirty="0">
              <a:latin typeface="Calibri"/>
              <a:ea typeface="Source Sans Pro Black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E260C-CAFE-0B5E-DE39-594099BC0519}"/>
              </a:ext>
            </a:extLst>
          </p:cNvPr>
          <p:cNvSpPr txBox="1"/>
          <p:nvPr/>
        </p:nvSpPr>
        <p:spPr>
          <a:xfrm>
            <a:off x="401844" y="1801790"/>
            <a:ext cx="10952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authors disclose that they have no conflicts of interest or outside party influence.</a:t>
            </a:r>
          </a:p>
        </p:txBody>
      </p:sp>
    </p:spTree>
    <p:extLst>
      <p:ext uri="{BB962C8B-B14F-4D97-AF65-F5344CB8AC3E}">
        <p14:creationId xmlns:p14="http://schemas.microsoft.com/office/powerpoint/2010/main" val="22023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-2410"/>
            <a:ext cx="12192000" cy="978317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06644" y="40466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80547" y="0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EA2DB-BAD9-BE77-A954-DBAF65D3422F}"/>
              </a:ext>
            </a:extLst>
          </p:cNvPr>
          <p:cNvSpPr txBox="1"/>
          <p:nvPr/>
        </p:nvSpPr>
        <p:spPr>
          <a:xfrm>
            <a:off x="336237" y="1266081"/>
            <a:ext cx="113746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Purpose: </a:t>
            </a:r>
            <a:r>
              <a:rPr lang="en-US" sz="2000" dirty="0"/>
              <a:t>To characterize and compare inpatient admissions in West Texas before and during the initial months of the COVID-19 pandemic.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Methods: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Study Type: Retrospective study of 1392 inpatient psychiatry admissions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Time periods examined: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000" dirty="0"/>
              <a:t>Period A (pre-pandemic): 03-13-2019 to 07-03-2019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000" dirty="0"/>
              <a:t>Period B (pandemic): 03-13-2020 to 07-03-2020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 Demographic Inclusion criteria: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Age: 18-65 years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Disorder categories: psychotic, bipolar, depressive, anxiety, obsessive-compulsive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Medications: SSRIs, SNRIs, mood stabilizers, and anti-psychotics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dirty="0"/>
              <a:t>Substance use: alcohol, nicotine, recreational drugs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Exclusion criteria: use of prescription pain medications and anesthetics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Limitations: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Not generalizable to the broader population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EHR documentation gaps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Unknown variables surrounding the interpretation of </a:t>
            </a:r>
            <a:r>
              <a:rPr lang="en-US" sz="2000" dirty="0" err="1"/>
              <a:t>of</a:t>
            </a:r>
            <a:r>
              <a:rPr lang="en-US" sz="2000" dirty="0"/>
              <a:t> substance and medication-related diagnoses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04AE1-F744-F0EC-4408-201C75B984F1}"/>
              </a:ext>
            </a:extLst>
          </p:cNvPr>
          <p:cNvSpPr txBox="1"/>
          <p:nvPr/>
        </p:nvSpPr>
        <p:spPr>
          <a:xfrm>
            <a:off x="231868" y="182058"/>
            <a:ext cx="52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5247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0D6BD-7B3C-63EF-4DC8-C3A91C27BD57}"/>
              </a:ext>
            </a:extLst>
          </p:cNvPr>
          <p:cNvSpPr txBox="1"/>
          <p:nvPr/>
        </p:nvSpPr>
        <p:spPr>
          <a:xfrm>
            <a:off x="229625" y="448374"/>
            <a:ext cx="4211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73508E-9092-E1F7-93DF-DDFAFED9CD35}"/>
                  </a:ext>
                </a:extLst>
              </p:cNvPr>
              <p:cNvSpPr txBox="1"/>
              <p:nvPr/>
            </p:nvSpPr>
            <p:spPr>
              <a:xfrm>
                <a:off x="229625" y="1610607"/>
                <a:ext cx="11874899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Compared to Period A (pre-pandemic), Period B (pandemic) showed a significant increase in</a:t>
                </a:r>
                <a:r>
                  <a:rPr lang="en-US" sz="2000" dirty="0"/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Length of stay (P&lt; 0.01)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Use of psychiatric medications (P &lt; 0.01)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Substance use (P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0.01)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Suicide risk at the time of admission (P&lt; 0.01)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Socioeconomic differences: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Employment status (P&lt; 0.01)</a:t>
                </a:r>
              </a:p>
              <a:p>
                <a:pPr marL="1257300" lvl="2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Unemployment status was higher among the patients admitted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Living situation (P&lt; 0.01)</a:t>
                </a:r>
              </a:p>
              <a:p>
                <a:pPr marL="1257300" lvl="2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Co-habitation was prominent among those admitted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Ethnicity (P=0.03)</a:t>
                </a:r>
              </a:p>
              <a:p>
                <a:pPr marL="1257300" lvl="2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 higher percent of admissions were made up of those who identified as Hispanic/Latinx were admitted in period B (20.1%) as compared to period A (17.2%) (P&lt; 0.05)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Insurance status: no significant difference was found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Clinical Characteristics: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Depressive disorders dominated in both periods, with psychotic disorders in second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73508E-9092-E1F7-93DF-DDFAFED9C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25" y="1610607"/>
                <a:ext cx="11874899" cy="5016758"/>
              </a:xfrm>
              <a:prstGeom prst="rect">
                <a:avLst/>
              </a:prstGeom>
              <a:blipFill>
                <a:blip r:embed="rId4"/>
                <a:stretch>
                  <a:fillRect l="-462" t="-608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67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EA2DB-BAD9-BE77-A954-DBAF65D3422F}"/>
              </a:ext>
            </a:extLst>
          </p:cNvPr>
          <p:cNvSpPr txBox="1"/>
          <p:nvPr/>
        </p:nvSpPr>
        <p:spPr>
          <a:xfrm>
            <a:off x="179543" y="1648380"/>
            <a:ext cx="11821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0D6BD-7B3C-63EF-4DC8-C3A91C27BD57}"/>
              </a:ext>
            </a:extLst>
          </p:cNvPr>
          <p:cNvSpPr txBox="1"/>
          <p:nvPr/>
        </p:nvSpPr>
        <p:spPr>
          <a:xfrm>
            <a:off x="508456" y="448374"/>
            <a:ext cx="3932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7A6D9-D25C-C972-B1B0-80D2B22DB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793" y="1442488"/>
            <a:ext cx="8127091" cy="52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-1" y="5738543"/>
            <a:ext cx="12188913" cy="111945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1ST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7FF1E-ED4A-63ED-CF79-160D7239CD7A}"/>
              </a:ext>
            </a:extLst>
          </p:cNvPr>
          <p:cNvSpPr txBox="1"/>
          <p:nvPr/>
        </p:nvSpPr>
        <p:spPr>
          <a:xfrm>
            <a:off x="3247644" y="2778114"/>
            <a:ext cx="52198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200" b="1" dirty="0">
                <a:latin typeface="Calibri"/>
                <a:ea typeface="Source Sans Pro Black"/>
              </a:rPr>
              <a:t>Questions?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E2665D-3F69-D94B-A973-3FBED6BC3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07" y="2351958"/>
            <a:ext cx="2330689" cy="23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8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411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Source Sans Pro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Selman</dc:creator>
  <cp:lastModifiedBy>Ashley Selman</cp:lastModifiedBy>
  <cp:revision>305</cp:revision>
  <dcterms:created xsi:type="dcterms:W3CDTF">2023-03-20T19:13:22Z</dcterms:created>
  <dcterms:modified xsi:type="dcterms:W3CDTF">2023-04-14T22:00:52Z</dcterms:modified>
</cp:coreProperties>
</file>