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49"/>
    <a:srgbClr val="990000"/>
    <a:srgbClr val="9F0100"/>
    <a:srgbClr val="F46946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98D58-6580-4978-9052-45216434424E}" v="853" dt="2023-03-20T20:10:05.564"/>
    <p1510:client id="{DBB9EDB9-E446-5760-76DB-2463772C111F}" v="42" dt="2023-03-20T20:51:26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1ST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344351" y="2529747"/>
            <a:ext cx="115032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ea typeface="Source Sans Pro Black"/>
                <a:cs typeface="Calibri"/>
              </a:rPr>
              <a:t>PA REACH: An Educational Initiative to Improve PA Competencies in Rural Practice</a:t>
            </a:r>
            <a:endParaRPr lang="en-US" sz="4800" b="1" dirty="0">
              <a:latin typeface="Calibri"/>
              <a:ea typeface="Source Sans Pro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999" y="4414761"/>
            <a:ext cx="489615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Calibri"/>
                <a:ea typeface="Source Sans Pro Black"/>
                <a:cs typeface="Calibri"/>
              </a:rPr>
              <a:t>Christina Robohm-Leavitt, </a:t>
            </a:r>
            <a:r>
              <a:rPr lang="en-US" sz="2800" b="1" dirty="0" err="1">
                <a:latin typeface="Calibri"/>
                <a:ea typeface="Source Sans Pro Black"/>
                <a:cs typeface="Calibri"/>
              </a:rPr>
              <a:t>DMSc</a:t>
            </a:r>
            <a:r>
              <a:rPr lang="en-US" sz="2800" b="1" dirty="0">
                <a:latin typeface="Calibri"/>
                <a:ea typeface="Source Sans Pro Black"/>
                <a:cs typeface="Calibri"/>
              </a:rPr>
              <a:t>, MS, PA-C, DFAAPA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445" y="4328252"/>
            <a:ext cx="4655816" cy="1137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CAE54-80BE-4477-B9A9-ED03878B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 and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0E8B-9107-4BBD-A3BD-E7637292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Robohm-Leavitt C, Villegas E, Buterbaugh A, Stringer S, </a:t>
            </a:r>
            <a:r>
              <a:rPr lang="en-US" dirty="0" err="1"/>
              <a:t>LaVallee</a:t>
            </a:r>
            <a:r>
              <a:rPr lang="en-US" dirty="0"/>
              <a:t> D, Acevedo I, Preble K, Benninghoff L, Lummus S, Taylor M, Cheng X, Bassham E</a:t>
            </a:r>
          </a:p>
          <a:p>
            <a:r>
              <a:rPr lang="en-US" dirty="0"/>
              <a:t>Acknowledgement: Flores, D</a:t>
            </a:r>
          </a:p>
        </p:txBody>
      </p:sp>
    </p:spTree>
    <p:extLst>
      <p:ext uri="{BB962C8B-B14F-4D97-AF65-F5344CB8AC3E}">
        <p14:creationId xmlns:p14="http://schemas.microsoft.com/office/powerpoint/2010/main" val="77763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CAE54-80BE-4477-B9A9-ED03878B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0E8B-9107-4BBD-A3BD-E7637292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is funded through HRSA Primary Care Training Enhancement PA Rural grant 22-044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CAE54-80BE-4477-B9A9-ED03878B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0E8B-9107-4BBD-A3BD-E7637292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Develop physician assistant (PA) students to provide high-quality primary care in rural settings of West Texas</a:t>
            </a:r>
          </a:p>
          <a:p>
            <a:r>
              <a:rPr lang="en-US" sz="3600" dirty="0"/>
              <a:t>Desired outcome is to positively affect the delivery of care through increased number of educated physician assistants and quality of care to improve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34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CAE54-80BE-4477-B9A9-ED03878B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Longitudinal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0E8B-9107-4BBD-A3BD-E76372928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45" y="1510091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Develop longitudinal immersion experiences for PA students with the opportunity to train and prepare students for autonomous post-graduate practice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12 week primary care rotation in single rural site</a:t>
            </a:r>
          </a:p>
          <a:p>
            <a:pPr lvl="1"/>
            <a:r>
              <a:rPr lang="en-US" sz="2800" dirty="0"/>
              <a:t>Require community service-learning as part of rotation experience</a:t>
            </a:r>
          </a:p>
          <a:p>
            <a:pPr lvl="1"/>
            <a:r>
              <a:rPr lang="en-US" sz="2800" dirty="0"/>
              <a:t>Complete additional didactic education in rural health and telehealth utilization</a:t>
            </a:r>
          </a:p>
          <a:p>
            <a:pPr lvl="1"/>
            <a:r>
              <a:rPr lang="en-US" sz="2800" dirty="0"/>
              <a:t>Explore methods for interprofessional experiences through immersive virtual reality</a:t>
            </a:r>
          </a:p>
        </p:txBody>
      </p:sp>
    </p:spTree>
    <p:extLst>
      <p:ext uri="{BB962C8B-B14F-4D97-AF65-F5344CB8AC3E}">
        <p14:creationId xmlns:p14="http://schemas.microsoft.com/office/powerpoint/2010/main" val="219249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CAE54-80BE-4477-B9A9-ED03878B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5"/>
            <a:ext cx="8473440" cy="1325563"/>
          </a:xfrm>
        </p:spPr>
        <p:txBody>
          <a:bodyPr/>
          <a:lstStyle/>
          <a:p>
            <a:r>
              <a:rPr lang="en-US" dirty="0"/>
              <a:t>Methods: PA Education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0E8B-9107-4BBD-A3BD-E7637292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Enhance and expand PA training in mental health, substance use disorder treatment, rural health, and telehealth utilization</a:t>
            </a:r>
          </a:p>
          <a:p>
            <a:endParaRPr lang="en-US" sz="3200" dirty="0"/>
          </a:p>
          <a:p>
            <a:pPr lvl="1"/>
            <a:r>
              <a:rPr lang="en-US" sz="3200" dirty="0"/>
              <a:t>Enhanced curriculum in mental health and substance use disorder</a:t>
            </a:r>
          </a:p>
          <a:p>
            <a:pPr lvl="1"/>
            <a:r>
              <a:rPr lang="en-US" sz="3200" dirty="0"/>
              <a:t>Enhanced cultural competency/humility specifically related to West Texas</a:t>
            </a:r>
          </a:p>
          <a:p>
            <a:pPr lvl="1"/>
            <a:r>
              <a:rPr lang="en-US" sz="3200" dirty="0"/>
              <a:t>Implementation of telehealth curriculum</a:t>
            </a:r>
          </a:p>
        </p:txBody>
      </p:sp>
    </p:spTree>
    <p:extLst>
      <p:ext uri="{BB962C8B-B14F-4D97-AF65-F5344CB8AC3E}">
        <p14:creationId xmlns:p14="http://schemas.microsoft.com/office/powerpoint/2010/main" val="11871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CAE54-80BE-4477-B9A9-ED03878B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5"/>
            <a:ext cx="7132320" cy="1325563"/>
          </a:xfrm>
        </p:spPr>
        <p:txBody>
          <a:bodyPr/>
          <a:lstStyle/>
          <a:p>
            <a:r>
              <a:rPr lang="en-US" dirty="0"/>
              <a:t>Methods: Faculty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0E8B-9107-4BBD-A3BD-E7637292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Faculty development through CME</a:t>
            </a:r>
          </a:p>
          <a:p>
            <a:endParaRPr lang="en-US" sz="3200" dirty="0"/>
          </a:p>
          <a:p>
            <a:pPr lvl="1"/>
            <a:r>
              <a:rPr lang="en-US" sz="3200" dirty="0"/>
              <a:t>All faculty and preceptors completing CME specific for rural practice and education for PA students</a:t>
            </a:r>
          </a:p>
        </p:txBody>
      </p:sp>
    </p:spTree>
    <p:extLst>
      <p:ext uri="{BB962C8B-B14F-4D97-AF65-F5344CB8AC3E}">
        <p14:creationId xmlns:p14="http://schemas.microsoft.com/office/powerpoint/2010/main" val="82054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CAE54-80BE-4477-B9A9-ED03878B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5"/>
            <a:ext cx="8473440" cy="1325563"/>
          </a:xfrm>
        </p:spPr>
        <p:txBody>
          <a:bodyPr/>
          <a:lstStyle/>
          <a:p>
            <a:r>
              <a:rPr lang="en-US" dirty="0"/>
              <a:t>Measuring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0E8B-9107-4BBD-A3BD-E7637292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Number of graduates practicing in rural and underserved practice in West Texas and Beyond</a:t>
            </a:r>
          </a:p>
          <a:p>
            <a:endParaRPr lang="en-US" dirty="0"/>
          </a:p>
          <a:p>
            <a:pPr lvl="1"/>
            <a:r>
              <a:rPr lang="en-US" sz="3200" dirty="0"/>
              <a:t>Measure curriculum effectiveness for didactic enhancements yearly</a:t>
            </a:r>
          </a:p>
          <a:p>
            <a:pPr lvl="1"/>
            <a:r>
              <a:rPr lang="en-US" sz="3200" dirty="0"/>
              <a:t>Measure curriculum effectiveness for longitudinal rotations and rural track yearly</a:t>
            </a:r>
          </a:p>
          <a:p>
            <a:pPr lvl="1"/>
            <a:r>
              <a:rPr lang="en-US" sz="3200" dirty="0"/>
              <a:t>Data collection for graduate retention in rural practice 5 years post-graduate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0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362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 Sans Pro Black</vt:lpstr>
      <vt:lpstr>office theme</vt:lpstr>
      <vt:lpstr>PowerPoint Presentation</vt:lpstr>
      <vt:lpstr>Authors and Acknowledgement</vt:lpstr>
      <vt:lpstr>Disclosures</vt:lpstr>
      <vt:lpstr>Purpose</vt:lpstr>
      <vt:lpstr>Methods: Longitudinal Rotations</vt:lpstr>
      <vt:lpstr>Methods: PA Education Enhancement</vt:lpstr>
      <vt:lpstr>Methods: Faculty Development</vt:lpstr>
      <vt:lpstr>Measuring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Robohm, Christina</dc:creator>
  <cp:lastModifiedBy>Christina Robohm</cp:lastModifiedBy>
  <cp:revision>306</cp:revision>
  <dcterms:created xsi:type="dcterms:W3CDTF">2023-03-20T19:13:22Z</dcterms:created>
  <dcterms:modified xsi:type="dcterms:W3CDTF">2023-04-15T14:49:50Z</dcterms:modified>
</cp:coreProperties>
</file>