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46846"/>
    <a:srgbClr val="FFBD49"/>
    <a:srgbClr val="9F0100"/>
    <a:srgbClr val="F46946"/>
    <a:srgbClr val="FFF4DE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2nd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507999" y="1278801"/>
            <a:ext cx="968894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b="1" dirty="0">
                <a:latin typeface="Calibri"/>
                <a:ea typeface="Source Sans Pro Black"/>
                <a:cs typeface="Calibri"/>
              </a:rPr>
              <a:t>Diversity and Inclusivity in Clinical Practice increases confidence, competence, and clinical skills for pre-clinical medical students </a:t>
            </a:r>
            <a:endParaRPr lang="en-US" sz="4800" b="1" dirty="0">
              <a:latin typeface="Calibri"/>
              <a:ea typeface="Source Sans Pro Blac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07998" y="4414761"/>
            <a:ext cx="10795877" cy="13942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Nedha Kinnare, B.A;</a:t>
            </a: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Jessica Ramirez, B.S;</a:t>
            </a: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Emme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Baysden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B.A, MPH;</a:t>
            </a: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Rachel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Vopni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B.A.;</a:t>
            </a: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Rachel Johnson, B.S.</a:t>
            </a: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>
              <a:lnSpc>
                <a:spcPct val="115000"/>
              </a:lnSpc>
            </a:pP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Texas Tech University Health Sciences Center, School of Medicine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/>
          <p:nvPr/>
        </p:nvCxnSpPr>
        <p:spPr>
          <a:xfrm>
            <a:off x="507445" y="4328252"/>
            <a:ext cx="4655816" cy="1137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DISCLOSURES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F17DB-C169-CE7D-7AB2-A657E5F9D793}"/>
              </a:ext>
            </a:extLst>
          </p:cNvPr>
          <p:cNvSpPr txBox="1"/>
          <p:nvPr/>
        </p:nvSpPr>
        <p:spPr>
          <a:xfrm>
            <a:off x="424616" y="2395095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dirty="0">
                <a:latin typeface="Calibri"/>
                <a:ea typeface="Source Sans Pro Black"/>
                <a:cs typeface="Calibri"/>
              </a:rPr>
              <a:t>No disclosures to note</a:t>
            </a:r>
          </a:p>
        </p:txBody>
      </p:sp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68F30-F41D-CB4E-4940-428E6F8351CC}"/>
              </a:ext>
            </a:extLst>
          </p:cNvPr>
          <p:cNvSpPr txBox="1"/>
          <p:nvPr/>
        </p:nvSpPr>
        <p:spPr>
          <a:xfrm>
            <a:off x="303748" y="319294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40CE0-779B-7170-048A-D84474616B0B}"/>
              </a:ext>
            </a:extLst>
          </p:cNvPr>
          <p:cNvSpPr txBox="1"/>
          <p:nvPr/>
        </p:nvSpPr>
        <p:spPr>
          <a:xfrm>
            <a:off x="456148" y="1386098"/>
            <a:ext cx="11544988" cy="5018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Clinical skills are an essential component in the holistic care of a patient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edical school curriculums may lack emphasis on incorporation of clinical skill education for marginalized communities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minimal research that examines medical student confidence, competence, and perceived clinical skills in working with these underserved populations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student-run elective was created to provide enhanced didactic and hands-on diversity training to interested first- and second-year medical students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 participated in health disparity and clinical education lectures then applied what they learned through Standardized Patient (SP) encounters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68F30-F41D-CB4E-4940-428E6F8351CC}"/>
              </a:ext>
            </a:extLst>
          </p:cNvPr>
          <p:cNvSpPr txBox="1"/>
          <p:nvPr/>
        </p:nvSpPr>
        <p:spPr>
          <a:xfrm>
            <a:off x="335280" y="350820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6634-A5E5-DC14-0BB4-12CA08A81620}"/>
              </a:ext>
            </a:extLst>
          </p:cNvPr>
          <p:cNvSpPr txBox="1"/>
          <p:nvPr/>
        </p:nvSpPr>
        <p:spPr>
          <a:xfrm>
            <a:off x="456148" y="1386098"/>
            <a:ext cx="7048238" cy="48500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pre- and post-test Likert-style survey was administered to assess perceived clinical confidence, competence, and skill working with marginalized communities discussed in the elective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included individuals who identified with a group from the following: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Lesbian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gay, and bisexual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Transgender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lack, indigenous, people of color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ental disabilities those with physical disabilities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English as Second Language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Female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exually related issues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istory of trauma/abuse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Twenty students completed the survey at entry and exit time points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Results were de-identified for data analysis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 descr="A survey with multiple choices&#10;&#10;Description automatically generated with medium confidence">
            <a:extLst>
              <a:ext uri="{FF2B5EF4-FFF2-40B4-BE49-F238E27FC236}">
                <a16:creationId xmlns:a16="http://schemas.microsoft.com/office/drawing/2014/main" id="{6B707599-462C-6482-0094-DF8037138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94" y="2437685"/>
            <a:ext cx="4558842" cy="27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7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68F30-F41D-CB4E-4940-428E6F8351CC}"/>
              </a:ext>
            </a:extLst>
          </p:cNvPr>
          <p:cNvSpPr txBox="1"/>
          <p:nvPr/>
        </p:nvSpPr>
        <p:spPr>
          <a:xfrm>
            <a:off x="335280" y="319288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954F2-312D-C645-ADAD-901120D7C1F6}"/>
              </a:ext>
            </a:extLst>
          </p:cNvPr>
          <p:cNvSpPr txBox="1"/>
          <p:nvPr/>
        </p:nvSpPr>
        <p:spPr>
          <a:xfrm>
            <a:off x="86061" y="4549798"/>
            <a:ext cx="6101254" cy="1027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Overall, the elective course increased the confidence, competence, and perceived clinical skills in student interactions with underserved communities.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 descr="A text on a page&#10;&#10;Description automatically generated">
            <a:extLst>
              <a:ext uri="{FF2B5EF4-FFF2-40B4-BE49-F238E27FC236}">
                <a16:creationId xmlns:a16="http://schemas.microsoft.com/office/drawing/2014/main" id="{E4070891-DB55-5A9C-F308-1EAA9E950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36" y="4004515"/>
            <a:ext cx="5359400" cy="2679700"/>
          </a:xfrm>
          <a:prstGeom prst="rect">
            <a:avLst/>
          </a:prstGeom>
        </p:spPr>
      </p:pic>
      <p:pic>
        <p:nvPicPr>
          <p:cNvPr id="8" name="Picture 7" descr="A grey and black text&#10;&#10;Description automatically generated">
            <a:extLst>
              <a:ext uri="{FF2B5EF4-FFF2-40B4-BE49-F238E27FC236}">
                <a16:creationId xmlns:a16="http://schemas.microsoft.com/office/drawing/2014/main" id="{DC8A535F-6457-4628-AD29-0F0FD2C82A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2755"/>
          <a:stretch/>
        </p:blipFill>
        <p:spPr>
          <a:xfrm>
            <a:off x="6641735" y="1844565"/>
            <a:ext cx="5395711" cy="198836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539D6F-DFB1-0E3F-96FC-9EA93A579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8404"/>
              </p:ext>
            </p:extLst>
          </p:nvPr>
        </p:nvGraphicFramePr>
        <p:xfrm>
          <a:off x="766079" y="2134345"/>
          <a:ext cx="4741218" cy="20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0406">
                  <a:extLst>
                    <a:ext uri="{9D8B030D-6E8A-4147-A177-3AD203B41FA5}">
                      <a16:colId xmlns:a16="http://schemas.microsoft.com/office/drawing/2014/main" val="2146754393"/>
                    </a:ext>
                  </a:extLst>
                </a:gridCol>
                <a:gridCol w="1580406">
                  <a:extLst>
                    <a:ext uri="{9D8B030D-6E8A-4147-A177-3AD203B41FA5}">
                      <a16:colId xmlns:a16="http://schemas.microsoft.com/office/drawing/2014/main" val="1497369448"/>
                    </a:ext>
                  </a:extLst>
                </a:gridCol>
                <a:gridCol w="1580406">
                  <a:extLst>
                    <a:ext uri="{9D8B030D-6E8A-4147-A177-3AD203B41FA5}">
                      <a16:colId xmlns:a16="http://schemas.microsoft.com/office/drawing/2014/main" val="1178921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 the Course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the Course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1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3.78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4.33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90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Competence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3.38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4.02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69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Perceived Clinical Skills 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3.2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3.88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2868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EC43A0D-994B-90C0-4738-19C37A8137EB}"/>
              </a:ext>
            </a:extLst>
          </p:cNvPr>
          <p:cNvSpPr txBox="1"/>
          <p:nvPr/>
        </p:nvSpPr>
        <p:spPr>
          <a:xfrm>
            <a:off x="871310" y="4168325"/>
            <a:ext cx="6124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(1- “completely unconfident” to 5- “completely confident”)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357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68F30-F41D-CB4E-4940-428E6F8351CC}"/>
              </a:ext>
            </a:extLst>
          </p:cNvPr>
          <p:cNvSpPr txBox="1"/>
          <p:nvPr/>
        </p:nvSpPr>
        <p:spPr>
          <a:xfrm>
            <a:off x="335280" y="303531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9F18F-F374-8D51-7D2E-09B657C51000}"/>
              </a:ext>
            </a:extLst>
          </p:cNvPr>
          <p:cNvSpPr txBox="1"/>
          <p:nvPr/>
        </p:nvSpPr>
        <p:spPr>
          <a:xfrm>
            <a:off x="591207" y="1572234"/>
            <a:ext cx="11185634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practice encounters in the elective sought to better equip pre-clinical medical students in their interactions with marginalized patient populations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Increasing pre-clinical students’ confidence, competence, and perceived clinical skills with marginalized communities moves towards mitigating disparities in West Texas and beyond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Future Directions: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Spread the word and encourage more schools to adopt similar practice initiatives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Follow up with students to see if the elective made a difference in their clinical education curriculum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Increase the number of practice scenarios and cases </a:t>
            </a:r>
          </a:p>
        </p:txBody>
      </p:sp>
    </p:spTree>
    <p:extLst>
      <p:ext uri="{BB962C8B-B14F-4D97-AF65-F5344CB8AC3E}">
        <p14:creationId xmlns:p14="http://schemas.microsoft.com/office/powerpoint/2010/main" val="273457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F8462DB7-A8D1-B162-BF3F-7F4620C6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B16C1-65F4-DF3D-6926-CE582CC68BF8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26410C-68E4-7050-D458-16475AC99A68}"/>
              </a:ext>
            </a:extLst>
          </p:cNvPr>
          <p:cNvSpPr/>
          <p:nvPr/>
        </p:nvSpPr>
        <p:spPr>
          <a:xfrm>
            <a:off x="981363" y="1558635"/>
            <a:ext cx="1050636" cy="1027545"/>
          </a:xfrm>
          <a:prstGeom prst="ellipse">
            <a:avLst/>
          </a:prstGeom>
          <a:solidFill>
            <a:srgbClr val="FFF4DE"/>
          </a:solidFill>
          <a:ln>
            <a:solidFill>
              <a:srgbClr val="FFF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6C92BC-C931-C280-4DF4-71DF703B21C2}"/>
              </a:ext>
            </a:extLst>
          </p:cNvPr>
          <p:cNvSpPr/>
          <p:nvPr/>
        </p:nvSpPr>
        <p:spPr>
          <a:xfrm>
            <a:off x="981362" y="3648362"/>
            <a:ext cx="1050636" cy="1027545"/>
          </a:xfrm>
          <a:prstGeom prst="ellipse">
            <a:avLst/>
          </a:prstGeom>
          <a:solidFill>
            <a:srgbClr val="FFBD49"/>
          </a:solidFill>
          <a:ln>
            <a:solidFill>
              <a:srgbClr val="FFB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7238DD-C772-6615-CA24-37E5365F0C00}"/>
              </a:ext>
            </a:extLst>
          </p:cNvPr>
          <p:cNvSpPr/>
          <p:nvPr/>
        </p:nvSpPr>
        <p:spPr>
          <a:xfrm>
            <a:off x="2760669" y="1558634"/>
            <a:ext cx="1050636" cy="1027545"/>
          </a:xfrm>
          <a:prstGeom prst="ellipse">
            <a:avLst/>
          </a:prstGeom>
          <a:solidFill>
            <a:srgbClr val="F46946"/>
          </a:solidFill>
          <a:ln>
            <a:solidFill>
              <a:srgbClr val="F4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213ECF-76BF-6CC6-43D0-6256A4BA06CF}"/>
              </a:ext>
            </a:extLst>
          </p:cNvPr>
          <p:cNvSpPr/>
          <p:nvPr/>
        </p:nvSpPr>
        <p:spPr>
          <a:xfrm>
            <a:off x="2760669" y="3648362"/>
            <a:ext cx="1050636" cy="1027545"/>
          </a:xfrm>
          <a:prstGeom prst="ellipse">
            <a:avLst/>
          </a:prstGeom>
          <a:solidFill>
            <a:srgbClr val="990000"/>
          </a:solidFill>
          <a:ln>
            <a:solidFill>
              <a:srgbClr val="9F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DB32B2-CCA0-2FD3-B380-9C8A34CBAC70}"/>
              </a:ext>
            </a:extLst>
          </p:cNvPr>
          <p:cNvSpPr txBox="1"/>
          <p:nvPr/>
        </p:nvSpPr>
        <p:spPr>
          <a:xfrm>
            <a:off x="565727" y="2647029"/>
            <a:ext cx="18772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/>
                <a:ea typeface="Source Sans Pro Black"/>
                <a:cs typeface="Calibri"/>
              </a:rPr>
              <a:t>EARLY DAWN</a:t>
            </a:r>
          </a:p>
          <a:p>
            <a:pPr algn="ctr"/>
            <a:r>
              <a:rPr lang="en-US" sz="1600" b="1" dirty="0">
                <a:latin typeface="Calibri"/>
                <a:ea typeface="+mn-lt"/>
                <a:cs typeface="+mn-lt"/>
              </a:rPr>
              <a:t>HEX: #FFF4DE </a:t>
            </a:r>
          </a:p>
          <a:p>
            <a:pPr algn="ctr"/>
            <a:r>
              <a:rPr lang="en-US" sz="1600" b="1" dirty="0">
                <a:latin typeface="Calibri"/>
                <a:ea typeface="+mn-lt"/>
                <a:cs typeface="+mn-lt"/>
              </a:rPr>
              <a:t>RGB: 255/244/222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7ABCC-D8C0-0855-D066-EC07006B1242}"/>
              </a:ext>
            </a:extLst>
          </p:cNvPr>
          <p:cNvSpPr txBox="1"/>
          <p:nvPr/>
        </p:nvSpPr>
        <p:spPr>
          <a:xfrm>
            <a:off x="565727" y="4705240"/>
            <a:ext cx="18772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GOLDEN TAINOI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HEX: #FFBD59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RGB: 255/189/89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A0DE5-39A3-AD73-3470-E8D68BDA569F}"/>
              </a:ext>
            </a:extLst>
          </p:cNvPr>
          <p:cNvSpPr txBox="1"/>
          <p:nvPr/>
        </p:nvSpPr>
        <p:spPr>
          <a:xfrm>
            <a:off x="2454765" y="2644732"/>
            <a:ext cx="16644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TOMATO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HEX: #F46946 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RGB: 244/105/70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813CE0-DBF7-49AB-DE91-1A7E6DA0788A}"/>
              </a:ext>
            </a:extLst>
          </p:cNvPr>
          <p:cNvSpPr txBox="1"/>
          <p:nvPr/>
        </p:nvSpPr>
        <p:spPr>
          <a:xfrm>
            <a:off x="2602519" y="4706228"/>
            <a:ext cx="13624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DARK RED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HEX: #990000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RGB: 153/0/0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8B6145-3B81-A8F6-C2BF-5024783B4D7D}"/>
              </a:ext>
            </a:extLst>
          </p:cNvPr>
          <p:cNvSpPr/>
          <p:nvPr/>
        </p:nvSpPr>
        <p:spPr>
          <a:xfrm>
            <a:off x="4546947" y="1558634"/>
            <a:ext cx="1050636" cy="1027545"/>
          </a:xfrm>
          <a:prstGeom prst="ellipse">
            <a:avLst/>
          </a:prstGeom>
          <a:solidFill>
            <a:schemeClr val="bg1"/>
          </a:solidFill>
          <a:ln>
            <a:solidFill>
              <a:srgbClr val="FFF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13DAC8-2139-9D40-FB98-A00CF3201FF1}"/>
              </a:ext>
            </a:extLst>
          </p:cNvPr>
          <p:cNvSpPr/>
          <p:nvPr/>
        </p:nvSpPr>
        <p:spPr>
          <a:xfrm>
            <a:off x="4546948" y="3571465"/>
            <a:ext cx="1050636" cy="10275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E9480E-64B0-232C-6807-9612A57D2EB0}"/>
              </a:ext>
            </a:extLst>
          </p:cNvPr>
          <p:cNvSpPr txBox="1"/>
          <p:nvPr/>
        </p:nvSpPr>
        <p:spPr>
          <a:xfrm>
            <a:off x="4162690" y="2644732"/>
            <a:ext cx="18772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WHITE</a:t>
            </a:r>
            <a:endParaRPr lang="en-US" dirty="0"/>
          </a:p>
          <a:p>
            <a:pPr algn="ctr"/>
            <a:r>
              <a:rPr lang="en-US" sz="1600" b="1" dirty="0">
                <a:ea typeface="+mn-lt"/>
                <a:cs typeface="+mn-lt"/>
              </a:rPr>
              <a:t>HEX: #FFFFFF 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RGB: 255/255/255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B048D9-23AE-34B8-60B3-A5127634767D}"/>
              </a:ext>
            </a:extLst>
          </p:cNvPr>
          <p:cNvSpPr txBox="1"/>
          <p:nvPr/>
        </p:nvSpPr>
        <p:spPr>
          <a:xfrm>
            <a:off x="4402960" y="4676472"/>
            <a:ext cx="13967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BLACK</a:t>
            </a:r>
            <a:endParaRPr lang="en-US" dirty="0"/>
          </a:p>
          <a:p>
            <a:pPr algn="ctr"/>
            <a:r>
              <a:rPr lang="en-US" sz="1600" b="1" dirty="0">
                <a:ea typeface="+mn-lt"/>
                <a:cs typeface="+mn-lt"/>
              </a:rPr>
              <a:t>HEX: #000000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RGB: 0/0/0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1796D0-F1F3-3D8B-7F90-CBDE204E4872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RESEARCH SYMPOSIUM</a:t>
            </a:r>
          </a:p>
        </p:txBody>
      </p:sp>
      <p:pic>
        <p:nvPicPr>
          <p:cNvPr id="3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8099CB-689A-4174-A451-B54CB6AF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4189826-AC69-1E35-7BA6-0583E9754409}"/>
              </a:ext>
            </a:extLst>
          </p:cNvPr>
          <p:cNvSpPr txBox="1"/>
          <p:nvPr/>
        </p:nvSpPr>
        <p:spPr>
          <a:xfrm>
            <a:off x="6905566" y="117188"/>
            <a:ext cx="52199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latin typeface="Calibri"/>
                <a:ea typeface="Source Sans Pro Black"/>
                <a:cs typeface="Calibri"/>
              </a:rPr>
              <a:t>*PLEASE DELETE THIS SLIDE BEFORE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509</Words>
  <Application>Microsoft Macintosh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Source Sans Pro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Campuzano, Erica</dc:creator>
  <cp:lastModifiedBy>Nedha Kinnare</cp:lastModifiedBy>
  <cp:revision>307</cp:revision>
  <dcterms:created xsi:type="dcterms:W3CDTF">2023-03-20T19:13:22Z</dcterms:created>
  <dcterms:modified xsi:type="dcterms:W3CDTF">2024-03-16T17:43:32Z</dcterms:modified>
</cp:coreProperties>
</file>