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1" r:id="rId5"/>
    <p:sldId id="262" r:id="rId6"/>
    <p:sldId id="263" r:id="rId7"/>
    <p:sldId id="264" r:id="rId8"/>
    <p:sldId id="265" r:id="rId9"/>
    <p:sldId id="260"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946"/>
    <a:srgbClr val="990000"/>
    <a:srgbClr val="AE4B47"/>
    <a:srgbClr val="FFF4DE"/>
    <a:srgbClr val="FFBD49"/>
    <a:srgbClr val="9F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6656"/>
  </p:normalViewPr>
  <p:slideViewPr>
    <p:cSldViewPr snapToGrid="0">
      <p:cViewPr varScale="1">
        <p:scale>
          <a:sx n="80" d="100"/>
          <a:sy n="80" d="100"/>
        </p:scale>
        <p:origin x="4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1" dirty="0">
                <a:solidFill>
                  <a:schemeClr val="tx1"/>
                </a:solidFill>
              </a:rPr>
              <a:t>Days Between Biopsy and First Treatment</a:t>
            </a:r>
          </a:p>
        </c:rich>
      </c:tx>
      <c:layout>
        <c:manualLayout>
          <c:xMode val="edge"/>
          <c:yMode val="edge"/>
          <c:x val="0.20545399330552841"/>
          <c:y val="3.622851671795897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722095110223257"/>
          <c:y val="0.1484679950763971"/>
          <c:w val="0.76599011637006753"/>
          <c:h val="0.60380922095159129"/>
        </c:manualLayout>
      </c:layout>
      <c:barChart>
        <c:barDir val="col"/>
        <c:grouping val="clustered"/>
        <c:varyColors val="0"/>
        <c:ser>
          <c:idx val="0"/>
          <c:order val="0"/>
          <c:tx>
            <c:strRef>
              <c:f>Sheet1!$B$1</c:f>
              <c:strCache>
                <c:ptCount val="1"/>
                <c:pt idx="0">
                  <c:v>Median</c:v>
                </c:pt>
              </c:strCache>
            </c:strRef>
          </c:tx>
          <c:spPr>
            <a:solidFill>
              <a:srgbClr val="F46946"/>
            </a:solidFill>
            <a:ln>
              <a:noFill/>
            </a:ln>
            <a:effectLst/>
          </c:spPr>
          <c:invertIfNegative val="0"/>
          <c:cat>
            <c:strRef>
              <c:f>Sheet1!$A$2:$A$4</c:f>
              <c:strCache>
                <c:ptCount val="3"/>
                <c:pt idx="0">
                  <c:v>Group 1 (Pre Pandemic)</c:v>
                </c:pt>
                <c:pt idx="1">
                  <c:v>Group 2 (Pandemic)</c:v>
                </c:pt>
                <c:pt idx="2">
                  <c:v>Group 3 (Post Pandemic)</c:v>
                </c:pt>
              </c:strCache>
            </c:strRef>
          </c:cat>
          <c:val>
            <c:numRef>
              <c:f>Sheet1!$B$2:$B$4</c:f>
              <c:numCache>
                <c:formatCode>General</c:formatCode>
                <c:ptCount val="3"/>
                <c:pt idx="0">
                  <c:v>39.5</c:v>
                </c:pt>
                <c:pt idx="1">
                  <c:v>50</c:v>
                </c:pt>
                <c:pt idx="2">
                  <c:v>57</c:v>
                </c:pt>
              </c:numCache>
            </c:numRef>
          </c:val>
          <c:extLst>
            <c:ext xmlns:c16="http://schemas.microsoft.com/office/drawing/2014/chart" uri="{C3380CC4-5D6E-409C-BE32-E72D297353CC}">
              <c16:uniqueId val="{00000000-C7E0-814C-B489-50233E4C8C4C}"/>
            </c:ext>
          </c:extLst>
        </c:ser>
        <c:ser>
          <c:idx val="1"/>
          <c:order val="1"/>
          <c:tx>
            <c:strRef>
              <c:f>Sheet1!$C$1</c:f>
              <c:strCache>
                <c:ptCount val="1"/>
                <c:pt idx="0">
                  <c:v>IQR</c:v>
                </c:pt>
              </c:strCache>
            </c:strRef>
          </c:tx>
          <c:spPr>
            <a:solidFill>
              <a:srgbClr val="AE4B47"/>
            </a:solidFill>
            <a:ln>
              <a:noFill/>
            </a:ln>
            <a:effectLst/>
          </c:spPr>
          <c:invertIfNegative val="0"/>
          <c:cat>
            <c:strRef>
              <c:f>Sheet1!$A$2:$A$4</c:f>
              <c:strCache>
                <c:ptCount val="3"/>
                <c:pt idx="0">
                  <c:v>Group 1 (Pre Pandemic)</c:v>
                </c:pt>
                <c:pt idx="1">
                  <c:v>Group 2 (Pandemic)</c:v>
                </c:pt>
                <c:pt idx="2">
                  <c:v>Group 3 (Post Pandemic)</c:v>
                </c:pt>
              </c:strCache>
            </c:strRef>
          </c:cat>
          <c:val>
            <c:numRef>
              <c:f>Sheet1!$C$2:$C$4</c:f>
              <c:numCache>
                <c:formatCode>General</c:formatCode>
                <c:ptCount val="3"/>
                <c:pt idx="0">
                  <c:v>102.5</c:v>
                </c:pt>
                <c:pt idx="1">
                  <c:v>121</c:v>
                </c:pt>
                <c:pt idx="2">
                  <c:v>54</c:v>
                </c:pt>
              </c:numCache>
            </c:numRef>
          </c:val>
          <c:extLst>
            <c:ext xmlns:c16="http://schemas.microsoft.com/office/drawing/2014/chart" uri="{C3380CC4-5D6E-409C-BE32-E72D297353CC}">
              <c16:uniqueId val="{00000001-C7E0-814C-B489-50233E4C8C4C}"/>
            </c:ext>
          </c:extLst>
        </c:ser>
        <c:dLbls>
          <c:showLegendKey val="0"/>
          <c:showVal val="0"/>
          <c:showCatName val="0"/>
          <c:showSerName val="0"/>
          <c:showPercent val="0"/>
          <c:showBubbleSize val="0"/>
        </c:dLbls>
        <c:gapWidth val="219"/>
        <c:overlap val="-27"/>
        <c:axId val="280553168"/>
        <c:axId val="2137203135"/>
      </c:barChart>
      <c:catAx>
        <c:axId val="2805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37203135"/>
        <c:crosses val="autoZero"/>
        <c:auto val="1"/>
        <c:lblAlgn val="ctr"/>
        <c:lblOffset val="100"/>
        <c:noMultiLvlLbl val="0"/>
      </c:catAx>
      <c:valAx>
        <c:axId val="2137203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0553168"/>
        <c:crosses val="autoZero"/>
        <c:crossBetween val="between"/>
      </c:valAx>
      <c:spPr>
        <a:noFill/>
        <a:ln>
          <a:noFill/>
        </a:ln>
        <a:effectLst/>
      </c:spPr>
    </c:plotArea>
    <c:legend>
      <c:legendPos val="b"/>
      <c:layout>
        <c:manualLayout>
          <c:xMode val="edge"/>
          <c:yMode val="edge"/>
          <c:x val="0.30662824692438317"/>
          <c:y val="0.87599243107905322"/>
          <c:w val="0.43074275583781946"/>
          <c:h val="6.187529599117360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F46946"/>
      </a:solid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44537-E80D-6B40-99EF-1AD69CE119A2}" type="datetimeFigureOut">
              <a:rPr lang="en-US" smtClean="0"/>
              <a:t>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AD94D-E6D6-6D44-882E-E91C8436D2C6}" type="slidenum">
              <a:rPr lang="en-US" smtClean="0"/>
              <a:t>‹#›</a:t>
            </a:fld>
            <a:endParaRPr lang="en-US"/>
          </a:p>
        </p:txBody>
      </p:sp>
    </p:spTree>
    <p:extLst>
      <p:ext uri="{BB962C8B-B14F-4D97-AF65-F5344CB8AC3E}">
        <p14:creationId xmlns:p14="http://schemas.microsoft.com/office/powerpoint/2010/main" val="375114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might explain the delays for those living more than 50 miles away?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Bordering states such as New Mexico had stricter pandemic guidelines than the state of Texas did, such as requiring a 14 day quarantine period after returning from out of state travel. These strict guidelines may have resulted in patient related delays in appointment scheduling due to the fear of missing work for 2 full weeks.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kind of mitigation efforts were responsible for shorter time lapses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btwn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mammo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and biopsy?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grant funded efforts included extended clinic hours, proactively scheduled appointments and reminder phone calls to the patients, and early detection education in the community via webinars, flyers, and socially distant health fairs.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Potential reasons for longer time lapses between biopsy and treatment?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was a higher proportion of non-insured patients in the Hispanic group compared to the non-Hispanic group, which could explain the delays in getting the non-insured patients treated in a timely manner.</a:t>
            </a:r>
          </a:p>
        </p:txBody>
      </p:sp>
      <p:sp>
        <p:nvSpPr>
          <p:cNvPr id="4" name="Slide Number Placeholder 3"/>
          <p:cNvSpPr>
            <a:spLocks noGrp="1"/>
          </p:cNvSpPr>
          <p:nvPr>
            <p:ph type="sldNum" sz="quarter" idx="5"/>
          </p:nvPr>
        </p:nvSpPr>
        <p:spPr/>
        <p:txBody>
          <a:bodyPr/>
          <a:lstStyle/>
          <a:p>
            <a:fld id="{DDCAD94D-E6D6-6D44-882E-E91C8436D2C6}" type="slidenum">
              <a:rPr lang="en-US" smtClean="0"/>
              <a:t>10</a:t>
            </a:fld>
            <a:endParaRPr lang="en-US"/>
          </a:p>
        </p:txBody>
      </p:sp>
    </p:spTree>
    <p:extLst>
      <p:ext uri="{BB962C8B-B14F-4D97-AF65-F5344CB8AC3E}">
        <p14:creationId xmlns:p14="http://schemas.microsoft.com/office/powerpoint/2010/main" val="71959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Potential barriers faced by the under insured?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Could be financial constraints, transportation issues, lack of understanding their options, or healthcare system-related factors</a:t>
            </a:r>
          </a:p>
        </p:txBody>
      </p:sp>
      <p:sp>
        <p:nvSpPr>
          <p:cNvPr id="4" name="Slide Number Placeholder 3"/>
          <p:cNvSpPr>
            <a:spLocks noGrp="1"/>
          </p:cNvSpPr>
          <p:nvPr>
            <p:ph type="sldNum" sz="quarter" idx="5"/>
          </p:nvPr>
        </p:nvSpPr>
        <p:spPr/>
        <p:txBody>
          <a:bodyPr/>
          <a:lstStyle/>
          <a:p>
            <a:fld id="{DDCAD94D-E6D6-6D44-882E-E91C8436D2C6}" type="slidenum">
              <a:rPr lang="en-US" smtClean="0"/>
              <a:t>11</a:t>
            </a:fld>
            <a:endParaRPr lang="en-US"/>
          </a:p>
        </p:txBody>
      </p:sp>
    </p:spTree>
    <p:extLst>
      <p:ext uri="{BB962C8B-B14F-4D97-AF65-F5344CB8AC3E}">
        <p14:creationId xmlns:p14="http://schemas.microsoft.com/office/powerpoint/2010/main" val="155865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might explain the delays for those living more than 50 miles away?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Bordering states such as New Mexico had stricter pandemic guidelines than the state of Texas did, such as requiring a 14 day quarantine period after returning from out of state travel. These strict guidelines may have resulted in patient related delays in appointment scheduling due to the fear of missing work for 2 full weeks.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kind of mitigation efforts were responsible for shorter time lapses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btwn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mammo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and biopsy?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grant funded efforts included extended clinic hours, proactively scheduled appointments and reminder phone calls to the patients, and early detection education in the community via webinars, flyers, and socially distant health fairs.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Potential reasons for longer time lapses between biopsy and treatment?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was a higher proportion of non-insured patients in the Hispanic group compared to the non-Hispanic group, which could explain the delays in getting the non-insured patients treated in a timely manner.</a:t>
            </a:r>
          </a:p>
        </p:txBody>
      </p:sp>
      <p:sp>
        <p:nvSpPr>
          <p:cNvPr id="4" name="Slide Number Placeholder 3"/>
          <p:cNvSpPr>
            <a:spLocks noGrp="1"/>
          </p:cNvSpPr>
          <p:nvPr>
            <p:ph type="sldNum" sz="quarter" idx="5"/>
          </p:nvPr>
        </p:nvSpPr>
        <p:spPr/>
        <p:txBody>
          <a:bodyPr/>
          <a:lstStyle/>
          <a:p>
            <a:fld id="{DDCAD94D-E6D6-6D44-882E-E91C8436D2C6}" type="slidenum">
              <a:rPr lang="en-US" smtClean="0"/>
              <a:t>12</a:t>
            </a:fld>
            <a:endParaRPr lang="en-US"/>
          </a:p>
        </p:txBody>
      </p:sp>
    </p:spTree>
    <p:extLst>
      <p:ext uri="{BB962C8B-B14F-4D97-AF65-F5344CB8AC3E}">
        <p14:creationId xmlns:p14="http://schemas.microsoft.com/office/powerpoint/2010/main" val="337851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 picture containing text, outdoor, water, sunset&#10;&#10;Description automatically generated">
            <a:extLst>
              <a:ext uri="{FF2B5EF4-FFF2-40B4-BE49-F238E27FC236}">
                <a16:creationId xmlns:a16="http://schemas.microsoft.com/office/drawing/2014/main" id="{0F79BD2E-302A-24B3-A017-3A4625810FDD}"/>
              </a:ext>
            </a:extLst>
          </p:cNvPr>
          <p:cNvPicPr>
            <a:picLocks noChangeAspect="1"/>
          </p:cNvPicPr>
          <p:nvPr/>
        </p:nvPicPr>
        <p:blipFill>
          <a:blip r:embed="rId2"/>
          <a:stretch>
            <a:fillRect/>
          </a:stretch>
        </p:blipFill>
        <p:spPr>
          <a:xfrm>
            <a:off x="-3908" y="244"/>
            <a:ext cx="12199815" cy="6857511"/>
          </a:xfrm>
          <a:prstGeom prst="rect">
            <a:avLst/>
          </a:prstGeom>
        </p:spPr>
      </p:pic>
      <p:sp>
        <p:nvSpPr>
          <p:cNvPr id="8" name="Rectangle 7">
            <a:extLst>
              <a:ext uri="{FF2B5EF4-FFF2-40B4-BE49-F238E27FC236}">
                <a16:creationId xmlns:a16="http://schemas.microsoft.com/office/drawing/2014/main" id="{E0D9FF87-732C-AF34-166B-802164187D14}"/>
              </a:ext>
            </a:extLst>
          </p:cNvPr>
          <p:cNvSpPr/>
          <p:nvPr/>
        </p:nvSpPr>
        <p:spPr>
          <a:xfrm>
            <a:off x="0" y="5851769"/>
            <a:ext cx="12191999" cy="100623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A6D3BD-FFC1-CBE6-D22B-DCAD63B5D47B}"/>
              </a:ext>
            </a:extLst>
          </p:cNvPr>
          <p:cNvSpPr txBox="1"/>
          <p:nvPr/>
        </p:nvSpPr>
        <p:spPr>
          <a:xfrm>
            <a:off x="5913345" y="588370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latin typeface="Source Sans Pro Black"/>
                <a:ea typeface="Source Sans Pro Black"/>
                <a:cs typeface="Calibri" panose="020F0502020204030204"/>
              </a:rPr>
              <a:t>1ST ANNUAL</a:t>
            </a:r>
          </a:p>
          <a:p>
            <a:pPr algn="r"/>
            <a:r>
              <a:rPr lang="en-US" b="1" dirty="0">
                <a:solidFill>
                  <a:schemeClr val="bg1"/>
                </a:solidFill>
                <a:latin typeface="Source Sans Pro Black"/>
              </a:rPr>
              <a:t>WEST TEXAS HEALTH DISPARITIES</a:t>
            </a:r>
            <a:endParaRPr lang="en-US" dirty="0">
              <a:solidFill>
                <a:schemeClr val="bg1"/>
              </a:solidFill>
              <a:latin typeface="Calibri" panose="020F0502020204030204"/>
              <a:cs typeface="Calibri" panose="020F0502020204030204"/>
            </a:endParaRPr>
          </a:p>
          <a:p>
            <a:pPr algn="r"/>
            <a:r>
              <a:rPr lang="en-US" b="1" dirty="0">
                <a:solidFill>
                  <a:schemeClr val="bg1"/>
                </a:solidFill>
                <a:latin typeface="Source Sans Pro Black"/>
              </a:rPr>
              <a:t>RESEARCH SYMPOSIUM</a:t>
            </a:r>
            <a:endParaRPr lang="en-US" dirty="0">
              <a:solidFill>
                <a:schemeClr val="bg1"/>
              </a:solidFill>
              <a:cs typeface="Calibri" panose="020F0502020204030204"/>
            </a:endParaRPr>
          </a:p>
        </p:txBody>
      </p:sp>
      <p:pic>
        <p:nvPicPr>
          <p:cNvPr id="4" name="Picture 4" descr="Logo, company name&#10;&#10;Description automatically generated">
            <a:extLst>
              <a:ext uri="{FF2B5EF4-FFF2-40B4-BE49-F238E27FC236}">
                <a16:creationId xmlns:a16="http://schemas.microsoft.com/office/drawing/2014/main" id="{ACEBB849-A26C-3352-7045-F319A600E2AE}"/>
              </a:ext>
            </a:extLst>
          </p:cNvPr>
          <p:cNvPicPr>
            <a:picLocks noChangeAspect="1"/>
          </p:cNvPicPr>
          <p:nvPr/>
        </p:nvPicPr>
        <p:blipFill rotWithShape="1">
          <a:blip r:embed="rId3"/>
          <a:srcRect l="15290" t="18902" r="17125" b="28354"/>
          <a:stretch/>
        </p:blipFill>
        <p:spPr>
          <a:xfrm>
            <a:off x="10957808" y="5961468"/>
            <a:ext cx="1053488" cy="783305"/>
          </a:xfrm>
          <a:prstGeom prst="rect">
            <a:avLst/>
          </a:prstGeom>
        </p:spPr>
      </p:pic>
      <p:sp>
        <p:nvSpPr>
          <p:cNvPr id="14" name="TextBox 13">
            <a:extLst>
              <a:ext uri="{FF2B5EF4-FFF2-40B4-BE49-F238E27FC236}">
                <a16:creationId xmlns:a16="http://schemas.microsoft.com/office/drawing/2014/main" id="{F477FF1E-ED4A-63ED-CF79-160D7239CD7A}"/>
              </a:ext>
            </a:extLst>
          </p:cNvPr>
          <p:cNvSpPr txBox="1"/>
          <p:nvPr/>
        </p:nvSpPr>
        <p:spPr>
          <a:xfrm>
            <a:off x="257162" y="2760873"/>
            <a:ext cx="881426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effectLst/>
                <a:ea typeface="Times New Roman" panose="02020603050405020304" pitchFamily="18" charset="0"/>
                <a:cs typeface="Times New Roman" panose="02020603050405020304" pitchFamily="18" charset="0"/>
              </a:rPr>
              <a:t>Disparate Impact of Healthcare Access Restrictions due to COVID-19 Pandemic on Breast Cancer Diagnosis and Treatment</a:t>
            </a:r>
            <a:endParaRPr lang="en-US" sz="3200" b="1" dirty="0">
              <a:ea typeface="Source Sans Pro Black"/>
            </a:endParaRPr>
          </a:p>
        </p:txBody>
      </p:sp>
      <p:sp>
        <p:nvSpPr>
          <p:cNvPr id="15" name="TextBox 14">
            <a:extLst>
              <a:ext uri="{FF2B5EF4-FFF2-40B4-BE49-F238E27FC236}">
                <a16:creationId xmlns:a16="http://schemas.microsoft.com/office/drawing/2014/main" id="{9000C421-CEB3-6448-E47D-AAE3190DCECC}"/>
              </a:ext>
            </a:extLst>
          </p:cNvPr>
          <p:cNvSpPr txBox="1"/>
          <p:nvPr/>
        </p:nvSpPr>
        <p:spPr>
          <a:xfrm>
            <a:off x="387790" y="4306386"/>
            <a:ext cx="8175639" cy="19774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err="1">
                <a:latin typeface="Calibri"/>
                <a:ea typeface="Source Sans Pro Black"/>
                <a:cs typeface="Calibri"/>
              </a:rPr>
              <a:t>Elliotte</a:t>
            </a:r>
            <a:r>
              <a:rPr lang="en-US" sz="2400" b="1" dirty="0">
                <a:latin typeface="Calibri"/>
                <a:ea typeface="Source Sans Pro Black"/>
                <a:cs typeface="Calibri"/>
              </a:rPr>
              <a:t> Cannon</a:t>
            </a:r>
          </a:p>
          <a:p>
            <a:endParaRPr lang="en-US" sz="1050" b="1" dirty="0">
              <a:ea typeface="Calibri" panose="020F0502020204030204" pitchFamily="34" charset="0"/>
            </a:endParaRPr>
          </a:p>
          <a:p>
            <a:r>
              <a:rPr lang="en-US" sz="1400" b="1" dirty="0" err="1">
                <a:effectLst/>
                <a:ea typeface="Calibri" panose="020F0502020204030204" pitchFamily="34" charset="0"/>
              </a:rPr>
              <a:t>Elliotte</a:t>
            </a:r>
            <a:r>
              <a:rPr lang="en-US" sz="1400" b="1" dirty="0">
                <a:effectLst/>
                <a:ea typeface="Calibri" panose="020F0502020204030204" pitchFamily="34" charset="0"/>
              </a:rPr>
              <a:t> Cannon, Devi Nair, </a:t>
            </a:r>
            <a:r>
              <a:rPr lang="en-US" sz="1400" b="1" dirty="0" err="1">
                <a:effectLst/>
                <a:ea typeface="Calibri" panose="020F0502020204030204" pitchFamily="34" charset="0"/>
              </a:rPr>
              <a:t>Rakhshanda</a:t>
            </a:r>
            <a:r>
              <a:rPr lang="en-US" sz="1400" b="1" dirty="0">
                <a:effectLst/>
                <a:ea typeface="Calibri" panose="020F0502020204030204" pitchFamily="34" charset="0"/>
              </a:rPr>
              <a:t> </a:t>
            </a:r>
            <a:r>
              <a:rPr lang="en-US" sz="1400" b="1" dirty="0" err="1">
                <a:effectLst/>
                <a:ea typeface="Calibri" panose="020F0502020204030204" pitchFamily="34" charset="0"/>
              </a:rPr>
              <a:t>Layeequr</a:t>
            </a:r>
            <a:r>
              <a:rPr lang="en-US" sz="1400" b="1" dirty="0">
                <a:effectLst/>
                <a:ea typeface="Calibri" panose="020F0502020204030204" pitchFamily="34" charset="0"/>
              </a:rPr>
              <a:t> Rahman, Karla Daniele, Brooke Jensen, </a:t>
            </a:r>
            <a:r>
              <a:rPr lang="en-US" sz="1400" b="1" dirty="0" err="1">
                <a:effectLst/>
                <a:ea typeface="Calibri" panose="020F0502020204030204" pitchFamily="34" charset="0"/>
              </a:rPr>
              <a:t>Chathurika</a:t>
            </a:r>
            <a:r>
              <a:rPr lang="en-US" sz="1400" b="1" dirty="0">
                <a:effectLst/>
                <a:ea typeface="Calibri" panose="020F0502020204030204" pitchFamily="34" charset="0"/>
              </a:rPr>
              <a:t> S </a:t>
            </a:r>
            <a:r>
              <a:rPr lang="en-US" sz="1400" b="1" dirty="0" err="1">
                <a:effectLst/>
                <a:ea typeface="Calibri" panose="020F0502020204030204" pitchFamily="34" charset="0"/>
              </a:rPr>
              <a:t>Dhanasekara</a:t>
            </a:r>
            <a:r>
              <a:rPr lang="en-US" sz="1400" b="1" dirty="0">
                <a:effectLst/>
                <a:ea typeface="Calibri" panose="020F0502020204030204" pitchFamily="34" charset="0"/>
              </a:rPr>
              <a:t>; Texas Tech University Health Sciences Center School of Medicine, Lubbock, TX; Texas Tech University Health Sciences Center Breast Center of Excellence, Lubbock, TX; Texas Tech University Health Sciences Center Department of Surgery, Lubbock, TX; Virginia Tech Carilion, Roanoke, VA</a:t>
            </a:r>
            <a:r>
              <a:rPr lang="en-US" sz="900" b="1" dirty="0">
                <a:effectLst/>
              </a:rPr>
              <a:t> </a:t>
            </a:r>
            <a:endParaRPr lang="en-US" sz="4000" b="1" baseline="30000" dirty="0"/>
          </a:p>
          <a:p>
            <a:pPr algn="l"/>
            <a:endParaRPr lang="en-US" sz="2800" b="1" dirty="0">
              <a:latin typeface="Calibri"/>
              <a:ea typeface="Source Sans Pro Black"/>
              <a:cs typeface="Calibri"/>
            </a:endParaRPr>
          </a:p>
        </p:txBody>
      </p:sp>
      <p:cxnSp>
        <p:nvCxnSpPr>
          <p:cNvPr id="16" name="Straight Arrow Connector 15">
            <a:extLst>
              <a:ext uri="{FF2B5EF4-FFF2-40B4-BE49-F238E27FC236}">
                <a16:creationId xmlns:a16="http://schemas.microsoft.com/office/drawing/2014/main" id="{53849761-205E-9E27-B8F8-A893A1568554}"/>
              </a:ext>
            </a:extLst>
          </p:cNvPr>
          <p:cNvCxnSpPr/>
          <p:nvPr/>
        </p:nvCxnSpPr>
        <p:spPr>
          <a:xfrm>
            <a:off x="507445" y="4328252"/>
            <a:ext cx="4655816" cy="11374"/>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829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4" name="TextBox 3">
            <a:extLst>
              <a:ext uri="{FF2B5EF4-FFF2-40B4-BE49-F238E27FC236}">
                <a16:creationId xmlns:a16="http://schemas.microsoft.com/office/drawing/2014/main" id="{40894DE0-D5C1-3ACB-0AC7-FA53D2B0555E}"/>
              </a:ext>
            </a:extLst>
          </p:cNvPr>
          <p:cNvSpPr txBox="1"/>
          <p:nvPr/>
        </p:nvSpPr>
        <p:spPr>
          <a:xfrm>
            <a:off x="1095829" y="1596377"/>
            <a:ext cx="10000341" cy="1754326"/>
          </a:xfrm>
          <a:prstGeom prst="rect">
            <a:avLst/>
          </a:prstGeom>
          <a:noFill/>
          <a:ln>
            <a:solidFill>
              <a:srgbClr val="F46946"/>
            </a:solidFill>
          </a:ln>
        </p:spPr>
        <p:txBody>
          <a:bodyPr wrap="square" rtlCol="0">
            <a:spAutoFit/>
          </a:bodyPr>
          <a:lstStyle/>
          <a:p>
            <a:pPr marL="0" indent="0" algn="ctr">
              <a:spcBef>
                <a:spcPts val="0"/>
              </a:spcBef>
              <a:buNone/>
            </a:pPr>
            <a:r>
              <a:rPr lang="en-US" sz="3600" dirty="0">
                <a:solidFill>
                  <a:srgbClr val="000000"/>
                </a:solidFill>
                <a:effectLst/>
                <a:latin typeface="+mn-lt"/>
                <a:ea typeface="Times New Roman" panose="02020603050405020304" pitchFamily="18" charset="0"/>
                <a:cs typeface="Times New Roman" panose="02020603050405020304" pitchFamily="18" charset="0"/>
              </a:rPr>
              <a:t>Pandemic related delays in breast cancer treatment were observed mainly in Hispanic patients </a:t>
            </a:r>
            <a:r>
              <a:rPr lang="en-US" sz="3600" dirty="0">
                <a:solidFill>
                  <a:srgbClr val="000000"/>
                </a:solidFill>
                <a:ea typeface="Times New Roman" panose="02020603050405020304" pitchFamily="18" charset="0"/>
                <a:cs typeface="Times New Roman" panose="02020603050405020304" pitchFamily="18" charset="0"/>
              </a:rPr>
              <a:t>and those </a:t>
            </a:r>
            <a:r>
              <a:rPr lang="en-US" sz="3600" dirty="0">
                <a:solidFill>
                  <a:srgbClr val="000000"/>
                </a:solidFill>
                <a:effectLst/>
                <a:latin typeface="+mn-lt"/>
                <a:ea typeface="Times New Roman" panose="02020603050405020304" pitchFamily="18" charset="0"/>
                <a:cs typeface="Times New Roman" panose="02020603050405020304" pitchFamily="18" charset="0"/>
              </a:rPr>
              <a:t>living &gt;50 miles from the treatment center.</a:t>
            </a:r>
          </a:p>
        </p:txBody>
      </p:sp>
      <p:sp>
        <p:nvSpPr>
          <p:cNvPr id="6" name="TextBox 5">
            <a:extLst>
              <a:ext uri="{FF2B5EF4-FFF2-40B4-BE49-F238E27FC236}">
                <a16:creationId xmlns:a16="http://schemas.microsoft.com/office/drawing/2014/main" id="{ADB592F6-8D93-6186-7FE6-F5DCEBC9BA7F}"/>
              </a:ext>
            </a:extLst>
          </p:cNvPr>
          <p:cNvSpPr txBox="1"/>
          <p:nvPr/>
        </p:nvSpPr>
        <p:spPr>
          <a:xfrm>
            <a:off x="151819" y="499262"/>
            <a:ext cx="4780344" cy="769441"/>
          </a:xfrm>
          <a:prstGeom prst="rect">
            <a:avLst/>
          </a:prstGeom>
          <a:noFill/>
        </p:spPr>
        <p:txBody>
          <a:bodyPr wrap="square" rtlCol="0">
            <a:spAutoFit/>
          </a:bodyPr>
          <a:lstStyle/>
          <a:p>
            <a:r>
              <a:rPr lang="en-US" sz="4400" b="1" dirty="0"/>
              <a:t>DISCUSSION</a:t>
            </a:r>
          </a:p>
        </p:txBody>
      </p:sp>
      <p:sp>
        <p:nvSpPr>
          <p:cNvPr id="2" name="TextBox 1">
            <a:extLst>
              <a:ext uri="{FF2B5EF4-FFF2-40B4-BE49-F238E27FC236}">
                <a16:creationId xmlns:a16="http://schemas.microsoft.com/office/drawing/2014/main" id="{9D4E2470-16D9-8988-50DD-45DE631974A2}"/>
              </a:ext>
            </a:extLst>
          </p:cNvPr>
          <p:cNvSpPr txBox="1"/>
          <p:nvPr/>
        </p:nvSpPr>
        <p:spPr>
          <a:xfrm>
            <a:off x="2972856" y="3678377"/>
            <a:ext cx="6246286" cy="2677656"/>
          </a:xfrm>
          <a:prstGeom prst="rect">
            <a:avLst/>
          </a:prstGeom>
          <a:noFill/>
          <a:ln>
            <a:solidFill>
              <a:srgbClr val="F46946"/>
            </a:solidFill>
          </a:ln>
        </p:spPr>
        <p:txBody>
          <a:bodyPr wrap="square" rtlCol="0">
            <a:spAutoFit/>
          </a:bodyPr>
          <a:lstStyle/>
          <a:p>
            <a:pPr algn="ctr"/>
            <a:r>
              <a:rPr lang="en-US" sz="2800" dirty="0">
                <a:solidFill>
                  <a:srgbClr val="000000"/>
                </a:solidFill>
                <a:effectLst/>
                <a:latin typeface="+mn-lt"/>
                <a:ea typeface="Times New Roman" panose="02020603050405020304" pitchFamily="18" charset="0"/>
                <a:cs typeface="Times New Roman" panose="02020603050405020304" pitchFamily="18" charset="0"/>
              </a:rPr>
              <a:t>Hispanics in the Pandemic Group experienced </a:t>
            </a:r>
            <a:r>
              <a:rPr lang="en-US" sz="2800" b="1" dirty="0">
                <a:solidFill>
                  <a:srgbClr val="000000"/>
                </a:solidFill>
                <a:effectLst/>
                <a:latin typeface="+mn-lt"/>
                <a:ea typeface="Times New Roman" panose="02020603050405020304" pitchFamily="18" charset="0"/>
                <a:cs typeface="Times New Roman" panose="02020603050405020304" pitchFamily="18" charset="0"/>
              </a:rPr>
              <a:t>shorter time lapses between mammography and biopsy</a:t>
            </a:r>
            <a:r>
              <a:rPr lang="en-US" sz="2800" dirty="0">
                <a:solidFill>
                  <a:srgbClr val="000000"/>
                </a:solidFill>
                <a:latin typeface="+mn-lt"/>
                <a:ea typeface="Times New Roman" panose="02020603050405020304" pitchFamily="18" charset="0"/>
                <a:cs typeface="Times New Roman" panose="02020603050405020304" pitchFamily="18" charset="0"/>
              </a:rPr>
              <a:t>, however they </a:t>
            </a:r>
            <a:r>
              <a:rPr lang="en-US" sz="2800" dirty="0">
                <a:solidFill>
                  <a:srgbClr val="000000"/>
                </a:solidFill>
                <a:effectLst/>
                <a:latin typeface="+mn-lt"/>
                <a:ea typeface="Times New Roman" panose="02020603050405020304" pitchFamily="18" charset="0"/>
                <a:cs typeface="Times New Roman" panose="02020603050405020304" pitchFamily="18" charset="0"/>
              </a:rPr>
              <a:t>were found to experience </a:t>
            </a:r>
            <a:r>
              <a:rPr lang="en-US" sz="2800" b="1" dirty="0">
                <a:solidFill>
                  <a:srgbClr val="000000"/>
                </a:solidFill>
                <a:effectLst/>
                <a:latin typeface="+mn-lt"/>
                <a:ea typeface="Times New Roman" panose="02020603050405020304" pitchFamily="18" charset="0"/>
                <a:cs typeface="Times New Roman" panose="02020603050405020304" pitchFamily="18" charset="0"/>
              </a:rPr>
              <a:t>longer time lapses between biopsy and first treatment. </a:t>
            </a:r>
            <a:endParaRPr lang="en-US" sz="2800" b="1" i="1"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059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4" name="TextBox 3">
            <a:extLst>
              <a:ext uri="{FF2B5EF4-FFF2-40B4-BE49-F238E27FC236}">
                <a16:creationId xmlns:a16="http://schemas.microsoft.com/office/drawing/2014/main" id="{40894DE0-D5C1-3ACB-0AC7-FA53D2B0555E}"/>
              </a:ext>
            </a:extLst>
          </p:cNvPr>
          <p:cNvSpPr txBox="1"/>
          <p:nvPr/>
        </p:nvSpPr>
        <p:spPr>
          <a:xfrm>
            <a:off x="3428065" y="1442488"/>
            <a:ext cx="5592217" cy="2000548"/>
          </a:xfrm>
          <a:prstGeom prst="rect">
            <a:avLst/>
          </a:prstGeom>
          <a:noFill/>
          <a:ln>
            <a:solidFill>
              <a:srgbClr val="F46946"/>
            </a:solidFill>
          </a:ln>
        </p:spPr>
        <p:txBody>
          <a:bodyPr wrap="square" rtlCol="0">
            <a:spAutoFit/>
          </a:bodyPr>
          <a:lstStyle/>
          <a:p>
            <a:pPr algn="ctr">
              <a:spcBef>
                <a:spcPts val="0"/>
              </a:spcBef>
            </a:pPr>
            <a:r>
              <a:rPr lang="en-US" sz="2800" dirty="0">
                <a:solidFill>
                  <a:srgbClr val="000000"/>
                </a:solidFill>
                <a:ea typeface="Times New Roman" panose="02020603050405020304" pitchFamily="18" charset="0"/>
                <a:cs typeface="Times New Roman" panose="02020603050405020304" pitchFamily="18" charset="0"/>
              </a:rPr>
              <a:t>1)</a:t>
            </a:r>
          </a:p>
          <a:p>
            <a:pPr algn="ctr">
              <a:spcBef>
                <a:spcPts val="0"/>
              </a:spcBef>
            </a:pPr>
            <a:r>
              <a:rPr lang="en-US" sz="2400" dirty="0">
                <a:solidFill>
                  <a:srgbClr val="000000"/>
                </a:solidFill>
                <a:ea typeface="Times New Roman" panose="02020603050405020304" pitchFamily="18" charset="0"/>
                <a:cs typeface="Times New Roman" panose="02020603050405020304" pitchFamily="18" charset="0"/>
              </a:rPr>
              <a:t>Conduct </a:t>
            </a:r>
            <a:r>
              <a:rPr lang="en-US" sz="2400" dirty="0">
                <a:solidFill>
                  <a:srgbClr val="000000"/>
                </a:solidFill>
                <a:latin typeface="Söhne"/>
                <a:ea typeface="Times New Roman" panose="02020603050405020304" pitchFamily="18" charset="0"/>
                <a:cs typeface="Times New Roman" panose="02020603050405020304" pitchFamily="18" charset="0"/>
              </a:rPr>
              <a:t>l</a:t>
            </a:r>
            <a:r>
              <a:rPr lang="en-US" sz="2400" b="0" i="0" dirty="0">
                <a:effectLst/>
                <a:latin typeface="Söhne"/>
              </a:rPr>
              <a:t>ongitudinal studies to track the long-term impact of delayed breast cancer diagnosis and treatment on patient outcomes.</a:t>
            </a:r>
          </a:p>
        </p:txBody>
      </p:sp>
      <p:sp>
        <p:nvSpPr>
          <p:cNvPr id="6" name="TextBox 5">
            <a:extLst>
              <a:ext uri="{FF2B5EF4-FFF2-40B4-BE49-F238E27FC236}">
                <a16:creationId xmlns:a16="http://schemas.microsoft.com/office/drawing/2014/main" id="{ADB592F6-8D93-6186-7FE6-F5DCEBC9BA7F}"/>
              </a:ext>
            </a:extLst>
          </p:cNvPr>
          <p:cNvSpPr txBox="1"/>
          <p:nvPr/>
        </p:nvSpPr>
        <p:spPr>
          <a:xfrm>
            <a:off x="151818" y="499262"/>
            <a:ext cx="5116867" cy="769441"/>
          </a:xfrm>
          <a:prstGeom prst="rect">
            <a:avLst/>
          </a:prstGeom>
          <a:noFill/>
        </p:spPr>
        <p:txBody>
          <a:bodyPr wrap="square" rtlCol="0">
            <a:spAutoFit/>
          </a:bodyPr>
          <a:lstStyle/>
          <a:p>
            <a:r>
              <a:rPr lang="en-US" sz="4400" b="1" dirty="0"/>
              <a:t>FUTURE DIRECTIONS</a:t>
            </a:r>
          </a:p>
        </p:txBody>
      </p:sp>
      <p:sp>
        <p:nvSpPr>
          <p:cNvPr id="5" name="TextBox 4">
            <a:extLst>
              <a:ext uri="{FF2B5EF4-FFF2-40B4-BE49-F238E27FC236}">
                <a16:creationId xmlns:a16="http://schemas.microsoft.com/office/drawing/2014/main" id="{DCDD46F5-24DB-6206-6E52-D1D6A888D6DF}"/>
              </a:ext>
            </a:extLst>
          </p:cNvPr>
          <p:cNvSpPr txBox="1"/>
          <p:nvPr/>
        </p:nvSpPr>
        <p:spPr>
          <a:xfrm>
            <a:off x="631957" y="3575672"/>
            <a:ext cx="5592216" cy="2739211"/>
          </a:xfrm>
          <a:prstGeom prst="rect">
            <a:avLst/>
          </a:prstGeom>
          <a:noFill/>
          <a:ln>
            <a:solidFill>
              <a:srgbClr val="F46946"/>
            </a:solidFill>
          </a:ln>
        </p:spPr>
        <p:txBody>
          <a:bodyPr wrap="square">
            <a:spAutoFit/>
          </a:bodyPr>
          <a:lstStyle/>
          <a:p>
            <a:pPr algn="ctr">
              <a:spcBef>
                <a:spcPts val="0"/>
              </a:spcBef>
            </a:pPr>
            <a:r>
              <a:rPr lang="en-US" sz="2800" dirty="0">
                <a:cs typeface="Times New Roman" panose="02020603050405020304" pitchFamily="18" charset="0"/>
              </a:rPr>
              <a:t>2)   </a:t>
            </a:r>
          </a:p>
          <a:p>
            <a:pPr algn="ctr">
              <a:spcBef>
                <a:spcPts val="0"/>
              </a:spcBef>
            </a:pPr>
            <a:r>
              <a:rPr lang="en-US" sz="2400" b="0" i="0" dirty="0">
                <a:effectLst/>
                <a:latin typeface="Söhne"/>
              </a:rPr>
              <a:t>Collaborate with other institutions to conduct multi-center studies to further validate the findings of this study and identify evidence-based interventions to reduce healthcare access disparities for Hispanic patients. </a:t>
            </a:r>
          </a:p>
        </p:txBody>
      </p:sp>
      <p:sp>
        <p:nvSpPr>
          <p:cNvPr id="8" name="TextBox 7">
            <a:extLst>
              <a:ext uri="{FF2B5EF4-FFF2-40B4-BE49-F238E27FC236}">
                <a16:creationId xmlns:a16="http://schemas.microsoft.com/office/drawing/2014/main" id="{1E80336C-AEB8-82CA-6E8A-F0B9EACFED29}"/>
              </a:ext>
            </a:extLst>
          </p:cNvPr>
          <p:cNvSpPr txBox="1"/>
          <p:nvPr/>
        </p:nvSpPr>
        <p:spPr>
          <a:xfrm>
            <a:off x="6483187" y="3575671"/>
            <a:ext cx="5186780" cy="2739211"/>
          </a:xfrm>
          <a:prstGeom prst="rect">
            <a:avLst/>
          </a:prstGeom>
          <a:noFill/>
          <a:ln>
            <a:solidFill>
              <a:srgbClr val="F46946"/>
            </a:solidFill>
          </a:ln>
        </p:spPr>
        <p:txBody>
          <a:bodyPr wrap="square">
            <a:spAutoFit/>
          </a:bodyPr>
          <a:lstStyle/>
          <a:p>
            <a:pPr algn="ctr">
              <a:spcBef>
                <a:spcPts val="0"/>
              </a:spcBef>
            </a:pPr>
            <a:r>
              <a:rPr lang="en-US" sz="2800" b="0" i="0" dirty="0">
                <a:effectLst/>
                <a:latin typeface="Söhne"/>
              </a:rPr>
              <a:t>3)</a:t>
            </a:r>
          </a:p>
          <a:p>
            <a:pPr algn="ctr">
              <a:spcBef>
                <a:spcPts val="0"/>
              </a:spcBef>
            </a:pPr>
            <a:r>
              <a:rPr lang="en-US" sz="2400" b="0" i="0" dirty="0">
                <a:effectLst/>
                <a:latin typeface="Söhne"/>
              </a:rPr>
              <a:t>Identify potential barriers faced by under insured patients in accessing timely treatment, and propose interventions such as financial assistance programs to mitigate these disparities.</a:t>
            </a:r>
          </a:p>
        </p:txBody>
      </p:sp>
      <p:pic>
        <p:nvPicPr>
          <p:cNvPr id="15" name="Picture 14" descr="A picture containing hula hoop&#10;&#10;Description automatically generated">
            <a:extLst>
              <a:ext uri="{FF2B5EF4-FFF2-40B4-BE49-F238E27FC236}">
                <a16:creationId xmlns:a16="http://schemas.microsoft.com/office/drawing/2014/main" id="{88E34747-D7DC-CFDE-C6ED-40026431838E}"/>
              </a:ext>
            </a:extLst>
          </p:cNvPr>
          <p:cNvPicPr>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036545" y="1596377"/>
            <a:ext cx="9855200" cy="2248867"/>
          </a:xfrm>
          <a:prstGeom prst="rect">
            <a:avLst/>
          </a:prstGeom>
        </p:spPr>
      </p:pic>
    </p:spTree>
    <p:extLst>
      <p:ext uri="{BB962C8B-B14F-4D97-AF65-F5344CB8AC3E}">
        <p14:creationId xmlns:p14="http://schemas.microsoft.com/office/powerpoint/2010/main" val="263782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6" name="TextBox 5">
            <a:extLst>
              <a:ext uri="{FF2B5EF4-FFF2-40B4-BE49-F238E27FC236}">
                <a16:creationId xmlns:a16="http://schemas.microsoft.com/office/drawing/2014/main" id="{ADB592F6-8D93-6186-7FE6-F5DCEBC9BA7F}"/>
              </a:ext>
            </a:extLst>
          </p:cNvPr>
          <p:cNvSpPr txBox="1"/>
          <p:nvPr/>
        </p:nvSpPr>
        <p:spPr>
          <a:xfrm>
            <a:off x="151819" y="499262"/>
            <a:ext cx="4780344" cy="769441"/>
          </a:xfrm>
          <a:prstGeom prst="rect">
            <a:avLst/>
          </a:prstGeom>
          <a:noFill/>
        </p:spPr>
        <p:txBody>
          <a:bodyPr wrap="square" rtlCol="0">
            <a:spAutoFit/>
          </a:bodyPr>
          <a:lstStyle/>
          <a:p>
            <a:r>
              <a:rPr lang="en-US" sz="4400" b="1" dirty="0"/>
              <a:t>Questions?</a:t>
            </a:r>
          </a:p>
        </p:txBody>
      </p:sp>
      <p:sp>
        <p:nvSpPr>
          <p:cNvPr id="2" name="TextBox 1">
            <a:extLst>
              <a:ext uri="{FF2B5EF4-FFF2-40B4-BE49-F238E27FC236}">
                <a16:creationId xmlns:a16="http://schemas.microsoft.com/office/drawing/2014/main" id="{9D4E2470-16D9-8988-50DD-45DE631974A2}"/>
              </a:ext>
            </a:extLst>
          </p:cNvPr>
          <p:cNvSpPr txBox="1"/>
          <p:nvPr/>
        </p:nvSpPr>
        <p:spPr>
          <a:xfrm>
            <a:off x="2972856" y="3678377"/>
            <a:ext cx="6246286" cy="523220"/>
          </a:xfrm>
          <a:prstGeom prst="rect">
            <a:avLst/>
          </a:prstGeom>
          <a:noFill/>
          <a:ln>
            <a:solidFill>
              <a:srgbClr val="F46946"/>
            </a:solidFill>
          </a:ln>
        </p:spPr>
        <p:txBody>
          <a:bodyPr wrap="square" rtlCol="0">
            <a:spAutoFit/>
          </a:bodyPr>
          <a:lstStyle/>
          <a:p>
            <a:pPr algn="ctr"/>
            <a:r>
              <a:rPr lang="en-US" sz="2800" dirty="0">
                <a:solidFill>
                  <a:srgbClr val="000000"/>
                </a:solidFill>
                <a:effectLst/>
                <a:latin typeface="+mn-lt"/>
                <a:ea typeface="Times New Roman" panose="02020603050405020304" pitchFamily="18" charset="0"/>
                <a:cs typeface="Times New Roman" panose="02020603050405020304" pitchFamily="18" charset="0"/>
              </a:rPr>
              <a:t>Thank you for your time!</a:t>
            </a:r>
            <a:endParaRPr lang="en-US" sz="2800" b="1" i="1"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32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2" name="TextBox 21">
            <a:extLst>
              <a:ext uri="{FF2B5EF4-FFF2-40B4-BE49-F238E27FC236}">
                <a16:creationId xmlns:a16="http://schemas.microsoft.com/office/drawing/2014/main" id="{9156FBA4-F187-409C-76F6-1E9804085504}"/>
              </a:ext>
            </a:extLst>
          </p:cNvPr>
          <p:cNvSpPr txBox="1"/>
          <p:nvPr/>
        </p:nvSpPr>
        <p:spPr>
          <a:xfrm>
            <a:off x="92212" y="4698519"/>
            <a:ext cx="4896152"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800" b="1" dirty="0">
                <a:latin typeface="Calibri"/>
                <a:ea typeface="Source Sans Pro Black"/>
                <a:cs typeface="Calibri"/>
              </a:rPr>
              <a:t>DISCLOSURES:</a:t>
            </a:r>
          </a:p>
          <a:p>
            <a:pPr algn="l"/>
            <a:endParaRPr lang="en-US" sz="3800" b="1" dirty="0">
              <a:latin typeface="Calibri"/>
              <a:ea typeface="Source Sans Pro Black"/>
              <a:cs typeface="Calibri"/>
            </a:endParaRPr>
          </a:p>
          <a:p>
            <a:pPr algn="l"/>
            <a:r>
              <a:rPr lang="en-US" sz="3800" b="1" dirty="0">
                <a:latin typeface="Calibri"/>
                <a:ea typeface="Source Sans Pro Black"/>
                <a:cs typeface="Calibri"/>
              </a:rPr>
              <a:t>Nothing to disclose.</a:t>
            </a:r>
          </a:p>
        </p:txBody>
      </p:sp>
    </p:spTree>
    <p:extLst>
      <p:ext uri="{BB962C8B-B14F-4D97-AF65-F5344CB8AC3E}">
        <p14:creationId xmlns:p14="http://schemas.microsoft.com/office/powerpoint/2010/main" val="220232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D6AC8524-DBB0-5891-EBBD-4C5941A8F85B}"/>
              </a:ext>
            </a:extLst>
          </p:cNvPr>
          <p:cNvSpPr txBox="1"/>
          <p:nvPr/>
        </p:nvSpPr>
        <p:spPr>
          <a:xfrm>
            <a:off x="151819" y="499262"/>
            <a:ext cx="4780344" cy="769441"/>
          </a:xfrm>
          <a:prstGeom prst="rect">
            <a:avLst/>
          </a:prstGeom>
          <a:noFill/>
        </p:spPr>
        <p:txBody>
          <a:bodyPr wrap="square" rtlCol="0">
            <a:spAutoFit/>
          </a:bodyPr>
          <a:lstStyle/>
          <a:p>
            <a:r>
              <a:rPr lang="en-US" sz="4400" b="1" dirty="0"/>
              <a:t>INTRODUCTION</a:t>
            </a:r>
          </a:p>
        </p:txBody>
      </p:sp>
      <p:sp>
        <p:nvSpPr>
          <p:cNvPr id="3" name="TextBox 2">
            <a:extLst>
              <a:ext uri="{FF2B5EF4-FFF2-40B4-BE49-F238E27FC236}">
                <a16:creationId xmlns:a16="http://schemas.microsoft.com/office/drawing/2014/main" id="{1995565D-3921-B600-9F5D-3DE32AA4CC3B}"/>
              </a:ext>
            </a:extLst>
          </p:cNvPr>
          <p:cNvSpPr txBox="1"/>
          <p:nvPr/>
        </p:nvSpPr>
        <p:spPr>
          <a:xfrm>
            <a:off x="2514054" y="2323581"/>
            <a:ext cx="7163891" cy="3539430"/>
          </a:xfrm>
          <a:prstGeom prst="rect">
            <a:avLst/>
          </a:prstGeom>
          <a:noFill/>
          <a:ln>
            <a:solidFill>
              <a:srgbClr val="F46946"/>
            </a:solidFill>
          </a:ln>
        </p:spPr>
        <p:txBody>
          <a:bodyPr wrap="square" rtlCol="0">
            <a:spAutoFit/>
          </a:bodyPr>
          <a:lstStyle/>
          <a:p>
            <a:pPr marR="0" algn="ctr">
              <a:spcBef>
                <a:spcPts val="0"/>
              </a:spcBef>
              <a:spcAft>
                <a:spcPts val="0"/>
              </a:spcAft>
            </a:pPr>
            <a:r>
              <a:rPr lang="en-US" sz="3200" dirty="0">
                <a:effectLst/>
                <a:ea typeface="Times New Roman" panose="02020603050405020304" pitchFamily="18" charset="0"/>
                <a:cs typeface="Times New Roman" panose="02020603050405020304" pitchFamily="18" charset="0"/>
              </a:rPr>
              <a:t>The COVID-19 pandemic altered healthcare access avenues for patients worldwide. In May 2020, </a:t>
            </a:r>
            <a:r>
              <a:rPr lang="en-US" sz="3200" b="1" dirty="0">
                <a:effectLst/>
                <a:ea typeface="Times New Roman" panose="02020603050405020304" pitchFamily="18" charset="0"/>
                <a:cs typeface="Times New Roman" panose="02020603050405020304" pitchFamily="18" charset="0"/>
              </a:rPr>
              <a:t>79% of cancer patients </a:t>
            </a:r>
            <a:r>
              <a:rPr lang="en-US" sz="3200" dirty="0">
                <a:effectLst/>
                <a:ea typeface="Times New Roman" panose="02020603050405020304" pitchFamily="18" charset="0"/>
                <a:cs typeface="Times New Roman" panose="02020603050405020304" pitchFamily="18" charset="0"/>
              </a:rPr>
              <a:t>in the US in active treatment experienced some delay in their healthcare due to COVID-19 related restrictions. </a:t>
            </a:r>
          </a:p>
        </p:txBody>
      </p:sp>
    </p:spTree>
    <p:extLst>
      <p:ext uri="{BB962C8B-B14F-4D97-AF65-F5344CB8AC3E}">
        <p14:creationId xmlns:p14="http://schemas.microsoft.com/office/powerpoint/2010/main" val="135247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D6AC8524-DBB0-5891-EBBD-4C5941A8F85B}"/>
              </a:ext>
            </a:extLst>
          </p:cNvPr>
          <p:cNvSpPr txBox="1"/>
          <p:nvPr/>
        </p:nvSpPr>
        <p:spPr>
          <a:xfrm>
            <a:off x="151819" y="499262"/>
            <a:ext cx="4780344" cy="769441"/>
          </a:xfrm>
          <a:prstGeom prst="rect">
            <a:avLst/>
          </a:prstGeom>
          <a:noFill/>
        </p:spPr>
        <p:txBody>
          <a:bodyPr wrap="square" rtlCol="0">
            <a:spAutoFit/>
          </a:bodyPr>
          <a:lstStyle/>
          <a:p>
            <a:r>
              <a:rPr lang="en-US" sz="4400" b="1" dirty="0"/>
              <a:t>INTRODUCTION</a:t>
            </a:r>
          </a:p>
        </p:txBody>
      </p:sp>
      <p:sp>
        <p:nvSpPr>
          <p:cNvPr id="5" name="TextBox 4">
            <a:extLst>
              <a:ext uri="{FF2B5EF4-FFF2-40B4-BE49-F238E27FC236}">
                <a16:creationId xmlns:a16="http://schemas.microsoft.com/office/drawing/2014/main" id="{0F059FDF-9308-06A4-CF8A-73AB641F73F1}"/>
              </a:ext>
            </a:extLst>
          </p:cNvPr>
          <p:cNvSpPr txBox="1"/>
          <p:nvPr/>
        </p:nvSpPr>
        <p:spPr>
          <a:xfrm>
            <a:off x="1247255" y="4251170"/>
            <a:ext cx="4662116" cy="1938992"/>
          </a:xfrm>
          <a:prstGeom prst="rect">
            <a:avLst/>
          </a:prstGeom>
          <a:noFill/>
          <a:ln>
            <a:solidFill>
              <a:srgbClr val="F46946"/>
            </a:solidFill>
          </a:ln>
        </p:spPr>
        <p:txBody>
          <a:bodyPr wrap="square" rtlCol="0">
            <a:spAutoFit/>
          </a:bodyPr>
          <a:lstStyle/>
          <a:p>
            <a:pPr algn="ctr"/>
            <a:r>
              <a:rPr lang="en-US" sz="2400" dirty="0">
                <a:effectLst/>
                <a:ea typeface="Times New Roman" panose="02020603050405020304" pitchFamily="18" charset="0"/>
                <a:cs typeface="Times New Roman" panose="02020603050405020304" pitchFamily="18" charset="0"/>
              </a:rPr>
              <a:t>Hispanic patients are disproportionately affected by their social determinants of health, putting them at </a:t>
            </a:r>
            <a:r>
              <a:rPr lang="en-US" sz="2400" b="1" dirty="0">
                <a:effectLst/>
                <a:ea typeface="Times New Roman" panose="02020603050405020304" pitchFamily="18" charset="0"/>
                <a:cs typeface="Times New Roman" panose="02020603050405020304" pitchFamily="18" charset="0"/>
              </a:rPr>
              <a:t>higher risk</a:t>
            </a:r>
            <a:r>
              <a:rPr lang="en-US" sz="2400" dirty="0">
                <a:effectLst/>
                <a:ea typeface="Times New Roman" panose="02020603050405020304" pitchFamily="18" charset="0"/>
                <a:cs typeface="Times New Roman" panose="02020603050405020304" pitchFamily="18" charset="0"/>
              </a:rPr>
              <a:t> of being affected during pandemic. </a:t>
            </a:r>
            <a:endParaRPr lang="en-US" sz="2800" dirty="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0961860-92C3-C456-BF69-7FC3B13EA275}"/>
              </a:ext>
            </a:extLst>
          </p:cNvPr>
          <p:cNvSpPr txBox="1"/>
          <p:nvPr/>
        </p:nvSpPr>
        <p:spPr>
          <a:xfrm>
            <a:off x="6264048" y="1665847"/>
            <a:ext cx="4405202" cy="4524315"/>
          </a:xfrm>
          <a:prstGeom prst="rect">
            <a:avLst/>
          </a:prstGeom>
          <a:noFill/>
          <a:ln>
            <a:solidFill>
              <a:srgbClr val="F46946"/>
            </a:solidFill>
          </a:ln>
        </p:spPr>
        <p:txBody>
          <a:bodyPr wrap="square" rtlCol="0">
            <a:spAutoFit/>
          </a:bodyPr>
          <a:lstStyle/>
          <a:p>
            <a:pPr algn="ctr"/>
            <a:r>
              <a:rPr lang="en-US" sz="3600" b="1" dirty="0">
                <a:effectLst/>
                <a:latin typeface="+mn-lt"/>
                <a:ea typeface="Times New Roman" panose="02020603050405020304" pitchFamily="18" charset="0"/>
                <a:cs typeface="Times New Roman" panose="02020603050405020304" pitchFamily="18" charset="0"/>
              </a:rPr>
              <a:t>Our institution, designated a “Hispanic Serving Institute (HSI)”, is ideally suited to study the impact of the COVID-19 pandemic on this population.</a:t>
            </a:r>
            <a:endParaRPr lang="en-US" sz="3600" b="1" dirty="0">
              <a:effectLst/>
              <a:latin typeface="+mn-lt"/>
              <a:ea typeface="Calibri" panose="020F0502020204030204" pitchFamily="34" charset="0"/>
              <a:cs typeface="Times New Roman" panose="02020603050405020304" pitchFamily="18" charset="0"/>
            </a:endParaRPr>
          </a:p>
        </p:txBody>
      </p:sp>
      <p:pic>
        <p:nvPicPr>
          <p:cNvPr id="8" name="Picture 7" descr="A picture containing text, sign, gauge&#10;&#10;Description automatically generated">
            <a:extLst>
              <a:ext uri="{FF2B5EF4-FFF2-40B4-BE49-F238E27FC236}">
                <a16:creationId xmlns:a16="http://schemas.microsoft.com/office/drawing/2014/main" id="{1E7C4D8A-44BC-701A-4919-90A34B7661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255" y="1665847"/>
            <a:ext cx="4662116" cy="2545854"/>
          </a:xfrm>
          <a:prstGeom prst="rect">
            <a:avLst/>
          </a:prstGeom>
          <a:ln>
            <a:solidFill>
              <a:srgbClr val="F46946"/>
            </a:solidFill>
          </a:ln>
        </p:spPr>
      </p:pic>
    </p:spTree>
    <p:extLst>
      <p:ext uri="{BB962C8B-B14F-4D97-AF65-F5344CB8AC3E}">
        <p14:creationId xmlns:p14="http://schemas.microsoft.com/office/powerpoint/2010/main" val="196084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D6AC8524-DBB0-5891-EBBD-4C5941A8F85B}"/>
              </a:ext>
            </a:extLst>
          </p:cNvPr>
          <p:cNvSpPr txBox="1"/>
          <p:nvPr/>
        </p:nvSpPr>
        <p:spPr>
          <a:xfrm>
            <a:off x="151819" y="499262"/>
            <a:ext cx="4780344" cy="769441"/>
          </a:xfrm>
          <a:prstGeom prst="rect">
            <a:avLst/>
          </a:prstGeom>
          <a:noFill/>
        </p:spPr>
        <p:txBody>
          <a:bodyPr wrap="square" rtlCol="0">
            <a:spAutoFit/>
          </a:bodyPr>
          <a:lstStyle/>
          <a:p>
            <a:r>
              <a:rPr lang="en-US" sz="4400" b="1" dirty="0"/>
              <a:t>METHODOLOGY</a:t>
            </a:r>
          </a:p>
        </p:txBody>
      </p:sp>
      <p:sp>
        <p:nvSpPr>
          <p:cNvPr id="5" name="TextBox 4">
            <a:extLst>
              <a:ext uri="{FF2B5EF4-FFF2-40B4-BE49-F238E27FC236}">
                <a16:creationId xmlns:a16="http://schemas.microsoft.com/office/drawing/2014/main" id="{0F059FDF-9308-06A4-CF8A-73AB641F73F1}"/>
              </a:ext>
            </a:extLst>
          </p:cNvPr>
          <p:cNvSpPr txBox="1"/>
          <p:nvPr/>
        </p:nvSpPr>
        <p:spPr>
          <a:xfrm>
            <a:off x="758070" y="1494218"/>
            <a:ext cx="5206075" cy="3416320"/>
          </a:xfrm>
          <a:prstGeom prst="rect">
            <a:avLst/>
          </a:prstGeom>
          <a:noFill/>
          <a:ln>
            <a:solidFill>
              <a:srgbClr val="F46946"/>
            </a:solidFill>
          </a:ln>
        </p:spPr>
        <p:txBody>
          <a:bodyPr wrap="square" rtlCol="0">
            <a:spAutoFit/>
          </a:bodyPr>
          <a:lstStyle/>
          <a:p>
            <a:pPr algn="ctr"/>
            <a:r>
              <a:rPr lang="en-US" sz="2400" b="1" dirty="0">
                <a:highlight>
                  <a:srgbClr val="FFBD49"/>
                </a:highlight>
              </a:rPr>
              <a:t>1. </a:t>
            </a:r>
          </a:p>
          <a:p>
            <a:pPr algn="ctr"/>
            <a:r>
              <a:rPr lang="en-US" sz="2400" dirty="0">
                <a:effectLst/>
                <a:latin typeface="+mn-lt"/>
              </a:rPr>
              <a:t>The institutional breast cancer database was queried for patients managed between January 1, 2018 and April 18, 2022. </a:t>
            </a:r>
          </a:p>
          <a:p>
            <a:pPr algn="ctr"/>
            <a:endParaRPr lang="en-US" sz="2400" dirty="0"/>
          </a:p>
          <a:p>
            <a:pPr algn="ctr"/>
            <a:r>
              <a:rPr lang="en-US" sz="2400" dirty="0">
                <a:effectLst/>
                <a:latin typeface="+mn-lt"/>
              </a:rPr>
              <a:t>Socio-demographic variables, screening, and treatment initiation dates were analyzed.</a:t>
            </a:r>
            <a:endParaRPr lang="en-US" sz="2400" dirty="0"/>
          </a:p>
        </p:txBody>
      </p:sp>
      <p:sp>
        <p:nvSpPr>
          <p:cNvPr id="6" name="TextBox 5">
            <a:extLst>
              <a:ext uri="{FF2B5EF4-FFF2-40B4-BE49-F238E27FC236}">
                <a16:creationId xmlns:a16="http://schemas.microsoft.com/office/drawing/2014/main" id="{B0961860-92C3-C456-BF69-7FC3B13EA275}"/>
              </a:ext>
            </a:extLst>
          </p:cNvPr>
          <p:cNvSpPr txBox="1"/>
          <p:nvPr/>
        </p:nvSpPr>
        <p:spPr>
          <a:xfrm>
            <a:off x="6596242" y="1491863"/>
            <a:ext cx="4837688" cy="3416320"/>
          </a:xfrm>
          <a:prstGeom prst="rect">
            <a:avLst/>
          </a:prstGeom>
          <a:noFill/>
          <a:ln>
            <a:solidFill>
              <a:srgbClr val="F46946"/>
            </a:solidFill>
          </a:ln>
        </p:spPr>
        <p:txBody>
          <a:bodyPr wrap="square" rtlCol="0">
            <a:spAutoFit/>
          </a:bodyPr>
          <a:lstStyle/>
          <a:p>
            <a:pPr algn="ctr"/>
            <a:r>
              <a:rPr lang="en-US" sz="2400" b="1" dirty="0">
                <a:effectLst/>
                <a:highlight>
                  <a:srgbClr val="FFBD49"/>
                </a:highlight>
              </a:rPr>
              <a:t>2. </a:t>
            </a:r>
          </a:p>
          <a:p>
            <a:pPr algn="ctr"/>
            <a:r>
              <a:rPr lang="en-US" sz="2400" dirty="0">
                <a:effectLst/>
              </a:rPr>
              <a:t>Patients were </a:t>
            </a:r>
            <a:r>
              <a:rPr lang="en-US" sz="2400" dirty="0"/>
              <a:t>then </a:t>
            </a:r>
            <a:r>
              <a:rPr lang="en-US" sz="2400" dirty="0">
                <a:effectLst/>
              </a:rPr>
              <a:t>stratified into groups based on diagnosis date: </a:t>
            </a:r>
            <a:endParaRPr lang="en-US" sz="3600" b="1" dirty="0">
              <a:effectLst/>
              <a:cs typeface="Times New Roman" panose="02020603050405020304" pitchFamily="18" charset="0"/>
            </a:endParaRPr>
          </a:p>
          <a:p>
            <a:pPr algn="ctr"/>
            <a:endParaRPr lang="en-US" sz="3600" b="1" dirty="0">
              <a:cs typeface="Times New Roman" panose="02020603050405020304" pitchFamily="18" charset="0"/>
            </a:endParaRPr>
          </a:p>
          <a:p>
            <a:pPr algn="ctr"/>
            <a:endParaRPr lang="en-US" sz="3600" b="1" dirty="0">
              <a:effectLst/>
              <a:cs typeface="Times New Roman" panose="02020603050405020304" pitchFamily="18" charset="0"/>
            </a:endParaRPr>
          </a:p>
          <a:p>
            <a:pPr algn="ctr"/>
            <a:endParaRPr lang="en-US" sz="3600" b="1" dirty="0">
              <a:cs typeface="Times New Roman" panose="02020603050405020304" pitchFamily="18" charset="0"/>
            </a:endParaRPr>
          </a:p>
          <a:p>
            <a:pPr algn="ctr"/>
            <a:endParaRPr lang="en-US" sz="3600" b="1" dirty="0">
              <a:effectLst/>
              <a:cs typeface="Times New Roman" panose="02020603050405020304" pitchFamily="18" charset="0"/>
            </a:endParaRPr>
          </a:p>
        </p:txBody>
      </p:sp>
      <p:graphicFrame>
        <p:nvGraphicFramePr>
          <p:cNvPr id="7" name="Table 11">
            <a:extLst>
              <a:ext uri="{FF2B5EF4-FFF2-40B4-BE49-F238E27FC236}">
                <a16:creationId xmlns:a16="http://schemas.microsoft.com/office/drawing/2014/main" id="{2F645A52-A9F0-DF83-19AC-C29A7C322AA9}"/>
              </a:ext>
            </a:extLst>
          </p:cNvPr>
          <p:cNvGraphicFramePr>
            <a:graphicFrameLocks noGrp="1"/>
          </p:cNvGraphicFramePr>
          <p:nvPr>
            <p:extLst>
              <p:ext uri="{D42A27DB-BD31-4B8C-83A1-F6EECF244321}">
                <p14:modId xmlns:p14="http://schemas.microsoft.com/office/powerpoint/2010/main" val="1488160698"/>
              </p:ext>
            </p:extLst>
          </p:nvPr>
        </p:nvGraphicFramePr>
        <p:xfrm>
          <a:off x="6806307" y="2664707"/>
          <a:ext cx="4417558" cy="2103120"/>
        </p:xfrm>
        <a:graphic>
          <a:graphicData uri="http://schemas.openxmlformats.org/drawingml/2006/table">
            <a:tbl>
              <a:tblPr firstRow="1" bandRow="1">
                <a:tableStyleId>{5940675A-B579-460E-94D1-54222C63F5DA}</a:tableStyleId>
              </a:tblPr>
              <a:tblGrid>
                <a:gridCol w="2208779">
                  <a:extLst>
                    <a:ext uri="{9D8B030D-6E8A-4147-A177-3AD203B41FA5}">
                      <a16:colId xmlns:a16="http://schemas.microsoft.com/office/drawing/2014/main" val="688507448"/>
                    </a:ext>
                  </a:extLst>
                </a:gridCol>
                <a:gridCol w="2208779">
                  <a:extLst>
                    <a:ext uri="{9D8B030D-6E8A-4147-A177-3AD203B41FA5}">
                      <a16:colId xmlns:a16="http://schemas.microsoft.com/office/drawing/2014/main" val="1785892172"/>
                    </a:ext>
                  </a:extLst>
                </a:gridCol>
              </a:tblGrid>
              <a:tr h="688373">
                <a:tc>
                  <a:txBody>
                    <a:bodyPr/>
                    <a:lstStyle/>
                    <a:p>
                      <a:pPr algn="ctr"/>
                      <a:r>
                        <a:rPr lang="en-US" sz="2000" b="1" dirty="0"/>
                        <a:t>Pre-Pandemic:</a:t>
                      </a:r>
                    </a:p>
                  </a:txBody>
                  <a:tcPr anchor="ctr">
                    <a:solidFill>
                      <a:srgbClr val="FFBD4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2000" b="0" i="0" dirty="0">
                          <a:solidFill>
                            <a:srgbClr val="000000"/>
                          </a:solidFill>
                          <a:effectLst/>
                          <a:latin typeface="+mn-lt"/>
                        </a:rPr>
                        <a:t>January 1, 2018 - February 28 2020</a:t>
                      </a:r>
                      <a:endParaRPr lang="en-US" sz="2000" dirty="0">
                        <a:latin typeface="+mn-lt"/>
                      </a:endParaRPr>
                    </a:p>
                  </a:txBody>
                  <a:tcPr anchor="ctr">
                    <a:solidFill>
                      <a:srgbClr val="FFBD49"/>
                    </a:solidFill>
                  </a:tcPr>
                </a:tc>
                <a:extLst>
                  <a:ext uri="{0D108BD9-81ED-4DB2-BD59-A6C34878D82A}">
                    <a16:rowId xmlns:a16="http://schemas.microsoft.com/office/drawing/2014/main" val="3924251683"/>
                  </a:ext>
                </a:extLst>
              </a:tr>
              <a:tr h="605321">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2000" b="1" dirty="0"/>
                        <a:t>Pandemic:</a:t>
                      </a:r>
                    </a:p>
                  </a:txBody>
                  <a:tcPr anchor="ctr">
                    <a:solidFill>
                      <a:srgbClr val="FFBD49"/>
                    </a:solidFill>
                  </a:tcPr>
                </a:tc>
                <a:tc>
                  <a:txBody>
                    <a:bodyPr/>
                    <a:lstStyle/>
                    <a:p>
                      <a:pPr algn="ctr"/>
                      <a:r>
                        <a:rPr lang="en-US" sz="2000" b="0" i="0" kern="1200" dirty="0">
                          <a:solidFill>
                            <a:schemeClr val="tx1"/>
                          </a:solidFill>
                          <a:effectLst/>
                          <a:latin typeface="+mn-lt"/>
                          <a:ea typeface="+mn-ea"/>
                          <a:cs typeface="+mn-cs"/>
                        </a:rPr>
                        <a:t>March 1, 2020 - June 30, 2021</a:t>
                      </a:r>
                      <a:endParaRPr lang="en-US" sz="2000" dirty="0">
                        <a:latin typeface="+mn-lt"/>
                      </a:endParaRPr>
                    </a:p>
                  </a:txBody>
                  <a:tcPr anchor="ctr">
                    <a:solidFill>
                      <a:srgbClr val="FFBD49"/>
                    </a:solidFill>
                  </a:tcPr>
                </a:tc>
                <a:extLst>
                  <a:ext uri="{0D108BD9-81ED-4DB2-BD59-A6C34878D82A}">
                    <a16:rowId xmlns:a16="http://schemas.microsoft.com/office/drawing/2014/main" val="3925154338"/>
                  </a:ext>
                </a:extLst>
              </a:tr>
              <a:tr h="605321">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2000" b="1" dirty="0"/>
                        <a:t>Post Pandemic:</a:t>
                      </a:r>
                    </a:p>
                  </a:txBody>
                  <a:tcPr anchor="ctr">
                    <a:solidFill>
                      <a:srgbClr val="FFBD49"/>
                    </a:solidFill>
                  </a:tcPr>
                </a:tc>
                <a:tc>
                  <a:txBody>
                    <a:bodyPr/>
                    <a:lstStyle/>
                    <a:p>
                      <a:pPr algn="ctr"/>
                      <a:r>
                        <a:rPr lang="en-US" sz="2000" b="0" i="0" kern="1200" dirty="0">
                          <a:solidFill>
                            <a:schemeClr val="tx1"/>
                          </a:solidFill>
                          <a:effectLst/>
                          <a:latin typeface="+mn-lt"/>
                          <a:ea typeface="+mn-ea"/>
                          <a:cs typeface="+mn-cs"/>
                        </a:rPr>
                        <a:t>July 1, 2021- April 18, 2022</a:t>
                      </a:r>
                      <a:endParaRPr lang="en-US" sz="2000" dirty="0">
                        <a:latin typeface="+mn-lt"/>
                      </a:endParaRPr>
                    </a:p>
                  </a:txBody>
                  <a:tcPr anchor="ctr">
                    <a:solidFill>
                      <a:srgbClr val="FFBD49"/>
                    </a:solidFill>
                  </a:tcPr>
                </a:tc>
                <a:extLst>
                  <a:ext uri="{0D108BD9-81ED-4DB2-BD59-A6C34878D82A}">
                    <a16:rowId xmlns:a16="http://schemas.microsoft.com/office/drawing/2014/main" val="2495682322"/>
                  </a:ext>
                </a:extLst>
              </a:tr>
            </a:tbl>
          </a:graphicData>
        </a:graphic>
      </p:graphicFrame>
      <p:sp>
        <p:nvSpPr>
          <p:cNvPr id="9" name="TextBox 8">
            <a:extLst>
              <a:ext uri="{FF2B5EF4-FFF2-40B4-BE49-F238E27FC236}">
                <a16:creationId xmlns:a16="http://schemas.microsoft.com/office/drawing/2014/main" id="{B3A00DB4-CA6F-6013-3F50-F5A53FD063FA}"/>
              </a:ext>
            </a:extLst>
          </p:cNvPr>
          <p:cNvSpPr txBox="1"/>
          <p:nvPr/>
        </p:nvSpPr>
        <p:spPr>
          <a:xfrm>
            <a:off x="1900881" y="5114555"/>
            <a:ext cx="8810368" cy="1569660"/>
          </a:xfrm>
          <a:prstGeom prst="rect">
            <a:avLst/>
          </a:prstGeom>
          <a:noFill/>
          <a:ln>
            <a:solidFill>
              <a:srgbClr val="F46946"/>
            </a:solidFill>
          </a:ln>
        </p:spPr>
        <p:txBody>
          <a:bodyPr wrap="square" rtlCol="0">
            <a:spAutoFit/>
          </a:bodyPr>
          <a:lstStyle/>
          <a:p>
            <a:pPr marL="0" indent="0" algn="ctr">
              <a:buNone/>
            </a:pPr>
            <a:r>
              <a:rPr lang="en-US" sz="2400" b="1" dirty="0">
                <a:effectLst/>
                <a:highlight>
                  <a:srgbClr val="FFBD49"/>
                </a:highlight>
              </a:rPr>
              <a:t>3. </a:t>
            </a:r>
          </a:p>
          <a:p>
            <a:pPr marL="0" indent="0" algn="ctr">
              <a:buNone/>
            </a:pPr>
            <a:r>
              <a:rPr lang="en-US" sz="2400" dirty="0">
                <a:effectLst/>
              </a:rPr>
              <a:t>Interaction models were created to evaluate the association between </a:t>
            </a:r>
            <a:r>
              <a:rPr lang="en-US" sz="2400" b="1" dirty="0">
                <a:effectLst/>
              </a:rPr>
              <a:t>ethnicity</a:t>
            </a:r>
            <a:r>
              <a:rPr lang="en-US" sz="2400" dirty="0">
                <a:effectLst/>
              </a:rPr>
              <a:t> and </a:t>
            </a:r>
            <a:r>
              <a:rPr lang="en-US" sz="2400" b="1" dirty="0">
                <a:effectLst/>
              </a:rPr>
              <a:t>distance from treatment center</a:t>
            </a:r>
            <a:r>
              <a:rPr lang="en-US" sz="2400" dirty="0">
                <a:effectLst/>
              </a:rPr>
              <a:t> on the time lapses between 1</a:t>
            </a:r>
            <a:r>
              <a:rPr lang="en-US" sz="2400" b="1" dirty="0">
                <a:effectLst/>
              </a:rPr>
              <a:t>) mammogram to biopsy </a:t>
            </a:r>
            <a:r>
              <a:rPr lang="en-US" sz="2400" dirty="0">
                <a:effectLst/>
              </a:rPr>
              <a:t>and 2) </a:t>
            </a:r>
            <a:r>
              <a:rPr lang="en-US" sz="2400" b="1" dirty="0">
                <a:effectLst/>
              </a:rPr>
              <a:t>biopsy to first treatment </a:t>
            </a:r>
          </a:p>
        </p:txBody>
      </p:sp>
    </p:spTree>
    <p:extLst>
      <p:ext uri="{BB962C8B-B14F-4D97-AF65-F5344CB8AC3E}">
        <p14:creationId xmlns:p14="http://schemas.microsoft.com/office/powerpoint/2010/main" val="166367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D6AC8524-DBB0-5891-EBBD-4C5941A8F85B}"/>
              </a:ext>
            </a:extLst>
          </p:cNvPr>
          <p:cNvSpPr txBox="1"/>
          <p:nvPr/>
        </p:nvSpPr>
        <p:spPr>
          <a:xfrm>
            <a:off x="151819" y="499262"/>
            <a:ext cx="4780344" cy="769441"/>
          </a:xfrm>
          <a:prstGeom prst="rect">
            <a:avLst/>
          </a:prstGeom>
          <a:noFill/>
        </p:spPr>
        <p:txBody>
          <a:bodyPr wrap="square" rtlCol="0">
            <a:spAutoFit/>
          </a:bodyPr>
          <a:lstStyle/>
          <a:p>
            <a:r>
              <a:rPr lang="en-US" sz="4400" b="1" dirty="0"/>
              <a:t>RESULTS</a:t>
            </a:r>
          </a:p>
        </p:txBody>
      </p:sp>
      <p:sp>
        <p:nvSpPr>
          <p:cNvPr id="5" name="TextBox 4">
            <a:extLst>
              <a:ext uri="{FF2B5EF4-FFF2-40B4-BE49-F238E27FC236}">
                <a16:creationId xmlns:a16="http://schemas.microsoft.com/office/drawing/2014/main" id="{0F059FDF-9308-06A4-CF8A-73AB641F73F1}"/>
              </a:ext>
            </a:extLst>
          </p:cNvPr>
          <p:cNvSpPr txBox="1"/>
          <p:nvPr/>
        </p:nvSpPr>
        <p:spPr>
          <a:xfrm>
            <a:off x="366185" y="1895978"/>
            <a:ext cx="5206075" cy="4278094"/>
          </a:xfrm>
          <a:prstGeom prst="rect">
            <a:avLst/>
          </a:prstGeom>
          <a:noFill/>
          <a:ln>
            <a:solidFill>
              <a:srgbClr val="F46946"/>
            </a:solidFill>
          </a:ln>
        </p:spPr>
        <p:txBody>
          <a:bodyPr wrap="square" rtlCol="0">
            <a:spAutoFit/>
          </a:bodyPr>
          <a:lstStyle/>
          <a:p>
            <a:pPr marL="0" indent="0" algn="ctr">
              <a:buNone/>
            </a:pPr>
            <a:endParaRPr lang="en-US" sz="2400" dirty="0">
              <a:solidFill>
                <a:srgbClr val="000000"/>
              </a:solidFill>
              <a:effectLst/>
              <a:latin typeface="+mn-lt"/>
              <a:ea typeface="Times New Roman" panose="02020603050405020304" pitchFamily="18" charset="0"/>
              <a:cs typeface="Times New Roman" panose="02020603050405020304" pitchFamily="18" charset="0"/>
            </a:endParaRPr>
          </a:p>
          <a:p>
            <a:pPr marL="0" indent="0" algn="ctr">
              <a:buNone/>
            </a:pPr>
            <a:endParaRPr lang="en-US" sz="2800" dirty="0">
              <a:solidFill>
                <a:srgbClr val="000000"/>
              </a:solidFill>
              <a:ea typeface="Times New Roman" panose="02020603050405020304" pitchFamily="18" charset="0"/>
              <a:cs typeface="Times New Roman" panose="02020603050405020304" pitchFamily="18" charset="0"/>
            </a:endParaRPr>
          </a:p>
          <a:p>
            <a:pPr marL="0" indent="0" algn="ctr">
              <a:buNone/>
            </a:pPr>
            <a:r>
              <a:rPr lang="en-US" sz="2800" dirty="0">
                <a:solidFill>
                  <a:srgbClr val="000000"/>
                </a:solidFill>
                <a:effectLst/>
                <a:latin typeface="+mn-lt"/>
                <a:ea typeface="Times New Roman" panose="02020603050405020304" pitchFamily="18" charset="0"/>
                <a:cs typeface="Times New Roman" panose="02020603050405020304" pitchFamily="18" charset="0"/>
              </a:rPr>
              <a:t>Median (IQR) number of </a:t>
            </a:r>
            <a:r>
              <a:rPr lang="en-US" sz="2800" b="1" dirty="0">
                <a:solidFill>
                  <a:srgbClr val="000000"/>
                </a:solidFill>
                <a:effectLst/>
                <a:latin typeface="+mn-lt"/>
                <a:ea typeface="Times New Roman" panose="02020603050405020304" pitchFamily="18" charset="0"/>
                <a:cs typeface="Times New Roman" panose="02020603050405020304" pitchFamily="18" charset="0"/>
              </a:rPr>
              <a:t>days between biopsy and first treatment was similar across all groups </a:t>
            </a:r>
          </a:p>
          <a:p>
            <a:pPr marL="0" indent="0" algn="ctr">
              <a:buNone/>
            </a:pPr>
            <a:endParaRPr lang="en-US" sz="2000" b="1" dirty="0">
              <a:solidFill>
                <a:srgbClr val="000000"/>
              </a:solidFill>
              <a:ea typeface="Times New Roman" panose="02020603050405020304" pitchFamily="18" charset="0"/>
              <a:cs typeface="Times New Roman" panose="02020603050405020304" pitchFamily="18" charset="0"/>
            </a:endParaRPr>
          </a:p>
          <a:p>
            <a:pPr marL="0" indent="0" algn="ctr">
              <a:buNone/>
            </a:pPr>
            <a:r>
              <a:rPr lang="en-US" sz="2000" dirty="0">
                <a:solidFill>
                  <a:srgbClr val="000000"/>
                </a:solidFill>
                <a:effectLst/>
                <a:latin typeface="+mn-lt"/>
                <a:ea typeface="Times New Roman" panose="02020603050405020304" pitchFamily="18" charset="0"/>
                <a:cs typeface="Times New Roman" panose="02020603050405020304" pitchFamily="18" charset="0"/>
              </a:rPr>
              <a:t>[Group 1 = 39.5 (102.5) days; Group 2 = 50 (121) days; Group 3 = 57 (54) days - p = 0.338].</a:t>
            </a:r>
          </a:p>
          <a:p>
            <a:pPr marL="0" indent="0" algn="ctr">
              <a:buNone/>
            </a:pPr>
            <a:r>
              <a:rPr lang="en-US" sz="2400" dirty="0">
                <a:solidFill>
                  <a:srgbClr val="000000"/>
                </a:solidFill>
                <a:effectLst/>
                <a:latin typeface="+mn-lt"/>
                <a:ea typeface="Times New Roman" panose="02020603050405020304" pitchFamily="18" charset="0"/>
                <a:cs typeface="Times New Roman" panose="02020603050405020304" pitchFamily="18" charset="0"/>
              </a:rPr>
              <a:t> </a:t>
            </a:r>
          </a:p>
          <a:p>
            <a:pPr marL="0" indent="0" algn="ctr">
              <a:buNone/>
            </a:pPr>
            <a:endParaRPr lang="en-US" sz="2400" dirty="0">
              <a:solidFill>
                <a:srgbClr val="000000"/>
              </a:solidFill>
              <a:effectLst/>
              <a:latin typeface="+mn-lt"/>
              <a:ea typeface="Times New Roman" panose="02020603050405020304" pitchFamily="18" charset="0"/>
              <a:cs typeface="Times New Roman" panose="02020603050405020304" pitchFamily="18" charset="0"/>
            </a:endParaRPr>
          </a:p>
        </p:txBody>
      </p:sp>
      <p:graphicFrame>
        <p:nvGraphicFramePr>
          <p:cNvPr id="3" name="Content Placeholder 3">
            <a:extLst>
              <a:ext uri="{FF2B5EF4-FFF2-40B4-BE49-F238E27FC236}">
                <a16:creationId xmlns:a16="http://schemas.microsoft.com/office/drawing/2014/main" id="{F176DAE8-E854-07A5-7A07-F7870DB0F8D3}"/>
              </a:ext>
            </a:extLst>
          </p:cNvPr>
          <p:cNvGraphicFramePr>
            <a:graphicFrameLocks/>
          </p:cNvGraphicFramePr>
          <p:nvPr>
            <p:extLst>
              <p:ext uri="{D42A27DB-BD31-4B8C-83A1-F6EECF244321}">
                <p14:modId xmlns:p14="http://schemas.microsoft.com/office/powerpoint/2010/main" val="1288698394"/>
              </p:ext>
            </p:extLst>
          </p:nvPr>
        </p:nvGraphicFramePr>
        <p:xfrm>
          <a:off x="5764348" y="1895978"/>
          <a:ext cx="6236788" cy="42780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256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D6AC8524-DBB0-5891-EBBD-4C5941A8F85B}"/>
              </a:ext>
            </a:extLst>
          </p:cNvPr>
          <p:cNvSpPr txBox="1"/>
          <p:nvPr/>
        </p:nvSpPr>
        <p:spPr>
          <a:xfrm>
            <a:off x="151819" y="499262"/>
            <a:ext cx="4780344" cy="769441"/>
          </a:xfrm>
          <a:prstGeom prst="rect">
            <a:avLst/>
          </a:prstGeom>
          <a:noFill/>
        </p:spPr>
        <p:txBody>
          <a:bodyPr wrap="square" rtlCol="0">
            <a:spAutoFit/>
          </a:bodyPr>
          <a:lstStyle/>
          <a:p>
            <a:r>
              <a:rPr lang="en-US" sz="4400" b="1" dirty="0"/>
              <a:t>RESULTS</a:t>
            </a:r>
          </a:p>
        </p:txBody>
      </p:sp>
      <p:sp>
        <p:nvSpPr>
          <p:cNvPr id="5" name="TextBox 4">
            <a:extLst>
              <a:ext uri="{FF2B5EF4-FFF2-40B4-BE49-F238E27FC236}">
                <a16:creationId xmlns:a16="http://schemas.microsoft.com/office/drawing/2014/main" id="{0F059FDF-9308-06A4-CF8A-73AB641F73F1}"/>
              </a:ext>
            </a:extLst>
          </p:cNvPr>
          <p:cNvSpPr txBox="1"/>
          <p:nvPr/>
        </p:nvSpPr>
        <p:spPr>
          <a:xfrm>
            <a:off x="358489" y="1940965"/>
            <a:ext cx="4211468" cy="4370427"/>
          </a:xfrm>
          <a:prstGeom prst="rect">
            <a:avLst/>
          </a:prstGeom>
          <a:noFill/>
          <a:ln>
            <a:solidFill>
              <a:srgbClr val="F46946"/>
            </a:solidFill>
          </a:ln>
        </p:spPr>
        <p:txBody>
          <a:bodyPr wrap="square" rtlCol="0">
            <a:spAutoFit/>
          </a:bodyPr>
          <a:lstStyle/>
          <a:p>
            <a:pPr marL="0" marR="0" indent="0" algn="ctr">
              <a:spcBef>
                <a:spcPts val="0"/>
              </a:spcBef>
              <a:spcAft>
                <a:spcPts val="0"/>
              </a:spcAft>
              <a:buNone/>
            </a:pPr>
            <a:r>
              <a:rPr lang="en-US" sz="2800" dirty="0">
                <a:solidFill>
                  <a:srgbClr val="000000"/>
                </a:solidFill>
                <a:effectLst/>
                <a:latin typeface="+mn-lt"/>
                <a:ea typeface="Times New Roman" panose="02020603050405020304" pitchFamily="18" charset="0"/>
                <a:cs typeface="Times New Roman" panose="02020603050405020304" pitchFamily="18" charset="0"/>
              </a:rPr>
              <a:t>Patients who lived &gt; 50 miles away from the treatment facility </a:t>
            </a:r>
            <a:r>
              <a:rPr lang="en-US" sz="2800" b="1" dirty="0">
                <a:solidFill>
                  <a:srgbClr val="000000"/>
                </a:solidFill>
                <a:effectLst/>
                <a:latin typeface="+mn-lt"/>
                <a:ea typeface="Times New Roman" panose="02020603050405020304" pitchFamily="18" charset="0"/>
                <a:cs typeface="Times New Roman" panose="02020603050405020304" pitchFamily="18" charset="0"/>
              </a:rPr>
              <a:t>experienced longer time lapses </a:t>
            </a:r>
            <a:r>
              <a:rPr lang="en-US" sz="2800" dirty="0">
                <a:solidFill>
                  <a:srgbClr val="000000"/>
                </a:solidFill>
                <a:effectLst/>
                <a:latin typeface="+mn-lt"/>
                <a:ea typeface="Times New Roman" panose="02020603050405020304" pitchFamily="18" charset="0"/>
                <a:cs typeface="Times New Roman" panose="02020603050405020304" pitchFamily="18" charset="0"/>
              </a:rPr>
              <a:t>between biopsy date and first treatment compared to those living ≤ 50 miles away</a:t>
            </a:r>
          </a:p>
          <a:p>
            <a:pPr marL="0" marR="0" indent="0" algn="ctr">
              <a:spcBef>
                <a:spcPts val="0"/>
              </a:spcBef>
              <a:spcAft>
                <a:spcPts val="0"/>
              </a:spcAft>
              <a:buNone/>
            </a:pPr>
            <a:endParaRPr lang="en-US" dirty="0">
              <a:solidFill>
                <a:srgbClr val="000000"/>
              </a:solidFill>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dirty="0">
                <a:solidFill>
                  <a:srgbClr val="000000"/>
                </a:solidFill>
                <a:effectLst/>
                <a:latin typeface="+mn-lt"/>
                <a:ea typeface="Times New Roman" panose="02020603050405020304" pitchFamily="18" charset="0"/>
                <a:cs typeface="Times New Roman" panose="02020603050405020304" pitchFamily="18" charset="0"/>
              </a:rPr>
              <a:t> (β = 40.60, SE (standard error) = 20.87, </a:t>
            </a:r>
          </a:p>
          <a:p>
            <a:pPr marL="0" marR="0" indent="0" algn="ctr">
              <a:spcBef>
                <a:spcPts val="0"/>
              </a:spcBef>
              <a:spcAft>
                <a:spcPts val="0"/>
              </a:spcAft>
              <a:buNone/>
            </a:pPr>
            <a:r>
              <a:rPr lang="en-US" dirty="0">
                <a:solidFill>
                  <a:srgbClr val="000000"/>
                </a:solidFill>
                <a:effectLst/>
                <a:latin typeface="+mn-lt"/>
                <a:ea typeface="Times New Roman" panose="02020603050405020304" pitchFamily="18" charset="0"/>
                <a:cs typeface="Times New Roman" panose="02020603050405020304" pitchFamily="18" charset="0"/>
              </a:rPr>
              <a:t>p = 0.052). </a:t>
            </a:r>
          </a:p>
        </p:txBody>
      </p:sp>
      <p:graphicFrame>
        <p:nvGraphicFramePr>
          <p:cNvPr id="6" name="Table 5">
            <a:extLst>
              <a:ext uri="{FF2B5EF4-FFF2-40B4-BE49-F238E27FC236}">
                <a16:creationId xmlns:a16="http://schemas.microsoft.com/office/drawing/2014/main" id="{86B1D40A-93C0-D56C-F0EF-6D849BEB6A64}"/>
              </a:ext>
            </a:extLst>
          </p:cNvPr>
          <p:cNvGraphicFramePr>
            <a:graphicFrameLocks noGrp="1"/>
          </p:cNvGraphicFramePr>
          <p:nvPr>
            <p:extLst>
              <p:ext uri="{D42A27DB-BD31-4B8C-83A1-F6EECF244321}">
                <p14:modId xmlns:p14="http://schemas.microsoft.com/office/powerpoint/2010/main" val="665461084"/>
              </p:ext>
            </p:extLst>
          </p:nvPr>
        </p:nvGraphicFramePr>
        <p:xfrm>
          <a:off x="5617638" y="2295707"/>
          <a:ext cx="6267994" cy="4015685"/>
        </p:xfrm>
        <a:graphic>
          <a:graphicData uri="http://schemas.openxmlformats.org/drawingml/2006/table">
            <a:tbl>
              <a:tblPr firstRow="1" firstCol="1" bandRow="1">
                <a:tableStyleId>{5C22544A-7EE6-4342-B048-85BDC9FD1C3A}</a:tableStyleId>
              </a:tblPr>
              <a:tblGrid>
                <a:gridCol w="2805351">
                  <a:extLst>
                    <a:ext uri="{9D8B030D-6E8A-4147-A177-3AD203B41FA5}">
                      <a16:colId xmlns:a16="http://schemas.microsoft.com/office/drawing/2014/main" val="536730172"/>
                    </a:ext>
                  </a:extLst>
                </a:gridCol>
                <a:gridCol w="973034">
                  <a:extLst>
                    <a:ext uri="{9D8B030D-6E8A-4147-A177-3AD203B41FA5}">
                      <a16:colId xmlns:a16="http://schemas.microsoft.com/office/drawing/2014/main" val="445861894"/>
                    </a:ext>
                  </a:extLst>
                </a:gridCol>
                <a:gridCol w="802799">
                  <a:extLst>
                    <a:ext uri="{9D8B030D-6E8A-4147-A177-3AD203B41FA5}">
                      <a16:colId xmlns:a16="http://schemas.microsoft.com/office/drawing/2014/main" val="1551880232"/>
                    </a:ext>
                  </a:extLst>
                </a:gridCol>
                <a:gridCol w="821149">
                  <a:extLst>
                    <a:ext uri="{9D8B030D-6E8A-4147-A177-3AD203B41FA5}">
                      <a16:colId xmlns:a16="http://schemas.microsoft.com/office/drawing/2014/main" val="593280486"/>
                    </a:ext>
                  </a:extLst>
                </a:gridCol>
                <a:gridCol w="865661">
                  <a:extLst>
                    <a:ext uri="{9D8B030D-6E8A-4147-A177-3AD203B41FA5}">
                      <a16:colId xmlns:a16="http://schemas.microsoft.com/office/drawing/2014/main" val="1629099102"/>
                    </a:ext>
                  </a:extLst>
                </a:gridCol>
              </a:tblGrid>
              <a:tr h="926695">
                <a:tc gridSpan="5">
                  <a:txBody>
                    <a:bodyPr/>
                    <a:lstStyle/>
                    <a:p>
                      <a:pPr marL="0" marR="0">
                        <a:spcBef>
                          <a:spcPts val="0"/>
                        </a:spcBef>
                        <a:spcAft>
                          <a:spcPts val="0"/>
                        </a:spcAft>
                      </a:pPr>
                      <a:r>
                        <a:rPr lang="en-US" sz="1800" dirty="0">
                          <a:effectLst/>
                        </a:rPr>
                        <a:t>Model showing the interaction between distance from Cancer Center and period on the time lapse between biopsy and first treatment.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E4B4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9111357"/>
                  </a:ext>
                </a:extLst>
              </a:tr>
              <a:tr h="308899">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Independent Variable</a:t>
                      </a:r>
                    </a:p>
                  </a:txBody>
                  <a:tcPr marL="68580" marR="68580" marT="0" marB="0">
                    <a:solidFill>
                      <a:srgbClr val="F46946"/>
                    </a:solidFill>
                  </a:tcPr>
                </a:tc>
                <a:tc>
                  <a:txBody>
                    <a:bodyPr/>
                    <a:lstStyle/>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Estimate</a:t>
                      </a:r>
                    </a:p>
                  </a:txBody>
                  <a:tcPr marL="68580" marR="68580" marT="0" marB="0">
                    <a:solidFill>
                      <a:srgbClr val="FFF4DE"/>
                    </a:solidFill>
                  </a:tcPr>
                </a:tc>
                <a:tc>
                  <a:txBody>
                    <a:bodyPr/>
                    <a:lstStyle/>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SE</a:t>
                      </a:r>
                    </a:p>
                  </a:txBody>
                  <a:tcPr marL="68580" marR="68580" marT="0" marB="0">
                    <a:solidFill>
                      <a:srgbClr val="FFF4DE"/>
                    </a:solidFill>
                  </a:tcPr>
                </a:tc>
                <a:tc>
                  <a:txBody>
                    <a:bodyPr/>
                    <a:lstStyle/>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t value</a:t>
                      </a:r>
                    </a:p>
                  </a:txBody>
                  <a:tcPr marL="68580" marR="68580" marT="0" marB="0">
                    <a:solidFill>
                      <a:srgbClr val="FFF4DE"/>
                    </a:solidFill>
                  </a:tcPr>
                </a:tc>
                <a:tc>
                  <a:txBody>
                    <a:bodyPr/>
                    <a:lstStyle/>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p-value</a:t>
                      </a:r>
                    </a:p>
                  </a:txBody>
                  <a:tcPr marL="68580" marR="68580" marT="0" marB="0">
                    <a:solidFill>
                      <a:srgbClr val="FFF4DE"/>
                    </a:solidFill>
                  </a:tcPr>
                </a:tc>
                <a:extLst>
                  <a:ext uri="{0D108BD9-81ED-4DB2-BD59-A6C34878D82A}">
                    <a16:rowId xmlns:a16="http://schemas.microsoft.com/office/drawing/2014/main" val="2997708987"/>
                  </a:ext>
                </a:extLst>
              </a:tr>
              <a:tr h="308899">
                <a:tc>
                  <a:txBody>
                    <a:bodyPr/>
                    <a:lstStyle/>
                    <a:p>
                      <a:pPr marL="0" marR="0">
                        <a:spcBef>
                          <a:spcPts val="0"/>
                        </a:spcBef>
                        <a:spcAft>
                          <a:spcPts val="0"/>
                        </a:spcAft>
                      </a:pPr>
                      <a:r>
                        <a:rPr lang="en-US" sz="1800" dirty="0">
                          <a:effectLst/>
                        </a:rPr>
                        <a:t>(Intercept)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800" dirty="0">
                          <a:effectLst/>
                        </a:rPr>
                        <a:t>79.277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5.560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14.257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a:effectLst/>
                        </a:rPr>
                        <a:t>&lt;0.001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2331179237"/>
                  </a:ext>
                </a:extLst>
              </a:tr>
              <a:tr h="308899">
                <a:tc>
                  <a:txBody>
                    <a:bodyPr/>
                    <a:lstStyle/>
                    <a:p>
                      <a:pPr marL="0" marR="0">
                        <a:spcBef>
                          <a:spcPts val="0"/>
                        </a:spcBef>
                        <a:spcAft>
                          <a:spcPts val="0"/>
                        </a:spcAft>
                      </a:pPr>
                      <a:r>
                        <a:rPr lang="en-US" sz="1800" dirty="0">
                          <a:effectLst/>
                        </a:rPr>
                        <a:t>COVID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800" dirty="0">
                          <a:effectLst/>
                        </a:rPr>
                        <a:t>-2.660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9.599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-0.277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a:effectLst/>
                        </a:rPr>
                        <a:t>0.782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4250131854"/>
                  </a:ext>
                </a:extLst>
              </a:tr>
              <a:tr h="308899">
                <a:tc>
                  <a:txBody>
                    <a:bodyPr/>
                    <a:lstStyle/>
                    <a:p>
                      <a:pPr marL="0" marR="0">
                        <a:spcBef>
                          <a:spcPts val="0"/>
                        </a:spcBef>
                        <a:spcAft>
                          <a:spcPts val="0"/>
                        </a:spcAft>
                      </a:pPr>
                      <a:r>
                        <a:rPr lang="en-US" sz="1800" dirty="0">
                          <a:effectLst/>
                        </a:rPr>
                        <a:t>Post COVID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800" dirty="0">
                          <a:effectLst/>
                        </a:rPr>
                        <a:t>-6.008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12.289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-0.489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a:effectLst/>
                        </a:rPr>
                        <a:t>0.625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2503741266"/>
                  </a:ext>
                </a:extLst>
              </a:tr>
              <a:tr h="617798">
                <a:tc>
                  <a:txBody>
                    <a:bodyPr/>
                    <a:lstStyle/>
                    <a:p>
                      <a:pPr marL="0" marR="0">
                        <a:spcBef>
                          <a:spcPts val="0"/>
                        </a:spcBef>
                        <a:spcAft>
                          <a:spcPts val="0"/>
                        </a:spcAft>
                      </a:pPr>
                      <a:r>
                        <a:rPr lang="en-US" sz="1800" dirty="0">
                          <a:effectLst/>
                        </a:rPr>
                        <a:t>Distance from Cancer Center (&gt;50 miles)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800" dirty="0">
                          <a:effectLst/>
                        </a:rPr>
                        <a:t>6.655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13.148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0.506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0.613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748555604"/>
                  </a:ext>
                </a:extLst>
              </a:tr>
              <a:tr h="617798">
                <a:tc>
                  <a:txBody>
                    <a:bodyPr/>
                    <a:lstStyle/>
                    <a:p>
                      <a:pPr marL="0" marR="0">
                        <a:spcBef>
                          <a:spcPts val="0"/>
                        </a:spcBef>
                        <a:spcAft>
                          <a:spcPts val="0"/>
                        </a:spcAft>
                      </a:pPr>
                      <a:r>
                        <a:rPr lang="en-US" sz="1800" dirty="0">
                          <a:solidFill>
                            <a:schemeClr val="tx1"/>
                          </a:solidFill>
                          <a:effectLst/>
                        </a:rPr>
                        <a:t>COVID x Distance from Cancer Center (&gt;50 miles)</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800" b="1" dirty="0">
                          <a:effectLst/>
                        </a:rPr>
                        <a:t>40.599</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b="1" dirty="0">
                          <a:effectLst/>
                        </a:rPr>
                        <a:t>20.870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b="1" dirty="0">
                          <a:effectLst/>
                        </a:rPr>
                        <a:t>1.945</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b="1" dirty="0">
                          <a:effectLst/>
                        </a:rPr>
                        <a:t>0.052</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1963294439"/>
                  </a:ext>
                </a:extLst>
              </a:tr>
              <a:tr h="617798">
                <a:tc>
                  <a:txBody>
                    <a:bodyPr/>
                    <a:lstStyle/>
                    <a:p>
                      <a:pPr marL="0" marR="0">
                        <a:spcBef>
                          <a:spcPts val="0"/>
                        </a:spcBef>
                        <a:spcAft>
                          <a:spcPts val="0"/>
                        </a:spcAft>
                      </a:pPr>
                      <a:r>
                        <a:rPr lang="en-US" sz="1800" dirty="0">
                          <a:effectLst/>
                        </a:rPr>
                        <a:t>Post COVID x Distance from Cancer Center (&gt;50 miles)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800" dirty="0">
                          <a:effectLst/>
                        </a:rPr>
                        <a:t>-10.479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31.415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-0.334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800" dirty="0">
                          <a:effectLst/>
                        </a:rPr>
                        <a:t>0.739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2736409939"/>
                  </a:ext>
                </a:extLst>
              </a:tr>
            </a:tbl>
          </a:graphicData>
        </a:graphic>
      </p:graphicFrame>
      <p:sp>
        <p:nvSpPr>
          <p:cNvPr id="7" name="Frame 6">
            <a:extLst>
              <a:ext uri="{FF2B5EF4-FFF2-40B4-BE49-F238E27FC236}">
                <a16:creationId xmlns:a16="http://schemas.microsoft.com/office/drawing/2014/main" id="{BDF9F366-5A6E-FDE9-0DB1-7ED288D1CB6A}"/>
              </a:ext>
            </a:extLst>
          </p:cNvPr>
          <p:cNvSpPr/>
          <p:nvPr/>
        </p:nvSpPr>
        <p:spPr>
          <a:xfrm>
            <a:off x="5342482" y="4968694"/>
            <a:ext cx="6818307" cy="716678"/>
          </a:xfrm>
          <a:prstGeom prst="frame">
            <a:avLst>
              <a:gd name="adj1" fmla="val 0"/>
            </a:avLst>
          </a:prstGeom>
          <a:solidFill>
            <a:schemeClr val="bg1"/>
          </a:solidFill>
          <a:ln w="57150">
            <a:solidFill>
              <a:srgbClr val="FFB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Elbow Connector 8">
            <a:extLst>
              <a:ext uri="{FF2B5EF4-FFF2-40B4-BE49-F238E27FC236}">
                <a16:creationId xmlns:a16="http://schemas.microsoft.com/office/drawing/2014/main" id="{61344C5B-8720-750B-9C59-297E93F87649}"/>
              </a:ext>
            </a:extLst>
          </p:cNvPr>
          <p:cNvCxnSpPr>
            <a:cxnSpLocks/>
          </p:cNvCxnSpPr>
          <p:nvPr/>
        </p:nvCxnSpPr>
        <p:spPr>
          <a:xfrm>
            <a:off x="4107541" y="4401933"/>
            <a:ext cx="1234941" cy="925100"/>
          </a:xfrm>
          <a:prstGeom prst="bentConnector3">
            <a:avLst>
              <a:gd name="adj1" fmla="val 50000"/>
            </a:avLst>
          </a:prstGeom>
          <a:ln w="38100">
            <a:solidFill>
              <a:srgbClr val="AE4B4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90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4" name="TextBox 3">
            <a:extLst>
              <a:ext uri="{FF2B5EF4-FFF2-40B4-BE49-F238E27FC236}">
                <a16:creationId xmlns:a16="http://schemas.microsoft.com/office/drawing/2014/main" id="{40894DE0-D5C1-3ACB-0AC7-FA53D2B0555E}"/>
              </a:ext>
            </a:extLst>
          </p:cNvPr>
          <p:cNvSpPr txBox="1"/>
          <p:nvPr/>
        </p:nvSpPr>
        <p:spPr>
          <a:xfrm>
            <a:off x="3195283" y="1605902"/>
            <a:ext cx="5801433" cy="4832092"/>
          </a:xfrm>
          <a:prstGeom prst="rect">
            <a:avLst/>
          </a:prstGeom>
          <a:noFill/>
          <a:ln>
            <a:solidFill>
              <a:srgbClr val="F46946"/>
            </a:solidFill>
          </a:ln>
        </p:spPr>
        <p:txBody>
          <a:bodyPr wrap="square" rtlCol="0">
            <a:spAutoFit/>
          </a:bodyPr>
          <a:lstStyle/>
          <a:p>
            <a:pPr marL="0" indent="0" algn="ctr">
              <a:spcBef>
                <a:spcPts val="0"/>
              </a:spcBef>
              <a:buNone/>
            </a:pPr>
            <a:r>
              <a:rPr lang="en-US" sz="2800" dirty="0">
                <a:solidFill>
                  <a:srgbClr val="000000"/>
                </a:solidFill>
                <a:effectLst/>
                <a:latin typeface="+mn-lt"/>
                <a:ea typeface="Times New Roman" panose="02020603050405020304" pitchFamily="18" charset="0"/>
                <a:cs typeface="Times New Roman" panose="02020603050405020304" pitchFamily="18" charset="0"/>
              </a:rPr>
              <a:t>Of the 488 patients during the study period, </a:t>
            </a:r>
            <a:r>
              <a:rPr lang="en-US" sz="2800" b="1" dirty="0">
                <a:solidFill>
                  <a:srgbClr val="000000"/>
                </a:solidFill>
                <a:effectLst/>
                <a:latin typeface="+mn-lt"/>
                <a:ea typeface="Times New Roman" panose="02020603050405020304" pitchFamily="18" charset="0"/>
                <a:cs typeface="Times New Roman" panose="02020603050405020304" pitchFamily="18" charset="0"/>
              </a:rPr>
              <a:t>163 (33%) patients were Hispanic. </a:t>
            </a:r>
          </a:p>
          <a:p>
            <a:pPr marL="0" indent="0" algn="ctr">
              <a:spcBef>
                <a:spcPts val="0"/>
              </a:spcBef>
              <a:buNone/>
            </a:pPr>
            <a:endParaRPr lang="en-US" sz="2800" dirty="0">
              <a:solidFill>
                <a:srgbClr val="000000"/>
              </a:solidFill>
              <a:ea typeface="Times New Roman" panose="02020603050405020304" pitchFamily="18" charset="0"/>
              <a:cs typeface="Times New Roman" panose="02020603050405020304" pitchFamily="18" charset="0"/>
            </a:endParaRPr>
          </a:p>
          <a:p>
            <a:pPr marL="0" indent="0" algn="ctr">
              <a:spcBef>
                <a:spcPts val="0"/>
              </a:spcBef>
              <a:buNone/>
            </a:pPr>
            <a:r>
              <a:rPr lang="en-US" sz="2800" dirty="0">
                <a:solidFill>
                  <a:srgbClr val="000000"/>
                </a:solidFill>
                <a:effectLst/>
                <a:latin typeface="+mn-lt"/>
                <a:ea typeface="Times New Roman" panose="02020603050405020304" pitchFamily="18" charset="0"/>
                <a:cs typeface="Times New Roman" panose="02020603050405020304" pitchFamily="18" charset="0"/>
              </a:rPr>
              <a:t>There was a significantly </a:t>
            </a:r>
            <a:r>
              <a:rPr lang="en-US" sz="2800" b="1" dirty="0">
                <a:solidFill>
                  <a:srgbClr val="000000"/>
                </a:solidFill>
                <a:effectLst/>
                <a:latin typeface="+mn-lt"/>
                <a:ea typeface="Times New Roman" panose="02020603050405020304" pitchFamily="18" charset="0"/>
                <a:cs typeface="Times New Roman" panose="02020603050405020304" pitchFamily="18" charset="0"/>
              </a:rPr>
              <a:t>higher proportion of non-insured patients in the Hispanic group </a:t>
            </a:r>
            <a:r>
              <a:rPr lang="en-US" sz="2800" dirty="0">
                <a:solidFill>
                  <a:srgbClr val="000000"/>
                </a:solidFill>
                <a:effectLst/>
                <a:latin typeface="+mn-lt"/>
                <a:ea typeface="Times New Roman" panose="02020603050405020304" pitchFamily="18" charset="0"/>
                <a:cs typeface="Times New Roman" panose="02020603050405020304" pitchFamily="18" charset="0"/>
              </a:rPr>
              <a:t>compared to the non-Hispanic group </a:t>
            </a:r>
          </a:p>
          <a:p>
            <a:pPr marL="0" indent="0" algn="ctr">
              <a:spcBef>
                <a:spcPts val="0"/>
              </a:spcBef>
              <a:buNone/>
            </a:pPr>
            <a:endParaRPr lang="en-US" sz="2800" dirty="0">
              <a:solidFill>
                <a:srgbClr val="000000"/>
              </a:solidFill>
              <a:ea typeface="Times New Roman" panose="02020603050405020304" pitchFamily="18" charset="0"/>
              <a:cs typeface="Times New Roman" panose="02020603050405020304" pitchFamily="18" charset="0"/>
            </a:endParaRPr>
          </a:p>
          <a:p>
            <a:pPr marL="0" indent="0" algn="ctr">
              <a:spcBef>
                <a:spcPts val="0"/>
              </a:spcBef>
              <a:buNone/>
            </a:pPr>
            <a:r>
              <a:rPr lang="en-US" sz="2000" dirty="0">
                <a:solidFill>
                  <a:srgbClr val="000000"/>
                </a:solidFill>
                <a:effectLst/>
                <a:latin typeface="+mn-lt"/>
                <a:ea typeface="Times New Roman" panose="02020603050405020304" pitchFamily="18" charset="0"/>
                <a:cs typeface="Times New Roman" panose="02020603050405020304" pitchFamily="18" charset="0"/>
              </a:rPr>
              <a:t>[Hispanic group = 12 (7.4%) patients; Non-Hispanic group = 8 (2.5%) patients - p = 0.020].</a:t>
            </a:r>
            <a:endParaRPr lang="en-US" sz="2400" dirty="0">
              <a:solidFill>
                <a:srgbClr val="000000"/>
              </a:solidFill>
              <a:effectLst/>
              <a:latin typeface="+mn-lt"/>
              <a:ea typeface="Calibri" panose="020F0502020204030204" pitchFamily="34" charset="0"/>
              <a:cs typeface="Times New Roman" panose="02020603050405020304" pitchFamily="18" charset="0"/>
            </a:endParaRPr>
          </a:p>
          <a:p>
            <a:pPr algn="ct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DB592F6-8D93-6186-7FE6-F5DCEBC9BA7F}"/>
              </a:ext>
            </a:extLst>
          </p:cNvPr>
          <p:cNvSpPr txBox="1"/>
          <p:nvPr/>
        </p:nvSpPr>
        <p:spPr>
          <a:xfrm>
            <a:off x="151819" y="499262"/>
            <a:ext cx="4780344" cy="769441"/>
          </a:xfrm>
          <a:prstGeom prst="rect">
            <a:avLst/>
          </a:prstGeom>
          <a:noFill/>
        </p:spPr>
        <p:txBody>
          <a:bodyPr wrap="square" rtlCol="0">
            <a:spAutoFit/>
          </a:bodyPr>
          <a:lstStyle/>
          <a:p>
            <a:r>
              <a:rPr lang="en-US" sz="4400" b="1" dirty="0"/>
              <a:t>RESULTS</a:t>
            </a:r>
          </a:p>
        </p:txBody>
      </p:sp>
    </p:spTree>
    <p:extLst>
      <p:ext uri="{BB962C8B-B14F-4D97-AF65-F5344CB8AC3E}">
        <p14:creationId xmlns:p14="http://schemas.microsoft.com/office/powerpoint/2010/main" val="3539559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graphicFrame>
        <p:nvGraphicFramePr>
          <p:cNvPr id="2" name="Table 1">
            <a:extLst>
              <a:ext uri="{FF2B5EF4-FFF2-40B4-BE49-F238E27FC236}">
                <a16:creationId xmlns:a16="http://schemas.microsoft.com/office/drawing/2014/main" id="{CB1656B8-906E-D080-05A5-EE97A5E4D8E2}"/>
              </a:ext>
            </a:extLst>
          </p:cNvPr>
          <p:cNvGraphicFramePr>
            <a:graphicFrameLocks noGrp="1"/>
          </p:cNvGraphicFramePr>
          <p:nvPr>
            <p:extLst>
              <p:ext uri="{D42A27DB-BD31-4B8C-83A1-F6EECF244321}">
                <p14:modId xmlns:p14="http://schemas.microsoft.com/office/powerpoint/2010/main" val="582374076"/>
              </p:ext>
            </p:extLst>
          </p:nvPr>
        </p:nvGraphicFramePr>
        <p:xfrm>
          <a:off x="5612726" y="1624907"/>
          <a:ext cx="5861666" cy="2282714"/>
        </p:xfrm>
        <a:graphic>
          <a:graphicData uri="http://schemas.openxmlformats.org/drawingml/2006/table">
            <a:tbl>
              <a:tblPr firstRow="1" firstCol="1" bandRow="1">
                <a:tableStyleId>{5C22544A-7EE6-4342-B048-85BDC9FD1C3A}</a:tableStyleId>
              </a:tblPr>
              <a:tblGrid>
                <a:gridCol w="2619238">
                  <a:extLst>
                    <a:ext uri="{9D8B030D-6E8A-4147-A177-3AD203B41FA5}">
                      <a16:colId xmlns:a16="http://schemas.microsoft.com/office/drawing/2014/main" val="1822746957"/>
                    </a:ext>
                  </a:extLst>
                </a:gridCol>
                <a:gridCol w="810607">
                  <a:extLst>
                    <a:ext uri="{9D8B030D-6E8A-4147-A177-3AD203B41FA5}">
                      <a16:colId xmlns:a16="http://schemas.microsoft.com/office/drawing/2014/main" val="150730532"/>
                    </a:ext>
                  </a:extLst>
                </a:gridCol>
                <a:gridCol w="810607">
                  <a:extLst>
                    <a:ext uri="{9D8B030D-6E8A-4147-A177-3AD203B41FA5}">
                      <a16:colId xmlns:a16="http://schemas.microsoft.com/office/drawing/2014/main" val="3463539618"/>
                    </a:ext>
                  </a:extLst>
                </a:gridCol>
                <a:gridCol w="810607">
                  <a:extLst>
                    <a:ext uri="{9D8B030D-6E8A-4147-A177-3AD203B41FA5}">
                      <a16:colId xmlns:a16="http://schemas.microsoft.com/office/drawing/2014/main" val="2617464797"/>
                    </a:ext>
                  </a:extLst>
                </a:gridCol>
                <a:gridCol w="810607">
                  <a:extLst>
                    <a:ext uri="{9D8B030D-6E8A-4147-A177-3AD203B41FA5}">
                      <a16:colId xmlns:a16="http://schemas.microsoft.com/office/drawing/2014/main" val="411987730"/>
                    </a:ext>
                  </a:extLst>
                </a:gridCol>
              </a:tblGrid>
              <a:tr h="472472">
                <a:tc gridSpan="5">
                  <a:txBody>
                    <a:bodyPr/>
                    <a:lstStyle/>
                    <a:p>
                      <a:pPr marL="0" marR="0">
                        <a:spcBef>
                          <a:spcPts val="0"/>
                        </a:spcBef>
                        <a:spcAft>
                          <a:spcPts val="0"/>
                        </a:spcAft>
                      </a:pPr>
                      <a:r>
                        <a:rPr lang="en-US" sz="1400" dirty="0">
                          <a:effectLst/>
                        </a:rPr>
                        <a:t>Model showing the interaction between ethnicity and period on the time lapse between </a:t>
                      </a:r>
                      <a:r>
                        <a:rPr lang="en-US" sz="1400" dirty="0">
                          <a:solidFill>
                            <a:schemeClr val="tx1"/>
                          </a:solidFill>
                          <a:effectLst/>
                        </a:rPr>
                        <a:t>mammogram and biopsy</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E4B4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8059293"/>
                  </a:ext>
                </a:extLst>
              </a:tr>
              <a:tr h="258606">
                <a:tc>
                  <a:txBody>
                    <a:bodyPr/>
                    <a:lstStyle/>
                    <a:p>
                      <a:pPr marL="0" marR="0">
                        <a:spcBef>
                          <a:spcPts val="0"/>
                        </a:spcBef>
                        <a:spcAft>
                          <a:spcPts val="0"/>
                        </a:spcAft>
                      </a:pPr>
                      <a:r>
                        <a:rPr lang="en-US" sz="1400" dirty="0">
                          <a:effectLst/>
                        </a:rPr>
                        <a:t>Independent Variable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b="1" dirty="0">
                          <a:effectLst/>
                        </a:rPr>
                        <a:t>Estimate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dirty="0">
                          <a:effectLst/>
                        </a:rPr>
                        <a:t>SE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dirty="0">
                          <a:effectLst/>
                        </a:rPr>
                        <a:t>t value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dirty="0">
                          <a:effectLst/>
                        </a:rPr>
                        <a:t>p-value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4164290669"/>
                  </a:ext>
                </a:extLst>
              </a:tr>
              <a:tr h="258606">
                <a:tc>
                  <a:txBody>
                    <a:bodyPr/>
                    <a:lstStyle/>
                    <a:p>
                      <a:pPr marL="0" marR="0">
                        <a:spcBef>
                          <a:spcPts val="0"/>
                        </a:spcBef>
                        <a:spcAft>
                          <a:spcPts val="0"/>
                        </a:spcAft>
                      </a:pPr>
                      <a:r>
                        <a:rPr lang="en-US" sz="1400" dirty="0">
                          <a:effectLst/>
                        </a:rPr>
                        <a:t>(Intercept)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dirty="0">
                          <a:effectLst/>
                        </a:rPr>
                        <a:t>14.108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1.837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7.681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&lt;0.001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2529704985"/>
                  </a:ext>
                </a:extLst>
              </a:tr>
              <a:tr h="258606">
                <a:tc>
                  <a:txBody>
                    <a:bodyPr/>
                    <a:lstStyle/>
                    <a:p>
                      <a:pPr marL="0" marR="0">
                        <a:spcBef>
                          <a:spcPts val="0"/>
                        </a:spcBef>
                        <a:spcAft>
                          <a:spcPts val="0"/>
                        </a:spcAft>
                      </a:pPr>
                      <a:r>
                        <a:rPr lang="en-US" sz="1400" dirty="0">
                          <a:effectLst/>
                        </a:rPr>
                        <a:t>COVID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dirty="0">
                          <a:effectLst/>
                        </a:rPr>
                        <a:t>5.206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3.032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1.717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0.087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2818771473"/>
                  </a:ext>
                </a:extLst>
              </a:tr>
              <a:tr h="258606">
                <a:tc>
                  <a:txBody>
                    <a:bodyPr/>
                    <a:lstStyle/>
                    <a:p>
                      <a:pPr marL="0" marR="0">
                        <a:spcBef>
                          <a:spcPts val="0"/>
                        </a:spcBef>
                        <a:spcAft>
                          <a:spcPts val="0"/>
                        </a:spcAft>
                      </a:pPr>
                      <a:r>
                        <a:rPr lang="en-US" sz="1400" dirty="0">
                          <a:effectLst/>
                        </a:rPr>
                        <a:t>Post COVID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dirty="0">
                          <a:effectLst/>
                        </a:rPr>
                        <a:t>5.119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4.107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1.246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0.213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799081617"/>
                  </a:ext>
                </a:extLst>
              </a:tr>
              <a:tr h="258606">
                <a:tc>
                  <a:txBody>
                    <a:bodyPr/>
                    <a:lstStyle/>
                    <a:p>
                      <a:pPr marL="0" marR="0">
                        <a:spcBef>
                          <a:spcPts val="0"/>
                        </a:spcBef>
                        <a:spcAft>
                          <a:spcPts val="0"/>
                        </a:spcAft>
                      </a:pPr>
                      <a:r>
                        <a:rPr lang="en-US" sz="1400" dirty="0">
                          <a:effectLst/>
                        </a:rPr>
                        <a:t>Ethnicity (Hispanic)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dirty="0">
                          <a:effectLst/>
                        </a:rPr>
                        <a:t>5.918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3.329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1.777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0.076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2275465671"/>
                  </a:ext>
                </a:extLst>
              </a:tr>
              <a:tr h="258606">
                <a:tc>
                  <a:txBody>
                    <a:bodyPr/>
                    <a:lstStyle/>
                    <a:p>
                      <a:pPr marL="0" marR="0">
                        <a:spcBef>
                          <a:spcPts val="0"/>
                        </a:spcBef>
                        <a:spcAft>
                          <a:spcPts val="0"/>
                        </a:spcAft>
                      </a:pPr>
                      <a:r>
                        <a:rPr lang="en-US" sz="1400" dirty="0">
                          <a:solidFill>
                            <a:schemeClr val="tx1"/>
                          </a:solidFill>
                          <a:effectLst/>
                        </a:rPr>
                        <a:t>COVID x Ethnicity (Hispanic)</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b="1" dirty="0">
                          <a:effectLst/>
                        </a:rPr>
                        <a:t>-17.340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a:effectLst/>
                        </a:rPr>
                        <a:t>5.460</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dirty="0">
                          <a:effectLst/>
                        </a:rPr>
                        <a:t>-3.176</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dirty="0">
                          <a:effectLst/>
                        </a:rPr>
                        <a:t>0.002</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459645499"/>
                  </a:ext>
                </a:extLst>
              </a:tr>
              <a:tr h="258606">
                <a:tc>
                  <a:txBody>
                    <a:bodyPr/>
                    <a:lstStyle/>
                    <a:p>
                      <a:pPr marL="0" marR="0">
                        <a:spcBef>
                          <a:spcPts val="0"/>
                        </a:spcBef>
                        <a:spcAft>
                          <a:spcPts val="0"/>
                        </a:spcAft>
                      </a:pPr>
                      <a:r>
                        <a:rPr lang="en-US" sz="1400" dirty="0">
                          <a:effectLst/>
                        </a:rPr>
                        <a:t>Post COVID x Ethnicity (Hispanic)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dirty="0">
                          <a:effectLst/>
                        </a:rPr>
                        <a:t>-10.979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6.409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-1.713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0.087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578416926"/>
                  </a:ext>
                </a:extLst>
              </a:tr>
            </a:tbl>
          </a:graphicData>
        </a:graphic>
      </p:graphicFrame>
      <p:graphicFrame>
        <p:nvGraphicFramePr>
          <p:cNvPr id="3" name="Table 2">
            <a:extLst>
              <a:ext uri="{FF2B5EF4-FFF2-40B4-BE49-F238E27FC236}">
                <a16:creationId xmlns:a16="http://schemas.microsoft.com/office/drawing/2014/main" id="{F846B1D3-D9DD-70F3-9585-E5281EDD8977}"/>
              </a:ext>
            </a:extLst>
          </p:cNvPr>
          <p:cNvGraphicFramePr>
            <a:graphicFrameLocks noGrp="1"/>
          </p:cNvGraphicFramePr>
          <p:nvPr>
            <p:extLst>
              <p:ext uri="{D42A27DB-BD31-4B8C-83A1-F6EECF244321}">
                <p14:modId xmlns:p14="http://schemas.microsoft.com/office/powerpoint/2010/main" val="1481807327"/>
              </p:ext>
            </p:extLst>
          </p:nvPr>
        </p:nvGraphicFramePr>
        <p:xfrm>
          <a:off x="5612726" y="4126985"/>
          <a:ext cx="5861668" cy="2392181"/>
        </p:xfrm>
        <a:graphic>
          <a:graphicData uri="http://schemas.openxmlformats.org/drawingml/2006/table">
            <a:tbl>
              <a:tblPr firstRow="1" firstCol="1" bandRow="1">
                <a:tableStyleId>{5C22544A-7EE6-4342-B048-85BDC9FD1C3A}</a:tableStyleId>
              </a:tblPr>
              <a:tblGrid>
                <a:gridCol w="2619240">
                  <a:extLst>
                    <a:ext uri="{9D8B030D-6E8A-4147-A177-3AD203B41FA5}">
                      <a16:colId xmlns:a16="http://schemas.microsoft.com/office/drawing/2014/main" val="330161325"/>
                    </a:ext>
                  </a:extLst>
                </a:gridCol>
                <a:gridCol w="810607">
                  <a:extLst>
                    <a:ext uri="{9D8B030D-6E8A-4147-A177-3AD203B41FA5}">
                      <a16:colId xmlns:a16="http://schemas.microsoft.com/office/drawing/2014/main" val="1555694296"/>
                    </a:ext>
                  </a:extLst>
                </a:gridCol>
                <a:gridCol w="810607">
                  <a:extLst>
                    <a:ext uri="{9D8B030D-6E8A-4147-A177-3AD203B41FA5}">
                      <a16:colId xmlns:a16="http://schemas.microsoft.com/office/drawing/2014/main" val="249167931"/>
                    </a:ext>
                  </a:extLst>
                </a:gridCol>
                <a:gridCol w="810607">
                  <a:extLst>
                    <a:ext uri="{9D8B030D-6E8A-4147-A177-3AD203B41FA5}">
                      <a16:colId xmlns:a16="http://schemas.microsoft.com/office/drawing/2014/main" val="769418601"/>
                    </a:ext>
                  </a:extLst>
                </a:gridCol>
                <a:gridCol w="810607">
                  <a:extLst>
                    <a:ext uri="{9D8B030D-6E8A-4147-A177-3AD203B41FA5}">
                      <a16:colId xmlns:a16="http://schemas.microsoft.com/office/drawing/2014/main" val="3883528923"/>
                    </a:ext>
                  </a:extLst>
                </a:gridCol>
              </a:tblGrid>
              <a:tr h="452659">
                <a:tc gridSpan="5">
                  <a:txBody>
                    <a:bodyPr/>
                    <a:lstStyle/>
                    <a:p>
                      <a:pPr marL="0" marR="0">
                        <a:spcBef>
                          <a:spcPts val="0"/>
                        </a:spcBef>
                        <a:spcAft>
                          <a:spcPts val="0"/>
                        </a:spcAft>
                      </a:pPr>
                      <a:r>
                        <a:rPr lang="en-US" sz="1400" dirty="0">
                          <a:effectLst/>
                        </a:rPr>
                        <a:t>Model showing the interaction between ethnicity and period on the time lapse between </a:t>
                      </a:r>
                      <a:r>
                        <a:rPr lang="en-US" sz="1400" dirty="0">
                          <a:solidFill>
                            <a:schemeClr val="tx1"/>
                          </a:solidFill>
                          <a:effectLst/>
                        </a:rPr>
                        <a:t>biopsy and first treatment</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AE4B4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25309941"/>
                  </a:ext>
                </a:extLst>
              </a:tr>
              <a:tr h="355213">
                <a:tc>
                  <a:txBody>
                    <a:bodyPr/>
                    <a:lstStyle/>
                    <a:p>
                      <a:pPr marL="0" marR="0">
                        <a:spcBef>
                          <a:spcPts val="0"/>
                        </a:spcBef>
                        <a:spcAft>
                          <a:spcPts val="0"/>
                        </a:spcAft>
                      </a:pPr>
                      <a:r>
                        <a:rPr lang="en-US" sz="1400" dirty="0">
                          <a:effectLst/>
                        </a:rPr>
                        <a:t>Independent Variable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b="1" dirty="0">
                          <a:effectLst/>
                        </a:rPr>
                        <a:t>Estimate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dirty="0">
                          <a:effectLst/>
                        </a:rPr>
                        <a:t>SE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dirty="0">
                          <a:effectLst/>
                        </a:rPr>
                        <a:t>t value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dirty="0">
                          <a:effectLst/>
                        </a:rPr>
                        <a:t>p-value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2533237620"/>
                  </a:ext>
                </a:extLst>
              </a:tr>
              <a:tr h="226330">
                <a:tc>
                  <a:txBody>
                    <a:bodyPr/>
                    <a:lstStyle/>
                    <a:p>
                      <a:pPr marL="0" marR="0">
                        <a:spcBef>
                          <a:spcPts val="0"/>
                        </a:spcBef>
                        <a:spcAft>
                          <a:spcPts val="0"/>
                        </a:spcAft>
                      </a:pPr>
                      <a:r>
                        <a:rPr lang="en-US" sz="1400" dirty="0">
                          <a:effectLst/>
                        </a:rPr>
                        <a:t>(Intercept)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dirty="0">
                          <a:effectLst/>
                        </a:rPr>
                        <a:t>78.929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6.082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12.978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&lt;0.001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2126139262"/>
                  </a:ext>
                </a:extLst>
              </a:tr>
              <a:tr h="226330">
                <a:tc>
                  <a:txBody>
                    <a:bodyPr/>
                    <a:lstStyle/>
                    <a:p>
                      <a:pPr marL="0" marR="0">
                        <a:spcBef>
                          <a:spcPts val="0"/>
                        </a:spcBef>
                        <a:spcAft>
                          <a:spcPts val="0"/>
                        </a:spcAft>
                      </a:pPr>
                      <a:r>
                        <a:rPr lang="en-US" sz="1400" dirty="0">
                          <a:effectLst/>
                        </a:rPr>
                        <a:t>COVID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dirty="0">
                          <a:effectLst/>
                        </a:rPr>
                        <a:t>-6.588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10.260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-0.642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0.521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1573034114"/>
                  </a:ext>
                </a:extLst>
              </a:tr>
              <a:tr h="226330">
                <a:tc>
                  <a:txBody>
                    <a:bodyPr/>
                    <a:lstStyle/>
                    <a:p>
                      <a:pPr marL="0" marR="0">
                        <a:spcBef>
                          <a:spcPts val="0"/>
                        </a:spcBef>
                        <a:spcAft>
                          <a:spcPts val="0"/>
                        </a:spcAft>
                      </a:pPr>
                      <a:r>
                        <a:rPr lang="en-US" sz="1400" dirty="0">
                          <a:effectLst/>
                        </a:rPr>
                        <a:t>Post COVID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dirty="0">
                          <a:effectLst/>
                        </a:rPr>
                        <a:t>-6.868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15.009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-0.458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0.648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1185564136"/>
                  </a:ext>
                </a:extLst>
              </a:tr>
              <a:tr h="226330">
                <a:tc>
                  <a:txBody>
                    <a:bodyPr/>
                    <a:lstStyle/>
                    <a:p>
                      <a:pPr marL="0" marR="0">
                        <a:spcBef>
                          <a:spcPts val="0"/>
                        </a:spcBef>
                        <a:spcAft>
                          <a:spcPts val="0"/>
                        </a:spcAft>
                      </a:pPr>
                      <a:r>
                        <a:rPr lang="en-US" sz="1400" dirty="0">
                          <a:effectLst/>
                        </a:rPr>
                        <a:t>Ethnicity (Hispanic)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a:effectLst/>
                        </a:rPr>
                        <a:t>4.853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10.800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0.449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0.653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3672908083"/>
                  </a:ext>
                </a:extLst>
              </a:tr>
              <a:tr h="226330">
                <a:tc>
                  <a:txBody>
                    <a:bodyPr/>
                    <a:lstStyle/>
                    <a:p>
                      <a:pPr marL="0" marR="0">
                        <a:spcBef>
                          <a:spcPts val="0"/>
                        </a:spcBef>
                        <a:spcAft>
                          <a:spcPts val="0"/>
                        </a:spcAft>
                      </a:pPr>
                      <a:r>
                        <a:rPr lang="en-US" sz="1400" dirty="0">
                          <a:solidFill>
                            <a:schemeClr val="tx1"/>
                          </a:solidFill>
                          <a:effectLst/>
                        </a:rPr>
                        <a:t>COVID x Ethnicity (Hispanic)</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b="1" dirty="0">
                          <a:effectLst/>
                        </a:rPr>
                        <a:t>43.568</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dirty="0">
                          <a:effectLst/>
                        </a:rPr>
                        <a:t>18.245</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dirty="0">
                          <a:effectLst/>
                        </a:rPr>
                        <a:t>2.388</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b="1" dirty="0">
                          <a:effectLst/>
                        </a:rPr>
                        <a:t>0.017</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3360321808"/>
                  </a:ext>
                </a:extLst>
              </a:tr>
              <a:tr h="452659">
                <a:tc>
                  <a:txBody>
                    <a:bodyPr/>
                    <a:lstStyle/>
                    <a:p>
                      <a:pPr marL="0" marR="0">
                        <a:spcBef>
                          <a:spcPts val="0"/>
                        </a:spcBef>
                        <a:spcAft>
                          <a:spcPts val="0"/>
                        </a:spcAft>
                      </a:pPr>
                      <a:r>
                        <a:rPr lang="en-US" sz="1400" dirty="0">
                          <a:effectLst/>
                        </a:rPr>
                        <a:t>Post COVID x Ethnicity (Hispanic)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46946"/>
                    </a:solidFill>
                  </a:tcPr>
                </a:tc>
                <a:tc>
                  <a:txBody>
                    <a:bodyPr/>
                    <a:lstStyle/>
                    <a:p>
                      <a:pPr marL="0" marR="0">
                        <a:spcBef>
                          <a:spcPts val="0"/>
                        </a:spcBef>
                        <a:spcAft>
                          <a:spcPts val="0"/>
                        </a:spcAft>
                      </a:pPr>
                      <a:r>
                        <a:rPr lang="en-US" sz="1400">
                          <a:effectLst/>
                        </a:rPr>
                        <a:t>-3.450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22.953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a:effectLst/>
                        </a:rPr>
                        <a:t>-0.150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tc>
                  <a:txBody>
                    <a:bodyPr/>
                    <a:lstStyle/>
                    <a:p>
                      <a:pPr marL="0" marR="0">
                        <a:spcBef>
                          <a:spcPts val="0"/>
                        </a:spcBef>
                        <a:spcAft>
                          <a:spcPts val="0"/>
                        </a:spcAft>
                      </a:pPr>
                      <a:r>
                        <a:rPr lang="en-US" sz="1400" dirty="0">
                          <a:effectLst/>
                        </a:rPr>
                        <a:t>0.881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4DE"/>
                    </a:solidFill>
                  </a:tcPr>
                </a:tc>
                <a:extLst>
                  <a:ext uri="{0D108BD9-81ED-4DB2-BD59-A6C34878D82A}">
                    <a16:rowId xmlns:a16="http://schemas.microsoft.com/office/drawing/2014/main" val="3935762359"/>
                  </a:ext>
                </a:extLst>
              </a:tr>
            </a:tbl>
          </a:graphicData>
        </a:graphic>
      </p:graphicFrame>
      <p:sp>
        <p:nvSpPr>
          <p:cNvPr id="4" name="TextBox 3">
            <a:extLst>
              <a:ext uri="{FF2B5EF4-FFF2-40B4-BE49-F238E27FC236}">
                <a16:creationId xmlns:a16="http://schemas.microsoft.com/office/drawing/2014/main" id="{40894DE0-D5C1-3ACB-0AC7-FA53D2B0555E}"/>
              </a:ext>
            </a:extLst>
          </p:cNvPr>
          <p:cNvSpPr txBox="1"/>
          <p:nvPr/>
        </p:nvSpPr>
        <p:spPr>
          <a:xfrm>
            <a:off x="202661" y="1541662"/>
            <a:ext cx="4551080" cy="5232202"/>
          </a:xfrm>
          <a:prstGeom prst="rect">
            <a:avLst/>
          </a:prstGeom>
          <a:noFill/>
          <a:ln>
            <a:solidFill>
              <a:srgbClr val="F46946"/>
            </a:solidFill>
          </a:ln>
        </p:spPr>
        <p:txBody>
          <a:bodyPr wrap="square" rtlCol="0">
            <a:spAutoFit/>
          </a:bodyPr>
          <a:lstStyle/>
          <a:p>
            <a:pPr algn="ctr"/>
            <a:endParaRPr lang="en-US" sz="2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US" sz="2800" dirty="0">
                <a:solidFill>
                  <a:srgbClr val="000000"/>
                </a:solidFill>
                <a:effectLst/>
                <a:latin typeface="+mn-lt"/>
                <a:ea typeface="Times New Roman" panose="02020603050405020304" pitchFamily="18" charset="0"/>
                <a:cs typeface="Times New Roman" panose="02020603050405020304" pitchFamily="18" charset="0"/>
              </a:rPr>
              <a:t>Compared to Non-Hispanics, Hispanics in Group 2 experienced a </a:t>
            </a:r>
            <a:r>
              <a:rPr lang="en-US" sz="2800" b="1" dirty="0">
                <a:solidFill>
                  <a:srgbClr val="000000"/>
                </a:solidFill>
                <a:effectLst/>
                <a:latin typeface="+mn-lt"/>
                <a:ea typeface="Times New Roman" panose="02020603050405020304" pitchFamily="18" charset="0"/>
                <a:cs typeface="Times New Roman" panose="02020603050405020304" pitchFamily="18" charset="0"/>
              </a:rPr>
              <a:t>shorter time lapse between mammogram and biopsy </a:t>
            </a:r>
          </a:p>
          <a:p>
            <a:pPr algn="ctr"/>
            <a:r>
              <a:rPr lang="en-US" sz="2000" dirty="0">
                <a:solidFill>
                  <a:srgbClr val="000000"/>
                </a:solidFill>
                <a:effectLst/>
                <a:latin typeface="+mn-lt"/>
                <a:ea typeface="Times New Roman" panose="02020603050405020304" pitchFamily="18" charset="0"/>
                <a:cs typeface="Times New Roman" panose="02020603050405020304" pitchFamily="18" charset="0"/>
              </a:rPr>
              <a:t>(β = -17.34, SE = 5.46, p = 0.002).</a:t>
            </a:r>
          </a:p>
          <a:p>
            <a:pPr algn="ctr"/>
            <a:endParaRPr lang="en-US" sz="2800" dirty="0">
              <a:solidFill>
                <a:srgbClr val="000000"/>
              </a:solidFill>
              <a:ea typeface="Times New Roman" panose="02020603050405020304" pitchFamily="18" charset="0"/>
              <a:cs typeface="Times New Roman" panose="02020603050405020304" pitchFamily="18" charset="0"/>
            </a:endParaRPr>
          </a:p>
          <a:p>
            <a:pPr algn="ctr"/>
            <a:r>
              <a:rPr lang="en-US" sz="2800" dirty="0">
                <a:solidFill>
                  <a:srgbClr val="000000"/>
                </a:solidFill>
                <a:effectLst/>
                <a:latin typeface="+mn-lt"/>
                <a:ea typeface="Times New Roman" panose="02020603050405020304" pitchFamily="18" charset="0"/>
                <a:cs typeface="Times New Roman" panose="02020603050405020304" pitchFamily="18" charset="0"/>
              </a:rPr>
              <a:t>However, they experienced a </a:t>
            </a:r>
            <a:r>
              <a:rPr lang="en-US" sz="2800" b="1" dirty="0">
                <a:solidFill>
                  <a:srgbClr val="000000"/>
                </a:solidFill>
                <a:effectLst/>
                <a:latin typeface="+mn-lt"/>
                <a:ea typeface="Times New Roman" panose="02020603050405020304" pitchFamily="18" charset="0"/>
                <a:cs typeface="Times New Roman" panose="02020603050405020304" pitchFamily="18" charset="0"/>
              </a:rPr>
              <a:t>longer time lapse between biopsy and first treatment</a:t>
            </a:r>
          </a:p>
          <a:p>
            <a:pPr algn="ctr"/>
            <a:r>
              <a:rPr lang="en-US" sz="2000" dirty="0">
                <a:solidFill>
                  <a:srgbClr val="000000"/>
                </a:solidFill>
                <a:effectLst/>
                <a:latin typeface="+mn-lt"/>
                <a:ea typeface="Times New Roman" panose="02020603050405020304" pitchFamily="18" charset="0"/>
                <a:cs typeface="Times New Roman" panose="02020603050405020304" pitchFamily="18" charset="0"/>
              </a:rPr>
              <a:t>(β = 43.57, SE = 18.25, p = 0.017). </a:t>
            </a:r>
          </a:p>
          <a:p>
            <a:pPr algn="ct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p:txBody>
      </p:sp>
      <p:cxnSp>
        <p:nvCxnSpPr>
          <p:cNvPr id="5" name="Elbow Connector 4">
            <a:extLst>
              <a:ext uri="{FF2B5EF4-FFF2-40B4-BE49-F238E27FC236}">
                <a16:creationId xmlns:a16="http://schemas.microsoft.com/office/drawing/2014/main" id="{FC3AA4E1-20BA-3416-0B22-1C35660D8563}"/>
              </a:ext>
            </a:extLst>
          </p:cNvPr>
          <p:cNvCxnSpPr>
            <a:cxnSpLocks/>
          </p:cNvCxnSpPr>
          <p:nvPr/>
        </p:nvCxnSpPr>
        <p:spPr>
          <a:xfrm>
            <a:off x="4466562" y="5614478"/>
            <a:ext cx="831152" cy="337795"/>
          </a:xfrm>
          <a:prstGeom prst="bentConnector3">
            <a:avLst>
              <a:gd name="adj1" fmla="val 50000"/>
            </a:avLst>
          </a:prstGeom>
          <a:ln w="38100">
            <a:solidFill>
              <a:srgbClr val="AE4B47"/>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a:extLst>
              <a:ext uri="{FF2B5EF4-FFF2-40B4-BE49-F238E27FC236}">
                <a16:creationId xmlns:a16="http://schemas.microsoft.com/office/drawing/2014/main" id="{39A18BAF-4454-5F5D-20B2-5E3EDB86E590}"/>
              </a:ext>
            </a:extLst>
          </p:cNvPr>
          <p:cNvCxnSpPr>
            <a:cxnSpLocks/>
          </p:cNvCxnSpPr>
          <p:nvPr/>
        </p:nvCxnSpPr>
        <p:spPr>
          <a:xfrm>
            <a:off x="4630057" y="3283041"/>
            <a:ext cx="691330" cy="224242"/>
          </a:xfrm>
          <a:prstGeom prst="bentConnector3">
            <a:avLst>
              <a:gd name="adj1" fmla="val 50000"/>
            </a:avLst>
          </a:prstGeom>
          <a:ln w="38100">
            <a:solidFill>
              <a:srgbClr val="AE4B47"/>
            </a:solidFill>
            <a:tailEnd type="triangle"/>
          </a:ln>
        </p:spPr>
        <p:style>
          <a:lnRef idx="1">
            <a:schemeClr val="accent1"/>
          </a:lnRef>
          <a:fillRef idx="0">
            <a:schemeClr val="accent1"/>
          </a:fillRef>
          <a:effectRef idx="0">
            <a:schemeClr val="accent1"/>
          </a:effectRef>
          <a:fontRef idx="minor">
            <a:schemeClr val="tx1"/>
          </a:fontRef>
        </p:style>
      </p:cxnSp>
      <p:sp>
        <p:nvSpPr>
          <p:cNvPr id="23" name="Frame 22">
            <a:extLst>
              <a:ext uri="{FF2B5EF4-FFF2-40B4-BE49-F238E27FC236}">
                <a16:creationId xmlns:a16="http://schemas.microsoft.com/office/drawing/2014/main" id="{54C836C7-7B79-544C-67C8-D8102CE7BB0F}"/>
              </a:ext>
            </a:extLst>
          </p:cNvPr>
          <p:cNvSpPr/>
          <p:nvPr/>
        </p:nvSpPr>
        <p:spPr>
          <a:xfrm>
            <a:off x="5321387" y="3346729"/>
            <a:ext cx="6444343" cy="321108"/>
          </a:xfrm>
          <a:prstGeom prst="frame">
            <a:avLst>
              <a:gd name="adj1" fmla="val 4392"/>
            </a:avLst>
          </a:prstGeom>
          <a:solidFill>
            <a:schemeClr val="bg1"/>
          </a:solidFill>
          <a:ln>
            <a:solidFill>
              <a:srgbClr val="FFB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23">
            <a:extLst>
              <a:ext uri="{FF2B5EF4-FFF2-40B4-BE49-F238E27FC236}">
                <a16:creationId xmlns:a16="http://schemas.microsoft.com/office/drawing/2014/main" id="{7901879D-D547-3193-36D0-EF59BD8F7833}"/>
              </a:ext>
            </a:extLst>
          </p:cNvPr>
          <p:cNvSpPr/>
          <p:nvPr/>
        </p:nvSpPr>
        <p:spPr>
          <a:xfrm>
            <a:off x="5297714" y="5791719"/>
            <a:ext cx="6444343" cy="321108"/>
          </a:xfrm>
          <a:prstGeom prst="frame">
            <a:avLst>
              <a:gd name="adj1" fmla="val 4392"/>
            </a:avLst>
          </a:prstGeom>
          <a:solidFill>
            <a:schemeClr val="bg1"/>
          </a:solidFill>
          <a:ln>
            <a:solidFill>
              <a:srgbClr val="FFB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408566A7-AB29-FADC-C7AD-11A6A8CA7AC0}"/>
              </a:ext>
            </a:extLst>
          </p:cNvPr>
          <p:cNvSpPr txBox="1"/>
          <p:nvPr/>
        </p:nvSpPr>
        <p:spPr>
          <a:xfrm>
            <a:off x="151819" y="499262"/>
            <a:ext cx="4780344" cy="769441"/>
          </a:xfrm>
          <a:prstGeom prst="rect">
            <a:avLst/>
          </a:prstGeom>
          <a:noFill/>
        </p:spPr>
        <p:txBody>
          <a:bodyPr wrap="square" rtlCol="0">
            <a:spAutoFit/>
          </a:bodyPr>
          <a:lstStyle/>
          <a:p>
            <a:r>
              <a:rPr lang="en-US" sz="4400" b="1" dirty="0"/>
              <a:t>RESULTS</a:t>
            </a:r>
          </a:p>
        </p:txBody>
      </p:sp>
    </p:spTree>
    <p:extLst>
      <p:ext uri="{BB962C8B-B14F-4D97-AF65-F5344CB8AC3E}">
        <p14:creationId xmlns:p14="http://schemas.microsoft.com/office/powerpoint/2010/main" val="16697699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1067</TotalTime>
  <Words>1386</Words>
  <Application>Microsoft Office PowerPoint</Application>
  <PresentationFormat>Widescreen</PresentationFormat>
  <Paragraphs>233</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Söhne</vt:lpstr>
      <vt:lpstr>Source Sans Pro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Cannon</dc:creator>
  <cp:lastModifiedBy>Cannon, Elliotte</cp:lastModifiedBy>
  <cp:revision>305</cp:revision>
  <dcterms:created xsi:type="dcterms:W3CDTF">2023-03-20T19:13:22Z</dcterms:created>
  <dcterms:modified xsi:type="dcterms:W3CDTF">2023-04-10T00:31:51Z</dcterms:modified>
</cp:coreProperties>
</file>