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92" r:id="rId2"/>
  </p:sldMasterIdLst>
  <p:notesMasterIdLst>
    <p:notesMasterId r:id="rId23"/>
  </p:notesMasterIdLst>
  <p:sldIdLst>
    <p:sldId id="257" r:id="rId3"/>
    <p:sldId id="258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3" r:id="rId19"/>
    <p:sldId id="256" r:id="rId20"/>
    <p:sldId id="281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3125FE-8A59-3740-BC04-E9ACC29FC5A1}">
          <p14:sldIdLst>
            <p14:sldId id="257"/>
            <p14:sldId id="258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3"/>
            <p14:sldId id="256"/>
            <p14:sldId id="28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0"/>
    <p:restoredTop sz="86688"/>
  </p:normalViewPr>
  <p:slideViewPr>
    <p:cSldViewPr snapToGrid="0">
      <p:cViewPr varScale="1">
        <p:scale>
          <a:sx n="93" d="100"/>
          <a:sy n="93" d="100"/>
        </p:scale>
        <p:origin x="16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B1D6-54D8-774C-A808-AE430C1445B8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4749B-E33E-844B-9CF4-2F4DAE507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8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 SLIDES FOR QUESTIONS IF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749B-E33E-844B-9CF4-2F4DAE507B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4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EXTRA SLIDES FOR QUESTIONS IF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749B-E33E-844B-9CF4-2F4DAE507B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8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0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98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5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8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98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61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68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33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4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96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28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50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6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4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1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8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7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0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2.pn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0F79BD2E-302A-24B3-A017-3A462581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8" y="244"/>
            <a:ext cx="12199815" cy="6857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D9FF87-732C-AF34-166B-802164187D14}"/>
              </a:ext>
            </a:extLst>
          </p:cNvPr>
          <p:cNvSpPr/>
          <p:nvPr/>
        </p:nvSpPr>
        <p:spPr>
          <a:xfrm>
            <a:off x="0" y="5851769"/>
            <a:ext cx="12191999" cy="10062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6D3BD-FFC1-CBE6-D22B-DCAD63B5D47B}"/>
              </a:ext>
            </a:extLst>
          </p:cNvPr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  <a:ea typeface="Source Sans Pro Black"/>
                <a:cs typeface="Calibri" panose="020F0502020204030204"/>
              </a:rPr>
              <a:t>1ST ANNUAL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WEST TEXAS HEALTH DISPARITIES</a:t>
            </a:r>
            <a:endParaRPr lang="en-US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RESEARCH SYMPOSIUM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CEBB849-A26C-3352-7045-F319A600E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849761-205E-9E27-B8F8-A893A1568554}"/>
              </a:ext>
            </a:extLst>
          </p:cNvPr>
          <p:cNvCxnSpPr>
            <a:cxnSpLocks/>
          </p:cNvCxnSpPr>
          <p:nvPr/>
        </p:nvCxnSpPr>
        <p:spPr>
          <a:xfrm flipV="1">
            <a:off x="507445" y="4311732"/>
            <a:ext cx="10315575" cy="1652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05922A9A-A519-8DCA-A7E4-37C2E4F24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45" y="983043"/>
            <a:ext cx="10315575" cy="3256463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+mn-lt"/>
              </a:rPr>
              <a:t>IMPACT OF RACE ON UTILIZATION OF RIB PLATING: </a:t>
            </a:r>
            <a:br>
              <a:rPr lang="en-US" dirty="0">
                <a:latin typeface="+mn-lt"/>
              </a:rPr>
            </a:br>
            <a:r>
              <a:rPr lang="en-US" sz="3200" dirty="0">
                <a:latin typeface="+mn-lt"/>
              </a:rPr>
              <a:t>A CROSS-SECTIONAL NATIONAL COHORT ANALYSIS</a:t>
            </a:r>
            <a:endParaRPr lang="en-US" sz="4000" dirty="0"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E941998-4721-F8E2-22E7-A3DC7F254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445" y="4428372"/>
            <a:ext cx="10113818" cy="1201490"/>
          </a:xfrm>
        </p:spPr>
        <p:txBody>
          <a:bodyPr/>
          <a:lstStyle/>
          <a:p>
            <a:pPr algn="l"/>
            <a:r>
              <a:rPr lang="en-US" b="0" i="1" u="none" strike="noStrike" dirty="0">
                <a:effectLst/>
              </a:rPr>
              <a:t>Esere Nesiama MBA; Neeraj </a:t>
            </a:r>
            <a:r>
              <a:rPr lang="en-US" b="0" i="1" u="none" strike="noStrike" dirty="0" err="1">
                <a:effectLst/>
              </a:rPr>
              <a:t>Dayama</a:t>
            </a:r>
            <a:r>
              <a:rPr lang="en-US" b="0" i="1" u="none" strike="noStrike" dirty="0">
                <a:effectLst/>
              </a:rPr>
              <a:t> MD, PhD, MBA; Kripa Shrestha MBBS, MPH, MS; </a:t>
            </a:r>
            <a:r>
              <a:rPr lang="en-US" b="0" i="1" u="none" strike="noStrike" dirty="0" err="1">
                <a:effectLst/>
              </a:rPr>
              <a:t>Samudani</a:t>
            </a:r>
            <a:r>
              <a:rPr lang="en-US" b="0" i="1" u="none" strike="noStrike" dirty="0">
                <a:effectLst/>
              </a:rPr>
              <a:t> </a:t>
            </a:r>
            <a:r>
              <a:rPr lang="en-US" b="0" i="1" u="none" strike="noStrike" dirty="0" err="1">
                <a:effectLst/>
              </a:rPr>
              <a:t>Dhanasekara</a:t>
            </a:r>
            <a:r>
              <a:rPr lang="en-US" b="0" i="1" u="none" strike="noStrike" dirty="0">
                <a:effectLst/>
              </a:rPr>
              <a:t> MD, MS, PhD; Sharmila </a:t>
            </a:r>
            <a:r>
              <a:rPr lang="en-US" b="0" i="1" u="none" strike="noStrike" dirty="0" err="1">
                <a:effectLst/>
              </a:rPr>
              <a:t>Dissanaike</a:t>
            </a:r>
            <a:r>
              <a:rPr lang="en-US" b="0" i="1" u="none" strike="noStrike" dirty="0">
                <a:effectLst/>
              </a:rPr>
              <a:t> MD, FACS</a:t>
            </a:r>
          </a:p>
        </p:txBody>
      </p:sp>
    </p:spTree>
    <p:extLst>
      <p:ext uri="{BB962C8B-B14F-4D97-AF65-F5344CB8AC3E}">
        <p14:creationId xmlns:p14="http://schemas.microsoft.com/office/powerpoint/2010/main" val="365829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C7348-49C0-FB88-5D1B-59D94BA2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5163"/>
            <a:ext cx="10515600" cy="112144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n-lt"/>
              </a:rPr>
              <a:t>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1616A7-4F94-867A-1CA6-349B7FEE8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76290"/>
              </p:ext>
            </p:extLst>
          </p:nvPr>
        </p:nvGraphicFramePr>
        <p:xfrm>
          <a:off x="1967345" y="2223951"/>
          <a:ext cx="9836727" cy="46057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77837">
                  <a:extLst>
                    <a:ext uri="{9D8B030D-6E8A-4147-A177-3AD203B41FA5}">
                      <a16:colId xmlns:a16="http://schemas.microsoft.com/office/drawing/2014/main" val="3110737986"/>
                    </a:ext>
                  </a:extLst>
                </a:gridCol>
                <a:gridCol w="6082249">
                  <a:extLst>
                    <a:ext uri="{9D8B030D-6E8A-4147-A177-3AD203B41FA5}">
                      <a16:colId xmlns:a16="http://schemas.microsoft.com/office/drawing/2014/main" val="3368090174"/>
                    </a:ext>
                  </a:extLst>
                </a:gridCol>
                <a:gridCol w="1376641">
                  <a:extLst>
                    <a:ext uri="{9D8B030D-6E8A-4147-A177-3AD203B41FA5}">
                      <a16:colId xmlns:a16="http://schemas.microsoft.com/office/drawing/2014/main" val="901108968"/>
                    </a:ext>
                  </a:extLst>
                </a:gridCol>
              </a:tblGrid>
              <a:tr h="65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Characteristic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Odds Ratio [95% Confidence Interval]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P-value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7013387"/>
                  </a:ext>
                </a:extLst>
              </a:tr>
              <a:tr h="65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n-lt"/>
                        </a:rPr>
                        <a:t>Black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0.62 [0.54-0.72]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549062"/>
                  </a:ext>
                </a:extLst>
              </a:tr>
              <a:tr h="65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n-lt"/>
                        </a:rPr>
                        <a:t>Female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0.70 [0.65-0.76]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1835784"/>
                  </a:ext>
                </a:extLst>
              </a:tr>
              <a:tr h="65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Age (years)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9358548"/>
                  </a:ext>
                </a:extLst>
              </a:tr>
              <a:tr h="65797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16-39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Reference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3180501"/>
                  </a:ext>
                </a:extLst>
              </a:tr>
              <a:tr h="65797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40-65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0.65 [0.59-0.71]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6237513"/>
                  </a:ext>
                </a:extLst>
              </a:tr>
              <a:tr h="65797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&gt;65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0.39 [0.34-0.45]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3512808"/>
                  </a:ext>
                </a:extLst>
              </a:tr>
            </a:tbl>
          </a:graphicData>
        </a:graphic>
      </p:graphicFrame>
      <p:pic>
        <p:nvPicPr>
          <p:cNvPr id="4" name="Graphic 3" descr="Downward trend graph with solid fill">
            <a:extLst>
              <a:ext uri="{FF2B5EF4-FFF2-40B4-BE49-F238E27FC236}">
                <a16:creationId xmlns:a16="http://schemas.microsoft.com/office/drawing/2014/main" id="{0C4D1224-DE74-004D-A288-65C3C0A61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928" y="2591578"/>
            <a:ext cx="1039091" cy="1039091"/>
          </a:xfrm>
          <a:prstGeom prst="rect">
            <a:avLst/>
          </a:prstGeom>
        </p:spPr>
      </p:pic>
      <p:pic>
        <p:nvPicPr>
          <p:cNvPr id="5" name="Graphic 4" descr="Gender with solid fill">
            <a:extLst>
              <a:ext uri="{FF2B5EF4-FFF2-40B4-BE49-F238E27FC236}">
                <a16:creationId xmlns:a16="http://schemas.microsoft.com/office/drawing/2014/main" id="{FEC42E18-3CF8-9DBF-8585-2A2E241122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753" y="3496736"/>
            <a:ext cx="1121439" cy="1121439"/>
          </a:xfrm>
          <a:prstGeom prst="rect">
            <a:avLst/>
          </a:prstGeom>
        </p:spPr>
      </p:pic>
      <p:pic>
        <p:nvPicPr>
          <p:cNvPr id="6" name="Graphic 5" descr="Downward trend graph with solid fill">
            <a:extLst>
              <a:ext uri="{FF2B5EF4-FFF2-40B4-BE49-F238E27FC236}">
                <a16:creationId xmlns:a16="http://schemas.microsoft.com/office/drawing/2014/main" id="{D4347FD3-BC53-3440-CABE-16C9CB160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926" y="4621514"/>
            <a:ext cx="1039091" cy="1039091"/>
          </a:xfrm>
          <a:prstGeom prst="rect">
            <a:avLst/>
          </a:prstGeom>
        </p:spPr>
      </p:pic>
      <p:pic>
        <p:nvPicPr>
          <p:cNvPr id="7" name="Graphic 6" descr="Man with cane with solid fill">
            <a:extLst>
              <a:ext uri="{FF2B5EF4-FFF2-40B4-BE49-F238E27FC236}">
                <a16:creationId xmlns:a16="http://schemas.microsoft.com/office/drawing/2014/main" id="{AA951182-011B-54ED-0CFB-9D2BCB85E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6753" y="5565940"/>
            <a:ext cx="1121439" cy="11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5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DE5C7-3F91-392A-3B5D-03B147DC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789"/>
            <a:ext cx="10515600" cy="112144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n-lt"/>
              </a:rPr>
              <a:t>Injury Type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C43B81-404B-68C7-6ABA-6614601A4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16110"/>
              </p:ext>
            </p:extLst>
          </p:nvPr>
        </p:nvGraphicFramePr>
        <p:xfrm>
          <a:off x="2161308" y="2189018"/>
          <a:ext cx="10030691" cy="46689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64353">
                  <a:extLst>
                    <a:ext uri="{9D8B030D-6E8A-4147-A177-3AD203B41FA5}">
                      <a16:colId xmlns:a16="http://schemas.microsoft.com/office/drawing/2014/main" val="2848125087"/>
                    </a:ext>
                  </a:extLst>
                </a:gridCol>
                <a:gridCol w="5599060">
                  <a:extLst>
                    <a:ext uri="{9D8B030D-6E8A-4147-A177-3AD203B41FA5}">
                      <a16:colId xmlns:a16="http://schemas.microsoft.com/office/drawing/2014/main" val="503243915"/>
                    </a:ext>
                  </a:extLst>
                </a:gridCol>
                <a:gridCol w="1267278">
                  <a:extLst>
                    <a:ext uri="{9D8B030D-6E8A-4147-A177-3AD203B41FA5}">
                      <a16:colId xmlns:a16="http://schemas.microsoft.com/office/drawing/2014/main" val="1719756865"/>
                    </a:ext>
                  </a:extLst>
                </a:gridCol>
              </a:tblGrid>
              <a:tr h="5836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Characteristic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+mn-lt"/>
                        </a:rPr>
                        <a:t>Odds Ratio [95% Confidence Interval]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P-value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633861"/>
                  </a:ext>
                </a:extLst>
              </a:tr>
              <a:tr h="5836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n-lt"/>
                        </a:rPr>
                        <a:t>Type of Injury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206726"/>
                  </a:ext>
                </a:extLst>
              </a:tr>
              <a:tr h="583623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Single fracture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0.06 [0.05-0.07]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7901196"/>
                  </a:ext>
                </a:extLst>
              </a:tr>
              <a:tr h="583623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Multiple fractures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0.14 [0.11-0.17]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0559002"/>
                  </a:ext>
                </a:extLst>
              </a:tr>
              <a:tr h="583623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Flail chest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3.10 [2.52-3.80]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6616507"/>
                  </a:ext>
                </a:extLst>
              </a:tr>
              <a:tr h="5836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n-lt"/>
                        </a:rPr>
                        <a:t>Injury Severity Score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0501779"/>
                  </a:ext>
                </a:extLst>
              </a:tr>
              <a:tr h="583623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&lt;16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Reference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9357596"/>
                  </a:ext>
                </a:extLst>
              </a:tr>
              <a:tr h="583623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16-75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0.95 [0.85-1.06]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0.3459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7089427"/>
                  </a:ext>
                </a:extLst>
              </a:tr>
            </a:tbl>
          </a:graphicData>
        </a:graphic>
      </p:graphicFrame>
      <p:pic>
        <p:nvPicPr>
          <p:cNvPr id="4" name="Graphic 3" descr="Skeleton with solid fill">
            <a:extLst>
              <a:ext uri="{FF2B5EF4-FFF2-40B4-BE49-F238E27FC236}">
                <a16:creationId xmlns:a16="http://schemas.microsoft.com/office/drawing/2014/main" id="{FFF18111-AD6D-629B-89C5-4898376C6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261" y="3064009"/>
            <a:ext cx="1560063" cy="1560063"/>
          </a:xfrm>
          <a:prstGeom prst="rect">
            <a:avLst/>
          </a:prstGeom>
        </p:spPr>
      </p:pic>
      <p:pic>
        <p:nvPicPr>
          <p:cNvPr id="5" name="Graphic 4" descr="Scales of justice with solid fill">
            <a:extLst>
              <a:ext uri="{FF2B5EF4-FFF2-40B4-BE49-F238E27FC236}">
                <a16:creationId xmlns:a16="http://schemas.microsoft.com/office/drawing/2014/main" id="{B3F25A36-6848-E86D-8251-82D1B1471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044" y="5482361"/>
            <a:ext cx="1274498" cy="12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6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FBBA7-0106-E485-3D1A-61BE635DA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7454"/>
            <a:ext cx="10515600" cy="112144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n-lt"/>
              </a:rPr>
              <a:t>Insurance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BE008E-DEAB-6A87-74C9-51FA7334A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279660"/>
              </p:ext>
            </p:extLst>
          </p:nvPr>
        </p:nvGraphicFramePr>
        <p:xfrm>
          <a:off x="2081281" y="2282147"/>
          <a:ext cx="9919855" cy="42656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29389">
                  <a:extLst>
                    <a:ext uri="{9D8B030D-6E8A-4147-A177-3AD203B41FA5}">
                      <a16:colId xmlns:a16="http://schemas.microsoft.com/office/drawing/2014/main" val="3688629962"/>
                    </a:ext>
                  </a:extLst>
                </a:gridCol>
                <a:gridCol w="5537192">
                  <a:extLst>
                    <a:ext uri="{9D8B030D-6E8A-4147-A177-3AD203B41FA5}">
                      <a16:colId xmlns:a16="http://schemas.microsoft.com/office/drawing/2014/main" val="2170978698"/>
                    </a:ext>
                  </a:extLst>
                </a:gridCol>
                <a:gridCol w="1253274">
                  <a:extLst>
                    <a:ext uri="{9D8B030D-6E8A-4147-A177-3AD203B41FA5}">
                      <a16:colId xmlns:a16="http://schemas.microsoft.com/office/drawing/2014/main" val="1845148610"/>
                    </a:ext>
                  </a:extLst>
                </a:gridCol>
              </a:tblGrid>
              <a:tr h="71094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Characteristic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Odds Ratio [95% Confidence Interval]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P-value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2370390"/>
                  </a:ext>
                </a:extLst>
              </a:tr>
              <a:tr h="71094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n-lt"/>
                        </a:rPr>
                        <a:t>Insurance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074699"/>
                  </a:ext>
                </a:extLst>
              </a:tr>
              <a:tr h="71094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Private Insurance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0.55 [0.50-0.61]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6215133"/>
                  </a:ext>
                </a:extLst>
              </a:tr>
              <a:tr h="71094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Uninsured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0.44 [0.37-0.52]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971282"/>
                  </a:ext>
                </a:extLst>
              </a:tr>
              <a:tr h="71094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Medicaid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0.38 [0.34-0.44]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8505752"/>
                  </a:ext>
                </a:extLst>
              </a:tr>
              <a:tr h="71094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Medicare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0.32 [0.28-0.36]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0369312"/>
                  </a:ext>
                </a:extLst>
              </a:tr>
            </a:tbl>
          </a:graphicData>
        </a:graphic>
      </p:graphicFrame>
      <p:pic>
        <p:nvPicPr>
          <p:cNvPr id="4" name="Graphic 3" descr="Piggy Bank with solid fill">
            <a:extLst>
              <a:ext uri="{FF2B5EF4-FFF2-40B4-BE49-F238E27FC236}">
                <a16:creationId xmlns:a16="http://schemas.microsoft.com/office/drawing/2014/main" id="{8EF9C661-5DCD-58C1-663E-954A383A2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864" y="2443665"/>
            <a:ext cx="1250112" cy="1250112"/>
          </a:xfrm>
          <a:prstGeom prst="rect">
            <a:avLst/>
          </a:prstGeom>
        </p:spPr>
      </p:pic>
      <p:pic>
        <p:nvPicPr>
          <p:cNvPr id="5" name="Graphic 4" descr="Badge 1 with solid fill">
            <a:extLst>
              <a:ext uri="{FF2B5EF4-FFF2-40B4-BE49-F238E27FC236}">
                <a16:creationId xmlns:a16="http://schemas.microsoft.com/office/drawing/2014/main" id="{C46D6032-C650-6DFD-021B-39C8B26621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720" y="3487241"/>
            <a:ext cx="914400" cy="914400"/>
          </a:xfrm>
          <a:prstGeom prst="rect">
            <a:avLst/>
          </a:prstGeom>
        </p:spPr>
      </p:pic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B44CA800-5D2C-751D-E7F1-386530271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720" y="4231354"/>
            <a:ext cx="914400" cy="914400"/>
          </a:xfrm>
          <a:prstGeom prst="rect">
            <a:avLst/>
          </a:prstGeom>
        </p:spPr>
      </p:pic>
      <p:pic>
        <p:nvPicPr>
          <p:cNvPr id="7" name="Graphic 6" descr="Badge 3 with solid fill">
            <a:extLst>
              <a:ext uri="{FF2B5EF4-FFF2-40B4-BE49-F238E27FC236}">
                <a16:creationId xmlns:a16="http://schemas.microsoft.com/office/drawing/2014/main" id="{32F6D8DF-6362-8491-2737-9839DC4A4E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8720" y="4988017"/>
            <a:ext cx="914400" cy="914400"/>
          </a:xfrm>
          <a:prstGeom prst="rect">
            <a:avLst/>
          </a:prstGeom>
        </p:spPr>
      </p:pic>
      <p:pic>
        <p:nvPicPr>
          <p:cNvPr id="8" name="Graphic 7" descr="Badge 4 with solid fill">
            <a:extLst>
              <a:ext uri="{FF2B5EF4-FFF2-40B4-BE49-F238E27FC236}">
                <a16:creationId xmlns:a16="http://schemas.microsoft.com/office/drawing/2014/main" id="{DA4A1228-15BB-2C61-9736-36FA38ACA0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8720" y="57321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2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915B5-EC59-4C07-D94E-5B62C057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03"/>
            <a:ext cx="10515600" cy="112144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n-lt"/>
              </a:rPr>
              <a:t>Income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B7CA03-483D-4E7A-7724-86E17E618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146521"/>
              </p:ext>
            </p:extLst>
          </p:nvPr>
        </p:nvGraphicFramePr>
        <p:xfrm>
          <a:off x="2079804" y="2365818"/>
          <a:ext cx="9921332" cy="42078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20249">
                  <a:extLst>
                    <a:ext uri="{9D8B030D-6E8A-4147-A177-3AD203B41FA5}">
                      <a16:colId xmlns:a16="http://schemas.microsoft.com/office/drawing/2014/main" val="570570220"/>
                    </a:ext>
                  </a:extLst>
                </a:gridCol>
                <a:gridCol w="6047622">
                  <a:extLst>
                    <a:ext uri="{9D8B030D-6E8A-4147-A177-3AD203B41FA5}">
                      <a16:colId xmlns:a16="http://schemas.microsoft.com/office/drawing/2014/main" val="3885949661"/>
                    </a:ext>
                  </a:extLst>
                </a:gridCol>
                <a:gridCol w="1253461">
                  <a:extLst>
                    <a:ext uri="{9D8B030D-6E8A-4147-A177-3AD203B41FA5}">
                      <a16:colId xmlns:a16="http://schemas.microsoft.com/office/drawing/2014/main" val="2410439629"/>
                    </a:ext>
                  </a:extLst>
                </a:gridCol>
              </a:tblGrid>
              <a:tr h="4647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Characteristic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Odds Ratio [95% Confidence Interval]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P-value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1949489"/>
                  </a:ext>
                </a:extLst>
              </a:tr>
              <a:tr h="8742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Income Quartile Zip Code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1247801"/>
                  </a:ext>
                </a:extLst>
              </a:tr>
              <a:tr h="74910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≤25%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Reference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1214995"/>
                  </a:ext>
                </a:extLst>
              </a:tr>
              <a:tr h="70658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25-50%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0.71 [0.64-0.78]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914648"/>
                  </a:ext>
                </a:extLst>
              </a:tr>
              <a:tr h="74814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50-75%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0.65 [0.59-0.72]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5520586"/>
                  </a:ext>
                </a:extLst>
              </a:tr>
              <a:tr h="66501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≥75%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0.68 [0.60-0.78]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1369200"/>
                  </a:ext>
                </a:extLst>
              </a:tr>
            </a:tbl>
          </a:graphicData>
        </a:graphic>
      </p:graphicFrame>
      <p:pic>
        <p:nvPicPr>
          <p:cNvPr id="4" name="Graphic 3" descr="Money with solid fill">
            <a:extLst>
              <a:ext uri="{FF2B5EF4-FFF2-40B4-BE49-F238E27FC236}">
                <a16:creationId xmlns:a16="http://schemas.microsoft.com/office/drawing/2014/main" id="{93A36D3F-F0A2-7166-807A-097547D4C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863" y="2210534"/>
            <a:ext cx="1320477" cy="1320477"/>
          </a:xfrm>
          <a:prstGeom prst="rect">
            <a:avLst/>
          </a:prstGeom>
        </p:spPr>
      </p:pic>
      <p:pic>
        <p:nvPicPr>
          <p:cNvPr id="5" name="Graphic 4" descr="Business Growth with solid fill">
            <a:extLst>
              <a:ext uri="{FF2B5EF4-FFF2-40B4-BE49-F238E27FC236}">
                <a16:creationId xmlns:a16="http://schemas.microsoft.com/office/drawing/2014/main" id="{D651A276-34D4-8327-6B10-7A21B12BC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863" y="3564099"/>
            <a:ext cx="1320477" cy="1320477"/>
          </a:xfrm>
          <a:prstGeom prst="rect">
            <a:avLst/>
          </a:prstGeom>
        </p:spPr>
      </p:pic>
      <p:pic>
        <p:nvPicPr>
          <p:cNvPr id="6" name="Graphic 5" descr="Downward trend graph with solid fill">
            <a:extLst>
              <a:ext uri="{FF2B5EF4-FFF2-40B4-BE49-F238E27FC236}">
                <a16:creationId xmlns:a16="http://schemas.microsoft.com/office/drawing/2014/main" id="{19F041D1-0447-806B-A409-6F1150AE00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863" y="4884576"/>
            <a:ext cx="1320477" cy="1320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3F3BFC-5DE5-6EF5-F92F-AE72043DDBDF}"/>
              </a:ext>
            </a:extLst>
          </p:cNvPr>
          <p:cNvSpPr txBox="1"/>
          <p:nvPr/>
        </p:nvSpPr>
        <p:spPr>
          <a:xfrm>
            <a:off x="1511340" y="4542446"/>
            <a:ext cx="3172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82371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3CEF7-9812-2541-CA1E-2ECC9F96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4693"/>
            <a:ext cx="10515600" cy="112144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n-lt"/>
              </a:rPr>
              <a:t>Region and Hospital Size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93EE26-53A5-1C52-BFF2-4A96942D1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330800"/>
              </p:ext>
            </p:extLst>
          </p:nvPr>
        </p:nvGraphicFramePr>
        <p:xfrm>
          <a:off x="2022766" y="1948023"/>
          <a:ext cx="9978370" cy="48787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47848">
                  <a:extLst>
                    <a:ext uri="{9D8B030D-6E8A-4147-A177-3AD203B41FA5}">
                      <a16:colId xmlns:a16="http://schemas.microsoft.com/office/drawing/2014/main" val="2759239483"/>
                    </a:ext>
                  </a:extLst>
                </a:gridCol>
                <a:gridCol w="5569855">
                  <a:extLst>
                    <a:ext uri="{9D8B030D-6E8A-4147-A177-3AD203B41FA5}">
                      <a16:colId xmlns:a16="http://schemas.microsoft.com/office/drawing/2014/main" val="1564177805"/>
                    </a:ext>
                  </a:extLst>
                </a:gridCol>
                <a:gridCol w="1260667">
                  <a:extLst>
                    <a:ext uri="{9D8B030D-6E8A-4147-A177-3AD203B41FA5}">
                      <a16:colId xmlns:a16="http://schemas.microsoft.com/office/drawing/2014/main" val="3279990984"/>
                    </a:ext>
                  </a:extLst>
                </a:gridCol>
              </a:tblGrid>
              <a:tr h="35712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Characteristic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Odds Ratio [95% Confidence Interval]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P-value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3318844"/>
                  </a:ext>
                </a:extLst>
              </a:tr>
              <a:tr h="35712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n-lt"/>
                        </a:rPr>
                        <a:t>Hospital Setting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82814"/>
                  </a:ext>
                </a:extLst>
              </a:tr>
              <a:tr h="35712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Urban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Reference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093645"/>
                  </a:ext>
                </a:extLst>
              </a:tr>
              <a:tr h="35712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Rural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0.28 [0.21-0.38]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7065323"/>
                  </a:ext>
                </a:extLst>
              </a:tr>
              <a:tr h="35712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Region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4128812"/>
                  </a:ext>
                </a:extLst>
              </a:tr>
              <a:tr h="35712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Northeast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Reference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106498"/>
                  </a:ext>
                </a:extLst>
              </a:tr>
              <a:tr h="35712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Midwest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0.82 [0.71-0.95]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0.0089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0099177"/>
                  </a:ext>
                </a:extLst>
              </a:tr>
              <a:tr h="35712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South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0.69 [0.61-0.80]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&lt;.0001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1901171"/>
                  </a:ext>
                </a:extLst>
              </a:tr>
              <a:tr h="35712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West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0.85 [0.71-1.01]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0.0695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1441257"/>
                  </a:ext>
                </a:extLst>
              </a:tr>
              <a:tr h="35712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n-lt"/>
                        </a:rPr>
                        <a:t>Hospital Size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890136"/>
                  </a:ext>
                </a:extLst>
              </a:tr>
              <a:tr h="35712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Small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Reference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2078110"/>
                  </a:ext>
                </a:extLst>
              </a:tr>
              <a:tr h="35712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Medium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0.80 [0.69-0.94]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0.0078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4656416"/>
                  </a:ext>
                </a:extLst>
              </a:tr>
              <a:tr h="35712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Large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0.85 [0.77-0.95]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0.0044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83905"/>
                  </a:ext>
                </a:extLst>
              </a:tr>
            </a:tbl>
          </a:graphicData>
        </a:graphic>
      </p:graphicFrame>
      <p:pic>
        <p:nvPicPr>
          <p:cNvPr id="4" name="Graphic 3" descr="Farm scene with solid fill">
            <a:extLst>
              <a:ext uri="{FF2B5EF4-FFF2-40B4-BE49-F238E27FC236}">
                <a16:creationId xmlns:a16="http://schemas.microsoft.com/office/drawing/2014/main" id="{E6C0189F-C98E-87C3-6FBA-6F39D1A06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552" y="2436323"/>
            <a:ext cx="1121435" cy="1121435"/>
          </a:xfrm>
          <a:prstGeom prst="rect">
            <a:avLst/>
          </a:prstGeom>
        </p:spPr>
      </p:pic>
      <p:pic>
        <p:nvPicPr>
          <p:cNvPr id="5" name="Graphic 4" descr="Compass with solid fill">
            <a:extLst>
              <a:ext uri="{FF2B5EF4-FFF2-40B4-BE49-F238E27FC236}">
                <a16:creationId xmlns:a16="http://schemas.microsoft.com/office/drawing/2014/main" id="{161A0EF7-B312-5E86-8147-CCAED84E1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552" y="3857929"/>
            <a:ext cx="1121435" cy="1121435"/>
          </a:xfrm>
          <a:prstGeom prst="rect">
            <a:avLst/>
          </a:prstGeom>
        </p:spPr>
      </p:pic>
      <p:pic>
        <p:nvPicPr>
          <p:cNvPr id="6" name="Graphic 5" descr="City with solid fill">
            <a:extLst>
              <a:ext uri="{FF2B5EF4-FFF2-40B4-BE49-F238E27FC236}">
                <a16:creationId xmlns:a16="http://schemas.microsoft.com/office/drawing/2014/main" id="{E47EA0FA-C82C-DD4F-24FC-E9E930B7AA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3552" y="5279535"/>
            <a:ext cx="1121436" cy="11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</a:p>
        </p:txBody>
      </p:sp>
      <p:pic>
        <p:nvPicPr>
          <p:cNvPr id="2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1D2800D-6DA5-7F2B-7F57-87AC3CF6D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03864" y="1259906"/>
            <a:ext cx="5621482" cy="5621482"/>
          </a:xfr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1A077968-B462-5E59-29DF-C58D97F9EFB9}"/>
              </a:ext>
            </a:extLst>
          </p:cNvPr>
          <p:cNvSpPr/>
          <p:nvPr/>
        </p:nvSpPr>
        <p:spPr>
          <a:xfrm>
            <a:off x="3190009" y="2357021"/>
            <a:ext cx="5649191" cy="616528"/>
          </a:xfrm>
          <a:prstGeom prst="frame">
            <a:avLst>
              <a:gd name="adj1" fmla="val 3030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</a:p>
        </p:txBody>
      </p:sp>
      <p:pic>
        <p:nvPicPr>
          <p:cNvPr id="2" name="Picture 1" descr="Graphical user interface, chart&#10;&#10;Description automatically generated with medium confidence">
            <a:extLst>
              <a:ext uri="{FF2B5EF4-FFF2-40B4-BE49-F238E27FC236}">
                <a16:creationId xmlns:a16="http://schemas.microsoft.com/office/drawing/2014/main" id="{537ABCB3-35DD-179A-4B31-2CA0BD7EC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473" y="1267690"/>
            <a:ext cx="5590310" cy="559031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E357A114-E70A-3643-15A9-2BAF9FCA85D8}"/>
              </a:ext>
            </a:extLst>
          </p:cNvPr>
          <p:cNvSpPr/>
          <p:nvPr/>
        </p:nvSpPr>
        <p:spPr>
          <a:xfrm>
            <a:off x="3193473" y="1995055"/>
            <a:ext cx="5590310" cy="369750"/>
          </a:xfrm>
          <a:prstGeom prst="frame">
            <a:avLst>
              <a:gd name="adj1" fmla="val 3030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06ACE89-D4F6-03ED-D167-F6E2B80C6797}"/>
              </a:ext>
            </a:extLst>
          </p:cNvPr>
          <p:cNvSpPr/>
          <p:nvPr/>
        </p:nvSpPr>
        <p:spPr>
          <a:xfrm>
            <a:off x="3193474" y="5389418"/>
            <a:ext cx="5590309" cy="200892"/>
          </a:xfrm>
          <a:prstGeom prst="frame">
            <a:avLst>
              <a:gd name="adj1" fmla="val 3030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BDAA5DA7-DDFF-B278-60D9-820E313F6159}"/>
              </a:ext>
            </a:extLst>
          </p:cNvPr>
          <p:cNvSpPr/>
          <p:nvPr/>
        </p:nvSpPr>
        <p:spPr>
          <a:xfrm rot="7915106">
            <a:off x="4729561" y="6205970"/>
            <a:ext cx="778084" cy="258346"/>
          </a:xfrm>
          <a:prstGeom prst="leftArrow">
            <a:avLst>
              <a:gd name="adj1" fmla="val 24697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8A38B2EC-F73F-B648-44C0-B5B53D67474D}"/>
              </a:ext>
            </a:extLst>
          </p:cNvPr>
          <p:cNvSpPr/>
          <p:nvPr/>
        </p:nvSpPr>
        <p:spPr>
          <a:xfrm rot="13307039">
            <a:off x="4531413" y="2825810"/>
            <a:ext cx="778084" cy="258346"/>
          </a:xfrm>
          <a:prstGeom prst="leftArrow">
            <a:avLst>
              <a:gd name="adj1" fmla="val 24697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46C01-9071-9142-895B-9A0005F96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03"/>
            <a:ext cx="10515600" cy="112144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n-lt"/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89936-8C4C-B1C7-97A2-F778B49BCBE7}"/>
              </a:ext>
            </a:extLst>
          </p:cNvPr>
          <p:cNvSpPr txBox="1"/>
          <p:nvPr/>
        </p:nvSpPr>
        <p:spPr>
          <a:xfrm>
            <a:off x="2078183" y="2365818"/>
            <a:ext cx="1011381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Black patients </a:t>
            </a:r>
            <a:r>
              <a:rPr lang="en-US" sz="3200" dirty="0"/>
              <a:t>were </a:t>
            </a:r>
            <a:r>
              <a:rPr lang="en-US" sz="3200" b="1" dirty="0"/>
              <a:t>less likely to receive SSRF </a:t>
            </a:r>
            <a:r>
              <a:rPr lang="en-US" sz="3200" dirty="0"/>
              <a:t>than </a:t>
            </a:r>
            <a:r>
              <a:rPr lang="en-US" sz="3200" b="1" dirty="0"/>
              <a:t>white patients 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Flail chest </a:t>
            </a:r>
            <a:r>
              <a:rPr lang="en-US" sz="3200" dirty="0">
                <a:solidFill>
                  <a:prstClr val="black"/>
                </a:solidFill>
              </a:rPr>
              <a:t>injuries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were </a:t>
            </a:r>
            <a:r>
              <a:rPr lang="en-US" sz="3200" dirty="0">
                <a:solidFill>
                  <a:prstClr val="black"/>
                </a:solidFill>
              </a:rPr>
              <a:t>more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likely to receive SSRF</a:t>
            </a:r>
          </a:p>
          <a:p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r>
              <a:rPr lang="en-US" sz="3200" dirty="0"/>
              <a:t>Patients with private insurance were most likely to receive SSRF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3200" dirty="0">
                <a:solidFill>
                  <a:prstClr val="black"/>
                </a:solidFill>
              </a:rPr>
              <a:t>Large hospitals were less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likely to conduct SSRF than small hospitals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Graphic 3" descr="Harvey Balls 5% with solid fill">
            <a:extLst>
              <a:ext uri="{FF2B5EF4-FFF2-40B4-BE49-F238E27FC236}">
                <a16:creationId xmlns:a16="http://schemas.microsoft.com/office/drawing/2014/main" id="{392ECE14-71F2-84A9-D641-EC8EE7EB5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851" y="2365818"/>
            <a:ext cx="1121439" cy="1121439"/>
          </a:xfrm>
          <a:prstGeom prst="rect">
            <a:avLst/>
          </a:prstGeom>
        </p:spPr>
      </p:pic>
      <p:pic>
        <p:nvPicPr>
          <p:cNvPr id="5" name="Graphic 4" descr="Business Growth with solid fill">
            <a:extLst>
              <a:ext uri="{FF2B5EF4-FFF2-40B4-BE49-F238E27FC236}">
                <a16:creationId xmlns:a16="http://schemas.microsoft.com/office/drawing/2014/main" id="{59C5DBDA-A6F2-5342-57F5-9EBCE2F04F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852" y="3263895"/>
            <a:ext cx="1320477" cy="1320477"/>
          </a:xfrm>
          <a:prstGeom prst="rect">
            <a:avLst/>
          </a:prstGeom>
        </p:spPr>
      </p:pic>
      <p:pic>
        <p:nvPicPr>
          <p:cNvPr id="6" name="Graphic 5" descr="Business Growth with solid fill">
            <a:extLst>
              <a:ext uri="{FF2B5EF4-FFF2-40B4-BE49-F238E27FC236}">
                <a16:creationId xmlns:a16="http://schemas.microsoft.com/office/drawing/2014/main" id="{42DAD4F1-D886-49BB-283B-9265B37C4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852" y="4268820"/>
            <a:ext cx="1320477" cy="1320477"/>
          </a:xfrm>
          <a:prstGeom prst="rect">
            <a:avLst/>
          </a:prstGeom>
        </p:spPr>
      </p:pic>
      <p:pic>
        <p:nvPicPr>
          <p:cNvPr id="7" name="Graphic 6" descr="Downward trend graph with solid fill">
            <a:extLst>
              <a:ext uri="{FF2B5EF4-FFF2-40B4-BE49-F238E27FC236}">
                <a16:creationId xmlns:a16="http://schemas.microsoft.com/office/drawing/2014/main" id="{4EF93AF8-193F-6A7E-27E2-EFE77F64E3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8851" y="5365935"/>
            <a:ext cx="1320477" cy="132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1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F8462DB7-A8D1-B162-BF3F-7F4620C6B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8" y="244"/>
            <a:ext cx="12199815" cy="68575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B16C1-65F4-DF3D-6926-CE582CC68BF8}"/>
              </a:ext>
            </a:extLst>
          </p:cNvPr>
          <p:cNvSpPr/>
          <p:nvPr/>
        </p:nvSpPr>
        <p:spPr>
          <a:xfrm>
            <a:off x="0" y="5851769"/>
            <a:ext cx="12191999" cy="10062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1796D0-F1F3-3D8B-7F90-CBDE204E4872}"/>
              </a:ext>
            </a:extLst>
          </p:cNvPr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WEST TEXAS HEALTH DISPARITIES</a:t>
            </a:r>
            <a:endParaRPr lang="en-US" b="1">
              <a:solidFill>
                <a:schemeClr val="bg1"/>
              </a:solidFill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RESEARCH SYMPOSIUM</a:t>
            </a:r>
            <a:endParaRPr lang="en-US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2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58099CB-689A-4174-A451-B54CB6AFB2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</p:spPr>
      </p:pic>
      <p:pic>
        <p:nvPicPr>
          <p:cNvPr id="1026" name="Picture 2" descr="TTUHSC Logo Centered">
            <a:extLst>
              <a:ext uri="{FF2B5EF4-FFF2-40B4-BE49-F238E27FC236}">
                <a16:creationId xmlns:a16="http://schemas.microsoft.com/office/drawing/2014/main" id="{79F7BD5F-E0CB-E4C7-7D1F-FE2C51B26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57" y="2017810"/>
            <a:ext cx="5007146" cy="181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AC4ACD-7885-70C6-C8C1-363B971F6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81943"/>
              </p:ext>
            </p:extLst>
          </p:nvPr>
        </p:nvGraphicFramePr>
        <p:xfrm>
          <a:off x="4637266" y="27709"/>
          <a:ext cx="4081250" cy="6778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5026">
                  <a:extLst>
                    <a:ext uri="{9D8B030D-6E8A-4147-A177-3AD203B41FA5}">
                      <a16:colId xmlns:a16="http://schemas.microsoft.com/office/drawing/2014/main" val="703534994"/>
                    </a:ext>
                  </a:extLst>
                </a:gridCol>
                <a:gridCol w="580823">
                  <a:extLst>
                    <a:ext uri="{9D8B030D-6E8A-4147-A177-3AD203B41FA5}">
                      <a16:colId xmlns:a16="http://schemas.microsoft.com/office/drawing/2014/main" val="1018677465"/>
                    </a:ext>
                  </a:extLst>
                </a:gridCol>
                <a:gridCol w="549846">
                  <a:extLst>
                    <a:ext uri="{9D8B030D-6E8A-4147-A177-3AD203B41FA5}">
                      <a16:colId xmlns:a16="http://schemas.microsoft.com/office/drawing/2014/main" val="3284914137"/>
                    </a:ext>
                  </a:extLst>
                </a:gridCol>
                <a:gridCol w="735709">
                  <a:extLst>
                    <a:ext uri="{9D8B030D-6E8A-4147-A177-3AD203B41FA5}">
                      <a16:colId xmlns:a16="http://schemas.microsoft.com/office/drawing/2014/main" val="2527565248"/>
                    </a:ext>
                  </a:extLst>
                </a:gridCol>
                <a:gridCol w="549846">
                  <a:extLst>
                    <a:ext uri="{9D8B030D-6E8A-4147-A177-3AD203B41FA5}">
                      <a16:colId xmlns:a16="http://schemas.microsoft.com/office/drawing/2014/main" val="1010259672"/>
                    </a:ext>
                  </a:extLst>
                </a:gridCol>
              </a:tblGrid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Characteristic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Odds Ratio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P-value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95% Confidence Interval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244749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Black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0.624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0.543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0.718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06876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Female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0.702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0.645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0.763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91863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Injury Severity Score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431581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&lt;16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Ref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06279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16-75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0.95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0.3459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0.853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1.057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32081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Type of Injury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02017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Single Fracture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0.058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0.047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0.071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66398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Multiple Fracture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0.141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0.117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0.169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9717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Flail Chest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3.097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2.521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3.804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49976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Age (years)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418188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16-39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Ref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12901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40-65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0.649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0.593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0.711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28148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&gt;65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0.39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0.341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0.446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03102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Hospital Type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44418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Urban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Ref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45642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Rural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0.278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0.205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0.377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50043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Hospital Size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44073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Small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13721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Medium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0.804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0.0078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0.685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0.944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577214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Large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0.854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0.0044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0.766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0.952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13418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Income Quartile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86146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Zip code income quartile, &lt;25%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Ref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41302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Zip code income quartile, 25-50%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0.71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0.644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0.782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528149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Zip code income quartile, 50-75%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0.652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0.588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0.723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49271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Zip code income quartile, ≥74%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0.682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0.597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0.778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21068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Hospital Location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07987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Northeast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Ref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062002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Midwest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0.822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0.0089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0.71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0.952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858871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South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0.694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0.605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0.797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697907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West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0.847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0.0695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0.707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1.013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239239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Insurance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981992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Medicare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0.318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0.279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0.362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759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Medicaid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0.383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0.337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0.436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914621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Private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0.549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0.496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0.608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800438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Uninsured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36261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0.438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&lt;.0001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  <a:latin typeface="PT Serif" panose="020A0603040505020204" pitchFamily="18" charset="77"/>
                        </a:rPr>
                        <a:t>0.369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PT Serif" panose="020A0603040505020204" pitchFamily="18" charset="77"/>
                        </a:rPr>
                        <a:t>0.521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PT Serif" panose="020A0603040505020204" pitchFamily="18" charset="77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24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73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35280" y="1422884"/>
            <a:ext cx="489615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ource Sans Pro Black"/>
                <a:cs typeface="Calibri"/>
              </a:rPr>
              <a:t>DISCLOSURES</a:t>
            </a:r>
          </a:p>
        </p:txBody>
      </p:sp>
      <p:pic>
        <p:nvPicPr>
          <p:cNvPr id="2" name="Graphic 1" descr="No Touch with solid fill">
            <a:extLst>
              <a:ext uri="{FF2B5EF4-FFF2-40B4-BE49-F238E27FC236}">
                <a16:creationId xmlns:a16="http://schemas.microsoft.com/office/drawing/2014/main" id="{36F0B469-791D-E9B0-3B2C-87B6F455B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175" y="2684462"/>
            <a:ext cx="914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9CA7D5-9585-494D-CF82-8744E1BCC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737" y="2938462"/>
            <a:ext cx="7562850" cy="660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PT Serif" panose="020A0603040505020204" pitchFamily="18" charset="77"/>
              </a:rPr>
              <a:t>No disclosures for this project</a:t>
            </a:r>
          </a:p>
        </p:txBody>
      </p:sp>
    </p:spTree>
    <p:extLst>
      <p:ext uri="{BB962C8B-B14F-4D97-AF65-F5344CB8AC3E}">
        <p14:creationId xmlns:p14="http://schemas.microsoft.com/office/powerpoint/2010/main" val="2202325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3FD3C3-A4E7-7A55-9873-D549D75FC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488630"/>
              </p:ext>
            </p:extLst>
          </p:nvPr>
        </p:nvGraphicFramePr>
        <p:xfrm>
          <a:off x="3063890" y="0"/>
          <a:ext cx="6064220" cy="5780247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516055">
                  <a:extLst>
                    <a:ext uri="{9D8B030D-6E8A-4147-A177-3AD203B41FA5}">
                      <a16:colId xmlns:a16="http://schemas.microsoft.com/office/drawing/2014/main" val="2652914908"/>
                    </a:ext>
                  </a:extLst>
                </a:gridCol>
                <a:gridCol w="1516055">
                  <a:extLst>
                    <a:ext uri="{9D8B030D-6E8A-4147-A177-3AD203B41FA5}">
                      <a16:colId xmlns:a16="http://schemas.microsoft.com/office/drawing/2014/main" val="1422739614"/>
                    </a:ext>
                  </a:extLst>
                </a:gridCol>
                <a:gridCol w="1516055">
                  <a:extLst>
                    <a:ext uri="{9D8B030D-6E8A-4147-A177-3AD203B41FA5}">
                      <a16:colId xmlns:a16="http://schemas.microsoft.com/office/drawing/2014/main" val="2147249397"/>
                    </a:ext>
                  </a:extLst>
                </a:gridCol>
                <a:gridCol w="1516055">
                  <a:extLst>
                    <a:ext uri="{9D8B030D-6E8A-4147-A177-3AD203B41FA5}">
                      <a16:colId xmlns:a16="http://schemas.microsoft.com/office/drawing/2014/main" val="2373026085"/>
                    </a:ext>
                  </a:extLst>
                </a:gridCol>
              </a:tblGrid>
              <a:tr h="23773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BED SIZE CATEGORIES (Beginning in 1998)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761907"/>
                  </a:ext>
                </a:extLst>
              </a:tr>
              <a:tr h="23773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00"/>
                          </a:solidFill>
                          <a:effectLst/>
                        </a:rPr>
                        <a:t>Location and Teaching Status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Hospital Bedsize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237714"/>
                  </a:ext>
                </a:extLst>
              </a:tr>
              <a:tr h="263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00"/>
                          </a:solidFill>
                          <a:effectLst/>
                        </a:rPr>
                        <a:t>Small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00"/>
                          </a:solidFill>
                          <a:effectLst/>
                        </a:rPr>
                        <a:t>Medium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00"/>
                          </a:solidFill>
                          <a:effectLst/>
                        </a:rPr>
                        <a:t>Large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600704"/>
                  </a:ext>
                </a:extLst>
              </a:tr>
              <a:tr h="23773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NORTHEAST REGION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86169"/>
                  </a:ext>
                </a:extLst>
              </a:tr>
              <a:tr h="2377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Rural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1-49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50-99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100+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507609"/>
                  </a:ext>
                </a:extLst>
              </a:tr>
              <a:tr h="370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Urban, nonteaching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1-124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125-199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200+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90062"/>
                  </a:ext>
                </a:extLst>
              </a:tr>
              <a:tr h="370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Urban, teaching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1-249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250-424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425+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745642"/>
                  </a:ext>
                </a:extLst>
              </a:tr>
              <a:tr h="23773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MIDWEST REGION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863002"/>
                  </a:ext>
                </a:extLst>
              </a:tr>
              <a:tr h="2377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Rural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1-29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30-49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50+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640585"/>
                  </a:ext>
                </a:extLst>
              </a:tr>
              <a:tr h="370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Urban, nonteaching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1-74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75-174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175+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979479"/>
                  </a:ext>
                </a:extLst>
              </a:tr>
              <a:tr h="370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Urban, teaching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1-249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250-374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375+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50229"/>
                  </a:ext>
                </a:extLst>
              </a:tr>
              <a:tr h="23773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SOUTHERN REGION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586315"/>
                  </a:ext>
                </a:extLst>
              </a:tr>
              <a:tr h="2377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Rural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1-39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40-74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75+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204145"/>
                  </a:ext>
                </a:extLst>
              </a:tr>
              <a:tr h="370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Urban, nonteaching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1-99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100-199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200+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255788"/>
                  </a:ext>
                </a:extLst>
              </a:tr>
              <a:tr h="370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Urban, teaching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1-249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250-449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450+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791454"/>
                  </a:ext>
                </a:extLst>
              </a:tr>
              <a:tr h="23773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WESTERN REGION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275318"/>
                  </a:ext>
                </a:extLst>
              </a:tr>
              <a:tr h="2377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Rural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1-24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25-44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45+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619002"/>
                  </a:ext>
                </a:extLst>
              </a:tr>
              <a:tr h="370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Urban, nonteaching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1-99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100-174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175+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312206"/>
                  </a:ext>
                </a:extLst>
              </a:tr>
              <a:tr h="370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Urban, teaching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1-199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200-324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325+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33" marR="36333" marT="36333" marB="36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562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48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2DC1A-4A5B-FE49-87BD-E77926DB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0387"/>
            <a:ext cx="10515600" cy="1325563"/>
          </a:xfrm>
        </p:spPr>
        <p:txBody>
          <a:bodyPr/>
          <a:lstStyle/>
          <a:p>
            <a:r>
              <a:rPr lang="en-US" sz="6000" b="1" dirty="0">
                <a:latin typeface="+mn-lt"/>
              </a:rPr>
              <a:t>Rib Fracture Management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FF422-D896-6729-5083-F2AEEF0F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536" y="2350799"/>
            <a:ext cx="10515600" cy="4056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Traditional management: </a:t>
            </a:r>
            <a:r>
              <a:rPr lang="en-US" sz="3600" dirty="0"/>
              <a:t>external splinting, pain control, and incentive spirometry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New management:</a:t>
            </a:r>
            <a:r>
              <a:rPr lang="en-US" sz="3600" dirty="0"/>
              <a:t> Surgical stabilization of Rib Fractures (SSRF) for </a:t>
            </a:r>
            <a:r>
              <a:rPr lang="en-US" sz="3600" b="1" dirty="0"/>
              <a:t>flail chest</a:t>
            </a:r>
            <a:r>
              <a:rPr lang="en-US" sz="3600" dirty="0"/>
              <a:t> and </a:t>
            </a:r>
            <a:r>
              <a:rPr lang="en-US" sz="3600" b="1" dirty="0"/>
              <a:t>multiple displaced fractures </a:t>
            </a:r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4" name="Graphic 3" descr="Skeleton with solid fill">
            <a:extLst>
              <a:ext uri="{FF2B5EF4-FFF2-40B4-BE49-F238E27FC236}">
                <a16:creationId xmlns:a16="http://schemas.microsoft.com/office/drawing/2014/main" id="{C78A653A-29CE-551B-E74F-753250140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018" y="2266585"/>
            <a:ext cx="1108364" cy="1108364"/>
          </a:xfrm>
          <a:prstGeom prst="rect">
            <a:avLst/>
          </a:prstGeom>
        </p:spPr>
      </p:pic>
      <p:pic>
        <p:nvPicPr>
          <p:cNvPr id="5" name="Graphic 4" descr="Monthly calendar with solid fill">
            <a:extLst>
              <a:ext uri="{FF2B5EF4-FFF2-40B4-BE49-F238E27FC236}">
                <a16:creationId xmlns:a16="http://schemas.microsoft.com/office/drawing/2014/main" id="{550A1324-3537-0A5A-140E-02DC2E2D0F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018" y="4272675"/>
            <a:ext cx="1108364" cy="11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7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B2BCA-CD12-8F4E-879E-B3F4FD57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" y="1164717"/>
            <a:ext cx="10515600" cy="112144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n-lt"/>
              </a:rPr>
              <a:t>Rib Plating Systems</a:t>
            </a:r>
          </a:p>
        </p:txBody>
      </p:sp>
      <p:pic>
        <p:nvPicPr>
          <p:cNvPr id="3" name="Content Placeholder 3" descr="A picture containing shape&#10;&#10;Description automatically generated">
            <a:extLst>
              <a:ext uri="{FF2B5EF4-FFF2-40B4-BE49-F238E27FC236}">
                <a16:creationId xmlns:a16="http://schemas.microsoft.com/office/drawing/2014/main" id="{8329FD5E-AAF8-BF10-7F9B-E41B3E051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7527" y="2286158"/>
            <a:ext cx="3635728" cy="3896756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708EA1E-1D7E-90FA-054D-E5BCE8246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47" y="2222806"/>
            <a:ext cx="3954189" cy="39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C04195-C34E-848A-C72D-BD061C96786C}"/>
              </a:ext>
            </a:extLst>
          </p:cNvPr>
          <p:cNvSpPr txBox="1"/>
          <p:nvPr/>
        </p:nvSpPr>
        <p:spPr>
          <a:xfrm>
            <a:off x="4115462" y="3004376"/>
            <a:ext cx="47008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Pre-threaded holes with self-tapping screws</a:t>
            </a:r>
          </a:p>
          <a:p>
            <a:endParaRPr lang="en-US" sz="3200" dirty="0"/>
          </a:p>
          <a:p>
            <a:pPr algn="ctr"/>
            <a:r>
              <a:rPr lang="en-US" sz="3200" dirty="0"/>
              <a:t>Wrap around clips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8E9C9297-FE01-CFE1-CA82-617511A6EC31}"/>
              </a:ext>
            </a:extLst>
          </p:cNvPr>
          <p:cNvSpPr/>
          <p:nvPr/>
        </p:nvSpPr>
        <p:spPr>
          <a:xfrm rot="19687890">
            <a:off x="2382264" y="3906697"/>
            <a:ext cx="2407256" cy="429839"/>
          </a:xfrm>
          <a:prstGeom prst="leftArrow">
            <a:avLst>
              <a:gd name="adj1" fmla="val 24697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11791E45-87EA-C6CC-5222-0C38CF498EF0}"/>
              </a:ext>
            </a:extLst>
          </p:cNvPr>
          <p:cNvSpPr/>
          <p:nvPr/>
        </p:nvSpPr>
        <p:spPr>
          <a:xfrm rot="9033075">
            <a:off x="8092659" y="4147624"/>
            <a:ext cx="1386116" cy="429839"/>
          </a:xfrm>
          <a:prstGeom prst="leftArrow">
            <a:avLst>
              <a:gd name="adj1" fmla="val 24697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26D321-BB92-2D9C-B8CD-D4D1044F276F}"/>
              </a:ext>
            </a:extLst>
          </p:cNvPr>
          <p:cNvSpPr/>
          <p:nvPr/>
        </p:nvSpPr>
        <p:spPr>
          <a:xfrm>
            <a:off x="352318" y="2286158"/>
            <a:ext cx="1390436" cy="1660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09F293-9A99-1B83-356C-AB1C772BADC5}"/>
              </a:ext>
            </a:extLst>
          </p:cNvPr>
          <p:cNvSpPr/>
          <p:nvPr/>
        </p:nvSpPr>
        <p:spPr>
          <a:xfrm>
            <a:off x="634198" y="2867757"/>
            <a:ext cx="1260763" cy="692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5EAF8D-A349-9B81-CDEE-4E59DBBD318C}"/>
              </a:ext>
            </a:extLst>
          </p:cNvPr>
          <p:cNvSpPr/>
          <p:nvPr/>
        </p:nvSpPr>
        <p:spPr>
          <a:xfrm>
            <a:off x="488725" y="2426183"/>
            <a:ext cx="775854" cy="1565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1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5CCC0-A735-C4BC-EAFC-88AFA91B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03"/>
            <a:ext cx="10515600" cy="1121440"/>
          </a:xfrm>
        </p:spPr>
        <p:txBody>
          <a:bodyPr/>
          <a:lstStyle/>
          <a:p>
            <a:r>
              <a:rPr lang="en-US" sz="6000" b="1" dirty="0">
                <a:latin typeface="+mn-lt"/>
              </a:rPr>
              <a:t>SSRF Benefits</a:t>
            </a:r>
            <a:endParaRPr lang="en-US" dirty="0">
              <a:latin typeface="+mn-lt"/>
            </a:endParaRPr>
          </a:p>
        </p:txBody>
      </p:sp>
      <p:pic>
        <p:nvPicPr>
          <p:cNvPr id="3" name="Graphic 2" descr="Downward trend graph with solid fill">
            <a:extLst>
              <a:ext uri="{FF2B5EF4-FFF2-40B4-BE49-F238E27FC236}">
                <a16:creationId xmlns:a16="http://schemas.microsoft.com/office/drawing/2014/main" id="{E2197FBB-8372-F4F0-C9A3-84B6620FA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433" y="2212445"/>
            <a:ext cx="1039091" cy="1039091"/>
          </a:xfrm>
          <a:prstGeom prst="rect">
            <a:avLst/>
          </a:prstGeom>
        </p:spPr>
      </p:pic>
      <p:pic>
        <p:nvPicPr>
          <p:cNvPr id="4" name="Graphic 3" descr="Downward trend graph with solid fill">
            <a:extLst>
              <a:ext uri="{FF2B5EF4-FFF2-40B4-BE49-F238E27FC236}">
                <a16:creationId xmlns:a16="http://schemas.microsoft.com/office/drawing/2014/main" id="{BF99E5D9-283D-B3C8-EEB0-167973080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433" y="3266201"/>
            <a:ext cx="1039091" cy="1039091"/>
          </a:xfrm>
          <a:prstGeom prst="rect">
            <a:avLst/>
          </a:prstGeom>
        </p:spPr>
      </p:pic>
      <p:pic>
        <p:nvPicPr>
          <p:cNvPr id="5" name="Graphic 4" descr="Downward trend graph with solid fill">
            <a:extLst>
              <a:ext uri="{FF2B5EF4-FFF2-40B4-BE49-F238E27FC236}">
                <a16:creationId xmlns:a16="http://schemas.microsoft.com/office/drawing/2014/main" id="{C8177F38-B74A-6EAE-E78A-DD833728F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434" y="4319957"/>
            <a:ext cx="1039091" cy="103909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7F1161-2EE3-9EE5-3F67-7F881F279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61731"/>
            <a:ext cx="10515600" cy="40593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PT Serif" panose="020A0603040505020204" pitchFamily="18" charset="77"/>
              </a:rPr>
              <a:t>Reduced mortality</a:t>
            </a:r>
          </a:p>
          <a:p>
            <a:pPr marL="0" indent="0">
              <a:buNone/>
            </a:pPr>
            <a:endParaRPr lang="en-US" sz="3200" dirty="0">
              <a:latin typeface="PT Serif" panose="020A0603040505020204" pitchFamily="18" charset="77"/>
            </a:endParaRPr>
          </a:p>
          <a:p>
            <a:pPr marL="0" indent="0">
              <a:buNone/>
            </a:pPr>
            <a:r>
              <a:rPr lang="en-US" sz="3200" dirty="0">
                <a:latin typeface="PT Serif" panose="020A0603040505020204" pitchFamily="18" charset="77"/>
              </a:rPr>
              <a:t>Decreased length of Intensive Care Unit (ICU)</a:t>
            </a:r>
            <a:r>
              <a:rPr lang="en-US" sz="3200" b="1" dirty="0">
                <a:latin typeface="PT Serif" panose="020A0603040505020204" pitchFamily="18" charset="77"/>
              </a:rPr>
              <a:t> </a:t>
            </a:r>
            <a:r>
              <a:rPr lang="en-US" sz="3200" dirty="0">
                <a:latin typeface="PT Serif" panose="020A0603040505020204" pitchFamily="18" charset="77"/>
              </a:rPr>
              <a:t>stay</a:t>
            </a:r>
          </a:p>
          <a:p>
            <a:pPr marL="0" indent="0">
              <a:buNone/>
            </a:pPr>
            <a:endParaRPr lang="en-US" sz="3200" dirty="0">
              <a:latin typeface="PT Serif" panose="020A0603040505020204" pitchFamily="18" charset="77"/>
            </a:endParaRPr>
          </a:p>
          <a:p>
            <a:pPr marL="0" indent="0">
              <a:buNone/>
            </a:pPr>
            <a:r>
              <a:rPr lang="en-US" sz="3200" dirty="0">
                <a:latin typeface="PT Serif" panose="020A0603040505020204" pitchFamily="18" charset="77"/>
              </a:rPr>
              <a:t>Decreased complications</a:t>
            </a:r>
          </a:p>
          <a:p>
            <a:pPr marL="0" indent="0">
              <a:buNone/>
            </a:pPr>
            <a:endParaRPr lang="en-US" sz="800" dirty="0">
              <a:latin typeface="PT Serif" panose="020A0603040505020204" pitchFamily="18" charset="77"/>
            </a:endParaRPr>
          </a:p>
          <a:p>
            <a:pPr marL="0" indent="0">
              <a:buNone/>
            </a:pPr>
            <a:endParaRPr lang="en-US" sz="800" dirty="0">
              <a:latin typeface="PT Serif" panose="020A0603040505020204" pitchFamily="18" charset="77"/>
            </a:endParaRPr>
          </a:p>
          <a:p>
            <a:pPr marL="0" indent="0">
              <a:buNone/>
            </a:pPr>
            <a:endParaRPr lang="en-US" sz="800" dirty="0">
              <a:latin typeface="PT Serif" panose="020A0603040505020204" pitchFamily="18" charset="77"/>
            </a:endParaRPr>
          </a:p>
          <a:p>
            <a:pPr marL="0" indent="0">
              <a:buNone/>
            </a:pPr>
            <a:endParaRPr lang="en-US" sz="800" dirty="0">
              <a:latin typeface="PT Serif" panose="020A0603040505020204" pitchFamily="18" charset="77"/>
            </a:endParaRPr>
          </a:p>
          <a:p>
            <a:pPr marL="0" indent="0" algn="r">
              <a:buNone/>
            </a:pPr>
            <a:r>
              <a:rPr lang="en-US" sz="1800" dirty="0">
                <a:latin typeface="PT Serif" panose="020A0603040505020204" pitchFamily="18" charset="77"/>
              </a:rPr>
              <a:t>Parra et al., Sarani et 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89251-C657-5C4F-5EE7-417FFB34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2379"/>
            <a:ext cx="10515600" cy="112144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n-lt"/>
              </a:rPr>
              <a:t>Healthcare Disparities</a:t>
            </a:r>
            <a:endParaRPr lang="en-US" sz="6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607E-3BC8-BD8F-FFBC-BBFF88C3C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291" y="2531082"/>
            <a:ext cx="11076709" cy="4490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Non-White race: decreased likelihood of SSRF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High output SSRF centers: highest chance of SSRF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Higher evidence-based practice adherence: younger age, white race, higher injury severity score (ISS)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Underinsurance: associated with higher mortality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r">
              <a:buNone/>
            </a:pPr>
            <a:r>
              <a:rPr lang="en-US" sz="1800" dirty="0"/>
              <a:t>Greene et al., Weygandt et al., Para et al., </a:t>
            </a:r>
            <a:r>
              <a:rPr lang="en-US" sz="1800" dirty="0" err="1"/>
              <a:t>Tignanelli</a:t>
            </a:r>
            <a:r>
              <a:rPr lang="en-US" sz="1800" dirty="0"/>
              <a:t> et al., Salazar et al.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Graphic 3" descr="Address Book with solid fill">
            <a:extLst>
              <a:ext uri="{FF2B5EF4-FFF2-40B4-BE49-F238E27FC236}">
                <a16:creationId xmlns:a16="http://schemas.microsoft.com/office/drawing/2014/main" id="{9ECB3106-8523-40F8-0D0E-01A4E8209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46" y="2235934"/>
            <a:ext cx="1014845" cy="1014845"/>
          </a:xfrm>
          <a:prstGeom prst="rect">
            <a:avLst/>
          </a:prstGeom>
        </p:spPr>
      </p:pic>
      <p:pic>
        <p:nvPicPr>
          <p:cNvPr id="5" name="Graphic 4" descr="Bar chart with solid fill">
            <a:extLst>
              <a:ext uri="{FF2B5EF4-FFF2-40B4-BE49-F238E27FC236}">
                <a16:creationId xmlns:a16="http://schemas.microsoft.com/office/drawing/2014/main" id="{87B508D7-ABBD-BC7A-E716-99F9EADFC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10" y="3140507"/>
            <a:ext cx="1011381" cy="1011381"/>
          </a:xfrm>
          <a:prstGeom prst="rect">
            <a:avLst/>
          </a:prstGeom>
        </p:spPr>
      </p:pic>
      <p:pic>
        <p:nvPicPr>
          <p:cNvPr id="6" name="Graphic 5" descr="Business Growth with solid fill">
            <a:extLst>
              <a:ext uri="{FF2B5EF4-FFF2-40B4-BE49-F238E27FC236}">
                <a16:creationId xmlns:a16="http://schemas.microsoft.com/office/drawing/2014/main" id="{5C1157F6-F24C-44A0-6D0F-1570D42E92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909" y="4255622"/>
            <a:ext cx="1011382" cy="1011382"/>
          </a:xfrm>
          <a:prstGeom prst="rect">
            <a:avLst/>
          </a:prstGeom>
        </p:spPr>
      </p:pic>
      <p:pic>
        <p:nvPicPr>
          <p:cNvPr id="7" name="Graphic 6" descr="Calculator with solid fill">
            <a:extLst>
              <a:ext uri="{FF2B5EF4-FFF2-40B4-BE49-F238E27FC236}">
                <a16:creationId xmlns:a16="http://schemas.microsoft.com/office/drawing/2014/main" id="{651466BD-C296-E049-48A8-5A7A9DC2F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446" y="5370738"/>
            <a:ext cx="1011381" cy="10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4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3E4DB0-8473-94D0-CA48-4BC116B6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68703"/>
            <a:ext cx="10515600" cy="1325563"/>
          </a:xfrm>
        </p:spPr>
        <p:txBody>
          <a:bodyPr/>
          <a:lstStyle/>
          <a:p>
            <a:r>
              <a:rPr lang="en-US" sz="6000" b="1" dirty="0">
                <a:latin typeface="+mn-lt"/>
              </a:rPr>
              <a:t>Goal</a:t>
            </a:r>
            <a:endParaRPr lang="en-US" dirty="0">
              <a:latin typeface="+mn-lt"/>
            </a:endParaRPr>
          </a:p>
        </p:txBody>
      </p:sp>
      <p:pic>
        <p:nvPicPr>
          <p:cNvPr id="3" name="Graphic 2" descr="Bullseye with solid fill">
            <a:extLst>
              <a:ext uri="{FF2B5EF4-FFF2-40B4-BE49-F238E27FC236}">
                <a16:creationId xmlns:a16="http://schemas.microsoft.com/office/drawing/2014/main" id="{1D260635-3275-1834-B9BD-554EF8254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3179044"/>
            <a:ext cx="914400" cy="914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F7F1B0-8FB5-D558-A1A2-F85AB2850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179044"/>
            <a:ext cx="10515600" cy="136785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dirty="0">
                <a:latin typeface="PT Serif" panose="020A0603040505020204" pitchFamily="18" charset="77"/>
              </a:rPr>
              <a:t>Identification of </a:t>
            </a:r>
            <a:r>
              <a:rPr lang="en-US" sz="3200" b="1" dirty="0">
                <a:latin typeface="PT Serif" panose="020A0603040505020204" pitchFamily="18" charset="77"/>
              </a:rPr>
              <a:t>healthcare disparities </a:t>
            </a:r>
            <a:r>
              <a:rPr lang="en-US" sz="3200" dirty="0">
                <a:latin typeface="PT Serif" panose="020A0603040505020204" pitchFamily="18" charset="77"/>
              </a:rPr>
              <a:t>in</a:t>
            </a:r>
            <a:r>
              <a:rPr lang="en-US" sz="3200" b="1" dirty="0">
                <a:latin typeface="PT Serif" panose="020A0603040505020204" pitchFamily="18" charset="77"/>
              </a:rPr>
              <a:t> SSRF </a:t>
            </a:r>
            <a:r>
              <a:rPr lang="en-US" sz="3200" dirty="0">
                <a:latin typeface="PT Serif" panose="020A0603040505020204" pitchFamily="18" charset="77"/>
              </a:rPr>
              <a:t>between</a:t>
            </a:r>
            <a:r>
              <a:rPr lang="en-US" sz="3200" b="1" dirty="0">
                <a:latin typeface="PT Serif" panose="020A0603040505020204" pitchFamily="18" charset="77"/>
              </a:rPr>
              <a:t> White and Black </a:t>
            </a:r>
            <a:r>
              <a:rPr lang="en-US" sz="3200" dirty="0">
                <a:latin typeface="PT Serif" panose="020A0603040505020204" pitchFamily="18" charset="77"/>
              </a:rPr>
              <a:t>patients.</a:t>
            </a:r>
          </a:p>
          <a:p>
            <a:pPr lvl="1"/>
            <a:endParaRPr lang="en-US" dirty="0">
              <a:latin typeface="PT Serif" panose="020A0603040505020204" pitchFamily="18" charset="77"/>
            </a:endParaRPr>
          </a:p>
          <a:p>
            <a:endParaRPr lang="en-US" dirty="0">
              <a:latin typeface="PT Serif" panose="020A0603040505020204" pitchFamily="18" charset="77"/>
            </a:endParaRPr>
          </a:p>
          <a:p>
            <a:pPr lvl="1"/>
            <a:endParaRPr lang="en-US" dirty="0">
              <a:latin typeface="PT Serif" panose="020A0603040505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994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40E2F4-93D5-4A65-5A42-8FA1F8B3B762}"/>
              </a:ext>
            </a:extLst>
          </p:cNvPr>
          <p:cNvSpPr/>
          <p:nvPr/>
        </p:nvSpPr>
        <p:spPr>
          <a:xfrm>
            <a:off x="0" y="1025236"/>
            <a:ext cx="12191999" cy="58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1AE3A-EE17-55E6-2F7C-07E17AF9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0" y="1268703"/>
            <a:ext cx="10515600" cy="112144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n-lt"/>
              </a:rPr>
              <a:t>Methods</a:t>
            </a:r>
          </a:p>
        </p:txBody>
      </p:sp>
      <p:pic>
        <p:nvPicPr>
          <p:cNvPr id="5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237D5C3A-BF19-87E3-3702-B4C36590B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566" y="2049929"/>
            <a:ext cx="9325434" cy="4805178"/>
          </a:xfrm>
          <a:prstGeom prst="rect">
            <a:avLst/>
          </a:prstGeom>
        </p:spPr>
      </p:pic>
      <p:pic>
        <p:nvPicPr>
          <p:cNvPr id="6" name="Graphic 5" descr="Folder Search with solid fill">
            <a:extLst>
              <a:ext uri="{FF2B5EF4-FFF2-40B4-BE49-F238E27FC236}">
                <a16:creationId xmlns:a16="http://schemas.microsoft.com/office/drawing/2014/main" id="{DA1A5742-AA81-FB48-A157-107063333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788" y="2402866"/>
            <a:ext cx="1106990" cy="1106990"/>
          </a:xfrm>
          <a:prstGeom prst="rect">
            <a:avLst/>
          </a:prstGeom>
        </p:spPr>
      </p:pic>
      <p:pic>
        <p:nvPicPr>
          <p:cNvPr id="7" name="Graphic 6" descr="Clipboard Checked with solid fill">
            <a:extLst>
              <a:ext uri="{FF2B5EF4-FFF2-40B4-BE49-F238E27FC236}">
                <a16:creationId xmlns:a16="http://schemas.microsoft.com/office/drawing/2014/main" id="{CA929304-27CD-BF92-4196-A75180B350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9788" y="4482307"/>
            <a:ext cx="1106990" cy="11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5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1ST ANNUAL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 TEXAS HEALTH DISPARITIES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E4E33-C2E8-D9AA-2512-5095E3EF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03"/>
            <a:ext cx="10730345" cy="112144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n-lt"/>
              </a:rPr>
              <a:t>Variables Analyzed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43E19-CF36-EB8D-6D1E-B88EF31AB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805" y="2390143"/>
            <a:ext cx="9525001" cy="36544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Race</a:t>
            </a:r>
            <a:r>
              <a:rPr lang="en-US" sz="3200" dirty="0"/>
              <a:t>, sex, age, type of rib fracture, injury severity score, hospital location, hospital size, income quartile of patient’s ZIP code, insurance status.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Multiple logistic regression model</a:t>
            </a:r>
          </a:p>
          <a:p>
            <a:pPr marL="0" indent="0">
              <a:buNone/>
            </a:pPr>
            <a:r>
              <a:rPr lang="en-US" sz="3200" dirty="0"/>
              <a:t>Odds Ratios</a:t>
            </a:r>
          </a:p>
          <a:p>
            <a:pPr marL="0" indent="0">
              <a:buNone/>
            </a:pPr>
            <a:r>
              <a:rPr lang="en-US" sz="3200" dirty="0"/>
              <a:t>95% confidence interval</a:t>
            </a:r>
          </a:p>
        </p:txBody>
      </p:sp>
      <p:pic>
        <p:nvPicPr>
          <p:cNvPr id="4" name="Graphic 3" descr="List with solid fill">
            <a:extLst>
              <a:ext uri="{FF2B5EF4-FFF2-40B4-BE49-F238E27FC236}">
                <a16:creationId xmlns:a16="http://schemas.microsoft.com/office/drawing/2014/main" id="{D096C370-14F0-7656-50E3-876D4758D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150" y="2343332"/>
            <a:ext cx="1281112" cy="1281112"/>
          </a:xfrm>
          <a:prstGeom prst="rect">
            <a:avLst/>
          </a:prstGeom>
        </p:spPr>
      </p:pic>
      <p:pic>
        <p:nvPicPr>
          <p:cNvPr id="5" name="Graphic 4" descr="Remote learning math with solid fill">
            <a:extLst>
              <a:ext uri="{FF2B5EF4-FFF2-40B4-BE49-F238E27FC236}">
                <a16:creationId xmlns:a16="http://schemas.microsoft.com/office/drawing/2014/main" id="{08C64B65-1DF2-9C1A-3D6A-BBA95DE3C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537" y="4217356"/>
            <a:ext cx="1176338" cy="117633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F326305-18AC-E015-93B8-3737BA449B6B}"/>
              </a:ext>
            </a:extLst>
          </p:cNvPr>
          <p:cNvSpPr/>
          <p:nvPr/>
        </p:nvSpPr>
        <p:spPr>
          <a:xfrm>
            <a:off x="1765804" y="2287959"/>
            <a:ext cx="1100569" cy="607641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81774"/>
      </p:ext>
    </p:extLst>
  </p:cSld>
  <p:clrMapOvr>
    <a:masterClrMapping/>
  </p:clrMapOvr>
</p:sld>
</file>

<file path=ppt/theme/theme1.xml><?xml version="1.0" encoding="utf-8"?>
<a:theme xmlns:a="http://schemas.openxmlformats.org/drawingml/2006/main" name="WTHD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THDRS" id="{2E1125FB-059D-6245-BF05-F92CE8A72B0B}" vid="{838EF31B-D6DA-E847-A30F-9AEC27820CB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WTHDRS</Template>
  <TotalTime>3103</TotalTime>
  <Words>978</Words>
  <Application>Microsoft Macintosh PowerPoint</Application>
  <PresentationFormat>Widescreen</PresentationFormat>
  <Paragraphs>407</Paragraphs>
  <Slides>20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PT Serif</vt:lpstr>
      <vt:lpstr>Source Sans Pro Black</vt:lpstr>
      <vt:lpstr>WTHDRS</vt:lpstr>
      <vt:lpstr>office theme</vt:lpstr>
      <vt:lpstr>IMPACT OF RACE ON UTILIZATION OF RIB PLATING:  A CROSS-SECTIONAL NATIONAL COHORT ANALYSIS</vt:lpstr>
      <vt:lpstr>PowerPoint Presentation</vt:lpstr>
      <vt:lpstr>Rib Fracture Management</vt:lpstr>
      <vt:lpstr>Rib Plating Systems</vt:lpstr>
      <vt:lpstr>SSRF Benefits</vt:lpstr>
      <vt:lpstr>Healthcare Disparities</vt:lpstr>
      <vt:lpstr>Goal</vt:lpstr>
      <vt:lpstr>Methods</vt:lpstr>
      <vt:lpstr>Variables Analyzed </vt:lpstr>
      <vt:lpstr>Results</vt:lpstr>
      <vt:lpstr>Injury Type</vt:lpstr>
      <vt:lpstr>Insurance</vt:lpstr>
      <vt:lpstr>Income</vt:lpstr>
      <vt:lpstr>Region and Hospital Size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RACE ON UTILIZATION OF SURGICAL STABILIZATION FOR RIB FRACTURES (RIB PLATING): A CROSS-SECTIONAL NATIONAL COHORT ANALYSIS</dc:title>
  <dc:creator>Nesiama, Esere</dc:creator>
  <cp:lastModifiedBy>Nesiama, Esere</cp:lastModifiedBy>
  <cp:revision>114</cp:revision>
  <dcterms:created xsi:type="dcterms:W3CDTF">2023-01-30T02:07:01Z</dcterms:created>
  <dcterms:modified xsi:type="dcterms:W3CDTF">2023-04-21T13:40:52Z</dcterms:modified>
</cp:coreProperties>
</file>