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9" r:id="rId3"/>
    <p:sldId id="263" r:id="rId4"/>
    <p:sldId id="261" r:id="rId5"/>
    <p:sldId id="266" r:id="rId6"/>
    <p:sldId id="262" r:id="rId7"/>
    <p:sldId id="258"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49"/>
    <a:srgbClr val="990000"/>
    <a:srgbClr val="9F0100"/>
    <a:srgbClr val="F46946"/>
    <a:srgbClr val="FFF4DE"/>
    <a:srgbClr val="AE4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398D58-6580-4978-9052-45216434424E}" v="853" dt="2023-03-20T20:10:05.564"/>
    <p1510:client id="{DBB9EDB9-E446-5760-76DB-2463772C111F}" v="42" dt="2023-03-20T20:51:26.27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06" autoAdjust="0"/>
    <p:restoredTop sz="97030"/>
  </p:normalViewPr>
  <p:slideViewPr>
    <p:cSldViewPr snapToGrid="0">
      <p:cViewPr>
        <p:scale>
          <a:sx n="85" d="100"/>
          <a:sy n="85" d="100"/>
        </p:scale>
        <p:origin x="1920" y="1536"/>
      </p:cViewPr>
      <p:guideLst/>
    </p:cSldViewPr>
  </p:slideViewPr>
  <p:outlineViewPr>
    <p:cViewPr>
      <p:scale>
        <a:sx n="70" d="100"/>
        <a:sy n="70"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0E8E3-8464-5247-A703-25F96FCE2EFE}" type="datetimeFigureOut">
              <a:rPr lang="en-US" smtClean="0"/>
              <a:t>3/5/24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F20AC-C1D2-9346-BA38-1B60F4F3B88A}" type="slidenum">
              <a:rPr lang="en-US" smtClean="0"/>
              <a:t>‹#›</a:t>
            </a:fld>
            <a:endParaRPr lang="en-US"/>
          </a:p>
        </p:txBody>
      </p:sp>
    </p:spTree>
    <p:extLst>
      <p:ext uri="{BB962C8B-B14F-4D97-AF65-F5344CB8AC3E}">
        <p14:creationId xmlns:p14="http://schemas.microsoft.com/office/powerpoint/2010/main" val="343751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9F20AC-C1D2-9346-BA38-1B60F4F3B88A}" type="slidenum">
              <a:rPr lang="en-US" smtClean="0"/>
              <a:t>1</a:t>
            </a:fld>
            <a:endParaRPr lang="en-US"/>
          </a:p>
        </p:txBody>
      </p:sp>
    </p:spTree>
    <p:extLst>
      <p:ext uri="{BB962C8B-B14F-4D97-AF65-F5344CB8AC3E}">
        <p14:creationId xmlns:p14="http://schemas.microsoft.com/office/powerpoint/2010/main" val="76345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9F20AC-C1D2-9346-BA38-1B60F4F3B88A}" type="slidenum">
              <a:rPr lang="en-US" smtClean="0"/>
              <a:t>2</a:t>
            </a:fld>
            <a:endParaRPr lang="en-US"/>
          </a:p>
        </p:txBody>
      </p:sp>
    </p:spTree>
    <p:extLst>
      <p:ext uri="{BB962C8B-B14F-4D97-AF65-F5344CB8AC3E}">
        <p14:creationId xmlns:p14="http://schemas.microsoft.com/office/powerpoint/2010/main" val="203923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9F20AC-C1D2-9346-BA38-1B60F4F3B88A}" type="slidenum">
              <a:rPr lang="en-US" smtClean="0"/>
              <a:t>4</a:t>
            </a:fld>
            <a:endParaRPr lang="en-US"/>
          </a:p>
        </p:txBody>
      </p:sp>
    </p:spTree>
    <p:extLst>
      <p:ext uri="{BB962C8B-B14F-4D97-AF65-F5344CB8AC3E}">
        <p14:creationId xmlns:p14="http://schemas.microsoft.com/office/powerpoint/2010/main" val="381042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9F20AC-C1D2-9346-BA38-1B60F4F3B88A}" type="slidenum">
              <a:rPr lang="en-US" smtClean="0"/>
              <a:t>5</a:t>
            </a:fld>
            <a:endParaRPr lang="en-US"/>
          </a:p>
        </p:txBody>
      </p:sp>
    </p:spTree>
    <p:extLst>
      <p:ext uri="{BB962C8B-B14F-4D97-AF65-F5344CB8AC3E}">
        <p14:creationId xmlns:p14="http://schemas.microsoft.com/office/powerpoint/2010/main" val="100239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9F20AC-C1D2-9346-BA38-1B60F4F3B88A}" type="slidenum">
              <a:rPr lang="en-US" smtClean="0"/>
              <a:t>6</a:t>
            </a:fld>
            <a:endParaRPr lang="en-US"/>
          </a:p>
        </p:txBody>
      </p:sp>
    </p:spTree>
    <p:extLst>
      <p:ext uri="{BB962C8B-B14F-4D97-AF65-F5344CB8AC3E}">
        <p14:creationId xmlns:p14="http://schemas.microsoft.com/office/powerpoint/2010/main" val="7121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9F20AC-C1D2-9346-BA38-1B60F4F3B88A}" type="slidenum">
              <a:rPr lang="en-US" smtClean="0"/>
              <a:t>7</a:t>
            </a:fld>
            <a:endParaRPr lang="en-US"/>
          </a:p>
        </p:txBody>
      </p:sp>
    </p:spTree>
    <p:extLst>
      <p:ext uri="{BB962C8B-B14F-4D97-AF65-F5344CB8AC3E}">
        <p14:creationId xmlns:p14="http://schemas.microsoft.com/office/powerpoint/2010/main" val="408414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9F20AC-C1D2-9346-BA38-1B60F4F3B88A}" type="slidenum">
              <a:rPr lang="en-US" smtClean="0"/>
              <a:t>8</a:t>
            </a:fld>
            <a:endParaRPr lang="en-US"/>
          </a:p>
        </p:txBody>
      </p:sp>
    </p:spTree>
    <p:extLst>
      <p:ext uri="{BB962C8B-B14F-4D97-AF65-F5344CB8AC3E}">
        <p14:creationId xmlns:p14="http://schemas.microsoft.com/office/powerpoint/2010/main" val="397433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3/5/24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A picture containing text, outdoor, water, sunset&#10;&#10;Description automatically generated">
            <a:extLst>
              <a:ext uri="{FF2B5EF4-FFF2-40B4-BE49-F238E27FC236}">
                <a16:creationId xmlns:a16="http://schemas.microsoft.com/office/drawing/2014/main" id="{0F79BD2E-302A-24B3-A017-3A4625810FDD}"/>
              </a:ext>
            </a:extLst>
          </p:cNvPr>
          <p:cNvPicPr>
            <a:picLocks noChangeAspect="1"/>
          </p:cNvPicPr>
          <p:nvPr/>
        </p:nvPicPr>
        <p:blipFill>
          <a:blip r:embed="rId3"/>
          <a:stretch>
            <a:fillRect/>
          </a:stretch>
        </p:blipFill>
        <p:spPr>
          <a:xfrm>
            <a:off x="0" y="489"/>
            <a:ext cx="12199815" cy="6857511"/>
          </a:xfrm>
          <a:prstGeom prst="rect">
            <a:avLst/>
          </a:prstGeom>
        </p:spPr>
      </p:pic>
      <p:sp>
        <p:nvSpPr>
          <p:cNvPr id="8" name="Rectangle 7">
            <a:extLst>
              <a:ext uri="{FF2B5EF4-FFF2-40B4-BE49-F238E27FC236}">
                <a16:creationId xmlns:a16="http://schemas.microsoft.com/office/drawing/2014/main" id="{E0D9FF87-732C-AF34-166B-802164187D14}"/>
              </a:ext>
            </a:extLst>
          </p:cNvPr>
          <p:cNvSpPr/>
          <p:nvPr/>
        </p:nvSpPr>
        <p:spPr>
          <a:xfrm>
            <a:off x="7816" y="5851547"/>
            <a:ext cx="12191999" cy="100623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A6D3BD-FFC1-CBE6-D22B-DCAD63B5D47B}"/>
              </a:ext>
            </a:extLst>
          </p:cNvPr>
          <p:cNvSpPr txBox="1"/>
          <p:nvPr/>
        </p:nvSpPr>
        <p:spPr>
          <a:xfrm>
            <a:off x="5913345" y="588370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latin typeface="Source Sans Pro Black"/>
                <a:ea typeface="Source Sans Pro Black"/>
                <a:cs typeface="Calibri" panose="020F0502020204030204"/>
              </a:rPr>
              <a:t>2nd ANNUAL</a:t>
            </a:r>
          </a:p>
          <a:p>
            <a:pPr algn="r"/>
            <a:r>
              <a:rPr lang="en-US" b="1" dirty="0">
                <a:solidFill>
                  <a:schemeClr val="bg1"/>
                </a:solidFill>
                <a:latin typeface="Source Sans Pro Black"/>
              </a:rPr>
              <a:t>WEST TEXAS HEALTH DISPARITIES</a:t>
            </a:r>
            <a:endParaRPr lang="en-US" dirty="0">
              <a:solidFill>
                <a:schemeClr val="bg1"/>
              </a:solidFill>
              <a:latin typeface="Calibri" panose="020F0502020204030204"/>
              <a:cs typeface="Calibri" panose="020F0502020204030204"/>
            </a:endParaRPr>
          </a:p>
          <a:p>
            <a:pPr algn="r"/>
            <a:r>
              <a:rPr lang="en-US" b="1" dirty="0">
                <a:solidFill>
                  <a:schemeClr val="bg1"/>
                </a:solidFill>
                <a:latin typeface="Source Sans Pro Black"/>
              </a:rPr>
              <a:t>RESEARCH SYMPOSIUM</a:t>
            </a:r>
            <a:endParaRPr lang="en-US" dirty="0">
              <a:solidFill>
                <a:schemeClr val="bg1"/>
              </a:solidFill>
              <a:cs typeface="Calibri" panose="020F0502020204030204"/>
            </a:endParaRPr>
          </a:p>
        </p:txBody>
      </p:sp>
      <p:pic>
        <p:nvPicPr>
          <p:cNvPr id="4" name="Picture 4" descr="Logo, company name&#10;&#10;Description automatically generated">
            <a:extLst>
              <a:ext uri="{FF2B5EF4-FFF2-40B4-BE49-F238E27FC236}">
                <a16:creationId xmlns:a16="http://schemas.microsoft.com/office/drawing/2014/main" id="{ACEBB849-A26C-3352-7045-F319A600E2AE}"/>
              </a:ext>
            </a:extLst>
          </p:cNvPr>
          <p:cNvPicPr>
            <a:picLocks noChangeAspect="1"/>
          </p:cNvPicPr>
          <p:nvPr/>
        </p:nvPicPr>
        <p:blipFill rotWithShape="1">
          <a:blip r:embed="rId4"/>
          <a:srcRect l="15290" t="18902" r="17125" b="28354"/>
          <a:stretch/>
        </p:blipFill>
        <p:spPr>
          <a:xfrm>
            <a:off x="10957808" y="5961468"/>
            <a:ext cx="1053488" cy="783305"/>
          </a:xfrm>
          <a:prstGeom prst="rect">
            <a:avLst/>
          </a:prstGeom>
        </p:spPr>
      </p:pic>
      <p:sp>
        <p:nvSpPr>
          <p:cNvPr id="14" name="TextBox 13">
            <a:extLst>
              <a:ext uri="{FF2B5EF4-FFF2-40B4-BE49-F238E27FC236}">
                <a16:creationId xmlns:a16="http://schemas.microsoft.com/office/drawing/2014/main" id="{F477FF1E-ED4A-63ED-CF79-160D7239CD7A}"/>
              </a:ext>
            </a:extLst>
          </p:cNvPr>
          <p:cNvSpPr txBox="1"/>
          <p:nvPr/>
        </p:nvSpPr>
        <p:spPr>
          <a:xfrm>
            <a:off x="92540" y="2103148"/>
            <a:ext cx="845589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0" dirty="0">
                <a:solidFill>
                  <a:srgbClr val="212121"/>
                </a:solidFill>
                <a:effectLst/>
                <a:latin typeface="Arial" panose="020B0604020202020204" pitchFamily="34" charset="0"/>
                <a:cs typeface="Arial" panose="020B0604020202020204" pitchFamily="34" charset="0"/>
              </a:rPr>
              <a:t>Gender Differences in Cognitive Impairment of Elderly West Texans</a:t>
            </a:r>
          </a:p>
          <a:p>
            <a:r>
              <a:rPr lang="en-US" sz="3200" b="1" i="0" dirty="0">
                <a:solidFill>
                  <a:srgbClr val="212121"/>
                </a:solidFill>
                <a:effectLst/>
                <a:latin typeface="Arial" panose="020B0604020202020204" pitchFamily="34" charset="0"/>
                <a:cs typeface="Arial" panose="020B0604020202020204" pitchFamily="34" charset="0"/>
              </a:rPr>
              <a:t>Living In Rural Counties</a:t>
            </a:r>
            <a:endParaRPr lang="en-US" sz="3200" b="1" dirty="0">
              <a:latin typeface="Arial" panose="020B0604020202020204" pitchFamily="34" charset="0"/>
              <a:cs typeface="Arial" panose="020B0604020202020204" pitchFamily="34" charset="0"/>
            </a:endParaRPr>
          </a:p>
          <a:p>
            <a:pPr algn="l"/>
            <a:endParaRPr lang="en-US" sz="4800" b="1" dirty="0">
              <a:latin typeface="Calibri"/>
              <a:ea typeface="Source Sans Pro Black"/>
            </a:endParaRPr>
          </a:p>
        </p:txBody>
      </p:sp>
      <p:sp>
        <p:nvSpPr>
          <p:cNvPr id="15" name="TextBox 14">
            <a:extLst>
              <a:ext uri="{FF2B5EF4-FFF2-40B4-BE49-F238E27FC236}">
                <a16:creationId xmlns:a16="http://schemas.microsoft.com/office/drawing/2014/main" id="{9000C421-CEB3-6448-E47D-AAE3190DCECC}"/>
              </a:ext>
            </a:extLst>
          </p:cNvPr>
          <p:cNvSpPr txBox="1"/>
          <p:nvPr/>
        </p:nvSpPr>
        <p:spPr>
          <a:xfrm>
            <a:off x="7817" y="4034970"/>
            <a:ext cx="690265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en-US" sz="2400" dirty="0" err="1">
                <a:latin typeface="Times New Roman" panose="02020603050405020304" pitchFamily="18" charset="0"/>
                <a:cs typeface="Times New Roman" panose="02020603050405020304" pitchFamily="18" charset="0"/>
              </a:rPr>
              <a:t>Opemipo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Omotara</a:t>
            </a:r>
            <a:r>
              <a:rPr lang="en-US" altLang="en-US" sz="2400" dirty="0">
                <a:latin typeface="Times New Roman" panose="02020603050405020304" pitchFamily="18" charset="0"/>
                <a:cs typeface="Times New Roman" panose="02020603050405020304" pitchFamily="18" charset="0"/>
              </a:rPr>
              <a:t>, Fahad Bin Mostafa, Hafiz Khan, P. </a:t>
            </a:r>
            <a:r>
              <a:rPr lang="en-US" altLang="en-US" sz="2400" dirty="0" err="1">
                <a:latin typeface="Times New Roman" panose="02020603050405020304" pitchFamily="18" charset="0"/>
                <a:cs typeface="Times New Roman" panose="02020603050405020304" pitchFamily="18" charset="0"/>
              </a:rPr>
              <a:t>Hemanchandra</a:t>
            </a:r>
            <a:r>
              <a:rPr lang="en-US" altLang="en-US" sz="2400" dirty="0">
                <a:latin typeface="Times New Roman" panose="02020603050405020304" pitchFamily="18" charset="0"/>
                <a:cs typeface="Times New Roman" panose="02020603050405020304" pitchFamily="18" charset="0"/>
              </a:rPr>
              <a:t> Reddy, </a:t>
            </a:r>
            <a:r>
              <a:rPr lang="en-US" altLang="en-US" sz="2400" dirty="0" err="1">
                <a:latin typeface="Times New Roman" panose="02020603050405020304" pitchFamily="18" charset="0"/>
                <a:cs typeface="Times New Roman" panose="02020603050405020304" pitchFamily="18" charset="0"/>
              </a:rPr>
              <a:t>Refaya</a:t>
            </a:r>
            <a:r>
              <a:rPr lang="en-US" altLang="en-US" sz="2400" dirty="0">
                <a:latin typeface="Times New Roman" panose="02020603050405020304" pitchFamily="18" charset="0"/>
                <a:cs typeface="Times New Roman" panose="02020603050405020304" pitchFamily="18" charset="0"/>
              </a:rPr>
              <a:t> Razzaq, </a:t>
            </a:r>
            <a:r>
              <a:rPr lang="en-US" altLang="en-US" sz="2400" dirty="0" err="1">
                <a:latin typeface="Times New Roman" panose="02020603050405020304" pitchFamily="18" charset="0"/>
                <a:cs typeface="Times New Roman" panose="02020603050405020304" pitchFamily="18" charset="0"/>
              </a:rPr>
              <a:t>Rumana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Atique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Zawah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Zabin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Aamrin</a:t>
            </a:r>
            <a:r>
              <a:rPr lang="en-US" altLang="en-US" sz="2400" dirty="0">
                <a:latin typeface="Times New Roman" panose="02020603050405020304" pitchFamily="18" charset="0"/>
                <a:cs typeface="Times New Roman" panose="02020603050405020304" pitchFamily="18" charset="0"/>
              </a:rPr>
              <a:t> Rafiq, </a:t>
            </a:r>
            <a:r>
              <a:rPr lang="en-US" altLang="en-US" sz="2400" dirty="0" err="1">
                <a:latin typeface="Times New Roman" panose="02020603050405020304" pitchFamily="18" charset="0"/>
                <a:cs typeface="Times New Roman" panose="02020603050405020304" pitchFamily="18" charset="0"/>
              </a:rPr>
              <a:t>Atqa</a:t>
            </a:r>
            <a:r>
              <a:rPr lang="en-US" altLang="en-US" sz="2400" dirty="0">
                <a:latin typeface="Times New Roman" panose="02020603050405020304" pitchFamily="18" charset="0"/>
                <a:cs typeface="Times New Roman" panose="02020603050405020304" pitchFamily="18" charset="0"/>
              </a:rPr>
              <a:t> Mujtaba, Megan </a:t>
            </a:r>
            <a:r>
              <a:rPr lang="en-US" altLang="en-US" sz="2400" dirty="0" err="1">
                <a:latin typeface="Times New Roman" panose="02020603050405020304" pitchFamily="18" charset="0"/>
                <a:cs typeface="Times New Roman" panose="02020603050405020304" pitchFamily="18" charset="0"/>
              </a:rPr>
              <a:t>Dauenchauer</a:t>
            </a:r>
            <a:r>
              <a:rPr lang="en-US" altLang="en-US" sz="2400" dirty="0">
                <a:latin typeface="Times New Roman" panose="02020603050405020304" pitchFamily="18" charset="0"/>
                <a:cs typeface="Times New Roman" panose="02020603050405020304" pitchFamily="18" charset="0"/>
              </a:rPr>
              <a:t>, and </a:t>
            </a:r>
            <a:r>
              <a:rPr lang="en-US" altLang="en-US" sz="2400" dirty="0" err="1">
                <a:latin typeface="Times New Roman" panose="02020603050405020304" pitchFamily="18" charset="0"/>
                <a:cs typeface="Times New Roman" panose="02020603050405020304" pitchFamily="18" charset="0"/>
              </a:rPr>
              <a:t>Effat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Nazia</a:t>
            </a:r>
            <a:endParaRPr lang="en-US" altLang="en-US" sz="2400" dirty="0">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53849761-205E-9E27-B8F8-A893A1568554}"/>
              </a:ext>
            </a:extLst>
          </p:cNvPr>
          <p:cNvCxnSpPr/>
          <p:nvPr/>
        </p:nvCxnSpPr>
        <p:spPr>
          <a:xfrm>
            <a:off x="334190" y="3827738"/>
            <a:ext cx="4655816" cy="11374"/>
          </a:xfrm>
          <a:prstGeom prst="straightConnector1">
            <a:avLst/>
          </a:prstGeom>
        </p:spPr>
        <p:style>
          <a:lnRef idx="1">
            <a:schemeClr val="dk1"/>
          </a:lnRef>
          <a:fillRef idx="0">
            <a:schemeClr val="dk1"/>
          </a:fillRef>
          <a:effectRef idx="0">
            <a:schemeClr val="dk1"/>
          </a:effectRef>
          <a:fontRef idx="minor">
            <a:schemeClr val="tx1"/>
          </a:fontRef>
        </p:style>
      </p:cxnSp>
      <p:pic>
        <p:nvPicPr>
          <p:cNvPr id="3" name="Picture 2" descr="A close-up of a white background&#10;&#10;Description automatically generated">
            <a:extLst>
              <a:ext uri="{FF2B5EF4-FFF2-40B4-BE49-F238E27FC236}">
                <a16:creationId xmlns:a16="http://schemas.microsoft.com/office/drawing/2014/main" id="{04FF298E-C044-3A66-6F96-0205ED7EC5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8431" y="-38508"/>
            <a:ext cx="3643568" cy="1224386"/>
          </a:xfrm>
          <a:prstGeom prst="rect">
            <a:avLst/>
          </a:prstGeom>
        </p:spPr>
      </p:pic>
    </p:spTree>
    <p:extLst>
      <p:ext uri="{BB962C8B-B14F-4D97-AF65-F5344CB8AC3E}">
        <p14:creationId xmlns:p14="http://schemas.microsoft.com/office/powerpoint/2010/main" val="3658294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extBox 1">
            <a:extLst>
              <a:ext uri="{FF2B5EF4-FFF2-40B4-BE49-F238E27FC236}">
                <a16:creationId xmlns:a16="http://schemas.microsoft.com/office/drawing/2014/main" id="{7BF11A7C-6779-42D4-B948-0F0B5D271585}"/>
              </a:ext>
            </a:extLst>
          </p:cNvPr>
          <p:cNvSpPr txBox="1"/>
          <p:nvPr/>
        </p:nvSpPr>
        <p:spPr>
          <a:xfrm>
            <a:off x="3880353" y="617146"/>
            <a:ext cx="6733308" cy="646331"/>
          </a:xfrm>
          <a:prstGeom prst="rect">
            <a:avLst/>
          </a:prstGeom>
          <a:noFill/>
        </p:spPr>
        <p:txBody>
          <a:bodyPr wrap="square" rtlCol="0">
            <a:spAutoFit/>
          </a:bodyPr>
          <a:lstStyle/>
          <a:p>
            <a:r>
              <a:rPr lang="en-US" sz="3600" b="1" dirty="0">
                <a:solidFill>
                  <a:srgbClr val="C00000"/>
                </a:solidFill>
                <a:latin typeface="Arial" panose="020B0604020202020204" pitchFamily="34" charset="0"/>
                <a:cs typeface="Arial" panose="020B0604020202020204" pitchFamily="34" charset="0"/>
              </a:rPr>
              <a:t>Background</a:t>
            </a:r>
          </a:p>
        </p:txBody>
      </p:sp>
      <p:sp>
        <p:nvSpPr>
          <p:cNvPr id="7" name="TextBox 6">
            <a:extLst>
              <a:ext uri="{FF2B5EF4-FFF2-40B4-BE49-F238E27FC236}">
                <a16:creationId xmlns:a16="http://schemas.microsoft.com/office/drawing/2014/main" id="{29118E6E-0C42-654B-F099-7892D2BA6BCB}"/>
              </a:ext>
            </a:extLst>
          </p:cNvPr>
          <p:cNvSpPr txBox="1"/>
          <p:nvPr/>
        </p:nvSpPr>
        <p:spPr>
          <a:xfrm>
            <a:off x="77952" y="2020162"/>
            <a:ext cx="5627890" cy="4093428"/>
          </a:xfrm>
          <a:prstGeom prst="rect">
            <a:avLst/>
          </a:prstGeom>
          <a:noFill/>
        </p:spPr>
        <p:txBody>
          <a:bodyPr wrap="square">
            <a:spAutoFit/>
          </a:bodyPr>
          <a:lstStyle/>
          <a:p>
            <a:pPr marL="571500" indent="-571500" algn="just">
              <a:buFont typeface="Wingdings" pitchFamily="2" charset="2"/>
              <a:buChar char="v"/>
            </a:pPr>
            <a:r>
              <a:rPr lang="en-US" sz="2000" dirty="0">
                <a:latin typeface="Times" pitchFamily="2" charset="0"/>
                <a:ea typeface="Times New Roman" charset="0"/>
                <a:cs typeface="Times New Roman" charset="0"/>
              </a:rPr>
              <a:t>Males and females are impacted differently, when it comes to cognitive health and this can be influenced by various factors such as aging, lifestyle  socioeconomic conditions, level of education, marital status, occupation, chronic diseases, and genetic biomarkers.</a:t>
            </a:r>
          </a:p>
          <a:p>
            <a:pPr marL="571500" indent="-571500" algn="just">
              <a:buFont typeface="Wingdings" pitchFamily="2" charset="2"/>
              <a:buChar char="v"/>
            </a:pPr>
            <a:endParaRPr lang="en-US" sz="2000" dirty="0">
              <a:latin typeface="Times" pitchFamily="2" charset="0"/>
              <a:ea typeface="Times New Roman" charset="0"/>
              <a:cs typeface="Times New Roman" charset="0"/>
            </a:endParaRPr>
          </a:p>
          <a:p>
            <a:pPr marL="571500" indent="-571500" algn="just">
              <a:buFont typeface="Wingdings" pitchFamily="2" charset="2"/>
              <a:buChar char="v"/>
            </a:pPr>
            <a:r>
              <a:rPr lang="en-US" sz="2000" dirty="0">
                <a:latin typeface="Times" pitchFamily="2" charset="0"/>
                <a:ea typeface="Times New Roman" charset="0"/>
                <a:cs typeface="Times New Roman" charset="0"/>
              </a:rPr>
              <a:t>This study highlights the sociodemographic and chronic disease risk factors associated with gender differences and cognitive impairments in the elderly population living in Cochran, Parmer, and Bailey counties of rural West Texas.</a:t>
            </a:r>
          </a:p>
        </p:txBody>
      </p:sp>
      <p:sp>
        <p:nvSpPr>
          <p:cNvPr id="36" name="TextBox 35">
            <a:extLst>
              <a:ext uri="{FF2B5EF4-FFF2-40B4-BE49-F238E27FC236}">
                <a16:creationId xmlns:a16="http://schemas.microsoft.com/office/drawing/2014/main" id="{74B1D812-A86B-65A1-AC59-CC224F85E852}"/>
              </a:ext>
            </a:extLst>
          </p:cNvPr>
          <p:cNvSpPr txBox="1"/>
          <p:nvPr/>
        </p:nvSpPr>
        <p:spPr>
          <a:xfrm>
            <a:off x="5056777" y="6566755"/>
            <a:ext cx="6262576" cy="369332"/>
          </a:xfrm>
          <a:prstGeom prst="rect">
            <a:avLst/>
          </a:prstGeom>
          <a:noFill/>
        </p:spPr>
        <p:txBody>
          <a:bodyPr wrap="square">
            <a:spAutoFit/>
          </a:bodyPr>
          <a:lstStyle/>
          <a:p>
            <a:pPr algn="ctr"/>
            <a:endParaRPr lang="en-US" dirty="0"/>
          </a:p>
        </p:txBody>
      </p:sp>
      <p:pic>
        <p:nvPicPr>
          <p:cNvPr id="1026" name="Picture 2">
            <a:extLst>
              <a:ext uri="{FF2B5EF4-FFF2-40B4-BE49-F238E27FC236}">
                <a16:creationId xmlns:a16="http://schemas.microsoft.com/office/drawing/2014/main" id="{1D27051C-E324-ACC8-B2FF-D64CD2DE77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773353"/>
            <a:ext cx="6018048" cy="423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7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9E82-A5CA-EA32-62F1-8B18C1F27E50}"/>
              </a:ext>
            </a:extLst>
          </p:cNvPr>
          <p:cNvSpPr>
            <a:spLocks noGrp="1"/>
          </p:cNvSpPr>
          <p:nvPr>
            <p:ph type="title"/>
          </p:nvPr>
        </p:nvSpPr>
        <p:spPr>
          <a:xfrm>
            <a:off x="996187" y="378181"/>
            <a:ext cx="11700310" cy="1325563"/>
          </a:xfrm>
        </p:spPr>
        <p:txBody>
          <a:bodyPr>
            <a:normAutofit/>
          </a:bodyPr>
          <a:lstStyle/>
          <a:p>
            <a:r>
              <a:rPr lang="en-US" sz="3200" b="1" i="0" u="none" strike="noStrike" dirty="0">
                <a:solidFill>
                  <a:srgbClr val="C00000"/>
                </a:solidFill>
                <a:effectLst/>
                <a:latin typeface="Times New Roman" panose="02020603050405020304" pitchFamily="18" charset="0"/>
              </a:rPr>
              <a:t>Comparison of Normal </a:t>
            </a:r>
            <a:r>
              <a:rPr lang="en-US" sz="3200" b="1" dirty="0">
                <a:solidFill>
                  <a:srgbClr val="C00000"/>
                </a:solidFill>
                <a:latin typeface="Times New Roman" panose="02020603050405020304" pitchFamily="18" charset="0"/>
              </a:rPr>
              <a:t>C</a:t>
            </a:r>
            <a:r>
              <a:rPr lang="en-US" sz="3200" b="1" i="0" u="none" strike="noStrike" dirty="0">
                <a:solidFill>
                  <a:srgbClr val="C00000"/>
                </a:solidFill>
                <a:effectLst/>
                <a:latin typeface="Times New Roman" panose="02020603050405020304" pitchFamily="18" charset="0"/>
              </a:rPr>
              <a:t>ognition and Cognitive Decline    		                 </a:t>
            </a:r>
            <a:r>
              <a:rPr lang="en-US" sz="3200" b="1" dirty="0">
                <a:solidFill>
                  <a:srgbClr val="C00000"/>
                </a:solidFill>
                <a:latin typeface="Times New Roman" panose="02020603050405020304" pitchFamily="18" charset="0"/>
              </a:rPr>
              <a:t>B</a:t>
            </a:r>
            <a:r>
              <a:rPr lang="en-US" sz="3200" b="1" i="0" u="none" strike="noStrike" dirty="0">
                <a:solidFill>
                  <a:srgbClr val="C00000"/>
                </a:solidFill>
                <a:effectLst/>
                <a:latin typeface="Times New Roman" panose="02020603050405020304" pitchFamily="18" charset="0"/>
              </a:rPr>
              <a:t>etween </a:t>
            </a:r>
            <a:r>
              <a:rPr lang="en-US" sz="3200" b="1" dirty="0">
                <a:solidFill>
                  <a:srgbClr val="C00000"/>
                </a:solidFill>
                <a:latin typeface="Times New Roman" panose="02020603050405020304" pitchFamily="18" charset="0"/>
              </a:rPr>
              <a:t>M</a:t>
            </a:r>
            <a:r>
              <a:rPr lang="en-US" sz="3200" b="1" i="0" u="none" strike="noStrike" dirty="0">
                <a:solidFill>
                  <a:srgbClr val="C00000"/>
                </a:solidFill>
                <a:effectLst/>
                <a:latin typeface="Times New Roman" panose="02020603050405020304" pitchFamily="18" charset="0"/>
              </a:rPr>
              <a:t>ales and Females</a:t>
            </a:r>
            <a:endParaRPr lang="en-US" sz="3200" dirty="0">
              <a:solidFill>
                <a:srgbClr val="C00000"/>
              </a:solidFill>
            </a:endParaRPr>
          </a:p>
        </p:txBody>
      </p:sp>
      <p:pic>
        <p:nvPicPr>
          <p:cNvPr id="4" name="Content Placeholder 3">
            <a:extLst>
              <a:ext uri="{FF2B5EF4-FFF2-40B4-BE49-F238E27FC236}">
                <a16:creationId xmlns:a16="http://schemas.microsoft.com/office/drawing/2014/main" id="{CD2FCCC1-CECA-737A-37F5-53560FFE02DA}"/>
              </a:ext>
            </a:extLst>
          </p:cNvPr>
          <p:cNvPicPr>
            <a:picLocks noGrp="1" noChangeAspect="1"/>
          </p:cNvPicPr>
          <p:nvPr>
            <p:ph idx="1"/>
          </p:nvPr>
        </p:nvPicPr>
        <p:blipFill>
          <a:blip r:embed="rId2"/>
          <a:stretch>
            <a:fillRect/>
          </a:stretch>
        </p:blipFill>
        <p:spPr>
          <a:xfrm>
            <a:off x="817542" y="1989072"/>
            <a:ext cx="10826424" cy="4628931"/>
          </a:xfrm>
          <a:prstGeom prst="rect">
            <a:avLst/>
          </a:prstGeom>
        </p:spPr>
      </p:pic>
    </p:spTree>
    <p:extLst>
      <p:ext uri="{BB962C8B-B14F-4D97-AF65-F5344CB8AC3E}">
        <p14:creationId xmlns:p14="http://schemas.microsoft.com/office/powerpoint/2010/main" val="157256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9503"/>
            <a:ext cx="12192000" cy="1268703"/>
          </a:xfrm>
          <a:prstGeom prst="rect">
            <a:avLst/>
          </a:prstGeom>
        </p:spPr>
      </p:pic>
      <p:sp>
        <p:nvSpPr>
          <p:cNvPr id="3" name="TextBox 2">
            <a:extLst>
              <a:ext uri="{FF2B5EF4-FFF2-40B4-BE49-F238E27FC236}">
                <a16:creationId xmlns:a16="http://schemas.microsoft.com/office/drawing/2014/main" id="{BFD7A266-ABE9-CBF4-078A-9618FF80C081}"/>
              </a:ext>
            </a:extLst>
          </p:cNvPr>
          <p:cNvSpPr txBox="1"/>
          <p:nvPr/>
        </p:nvSpPr>
        <p:spPr>
          <a:xfrm>
            <a:off x="3667827" y="-61483"/>
            <a:ext cx="4442242" cy="646331"/>
          </a:xfrm>
          <a:prstGeom prst="rect">
            <a:avLst/>
          </a:prstGeom>
          <a:noFill/>
        </p:spPr>
        <p:txBody>
          <a:bodyPr wrap="none" rtlCol="0">
            <a:spAutoFit/>
          </a:bodyPr>
          <a:lstStyle/>
          <a:p>
            <a:r>
              <a:rPr lang="en-US" sz="3600" b="1" dirty="0">
                <a:solidFill>
                  <a:srgbClr val="C00000"/>
                </a:solidFill>
                <a:latin typeface="Arial" panose="020B0604020202020204" pitchFamily="34" charset="0"/>
                <a:cs typeface="Arial" panose="020B0604020202020204" pitchFamily="34" charset="0"/>
              </a:rPr>
              <a:t>Gender Differences</a:t>
            </a:r>
          </a:p>
        </p:txBody>
      </p:sp>
      <p:graphicFrame>
        <p:nvGraphicFramePr>
          <p:cNvPr id="11" name="Table 10">
            <a:extLst>
              <a:ext uri="{FF2B5EF4-FFF2-40B4-BE49-F238E27FC236}">
                <a16:creationId xmlns:a16="http://schemas.microsoft.com/office/drawing/2014/main" id="{29B7B717-8EAC-7835-831D-364527C469D7}"/>
              </a:ext>
            </a:extLst>
          </p:cNvPr>
          <p:cNvGraphicFramePr>
            <a:graphicFrameLocks noGrp="1"/>
          </p:cNvGraphicFramePr>
          <p:nvPr>
            <p:extLst>
              <p:ext uri="{D42A27DB-BD31-4B8C-83A1-F6EECF244321}">
                <p14:modId xmlns:p14="http://schemas.microsoft.com/office/powerpoint/2010/main" val="117412589"/>
              </p:ext>
            </p:extLst>
          </p:nvPr>
        </p:nvGraphicFramePr>
        <p:xfrm>
          <a:off x="42589" y="472688"/>
          <a:ext cx="12191998" cy="6832068"/>
        </p:xfrm>
        <a:graphic>
          <a:graphicData uri="http://schemas.openxmlformats.org/drawingml/2006/table">
            <a:tbl>
              <a:tblPr firstRow="1" firstCol="1" bandRow="1">
                <a:tableStyleId>{5C22544A-7EE6-4342-B048-85BDC9FD1C3A}</a:tableStyleId>
              </a:tblPr>
              <a:tblGrid>
                <a:gridCol w="1166291">
                  <a:extLst>
                    <a:ext uri="{9D8B030D-6E8A-4147-A177-3AD203B41FA5}">
                      <a16:colId xmlns:a16="http://schemas.microsoft.com/office/drawing/2014/main" val="2374460316"/>
                    </a:ext>
                  </a:extLst>
                </a:gridCol>
                <a:gridCol w="2024525">
                  <a:extLst>
                    <a:ext uri="{9D8B030D-6E8A-4147-A177-3AD203B41FA5}">
                      <a16:colId xmlns:a16="http://schemas.microsoft.com/office/drawing/2014/main" val="3325533749"/>
                    </a:ext>
                  </a:extLst>
                </a:gridCol>
                <a:gridCol w="1293687">
                  <a:extLst>
                    <a:ext uri="{9D8B030D-6E8A-4147-A177-3AD203B41FA5}">
                      <a16:colId xmlns:a16="http://schemas.microsoft.com/office/drawing/2014/main" val="914984755"/>
                    </a:ext>
                  </a:extLst>
                </a:gridCol>
                <a:gridCol w="746633">
                  <a:extLst>
                    <a:ext uri="{9D8B030D-6E8A-4147-A177-3AD203B41FA5}">
                      <a16:colId xmlns:a16="http://schemas.microsoft.com/office/drawing/2014/main" val="2030832251"/>
                    </a:ext>
                  </a:extLst>
                </a:gridCol>
                <a:gridCol w="1320969">
                  <a:extLst>
                    <a:ext uri="{9D8B030D-6E8A-4147-A177-3AD203B41FA5}">
                      <a16:colId xmlns:a16="http://schemas.microsoft.com/office/drawing/2014/main" val="1786339028"/>
                    </a:ext>
                  </a:extLst>
                </a:gridCol>
                <a:gridCol w="1385577">
                  <a:extLst>
                    <a:ext uri="{9D8B030D-6E8A-4147-A177-3AD203B41FA5}">
                      <a16:colId xmlns:a16="http://schemas.microsoft.com/office/drawing/2014/main" val="3049965007"/>
                    </a:ext>
                  </a:extLst>
                </a:gridCol>
                <a:gridCol w="746633">
                  <a:extLst>
                    <a:ext uri="{9D8B030D-6E8A-4147-A177-3AD203B41FA5}">
                      <a16:colId xmlns:a16="http://schemas.microsoft.com/office/drawing/2014/main" val="3427941992"/>
                    </a:ext>
                  </a:extLst>
                </a:gridCol>
                <a:gridCol w="1071129">
                  <a:extLst>
                    <a:ext uri="{9D8B030D-6E8A-4147-A177-3AD203B41FA5}">
                      <a16:colId xmlns:a16="http://schemas.microsoft.com/office/drawing/2014/main" val="3547939220"/>
                    </a:ext>
                  </a:extLst>
                </a:gridCol>
                <a:gridCol w="1516241">
                  <a:extLst>
                    <a:ext uri="{9D8B030D-6E8A-4147-A177-3AD203B41FA5}">
                      <a16:colId xmlns:a16="http://schemas.microsoft.com/office/drawing/2014/main" val="696410275"/>
                    </a:ext>
                  </a:extLst>
                </a:gridCol>
                <a:gridCol w="920313">
                  <a:extLst>
                    <a:ext uri="{9D8B030D-6E8A-4147-A177-3AD203B41FA5}">
                      <a16:colId xmlns:a16="http://schemas.microsoft.com/office/drawing/2014/main" val="2171070841"/>
                    </a:ext>
                  </a:extLst>
                </a:gridCol>
              </a:tblGrid>
              <a:tr h="271944">
                <a:tc>
                  <a:txBody>
                    <a:bodyPr/>
                    <a:lstStyle/>
                    <a:p>
                      <a:pPr marL="0" marR="0" algn="ctr" fontAlgn="base">
                        <a:spcBef>
                          <a:spcPts val="0"/>
                        </a:spcBef>
                        <a:spcAft>
                          <a:spcPts val="0"/>
                        </a:spcAft>
                      </a:pPr>
                      <a:r>
                        <a:rPr lang="en-US" sz="1200" kern="0" dirty="0">
                          <a:effectLst/>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gridSpan="3">
                  <a:txBody>
                    <a:bodyPr/>
                    <a:lstStyle/>
                    <a:p>
                      <a:pPr marL="0" marR="0" algn="ctr" fontAlgn="base">
                        <a:spcBef>
                          <a:spcPts val="0"/>
                        </a:spcBef>
                        <a:spcAft>
                          <a:spcPts val="0"/>
                        </a:spcAft>
                      </a:pPr>
                      <a:r>
                        <a:rPr lang="en-US" sz="1200" kern="0" dirty="0">
                          <a:solidFill>
                            <a:schemeClr val="tx1"/>
                          </a:solidFill>
                          <a:effectLst/>
                        </a:rPr>
                        <a:t>Cochran </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hMerge="1">
                  <a:txBody>
                    <a:bodyPr/>
                    <a:lstStyle/>
                    <a:p>
                      <a:endParaRPr lang="en-US"/>
                    </a:p>
                  </a:txBody>
                  <a:tcPr/>
                </a:tc>
                <a:tc hMerge="1">
                  <a:txBody>
                    <a:bodyPr/>
                    <a:lstStyle/>
                    <a:p>
                      <a:endParaRPr lang="en-US"/>
                    </a:p>
                  </a:txBody>
                  <a:tcPr/>
                </a:tc>
                <a:tc gridSpan="3">
                  <a:txBody>
                    <a:bodyPr/>
                    <a:lstStyle/>
                    <a:p>
                      <a:pPr marL="0" marR="0" algn="ctr" fontAlgn="base">
                        <a:spcBef>
                          <a:spcPts val="0"/>
                        </a:spcBef>
                        <a:spcAft>
                          <a:spcPts val="0"/>
                        </a:spcAft>
                      </a:pPr>
                      <a:r>
                        <a:rPr lang="en-US" sz="1200" kern="0" dirty="0">
                          <a:solidFill>
                            <a:schemeClr val="tx1"/>
                          </a:solidFill>
                          <a:effectLst/>
                        </a:rPr>
                        <a:t>Parmer </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hMerge="1">
                  <a:txBody>
                    <a:bodyPr/>
                    <a:lstStyle/>
                    <a:p>
                      <a:endParaRPr lang="en-US"/>
                    </a:p>
                  </a:txBody>
                  <a:tcPr/>
                </a:tc>
                <a:tc hMerge="1">
                  <a:txBody>
                    <a:bodyPr/>
                    <a:lstStyle/>
                    <a:p>
                      <a:endParaRPr lang="en-US"/>
                    </a:p>
                  </a:txBody>
                  <a:tcPr/>
                </a:tc>
                <a:tc gridSpan="3">
                  <a:txBody>
                    <a:bodyPr/>
                    <a:lstStyle/>
                    <a:p>
                      <a:pPr marL="0" marR="0" algn="ctr" fontAlgn="base">
                        <a:spcBef>
                          <a:spcPts val="0"/>
                        </a:spcBef>
                        <a:spcAft>
                          <a:spcPts val="0"/>
                        </a:spcAft>
                      </a:pPr>
                      <a:r>
                        <a:rPr lang="en-US" sz="1200" kern="0" dirty="0">
                          <a:solidFill>
                            <a:schemeClr val="tx1"/>
                          </a:solidFill>
                          <a:effectLst/>
                        </a:rPr>
                        <a:t>Bailey</a:t>
                      </a:r>
                      <a:r>
                        <a:rPr lang="en-US" sz="1200" kern="0" dirty="0">
                          <a:effectLst/>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5083875"/>
                  </a:ext>
                </a:extLst>
              </a:tr>
              <a:tr h="226620">
                <a:tc>
                  <a:txBody>
                    <a:bodyPr/>
                    <a:lstStyle/>
                    <a:p>
                      <a:pPr marL="0" marR="0" algn="ctr" fontAlgn="base">
                        <a:spcBef>
                          <a:spcPts val="0"/>
                        </a:spcBef>
                        <a:spcAft>
                          <a:spcPts val="0"/>
                        </a:spcAft>
                      </a:pPr>
                      <a:r>
                        <a:rPr lang="en-US" sz="1200" kern="0" dirty="0">
                          <a:solidFill>
                            <a:schemeClr val="tx1"/>
                          </a:solidFill>
                          <a:effectLst/>
                        </a:rPr>
                        <a:t>Variables </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gridSpan="3">
                  <a:txBody>
                    <a:bodyPr/>
                    <a:lstStyle/>
                    <a:p>
                      <a:pPr marL="0" marR="0" algn="ctr" fontAlgn="base">
                        <a:spcBef>
                          <a:spcPts val="0"/>
                        </a:spcBef>
                        <a:spcAft>
                          <a:spcPts val="0"/>
                        </a:spcAft>
                      </a:pPr>
                      <a:r>
                        <a:rPr lang="en-US" sz="1200" kern="0" dirty="0">
                          <a:effectLst/>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hMerge="1">
                  <a:txBody>
                    <a:bodyPr/>
                    <a:lstStyle/>
                    <a:p>
                      <a:endParaRPr lang="en-US"/>
                    </a:p>
                  </a:txBody>
                  <a:tcPr/>
                </a:tc>
                <a:tc hMerge="1">
                  <a:txBody>
                    <a:bodyPr/>
                    <a:lstStyle/>
                    <a:p>
                      <a:endParaRPr lang="en-US"/>
                    </a:p>
                  </a:txBody>
                  <a:tcPr/>
                </a:tc>
                <a:tc gridSpan="3">
                  <a:txBody>
                    <a:bodyPr/>
                    <a:lstStyle/>
                    <a:p>
                      <a:pPr marL="0" marR="0" algn="ctr" fontAlgn="base">
                        <a:spcBef>
                          <a:spcPts val="0"/>
                        </a:spcBef>
                        <a:spcAft>
                          <a:spcPts val="0"/>
                        </a:spcAft>
                      </a:pPr>
                      <a:r>
                        <a:rPr lang="en-US" sz="1200" kern="0" dirty="0">
                          <a:effectLst/>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hMerge="1">
                  <a:txBody>
                    <a:bodyPr/>
                    <a:lstStyle/>
                    <a:p>
                      <a:endParaRPr lang="en-US"/>
                    </a:p>
                  </a:txBody>
                  <a:tcPr/>
                </a:tc>
                <a:tc hMerge="1">
                  <a:txBody>
                    <a:bodyPr/>
                    <a:lstStyle/>
                    <a:p>
                      <a:endParaRPr lang="en-US"/>
                    </a:p>
                  </a:txBody>
                  <a:tcPr/>
                </a:tc>
                <a:tc gridSpan="3">
                  <a:txBody>
                    <a:bodyPr/>
                    <a:lstStyle/>
                    <a:p>
                      <a:pPr marL="0" marR="0" algn="ctr" fontAlgn="base">
                        <a:spcBef>
                          <a:spcPts val="0"/>
                        </a:spcBef>
                        <a:spcAft>
                          <a:spcPts val="0"/>
                        </a:spcAft>
                      </a:pPr>
                      <a:r>
                        <a:rPr lang="en-US" sz="1200" kern="0" dirty="0">
                          <a:effectLst/>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3510904"/>
                  </a:ext>
                </a:extLst>
              </a:tr>
              <a:tr h="362592">
                <a:tc>
                  <a:txBody>
                    <a:bodyPr/>
                    <a:lstStyle/>
                    <a:p>
                      <a:pPr marL="0" marR="0" algn="ctr" fontAlgn="base">
                        <a:spcBef>
                          <a:spcPts val="0"/>
                        </a:spcBef>
                        <a:spcAft>
                          <a:spcPts val="0"/>
                        </a:spcAft>
                      </a:pPr>
                      <a:r>
                        <a:rPr lang="en-US" sz="1200" kern="0" dirty="0">
                          <a:solidFill>
                            <a:schemeClr val="tx1"/>
                          </a:solidFill>
                          <a:effectLst/>
                        </a:rPr>
                        <a:t>  </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kern="0" dirty="0">
                          <a:effectLst/>
                        </a:rPr>
                        <a:t>Male </a:t>
                      </a:r>
                      <a:endParaRPr lang="en-US" sz="1200" kern="100" dirty="0">
                        <a:effectLst/>
                      </a:endParaRPr>
                    </a:p>
                    <a:p>
                      <a:pPr marL="0" marR="0" algn="ctr" fontAlgn="base">
                        <a:spcBef>
                          <a:spcPts val="0"/>
                        </a:spcBef>
                        <a:spcAft>
                          <a:spcPts val="0"/>
                        </a:spcAft>
                      </a:pPr>
                      <a:r>
                        <a:rPr lang="en-US" sz="1200" kern="0" dirty="0">
                          <a:effectLst/>
                        </a:rPr>
                        <a:t>(n=206)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kern="0" dirty="0">
                          <a:effectLst/>
                        </a:rPr>
                        <a:t>Female </a:t>
                      </a:r>
                      <a:endParaRPr lang="en-US" sz="1200" kern="100" dirty="0">
                        <a:effectLst/>
                      </a:endParaRPr>
                    </a:p>
                    <a:p>
                      <a:pPr marL="0" marR="0" algn="ctr" fontAlgn="base">
                        <a:spcBef>
                          <a:spcPts val="0"/>
                        </a:spcBef>
                        <a:spcAft>
                          <a:spcPts val="0"/>
                        </a:spcAft>
                      </a:pPr>
                      <a:r>
                        <a:rPr lang="en-US" sz="1200" kern="0" dirty="0">
                          <a:effectLst/>
                        </a:rPr>
                        <a:t>(n=428)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kern="0" dirty="0">
                          <a:effectLst/>
                        </a:rPr>
                        <a:t>p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kern="0" dirty="0">
                          <a:effectLst/>
                        </a:rPr>
                        <a:t>Male </a:t>
                      </a:r>
                      <a:endParaRPr lang="en-US" sz="1200" kern="100" dirty="0">
                        <a:effectLst/>
                      </a:endParaRPr>
                    </a:p>
                    <a:p>
                      <a:pPr marL="0" marR="0" algn="ctr" fontAlgn="base">
                        <a:spcBef>
                          <a:spcPts val="0"/>
                        </a:spcBef>
                        <a:spcAft>
                          <a:spcPts val="0"/>
                        </a:spcAft>
                      </a:pPr>
                      <a:r>
                        <a:rPr lang="en-US" sz="1200" kern="0" dirty="0">
                          <a:effectLst/>
                        </a:rPr>
                        <a:t>(n=209)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kern="0">
                          <a:effectLst/>
                        </a:rPr>
                        <a:t>Female </a:t>
                      </a:r>
                      <a:endParaRPr lang="en-US" sz="1200" kern="100">
                        <a:effectLst/>
                      </a:endParaRPr>
                    </a:p>
                    <a:p>
                      <a:pPr marL="0" marR="0" algn="ctr" fontAlgn="base">
                        <a:spcBef>
                          <a:spcPts val="0"/>
                        </a:spcBef>
                        <a:spcAft>
                          <a:spcPts val="0"/>
                        </a:spcAft>
                      </a:pPr>
                      <a:r>
                        <a:rPr lang="en-US" sz="1200" kern="0">
                          <a:effectLst/>
                        </a:rPr>
                        <a:t>(n=480)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kern="0" dirty="0">
                          <a:effectLst/>
                        </a:rPr>
                        <a:t>p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kern="0">
                          <a:effectLst/>
                        </a:rPr>
                        <a:t>Male </a:t>
                      </a:r>
                      <a:endParaRPr lang="en-US" sz="1200" kern="100">
                        <a:effectLst/>
                      </a:endParaRPr>
                    </a:p>
                    <a:p>
                      <a:pPr marL="0" marR="0" algn="ctr" fontAlgn="base">
                        <a:spcBef>
                          <a:spcPts val="0"/>
                        </a:spcBef>
                        <a:spcAft>
                          <a:spcPts val="0"/>
                        </a:spcAft>
                      </a:pPr>
                      <a:r>
                        <a:rPr lang="en-US" sz="1200" kern="0">
                          <a:effectLst/>
                        </a:rPr>
                        <a:t>(n=52)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600" kern="0" dirty="0">
                          <a:effectLst/>
                        </a:rPr>
                        <a:t>Female </a:t>
                      </a:r>
                      <a:endParaRPr lang="en-US" sz="1600" kern="100" dirty="0">
                        <a:effectLst/>
                      </a:endParaRPr>
                    </a:p>
                    <a:p>
                      <a:pPr marL="0" marR="0" algn="ctr" fontAlgn="base">
                        <a:spcBef>
                          <a:spcPts val="0"/>
                        </a:spcBef>
                        <a:spcAft>
                          <a:spcPts val="0"/>
                        </a:spcAft>
                      </a:pPr>
                      <a:r>
                        <a:rPr lang="en-US" sz="1600" kern="0" dirty="0">
                          <a:effectLst/>
                        </a:rPr>
                        <a:t>(n=149)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600" kern="0">
                          <a:effectLst/>
                        </a:rPr>
                        <a:t>p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3963884158"/>
                  </a:ext>
                </a:extLst>
              </a:tr>
              <a:tr h="1087776">
                <a:tc>
                  <a:txBody>
                    <a:bodyPr/>
                    <a:lstStyle/>
                    <a:p>
                      <a:pPr marL="0" marR="0" algn="ctr" fontAlgn="base">
                        <a:spcBef>
                          <a:spcPts val="0"/>
                        </a:spcBef>
                        <a:spcAft>
                          <a:spcPts val="0"/>
                        </a:spcAft>
                      </a:pPr>
                      <a:r>
                        <a:rPr lang="en-US" sz="1200" kern="0" dirty="0">
                          <a:solidFill>
                            <a:schemeClr val="tx1"/>
                          </a:solidFill>
                          <a:effectLst/>
                        </a:rPr>
                        <a:t>Age group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40-49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50-59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60-69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70+ </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39(18.9) </a:t>
                      </a:r>
                      <a:endParaRPr lang="en-US" sz="1200" b="1" kern="100" dirty="0">
                        <a:effectLst/>
                      </a:endParaRPr>
                    </a:p>
                    <a:p>
                      <a:pPr marL="0" marR="0" algn="ctr" fontAlgn="base">
                        <a:spcBef>
                          <a:spcPts val="0"/>
                        </a:spcBef>
                        <a:spcAft>
                          <a:spcPts val="0"/>
                        </a:spcAft>
                      </a:pPr>
                      <a:r>
                        <a:rPr lang="en-US" sz="1200" b="1" kern="0" dirty="0">
                          <a:effectLst/>
                        </a:rPr>
                        <a:t>57(27.7) </a:t>
                      </a:r>
                      <a:endParaRPr lang="en-US" sz="1200" b="1" kern="100" dirty="0">
                        <a:effectLst/>
                      </a:endParaRPr>
                    </a:p>
                    <a:p>
                      <a:pPr marL="0" marR="0" algn="ctr" fontAlgn="base">
                        <a:spcBef>
                          <a:spcPts val="0"/>
                        </a:spcBef>
                        <a:spcAft>
                          <a:spcPts val="0"/>
                        </a:spcAft>
                      </a:pPr>
                      <a:r>
                        <a:rPr lang="en-US" sz="1200" b="1" kern="0" dirty="0">
                          <a:effectLst/>
                        </a:rPr>
                        <a:t>54(26.2) </a:t>
                      </a:r>
                      <a:endParaRPr lang="en-US" sz="1200" b="1" kern="100" dirty="0">
                        <a:effectLst/>
                      </a:endParaRPr>
                    </a:p>
                    <a:p>
                      <a:pPr marL="0" marR="0" algn="ctr" fontAlgn="base">
                        <a:spcBef>
                          <a:spcPts val="0"/>
                        </a:spcBef>
                        <a:spcAft>
                          <a:spcPts val="0"/>
                        </a:spcAft>
                      </a:pPr>
                      <a:r>
                        <a:rPr lang="en-US" sz="1200" b="1" kern="0" dirty="0">
                          <a:effectLst/>
                        </a:rPr>
                        <a:t>56(27.2)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118(27.6) </a:t>
                      </a:r>
                      <a:endParaRPr lang="en-US" sz="1200" b="1" kern="100" dirty="0">
                        <a:effectLst/>
                      </a:endParaRPr>
                    </a:p>
                    <a:p>
                      <a:pPr marL="0" marR="0" algn="ctr" fontAlgn="base">
                        <a:spcBef>
                          <a:spcPts val="0"/>
                        </a:spcBef>
                        <a:spcAft>
                          <a:spcPts val="0"/>
                        </a:spcAft>
                      </a:pPr>
                      <a:r>
                        <a:rPr lang="en-US" sz="1200" b="1" kern="0" dirty="0">
                          <a:effectLst/>
                        </a:rPr>
                        <a:t>124(29.0) </a:t>
                      </a:r>
                      <a:endParaRPr lang="en-US" sz="1200" b="1" kern="100" dirty="0">
                        <a:effectLst/>
                      </a:endParaRPr>
                    </a:p>
                    <a:p>
                      <a:pPr marL="0" marR="0" algn="ctr" fontAlgn="base">
                        <a:spcBef>
                          <a:spcPts val="0"/>
                        </a:spcBef>
                        <a:spcAft>
                          <a:spcPts val="0"/>
                        </a:spcAft>
                      </a:pPr>
                      <a:r>
                        <a:rPr lang="en-US" sz="1200" b="1" kern="0" dirty="0">
                          <a:effectLst/>
                        </a:rPr>
                        <a:t>85(19.9) </a:t>
                      </a:r>
                      <a:endParaRPr lang="en-US" sz="1200" b="1" kern="100" dirty="0">
                        <a:effectLst/>
                      </a:endParaRPr>
                    </a:p>
                    <a:p>
                      <a:pPr marL="0" marR="0" algn="ctr" fontAlgn="base">
                        <a:spcBef>
                          <a:spcPts val="0"/>
                        </a:spcBef>
                        <a:spcAft>
                          <a:spcPts val="0"/>
                        </a:spcAft>
                      </a:pPr>
                      <a:r>
                        <a:rPr lang="en-US" sz="1200" b="1" kern="0" dirty="0">
                          <a:effectLst/>
                        </a:rPr>
                        <a:t>101(23.6)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0.018 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0.733 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0.070 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0.327 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39(18.7) </a:t>
                      </a:r>
                      <a:endParaRPr lang="en-US" sz="1200" b="1" kern="100" dirty="0">
                        <a:effectLst/>
                      </a:endParaRPr>
                    </a:p>
                    <a:p>
                      <a:pPr marL="0" marR="0" algn="ctr" fontAlgn="base">
                        <a:spcBef>
                          <a:spcPts val="0"/>
                        </a:spcBef>
                        <a:spcAft>
                          <a:spcPts val="0"/>
                        </a:spcAft>
                      </a:pPr>
                      <a:r>
                        <a:rPr lang="en-US" sz="1200" b="1" kern="0" dirty="0">
                          <a:effectLst/>
                        </a:rPr>
                        <a:t>54(25.8) </a:t>
                      </a:r>
                      <a:endParaRPr lang="en-US" sz="1200" b="1" kern="100" dirty="0">
                        <a:effectLst/>
                      </a:endParaRPr>
                    </a:p>
                    <a:p>
                      <a:pPr marL="0" marR="0" algn="ctr" fontAlgn="base">
                        <a:spcBef>
                          <a:spcPts val="0"/>
                        </a:spcBef>
                        <a:spcAft>
                          <a:spcPts val="0"/>
                        </a:spcAft>
                      </a:pPr>
                      <a:r>
                        <a:rPr lang="en-US" sz="1200" b="1" kern="0" dirty="0">
                          <a:effectLst/>
                        </a:rPr>
                        <a:t>53(25.4) </a:t>
                      </a:r>
                      <a:endParaRPr lang="en-US" sz="1200" b="1" kern="100" dirty="0">
                        <a:effectLst/>
                      </a:endParaRPr>
                    </a:p>
                    <a:p>
                      <a:pPr marL="0" marR="0" algn="ctr" fontAlgn="base">
                        <a:spcBef>
                          <a:spcPts val="0"/>
                        </a:spcBef>
                        <a:spcAft>
                          <a:spcPts val="0"/>
                        </a:spcAft>
                      </a:pPr>
                      <a:r>
                        <a:rPr lang="en-US" sz="1200" b="1" kern="0" dirty="0">
                          <a:effectLst/>
                        </a:rPr>
                        <a:t>63(30.1)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123(25.6) </a:t>
                      </a:r>
                      <a:endParaRPr lang="en-US" sz="1200" b="1" kern="100" dirty="0">
                        <a:effectLst/>
                      </a:endParaRPr>
                    </a:p>
                    <a:p>
                      <a:pPr marL="0" marR="0" algn="ctr" fontAlgn="base">
                        <a:spcBef>
                          <a:spcPts val="0"/>
                        </a:spcBef>
                        <a:spcAft>
                          <a:spcPts val="0"/>
                        </a:spcAft>
                      </a:pPr>
                      <a:r>
                        <a:rPr lang="en-US" sz="1200" b="1" kern="0" dirty="0">
                          <a:effectLst/>
                        </a:rPr>
                        <a:t>128(26.7) </a:t>
                      </a:r>
                      <a:endParaRPr lang="en-US" sz="1200" b="1" kern="100" dirty="0">
                        <a:effectLst/>
                      </a:endParaRPr>
                    </a:p>
                    <a:p>
                      <a:pPr marL="0" marR="0" algn="ctr" fontAlgn="base">
                        <a:spcBef>
                          <a:spcPts val="0"/>
                        </a:spcBef>
                        <a:spcAft>
                          <a:spcPts val="0"/>
                        </a:spcAft>
                      </a:pPr>
                      <a:r>
                        <a:rPr lang="en-US" sz="1200" b="1" kern="0" dirty="0">
                          <a:effectLst/>
                        </a:rPr>
                        <a:t>110(22.9) </a:t>
                      </a:r>
                      <a:endParaRPr lang="en-US" sz="1200" b="1" kern="100" dirty="0">
                        <a:effectLst/>
                      </a:endParaRPr>
                    </a:p>
                    <a:p>
                      <a:pPr marL="0" marR="0" algn="ctr" fontAlgn="base">
                        <a:spcBef>
                          <a:spcPts val="0"/>
                        </a:spcBef>
                        <a:spcAft>
                          <a:spcPts val="0"/>
                        </a:spcAft>
                      </a:pPr>
                      <a:r>
                        <a:rPr lang="en-US" sz="1200" b="1" kern="0" dirty="0">
                          <a:effectLst/>
                        </a:rPr>
                        <a:t>119(24.8)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0.047 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0.820 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0.488 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0.142 </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fontAlgn="base">
                        <a:spcBef>
                          <a:spcPts val="0"/>
                        </a:spcBef>
                        <a:spcAft>
                          <a:spcPts val="0"/>
                        </a:spcAft>
                      </a:pPr>
                      <a:r>
                        <a:rPr lang="en-US" sz="1200" b="1" kern="0" dirty="0">
                          <a:effectLst/>
                        </a:rPr>
                        <a:t>8(15.4) </a:t>
                      </a:r>
                      <a:endParaRPr lang="en-US" sz="1200" b="1" kern="100" dirty="0">
                        <a:effectLst/>
                      </a:endParaRPr>
                    </a:p>
                    <a:p>
                      <a:pPr marL="0" marR="0" fontAlgn="base">
                        <a:spcBef>
                          <a:spcPts val="0"/>
                        </a:spcBef>
                        <a:spcAft>
                          <a:spcPts val="0"/>
                        </a:spcAft>
                      </a:pPr>
                      <a:r>
                        <a:rPr lang="en-US" sz="1200" b="1" kern="0" dirty="0">
                          <a:effectLst/>
                        </a:rPr>
                        <a:t>19(36.5) </a:t>
                      </a:r>
                      <a:endParaRPr lang="en-US" sz="1200" b="1" kern="100" dirty="0">
                        <a:effectLst/>
                      </a:endParaRPr>
                    </a:p>
                    <a:p>
                      <a:pPr marL="0" marR="0" fontAlgn="base">
                        <a:spcBef>
                          <a:spcPts val="0"/>
                        </a:spcBef>
                        <a:spcAft>
                          <a:spcPts val="0"/>
                        </a:spcAft>
                      </a:pPr>
                      <a:r>
                        <a:rPr lang="en-US" sz="1200" b="1" kern="0" dirty="0">
                          <a:effectLst/>
                        </a:rPr>
                        <a:t>13(25.0) </a:t>
                      </a:r>
                      <a:endParaRPr lang="en-US" sz="1200" b="1" kern="100" dirty="0">
                        <a:effectLst/>
                      </a:endParaRPr>
                    </a:p>
                    <a:p>
                      <a:pPr marL="0" marR="0" fontAlgn="base">
                        <a:spcBef>
                          <a:spcPts val="0"/>
                        </a:spcBef>
                        <a:spcAft>
                          <a:spcPts val="0"/>
                        </a:spcAft>
                      </a:pPr>
                      <a:r>
                        <a:rPr lang="en-US" sz="1200" b="1" kern="0" dirty="0">
                          <a:effectLst/>
                        </a:rPr>
                        <a:t>12(23.1)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a:effectLst/>
                        </a:rPr>
                        <a:t> </a:t>
                      </a:r>
                      <a:endParaRPr lang="en-US" sz="1100" b="1" kern="100">
                        <a:effectLst/>
                      </a:endParaRPr>
                    </a:p>
                    <a:p>
                      <a:pPr marL="0" marR="0" algn="ctr" fontAlgn="base">
                        <a:spcBef>
                          <a:spcPts val="0"/>
                        </a:spcBef>
                        <a:spcAft>
                          <a:spcPts val="0"/>
                        </a:spcAft>
                      </a:pPr>
                      <a:r>
                        <a:rPr lang="en-US" sz="1100" b="1" kern="0">
                          <a:effectLst/>
                        </a:rPr>
                        <a:t>49(32.9) </a:t>
                      </a:r>
                      <a:endParaRPr lang="en-US" sz="1100" b="1" kern="100">
                        <a:effectLst/>
                      </a:endParaRPr>
                    </a:p>
                    <a:p>
                      <a:pPr marL="0" marR="0" algn="ctr" fontAlgn="base">
                        <a:spcBef>
                          <a:spcPts val="0"/>
                        </a:spcBef>
                        <a:spcAft>
                          <a:spcPts val="0"/>
                        </a:spcAft>
                      </a:pPr>
                      <a:r>
                        <a:rPr lang="en-US" sz="1100" b="1" kern="0">
                          <a:effectLst/>
                        </a:rPr>
                        <a:t>44(29.5) </a:t>
                      </a:r>
                      <a:endParaRPr lang="en-US" sz="1100" b="1" kern="100">
                        <a:effectLst/>
                      </a:endParaRPr>
                    </a:p>
                    <a:p>
                      <a:pPr marL="0" marR="0" algn="ctr" fontAlgn="base">
                        <a:spcBef>
                          <a:spcPts val="0"/>
                        </a:spcBef>
                        <a:spcAft>
                          <a:spcPts val="0"/>
                        </a:spcAft>
                      </a:pPr>
                      <a:r>
                        <a:rPr lang="en-US" sz="1100" b="1" kern="0">
                          <a:effectLst/>
                        </a:rPr>
                        <a:t>33(22.1) </a:t>
                      </a:r>
                      <a:endParaRPr lang="en-US" sz="1100" b="1" kern="100">
                        <a:effectLst/>
                      </a:endParaRPr>
                    </a:p>
                    <a:p>
                      <a:pPr marL="0" marR="0" algn="ctr" fontAlgn="base">
                        <a:spcBef>
                          <a:spcPts val="0"/>
                        </a:spcBef>
                        <a:spcAft>
                          <a:spcPts val="0"/>
                        </a:spcAft>
                      </a:pPr>
                      <a:r>
                        <a:rPr lang="en-US" sz="1100" b="1" kern="0">
                          <a:effectLst/>
                        </a:rPr>
                        <a:t>23(15.4) </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dirty="0">
                          <a:solidFill>
                            <a:srgbClr val="FF0000"/>
                          </a:solidFill>
                          <a:effectLst/>
                        </a:rPr>
                        <a:t>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0.016 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0.348 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0.673 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0.210 </a:t>
                      </a:r>
                      <a:endParaRPr lang="en-US" sz="11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598854971"/>
                  </a:ext>
                </a:extLst>
              </a:tr>
              <a:tr h="1087776">
                <a:tc>
                  <a:txBody>
                    <a:bodyPr/>
                    <a:lstStyle/>
                    <a:p>
                      <a:pPr marL="0" marR="0" algn="ctr" fontAlgn="base">
                        <a:spcBef>
                          <a:spcPts val="0"/>
                        </a:spcBef>
                        <a:spcAft>
                          <a:spcPts val="0"/>
                        </a:spcAft>
                      </a:pPr>
                      <a:r>
                        <a:rPr lang="en-US" sz="1200" kern="0" dirty="0">
                          <a:solidFill>
                            <a:schemeClr val="tx1"/>
                          </a:solidFill>
                          <a:effectLst/>
                        </a:rPr>
                        <a:t>Marital status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Married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Widowed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145(70)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11(5)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264(62)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81(19)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0.03 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0.001</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183(87.6) </a:t>
                      </a:r>
                      <a:endParaRPr lang="en-US" sz="1200" b="1" kern="100" dirty="0">
                        <a:effectLst/>
                      </a:endParaRPr>
                    </a:p>
                    <a:p>
                      <a:pPr marL="0" marR="0" algn="ctr" fontAlgn="base">
                        <a:spcBef>
                          <a:spcPts val="0"/>
                        </a:spcBef>
                        <a:spcAft>
                          <a:spcPts val="0"/>
                        </a:spcAft>
                      </a:pPr>
                      <a:r>
                        <a:rPr lang="en-US" sz="1200" b="1" kern="0" dirty="0">
                          <a:effectLst/>
                        </a:rPr>
                        <a:t>5(2.4)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332(69)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80(17)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0.001</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0.001</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39(75)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2(4)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a:effectLst/>
                        </a:rPr>
                        <a:t> </a:t>
                      </a:r>
                      <a:endParaRPr lang="en-US" sz="1100" b="1" kern="100">
                        <a:effectLst/>
                      </a:endParaRPr>
                    </a:p>
                    <a:p>
                      <a:pPr marL="0" marR="0" algn="ctr" fontAlgn="base">
                        <a:spcBef>
                          <a:spcPts val="0"/>
                        </a:spcBef>
                        <a:spcAft>
                          <a:spcPts val="0"/>
                        </a:spcAft>
                      </a:pPr>
                      <a:r>
                        <a:rPr lang="en-US" sz="1100" b="1" kern="0">
                          <a:effectLst/>
                        </a:rPr>
                        <a:t>100(67) </a:t>
                      </a:r>
                      <a:endParaRPr lang="en-US" sz="1100" b="1" kern="100">
                        <a:effectLst/>
                      </a:endParaRPr>
                    </a:p>
                    <a:p>
                      <a:pPr marL="0" marR="0" algn="ctr" fontAlgn="base">
                        <a:spcBef>
                          <a:spcPts val="0"/>
                        </a:spcBef>
                        <a:spcAft>
                          <a:spcPts val="0"/>
                        </a:spcAft>
                      </a:pPr>
                      <a:r>
                        <a:rPr lang="en-US" sz="1100" b="1" kern="0">
                          <a:effectLst/>
                        </a:rPr>
                        <a:t>  </a:t>
                      </a:r>
                      <a:endParaRPr lang="en-US" sz="1100" b="1" kern="100">
                        <a:effectLst/>
                      </a:endParaRPr>
                    </a:p>
                    <a:p>
                      <a:pPr marL="0" marR="0" algn="ctr" fontAlgn="base">
                        <a:spcBef>
                          <a:spcPts val="0"/>
                        </a:spcBef>
                        <a:spcAft>
                          <a:spcPts val="0"/>
                        </a:spcAft>
                      </a:pPr>
                      <a:r>
                        <a:rPr lang="en-US" sz="1100" b="1" kern="0">
                          <a:effectLst/>
                        </a:rPr>
                        <a:t>25(16) </a:t>
                      </a:r>
                      <a:endParaRPr lang="en-US" sz="1100" b="1" kern="100">
                        <a:effectLst/>
                      </a:endParaRPr>
                    </a:p>
                    <a:p>
                      <a:pPr marL="0" marR="0" algn="ctr" fontAlgn="base">
                        <a:spcBef>
                          <a:spcPts val="0"/>
                        </a:spcBef>
                        <a:spcAft>
                          <a:spcPts val="0"/>
                        </a:spcAft>
                      </a:pPr>
                      <a:r>
                        <a:rPr lang="en-US" sz="1100" b="1" kern="0">
                          <a:effectLst/>
                        </a:rPr>
                        <a:t> </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dirty="0">
                          <a:solidFill>
                            <a:srgbClr val="FF0000"/>
                          </a:solidFill>
                          <a:effectLst/>
                        </a:rPr>
                        <a:t>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0.29 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0.02 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 </a:t>
                      </a:r>
                      <a:endParaRPr lang="en-US" sz="11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746334089"/>
                  </a:ext>
                </a:extLst>
              </a:tr>
              <a:tr h="543888">
                <a:tc>
                  <a:txBody>
                    <a:bodyPr/>
                    <a:lstStyle/>
                    <a:p>
                      <a:pPr marL="0" marR="0" algn="ctr" fontAlgn="base">
                        <a:spcBef>
                          <a:spcPts val="0"/>
                        </a:spcBef>
                        <a:spcAft>
                          <a:spcPts val="0"/>
                        </a:spcAft>
                      </a:pPr>
                      <a:r>
                        <a:rPr lang="en-US" sz="1200" kern="0" dirty="0">
                          <a:solidFill>
                            <a:schemeClr val="tx1"/>
                          </a:solidFill>
                          <a:effectLst/>
                        </a:rPr>
                        <a:t>BMI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25-29.9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30+ </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95(46) </a:t>
                      </a:r>
                      <a:endParaRPr lang="en-US" sz="1200" b="1" kern="100" dirty="0">
                        <a:effectLst/>
                      </a:endParaRPr>
                    </a:p>
                    <a:p>
                      <a:pPr marL="0" marR="0" algn="ctr" fontAlgn="base">
                        <a:spcBef>
                          <a:spcPts val="0"/>
                        </a:spcBef>
                        <a:spcAft>
                          <a:spcPts val="0"/>
                        </a:spcAft>
                      </a:pPr>
                      <a:r>
                        <a:rPr lang="en-US" sz="1200" b="1" kern="0" dirty="0">
                          <a:effectLst/>
                        </a:rPr>
                        <a:t>60(29)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140(34) </a:t>
                      </a:r>
                      <a:endParaRPr lang="en-US" sz="1200" b="1" kern="100">
                        <a:effectLst/>
                      </a:endParaRPr>
                    </a:p>
                    <a:p>
                      <a:pPr marL="0" marR="0" algn="ctr" fontAlgn="base">
                        <a:spcBef>
                          <a:spcPts val="0"/>
                        </a:spcBef>
                        <a:spcAft>
                          <a:spcPts val="0"/>
                        </a:spcAft>
                      </a:pPr>
                      <a:r>
                        <a:rPr lang="en-US" sz="1200" b="1" kern="0">
                          <a:effectLst/>
                        </a:rPr>
                        <a:t>99(23)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.01</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0.10</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93(44.5) </a:t>
                      </a:r>
                      <a:endParaRPr lang="en-US" sz="1200" b="1" kern="100" dirty="0">
                        <a:effectLst/>
                      </a:endParaRPr>
                    </a:p>
                    <a:p>
                      <a:pPr marL="0" marR="0" algn="ctr" fontAlgn="base">
                        <a:spcBef>
                          <a:spcPts val="0"/>
                        </a:spcBef>
                        <a:spcAft>
                          <a:spcPts val="0"/>
                        </a:spcAft>
                      </a:pPr>
                      <a:r>
                        <a:rPr lang="en-US" sz="1200" b="1" kern="0" dirty="0">
                          <a:effectLst/>
                        </a:rPr>
                        <a:t>90(43.1)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169(35) </a:t>
                      </a:r>
                      <a:endParaRPr lang="en-US" sz="1200" b="1" kern="100" dirty="0">
                        <a:effectLst/>
                      </a:endParaRPr>
                    </a:p>
                    <a:p>
                      <a:pPr marL="0" marR="0" algn="ctr" fontAlgn="base">
                        <a:spcBef>
                          <a:spcPts val="0"/>
                        </a:spcBef>
                        <a:spcAft>
                          <a:spcPts val="0"/>
                        </a:spcAft>
                      </a:pPr>
                      <a:r>
                        <a:rPr lang="en-US" sz="1200" b="1" kern="0" dirty="0">
                          <a:effectLst/>
                        </a:rPr>
                        <a:t>220(46)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0.02</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0.5</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25(48) </a:t>
                      </a:r>
                      <a:endParaRPr lang="en-US" sz="1200" b="1" kern="100" dirty="0">
                        <a:effectLst/>
                      </a:endParaRPr>
                    </a:p>
                    <a:p>
                      <a:pPr marL="0" marR="0" algn="ctr" fontAlgn="base">
                        <a:spcBef>
                          <a:spcPts val="0"/>
                        </a:spcBef>
                        <a:spcAft>
                          <a:spcPts val="0"/>
                        </a:spcAft>
                      </a:pPr>
                      <a:r>
                        <a:rPr lang="en-US" sz="1200" b="1" kern="0" dirty="0">
                          <a:effectLst/>
                        </a:rPr>
                        <a:t>13(25)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dirty="0">
                          <a:effectLst/>
                        </a:rPr>
                        <a:t> </a:t>
                      </a:r>
                      <a:endParaRPr lang="en-US" sz="1100" b="1" kern="100" dirty="0">
                        <a:effectLst/>
                      </a:endParaRPr>
                    </a:p>
                    <a:p>
                      <a:pPr marL="0" marR="0" algn="ctr" fontAlgn="base">
                        <a:spcBef>
                          <a:spcPts val="0"/>
                        </a:spcBef>
                        <a:spcAft>
                          <a:spcPts val="0"/>
                        </a:spcAft>
                      </a:pPr>
                      <a:r>
                        <a:rPr lang="en-US" sz="1100" b="1" kern="0" dirty="0">
                          <a:effectLst/>
                        </a:rPr>
                        <a:t>41(28) </a:t>
                      </a:r>
                      <a:endParaRPr lang="en-US" sz="1100" b="1" kern="100" dirty="0">
                        <a:effectLst/>
                      </a:endParaRPr>
                    </a:p>
                    <a:p>
                      <a:pPr marL="0" marR="0" algn="ctr" fontAlgn="base">
                        <a:spcBef>
                          <a:spcPts val="0"/>
                        </a:spcBef>
                        <a:spcAft>
                          <a:spcPts val="0"/>
                        </a:spcAft>
                      </a:pPr>
                      <a:r>
                        <a:rPr lang="en-US" sz="1100" b="1" kern="0" dirty="0">
                          <a:effectLst/>
                        </a:rPr>
                        <a:t>86(58) </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dirty="0">
                          <a:solidFill>
                            <a:srgbClr val="FF0000"/>
                          </a:solidFill>
                          <a:effectLst/>
                        </a:rPr>
                        <a:t>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0.001</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0.001</a:t>
                      </a:r>
                      <a:endParaRPr lang="en-US" sz="11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1149211977"/>
                  </a:ext>
                </a:extLst>
              </a:tr>
              <a:tr h="725184">
                <a:tc>
                  <a:txBody>
                    <a:bodyPr/>
                    <a:lstStyle/>
                    <a:p>
                      <a:pPr marL="0" marR="0" algn="ctr" fontAlgn="base">
                        <a:spcBef>
                          <a:spcPts val="0"/>
                        </a:spcBef>
                        <a:spcAft>
                          <a:spcPts val="0"/>
                        </a:spcAft>
                      </a:pPr>
                      <a:r>
                        <a:rPr lang="en-US" sz="1200" kern="0">
                          <a:solidFill>
                            <a:schemeClr val="tx1"/>
                          </a:solidFill>
                          <a:effectLst/>
                        </a:rPr>
                        <a:t>Alcohol </a:t>
                      </a:r>
                      <a:endParaRPr lang="en-US" sz="1200" kern="100">
                        <a:solidFill>
                          <a:schemeClr val="tx1"/>
                        </a:solidFill>
                        <a:effectLst/>
                      </a:endParaRPr>
                    </a:p>
                    <a:p>
                      <a:pPr marL="0" marR="0" algn="ctr" fontAlgn="base">
                        <a:spcBef>
                          <a:spcPts val="0"/>
                        </a:spcBef>
                        <a:spcAft>
                          <a:spcPts val="0"/>
                        </a:spcAft>
                      </a:pPr>
                      <a:r>
                        <a:rPr lang="en-US" sz="1200" kern="0">
                          <a:solidFill>
                            <a:schemeClr val="tx1"/>
                          </a:solidFill>
                          <a:effectLst/>
                        </a:rPr>
                        <a:t>    No </a:t>
                      </a:r>
                      <a:endParaRPr lang="en-US" sz="1200" kern="100">
                        <a:solidFill>
                          <a:schemeClr val="tx1"/>
                        </a:solidFill>
                        <a:effectLst/>
                      </a:endParaRPr>
                    </a:p>
                    <a:p>
                      <a:pPr marL="0" marR="0" algn="ctr" fontAlgn="base">
                        <a:spcBef>
                          <a:spcPts val="0"/>
                        </a:spcBef>
                        <a:spcAft>
                          <a:spcPts val="0"/>
                        </a:spcAft>
                      </a:pPr>
                      <a:r>
                        <a:rPr lang="en-US" sz="1200" kern="0">
                          <a:solidFill>
                            <a:schemeClr val="tx1"/>
                          </a:solidFill>
                          <a:effectLst/>
                        </a:rPr>
                        <a:t>    Yes </a:t>
                      </a:r>
                      <a:endParaRPr lang="en-US" sz="12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174(85) </a:t>
                      </a:r>
                      <a:endParaRPr lang="en-US" sz="1200" b="1" kern="100" dirty="0">
                        <a:effectLst/>
                      </a:endParaRPr>
                    </a:p>
                    <a:p>
                      <a:pPr marL="0" marR="0" fontAlgn="base">
                        <a:spcBef>
                          <a:spcPts val="0"/>
                        </a:spcBef>
                        <a:spcAft>
                          <a:spcPts val="0"/>
                        </a:spcAft>
                      </a:pPr>
                      <a:r>
                        <a:rPr lang="en-US" sz="1200" b="1" kern="0" dirty="0">
                          <a:effectLst/>
                        </a:rPr>
                        <a:t>                        30(15)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422(99) </a:t>
                      </a:r>
                      <a:endParaRPr lang="en-US" sz="1200" b="1" kern="100">
                        <a:effectLst/>
                      </a:endParaRPr>
                    </a:p>
                    <a:p>
                      <a:pPr marL="0" marR="0" algn="ctr" fontAlgn="base">
                        <a:spcBef>
                          <a:spcPts val="0"/>
                        </a:spcBef>
                        <a:spcAft>
                          <a:spcPts val="0"/>
                        </a:spcAft>
                      </a:pPr>
                      <a:r>
                        <a:rPr lang="en-US" sz="1200" b="1" kern="0">
                          <a:effectLst/>
                        </a:rPr>
                        <a:t>5(1)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.01</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.01</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187(90) </a:t>
                      </a:r>
                      <a:endParaRPr lang="en-US" sz="1200" b="1" kern="100" dirty="0">
                        <a:effectLst/>
                      </a:endParaRPr>
                    </a:p>
                    <a:p>
                      <a:pPr marL="0" marR="0" algn="ctr" fontAlgn="base">
                        <a:spcBef>
                          <a:spcPts val="0"/>
                        </a:spcBef>
                        <a:spcAft>
                          <a:spcPts val="0"/>
                        </a:spcAft>
                      </a:pPr>
                      <a:r>
                        <a:rPr lang="en-US" sz="1200" b="1" kern="0" dirty="0">
                          <a:effectLst/>
                        </a:rPr>
                        <a:t>20(10)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465(99) </a:t>
                      </a:r>
                      <a:endParaRPr lang="en-US" sz="1200" b="1" kern="100" dirty="0">
                        <a:effectLst/>
                      </a:endParaRPr>
                    </a:p>
                    <a:p>
                      <a:pPr marL="0" marR="0" algn="ctr" fontAlgn="base">
                        <a:spcBef>
                          <a:spcPts val="0"/>
                        </a:spcBef>
                        <a:spcAft>
                          <a:spcPts val="0"/>
                        </a:spcAft>
                      </a:pPr>
                      <a:r>
                        <a:rPr lang="en-US" sz="1200" b="1" kern="0" dirty="0">
                          <a:effectLst/>
                        </a:rPr>
                        <a:t>6(1)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0.001 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0.001 </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46(88.5) </a:t>
                      </a:r>
                      <a:endParaRPr lang="en-US" sz="1200" b="1" kern="100" dirty="0">
                        <a:effectLst/>
                      </a:endParaRPr>
                    </a:p>
                    <a:p>
                      <a:pPr marL="0" marR="0" algn="ctr" fontAlgn="base">
                        <a:spcBef>
                          <a:spcPts val="0"/>
                        </a:spcBef>
                        <a:spcAft>
                          <a:spcPts val="0"/>
                        </a:spcAft>
                      </a:pPr>
                      <a:r>
                        <a:rPr lang="en-US" sz="1200" b="1" kern="0" dirty="0">
                          <a:effectLst/>
                        </a:rPr>
                        <a:t>5(9.6)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fontAlgn="base">
                        <a:spcBef>
                          <a:spcPts val="0"/>
                        </a:spcBef>
                        <a:spcAft>
                          <a:spcPts val="0"/>
                        </a:spcAft>
                      </a:pPr>
                      <a:r>
                        <a:rPr lang="en-US" sz="1100" b="1" kern="0" dirty="0">
                          <a:effectLst/>
                        </a:rPr>
                        <a:t> </a:t>
                      </a:r>
                      <a:endParaRPr lang="en-US" sz="1100" b="1" kern="100" dirty="0">
                        <a:effectLst/>
                      </a:endParaRPr>
                    </a:p>
                    <a:p>
                      <a:pPr marL="0" marR="0" algn="ctr" fontAlgn="base">
                        <a:spcBef>
                          <a:spcPts val="0"/>
                        </a:spcBef>
                        <a:spcAft>
                          <a:spcPts val="0"/>
                        </a:spcAft>
                      </a:pPr>
                      <a:r>
                        <a:rPr lang="en-US" sz="1100" b="1" kern="0" dirty="0">
                          <a:effectLst/>
                        </a:rPr>
                        <a:t>148(99.3) </a:t>
                      </a:r>
                      <a:endParaRPr lang="en-US" sz="1100" b="1" kern="100" dirty="0">
                        <a:effectLst/>
                      </a:endParaRPr>
                    </a:p>
                    <a:p>
                      <a:pPr marL="0" marR="0" algn="ctr" fontAlgn="base">
                        <a:spcBef>
                          <a:spcPts val="0"/>
                        </a:spcBef>
                        <a:spcAft>
                          <a:spcPts val="0"/>
                        </a:spcAft>
                      </a:pPr>
                      <a:r>
                        <a:rPr lang="en-US" sz="1100" b="1" kern="0" dirty="0">
                          <a:effectLst/>
                        </a:rPr>
                        <a:t>0(0) </a:t>
                      </a:r>
                      <a:endParaRPr lang="en-US" sz="1100" b="1" kern="100" dirty="0">
                        <a:effectLst/>
                      </a:endParaRPr>
                    </a:p>
                    <a:p>
                      <a:pPr marL="0" marR="0" fontAlgn="base">
                        <a:spcBef>
                          <a:spcPts val="0"/>
                        </a:spcBef>
                        <a:spcAft>
                          <a:spcPts val="0"/>
                        </a:spcAft>
                      </a:pPr>
                      <a:r>
                        <a:rPr lang="en-US" sz="1100" b="1" kern="0" dirty="0">
                          <a:effectLst/>
                        </a:rPr>
                        <a:t> </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dirty="0">
                          <a:solidFill>
                            <a:srgbClr val="FF0000"/>
                          </a:solidFill>
                          <a:effectLst/>
                        </a:rPr>
                        <a:t>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.01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.01 </a:t>
                      </a:r>
                      <a:endParaRPr lang="en-US" sz="11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1215845731"/>
                  </a:ext>
                </a:extLst>
              </a:tr>
              <a:tr h="725184">
                <a:tc>
                  <a:txBody>
                    <a:bodyPr/>
                    <a:lstStyle/>
                    <a:p>
                      <a:pPr marL="0" marR="0" algn="ctr" fontAlgn="base">
                        <a:spcBef>
                          <a:spcPts val="0"/>
                        </a:spcBef>
                        <a:spcAft>
                          <a:spcPts val="0"/>
                        </a:spcAft>
                      </a:pPr>
                      <a:r>
                        <a:rPr lang="en-US" sz="1200" kern="0" dirty="0">
                          <a:solidFill>
                            <a:schemeClr val="tx1"/>
                          </a:solidFill>
                          <a:effectLst/>
                        </a:rPr>
                        <a:t>Smoking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No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Yes </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140(68) </a:t>
                      </a:r>
                      <a:endParaRPr lang="en-US" sz="1200" b="1" kern="100" dirty="0">
                        <a:effectLst/>
                      </a:endParaRPr>
                    </a:p>
                    <a:p>
                      <a:pPr marL="0" marR="0" algn="ctr" fontAlgn="base">
                        <a:spcBef>
                          <a:spcPts val="0"/>
                        </a:spcBef>
                        <a:spcAft>
                          <a:spcPts val="0"/>
                        </a:spcAft>
                      </a:pPr>
                      <a:r>
                        <a:rPr lang="en-US" sz="1200" b="1" kern="0" dirty="0">
                          <a:effectLst/>
                        </a:rPr>
                        <a:t>64(31)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335(78) </a:t>
                      </a:r>
                      <a:endParaRPr lang="en-US" sz="1200" b="1" kern="100">
                        <a:effectLst/>
                      </a:endParaRPr>
                    </a:p>
                    <a:p>
                      <a:pPr marL="0" marR="0" algn="ctr" fontAlgn="base">
                        <a:spcBef>
                          <a:spcPts val="0"/>
                        </a:spcBef>
                        <a:spcAft>
                          <a:spcPts val="0"/>
                        </a:spcAft>
                      </a:pPr>
                      <a:r>
                        <a:rPr lang="en-US" sz="1200" b="1" kern="0">
                          <a:effectLst/>
                        </a:rPr>
                        <a:t>92(22)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.01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.01</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191(91.4) </a:t>
                      </a:r>
                      <a:endParaRPr lang="en-US" sz="1200" b="1" kern="100">
                        <a:effectLst/>
                      </a:endParaRPr>
                    </a:p>
                    <a:p>
                      <a:pPr marL="0" marR="0" algn="ctr" fontAlgn="base">
                        <a:spcBef>
                          <a:spcPts val="0"/>
                        </a:spcBef>
                        <a:spcAft>
                          <a:spcPts val="0"/>
                        </a:spcAft>
                      </a:pPr>
                      <a:r>
                        <a:rPr lang="en-US" sz="1200" b="1" kern="0">
                          <a:effectLst/>
                        </a:rPr>
                        <a:t>16(7.7)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443(92.3) </a:t>
                      </a:r>
                      <a:endParaRPr lang="en-US" sz="1200" b="1" kern="100" dirty="0">
                        <a:effectLst/>
                      </a:endParaRPr>
                    </a:p>
                    <a:p>
                      <a:pPr marL="0" marR="0" algn="ctr" fontAlgn="base">
                        <a:spcBef>
                          <a:spcPts val="0"/>
                        </a:spcBef>
                        <a:spcAft>
                          <a:spcPts val="0"/>
                        </a:spcAft>
                      </a:pPr>
                      <a:r>
                        <a:rPr lang="en-US" sz="1200" b="1" kern="0" dirty="0">
                          <a:effectLst/>
                        </a:rPr>
                        <a:t>28(5.8)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0.68</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0.37</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44(85) </a:t>
                      </a:r>
                      <a:endParaRPr lang="en-US" sz="1200" b="1" kern="100" dirty="0">
                        <a:effectLst/>
                      </a:endParaRPr>
                    </a:p>
                    <a:p>
                      <a:pPr marL="0" marR="0" algn="ctr" fontAlgn="base">
                        <a:spcBef>
                          <a:spcPts val="0"/>
                        </a:spcBef>
                        <a:spcAft>
                          <a:spcPts val="0"/>
                        </a:spcAft>
                      </a:pPr>
                      <a:r>
                        <a:rPr lang="en-US" sz="1200" b="1" kern="0" dirty="0">
                          <a:effectLst/>
                        </a:rPr>
                        <a:t>7(14)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fontAlgn="base">
                        <a:spcBef>
                          <a:spcPts val="0"/>
                        </a:spcBef>
                        <a:spcAft>
                          <a:spcPts val="0"/>
                        </a:spcAft>
                      </a:pPr>
                      <a:r>
                        <a:rPr lang="en-US" sz="1100" b="1" kern="0" dirty="0">
                          <a:effectLst/>
                        </a:rPr>
                        <a:t> </a:t>
                      </a:r>
                      <a:endParaRPr lang="en-US" sz="1100" b="1" kern="100" dirty="0">
                        <a:effectLst/>
                      </a:endParaRPr>
                    </a:p>
                    <a:p>
                      <a:pPr marL="0" marR="0" algn="ctr" fontAlgn="base">
                        <a:spcBef>
                          <a:spcPts val="0"/>
                        </a:spcBef>
                        <a:spcAft>
                          <a:spcPts val="0"/>
                        </a:spcAft>
                      </a:pPr>
                      <a:r>
                        <a:rPr lang="en-US" sz="1100" b="1" kern="0" dirty="0">
                          <a:effectLst/>
                        </a:rPr>
                        <a:t>135(91) </a:t>
                      </a:r>
                      <a:endParaRPr lang="en-US" sz="1100" b="1" kern="100" dirty="0">
                        <a:effectLst/>
                      </a:endParaRPr>
                    </a:p>
                    <a:p>
                      <a:pPr marL="0" marR="0" algn="ctr" fontAlgn="base">
                        <a:spcBef>
                          <a:spcPts val="0"/>
                        </a:spcBef>
                        <a:spcAft>
                          <a:spcPts val="0"/>
                        </a:spcAft>
                      </a:pPr>
                      <a:r>
                        <a:rPr lang="en-US" sz="1100" b="1" kern="0" dirty="0">
                          <a:effectLst/>
                        </a:rPr>
                        <a:t>13(9) </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dirty="0">
                          <a:solidFill>
                            <a:srgbClr val="FF0000"/>
                          </a:solidFill>
                          <a:effectLst/>
                        </a:rPr>
                        <a:t>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0.23</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0.33</a:t>
                      </a:r>
                      <a:endParaRPr lang="en-US" sz="11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2219094667"/>
                  </a:ext>
                </a:extLst>
              </a:tr>
              <a:tr h="543888">
                <a:tc>
                  <a:txBody>
                    <a:bodyPr/>
                    <a:lstStyle/>
                    <a:p>
                      <a:pPr marL="0" marR="0" algn="ctr" fontAlgn="base">
                        <a:spcBef>
                          <a:spcPts val="0"/>
                        </a:spcBef>
                        <a:spcAft>
                          <a:spcPts val="0"/>
                        </a:spcAft>
                      </a:pPr>
                      <a:r>
                        <a:rPr lang="en-US" sz="1200" kern="0" dirty="0">
                          <a:solidFill>
                            <a:schemeClr val="tx1"/>
                          </a:solidFill>
                          <a:effectLst/>
                        </a:rPr>
                        <a:t>Diabetes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No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Yes </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148(72) </a:t>
                      </a:r>
                      <a:endParaRPr lang="en-US" sz="1200" b="1" kern="100" dirty="0">
                        <a:effectLst/>
                      </a:endParaRPr>
                    </a:p>
                    <a:p>
                      <a:pPr marL="0" marR="0" algn="ctr" fontAlgn="base">
                        <a:spcBef>
                          <a:spcPts val="0"/>
                        </a:spcBef>
                        <a:spcAft>
                          <a:spcPts val="0"/>
                        </a:spcAft>
                      </a:pPr>
                      <a:r>
                        <a:rPr lang="en-US" sz="1200" b="1" kern="0" dirty="0">
                          <a:effectLst/>
                        </a:rPr>
                        <a:t>57(28)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305(71) </a:t>
                      </a:r>
                      <a:endParaRPr lang="en-US" sz="1200" b="1" kern="100">
                        <a:effectLst/>
                      </a:endParaRPr>
                    </a:p>
                    <a:p>
                      <a:pPr marL="0" marR="0" algn="ctr" fontAlgn="base">
                        <a:spcBef>
                          <a:spcPts val="0"/>
                        </a:spcBef>
                        <a:spcAft>
                          <a:spcPts val="0"/>
                        </a:spcAft>
                      </a:pPr>
                      <a:r>
                        <a:rPr lang="en-US" sz="1200" b="1" kern="0">
                          <a:effectLst/>
                        </a:rPr>
                        <a:t>123(29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.88</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.78</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140(67) </a:t>
                      </a:r>
                      <a:endParaRPr lang="en-US" sz="1200" b="1" kern="100">
                        <a:effectLst/>
                      </a:endParaRPr>
                    </a:p>
                    <a:p>
                      <a:pPr marL="0" marR="0" algn="ctr" fontAlgn="base">
                        <a:spcBef>
                          <a:spcPts val="0"/>
                        </a:spcBef>
                        <a:spcAft>
                          <a:spcPts val="0"/>
                        </a:spcAft>
                      </a:pPr>
                      <a:r>
                        <a:rPr lang="en-US" sz="1200" b="1" kern="0">
                          <a:effectLst/>
                        </a:rPr>
                        <a:t>65(31)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365(76) </a:t>
                      </a:r>
                      <a:endParaRPr lang="en-US" sz="1200" b="1" kern="100">
                        <a:effectLst/>
                      </a:endParaRPr>
                    </a:p>
                    <a:p>
                      <a:pPr marL="0" marR="0" algn="ctr" fontAlgn="base">
                        <a:spcBef>
                          <a:spcPts val="0"/>
                        </a:spcBef>
                        <a:spcAft>
                          <a:spcPts val="0"/>
                        </a:spcAft>
                      </a:pPr>
                      <a:r>
                        <a:rPr lang="en-US" sz="1200" b="1" kern="0">
                          <a:effectLst/>
                        </a:rPr>
                        <a:t>106(22)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0.01</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0.01</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32(61) </a:t>
                      </a:r>
                      <a:endParaRPr lang="en-US" sz="1200" b="1" kern="100" dirty="0">
                        <a:effectLst/>
                      </a:endParaRPr>
                    </a:p>
                    <a:p>
                      <a:pPr marL="0" marR="0" algn="ctr" fontAlgn="base">
                        <a:spcBef>
                          <a:spcPts val="0"/>
                        </a:spcBef>
                        <a:spcAft>
                          <a:spcPts val="0"/>
                        </a:spcAft>
                      </a:pPr>
                      <a:r>
                        <a:rPr lang="en-US" sz="1200" b="1" kern="0" dirty="0">
                          <a:effectLst/>
                        </a:rPr>
                        <a:t>19(37)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dirty="0">
                          <a:effectLst/>
                        </a:rPr>
                        <a:t> </a:t>
                      </a:r>
                      <a:endParaRPr lang="en-US" sz="1100" b="1" kern="100" dirty="0">
                        <a:effectLst/>
                      </a:endParaRPr>
                    </a:p>
                    <a:p>
                      <a:pPr marL="0" marR="0" algn="ctr" fontAlgn="base">
                        <a:spcBef>
                          <a:spcPts val="0"/>
                        </a:spcBef>
                        <a:spcAft>
                          <a:spcPts val="0"/>
                        </a:spcAft>
                      </a:pPr>
                      <a:r>
                        <a:rPr lang="en-US" sz="1100" b="1" kern="0" dirty="0">
                          <a:effectLst/>
                        </a:rPr>
                        <a:t>109(73) </a:t>
                      </a:r>
                      <a:endParaRPr lang="en-US" sz="1100" b="1" kern="100" dirty="0">
                        <a:effectLst/>
                      </a:endParaRPr>
                    </a:p>
                    <a:p>
                      <a:pPr marL="0" marR="0" algn="ctr" fontAlgn="base">
                        <a:spcBef>
                          <a:spcPts val="0"/>
                        </a:spcBef>
                        <a:spcAft>
                          <a:spcPts val="0"/>
                        </a:spcAft>
                      </a:pPr>
                      <a:r>
                        <a:rPr lang="en-US" sz="1100" b="1" kern="0" dirty="0">
                          <a:effectLst/>
                        </a:rPr>
                        <a:t>39(26) </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dirty="0">
                          <a:solidFill>
                            <a:srgbClr val="FF0000"/>
                          </a:solidFill>
                          <a:effectLst/>
                        </a:rPr>
                        <a:t>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0.12 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0.16</a:t>
                      </a:r>
                      <a:endParaRPr lang="en-US" sz="11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253411403"/>
                  </a:ext>
                </a:extLst>
              </a:tr>
              <a:tr h="543888">
                <a:tc>
                  <a:txBody>
                    <a:bodyPr/>
                    <a:lstStyle/>
                    <a:p>
                      <a:pPr marL="0" marR="0" algn="ctr" fontAlgn="base">
                        <a:spcBef>
                          <a:spcPts val="0"/>
                        </a:spcBef>
                        <a:spcAft>
                          <a:spcPts val="0"/>
                        </a:spcAft>
                      </a:pPr>
                      <a:r>
                        <a:rPr lang="en-US" sz="1200" kern="0" dirty="0">
                          <a:solidFill>
                            <a:schemeClr val="tx1"/>
                          </a:solidFill>
                          <a:effectLst/>
                        </a:rPr>
                        <a:t>CVD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No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Yes </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172(83.5) </a:t>
                      </a:r>
                      <a:endParaRPr lang="en-US" sz="1200" b="1" kern="100">
                        <a:effectLst/>
                      </a:endParaRPr>
                    </a:p>
                    <a:p>
                      <a:pPr marL="0" marR="0" algn="ctr" fontAlgn="base">
                        <a:spcBef>
                          <a:spcPts val="0"/>
                        </a:spcBef>
                        <a:spcAft>
                          <a:spcPts val="0"/>
                        </a:spcAft>
                      </a:pPr>
                      <a:r>
                        <a:rPr lang="en-US" sz="1200" b="1" kern="0">
                          <a:effectLst/>
                        </a:rPr>
                        <a:t>33(16.0)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384(89.7) </a:t>
                      </a:r>
                      <a:endParaRPr lang="en-US" sz="1200" b="1" kern="100">
                        <a:effectLst/>
                      </a:endParaRPr>
                    </a:p>
                    <a:p>
                      <a:pPr marL="0" marR="0" algn="ctr" fontAlgn="base">
                        <a:spcBef>
                          <a:spcPts val="0"/>
                        </a:spcBef>
                        <a:spcAft>
                          <a:spcPts val="0"/>
                        </a:spcAft>
                      </a:pPr>
                      <a:r>
                        <a:rPr lang="en-US" sz="1200" b="1" kern="0">
                          <a:effectLst/>
                        </a:rPr>
                        <a:t>44(10.3)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.02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.03 </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184(88.0) </a:t>
                      </a:r>
                      <a:endParaRPr lang="en-US" sz="1200" b="1" kern="100" dirty="0">
                        <a:effectLst/>
                      </a:endParaRPr>
                    </a:p>
                    <a:p>
                      <a:pPr marL="0" marR="0" algn="ctr" fontAlgn="base">
                        <a:spcBef>
                          <a:spcPts val="0"/>
                        </a:spcBef>
                        <a:spcAft>
                          <a:spcPts val="0"/>
                        </a:spcAft>
                      </a:pPr>
                      <a:r>
                        <a:rPr lang="en-US" sz="1200" b="1" kern="0" dirty="0">
                          <a:effectLst/>
                        </a:rPr>
                        <a:t>21(10.0)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448(93.3) </a:t>
                      </a:r>
                      <a:endParaRPr lang="en-US" sz="1200" b="1" kern="100">
                        <a:effectLst/>
                      </a:endParaRPr>
                    </a:p>
                    <a:p>
                      <a:pPr marL="0" marR="0" algn="ctr" fontAlgn="base">
                        <a:spcBef>
                          <a:spcPts val="0"/>
                        </a:spcBef>
                        <a:spcAft>
                          <a:spcPts val="0"/>
                        </a:spcAft>
                      </a:pPr>
                      <a:r>
                        <a:rPr lang="en-US" sz="1200" b="1" kern="0">
                          <a:effectLst/>
                        </a:rPr>
                        <a:t>23(4.8)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0.020 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0.009 </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45(86.5) </a:t>
                      </a:r>
                      <a:endParaRPr lang="en-US" sz="1200" b="1" kern="100" dirty="0">
                        <a:effectLst/>
                      </a:endParaRPr>
                    </a:p>
                    <a:p>
                      <a:pPr marL="0" marR="0" algn="ctr" fontAlgn="base">
                        <a:spcBef>
                          <a:spcPts val="0"/>
                        </a:spcBef>
                        <a:spcAft>
                          <a:spcPts val="0"/>
                        </a:spcAft>
                      </a:pPr>
                      <a:r>
                        <a:rPr lang="en-US" sz="1200" b="1" kern="0" dirty="0">
                          <a:effectLst/>
                        </a:rPr>
                        <a:t>6(11.5)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dirty="0">
                          <a:effectLst/>
                        </a:rPr>
                        <a:t> </a:t>
                      </a:r>
                      <a:endParaRPr lang="en-US" sz="1100" b="1" kern="100" dirty="0">
                        <a:effectLst/>
                      </a:endParaRPr>
                    </a:p>
                    <a:p>
                      <a:pPr marL="0" marR="0" algn="ctr" fontAlgn="base">
                        <a:spcBef>
                          <a:spcPts val="0"/>
                        </a:spcBef>
                        <a:spcAft>
                          <a:spcPts val="0"/>
                        </a:spcAft>
                      </a:pPr>
                      <a:r>
                        <a:rPr lang="en-US" sz="1100" b="1" kern="0" dirty="0">
                          <a:effectLst/>
                        </a:rPr>
                        <a:t>137(91.9) </a:t>
                      </a:r>
                      <a:endParaRPr lang="en-US" sz="1100" b="1" kern="100" dirty="0">
                        <a:effectLst/>
                      </a:endParaRPr>
                    </a:p>
                    <a:p>
                      <a:pPr marL="0" marR="0" algn="ctr" fontAlgn="base">
                        <a:spcBef>
                          <a:spcPts val="0"/>
                        </a:spcBef>
                        <a:spcAft>
                          <a:spcPts val="0"/>
                        </a:spcAft>
                      </a:pPr>
                      <a:r>
                        <a:rPr lang="en-US" sz="1100" b="1" kern="0" dirty="0">
                          <a:effectLst/>
                        </a:rPr>
                        <a:t>11(7.4) </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dirty="0">
                          <a:solidFill>
                            <a:srgbClr val="FF0000"/>
                          </a:solidFill>
                          <a:effectLst/>
                        </a:rPr>
                        <a:t>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0.251 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0.353 </a:t>
                      </a:r>
                      <a:endParaRPr lang="en-US" sz="11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1918710987"/>
                  </a:ext>
                </a:extLst>
              </a:tr>
              <a:tr h="543888">
                <a:tc>
                  <a:txBody>
                    <a:bodyPr/>
                    <a:lstStyle/>
                    <a:p>
                      <a:pPr marL="0" marR="0" algn="ctr" fontAlgn="base">
                        <a:spcBef>
                          <a:spcPts val="0"/>
                        </a:spcBef>
                        <a:spcAft>
                          <a:spcPts val="0"/>
                        </a:spcAft>
                      </a:pPr>
                      <a:r>
                        <a:rPr lang="en-US" sz="1200" kern="0" dirty="0">
                          <a:solidFill>
                            <a:schemeClr val="tx1"/>
                          </a:solidFill>
                          <a:effectLst/>
                        </a:rPr>
                        <a:t>Stroke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No </a:t>
                      </a:r>
                      <a:endParaRPr lang="en-US" sz="1200" kern="100" dirty="0">
                        <a:solidFill>
                          <a:schemeClr val="tx1"/>
                        </a:solidFill>
                        <a:effectLst/>
                      </a:endParaRPr>
                    </a:p>
                    <a:p>
                      <a:pPr marL="0" marR="0" algn="ctr" fontAlgn="base">
                        <a:spcBef>
                          <a:spcPts val="0"/>
                        </a:spcBef>
                        <a:spcAft>
                          <a:spcPts val="0"/>
                        </a:spcAft>
                      </a:pPr>
                      <a:r>
                        <a:rPr lang="en-US" sz="1200" kern="0" dirty="0">
                          <a:solidFill>
                            <a:schemeClr val="tx1"/>
                          </a:solidFill>
                          <a:effectLst/>
                        </a:rPr>
                        <a:t>     Yes </a:t>
                      </a:r>
                      <a:endParaRPr lang="en-US"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79(38.3) </a:t>
                      </a:r>
                      <a:endParaRPr lang="en-US" sz="1200" b="1" kern="100">
                        <a:effectLst/>
                      </a:endParaRPr>
                    </a:p>
                    <a:p>
                      <a:pPr marL="0" marR="0" algn="ctr" fontAlgn="base">
                        <a:spcBef>
                          <a:spcPts val="0"/>
                        </a:spcBef>
                        <a:spcAft>
                          <a:spcPts val="0"/>
                        </a:spcAft>
                      </a:pPr>
                      <a:r>
                        <a:rPr lang="en-US" sz="1200" b="1" kern="0">
                          <a:effectLst/>
                        </a:rPr>
                        <a:t>1(0.5)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188(43.9) </a:t>
                      </a:r>
                      <a:endParaRPr lang="en-US" sz="1200" b="1" kern="100">
                        <a:effectLst/>
                      </a:endParaRPr>
                    </a:p>
                    <a:p>
                      <a:pPr marL="0" marR="0" algn="ctr" fontAlgn="base">
                        <a:spcBef>
                          <a:spcPts val="0"/>
                        </a:spcBef>
                        <a:spcAft>
                          <a:spcPts val="0"/>
                        </a:spcAft>
                      </a:pPr>
                      <a:r>
                        <a:rPr lang="en-US" sz="1200" b="1" kern="0">
                          <a:effectLst/>
                        </a:rPr>
                        <a:t>1(0.2)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.183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g.596 </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89(42.6) </a:t>
                      </a:r>
                      <a:endParaRPr lang="en-US" sz="1200" b="1" kern="100">
                        <a:effectLst/>
                      </a:endParaRPr>
                    </a:p>
                    <a:p>
                      <a:pPr marL="0" marR="0" algn="ctr" fontAlgn="base">
                        <a:spcBef>
                          <a:spcPts val="0"/>
                        </a:spcBef>
                        <a:spcAft>
                          <a:spcPts val="0"/>
                        </a:spcAft>
                      </a:pPr>
                      <a:r>
                        <a:rPr lang="en-US" sz="1200" b="1" kern="0">
                          <a:effectLst/>
                        </a:rPr>
                        <a:t>1(0.5)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196(40.8) </a:t>
                      </a:r>
                      <a:endParaRPr lang="en-US" sz="1200" b="1" kern="100">
                        <a:effectLst/>
                      </a:endParaRPr>
                    </a:p>
                    <a:p>
                      <a:pPr marL="0" marR="0" algn="ctr" fontAlgn="base">
                        <a:spcBef>
                          <a:spcPts val="0"/>
                        </a:spcBef>
                        <a:spcAft>
                          <a:spcPts val="0"/>
                        </a:spcAft>
                      </a:pPr>
                      <a:r>
                        <a:rPr lang="en-US" sz="1200" b="1" kern="0">
                          <a:effectLst/>
                        </a:rPr>
                        <a:t>3(0.6)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solidFill>
                            <a:srgbClr val="FF0000"/>
                          </a:solidFill>
                          <a:effectLst/>
                        </a:rPr>
                        <a:t>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0.668 </a:t>
                      </a:r>
                      <a:endParaRPr lang="en-US" sz="1200" b="1" kern="100" dirty="0">
                        <a:solidFill>
                          <a:srgbClr val="FF0000"/>
                        </a:solidFill>
                        <a:effectLst/>
                      </a:endParaRPr>
                    </a:p>
                    <a:p>
                      <a:pPr marL="0" marR="0" algn="ctr" fontAlgn="base">
                        <a:spcBef>
                          <a:spcPts val="0"/>
                        </a:spcBef>
                        <a:spcAft>
                          <a:spcPts val="0"/>
                        </a:spcAft>
                      </a:pPr>
                      <a:r>
                        <a:rPr lang="en-US" sz="1200" b="1" kern="0" dirty="0">
                          <a:solidFill>
                            <a:srgbClr val="FF0000"/>
                          </a:solidFill>
                          <a:effectLst/>
                        </a:rPr>
                        <a:t>0.816 </a:t>
                      </a:r>
                      <a:endParaRPr lang="en-US"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44(84.6) </a:t>
                      </a:r>
                      <a:endParaRPr lang="en-US" sz="1200" b="1" kern="100" dirty="0">
                        <a:effectLst/>
                      </a:endParaRPr>
                    </a:p>
                    <a:p>
                      <a:pPr marL="0" marR="0" algn="ctr" fontAlgn="base">
                        <a:spcBef>
                          <a:spcPts val="0"/>
                        </a:spcBef>
                        <a:spcAft>
                          <a:spcPts val="0"/>
                        </a:spcAft>
                      </a:pPr>
                      <a:r>
                        <a:rPr lang="en-US" sz="1200" b="1" kern="0" dirty="0">
                          <a:effectLst/>
                        </a:rPr>
                        <a:t>1(1.9)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dirty="0">
                          <a:effectLst/>
                        </a:rPr>
                        <a:t> </a:t>
                      </a:r>
                      <a:endParaRPr lang="en-US" sz="1100" b="1" kern="100" dirty="0">
                        <a:effectLst/>
                      </a:endParaRPr>
                    </a:p>
                    <a:p>
                      <a:pPr marL="0" marR="0" algn="ctr" fontAlgn="base">
                        <a:spcBef>
                          <a:spcPts val="0"/>
                        </a:spcBef>
                        <a:spcAft>
                          <a:spcPts val="0"/>
                        </a:spcAft>
                      </a:pPr>
                      <a:r>
                        <a:rPr lang="en-US" sz="1100" b="1" kern="0" dirty="0">
                          <a:effectLst/>
                        </a:rPr>
                        <a:t>117(78.5) </a:t>
                      </a:r>
                      <a:endParaRPr lang="en-US" sz="1100" b="1" kern="100" dirty="0">
                        <a:effectLst/>
                      </a:endParaRPr>
                    </a:p>
                    <a:p>
                      <a:pPr marL="0" marR="0" algn="ctr" fontAlgn="base">
                        <a:spcBef>
                          <a:spcPts val="0"/>
                        </a:spcBef>
                        <a:spcAft>
                          <a:spcPts val="0"/>
                        </a:spcAft>
                      </a:pPr>
                      <a:r>
                        <a:rPr lang="en-US" sz="1100" b="1" kern="0" dirty="0">
                          <a:effectLst/>
                        </a:rPr>
                        <a:t>3(2.0) </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100" b="1" kern="0" dirty="0">
                          <a:solidFill>
                            <a:srgbClr val="FF0000"/>
                          </a:solidFill>
                          <a:effectLst/>
                        </a:rPr>
                        <a:t>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0.343 </a:t>
                      </a:r>
                      <a:endParaRPr lang="en-US" sz="1100" b="1" kern="100" dirty="0">
                        <a:solidFill>
                          <a:srgbClr val="FF0000"/>
                        </a:solidFill>
                        <a:effectLst/>
                      </a:endParaRPr>
                    </a:p>
                    <a:p>
                      <a:pPr marL="0" marR="0" algn="ctr" fontAlgn="base">
                        <a:spcBef>
                          <a:spcPts val="0"/>
                        </a:spcBef>
                        <a:spcAft>
                          <a:spcPts val="0"/>
                        </a:spcAft>
                      </a:pPr>
                      <a:r>
                        <a:rPr lang="en-US" sz="1100" b="1" kern="0" dirty="0">
                          <a:solidFill>
                            <a:srgbClr val="FF0000"/>
                          </a:solidFill>
                          <a:effectLst/>
                        </a:rPr>
                        <a:t>0.967 </a:t>
                      </a:r>
                      <a:endParaRPr lang="en-US" sz="11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3344756172"/>
                  </a:ext>
                </a:extLst>
              </a:tr>
            </a:tbl>
          </a:graphicData>
        </a:graphic>
      </p:graphicFrame>
    </p:spTree>
    <p:extLst>
      <p:ext uri="{BB962C8B-B14F-4D97-AF65-F5344CB8AC3E}">
        <p14:creationId xmlns:p14="http://schemas.microsoft.com/office/powerpoint/2010/main" val="186299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9503"/>
            <a:ext cx="12192000" cy="1268703"/>
          </a:xfrm>
          <a:prstGeom prst="rect">
            <a:avLst/>
          </a:prstGeom>
        </p:spPr>
      </p:pic>
      <p:sp>
        <p:nvSpPr>
          <p:cNvPr id="3" name="TextBox 2">
            <a:extLst>
              <a:ext uri="{FF2B5EF4-FFF2-40B4-BE49-F238E27FC236}">
                <a16:creationId xmlns:a16="http://schemas.microsoft.com/office/drawing/2014/main" id="{BFD7A266-ABE9-CBF4-078A-9618FF80C081}"/>
              </a:ext>
            </a:extLst>
          </p:cNvPr>
          <p:cNvSpPr txBox="1"/>
          <p:nvPr/>
        </p:nvSpPr>
        <p:spPr>
          <a:xfrm>
            <a:off x="3667827" y="-61483"/>
            <a:ext cx="4425122" cy="646331"/>
          </a:xfrm>
          <a:prstGeom prst="rect">
            <a:avLst/>
          </a:prstGeom>
          <a:noFill/>
        </p:spPr>
        <p:txBody>
          <a:bodyPr wrap="none" rtlCol="0">
            <a:spAutoFit/>
          </a:bodyPr>
          <a:lstStyle/>
          <a:p>
            <a:r>
              <a:rPr lang="en-US" sz="3600" b="1" dirty="0">
                <a:solidFill>
                  <a:srgbClr val="C00000"/>
                </a:solidFill>
                <a:latin typeface="Arial" panose="020B0604020202020204" pitchFamily="34" charset="0"/>
                <a:cs typeface="Arial" panose="020B0604020202020204" pitchFamily="34" charset="0"/>
              </a:rPr>
              <a:t>Univariate Analysis</a:t>
            </a:r>
          </a:p>
        </p:txBody>
      </p:sp>
      <p:graphicFrame>
        <p:nvGraphicFramePr>
          <p:cNvPr id="11" name="Table 10">
            <a:extLst>
              <a:ext uri="{FF2B5EF4-FFF2-40B4-BE49-F238E27FC236}">
                <a16:creationId xmlns:a16="http://schemas.microsoft.com/office/drawing/2014/main" id="{29B7B717-8EAC-7835-831D-364527C469D7}"/>
              </a:ext>
            </a:extLst>
          </p:cNvPr>
          <p:cNvGraphicFramePr>
            <a:graphicFrameLocks noGrp="1"/>
          </p:cNvGraphicFramePr>
          <p:nvPr>
            <p:extLst>
              <p:ext uri="{D42A27DB-BD31-4B8C-83A1-F6EECF244321}">
                <p14:modId xmlns:p14="http://schemas.microsoft.com/office/powerpoint/2010/main" val="211838345"/>
              </p:ext>
            </p:extLst>
          </p:nvPr>
        </p:nvGraphicFramePr>
        <p:xfrm>
          <a:off x="0" y="487679"/>
          <a:ext cx="12192000" cy="6641655"/>
        </p:xfrm>
        <a:graphic>
          <a:graphicData uri="http://schemas.openxmlformats.org/drawingml/2006/table">
            <a:tbl>
              <a:tblPr firstRow="1" firstCol="1" bandRow="1">
                <a:tableStyleId>{5C22544A-7EE6-4342-B048-85BDC9FD1C3A}</a:tableStyleId>
              </a:tblPr>
              <a:tblGrid>
                <a:gridCol w="1454164">
                  <a:extLst>
                    <a:ext uri="{9D8B030D-6E8A-4147-A177-3AD203B41FA5}">
                      <a16:colId xmlns:a16="http://schemas.microsoft.com/office/drawing/2014/main" val="2374460316"/>
                    </a:ext>
                  </a:extLst>
                </a:gridCol>
                <a:gridCol w="2524232">
                  <a:extLst>
                    <a:ext uri="{9D8B030D-6E8A-4147-A177-3AD203B41FA5}">
                      <a16:colId xmlns:a16="http://schemas.microsoft.com/office/drawing/2014/main" val="3325533749"/>
                    </a:ext>
                  </a:extLst>
                </a:gridCol>
                <a:gridCol w="1613005">
                  <a:extLst>
                    <a:ext uri="{9D8B030D-6E8A-4147-A177-3AD203B41FA5}">
                      <a16:colId xmlns:a16="http://schemas.microsoft.com/office/drawing/2014/main" val="914984755"/>
                    </a:ext>
                  </a:extLst>
                </a:gridCol>
                <a:gridCol w="1647020">
                  <a:extLst>
                    <a:ext uri="{9D8B030D-6E8A-4147-A177-3AD203B41FA5}">
                      <a16:colId xmlns:a16="http://schemas.microsoft.com/office/drawing/2014/main" val="1786339028"/>
                    </a:ext>
                  </a:extLst>
                </a:gridCol>
                <a:gridCol w="1727575">
                  <a:extLst>
                    <a:ext uri="{9D8B030D-6E8A-4147-A177-3AD203B41FA5}">
                      <a16:colId xmlns:a16="http://schemas.microsoft.com/office/drawing/2014/main" val="3049965007"/>
                    </a:ext>
                  </a:extLst>
                </a:gridCol>
                <a:gridCol w="1335513">
                  <a:extLst>
                    <a:ext uri="{9D8B030D-6E8A-4147-A177-3AD203B41FA5}">
                      <a16:colId xmlns:a16="http://schemas.microsoft.com/office/drawing/2014/main" val="3547939220"/>
                    </a:ext>
                  </a:extLst>
                </a:gridCol>
                <a:gridCol w="1890491">
                  <a:extLst>
                    <a:ext uri="{9D8B030D-6E8A-4147-A177-3AD203B41FA5}">
                      <a16:colId xmlns:a16="http://schemas.microsoft.com/office/drawing/2014/main" val="696410275"/>
                    </a:ext>
                  </a:extLst>
                </a:gridCol>
              </a:tblGrid>
              <a:tr h="364641">
                <a:tc>
                  <a:txBody>
                    <a:bodyPr/>
                    <a:lstStyle/>
                    <a:p>
                      <a:pPr marL="0" marR="0" algn="ctr" fontAlgn="base">
                        <a:spcBef>
                          <a:spcPts val="0"/>
                        </a:spcBef>
                        <a:spcAft>
                          <a:spcPts val="0"/>
                        </a:spcAft>
                      </a:pPr>
                      <a:r>
                        <a:rPr lang="en-US" sz="500" kern="0" dirty="0">
                          <a:effectLst/>
                        </a:rPr>
                        <a:t> </a:t>
                      </a:r>
                      <a:endParaRPr lang="en-US" sz="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gridSpan="2">
                  <a:txBody>
                    <a:bodyPr/>
                    <a:lstStyle/>
                    <a:p>
                      <a:pPr marL="0" marR="0" algn="ctr" fontAlgn="base">
                        <a:spcBef>
                          <a:spcPts val="0"/>
                        </a:spcBef>
                        <a:spcAft>
                          <a:spcPts val="0"/>
                        </a:spcAft>
                      </a:pPr>
                      <a:r>
                        <a:rPr lang="en-US" sz="2400" kern="0" dirty="0">
                          <a:solidFill>
                            <a:schemeClr val="tx1"/>
                          </a:solidFill>
                          <a:effectLst/>
                        </a:rPr>
                        <a:t>Cochran </a:t>
                      </a:r>
                      <a:endPar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hMerge="1">
                  <a:txBody>
                    <a:bodyPr/>
                    <a:lstStyle/>
                    <a:p>
                      <a:endParaRPr lang="en-US"/>
                    </a:p>
                  </a:txBody>
                  <a:tcPr/>
                </a:tc>
                <a:tc gridSpan="2">
                  <a:txBody>
                    <a:bodyPr/>
                    <a:lstStyle/>
                    <a:p>
                      <a:pPr marL="0" marR="0" algn="ctr" fontAlgn="base">
                        <a:spcBef>
                          <a:spcPts val="0"/>
                        </a:spcBef>
                        <a:spcAft>
                          <a:spcPts val="0"/>
                        </a:spcAft>
                      </a:pPr>
                      <a:r>
                        <a:rPr lang="en-US" sz="2400" kern="0" dirty="0">
                          <a:solidFill>
                            <a:schemeClr val="tx1"/>
                          </a:solidFill>
                          <a:effectLst/>
                        </a:rPr>
                        <a:t>Parmer </a:t>
                      </a:r>
                      <a:endPar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hMerge="1">
                  <a:txBody>
                    <a:bodyPr/>
                    <a:lstStyle/>
                    <a:p>
                      <a:endParaRPr lang="en-US"/>
                    </a:p>
                  </a:txBody>
                  <a:tcPr/>
                </a:tc>
                <a:tc gridSpan="2">
                  <a:txBody>
                    <a:bodyPr/>
                    <a:lstStyle/>
                    <a:p>
                      <a:pPr marL="0" marR="0" algn="ctr" fontAlgn="base">
                        <a:spcBef>
                          <a:spcPts val="0"/>
                        </a:spcBef>
                        <a:spcAft>
                          <a:spcPts val="0"/>
                        </a:spcAft>
                      </a:pPr>
                      <a:r>
                        <a:rPr lang="en-US" sz="2400" kern="0" dirty="0">
                          <a:solidFill>
                            <a:schemeClr val="tx1"/>
                          </a:solidFill>
                          <a:effectLst/>
                        </a:rPr>
                        <a:t>Bailey</a:t>
                      </a:r>
                      <a:r>
                        <a:rPr lang="en-US" sz="2400" kern="0" dirty="0">
                          <a:effectLst/>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hMerge="1">
                  <a:txBody>
                    <a:bodyPr/>
                    <a:lstStyle/>
                    <a:p>
                      <a:endParaRPr lang="en-US"/>
                    </a:p>
                  </a:txBody>
                  <a:tcPr/>
                </a:tc>
                <a:extLst>
                  <a:ext uri="{0D108BD9-81ED-4DB2-BD59-A6C34878D82A}">
                    <a16:rowId xmlns:a16="http://schemas.microsoft.com/office/drawing/2014/main" val="1155083875"/>
                  </a:ext>
                </a:extLst>
              </a:tr>
              <a:tr h="303867">
                <a:tc>
                  <a:txBody>
                    <a:bodyPr/>
                    <a:lstStyle/>
                    <a:p>
                      <a:pPr marL="0" marR="0" algn="ctr" fontAlgn="base">
                        <a:spcBef>
                          <a:spcPts val="0"/>
                        </a:spcBef>
                        <a:spcAft>
                          <a:spcPts val="0"/>
                        </a:spcAft>
                      </a:pPr>
                      <a:r>
                        <a:rPr lang="en-US" sz="1300" kern="0" dirty="0">
                          <a:solidFill>
                            <a:schemeClr val="tx1"/>
                          </a:solidFill>
                          <a:effectLst/>
                        </a:rPr>
                        <a:t>Variables </a:t>
                      </a:r>
                      <a:endParaRPr lang="en-US" sz="13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gridSpan="2">
                  <a:txBody>
                    <a:bodyPr/>
                    <a:lstStyle/>
                    <a:p>
                      <a:pPr marL="0" marR="0" algn="ctr" fontAlgn="base">
                        <a:spcBef>
                          <a:spcPts val="0"/>
                        </a:spcBef>
                        <a:spcAft>
                          <a:spcPts val="0"/>
                        </a:spcAft>
                      </a:pPr>
                      <a:r>
                        <a:rPr lang="en-US" sz="1400" b="1" kern="0" dirty="0">
                          <a:effectLst/>
                        </a:rPr>
                        <a:t> </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hMerge="1">
                  <a:txBody>
                    <a:bodyPr/>
                    <a:lstStyle/>
                    <a:p>
                      <a:endParaRPr lang="en-US"/>
                    </a:p>
                  </a:txBody>
                  <a:tcPr/>
                </a:tc>
                <a:tc gridSpan="2">
                  <a:txBody>
                    <a:bodyPr/>
                    <a:lstStyle/>
                    <a:p>
                      <a:pPr marL="0" marR="0" algn="ctr" fontAlgn="base">
                        <a:spcBef>
                          <a:spcPts val="0"/>
                        </a:spcBef>
                        <a:spcAft>
                          <a:spcPts val="0"/>
                        </a:spcAft>
                      </a:pPr>
                      <a:r>
                        <a:rPr lang="en-US" sz="1400" b="1" kern="0">
                          <a:effectLst/>
                        </a:rPr>
                        <a:t> </a:t>
                      </a:r>
                      <a:endParaRPr lang="en-US" sz="1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hMerge="1">
                  <a:txBody>
                    <a:bodyPr/>
                    <a:lstStyle/>
                    <a:p>
                      <a:endParaRPr lang="en-US"/>
                    </a:p>
                  </a:txBody>
                  <a:tcPr/>
                </a:tc>
                <a:tc gridSpan="2">
                  <a:txBody>
                    <a:bodyPr/>
                    <a:lstStyle/>
                    <a:p>
                      <a:pPr marL="0" marR="0" algn="ctr" fontAlgn="base">
                        <a:spcBef>
                          <a:spcPts val="0"/>
                        </a:spcBef>
                        <a:spcAft>
                          <a:spcPts val="0"/>
                        </a:spcAft>
                      </a:pPr>
                      <a:r>
                        <a:rPr lang="en-US" sz="1400" b="1" kern="0" dirty="0">
                          <a:effectLst/>
                        </a:rPr>
                        <a:t> </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hMerge="1">
                  <a:txBody>
                    <a:bodyPr/>
                    <a:lstStyle/>
                    <a:p>
                      <a:endParaRPr lang="en-US"/>
                    </a:p>
                  </a:txBody>
                  <a:tcPr/>
                </a:tc>
                <a:extLst>
                  <a:ext uri="{0D108BD9-81ED-4DB2-BD59-A6C34878D82A}">
                    <a16:rowId xmlns:a16="http://schemas.microsoft.com/office/drawing/2014/main" val="1393510904"/>
                  </a:ext>
                </a:extLst>
              </a:tr>
              <a:tr h="334254">
                <a:tc>
                  <a:txBody>
                    <a:bodyPr/>
                    <a:lstStyle/>
                    <a:p>
                      <a:pPr marL="0" marR="0" algn="ctr" fontAlgn="base">
                        <a:spcBef>
                          <a:spcPts val="0"/>
                        </a:spcBef>
                        <a:spcAft>
                          <a:spcPts val="0"/>
                        </a:spcAft>
                      </a:pPr>
                      <a:r>
                        <a:rPr lang="en-US" sz="1300" kern="0" dirty="0">
                          <a:solidFill>
                            <a:schemeClr val="tx1"/>
                          </a:solidFill>
                          <a:effectLst/>
                        </a:rPr>
                        <a:t>  </a:t>
                      </a:r>
                      <a:endParaRPr lang="en-US" sz="13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400" b="1" kern="0" dirty="0">
                          <a:effectLst/>
                        </a:rPr>
                        <a:t>Male </a:t>
                      </a:r>
                      <a:endParaRPr lang="en-US" sz="1400" b="1" kern="100" dirty="0">
                        <a:effectLst/>
                      </a:endParaRPr>
                    </a:p>
                    <a:p>
                      <a:pPr marL="0" marR="0" algn="ctr" fontAlgn="base">
                        <a:spcBef>
                          <a:spcPts val="0"/>
                        </a:spcBef>
                        <a:spcAft>
                          <a:spcPts val="0"/>
                        </a:spcAft>
                      </a:pPr>
                      <a:r>
                        <a:rPr lang="en-US" sz="1400" b="1" kern="0" dirty="0">
                          <a:effectLst/>
                        </a:rPr>
                        <a:t>(n=206) </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400" b="1" kern="0" dirty="0">
                          <a:effectLst/>
                        </a:rPr>
                        <a:t>Female </a:t>
                      </a:r>
                      <a:endParaRPr lang="en-US" sz="1400" b="1" kern="100" dirty="0">
                        <a:effectLst/>
                      </a:endParaRPr>
                    </a:p>
                    <a:p>
                      <a:pPr marL="0" marR="0" algn="ctr" fontAlgn="base">
                        <a:spcBef>
                          <a:spcPts val="0"/>
                        </a:spcBef>
                        <a:spcAft>
                          <a:spcPts val="0"/>
                        </a:spcAft>
                      </a:pPr>
                      <a:r>
                        <a:rPr lang="en-US" sz="1400" b="1" kern="0" dirty="0">
                          <a:effectLst/>
                        </a:rPr>
                        <a:t>(n=428) </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400" b="1" kern="0" dirty="0">
                          <a:effectLst/>
                        </a:rPr>
                        <a:t>Male </a:t>
                      </a:r>
                      <a:endParaRPr lang="en-US" sz="1400" b="1" kern="100" dirty="0">
                        <a:effectLst/>
                      </a:endParaRPr>
                    </a:p>
                    <a:p>
                      <a:pPr marL="0" marR="0" algn="ctr" fontAlgn="base">
                        <a:spcBef>
                          <a:spcPts val="0"/>
                        </a:spcBef>
                        <a:spcAft>
                          <a:spcPts val="0"/>
                        </a:spcAft>
                      </a:pPr>
                      <a:r>
                        <a:rPr lang="en-US" sz="1400" b="1" kern="0" dirty="0">
                          <a:effectLst/>
                        </a:rPr>
                        <a:t>(n=209) </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400" b="1" kern="0" dirty="0">
                          <a:effectLst/>
                        </a:rPr>
                        <a:t>Female </a:t>
                      </a:r>
                      <a:endParaRPr lang="en-US" sz="1400" b="1" kern="100" dirty="0">
                        <a:effectLst/>
                      </a:endParaRPr>
                    </a:p>
                    <a:p>
                      <a:pPr marL="0" marR="0" algn="ctr" fontAlgn="base">
                        <a:spcBef>
                          <a:spcPts val="0"/>
                        </a:spcBef>
                        <a:spcAft>
                          <a:spcPts val="0"/>
                        </a:spcAft>
                      </a:pPr>
                      <a:r>
                        <a:rPr lang="en-US" sz="1400" b="1" kern="0" dirty="0">
                          <a:effectLst/>
                        </a:rPr>
                        <a:t>(n=480) </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400" b="1" kern="0" dirty="0">
                          <a:effectLst/>
                        </a:rPr>
                        <a:t>Male </a:t>
                      </a:r>
                      <a:endParaRPr lang="en-US" sz="1400" b="1" kern="100" dirty="0">
                        <a:effectLst/>
                      </a:endParaRPr>
                    </a:p>
                    <a:p>
                      <a:pPr marL="0" marR="0" algn="ctr" fontAlgn="base">
                        <a:spcBef>
                          <a:spcPts val="0"/>
                        </a:spcBef>
                        <a:spcAft>
                          <a:spcPts val="0"/>
                        </a:spcAft>
                      </a:pPr>
                      <a:r>
                        <a:rPr lang="en-US" sz="1400" b="1" kern="0" dirty="0">
                          <a:effectLst/>
                        </a:rPr>
                        <a:t>(n=52) </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400" b="1" kern="0" dirty="0">
                          <a:effectLst/>
                        </a:rPr>
                        <a:t>Female </a:t>
                      </a:r>
                      <a:endParaRPr lang="en-US" sz="1400" b="1" kern="100" dirty="0">
                        <a:effectLst/>
                      </a:endParaRPr>
                    </a:p>
                    <a:p>
                      <a:pPr marL="0" marR="0" algn="ctr" fontAlgn="base">
                        <a:spcBef>
                          <a:spcPts val="0"/>
                        </a:spcBef>
                        <a:spcAft>
                          <a:spcPts val="0"/>
                        </a:spcAft>
                      </a:pPr>
                      <a:r>
                        <a:rPr lang="en-US" sz="1400" b="1" kern="0" dirty="0">
                          <a:effectLst/>
                        </a:rPr>
                        <a:t>(n=149) </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3963884158"/>
                  </a:ext>
                </a:extLst>
              </a:tr>
              <a:tr h="794833">
                <a:tc>
                  <a:txBody>
                    <a:bodyPr/>
                    <a:lstStyle/>
                    <a:p>
                      <a:pPr marL="0" marR="0" algn="ctr" fontAlgn="base">
                        <a:spcBef>
                          <a:spcPts val="0"/>
                        </a:spcBef>
                        <a:spcAft>
                          <a:spcPts val="0"/>
                        </a:spcAft>
                      </a:pPr>
                      <a:r>
                        <a:rPr lang="en-US" sz="1300" kern="0" dirty="0">
                          <a:solidFill>
                            <a:schemeClr val="tx1"/>
                          </a:solidFill>
                          <a:effectLst/>
                        </a:rPr>
                        <a:t>Age group </a:t>
                      </a:r>
                      <a:endParaRPr lang="en-US" sz="1300" kern="100" dirty="0">
                        <a:solidFill>
                          <a:schemeClr val="tx1"/>
                        </a:solidFill>
                        <a:effectLst/>
                      </a:endParaRPr>
                    </a:p>
                    <a:p>
                      <a:pPr marL="0" marR="0" algn="ctr" fontAlgn="base">
                        <a:spcBef>
                          <a:spcPts val="0"/>
                        </a:spcBef>
                        <a:spcAft>
                          <a:spcPts val="0"/>
                        </a:spcAft>
                      </a:pPr>
                      <a:r>
                        <a:rPr lang="en-US" sz="1300" kern="0" dirty="0">
                          <a:solidFill>
                            <a:schemeClr val="tx1"/>
                          </a:solidFill>
                          <a:effectLst/>
                        </a:rPr>
                        <a:t>40-49                   </a:t>
                      </a:r>
                      <a:endParaRPr lang="en-US" sz="1300" kern="100" dirty="0">
                        <a:solidFill>
                          <a:schemeClr val="tx1"/>
                        </a:solidFill>
                        <a:effectLst/>
                      </a:endParaRPr>
                    </a:p>
                    <a:p>
                      <a:pPr marL="0" marR="0" algn="ctr" fontAlgn="base">
                        <a:spcBef>
                          <a:spcPts val="0"/>
                        </a:spcBef>
                        <a:spcAft>
                          <a:spcPts val="0"/>
                        </a:spcAft>
                      </a:pPr>
                      <a:r>
                        <a:rPr lang="en-US" sz="1300" kern="0" dirty="0">
                          <a:solidFill>
                            <a:schemeClr val="tx1"/>
                          </a:solidFill>
                          <a:effectLst/>
                        </a:rPr>
                        <a:t>    50-59 </a:t>
                      </a:r>
                      <a:endParaRPr lang="en-US" sz="1300" kern="100" dirty="0">
                        <a:solidFill>
                          <a:schemeClr val="tx1"/>
                        </a:solidFill>
                        <a:effectLst/>
                      </a:endParaRPr>
                    </a:p>
                    <a:p>
                      <a:pPr marL="0" marR="0" algn="ctr" fontAlgn="base">
                        <a:spcBef>
                          <a:spcPts val="0"/>
                        </a:spcBef>
                        <a:spcAft>
                          <a:spcPts val="0"/>
                        </a:spcAft>
                      </a:pPr>
                      <a:r>
                        <a:rPr lang="en-US" sz="1300" kern="0" dirty="0">
                          <a:solidFill>
                            <a:schemeClr val="tx1"/>
                          </a:solidFill>
                          <a:effectLst/>
                        </a:rPr>
                        <a:t>    60-69 </a:t>
                      </a:r>
                      <a:endParaRPr lang="en-US" sz="1300" kern="100" dirty="0">
                        <a:solidFill>
                          <a:schemeClr val="tx1"/>
                        </a:solidFill>
                        <a:effectLst/>
                      </a:endParaRPr>
                    </a:p>
                    <a:p>
                      <a:pPr marL="0" marR="0" algn="ctr" fontAlgn="base">
                        <a:spcBef>
                          <a:spcPts val="0"/>
                        </a:spcBef>
                        <a:spcAft>
                          <a:spcPts val="0"/>
                        </a:spcAft>
                      </a:pPr>
                      <a:r>
                        <a:rPr lang="en-US" sz="1300" kern="0" dirty="0">
                          <a:solidFill>
                            <a:schemeClr val="tx1"/>
                          </a:solidFill>
                          <a:effectLst/>
                        </a:rPr>
                        <a:t>    70+ </a:t>
                      </a:r>
                      <a:endParaRPr lang="en-US" sz="13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ref)  1.635(0.622-4.294)  1.622(0.611-4.303)  4.8**(1.883-12.457)  </a:t>
                      </a:r>
                    </a:p>
                    <a:p>
                      <a:pPr marL="0" marR="0" algn="ctr" fontAlgn="base">
                        <a:spcBef>
                          <a:spcPts val="0"/>
                        </a:spcBef>
                        <a:spcAft>
                          <a:spcPts val="0"/>
                        </a:spcAft>
                      </a:pPr>
                      <a:r>
                        <a:rPr lang="en-US" sz="1200" b="1" kern="0" dirty="0">
                          <a:effectLst/>
                        </a:rPr>
                        <a:t> </a:t>
                      </a:r>
                      <a:endParaRPr lang="en-US" sz="1200" b="1" kern="100" dirty="0">
                        <a:effectLst/>
                      </a:endParaRPr>
                    </a:p>
                  </a:txBody>
                  <a:tcPr marL="32365" marR="32365" marT="0" marB="0"/>
                </a:tc>
                <a:tc>
                  <a:txBody>
                    <a:bodyPr/>
                    <a:lstStyle/>
                    <a:p>
                      <a:pPr algn="ctr" fontAlgn="base"/>
                      <a:r>
                        <a:rPr lang="en-US" sz="1200" b="1" kern="1200" dirty="0">
                          <a:solidFill>
                            <a:schemeClr val="dk1"/>
                          </a:solidFill>
                          <a:effectLst/>
                          <a:latin typeface="+mn-lt"/>
                          <a:ea typeface="+mn-ea"/>
                          <a:cs typeface="+mn-cs"/>
                        </a:rPr>
                        <a:t>1.991(1.060-3.7)  2.00(1.037-4.51)  4.21***(2.5-8.664)  </a:t>
                      </a:r>
                    </a:p>
                  </a:txBody>
                  <a:tcPr marL="32365" marR="32365" marT="0" marB="0"/>
                </a:tc>
                <a:tc>
                  <a:txBody>
                    <a:bodyPr/>
                    <a:lstStyle/>
                    <a:p>
                      <a:pPr marL="0" marR="0" algn="ctr" fontAlgn="base">
                        <a:spcBef>
                          <a:spcPts val="0"/>
                        </a:spcBef>
                        <a:spcAft>
                          <a:spcPts val="0"/>
                        </a:spcAft>
                      </a:pPr>
                      <a:r>
                        <a:rPr lang="en-US" sz="1200" b="1" kern="0" dirty="0">
                          <a:effectLst/>
                        </a:rPr>
                        <a:t> </a:t>
                      </a:r>
                      <a:r>
                        <a:rPr lang="en-US" sz="1200" b="1" kern="100" dirty="0">
                          <a:solidFill>
                            <a:schemeClr val="dk1"/>
                          </a:solidFill>
                          <a:effectLst/>
                          <a:latin typeface="+mn-lt"/>
                          <a:ea typeface="+mn-ea"/>
                          <a:cs typeface="+mn-cs"/>
                        </a:rPr>
                        <a:t> </a:t>
                      </a:r>
                      <a:r>
                        <a:rPr lang="en-US" sz="1200" b="1" kern="1200" dirty="0">
                          <a:solidFill>
                            <a:schemeClr val="dk1"/>
                          </a:solidFill>
                          <a:effectLst/>
                          <a:latin typeface="+mn-lt"/>
                          <a:ea typeface="+mn-ea"/>
                          <a:cs typeface="+mn-cs"/>
                        </a:rPr>
                        <a:t>1.435(0.399-5.165)  4.007(1.221-13.152)  9.723***(3.068-30.813)  </a:t>
                      </a: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algn="ctr" fontAlgn="base"/>
                      <a:r>
                        <a:rPr lang="en-US" sz="1200" b="1" kern="1200" dirty="0">
                          <a:solidFill>
                            <a:schemeClr val="dk1"/>
                          </a:solidFill>
                          <a:effectLst/>
                          <a:latin typeface="+mn-lt"/>
                          <a:ea typeface="+mn-ea"/>
                          <a:cs typeface="+mn-cs"/>
                        </a:rPr>
                        <a:t>1.7(0.752-3.914)  2.916*(1.310-6.489)  5.013***(2.349-10.696)  </a:t>
                      </a: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algn="ctr" fontAlgn="base"/>
                      <a:r>
                        <a:rPr lang="en-US" sz="1200" b="1" kern="1200" dirty="0">
                          <a:solidFill>
                            <a:schemeClr val="dk1"/>
                          </a:solidFill>
                          <a:effectLst/>
                          <a:latin typeface="+mn-lt"/>
                          <a:ea typeface="+mn-ea"/>
                          <a:cs typeface="+mn-cs"/>
                        </a:rPr>
                        <a:t>1.867(0.175-19.926)  7.0(0.613-79.8)  5.80.525-64.3)  </a:t>
                      </a: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algn="ctr" fontAlgn="base"/>
                      <a:r>
                        <a:rPr lang="en-US" sz="1200" b="1" kern="1200" dirty="0">
                          <a:solidFill>
                            <a:schemeClr val="dk1"/>
                          </a:solidFill>
                          <a:effectLst/>
                          <a:latin typeface="+mn-lt"/>
                          <a:ea typeface="+mn-ea"/>
                          <a:cs typeface="+mn-cs"/>
                        </a:rPr>
                        <a:t>2.2(0.679-7.202)  7.588***(2.4-24.144)  1.90(0.460-7.9)  </a:t>
                      </a:r>
                    </a:p>
                  </a:txBody>
                  <a:tcPr marL="32365" marR="32365" marT="0" marB="0"/>
                </a:tc>
                <a:extLst>
                  <a:ext uri="{0D108BD9-81ED-4DB2-BD59-A6C34878D82A}">
                    <a16:rowId xmlns:a16="http://schemas.microsoft.com/office/drawing/2014/main" val="598854971"/>
                  </a:ext>
                </a:extLst>
              </a:tr>
              <a:tr h="0">
                <a:tc>
                  <a:txBody>
                    <a:bodyPr/>
                    <a:lstStyle/>
                    <a:p>
                      <a:pPr marL="0" marR="0" algn="ctr" fontAlgn="base">
                        <a:spcBef>
                          <a:spcPts val="0"/>
                        </a:spcBef>
                        <a:spcAft>
                          <a:spcPts val="0"/>
                        </a:spcAft>
                      </a:pPr>
                      <a:r>
                        <a:rPr lang="en-US" sz="1300" kern="0" dirty="0">
                          <a:solidFill>
                            <a:schemeClr val="tx1"/>
                          </a:solidFill>
                          <a:effectLst/>
                        </a:rPr>
                        <a:t>Marital status  </a:t>
                      </a:r>
                      <a:endParaRPr lang="en-US" sz="1300" kern="100" dirty="0">
                        <a:solidFill>
                          <a:schemeClr val="tx1"/>
                        </a:solidFill>
                        <a:effectLst/>
                      </a:endParaRPr>
                    </a:p>
                    <a:p>
                      <a:pPr marL="0" marR="0" algn="ctr" fontAlgn="base">
                        <a:spcBef>
                          <a:spcPts val="0"/>
                        </a:spcBef>
                        <a:spcAft>
                          <a:spcPts val="0"/>
                        </a:spcAft>
                      </a:pPr>
                      <a:r>
                        <a:rPr lang="en-US" sz="1300" kern="0" dirty="0">
                          <a:solidFill>
                            <a:schemeClr val="tx1"/>
                          </a:solidFill>
                          <a:effectLst/>
                        </a:rPr>
                        <a:t>  Married </a:t>
                      </a:r>
                      <a:endParaRPr lang="en-US" sz="1300" kern="100" dirty="0">
                        <a:solidFill>
                          <a:schemeClr val="tx1"/>
                        </a:solidFill>
                        <a:effectLst/>
                      </a:endParaRPr>
                    </a:p>
                    <a:p>
                      <a:pPr marL="0" marR="0" algn="ctr" fontAlgn="base">
                        <a:spcBef>
                          <a:spcPts val="0"/>
                        </a:spcBef>
                        <a:spcAft>
                          <a:spcPts val="0"/>
                        </a:spcAft>
                      </a:pPr>
                      <a:r>
                        <a:rPr lang="en-US" sz="1300" kern="0" dirty="0">
                          <a:solidFill>
                            <a:schemeClr val="tx1"/>
                          </a:solidFill>
                          <a:effectLst/>
                        </a:rPr>
                        <a:t>Widowed </a:t>
                      </a:r>
                      <a:endParaRPr lang="en-US" sz="1300" kern="100" dirty="0">
                        <a:solidFill>
                          <a:schemeClr val="tx1"/>
                        </a:solidFill>
                        <a:effectLst/>
                      </a:endParaRPr>
                    </a:p>
                    <a:p>
                      <a:pPr marL="0" marR="0" algn="ctr" fontAlgn="base">
                        <a:spcBef>
                          <a:spcPts val="0"/>
                        </a:spcBef>
                        <a:spcAft>
                          <a:spcPts val="0"/>
                        </a:spcAft>
                      </a:pPr>
                      <a:r>
                        <a:rPr lang="en-US" sz="1300" kern="0" dirty="0">
                          <a:solidFill>
                            <a:schemeClr val="tx1"/>
                          </a:solidFill>
                          <a:effectLst/>
                        </a:rPr>
                        <a:t>      </a:t>
                      </a:r>
                      <a:endParaRPr lang="en-US" sz="13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algn="ctr" fontAlgn="base"/>
                      <a:r>
                        <a:rPr lang="en-US" sz="1200" b="1" kern="0" dirty="0">
                          <a:effectLst/>
                        </a:rPr>
                        <a:t>     </a:t>
                      </a:r>
                      <a:r>
                        <a:rPr lang="en-US" sz="1200" b="1" kern="1200" dirty="0">
                          <a:solidFill>
                            <a:schemeClr val="dk1"/>
                          </a:solidFill>
                          <a:effectLst/>
                          <a:latin typeface="+mn-lt"/>
                          <a:ea typeface="+mn-ea"/>
                          <a:cs typeface="+mn-cs"/>
                        </a:rPr>
                        <a:t>Ref)  2.524(0.945-6.739)</a:t>
                      </a:r>
                    </a:p>
                    <a:p>
                      <a:pPr algn="ctr" fontAlgn="base"/>
                      <a:r>
                        <a:rPr lang="en-US" sz="1200" b="1" kern="1200" dirty="0">
                          <a:solidFill>
                            <a:schemeClr val="dk1"/>
                          </a:solidFill>
                          <a:effectLst/>
                          <a:latin typeface="+mn-lt"/>
                          <a:ea typeface="+mn-ea"/>
                          <a:cs typeface="+mn-cs"/>
                        </a:rPr>
                        <a:t>         </a:t>
                      </a:r>
                      <a:r>
                        <a:rPr lang="en-US" sz="1200" b="1" i="0" u="none" strike="noStrike" kern="1200" dirty="0">
                          <a:solidFill>
                            <a:schemeClr val="dk1"/>
                          </a:solidFill>
                          <a:effectLst/>
                          <a:latin typeface="+mn-lt"/>
                          <a:ea typeface="+mn-ea"/>
                          <a:cs typeface="+mn-cs"/>
                        </a:rPr>
                        <a:t>1.119(0.312-4.012) </a:t>
                      </a:r>
                      <a:endParaRPr lang="en-US" sz="1200" b="1" kern="1200" dirty="0">
                        <a:solidFill>
                          <a:schemeClr val="dk1"/>
                        </a:solidFill>
                        <a:effectLst/>
                        <a:latin typeface="+mn-lt"/>
                        <a:ea typeface="+mn-ea"/>
                        <a:cs typeface="+mn-cs"/>
                      </a:endParaRPr>
                    </a:p>
                  </a:txBody>
                  <a:tcPr marL="32365" marR="32365" marT="0" marB="0"/>
                </a:tc>
                <a:tc>
                  <a:txBody>
                    <a:bodyPr/>
                    <a:lstStyle/>
                    <a:p>
                      <a:pPr marL="0" marR="0" algn="ctr" fontAlgn="base">
                        <a:spcBef>
                          <a:spcPts val="0"/>
                        </a:spcBef>
                        <a:spcAft>
                          <a:spcPts val="0"/>
                        </a:spcAft>
                      </a:pPr>
                      <a:r>
                        <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4.243***(1.90-9.48) </a:t>
                      </a:r>
                      <a:r>
                        <a:rPr lang="en-US" sz="12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n-US" sz="1200" b="1" i="0" u="none" strike="noStrike" kern="1200" dirty="0">
                          <a:solidFill>
                            <a:schemeClr val="dk1"/>
                          </a:solidFill>
                          <a:effectLst/>
                          <a:latin typeface="+mn-lt"/>
                          <a:ea typeface="+mn-ea"/>
                          <a:cs typeface="+mn-cs"/>
                        </a:rPr>
                        <a:t>3.025***(1.798-5.091) </a:t>
                      </a:r>
                      <a:endParaRPr lang="en-US" sz="1200" b="1" dirty="0">
                        <a:solidFill>
                          <a:schemeClr val="tx1"/>
                        </a:solidFill>
                      </a:endParaRPr>
                    </a:p>
                  </a:txBody>
                  <a:tcPr marL="68580" marR="68580" marT="0" marB="0"/>
                </a:tc>
                <a:tc>
                  <a:txBody>
                    <a:bodyPr/>
                    <a:lstStyle/>
                    <a:p>
                      <a:pPr marL="0" marR="0" algn="ctr" fontAlgn="base">
                        <a:spcBef>
                          <a:spcPts val="0"/>
                        </a:spcBef>
                        <a:spcAft>
                          <a:spcPts val="0"/>
                        </a:spcAft>
                      </a:pPr>
                      <a:r>
                        <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2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1.720(0.721-4.100)</a:t>
                      </a:r>
                    </a:p>
                    <a:p>
                      <a:pPr algn="ctr"/>
                      <a:endPar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ctr"/>
                      <a:r>
                        <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chemeClr val="tx1"/>
                        </a:solidFill>
                      </a:endParaRPr>
                    </a:p>
                  </a:txBody>
                  <a:tcPr marL="68580" marR="68580"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1200" dirty="0">
                          <a:solidFill>
                            <a:schemeClr val="dk1"/>
                          </a:solidFill>
                          <a:effectLst/>
                          <a:latin typeface="+mn-lt"/>
                          <a:ea typeface="+mn-ea"/>
                          <a:cs typeface="+mn-cs"/>
                        </a:rPr>
                        <a:t>1.807(0.915-3.570)</a:t>
                      </a:r>
                    </a:p>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0.992(0.290 3.4)</a:t>
                      </a:r>
                    </a:p>
                    <a:p>
                      <a:pPr marL="0" marR="0" algn="ctr" fontAlgn="base">
                        <a:spcBef>
                          <a:spcPts val="0"/>
                        </a:spcBef>
                        <a:spcAft>
                          <a:spcPts val="0"/>
                        </a:spcAft>
                      </a:pPr>
                      <a:r>
                        <a:rPr lang="en-US" sz="12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n-US" sz="1200" b="1" i="0" u="none" strike="noStrike" kern="1200" dirty="0">
                          <a:solidFill>
                            <a:schemeClr val="dk1"/>
                          </a:solidFill>
                          <a:effectLst/>
                          <a:latin typeface="+mn-lt"/>
                          <a:ea typeface="+mn-ea"/>
                          <a:cs typeface="+mn-cs"/>
                        </a:rPr>
                        <a:t>2.565**(1.4-4.6) </a:t>
                      </a:r>
                      <a:endParaRPr lang="en-US" sz="1200" b="1" dirty="0">
                        <a:solidFill>
                          <a:schemeClr val="tx1"/>
                        </a:solidFill>
                      </a:endParaRPr>
                    </a:p>
                  </a:txBody>
                  <a:tcPr marL="68580" marR="68580"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1200" dirty="0">
                          <a:solidFill>
                            <a:schemeClr val="dk1"/>
                          </a:solidFill>
                          <a:effectLst/>
                          <a:latin typeface="+mn-lt"/>
                          <a:ea typeface="+mn-ea"/>
                          <a:cs typeface="+mn-cs"/>
                        </a:rPr>
                        <a:t>2.828*(1.199-6.668) </a:t>
                      </a:r>
                      <a:r>
                        <a:rPr lang="en-US" sz="1200" b="1" dirty="0">
                          <a:effectLst/>
                        </a:rPr>
                        <a:t> </a:t>
                      </a:r>
                      <a:r>
                        <a:rPr lang="en-US" sz="1200" b="1" kern="0" dirty="0">
                          <a:effectLst/>
                        </a:rPr>
                        <a:t> </a:t>
                      </a:r>
                    </a:p>
                    <a:p>
                      <a:pPr marL="0" marR="0" algn="ctr" fontAlgn="base">
                        <a:spcBef>
                          <a:spcPts val="0"/>
                        </a:spcBef>
                        <a:spcAft>
                          <a:spcPts val="0"/>
                        </a:spcAft>
                      </a:pPr>
                      <a:r>
                        <a:rPr lang="en-US" sz="1200" b="1" i="0" u="none" strike="noStrike" kern="1200" dirty="0">
                          <a:solidFill>
                            <a:schemeClr val="dk1"/>
                          </a:solidFill>
                          <a:effectLst/>
                          <a:latin typeface="+mn-lt"/>
                          <a:ea typeface="+mn-ea"/>
                          <a:cs typeface="+mn-cs"/>
                        </a:rPr>
                        <a:t>2.737(1.065-7.036)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746334089"/>
                  </a:ext>
                </a:extLst>
              </a:tr>
              <a:tr h="501381">
                <a:tc>
                  <a:txBody>
                    <a:bodyPr/>
                    <a:lstStyle/>
                    <a:p>
                      <a:pPr marL="0" marR="0" algn="ctr" fontAlgn="base">
                        <a:spcBef>
                          <a:spcPts val="0"/>
                        </a:spcBef>
                        <a:spcAft>
                          <a:spcPts val="0"/>
                        </a:spcAft>
                      </a:pPr>
                      <a:r>
                        <a:rPr lang="en-US" sz="1300" kern="0">
                          <a:solidFill>
                            <a:schemeClr val="tx1"/>
                          </a:solidFill>
                          <a:effectLst/>
                        </a:rPr>
                        <a:t>BMI </a:t>
                      </a:r>
                      <a:endParaRPr lang="en-US" sz="1300" kern="100">
                        <a:solidFill>
                          <a:schemeClr val="tx1"/>
                        </a:solidFill>
                        <a:effectLst/>
                      </a:endParaRPr>
                    </a:p>
                    <a:p>
                      <a:pPr marL="0" marR="0" algn="ctr" fontAlgn="base">
                        <a:spcBef>
                          <a:spcPts val="0"/>
                        </a:spcBef>
                        <a:spcAft>
                          <a:spcPts val="0"/>
                        </a:spcAft>
                      </a:pPr>
                      <a:r>
                        <a:rPr lang="en-US" sz="1300" kern="0">
                          <a:solidFill>
                            <a:schemeClr val="tx1"/>
                          </a:solidFill>
                          <a:effectLst/>
                        </a:rPr>
                        <a:t>    25-29.9 </a:t>
                      </a:r>
                      <a:endParaRPr lang="en-US" sz="1300" kern="100">
                        <a:solidFill>
                          <a:schemeClr val="tx1"/>
                        </a:solidFill>
                        <a:effectLst/>
                      </a:endParaRPr>
                    </a:p>
                    <a:p>
                      <a:pPr marL="0" marR="0" algn="ctr" fontAlgn="base">
                        <a:spcBef>
                          <a:spcPts val="0"/>
                        </a:spcBef>
                        <a:spcAft>
                          <a:spcPts val="0"/>
                        </a:spcAft>
                      </a:pPr>
                      <a:r>
                        <a:rPr lang="en-US" sz="1300" kern="0">
                          <a:solidFill>
                            <a:schemeClr val="tx1"/>
                          </a:solidFill>
                          <a:effectLst/>
                        </a:rPr>
                        <a:t>    30+ </a:t>
                      </a:r>
                      <a:endParaRPr lang="en-US" sz="13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95(46) </a:t>
                      </a:r>
                      <a:r>
                        <a:rPr lang="en-US" sz="1200" b="1" kern="100" dirty="0">
                          <a:effectLst/>
                        </a:rPr>
                        <a:t> - </a:t>
                      </a:r>
                      <a:r>
                        <a:rPr lang="en-US" sz="1200" b="1" kern="0" dirty="0">
                          <a:effectLst/>
                        </a:rPr>
                        <a:t>60(29)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140(34) </a:t>
                      </a:r>
                      <a:r>
                        <a:rPr lang="en-US" sz="1200" b="1" kern="100" dirty="0">
                          <a:effectLst/>
                        </a:rPr>
                        <a:t>- </a:t>
                      </a:r>
                      <a:r>
                        <a:rPr lang="en-US" sz="1200" b="1" kern="0" dirty="0">
                          <a:effectLst/>
                        </a:rPr>
                        <a:t>99(23)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93(44.5) </a:t>
                      </a:r>
                      <a:r>
                        <a:rPr lang="en-US" sz="1200" b="1" kern="100" dirty="0">
                          <a:effectLst/>
                        </a:rPr>
                        <a:t>- </a:t>
                      </a:r>
                      <a:r>
                        <a:rPr lang="en-US" sz="1200" b="1" kern="0" dirty="0">
                          <a:effectLst/>
                        </a:rPr>
                        <a:t>90(43.1)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169(35) </a:t>
                      </a:r>
                      <a:r>
                        <a:rPr lang="en-US" sz="1200" b="1" kern="100" dirty="0">
                          <a:effectLst/>
                        </a:rPr>
                        <a:t>- </a:t>
                      </a:r>
                      <a:r>
                        <a:rPr lang="en-US" sz="1200" b="1" kern="0" dirty="0">
                          <a:effectLst/>
                        </a:rPr>
                        <a:t>220(46)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25(48) </a:t>
                      </a:r>
                      <a:r>
                        <a:rPr lang="en-US" sz="1200" b="1" kern="100" dirty="0">
                          <a:effectLst/>
                        </a:rPr>
                        <a:t>- </a:t>
                      </a:r>
                      <a:r>
                        <a:rPr lang="en-US" sz="1200" b="1" kern="0" dirty="0">
                          <a:effectLst/>
                        </a:rPr>
                        <a:t>13(25)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41(28) </a:t>
                      </a:r>
                      <a:r>
                        <a:rPr lang="en-US" sz="1200" b="1" kern="100" dirty="0">
                          <a:effectLst/>
                        </a:rPr>
                        <a:t>- </a:t>
                      </a:r>
                      <a:r>
                        <a:rPr lang="en-US" sz="1200" b="1" kern="0" dirty="0">
                          <a:effectLst/>
                        </a:rPr>
                        <a:t>86(58)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1149211977"/>
                  </a:ext>
                </a:extLst>
              </a:tr>
              <a:tr h="401191">
                <a:tc>
                  <a:txBody>
                    <a:bodyPr/>
                    <a:lstStyle/>
                    <a:p>
                      <a:pPr marL="0" marR="0" algn="ctr" fontAlgn="base">
                        <a:spcBef>
                          <a:spcPts val="0"/>
                        </a:spcBef>
                        <a:spcAft>
                          <a:spcPts val="0"/>
                        </a:spcAft>
                      </a:pPr>
                      <a:r>
                        <a:rPr lang="en-US" sz="1300" kern="0">
                          <a:solidFill>
                            <a:schemeClr val="tx1"/>
                          </a:solidFill>
                          <a:effectLst/>
                        </a:rPr>
                        <a:t>Alcohol </a:t>
                      </a:r>
                      <a:endParaRPr lang="en-US" sz="1300" kern="100">
                        <a:solidFill>
                          <a:schemeClr val="tx1"/>
                        </a:solidFill>
                        <a:effectLst/>
                      </a:endParaRPr>
                    </a:p>
                    <a:p>
                      <a:pPr marL="0" marR="0" algn="ctr" fontAlgn="base">
                        <a:spcBef>
                          <a:spcPts val="0"/>
                        </a:spcBef>
                        <a:spcAft>
                          <a:spcPts val="0"/>
                        </a:spcAft>
                      </a:pPr>
                      <a:r>
                        <a:rPr lang="en-US" sz="1300" kern="0">
                          <a:solidFill>
                            <a:schemeClr val="tx1"/>
                          </a:solidFill>
                          <a:effectLst/>
                        </a:rPr>
                        <a:t>    No </a:t>
                      </a:r>
                      <a:endParaRPr lang="en-US" sz="1300" kern="100">
                        <a:solidFill>
                          <a:schemeClr val="tx1"/>
                        </a:solidFill>
                        <a:effectLst/>
                      </a:endParaRPr>
                    </a:p>
                    <a:p>
                      <a:pPr marL="0" marR="0" algn="ctr" fontAlgn="base">
                        <a:spcBef>
                          <a:spcPts val="0"/>
                        </a:spcBef>
                        <a:spcAft>
                          <a:spcPts val="0"/>
                        </a:spcAft>
                      </a:pPr>
                      <a:r>
                        <a:rPr lang="en-US" sz="1300" kern="0">
                          <a:solidFill>
                            <a:schemeClr val="tx1"/>
                          </a:solidFill>
                          <a:effectLst/>
                        </a:rPr>
                        <a:t>    Yes </a:t>
                      </a:r>
                      <a:endParaRPr lang="en-US" sz="13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174(85) </a:t>
                      </a:r>
                      <a:r>
                        <a:rPr lang="en-US" sz="1200" b="1" kern="100" dirty="0">
                          <a:effectLst/>
                        </a:rPr>
                        <a:t>-</a:t>
                      </a:r>
                      <a:r>
                        <a:rPr lang="en-US" sz="1200" b="1" kern="0" dirty="0">
                          <a:effectLst/>
                        </a:rPr>
                        <a:t>  30(15)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422(99) </a:t>
                      </a:r>
                      <a:r>
                        <a:rPr lang="en-US" sz="1200" b="1" kern="100" dirty="0">
                          <a:effectLst/>
                        </a:rPr>
                        <a:t>- </a:t>
                      </a:r>
                      <a:r>
                        <a:rPr lang="en-US" sz="1200" b="1" kern="0" dirty="0">
                          <a:effectLst/>
                        </a:rPr>
                        <a:t>5(1)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187(90) </a:t>
                      </a:r>
                      <a:r>
                        <a:rPr lang="en-US" sz="1200" b="1" kern="100" dirty="0">
                          <a:effectLst/>
                        </a:rPr>
                        <a:t>- </a:t>
                      </a:r>
                      <a:r>
                        <a:rPr lang="en-US" sz="1200" b="1" kern="0" dirty="0">
                          <a:effectLst/>
                        </a:rPr>
                        <a:t>20(10)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465(99) </a:t>
                      </a:r>
                      <a:r>
                        <a:rPr lang="en-US" sz="1200" b="1" kern="100" dirty="0">
                          <a:effectLst/>
                        </a:rPr>
                        <a:t>- </a:t>
                      </a:r>
                      <a:r>
                        <a:rPr lang="en-US" sz="1200" b="1" kern="0" dirty="0">
                          <a:effectLst/>
                        </a:rPr>
                        <a:t>6(1)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46(88.5) </a:t>
                      </a:r>
                      <a:r>
                        <a:rPr lang="en-US" sz="1200" b="1" kern="100" dirty="0">
                          <a:effectLst/>
                        </a:rPr>
                        <a:t>- </a:t>
                      </a:r>
                      <a:r>
                        <a:rPr lang="en-US" sz="1200" b="1" kern="0" dirty="0">
                          <a:effectLst/>
                        </a:rPr>
                        <a:t>5(9.6)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148(99.3) </a:t>
                      </a:r>
                      <a:r>
                        <a:rPr lang="en-US" sz="1200" b="1" kern="100" dirty="0">
                          <a:effectLst/>
                        </a:rPr>
                        <a:t>- </a:t>
                      </a:r>
                      <a:r>
                        <a:rPr lang="en-US" sz="1200" b="1" kern="0" dirty="0">
                          <a:effectLst/>
                        </a:rPr>
                        <a:t>0(0) </a:t>
                      </a:r>
                      <a:endParaRPr lang="en-US" sz="1200" b="1" kern="100" dirty="0">
                        <a:effectLst/>
                      </a:endParaRPr>
                    </a:p>
                  </a:txBody>
                  <a:tcPr marL="32365" marR="32365" marT="0" marB="0"/>
                </a:tc>
                <a:extLst>
                  <a:ext uri="{0D108BD9-81ED-4DB2-BD59-A6C34878D82A}">
                    <a16:rowId xmlns:a16="http://schemas.microsoft.com/office/drawing/2014/main" val="1215845731"/>
                  </a:ext>
                </a:extLst>
              </a:tr>
              <a:tr h="668508">
                <a:tc>
                  <a:txBody>
                    <a:bodyPr/>
                    <a:lstStyle/>
                    <a:p>
                      <a:pPr marL="0" marR="0" algn="ctr" fontAlgn="base">
                        <a:spcBef>
                          <a:spcPts val="0"/>
                        </a:spcBef>
                        <a:spcAft>
                          <a:spcPts val="0"/>
                        </a:spcAft>
                      </a:pPr>
                      <a:r>
                        <a:rPr lang="en-US" sz="1300" kern="0" dirty="0">
                          <a:solidFill>
                            <a:schemeClr val="tx1"/>
                          </a:solidFill>
                          <a:effectLst/>
                        </a:rPr>
                        <a:t>Smoking </a:t>
                      </a:r>
                      <a:endParaRPr lang="en-US" sz="1300" kern="100" dirty="0">
                        <a:solidFill>
                          <a:schemeClr val="tx1"/>
                        </a:solidFill>
                        <a:effectLst/>
                      </a:endParaRPr>
                    </a:p>
                    <a:p>
                      <a:pPr marL="0" marR="0" algn="ctr" fontAlgn="base">
                        <a:spcBef>
                          <a:spcPts val="0"/>
                        </a:spcBef>
                        <a:spcAft>
                          <a:spcPts val="0"/>
                        </a:spcAft>
                      </a:pPr>
                      <a:r>
                        <a:rPr lang="en-US" sz="1300" kern="0" dirty="0">
                          <a:solidFill>
                            <a:schemeClr val="tx1"/>
                          </a:solidFill>
                          <a:effectLst/>
                        </a:rPr>
                        <a:t>     No </a:t>
                      </a:r>
                      <a:endParaRPr lang="en-US" sz="1300" kern="100" dirty="0">
                        <a:solidFill>
                          <a:schemeClr val="tx1"/>
                        </a:solidFill>
                        <a:effectLst/>
                      </a:endParaRPr>
                    </a:p>
                    <a:p>
                      <a:pPr marL="0" marR="0" algn="ctr" fontAlgn="base">
                        <a:spcBef>
                          <a:spcPts val="0"/>
                        </a:spcBef>
                        <a:spcAft>
                          <a:spcPts val="0"/>
                        </a:spcAft>
                      </a:pPr>
                      <a:r>
                        <a:rPr lang="en-US" sz="1300" kern="0" dirty="0">
                          <a:solidFill>
                            <a:schemeClr val="tx1"/>
                          </a:solidFill>
                          <a:effectLst/>
                        </a:rPr>
                        <a:t>     Yes </a:t>
                      </a:r>
                      <a:endParaRPr lang="en-US" sz="13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140(68) </a:t>
                      </a:r>
                      <a:r>
                        <a:rPr lang="en-US" sz="1200" b="1" kern="100" dirty="0">
                          <a:effectLst/>
                        </a:rPr>
                        <a:t>- </a:t>
                      </a:r>
                      <a:r>
                        <a:rPr lang="en-US" sz="1200" b="1" kern="0" dirty="0">
                          <a:effectLst/>
                        </a:rPr>
                        <a:t>64(31)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335(78) </a:t>
                      </a:r>
                      <a:r>
                        <a:rPr lang="en-US" sz="1200" b="1" kern="100" dirty="0">
                          <a:effectLst/>
                        </a:rPr>
                        <a:t>- </a:t>
                      </a:r>
                      <a:r>
                        <a:rPr lang="en-US" sz="1200" b="1" kern="0" dirty="0">
                          <a:effectLst/>
                        </a:rPr>
                        <a:t>92(22)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191(91.4) </a:t>
                      </a:r>
                      <a:r>
                        <a:rPr lang="en-US" sz="1200" b="1" kern="100" dirty="0">
                          <a:effectLst/>
                        </a:rPr>
                        <a:t>- </a:t>
                      </a:r>
                      <a:r>
                        <a:rPr lang="en-US" sz="1200" b="1" kern="0" dirty="0">
                          <a:effectLst/>
                        </a:rPr>
                        <a:t>16(7.7)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443(92.3) </a:t>
                      </a:r>
                      <a:r>
                        <a:rPr lang="en-US" sz="1200" b="1" kern="100" dirty="0">
                          <a:effectLst/>
                        </a:rPr>
                        <a:t>- </a:t>
                      </a:r>
                      <a:r>
                        <a:rPr lang="en-US" sz="1200" b="1" kern="0" dirty="0">
                          <a:effectLst/>
                        </a:rPr>
                        <a:t>28(5.8)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44(85) </a:t>
                      </a:r>
                      <a:r>
                        <a:rPr lang="en-US" sz="1200" b="1" kern="100" dirty="0">
                          <a:effectLst/>
                        </a:rPr>
                        <a:t>- </a:t>
                      </a:r>
                      <a:r>
                        <a:rPr lang="en-US" sz="1200" b="1" kern="0" dirty="0">
                          <a:effectLst/>
                        </a:rPr>
                        <a:t>7(14)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135(91) </a:t>
                      </a:r>
                      <a:r>
                        <a:rPr lang="en-US" sz="1200" b="1" kern="100" dirty="0">
                          <a:effectLst/>
                        </a:rPr>
                        <a:t>- </a:t>
                      </a:r>
                      <a:r>
                        <a:rPr lang="en-US" sz="1200" b="1" kern="0" dirty="0">
                          <a:effectLst/>
                        </a:rPr>
                        <a:t>13(9)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2219094667"/>
                  </a:ext>
                </a:extLst>
              </a:tr>
              <a:tr h="501381">
                <a:tc>
                  <a:txBody>
                    <a:bodyPr/>
                    <a:lstStyle/>
                    <a:p>
                      <a:pPr marL="0" marR="0" algn="ctr" fontAlgn="base">
                        <a:spcBef>
                          <a:spcPts val="0"/>
                        </a:spcBef>
                        <a:spcAft>
                          <a:spcPts val="0"/>
                        </a:spcAft>
                      </a:pPr>
                      <a:r>
                        <a:rPr lang="en-US" sz="1300" kern="0">
                          <a:solidFill>
                            <a:schemeClr val="tx1"/>
                          </a:solidFill>
                          <a:effectLst/>
                        </a:rPr>
                        <a:t>Diabetes </a:t>
                      </a:r>
                      <a:endParaRPr lang="en-US" sz="1300" kern="100">
                        <a:solidFill>
                          <a:schemeClr val="tx1"/>
                        </a:solidFill>
                        <a:effectLst/>
                      </a:endParaRPr>
                    </a:p>
                    <a:p>
                      <a:pPr marL="0" marR="0" algn="ctr" fontAlgn="base">
                        <a:spcBef>
                          <a:spcPts val="0"/>
                        </a:spcBef>
                        <a:spcAft>
                          <a:spcPts val="0"/>
                        </a:spcAft>
                      </a:pPr>
                      <a:r>
                        <a:rPr lang="en-US" sz="1300" kern="0">
                          <a:solidFill>
                            <a:schemeClr val="tx1"/>
                          </a:solidFill>
                          <a:effectLst/>
                        </a:rPr>
                        <a:t>    No </a:t>
                      </a:r>
                      <a:endParaRPr lang="en-US" sz="1300" kern="100">
                        <a:solidFill>
                          <a:schemeClr val="tx1"/>
                        </a:solidFill>
                        <a:effectLst/>
                      </a:endParaRPr>
                    </a:p>
                    <a:p>
                      <a:pPr marL="0" marR="0" algn="ctr" fontAlgn="base">
                        <a:spcBef>
                          <a:spcPts val="0"/>
                        </a:spcBef>
                        <a:spcAft>
                          <a:spcPts val="0"/>
                        </a:spcAft>
                      </a:pPr>
                      <a:r>
                        <a:rPr lang="en-US" sz="1300" kern="0">
                          <a:solidFill>
                            <a:schemeClr val="tx1"/>
                          </a:solidFill>
                          <a:effectLst/>
                        </a:rPr>
                        <a:t>    Yes </a:t>
                      </a:r>
                      <a:endParaRPr lang="en-US" sz="13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148(72) </a:t>
                      </a:r>
                      <a:r>
                        <a:rPr lang="en-US" sz="1200" b="1" kern="100" dirty="0">
                          <a:effectLst/>
                        </a:rPr>
                        <a:t>- </a:t>
                      </a:r>
                      <a:r>
                        <a:rPr lang="en-US" sz="1200" b="1" kern="0" dirty="0">
                          <a:effectLst/>
                        </a:rPr>
                        <a:t>57(28)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305(71) </a:t>
                      </a:r>
                      <a:r>
                        <a:rPr lang="en-US" sz="1200" b="1" kern="100" dirty="0">
                          <a:effectLst/>
                        </a:rPr>
                        <a:t>- </a:t>
                      </a:r>
                      <a:r>
                        <a:rPr lang="en-US" sz="1200" b="1" kern="0" dirty="0">
                          <a:effectLst/>
                        </a:rPr>
                        <a:t>123(29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140(67) </a:t>
                      </a:r>
                      <a:r>
                        <a:rPr lang="en-US" sz="1200" b="1" kern="100" dirty="0">
                          <a:effectLst/>
                        </a:rPr>
                        <a:t>- </a:t>
                      </a:r>
                      <a:r>
                        <a:rPr lang="en-US" sz="1200" b="1" kern="0" dirty="0">
                          <a:effectLst/>
                        </a:rPr>
                        <a:t>65(31)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365(76) </a:t>
                      </a:r>
                      <a:r>
                        <a:rPr lang="en-US" sz="1200" b="1" kern="100" dirty="0">
                          <a:effectLst/>
                        </a:rPr>
                        <a:t>- </a:t>
                      </a:r>
                      <a:r>
                        <a:rPr lang="en-US" sz="1200" b="1" kern="0" dirty="0">
                          <a:effectLst/>
                        </a:rPr>
                        <a:t>106(22)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32(61) </a:t>
                      </a:r>
                      <a:r>
                        <a:rPr lang="en-US" sz="1200" b="1" kern="100" dirty="0">
                          <a:effectLst/>
                        </a:rPr>
                        <a:t>- </a:t>
                      </a:r>
                      <a:r>
                        <a:rPr lang="en-US" sz="1200" b="1" kern="0" dirty="0">
                          <a:effectLst/>
                        </a:rPr>
                        <a:t>19(37)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109(73) </a:t>
                      </a:r>
                      <a:r>
                        <a:rPr lang="en-US" sz="1200" b="1" kern="100" dirty="0">
                          <a:effectLst/>
                        </a:rPr>
                        <a:t>- </a:t>
                      </a:r>
                      <a:r>
                        <a:rPr lang="en-US" sz="1200" b="1" kern="0" dirty="0">
                          <a:effectLst/>
                        </a:rPr>
                        <a:t>39(26)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253411403"/>
                  </a:ext>
                </a:extLst>
              </a:tr>
              <a:tr h="501381">
                <a:tc>
                  <a:txBody>
                    <a:bodyPr/>
                    <a:lstStyle/>
                    <a:p>
                      <a:pPr marL="0" marR="0" algn="ctr" fontAlgn="base">
                        <a:spcBef>
                          <a:spcPts val="0"/>
                        </a:spcBef>
                        <a:spcAft>
                          <a:spcPts val="0"/>
                        </a:spcAft>
                      </a:pPr>
                      <a:r>
                        <a:rPr lang="en-US" sz="1300" kern="0">
                          <a:solidFill>
                            <a:schemeClr val="tx1"/>
                          </a:solidFill>
                          <a:effectLst/>
                        </a:rPr>
                        <a:t>CVD </a:t>
                      </a:r>
                      <a:endParaRPr lang="en-US" sz="1300" kern="100">
                        <a:solidFill>
                          <a:schemeClr val="tx1"/>
                        </a:solidFill>
                        <a:effectLst/>
                      </a:endParaRPr>
                    </a:p>
                    <a:p>
                      <a:pPr marL="0" marR="0" algn="ctr" fontAlgn="base">
                        <a:spcBef>
                          <a:spcPts val="0"/>
                        </a:spcBef>
                        <a:spcAft>
                          <a:spcPts val="0"/>
                        </a:spcAft>
                      </a:pPr>
                      <a:r>
                        <a:rPr lang="en-US" sz="1300" kern="0">
                          <a:solidFill>
                            <a:schemeClr val="tx1"/>
                          </a:solidFill>
                          <a:effectLst/>
                        </a:rPr>
                        <a:t>     No </a:t>
                      </a:r>
                      <a:endParaRPr lang="en-US" sz="1300" kern="100">
                        <a:solidFill>
                          <a:schemeClr val="tx1"/>
                        </a:solidFill>
                        <a:effectLst/>
                      </a:endParaRPr>
                    </a:p>
                    <a:p>
                      <a:pPr marL="0" marR="0" algn="ctr" fontAlgn="base">
                        <a:spcBef>
                          <a:spcPts val="0"/>
                        </a:spcBef>
                        <a:spcAft>
                          <a:spcPts val="0"/>
                        </a:spcAft>
                      </a:pPr>
                      <a:r>
                        <a:rPr lang="en-US" sz="1300" kern="0">
                          <a:solidFill>
                            <a:schemeClr val="tx1"/>
                          </a:solidFill>
                          <a:effectLst/>
                        </a:rPr>
                        <a:t>     Yes </a:t>
                      </a:r>
                      <a:endParaRPr lang="en-US" sz="13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172(83.5) </a:t>
                      </a:r>
                      <a:r>
                        <a:rPr lang="en-US" sz="1200" b="1" kern="100" dirty="0">
                          <a:effectLst/>
                        </a:rPr>
                        <a:t> - </a:t>
                      </a:r>
                      <a:r>
                        <a:rPr lang="en-US" sz="1200" b="1" kern="0" dirty="0">
                          <a:effectLst/>
                        </a:rPr>
                        <a:t>33(16.0)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384(89.7) </a:t>
                      </a:r>
                      <a:r>
                        <a:rPr lang="en-US" sz="1200" b="1" kern="100" dirty="0">
                          <a:effectLst/>
                        </a:rPr>
                        <a:t>- </a:t>
                      </a:r>
                      <a:r>
                        <a:rPr lang="en-US" sz="1200" b="1" kern="0" dirty="0">
                          <a:effectLst/>
                        </a:rPr>
                        <a:t>44(10.3)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184(88.0) </a:t>
                      </a:r>
                      <a:r>
                        <a:rPr lang="en-US" sz="1200" b="1" kern="100" dirty="0">
                          <a:effectLst/>
                        </a:rPr>
                        <a:t>- </a:t>
                      </a:r>
                      <a:r>
                        <a:rPr lang="en-US" sz="1200" b="1" kern="0" dirty="0">
                          <a:effectLst/>
                        </a:rPr>
                        <a:t>21(10.0)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448(93.3) </a:t>
                      </a:r>
                      <a:r>
                        <a:rPr lang="en-US" sz="1200" b="1" kern="100" dirty="0">
                          <a:effectLst/>
                        </a:rPr>
                        <a:t>- </a:t>
                      </a:r>
                      <a:r>
                        <a:rPr lang="en-US" sz="1200" b="1" kern="0" dirty="0">
                          <a:effectLst/>
                        </a:rPr>
                        <a:t>23(4.8)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45(86.5) </a:t>
                      </a:r>
                      <a:r>
                        <a:rPr lang="en-US" sz="1200" b="1" kern="100" dirty="0">
                          <a:effectLst/>
                        </a:rPr>
                        <a:t>- </a:t>
                      </a:r>
                      <a:r>
                        <a:rPr lang="en-US" sz="1200" b="1" kern="0" dirty="0">
                          <a:effectLst/>
                        </a:rPr>
                        <a:t>6(11.5)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137(91.9) </a:t>
                      </a:r>
                      <a:r>
                        <a:rPr lang="en-US" sz="1200" b="1" kern="100" dirty="0">
                          <a:effectLst/>
                        </a:rPr>
                        <a:t>- </a:t>
                      </a:r>
                      <a:r>
                        <a:rPr lang="en-US" sz="1200" b="1" kern="0" dirty="0">
                          <a:effectLst/>
                        </a:rPr>
                        <a:t>11(7.4)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1918710987"/>
                  </a:ext>
                </a:extLst>
              </a:tr>
              <a:tr h="452401">
                <a:tc>
                  <a:txBody>
                    <a:bodyPr/>
                    <a:lstStyle/>
                    <a:p>
                      <a:pPr marL="0" marR="0" algn="ctr" fontAlgn="base">
                        <a:spcBef>
                          <a:spcPts val="0"/>
                        </a:spcBef>
                        <a:spcAft>
                          <a:spcPts val="0"/>
                        </a:spcAft>
                      </a:pPr>
                      <a:r>
                        <a:rPr lang="en-US" sz="1300" kern="0" dirty="0">
                          <a:solidFill>
                            <a:schemeClr val="tx1"/>
                          </a:solidFill>
                          <a:effectLst/>
                        </a:rPr>
                        <a:t>Stroke </a:t>
                      </a:r>
                      <a:endParaRPr lang="en-US" sz="1300" kern="100" dirty="0">
                        <a:solidFill>
                          <a:schemeClr val="tx1"/>
                        </a:solidFill>
                        <a:effectLst/>
                      </a:endParaRPr>
                    </a:p>
                    <a:p>
                      <a:pPr marL="0" marR="0" algn="ctr" fontAlgn="base">
                        <a:spcBef>
                          <a:spcPts val="0"/>
                        </a:spcBef>
                        <a:spcAft>
                          <a:spcPts val="0"/>
                        </a:spcAft>
                      </a:pPr>
                      <a:r>
                        <a:rPr lang="en-US" sz="1300" kern="0" dirty="0">
                          <a:solidFill>
                            <a:schemeClr val="tx1"/>
                          </a:solidFill>
                          <a:effectLst/>
                        </a:rPr>
                        <a:t>     No </a:t>
                      </a:r>
                      <a:endParaRPr lang="en-US" sz="1300" kern="100" dirty="0">
                        <a:solidFill>
                          <a:schemeClr val="tx1"/>
                        </a:solidFill>
                        <a:effectLst/>
                      </a:endParaRPr>
                    </a:p>
                    <a:p>
                      <a:pPr marL="0" marR="0" algn="ctr" fontAlgn="base">
                        <a:spcBef>
                          <a:spcPts val="0"/>
                        </a:spcBef>
                        <a:spcAft>
                          <a:spcPts val="0"/>
                        </a:spcAft>
                      </a:pPr>
                      <a:r>
                        <a:rPr lang="en-US" sz="1300" kern="0" dirty="0">
                          <a:solidFill>
                            <a:schemeClr val="tx1"/>
                          </a:solidFill>
                          <a:effectLst/>
                        </a:rPr>
                        <a:t>     Yes </a:t>
                      </a:r>
                      <a:endParaRPr lang="en-US" sz="13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79(38.3) </a:t>
                      </a:r>
                      <a:r>
                        <a:rPr lang="en-US" sz="1200" b="1" kern="100" dirty="0">
                          <a:effectLst/>
                        </a:rPr>
                        <a:t>- </a:t>
                      </a:r>
                      <a:r>
                        <a:rPr lang="en-US" sz="1200" b="1" kern="0" dirty="0">
                          <a:effectLst/>
                        </a:rPr>
                        <a:t>1(0.5)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188(43.9) </a:t>
                      </a:r>
                      <a:r>
                        <a:rPr lang="en-US" sz="1200" b="1" kern="100" dirty="0">
                          <a:effectLst/>
                        </a:rPr>
                        <a:t>- </a:t>
                      </a:r>
                      <a:r>
                        <a:rPr lang="en-US" sz="1200" b="1" kern="0" dirty="0">
                          <a:effectLst/>
                        </a:rPr>
                        <a:t>1(0.2)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89(42.6) </a:t>
                      </a:r>
                      <a:r>
                        <a:rPr lang="en-US" sz="1200" b="1" kern="100" dirty="0">
                          <a:effectLst/>
                        </a:rPr>
                        <a:t>- </a:t>
                      </a:r>
                      <a:r>
                        <a:rPr lang="en-US" sz="1200" b="1" kern="0" dirty="0">
                          <a:effectLst/>
                        </a:rPr>
                        <a:t>1(0.5)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196(40.8) </a:t>
                      </a:r>
                      <a:r>
                        <a:rPr lang="en-US" sz="1200" b="1" kern="100" dirty="0">
                          <a:effectLst/>
                        </a:rPr>
                        <a:t>- </a:t>
                      </a:r>
                      <a:r>
                        <a:rPr lang="en-US" sz="1200" b="1" kern="0" dirty="0">
                          <a:effectLst/>
                        </a:rPr>
                        <a:t>3(0.6)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44(84.6) </a:t>
                      </a:r>
                      <a:r>
                        <a:rPr lang="en-US" sz="1200" b="1" kern="100" dirty="0">
                          <a:effectLst/>
                        </a:rPr>
                        <a:t>- </a:t>
                      </a:r>
                      <a:r>
                        <a:rPr lang="en-US" sz="1200" b="1" kern="0" dirty="0">
                          <a:effectLst/>
                        </a:rPr>
                        <a:t>1(1.9)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117(78.5) </a:t>
                      </a:r>
                      <a:r>
                        <a:rPr lang="en-US" sz="1200" b="1" kern="100" dirty="0">
                          <a:effectLst/>
                        </a:rPr>
                        <a:t>- </a:t>
                      </a:r>
                      <a:r>
                        <a:rPr lang="en-US" sz="1200" b="1" kern="0" dirty="0">
                          <a:effectLst/>
                        </a:rPr>
                        <a:t>3(2.0)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2365" marR="32365" marT="0" marB="0"/>
                </a:tc>
                <a:extLst>
                  <a:ext uri="{0D108BD9-81ED-4DB2-BD59-A6C34878D82A}">
                    <a16:rowId xmlns:a16="http://schemas.microsoft.com/office/drawing/2014/main" val="3344756172"/>
                  </a:ext>
                </a:extLst>
              </a:tr>
            </a:tbl>
          </a:graphicData>
        </a:graphic>
      </p:graphicFrame>
    </p:spTree>
    <p:extLst>
      <p:ext uri="{BB962C8B-B14F-4D97-AF65-F5344CB8AC3E}">
        <p14:creationId xmlns:p14="http://schemas.microsoft.com/office/powerpoint/2010/main" val="1039918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sp>
        <p:nvSpPr>
          <p:cNvPr id="6" name="TextBox 5">
            <a:extLst>
              <a:ext uri="{FF2B5EF4-FFF2-40B4-BE49-F238E27FC236}">
                <a16:creationId xmlns:a16="http://schemas.microsoft.com/office/drawing/2014/main" id="{CDBF8637-83D7-7E0B-93E1-9DBE35C63FF0}"/>
              </a:ext>
            </a:extLst>
          </p:cNvPr>
          <p:cNvSpPr txBox="1"/>
          <p:nvPr/>
        </p:nvSpPr>
        <p:spPr>
          <a:xfrm>
            <a:off x="3524366" y="0"/>
            <a:ext cx="5143267" cy="1138773"/>
          </a:xfrm>
          <a:prstGeom prst="rect">
            <a:avLst/>
          </a:prstGeom>
          <a:noFill/>
        </p:spPr>
        <p:txBody>
          <a:bodyPr wrap="none" rtlCol="0">
            <a:spAutoFit/>
          </a:bodyPr>
          <a:lstStyle/>
          <a:p>
            <a:r>
              <a:rPr lang="en-US" sz="3600" b="1" dirty="0">
                <a:solidFill>
                  <a:srgbClr val="C00000"/>
                </a:solidFill>
                <a:latin typeface="Arial" panose="020B0604020202020204" pitchFamily="34" charset="0"/>
                <a:cs typeface="Arial" panose="020B0604020202020204" pitchFamily="34" charset="0"/>
              </a:rPr>
              <a:t>Multivariable Analysis </a:t>
            </a:r>
          </a:p>
          <a:p>
            <a:endParaRPr lang="en-US" sz="3200" dirty="0">
              <a:solidFill>
                <a:srgbClr val="C00000"/>
              </a:solidFill>
            </a:endParaRPr>
          </a:p>
        </p:txBody>
      </p:sp>
      <p:graphicFrame>
        <p:nvGraphicFramePr>
          <p:cNvPr id="10" name="Table 9">
            <a:extLst>
              <a:ext uri="{FF2B5EF4-FFF2-40B4-BE49-F238E27FC236}">
                <a16:creationId xmlns:a16="http://schemas.microsoft.com/office/drawing/2014/main" id="{8260A105-FFB6-0AA2-04DA-1204CEA74B4E}"/>
              </a:ext>
            </a:extLst>
          </p:cNvPr>
          <p:cNvGraphicFramePr>
            <a:graphicFrameLocks noGrp="1"/>
          </p:cNvGraphicFramePr>
          <p:nvPr>
            <p:extLst>
              <p:ext uri="{D42A27DB-BD31-4B8C-83A1-F6EECF244321}">
                <p14:modId xmlns:p14="http://schemas.microsoft.com/office/powerpoint/2010/main" val="2299299380"/>
              </p:ext>
            </p:extLst>
          </p:nvPr>
        </p:nvGraphicFramePr>
        <p:xfrm>
          <a:off x="1" y="633040"/>
          <a:ext cx="12168425" cy="6266225"/>
        </p:xfrm>
        <a:graphic>
          <a:graphicData uri="http://schemas.openxmlformats.org/drawingml/2006/table">
            <a:tbl>
              <a:tblPr firstRow="1" firstCol="1" bandRow="1">
                <a:tableStyleId>{5C22544A-7EE6-4342-B048-85BDC9FD1C3A}</a:tableStyleId>
              </a:tblPr>
              <a:tblGrid>
                <a:gridCol w="1757366">
                  <a:extLst>
                    <a:ext uri="{9D8B030D-6E8A-4147-A177-3AD203B41FA5}">
                      <a16:colId xmlns:a16="http://schemas.microsoft.com/office/drawing/2014/main" val="92211464"/>
                    </a:ext>
                  </a:extLst>
                </a:gridCol>
                <a:gridCol w="1740467">
                  <a:extLst>
                    <a:ext uri="{9D8B030D-6E8A-4147-A177-3AD203B41FA5}">
                      <a16:colId xmlns:a16="http://schemas.microsoft.com/office/drawing/2014/main" val="3930066012"/>
                    </a:ext>
                  </a:extLst>
                </a:gridCol>
                <a:gridCol w="1892313">
                  <a:extLst>
                    <a:ext uri="{9D8B030D-6E8A-4147-A177-3AD203B41FA5}">
                      <a16:colId xmlns:a16="http://schemas.microsoft.com/office/drawing/2014/main" val="3825718442"/>
                    </a:ext>
                  </a:extLst>
                </a:gridCol>
                <a:gridCol w="2069432">
                  <a:extLst>
                    <a:ext uri="{9D8B030D-6E8A-4147-A177-3AD203B41FA5}">
                      <a16:colId xmlns:a16="http://schemas.microsoft.com/office/drawing/2014/main" val="1811897127"/>
                    </a:ext>
                  </a:extLst>
                </a:gridCol>
                <a:gridCol w="1732547">
                  <a:extLst>
                    <a:ext uri="{9D8B030D-6E8A-4147-A177-3AD203B41FA5}">
                      <a16:colId xmlns:a16="http://schemas.microsoft.com/office/drawing/2014/main" val="772095185"/>
                    </a:ext>
                  </a:extLst>
                </a:gridCol>
                <a:gridCol w="2976300">
                  <a:extLst>
                    <a:ext uri="{9D8B030D-6E8A-4147-A177-3AD203B41FA5}">
                      <a16:colId xmlns:a16="http://schemas.microsoft.com/office/drawing/2014/main" val="2097613492"/>
                    </a:ext>
                  </a:extLst>
                </a:gridCol>
              </a:tblGrid>
              <a:tr h="306074">
                <a:tc>
                  <a:txBody>
                    <a:bodyPr/>
                    <a:lstStyle/>
                    <a:p>
                      <a:pPr marL="0" marR="0" algn="ctr" fontAlgn="base">
                        <a:spcBef>
                          <a:spcPts val="0"/>
                        </a:spcBef>
                        <a:spcAft>
                          <a:spcPts val="0"/>
                        </a:spcAft>
                      </a:pPr>
                      <a:r>
                        <a:rPr lang="en-US" sz="1600" kern="0">
                          <a:solidFill>
                            <a:schemeClr val="tx1"/>
                          </a:solidFill>
                          <a:effectLst/>
                        </a:rPr>
                        <a:t> </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gridSpan="2">
                  <a:txBody>
                    <a:bodyPr/>
                    <a:lstStyle/>
                    <a:p>
                      <a:pPr marL="0" marR="0" algn="ctr" fontAlgn="base">
                        <a:spcBef>
                          <a:spcPts val="0"/>
                        </a:spcBef>
                        <a:spcAft>
                          <a:spcPts val="0"/>
                        </a:spcAft>
                      </a:pPr>
                      <a:r>
                        <a:rPr lang="en-US" sz="1600" kern="0" dirty="0">
                          <a:solidFill>
                            <a:schemeClr val="tx1"/>
                          </a:solidFill>
                          <a:effectLst/>
                        </a:rPr>
                        <a:t>Cochran </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hMerge="1">
                  <a:txBody>
                    <a:bodyPr/>
                    <a:lstStyle/>
                    <a:p>
                      <a:endParaRPr lang="en-US"/>
                    </a:p>
                  </a:txBody>
                  <a:tcPr/>
                </a:tc>
                <a:tc gridSpan="2">
                  <a:txBody>
                    <a:bodyPr/>
                    <a:lstStyle/>
                    <a:p>
                      <a:pPr marL="0" marR="0" algn="ctr" fontAlgn="base">
                        <a:spcBef>
                          <a:spcPts val="0"/>
                        </a:spcBef>
                        <a:spcAft>
                          <a:spcPts val="0"/>
                        </a:spcAft>
                      </a:pPr>
                      <a:r>
                        <a:rPr lang="en-US" sz="1600" kern="0">
                          <a:solidFill>
                            <a:schemeClr val="tx1"/>
                          </a:solidFill>
                          <a:effectLst/>
                        </a:rPr>
                        <a:t>Parmer </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hMerge="1">
                  <a:txBody>
                    <a:bodyPr/>
                    <a:lstStyle/>
                    <a:p>
                      <a:endParaRPr lang="en-US"/>
                    </a:p>
                  </a:txBody>
                  <a:tcPr/>
                </a:tc>
                <a:tc>
                  <a:txBody>
                    <a:bodyPr/>
                    <a:lstStyle/>
                    <a:p>
                      <a:pPr algn="ctr"/>
                      <a:r>
                        <a:rPr lang="en-US" sz="1600" kern="0" dirty="0">
                          <a:solidFill>
                            <a:schemeClr val="tx1"/>
                          </a:solidFill>
                          <a:effectLst/>
                        </a:rPr>
                        <a:t>Bailey </a:t>
                      </a:r>
                      <a:endParaRPr lang="en-US" dirty="0"/>
                    </a:p>
                  </a:txBody>
                  <a:tcPr marL="6577" marR="6577" marT="0" marB="0"/>
                </a:tc>
                <a:extLst>
                  <a:ext uri="{0D108BD9-81ED-4DB2-BD59-A6C34878D82A}">
                    <a16:rowId xmlns:a16="http://schemas.microsoft.com/office/drawing/2014/main" val="3378150041"/>
                  </a:ext>
                </a:extLst>
              </a:tr>
              <a:tr h="264808">
                <a:tc>
                  <a:txBody>
                    <a:bodyPr/>
                    <a:lstStyle/>
                    <a:p>
                      <a:pPr marL="0" marR="0" algn="ctr" fontAlgn="base">
                        <a:spcBef>
                          <a:spcPts val="0"/>
                        </a:spcBef>
                        <a:spcAft>
                          <a:spcPts val="0"/>
                        </a:spcAft>
                      </a:pPr>
                      <a:r>
                        <a:rPr lang="en-US" sz="1600" kern="0">
                          <a:solidFill>
                            <a:schemeClr val="tx1"/>
                          </a:solidFill>
                          <a:effectLst/>
                        </a:rPr>
                        <a:t>Variables </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gridSpan="2">
                  <a:txBody>
                    <a:bodyPr/>
                    <a:lstStyle/>
                    <a:p>
                      <a:pPr marL="0" marR="0" algn="ctr" fontAlgn="base">
                        <a:spcBef>
                          <a:spcPts val="0"/>
                        </a:spcBef>
                        <a:spcAft>
                          <a:spcPts val="0"/>
                        </a:spcAft>
                      </a:pPr>
                      <a:r>
                        <a:rPr lang="en-US" sz="1600" kern="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hMerge="1">
                  <a:txBody>
                    <a:bodyPr/>
                    <a:lstStyle/>
                    <a:p>
                      <a:endParaRPr lang="en-US"/>
                    </a:p>
                  </a:txBody>
                  <a:tcPr/>
                </a:tc>
                <a:tc gridSpan="2">
                  <a:txBody>
                    <a:bodyPr/>
                    <a:lstStyle/>
                    <a:p>
                      <a:pPr marL="0" marR="0" algn="ctr" fontAlgn="base">
                        <a:spcBef>
                          <a:spcPts val="0"/>
                        </a:spcBef>
                        <a:spcAft>
                          <a:spcPts val="0"/>
                        </a:spcAft>
                      </a:pPr>
                      <a:r>
                        <a:rPr lang="en-US" sz="1600" kern="0" dirty="0">
                          <a:effectLst/>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hMerge="1">
                  <a:txBody>
                    <a:bodyPr/>
                    <a:lstStyle/>
                    <a:p>
                      <a:endParaRPr lang="en-US"/>
                    </a:p>
                  </a:txBody>
                  <a:tcPr/>
                </a:tc>
                <a:tc>
                  <a:txBody>
                    <a:bodyPr/>
                    <a:lstStyle/>
                    <a:p>
                      <a:r>
                        <a:rPr lang="en-US" sz="1600" kern="0" dirty="0">
                          <a:effectLst/>
                        </a:rPr>
                        <a:t> </a:t>
                      </a:r>
                      <a:endParaRPr lang="en-US" dirty="0"/>
                    </a:p>
                  </a:txBody>
                  <a:tcPr marL="6577" marR="6577" marT="0" marB="0"/>
                </a:tc>
                <a:extLst>
                  <a:ext uri="{0D108BD9-81ED-4DB2-BD59-A6C34878D82A}">
                    <a16:rowId xmlns:a16="http://schemas.microsoft.com/office/drawing/2014/main" val="1976705255"/>
                  </a:ext>
                </a:extLst>
              </a:tr>
              <a:tr h="586676">
                <a:tc>
                  <a:txBody>
                    <a:bodyPr/>
                    <a:lstStyle/>
                    <a:p>
                      <a:pPr marL="0" marR="0" algn="ctr" fontAlgn="base">
                        <a:spcBef>
                          <a:spcPts val="0"/>
                        </a:spcBef>
                        <a:spcAft>
                          <a:spcPts val="0"/>
                        </a:spcAft>
                      </a:pPr>
                      <a:r>
                        <a:rPr lang="en-US" sz="1600" kern="0">
                          <a:solidFill>
                            <a:schemeClr val="tx1"/>
                          </a:solidFill>
                          <a:effectLst/>
                        </a:rPr>
                        <a:t>  </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Male </a:t>
                      </a:r>
                      <a:endParaRPr lang="en-US" sz="1200" b="1" kern="100">
                        <a:effectLst/>
                      </a:endParaRPr>
                    </a:p>
                    <a:p>
                      <a:pPr marL="0" marR="0" algn="ctr" fontAlgn="base">
                        <a:spcBef>
                          <a:spcPts val="0"/>
                        </a:spcBef>
                        <a:spcAft>
                          <a:spcPts val="0"/>
                        </a:spcAft>
                      </a:pPr>
                      <a:r>
                        <a:rPr lang="en-US" sz="1200" b="1" kern="0">
                          <a:effectLst/>
                        </a:rPr>
                        <a:t>(n=206) </a:t>
                      </a:r>
                      <a:endParaRPr lang="en-US" sz="1200" b="1" kern="100">
                        <a:effectLst/>
                      </a:endParaRPr>
                    </a:p>
                    <a:p>
                      <a:pPr marL="0" marR="0" algn="ctr" fontAlgn="base">
                        <a:spcBef>
                          <a:spcPts val="0"/>
                        </a:spcBef>
                        <a:spcAft>
                          <a:spcPts val="0"/>
                        </a:spcAft>
                      </a:pPr>
                      <a:r>
                        <a:rPr lang="en-US" sz="1200" b="1" kern="0">
                          <a:effectLst/>
                        </a:rPr>
                        <a:t>OR</a:t>
                      </a:r>
                      <a:r>
                        <a:rPr lang="en-US" sz="1200" b="1" kern="0" baseline="30000">
                          <a:effectLst/>
                        </a:rPr>
                        <a:t>δ</a:t>
                      </a:r>
                      <a:r>
                        <a:rPr lang="en-US" sz="1200" b="1" kern="0">
                          <a:effectLst/>
                        </a:rPr>
                        <a:t> (95% CI)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Female </a:t>
                      </a:r>
                      <a:endParaRPr lang="en-US" sz="1200" b="1" kern="100">
                        <a:effectLst/>
                      </a:endParaRPr>
                    </a:p>
                    <a:p>
                      <a:pPr marL="0" marR="0" algn="ctr" fontAlgn="base">
                        <a:spcBef>
                          <a:spcPts val="0"/>
                        </a:spcBef>
                        <a:spcAft>
                          <a:spcPts val="0"/>
                        </a:spcAft>
                      </a:pPr>
                      <a:r>
                        <a:rPr lang="en-US" sz="1200" b="1" kern="0">
                          <a:effectLst/>
                        </a:rPr>
                        <a:t>(n=428) </a:t>
                      </a:r>
                      <a:endParaRPr lang="en-US" sz="1200" b="1" kern="100">
                        <a:effectLst/>
                      </a:endParaRPr>
                    </a:p>
                    <a:p>
                      <a:pPr marL="0" marR="0" algn="ctr" fontAlgn="base">
                        <a:spcBef>
                          <a:spcPts val="0"/>
                        </a:spcBef>
                        <a:spcAft>
                          <a:spcPts val="0"/>
                        </a:spcAft>
                      </a:pPr>
                      <a:r>
                        <a:rPr lang="en-US" sz="1200" b="1" kern="0">
                          <a:effectLst/>
                        </a:rPr>
                        <a:t>OR</a:t>
                      </a:r>
                      <a:r>
                        <a:rPr lang="en-US" sz="1200" b="1" kern="0" baseline="30000">
                          <a:effectLst/>
                        </a:rPr>
                        <a:t>δ</a:t>
                      </a:r>
                      <a:r>
                        <a:rPr lang="en-US" sz="1200" b="1" kern="0">
                          <a:effectLst/>
                        </a:rPr>
                        <a:t> (95% CI)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Male </a:t>
                      </a:r>
                      <a:endParaRPr lang="en-US" sz="1200" b="1" kern="100" dirty="0">
                        <a:effectLst/>
                      </a:endParaRPr>
                    </a:p>
                    <a:p>
                      <a:pPr marL="0" marR="0" algn="ctr" fontAlgn="base">
                        <a:spcBef>
                          <a:spcPts val="0"/>
                        </a:spcBef>
                        <a:spcAft>
                          <a:spcPts val="0"/>
                        </a:spcAft>
                      </a:pPr>
                      <a:r>
                        <a:rPr lang="en-US" sz="1200" b="1" kern="0" dirty="0">
                          <a:effectLst/>
                        </a:rPr>
                        <a:t>(n=209) </a:t>
                      </a:r>
                      <a:endParaRPr lang="en-US" sz="1200" b="1" kern="100" dirty="0">
                        <a:effectLst/>
                      </a:endParaRPr>
                    </a:p>
                    <a:p>
                      <a:pPr marL="0" marR="0" algn="ctr" fontAlgn="base">
                        <a:spcBef>
                          <a:spcPts val="0"/>
                        </a:spcBef>
                        <a:spcAft>
                          <a:spcPts val="0"/>
                        </a:spcAft>
                      </a:pPr>
                      <a:r>
                        <a:rPr lang="en-US" sz="1200" b="1" kern="0" dirty="0" err="1">
                          <a:effectLst/>
                        </a:rPr>
                        <a:t>OR</a:t>
                      </a:r>
                      <a:r>
                        <a:rPr lang="en-US" sz="1200" b="1" kern="0" baseline="30000" dirty="0" err="1">
                          <a:effectLst/>
                        </a:rPr>
                        <a:t>δ</a:t>
                      </a:r>
                      <a:r>
                        <a:rPr lang="en-US" sz="1200" b="1" kern="0" dirty="0">
                          <a:effectLst/>
                        </a:rPr>
                        <a:t> (95% CI)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Female </a:t>
                      </a:r>
                      <a:endParaRPr lang="en-US" sz="1200" b="1" kern="100" dirty="0">
                        <a:effectLst/>
                      </a:endParaRPr>
                    </a:p>
                    <a:p>
                      <a:pPr marL="0" marR="0" algn="ctr" fontAlgn="base">
                        <a:spcBef>
                          <a:spcPts val="0"/>
                        </a:spcBef>
                        <a:spcAft>
                          <a:spcPts val="0"/>
                        </a:spcAft>
                      </a:pPr>
                      <a:r>
                        <a:rPr lang="en-US" sz="1200" b="1" kern="0" dirty="0">
                          <a:effectLst/>
                        </a:rPr>
                        <a:t>(n=480) </a:t>
                      </a:r>
                      <a:endParaRPr lang="en-US" sz="1200" b="1" kern="100" dirty="0">
                        <a:effectLst/>
                      </a:endParaRPr>
                    </a:p>
                    <a:p>
                      <a:pPr marL="0" marR="0" algn="ctr" fontAlgn="base">
                        <a:spcBef>
                          <a:spcPts val="0"/>
                        </a:spcBef>
                        <a:spcAft>
                          <a:spcPts val="0"/>
                        </a:spcAft>
                      </a:pPr>
                      <a:r>
                        <a:rPr lang="en-US" sz="1200" b="1" kern="0" dirty="0" err="1">
                          <a:effectLst/>
                        </a:rPr>
                        <a:t>OR</a:t>
                      </a:r>
                      <a:r>
                        <a:rPr lang="en-US" sz="1200" b="1" kern="0" baseline="30000" dirty="0" err="1">
                          <a:effectLst/>
                        </a:rPr>
                        <a:t>δ</a:t>
                      </a:r>
                      <a:r>
                        <a:rPr lang="en-US" sz="1200" b="1" kern="0" dirty="0">
                          <a:effectLst/>
                        </a:rPr>
                        <a:t> (95% CI)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Female </a:t>
                      </a:r>
                      <a:endParaRPr lang="en-US" sz="1200" b="1" kern="100" dirty="0">
                        <a:effectLst/>
                      </a:endParaRPr>
                    </a:p>
                    <a:p>
                      <a:pPr marL="0" marR="0" algn="ctr" fontAlgn="base">
                        <a:spcBef>
                          <a:spcPts val="0"/>
                        </a:spcBef>
                        <a:spcAft>
                          <a:spcPts val="0"/>
                        </a:spcAft>
                      </a:pPr>
                      <a:r>
                        <a:rPr lang="en-US" sz="1200" b="1" kern="0" dirty="0">
                          <a:effectLst/>
                        </a:rPr>
                        <a:t>(n=149) </a:t>
                      </a:r>
                      <a:endParaRPr lang="en-US" sz="1200" b="1" kern="100" dirty="0">
                        <a:effectLst/>
                      </a:endParaRPr>
                    </a:p>
                    <a:p>
                      <a:pPr marL="0" marR="0" algn="ctr" fontAlgn="base">
                        <a:spcBef>
                          <a:spcPts val="0"/>
                        </a:spcBef>
                        <a:spcAft>
                          <a:spcPts val="0"/>
                        </a:spcAft>
                      </a:pPr>
                      <a:r>
                        <a:rPr lang="en-US" sz="1200" b="1" kern="0" dirty="0" err="1">
                          <a:effectLst/>
                        </a:rPr>
                        <a:t>OR</a:t>
                      </a:r>
                      <a:r>
                        <a:rPr lang="en-US" sz="1200" b="1" kern="0" baseline="30000" dirty="0" err="1">
                          <a:effectLst/>
                        </a:rPr>
                        <a:t>δ</a:t>
                      </a:r>
                      <a:r>
                        <a:rPr lang="en-US" sz="1200" b="1" kern="0" dirty="0">
                          <a:effectLst/>
                        </a:rPr>
                        <a:t> (95% CI)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extLst>
                  <a:ext uri="{0D108BD9-81ED-4DB2-BD59-A6C34878D82A}">
                    <a16:rowId xmlns:a16="http://schemas.microsoft.com/office/drawing/2014/main" val="2744069948"/>
                  </a:ext>
                </a:extLst>
              </a:tr>
              <a:tr h="1268895">
                <a:tc>
                  <a:txBody>
                    <a:bodyPr/>
                    <a:lstStyle/>
                    <a:p>
                      <a:pPr marL="0" marR="0" algn="ctr" fontAlgn="base">
                        <a:spcBef>
                          <a:spcPts val="0"/>
                        </a:spcBef>
                        <a:spcAft>
                          <a:spcPts val="0"/>
                        </a:spcAft>
                      </a:pPr>
                      <a:r>
                        <a:rPr lang="en-US" sz="1600" kern="0">
                          <a:solidFill>
                            <a:schemeClr val="tx1"/>
                          </a:solidFill>
                          <a:effectLst/>
                        </a:rPr>
                        <a:t>Age group </a:t>
                      </a:r>
                      <a:endParaRPr lang="en-US" sz="1600" kern="100">
                        <a:solidFill>
                          <a:schemeClr val="tx1"/>
                        </a:solidFill>
                        <a:effectLst/>
                      </a:endParaRPr>
                    </a:p>
                    <a:p>
                      <a:pPr marL="0" marR="0" algn="ctr" fontAlgn="base">
                        <a:spcBef>
                          <a:spcPts val="0"/>
                        </a:spcBef>
                        <a:spcAft>
                          <a:spcPts val="0"/>
                        </a:spcAft>
                      </a:pPr>
                      <a:r>
                        <a:rPr lang="en-US" sz="1600" kern="0">
                          <a:solidFill>
                            <a:schemeClr val="tx1"/>
                          </a:solidFill>
                          <a:effectLst/>
                        </a:rPr>
                        <a:t>    40-49                   </a:t>
                      </a:r>
                      <a:endParaRPr lang="en-US" sz="1600" kern="100">
                        <a:solidFill>
                          <a:schemeClr val="tx1"/>
                        </a:solidFill>
                        <a:effectLst/>
                      </a:endParaRPr>
                    </a:p>
                    <a:p>
                      <a:pPr marL="0" marR="0" algn="ctr" fontAlgn="base">
                        <a:spcBef>
                          <a:spcPts val="0"/>
                        </a:spcBef>
                        <a:spcAft>
                          <a:spcPts val="0"/>
                        </a:spcAft>
                      </a:pPr>
                      <a:r>
                        <a:rPr lang="en-US" sz="1600" kern="0">
                          <a:solidFill>
                            <a:schemeClr val="tx1"/>
                          </a:solidFill>
                          <a:effectLst/>
                        </a:rPr>
                        <a:t>    50-59 </a:t>
                      </a:r>
                      <a:endParaRPr lang="en-US" sz="1600" kern="100">
                        <a:solidFill>
                          <a:schemeClr val="tx1"/>
                        </a:solidFill>
                        <a:effectLst/>
                      </a:endParaRPr>
                    </a:p>
                    <a:p>
                      <a:pPr marL="0" marR="0" algn="ctr" fontAlgn="base">
                        <a:spcBef>
                          <a:spcPts val="0"/>
                        </a:spcBef>
                        <a:spcAft>
                          <a:spcPts val="0"/>
                        </a:spcAft>
                      </a:pPr>
                      <a:r>
                        <a:rPr lang="en-US" sz="1600" kern="0">
                          <a:solidFill>
                            <a:schemeClr val="tx1"/>
                          </a:solidFill>
                          <a:effectLst/>
                        </a:rPr>
                        <a:t>    60-69 </a:t>
                      </a:r>
                      <a:endParaRPr lang="en-US" sz="1600" kern="100">
                        <a:solidFill>
                          <a:schemeClr val="tx1"/>
                        </a:solidFill>
                        <a:effectLst/>
                      </a:endParaRPr>
                    </a:p>
                    <a:p>
                      <a:pPr marL="0" marR="0" algn="ctr" fontAlgn="base">
                        <a:spcBef>
                          <a:spcPts val="0"/>
                        </a:spcBef>
                        <a:spcAft>
                          <a:spcPts val="0"/>
                        </a:spcAft>
                      </a:pPr>
                      <a:r>
                        <a:rPr lang="en-US" sz="1600" kern="0">
                          <a:solidFill>
                            <a:schemeClr val="tx1"/>
                          </a:solidFill>
                          <a:effectLst/>
                        </a:rPr>
                        <a:t>    70+ </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(ref) </a:t>
                      </a:r>
                      <a:endParaRPr lang="en-US" sz="1200" b="1" kern="100" dirty="0">
                        <a:effectLst/>
                      </a:endParaRPr>
                    </a:p>
                    <a:p>
                      <a:pPr marL="0" marR="0" algn="ctr" fontAlgn="base">
                        <a:spcBef>
                          <a:spcPts val="0"/>
                        </a:spcBef>
                        <a:spcAft>
                          <a:spcPts val="0"/>
                        </a:spcAft>
                      </a:pPr>
                      <a:r>
                        <a:rPr lang="en-US" sz="1200" b="1" kern="0" dirty="0">
                          <a:effectLst/>
                        </a:rPr>
                        <a:t>1.60(0.38-6.68) </a:t>
                      </a:r>
                      <a:endParaRPr lang="en-US" sz="1200" b="1" kern="100" dirty="0">
                        <a:effectLst/>
                      </a:endParaRPr>
                    </a:p>
                    <a:p>
                      <a:pPr marL="0" marR="0" algn="ctr" fontAlgn="base">
                        <a:spcBef>
                          <a:spcPts val="0"/>
                        </a:spcBef>
                        <a:spcAft>
                          <a:spcPts val="0"/>
                        </a:spcAft>
                      </a:pPr>
                      <a:r>
                        <a:rPr lang="en-US" sz="1200" b="1" kern="0" dirty="0">
                          <a:effectLst/>
                        </a:rPr>
                        <a:t>1.90(0.41-8.75) </a:t>
                      </a:r>
                      <a:endParaRPr lang="en-US" sz="1200" b="1" kern="100" dirty="0">
                        <a:effectLst/>
                      </a:endParaRPr>
                    </a:p>
                    <a:p>
                      <a:pPr marL="0" marR="0" algn="ctr" fontAlgn="base">
                        <a:spcBef>
                          <a:spcPts val="0"/>
                        </a:spcBef>
                        <a:spcAft>
                          <a:spcPts val="0"/>
                        </a:spcAft>
                      </a:pPr>
                      <a:r>
                        <a:rPr lang="en-US" sz="1200" b="1" kern="0" dirty="0">
                          <a:effectLst/>
                        </a:rPr>
                        <a:t>5.16*(1.03-25.84)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(ref) </a:t>
                      </a:r>
                      <a:endParaRPr lang="en-US" sz="1200" b="1" kern="100" dirty="0">
                        <a:effectLst/>
                      </a:endParaRPr>
                    </a:p>
                    <a:p>
                      <a:pPr marL="0" marR="0" algn="ctr" fontAlgn="base">
                        <a:spcBef>
                          <a:spcPts val="0"/>
                        </a:spcBef>
                        <a:spcAft>
                          <a:spcPts val="0"/>
                        </a:spcAft>
                      </a:pPr>
                      <a:r>
                        <a:rPr lang="en-US" sz="1200" b="1" kern="0" dirty="0">
                          <a:effectLst/>
                        </a:rPr>
                        <a:t>1.68(0.72-4) </a:t>
                      </a:r>
                      <a:endParaRPr lang="en-US" sz="1200" b="1" kern="100" dirty="0">
                        <a:effectLst/>
                      </a:endParaRPr>
                    </a:p>
                    <a:p>
                      <a:pPr marL="0" marR="0" algn="ctr" fontAlgn="base">
                        <a:spcBef>
                          <a:spcPts val="0"/>
                        </a:spcBef>
                        <a:spcAft>
                          <a:spcPts val="0"/>
                        </a:spcAft>
                      </a:pPr>
                      <a:r>
                        <a:rPr lang="en-US" sz="1200" b="1" kern="0" dirty="0">
                          <a:effectLst/>
                        </a:rPr>
                        <a:t>1.65(0.65-4.) </a:t>
                      </a:r>
                      <a:endParaRPr lang="en-US" sz="1200" b="1" kern="100" dirty="0">
                        <a:effectLst/>
                      </a:endParaRPr>
                    </a:p>
                    <a:p>
                      <a:pPr marL="0" marR="0" algn="ctr" fontAlgn="base">
                        <a:spcBef>
                          <a:spcPts val="0"/>
                        </a:spcBef>
                        <a:spcAft>
                          <a:spcPts val="0"/>
                        </a:spcAft>
                      </a:pPr>
                      <a:r>
                        <a:rPr lang="en-US" sz="1200" b="1" kern="0" dirty="0">
                          <a:effectLst/>
                        </a:rPr>
                        <a:t>5.00*(1.60-16)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(ref) </a:t>
                      </a:r>
                      <a:endParaRPr lang="en-US" sz="1200" b="1" kern="100" dirty="0">
                        <a:effectLst/>
                      </a:endParaRPr>
                    </a:p>
                    <a:p>
                      <a:pPr marL="0" marR="0" algn="ctr" fontAlgn="base">
                        <a:spcBef>
                          <a:spcPts val="0"/>
                        </a:spcBef>
                        <a:spcAft>
                          <a:spcPts val="0"/>
                        </a:spcAft>
                      </a:pPr>
                      <a:r>
                        <a:rPr lang="en-US" sz="1200" b="1" kern="0" dirty="0">
                          <a:effectLst/>
                        </a:rPr>
                        <a:t>2.60(0.14-47.32) </a:t>
                      </a:r>
                      <a:endParaRPr lang="en-US" sz="1200" b="1" kern="100" dirty="0">
                        <a:effectLst/>
                      </a:endParaRPr>
                    </a:p>
                    <a:p>
                      <a:pPr marL="0" marR="0" algn="ctr" fontAlgn="base">
                        <a:spcBef>
                          <a:spcPts val="0"/>
                        </a:spcBef>
                        <a:spcAft>
                          <a:spcPts val="0"/>
                        </a:spcAft>
                      </a:pPr>
                      <a:r>
                        <a:rPr lang="en-US" sz="1200" b="1" kern="0" dirty="0">
                          <a:effectLst/>
                        </a:rPr>
                        <a:t>31.73(1.33-757.21)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(ref) </a:t>
                      </a:r>
                      <a:endParaRPr lang="en-US" sz="1200" b="1" kern="100" dirty="0">
                        <a:effectLst/>
                      </a:endParaRPr>
                    </a:p>
                    <a:p>
                      <a:pPr marL="0" marR="0" algn="ctr" fontAlgn="base">
                        <a:spcBef>
                          <a:spcPts val="0"/>
                        </a:spcBef>
                        <a:spcAft>
                          <a:spcPts val="0"/>
                        </a:spcAft>
                      </a:pPr>
                      <a:r>
                        <a:rPr lang="en-US" sz="1200" b="1" kern="0" dirty="0">
                          <a:effectLst/>
                        </a:rPr>
                        <a:t>2.01(0.55-7.32) </a:t>
                      </a:r>
                      <a:endParaRPr lang="en-US" sz="1200" b="1" kern="100" dirty="0">
                        <a:effectLst/>
                      </a:endParaRPr>
                    </a:p>
                    <a:p>
                      <a:pPr marL="0" marR="0" algn="ctr" fontAlgn="base">
                        <a:spcBef>
                          <a:spcPts val="0"/>
                        </a:spcBef>
                        <a:spcAft>
                          <a:spcPts val="0"/>
                        </a:spcAft>
                      </a:pPr>
                      <a:r>
                        <a:rPr lang="en-US" sz="1200" b="1" kern="0" dirty="0">
                          <a:effectLst/>
                        </a:rPr>
                        <a:t>3.43(0.88-13.43) </a:t>
                      </a:r>
                      <a:endParaRPr lang="en-US" sz="1200" b="1" kern="100" dirty="0">
                        <a:effectLst/>
                      </a:endParaRPr>
                    </a:p>
                    <a:p>
                      <a:pPr marL="0" marR="0" algn="ctr" fontAlgn="base">
                        <a:spcBef>
                          <a:spcPts val="0"/>
                        </a:spcBef>
                        <a:spcAft>
                          <a:spcPts val="0"/>
                        </a:spcAft>
                      </a:pPr>
                      <a:r>
                        <a:rPr lang="en-US" sz="1200" b="1" kern="0" dirty="0">
                          <a:effectLst/>
                        </a:rPr>
                        <a:t>2.59(0.43-15.65)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(ref) </a:t>
                      </a:r>
                      <a:endParaRPr lang="en-US" sz="1200" b="1" kern="100">
                        <a:effectLst/>
                      </a:endParaRPr>
                    </a:p>
                    <a:p>
                      <a:pPr marL="0" marR="0" algn="ctr" fontAlgn="base">
                        <a:spcBef>
                          <a:spcPts val="0"/>
                        </a:spcBef>
                        <a:spcAft>
                          <a:spcPts val="0"/>
                        </a:spcAft>
                      </a:pPr>
                      <a:r>
                        <a:rPr lang="en-US" sz="1200" b="1" kern="0">
                          <a:effectLst/>
                        </a:rPr>
                        <a:t>1.84(0.34-9.97) </a:t>
                      </a:r>
                      <a:endParaRPr lang="en-US" sz="1200" b="1" kern="100">
                        <a:effectLst/>
                      </a:endParaRPr>
                    </a:p>
                    <a:p>
                      <a:pPr marL="0" marR="0" algn="ctr" fontAlgn="base">
                        <a:spcBef>
                          <a:spcPts val="0"/>
                        </a:spcBef>
                        <a:spcAft>
                          <a:spcPts val="0"/>
                        </a:spcAft>
                      </a:pPr>
                      <a:r>
                        <a:rPr lang="en-US" sz="1200" b="1" kern="0">
                          <a:effectLst/>
                        </a:rPr>
                        <a:t>7.52(0.84-67.23) </a:t>
                      </a:r>
                      <a:endParaRPr lang="en-US" sz="1200" b="1" kern="100">
                        <a:effectLst/>
                      </a:endParaRPr>
                    </a:p>
                    <a:p>
                      <a:pPr marL="0" marR="0" algn="ctr" fontAlgn="base">
                        <a:spcBef>
                          <a:spcPts val="0"/>
                        </a:spcBef>
                        <a:spcAft>
                          <a:spcPts val="0"/>
                        </a:spcAft>
                      </a:pPr>
                      <a:r>
                        <a:rPr lang="en-US" sz="1200" b="1" kern="0">
                          <a:effectLst/>
                        </a:rPr>
                        <a:t>2.64(0.16-43.76)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extLst>
                  <a:ext uri="{0D108BD9-81ED-4DB2-BD59-A6C34878D82A}">
                    <a16:rowId xmlns:a16="http://schemas.microsoft.com/office/drawing/2014/main" val="116660210"/>
                  </a:ext>
                </a:extLst>
              </a:tr>
              <a:tr h="1015116">
                <a:tc>
                  <a:txBody>
                    <a:bodyPr/>
                    <a:lstStyle/>
                    <a:p>
                      <a:pPr marL="0" marR="0" algn="ctr" fontAlgn="base">
                        <a:spcBef>
                          <a:spcPts val="0"/>
                        </a:spcBef>
                        <a:spcAft>
                          <a:spcPts val="0"/>
                        </a:spcAft>
                      </a:pPr>
                      <a:r>
                        <a:rPr lang="en-US" sz="1600" kern="0">
                          <a:solidFill>
                            <a:schemeClr val="tx1"/>
                          </a:solidFill>
                          <a:effectLst/>
                        </a:rPr>
                        <a:t>Education </a:t>
                      </a:r>
                      <a:endParaRPr lang="en-US" sz="1600" kern="100">
                        <a:solidFill>
                          <a:schemeClr val="tx1"/>
                        </a:solidFill>
                        <a:effectLst/>
                      </a:endParaRPr>
                    </a:p>
                    <a:p>
                      <a:pPr marL="0" marR="0" algn="ctr" fontAlgn="base">
                        <a:spcBef>
                          <a:spcPts val="0"/>
                        </a:spcBef>
                        <a:spcAft>
                          <a:spcPts val="0"/>
                        </a:spcAft>
                      </a:pPr>
                      <a:r>
                        <a:rPr lang="en-US" sz="1600" kern="0">
                          <a:solidFill>
                            <a:schemeClr val="tx1"/>
                          </a:solidFill>
                          <a:effectLst/>
                        </a:rPr>
                        <a:t>    Certificate </a:t>
                      </a:r>
                      <a:endParaRPr lang="en-US" sz="1600" kern="100">
                        <a:solidFill>
                          <a:schemeClr val="tx1"/>
                        </a:solidFill>
                        <a:effectLst/>
                      </a:endParaRPr>
                    </a:p>
                    <a:p>
                      <a:pPr marL="0" marR="0" algn="ctr" fontAlgn="base">
                        <a:spcBef>
                          <a:spcPts val="0"/>
                        </a:spcBef>
                        <a:spcAft>
                          <a:spcPts val="0"/>
                        </a:spcAft>
                      </a:pPr>
                      <a:r>
                        <a:rPr lang="en-US" sz="1600" kern="0">
                          <a:solidFill>
                            <a:schemeClr val="tx1"/>
                          </a:solidFill>
                          <a:effectLst/>
                        </a:rPr>
                        <a:t>    Bachelor </a:t>
                      </a:r>
                      <a:endParaRPr lang="en-US" sz="1600" kern="100">
                        <a:solidFill>
                          <a:schemeClr val="tx1"/>
                        </a:solidFill>
                        <a:effectLst/>
                      </a:endParaRPr>
                    </a:p>
                    <a:p>
                      <a:pPr marL="0" marR="0" algn="ctr" fontAlgn="base">
                        <a:spcBef>
                          <a:spcPts val="0"/>
                        </a:spcBef>
                        <a:spcAft>
                          <a:spcPts val="0"/>
                        </a:spcAft>
                      </a:pPr>
                      <a:r>
                        <a:rPr lang="en-US" sz="1600" kern="0">
                          <a:solidFill>
                            <a:schemeClr val="tx1"/>
                          </a:solidFill>
                          <a:effectLst/>
                        </a:rPr>
                        <a:t>    Master </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(ref) </a:t>
                      </a:r>
                      <a:endParaRPr lang="en-US" sz="1200" b="1" kern="100" dirty="0">
                        <a:effectLst/>
                      </a:endParaRPr>
                    </a:p>
                    <a:p>
                      <a:pPr marL="0" marR="0" algn="ctr" fontAlgn="base">
                        <a:spcBef>
                          <a:spcPts val="0"/>
                        </a:spcBef>
                        <a:spcAft>
                          <a:spcPts val="0"/>
                        </a:spcAft>
                      </a:pPr>
                      <a:r>
                        <a:rPr lang="en-US" sz="1200" b="1" kern="0" dirty="0">
                          <a:effectLst/>
                        </a:rPr>
                        <a:t>0.57(0.20-1.63) </a:t>
                      </a:r>
                      <a:endParaRPr lang="en-US" sz="1200" b="1" kern="100" dirty="0">
                        <a:effectLst/>
                      </a:endParaRPr>
                    </a:p>
                    <a:p>
                      <a:pPr marL="0" marR="0" algn="ctr" fontAlgn="base">
                        <a:spcBef>
                          <a:spcPts val="0"/>
                        </a:spcBef>
                        <a:spcAft>
                          <a:spcPts val="0"/>
                        </a:spcAft>
                      </a:pPr>
                      <a:r>
                        <a:rPr lang="en-US" sz="1200" b="1" kern="0" dirty="0">
                          <a:effectLst/>
                        </a:rPr>
                        <a:t>--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(ref) </a:t>
                      </a:r>
                      <a:endParaRPr lang="en-US" sz="1200" b="1" kern="100" dirty="0">
                        <a:effectLst/>
                      </a:endParaRPr>
                    </a:p>
                    <a:p>
                      <a:pPr marL="0" marR="0" algn="ctr" fontAlgn="base">
                        <a:spcBef>
                          <a:spcPts val="0"/>
                        </a:spcBef>
                        <a:spcAft>
                          <a:spcPts val="0"/>
                        </a:spcAft>
                      </a:pPr>
                      <a:r>
                        <a:rPr lang="en-US" sz="1200" b="1" kern="0" dirty="0">
                          <a:effectLst/>
                        </a:rPr>
                        <a:t>0.89(.46-1.7) </a:t>
                      </a:r>
                      <a:endParaRPr lang="en-US" sz="1200" b="1" kern="100" dirty="0">
                        <a:effectLst/>
                      </a:endParaRPr>
                    </a:p>
                    <a:p>
                      <a:pPr marL="0" marR="0" algn="ctr" fontAlgn="base">
                        <a:spcBef>
                          <a:spcPts val="0"/>
                        </a:spcBef>
                        <a:spcAft>
                          <a:spcPts val="0"/>
                        </a:spcAft>
                      </a:pPr>
                      <a:r>
                        <a:rPr lang="en-US" sz="1200" b="1" kern="0" dirty="0">
                          <a:effectLst/>
                        </a:rPr>
                        <a:t>0.52(09-2.8)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(ref) </a:t>
                      </a:r>
                      <a:endParaRPr lang="en-US" sz="1200" b="1" kern="100">
                        <a:effectLst/>
                      </a:endParaRPr>
                    </a:p>
                    <a:p>
                      <a:pPr marL="0" marR="0" algn="ctr" fontAlgn="base">
                        <a:spcBef>
                          <a:spcPts val="0"/>
                        </a:spcBef>
                        <a:spcAft>
                          <a:spcPts val="0"/>
                        </a:spcAft>
                      </a:pPr>
                      <a:r>
                        <a:rPr lang="en-US" sz="1200" b="1" kern="0">
                          <a:effectLst/>
                        </a:rPr>
                        <a:t>2.94(0.41-21.25) </a:t>
                      </a:r>
                      <a:endParaRPr lang="en-US" sz="1200" b="1" kern="100">
                        <a:effectLst/>
                      </a:endParaRPr>
                    </a:p>
                    <a:p>
                      <a:pPr marL="0" marR="0" algn="ctr" fontAlgn="base">
                        <a:spcBef>
                          <a:spcPts val="0"/>
                        </a:spcBef>
                        <a:spcAft>
                          <a:spcPts val="0"/>
                        </a:spcAft>
                      </a:pPr>
                      <a:r>
                        <a:rPr lang="en-US" sz="1200" b="1" kern="0">
                          <a:effectLst/>
                        </a:rPr>
                        <a:t>5.78(0.21-157.62)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(ref) </a:t>
                      </a:r>
                      <a:endParaRPr lang="en-US" sz="1200" b="1" kern="100" dirty="0">
                        <a:effectLst/>
                      </a:endParaRPr>
                    </a:p>
                    <a:p>
                      <a:pPr marL="0" marR="0" algn="ctr" fontAlgn="base">
                        <a:spcBef>
                          <a:spcPts val="0"/>
                        </a:spcBef>
                        <a:spcAft>
                          <a:spcPts val="0"/>
                        </a:spcAft>
                      </a:pPr>
                      <a:r>
                        <a:rPr lang="en-US" sz="1200" b="1" kern="0" dirty="0">
                          <a:effectLst/>
                        </a:rPr>
                        <a:t>1.45(0.52-4.03) </a:t>
                      </a:r>
                      <a:endParaRPr lang="en-US" sz="1200" b="1" kern="100" dirty="0">
                        <a:effectLst/>
                      </a:endParaRPr>
                    </a:p>
                    <a:p>
                      <a:pPr marL="0" marR="0" algn="ctr" fontAlgn="base">
                        <a:spcBef>
                          <a:spcPts val="0"/>
                        </a:spcBef>
                        <a:spcAft>
                          <a:spcPts val="0"/>
                        </a:spcAft>
                      </a:pPr>
                      <a:r>
                        <a:rPr lang="en-US" sz="1200" b="1" kern="0" dirty="0">
                          <a:effectLst/>
                        </a:rPr>
                        <a:t>0.24(0.02-2.33)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(ref) </a:t>
                      </a:r>
                      <a:endParaRPr lang="en-US" sz="1200" b="1" kern="100" dirty="0">
                        <a:effectLst/>
                      </a:endParaRPr>
                    </a:p>
                    <a:p>
                      <a:pPr marL="0" marR="0" algn="ctr" fontAlgn="base">
                        <a:spcBef>
                          <a:spcPts val="0"/>
                        </a:spcBef>
                        <a:spcAft>
                          <a:spcPts val="0"/>
                        </a:spcAft>
                      </a:pPr>
                      <a:r>
                        <a:rPr lang="en-US" sz="1200" b="1" kern="0" dirty="0">
                          <a:effectLst/>
                        </a:rPr>
                        <a:t>0.13(0.01-1.35) </a:t>
                      </a:r>
                      <a:endParaRPr lang="en-US" sz="1200" b="1" kern="100" dirty="0">
                        <a:effectLst/>
                      </a:endParaRPr>
                    </a:p>
                    <a:p>
                      <a:pPr marL="0" marR="0" algn="ctr" fontAlgn="base">
                        <a:spcBef>
                          <a:spcPts val="0"/>
                        </a:spcBef>
                        <a:spcAft>
                          <a:spcPts val="0"/>
                        </a:spcAft>
                      </a:pPr>
                      <a:r>
                        <a:rPr lang="en-US" sz="1200" b="1" kern="0" dirty="0">
                          <a:effectLst/>
                        </a:rPr>
                        <a:t>0.23(0.01-6.98)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extLst>
                  <a:ext uri="{0D108BD9-81ED-4DB2-BD59-A6C34878D82A}">
                    <a16:rowId xmlns:a16="http://schemas.microsoft.com/office/drawing/2014/main" val="1058607815"/>
                  </a:ext>
                </a:extLst>
              </a:tr>
              <a:tr h="1015116">
                <a:tc>
                  <a:txBody>
                    <a:bodyPr/>
                    <a:lstStyle/>
                    <a:p>
                      <a:pPr marL="0" marR="0" algn="ctr" fontAlgn="base">
                        <a:spcBef>
                          <a:spcPts val="0"/>
                        </a:spcBef>
                        <a:spcAft>
                          <a:spcPts val="0"/>
                        </a:spcAft>
                      </a:pPr>
                      <a:r>
                        <a:rPr lang="en-US" sz="1600" kern="0">
                          <a:solidFill>
                            <a:schemeClr val="tx1"/>
                          </a:solidFill>
                          <a:effectLst/>
                        </a:rPr>
                        <a:t>BMI </a:t>
                      </a:r>
                      <a:endParaRPr lang="en-US" sz="1600" kern="100">
                        <a:solidFill>
                          <a:schemeClr val="tx1"/>
                        </a:solidFill>
                        <a:effectLst/>
                      </a:endParaRPr>
                    </a:p>
                    <a:p>
                      <a:pPr marL="0" marR="0" algn="ctr" fontAlgn="base">
                        <a:spcBef>
                          <a:spcPts val="0"/>
                        </a:spcBef>
                        <a:spcAft>
                          <a:spcPts val="0"/>
                        </a:spcAft>
                      </a:pPr>
                      <a:r>
                        <a:rPr lang="en-US" sz="1600" kern="0">
                          <a:solidFill>
                            <a:schemeClr val="tx1"/>
                          </a:solidFill>
                          <a:effectLst/>
                        </a:rPr>
                        <a:t>    18.5-24.9 </a:t>
                      </a:r>
                      <a:endParaRPr lang="en-US" sz="1600" kern="100">
                        <a:solidFill>
                          <a:schemeClr val="tx1"/>
                        </a:solidFill>
                        <a:effectLst/>
                      </a:endParaRPr>
                    </a:p>
                    <a:p>
                      <a:pPr marL="0" marR="0" algn="ctr" fontAlgn="base">
                        <a:spcBef>
                          <a:spcPts val="0"/>
                        </a:spcBef>
                        <a:spcAft>
                          <a:spcPts val="0"/>
                        </a:spcAft>
                      </a:pPr>
                      <a:r>
                        <a:rPr lang="en-US" sz="1600" kern="0">
                          <a:solidFill>
                            <a:schemeClr val="tx1"/>
                          </a:solidFill>
                          <a:effectLst/>
                        </a:rPr>
                        <a:t>    25-29.9 </a:t>
                      </a:r>
                      <a:endParaRPr lang="en-US" sz="1600" kern="100">
                        <a:solidFill>
                          <a:schemeClr val="tx1"/>
                        </a:solidFill>
                        <a:effectLst/>
                      </a:endParaRPr>
                    </a:p>
                    <a:p>
                      <a:pPr marL="0" marR="0" algn="ctr" fontAlgn="base">
                        <a:spcBef>
                          <a:spcPts val="0"/>
                        </a:spcBef>
                        <a:spcAft>
                          <a:spcPts val="0"/>
                        </a:spcAft>
                      </a:pPr>
                      <a:r>
                        <a:rPr lang="en-US" sz="1600" kern="0">
                          <a:solidFill>
                            <a:schemeClr val="tx1"/>
                          </a:solidFill>
                          <a:effectLst/>
                        </a:rPr>
                        <a:t>    30+ </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(ref) </a:t>
                      </a:r>
                      <a:endParaRPr lang="en-US" sz="1200" b="1" kern="100">
                        <a:effectLst/>
                      </a:endParaRPr>
                    </a:p>
                    <a:p>
                      <a:pPr marL="0" marR="0" algn="ctr" fontAlgn="base">
                        <a:spcBef>
                          <a:spcPts val="0"/>
                        </a:spcBef>
                        <a:spcAft>
                          <a:spcPts val="0"/>
                        </a:spcAft>
                      </a:pPr>
                      <a:r>
                        <a:rPr lang="en-US" sz="1200" b="1" kern="0">
                          <a:effectLst/>
                        </a:rPr>
                        <a:t>1.40(0.44-4.42) </a:t>
                      </a:r>
                      <a:endParaRPr lang="en-US" sz="1200" b="1" kern="100">
                        <a:effectLst/>
                      </a:endParaRPr>
                    </a:p>
                    <a:p>
                      <a:pPr marL="0" marR="0" algn="ctr" fontAlgn="base">
                        <a:spcBef>
                          <a:spcPts val="0"/>
                        </a:spcBef>
                        <a:spcAft>
                          <a:spcPts val="0"/>
                        </a:spcAft>
                      </a:pPr>
                      <a:r>
                        <a:rPr lang="en-US" sz="1200" b="1" kern="0">
                          <a:effectLst/>
                        </a:rPr>
                        <a:t>0.93(0.25-3.41)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(ref) </a:t>
                      </a:r>
                      <a:endParaRPr lang="en-US" sz="1200" b="1" kern="100" dirty="0">
                        <a:effectLst/>
                      </a:endParaRPr>
                    </a:p>
                    <a:p>
                      <a:pPr marL="0" marR="0" algn="ctr" fontAlgn="base">
                        <a:spcBef>
                          <a:spcPts val="0"/>
                        </a:spcBef>
                        <a:spcAft>
                          <a:spcPts val="0"/>
                        </a:spcAft>
                      </a:pPr>
                      <a:r>
                        <a:rPr lang="en-US" sz="1200" b="1" kern="0" dirty="0">
                          <a:effectLst/>
                        </a:rPr>
                        <a:t>0.54(0.24-1.20) </a:t>
                      </a:r>
                      <a:endParaRPr lang="en-US" sz="1200" b="1" kern="100" dirty="0">
                        <a:effectLst/>
                      </a:endParaRPr>
                    </a:p>
                    <a:p>
                      <a:pPr marL="0" marR="0" algn="ctr" fontAlgn="base">
                        <a:spcBef>
                          <a:spcPts val="0"/>
                        </a:spcBef>
                        <a:spcAft>
                          <a:spcPts val="0"/>
                        </a:spcAft>
                      </a:pPr>
                      <a:r>
                        <a:rPr lang="en-US" sz="1200" b="1" kern="0" dirty="0">
                          <a:effectLst/>
                        </a:rPr>
                        <a:t>0.78(0.36-1.70)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(ref) </a:t>
                      </a:r>
                      <a:endParaRPr lang="en-US" sz="1200" b="1" kern="100">
                        <a:effectLst/>
                      </a:endParaRPr>
                    </a:p>
                    <a:p>
                      <a:pPr marL="0" marR="0" algn="ctr" fontAlgn="base">
                        <a:spcBef>
                          <a:spcPts val="0"/>
                        </a:spcBef>
                        <a:spcAft>
                          <a:spcPts val="0"/>
                        </a:spcAft>
                      </a:pPr>
                      <a:r>
                        <a:rPr lang="en-US" sz="1200" b="1" kern="0">
                          <a:effectLst/>
                        </a:rPr>
                        <a:t>0.03(0.01-1.53) </a:t>
                      </a:r>
                      <a:endParaRPr lang="en-US" sz="1200" b="1" kern="100">
                        <a:effectLst/>
                      </a:endParaRPr>
                    </a:p>
                    <a:p>
                      <a:pPr marL="0" marR="0" algn="ctr" fontAlgn="base">
                        <a:spcBef>
                          <a:spcPts val="0"/>
                        </a:spcBef>
                        <a:spcAft>
                          <a:spcPts val="0"/>
                        </a:spcAft>
                      </a:pPr>
                      <a:r>
                        <a:rPr lang="en-US" sz="1200" b="1" kern="0">
                          <a:effectLst/>
                        </a:rPr>
                        <a:t>0.01*(0.01-0.49)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(ref) </a:t>
                      </a:r>
                      <a:endParaRPr lang="en-US" sz="1200" b="1" kern="100">
                        <a:effectLst/>
                      </a:endParaRPr>
                    </a:p>
                    <a:p>
                      <a:pPr marL="0" marR="0" algn="ctr" fontAlgn="base">
                        <a:spcBef>
                          <a:spcPts val="0"/>
                        </a:spcBef>
                        <a:spcAft>
                          <a:spcPts val="0"/>
                        </a:spcAft>
                      </a:pPr>
                      <a:r>
                        <a:rPr lang="en-US" sz="1200" b="1" kern="0">
                          <a:effectLst/>
                        </a:rPr>
                        <a:t>1.42(0.43-4.73) </a:t>
                      </a:r>
                      <a:endParaRPr lang="en-US" sz="1200" b="1" kern="100">
                        <a:effectLst/>
                      </a:endParaRPr>
                    </a:p>
                    <a:p>
                      <a:pPr marL="0" marR="0" algn="ctr" fontAlgn="base">
                        <a:spcBef>
                          <a:spcPts val="0"/>
                        </a:spcBef>
                        <a:spcAft>
                          <a:spcPts val="0"/>
                        </a:spcAft>
                      </a:pPr>
                      <a:r>
                        <a:rPr lang="en-US" sz="1200" b="1" kern="0">
                          <a:effectLst/>
                        </a:rPr>
                        <a:t>0.60(0.17-2.08)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(ref) </a:t>
                      </a:r>
                      <a:endParaRPr lang="en-US" sz="1200" b="1" kern="100">
                        <a:effectLst/>
                      </a:endParaRPr>
                    </a:p>
                    <a:p>
                      <a:pPr marL="0" marR="0" algn="ctr" fontAlgn="base">
                        <a:spcBef>
                          <a:spcPts val="0"/>
                        </a:spcBef>
                        <a:spcAft>
                          <a:spcPts val="0"/>
                        </a:spcAft>
                      </a:pPr>
                      <a:r>
                        <a:rPr lang="en-US" sz="1200" b="1" kern="0">
                          <a:effectLst/>
                        </a:rPr>
                        <a:t>0.89(0.11-7.13) </a:t>
                      </a:r>
                      <a:endParaRPr lang="en-US" sz="1200" b="1" kern="100">
                        <a:effectLst/>
                      </a:endParaRPr>
                    </a:p>
                    <a:p>
                      <a:pPr marL="0" marR="0" algn="ctr" fontAlgn="base">
                        <a:spcBef>
                          <a:spcPts val="0"/>
                        </a:spcBef>
                        <a:spcAft>
                          <a:spcPts val="0"/>
                        </a:spcAft>
                      </a:pPr>
                      <a:r>
                        <a:rPr lang="en-US" sz="1200" b="1" kern="0">
                          <a:effectLst/>
                        </a:rPr>
                        <a:t>0.26(0.04-1.75)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extLst>
                  <a:ext uri="{0D108BD9-81ED-4DB2-BD59-A6C34878D82A}">
                    <a16:rowId xmlns:a16="http://schemas.microsoft.com/office/drawing/2014/main" val="4255195686"/>
                  </a:ext>
                </a:extLst>
              </a:tr>
              <a:tr h="1015116">
                <a:tc>
                  <a:txBody>
                    <a:bodyPr/>
                    <a:lstStyle/>
                    <a:p>
                      <a:pPr marL="0" marR="0" algn="ctr" fontAlgn="base">
                        <a:spcBef>
                          <a:spcPts val="0"/>
                        </a:spcBef>
                        <a:spcAft>
                          <a:spcPts val="0"/>
                        </a:spcAft>
                      </a:pPr>
                      <a:r>
                        <a:rPr lang="en-US" sz="1600" kern="0">
                          <a:solidFill>
                            <a:schemeClr val="tx1"/>
                          </a:solidFill>
                          <a:effectLst/>
                        </a:rPr>
                        <a:t>Income </a:t>
                      </a:r>
                      <a:endParaRPr lang="en-US" sz="1600" kern="100">
                        <a:solidFill>
                          <a:schemeClr val="tx1"/>
                        </a:solidFill>
                        <a:effectLst/>
                      </a:endParaRPr>
                    </a:p>
                    <a:p>
                      <a:pPr marL="0" marR="0" algn="ctr" fontAlgn="base">
                        <a:spcBef>
                          <a:spcPts val="0"/>
                        </a:spcBef>
                        <a:spcAft>
                          <a:spcPts val="0"/>
                        </a:spcAft>
                      </a:pPr>
                      <a:r>
                        <a:rPr lang="en-US" sz="1600" kern="0">
                          <a:solidFill>
                            <a:schemeClr val="tx1"/>
                          </a:solidFill>
                          <a:effectLst/>
                        </a:rPr>
                        <a:t>     ≤19,999 </a:t>
                      </a:r>
                      <a:endParaRPr lang="en-US" sz="1600" kern="100">
                        <a:solidFill>
                          <a:schemeClr val="tx1"/>
                        </a:solidFill>
                        <a:effectLst/>
                      </a:endParaRPr>
                    </a:p>
                    <a:p>
                      <a:pPr marL="0" marR="0" algn="ctr" fontAlgn="base">
                        <a:spcBef>
                          <a:spcPts val="0"/>
                        </a:spcBef>
                        <a:spcAft>
                          <a:spcPts val="0"/>
                        </a:spcAft>
                      </a:pPr>
                      <a:r>
                        <a:rPr lang="en-US" sz="1600" kern="0">
                          <a:solidFill>
                            <a:schemeClr val="tx1"/>
                          </a:solidFill>
                          <a:effectLst/>
                        </a:rPr>
                        <a:t>     20,000-39,999 </a:t>
                      </a:r>
                      <a:endParaRPr lang="en-US" sz="1600" kern="100">
                        <a:solidFill>
                          <a:schemeClr val="tx1"/>
                        </a:solidFill>
                        <a:effectLst/>
                      </a:endParaRPr>
                    </a:p>
                    <a:p>
                      <a:pPr marL="0" marR="0" algn="ctr" fontAlgn="base">
                        <a:spcBef>
                          <a:spcPts val="0"/>
                        </a:spcBef>
                        <a:spcAft>
                          <a:spcPts val="0"/>
                        </a:spcAft>
                      </a:pPr>
                      <a:r>
                        <a:rPr lang="en-US" sz="1600" kern="0">
                          <a:solidFill>
                            <a:schemeClr val="tx1"/>
                          </a:solidFill>
                          <a:effectLst/>
                        </a:rPr>
                        <a:t>     40,000+ </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(ref) </a:t>
                      </a:r>
                      <a:endParaRPr lang="en-US" sz="1200" b="1" kern="100">
                        <a:effectLst/>
                      </a:endParaRPr>
                    </a:p>
                    <a:p>
                      <a:pPr marL="0" marR="0" algn="ctr" fontAlgn="base">
                        <a:spcBef>
                          <a:spcPts val="0"/>
                        </a:spcBef>
                        <a:spcAft>
                          <a:spcPts val="0"/>
                        </a:spcAft>
                      </a:pPr>
                      <a:r>
                        <a:rPr lang="en-US" sz="1200" b="1" kern="0">
                          <a:effectLst/>
                        </a:rPr>
                        <a:t>0.72 (0.16-3.28) </a:t>
                      </a:r>
                      <a:endParaRPr lang="en-US" sz="1200" b="1" kern="100">
                        <a:effectLst/>
                      </a:endParaRPr>
                    </a:p>
                    <a:p>
                      <a:pPr marL="0" marR="0" algn="ctr" fontAlgn="base">
                        <a:spcBef>
                          <a:spcPts val="0"/>
                        </a:spcBef>
                        <a:spcAft>
                          <a:spcPts val="0"/>
                        </a:spcAft>
                      </a:pPr>
                      <a:r>
                        <a:rPr lang="en-US" sz="1200" b="1" kern="0">
                          <a:effectLst/>
                        </a:rPr>
                        <a:t>0.26 (0.03-1.96)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(ref) </a:t>
                      </a:r>
                      <a:endParaRPr lang="en-US" sz="1200" b="1" kern="100">
                        <a:effectLst/>
                      </a:endParaRPr>
                    </a:p>
                    <a:p>
                      <a:pPr marL="0" marR="0" algn="ctr" fontAlgn="base">
                        <a:spcBef>
                          <a:spcPts val="0"/>
                        </a:spcBef>
                        <a:spcAft>
                          <a:spcPts val="0"/>
                        </a:spcAft>
                      </a:pPr>
                      <a:r>
                        <a:rPr lang="en-US" sz="1200" b="1" kern="0">
                          <a:effectLst/>
                        </a:rPr>
                        <a:t>1.74(0.60-5.01) </a:t>
                      </a:r>
                      <a:endParaRPr lang="en-US" sz="1200" b="1" kern="100">
                        <a:effectLst/>
                      </a:endParaRPr>
                    </a:p>
                    <a:p>
                      <a:pPr marL="0" marR="0" algn="ctr" fontAlgn="base">
                        <a:spcBef>
                          <a:spcPts val="0"/>
                        </a:spcBef>
                        <a:spcAft>
                          <a:spcPts val="0"/>
                        </a:spcAft>
                      </a:pPr>
                      <a:r>
                        <a:rPr lang="en-US" sz="1200" b="1" kern="0">
                          <a:effectLst/>
                        </a:rPr>
                        <a:t>2.76(0.47-16.16)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(ref) </a:t>
                      </a:r>
                      <a:endParaRPr lang="en-US" sz="1200" b="1" kern="100" dirty="0">
                        <a:effectLst/>
                      </a:endParaRPr>
                    </a:p>
                    <a:p>
                      <a:pPr marL="0" marR="0" algn="ctr" fontAlgn="base">
                        <a:spcBef>
                          <a:spcPts val="0"/>
                        </a:spcBef>
                        <a:spcAft>
                          <a:spcPts val="0"/>
                        </a:spcAft>
                      </a:pPr>
                      <a:r>
                        <a:rPr lang="en-US" sz="1200" b="1" kern="0" dirty="0">
                          <a:effectLst/>
                        </a:rPr>
                        <a:t>1.37(0.18-10.53) </a:t>
                      </a:r>
                      <a:endParaRPr lang="en-US" sz="1200" b="1" kern="100" dirty="0">
                        <a:effectLst/>
                      </a:endParaRPr>
                    </a:p>
                    <a:p>
                      <a:pPr marL="0" marR="0" algn="ctr" fontAlgn="base">
                        <a:spcBef>
                          <a:spcPts val="0"/>
                        </a:spcBef>
                        <a:spcAft>
                          <a:spcPts val="0"/>
                        </a:spcAft>
                      </a:pPr>
                      <a:r>
                        <a:rPr lang="en-US" sz="1200" b="1" kern="0" dirty="0">
                          <a:effectLst/>
                        </a:rPr>
                        <a:t>15.82(0.37-683.29)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(ref) </a:t>
                      </a:r>
                      <a:endParaRPr lang="en-US" sz="1200" b="1" kern="100">
                        <a:effectLst/>
                      </a:endParaRPr>
                    </a:p>
                    <a:p>
                      <a:pPr marL="0" marR="0" algn="ctr" fontAlgn="base">
                        <a:spcBef>
                          <a:spcPts val="0"/>
                        </a:spcBef>
                        <a:spcAft>
                          <a:spcPts val="0"/>
                        </a:spcAft>
                      </a:pPr>
                      <a:r>
                        <a:rPr lang="en-US" sz="1200" b="1" kern="0">
                          <a:effectLst/>
                        </a:rPr>
                        <a:t>1.38(0.44-4.32) </a:t>
                      </a:r>
                      <a:endParaRPr lang="en-US" sz="1200" b="1" kern="100">
                        <a:effectLst/>
                      </a:endParaRPr>
                    </a:p>
                    <a:p>
                      <a:pPr marL="0" marR="0" algn="ctr" fontAlgn="base">
                        <a:spcBef>
                          <a:spcPts val="0"/>
                        </a:spcBef>
                        <a:spcAft>
                          <a:spcPts val="0"/>
                        </a:spcAft>
                      </a:pPr>
                      <a:r>
                        <a:rPr lang="en-US" sz="1200" b="1" kern="0">
                          <a:effectLst/>
                        </a:rPr>
                        <a:t>--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(ref) </a:t>
                      </a:r>
                      <a:endParaRPr lang="en-US" sz="1200" b="1" kern="100">
                        <a:effectLst/>
                      </a:endParaRPr>
                    </a:p>
                    <a:p>
                      <a:pPr marL="0" marR="0" algn="ctr" fontAlgn="base">
                        <a:spcBef>
                          <a:spcPts val="0"/>
                        </a:spcBef>
                        <a:spcAft>
                          <a:spcPts val="0"/>
                        </a:spcAft>
                      </a:pPr>
                      <a:r>
                        <a:rPr lang="en-US" sz="1200" b="1" kern="0">
                          <a:effectLst/>
                        </a:rPr>
                        <a:t>4.52(0.35-58.11) </a:t>
                      </a:r>
                      <a:endParaRPr lang="en-US" sz="1200" b="1" kern="100">
                        <a:effectLst/>
                      </a:endParaRPr>
                    </a:p>
                    <a:p>
                      <a:pPr marL="0" marR="0" algn="ctr" fontAlgn="base">
                        <a:spcBef>
                          <a:spcPts val="0"/>
                        </a:spcBef>
                        <a:spcAft>
                          <a:spcPts val="0"/>
                        </a:spcAft>
                      </a:pPr>
                      <a:r>
                        <a:rPr lang="en-US" sz="1200" b="1" kern="0">
                          <a:effectLst/>
                        </a:rPr>
                        <a:t>--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extLst>
                  <a:ext uri="{0D108BD9-81ED-4DB2-BD59-A6C34878D82A}">
                    <a16:rowId xmlns:a16="http://schemas.microsoft.com/office/drawing/2014/main" val="1839574652"/>
                  </a:ext>
                </a:extLst>
              </a:tr>
              <a:tr h="794424">
                <a:tc>
                  <a:txBody>
                    <a:bodyPr/>
                    <a:lstStyle/>
                    <a:p>
                      <a:pPr marL="0" marR="0" algn="ctr" fontAlgn="base">
                        <a:spcBef>
                          <a:spcPts val="0"/>
                        </a:spcBef>
                        <a:spcAft>
                          <a:spcPts val="0"/>
                        </a:spcAft>
                      </a:pPr>
                      <a:r>
                        <a:rPr lang="en-US" sz="1600" kern="0" dirty="0">
                          <a:solidFill>
                            <a:schemeClr val="tx1"/>
                          </a:solidFill>
                          <a:effectLst/>
                        </a:rPr>
                        <a:t>Insurance </a:t>
                      </a:r>
                      <a:endParaRPr lang="en-US" sz="1600" kern="100" dirty="0">
                        <a:solidFill>
                          <a:schemeClr val="tx1"/>
                        </a:solidFill>
                        <a:effectLst/>
                      </a:endParaRPr>
                    </a:p>
                    <a:p>
                      <a:pPr marL="0" marR="0" algn="ctr" fontAlgn="base">
                        <a:spcBef>
                          <a:spcPts val="0"/>
                        </a:spcBef>
                        <a:spcAft>
                          <a:spcPts val="0"/>
                        </a:spcAft>
                      </a:pPr>
                      <a:r>
                        <a:rPr lang="en-US" sz="1600" kern="0" dirty="0">
                          <a:solidFill>
                            <a:schemeClr val="tx1"/>
                          </a:solidFill>
                          <a:effectLst/>
                        </a:rPr>
                        <a:t>    No </a:t>
                      </a:r>
                      <a:endParaRPr lang="en-US" sz="1600" kern="100" dirty="0">
                        <a:solidFill>
                          <a:schemeClr val="tx1"/>
                        </a:solidFill>
                        <a:effectLst/>
                      </a:endParaRPr>
                    </a:p>
                    <a:p>
                      <a:pPr marL="0" marR="0" algn="ctr" fontAlgn="base">
                        <a:spcBef>
                          <a:spcPts val="0"/>
                        </a:spcBef>
                        <a:spcAft>
                          <a:spcPts val="0"/>
                        </a:spcAft>
                      </a:pPr>
                      <a:r>
                        <a:rPr lang="en-US" sz="1600" kern="0" dirty="0">
                          <a:solidFill>
                            <a:schemeClr val="tx1"/>
                          </a:solidFill>
                          <a:effectLst/>
                        </a:rPr>
                        <a:t>    Yes </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(ref) </a:t>
                      </a:r>
                      <a:endParaRPr lang="en-US" sz="1200" b="1" kern="100">
                        <a:effectLst/>
                      </a:endParaRPr>
                    </a:p>
                    <a:p>
                      <a:pPr marL="0" marR="0" algn="ctr" fontAlgn="base">
                        <a:spcBef>
                          <a:spcPts val="0"/>
                        </a:spcBef>
                        <a:spcAft>
                          <a:spcPts val="0"/>
                        </a:spcAft>
                      </a:pPr>
                      <a:r>
                        <a:rPr lang="en-US" sz="1200" b="1" kern="0">
                          <a:effectLst/>
                        </a:rPr>
                        <a:t>1.33(0.43-4.14)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(ref) </a:t>
                      </a:r>
                      <a:endParaRPr lang="en-US" sz="1200" b="1" kern="100">
                        <a:effectLst/>
                      </a:endParaRPr>
                    </a:p>
                    <a:p>
                      <a:pPr marL="0" marR="0" algn="ctr" fontAlgn="base">
                        <a:spcBef>
                          <a:spcPts val="0"/>
                        </a:spcBef>
                        <a:spcAft>
                          <a:spcPts val="0"/>
                        </a:spcAft>
                      </a:pPr>
                      <a:r>
                        <a:rPr lang="en-US" sz="1200" b="1" kern="0">
                          <a:effectLst/>
                        </a:rPr>
                        <a:t>0.71(0.35-1.46)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(ref) </a:t>
                      </a:r>
                      <a:endParaRPr lang="en-US" sz="1200" b="1" kern="100" dirty="0">
                        <a:effectLst/>
                      </a:endParaRPr>
                    </a:p>
                    <a:p>
                      <a:pPr marL="0" marR="0" algn="ctr" fontAlgn="base">
                        <a:spcBef>
                          <a:spcPts val="0"/>
                        </a:spcBef>
                        <a:spcAft>
                          <a:spcPts val="0"/>
                        </a:spcAft>
                      </a:pPr>
                      <a:r>
                        <a:rPr lang="en-US" sz="1200" b="1" kern="0" dirty="0">
                          <a:effectLst/>
                        </a:rPr>
                        <a:t>0.34(0.06-2.03)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a:effectLst/>
                        </a:rPr>
                        <a:t> </a:t>
                      </a:r>
                      <a:endParaRPr lang="en-US" sz="1200" b="1" kern="100">
                        <a:effectLst/>
                      </a:endParaRPr>
                    </a:p>
                    <a:p>
                      <a:pPr marL="0" marR="0" algn="ctr" fontAlgn="base">
                        <a:spcBef>
                          <a:spcPts val="0"/>
                        </a:spcBef>
                        <a:spcAft>
                          <a:spcPts val="0"/>
                        </a:spcAft>
                      </a:pPr>
                      <a:r>
                        <a:rPr lang="en-US" sz="1200" b="1" kern="0">
                          <a:effectLst/>
                        </a:rPr>
                        <a:t>(ref) </a:t>
                      </a:r>
                      <a:endParaRPr lang="en-US" sz="1200" b="1" kern="100">
                        <a:effectLst/>
                      </a:endParaRPr>
                    </a:p>
                    <a:p>
                      <a:pPr marL="0" marR="0" algn="ctr" fontAlgn="base">
                        <a:spcBef>
                          <a:spcPts val="0"/>
                        </a:spcBef>
                        <a:spcAft>
                          <a:spcPts val="0"/>
                        </a:spcAft>
                      </a:pPr>
                      <a:r>
                        <a:rPr lang="en-US" sz="1200" b="1" kern="0">
                          <a:effectLst/>
                        </a:rPr>
                        <a:t>0.61(0.21-1.78) </a:t>
                      </a:r>
                      <a:endParaRPr lang="en-US"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tc>
                  <a:txBody>
                    <a:bodyPr/>
                    <a:lstStyle/>
                    <a:p>
                      <a:pPr marL="0" marR="0" algn="ctr" fontAlgn="base">
                        <a:spcBef>
                          <a:spcPts val="0"/>
                        </a:spcBef>
                        <a:spcAft>
                          <a:spcPts val="0"/>
                        </a:spcAft>
                      </a:pPr>
                      <a:r>
                        <a:rPr lang="en-US" sz="1200" b="1" kern="0" dirty="0">
                          <a:effectLst/>
                        </a:rPr>
                        <a:t> </a:t>
                      </a:r>
                      <a:endParaRPr lang="en-US" sz="1200" b="1" kern="100" dirty="0">
                        <a:effectLst/>
                      </a:endParaRPr>
                    </a:p>
                    <a:p>
                      <a:pPr marL="0" marR="0" algn="ctr" fontAlgn="base">
                        <a:spcBef>
                          <a:spcPts val="0"/>
                        </a:spcBef>
                        <a:spcAft>
                          <a:spcPts val="0"/>
                        </a:spcAft>
                      </a:pPr>
                      <a:r>
                        <a:rPr lang="en-US" sz="1200" b="1" kern="0" dirty="0">
                          <a:effectLst/>
                        </a:rPr>
                        <a:t>(ref) </a:t>
                      </a:r>
                      <a:endParaRPr lang="en-US" sz="1200" b="1" kern="100" dirty="0">
                        <a:effectLst/>
                      </a:endParaRPr>
                    </a:p>
                    <a:p>
                      <a:pPr marL="0" marR="0" algn="ctr" fontAlgn="base">
                        <a:spcBef>
                          <a:spcPts val="0"/>
                        </a:spcBef>
                        <a:spcAft>
                          <a:spcPts val="0"/>
                        </a:spcAft>
                      </a:pPr>
                      <a:r>
                        <a:rPr lang="en-US" sz="1200" b="1" kern="0" dirty="0">
                          <a:effectLst/>
                        </a:rPr>
                        <a:t>0.12(0.02-0.79)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 marR="6577" marT="0" marB="0"/>
                </a:tc>
                <a:extLst>
                  <a:ext uri="{0D108BD9-81ED-4DB2-BD59-A6C34878D82A}">
                    <a16:rowId xmlns:a16="http://schemas.microsoft.com/office/drawing/2014/main" val="2756571392"/>
                  </a:ext>
                </a:extLst>
              </a:tr>
            </a:tbl>
          </a:graphicData>
        </a:graphic>
      </p:graphicFrame>
    </p:spTree>
    <p:extLst>
      <p:ext uri="{BB962C8B-B14F-4D97-AF65-F5344CB8AC3E}">
        <p14:creationId xmlns:p14="http://schemas.microsoft.com/office/powerpoint/2010/main" val="175904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1157263" y="259579"/>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6096000" y="259579"/>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2" name="TextBox 21">
            <a:extLst>
              <a:ext uri="{FF2B5EF4-FFF2-40B4-BE49-F238E27FC236}">
                <a16:creationId xmlns:a16="http://schemas.microsoft.com/office/drawing/2014/main" id="{9156FBA4-F187-409C-76F6-1E9804085504}"/>
              </a:ext>
            </a:extLst>
          </p:cNvPr>
          <p:cNvSpPr txBox="1"/>
          <p:nvPr/>
        </p:nvSpPr>
        <p:spPr>
          <a:xfrm>
            <a:off x="3784908" y="622372"/>
            <a:ext cx="48961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dirty="0">
                <a:solidFill>
                  <a:srgbClr val="C00000"/>
                </a:solidFill>
                <a:latin typeface="Arial" panose="020B0604020202020204" pitchFamily="34" charset="0"/>
                <a:ea typeface="Source Sans Pro Black"/>
                <a:cs typeface="Arial" panose="020B0604020202020204" pitchFamily="34" charset="0"/>
              </a:rPr>
              <a:t>Conclusion</a:t>
            </a:r>
          </a:p>
        </p:txBody>
      </p:sp>
      <p:sp>
        <p:nvSpPr>
          <p:cNvPr id="7" name="TextBox 6">
            <a:extLst>
              <a:ext uri="{FF2B5EF4-FFF2-40B4-BE49-F238E27FC236}">
                <a16:creationId xmlns:a16="http://schemas.microsoft.com/office/drawing/2014/main" id="{9669E133-47F2-09E3-F775-1481D11CAD36}"/>
              </a:ext>
            </a:extLst>
          </p:cNvPr>
          <p:cNvSpPr txBox="1"/>
          <p:nvPr/>
        </p:nvSpPr>
        <p:spPr>
          <a:xfrm>
            <a:off x="1198150" y="2369031"/>
            <a:ext cx="10069667" cy="3046988"/>
          </a:xfrm>
          <a:prstGeom prst="rect">
            <a:avLst/>
          </a:prstGeom>
          <a:noFill/>
        </p:spPr>
        <p:txBody>
          <a:bodyPr wrap="square">
            <a:spAutoFit/>
          </a:bodyPr>
          <a:lstStyle/>
          <a:p>
            <a:pPr algn="just"/>
            <a:r>
              <a:rPr lang="en-US" sz="3200" dirty="0">
                <a:latin typeface="Times New Roman" charset="0"/>
                <a:ea typeface="Times New Roman" charset="0"/>
                <a:cs typeface="Times New Roman" charset="0"/>
              </a:rPr>
              <a:t>Understanding the sociodemographic risk factors linked to gender-based disparities in cognitive impairment is essential not only for gaining more insights into Alzheimer’s disease and dementia prevention but also for the advancement of healthcare and medical approaches specific to each gender in the underserved rural communities of West Texas.</a:t>
            </a:r>
          </a:p>
        </p:txBody>
      </p:sp>
    </p:spTree>
    <p:extLst>
      <p:ext uri="{BB962C8B-B14F-4D97-AF65-F5344CB8AC3E}">
        <p14:creationId xmlns:p14="http://schemas.microsoft.com/office/powerpoint/2010/main" val="220232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picture containing text, outdoor, water, sunset&#10;&#10;Description automatically generated">
            <a:extLst>
              <a:ext uri="{FF2B5EF4-FFF2-40B4-BE49-F238E27FC236}">
                <a16:creationId xmlns:a16="http://schemas.microsoft.com/office/drawing/2014/main" id="{F8462DB7-A8D1-B162-BF3F-7F4620C6B648}"/>
              </a:ext>
            </a:extLst>
          </p:cNvPr>
          <p:cNvPicPr>
            <a:picLocks noChangeAspect="1"/>
          </p:cNvPicPr>
          <p:nvPr/>
        </p:nvPicPr>
        <p:blipFill>
          <a:blip r:embed="rId3"/>
          <a:stretch>
            <a:fillRect/>
          </a:stretch>
        </p:blipFill>
        <p:spPr>
          <a:xfrm>
            <a:off x="-7816" y="0"/>
            <a:ext cx="12199815" cy="6857511"/>
          </a:xfrm>
          <a:prstGeom prst="rect">
            <a:avLst/>
          </a:prstGeom>
        </p:spPr>
      </p:pic>
      <p:sp>
        <p:nvSpPr>
          <p:cNvPr id="10" name="Rectangle 9">
            <a:extLst>
              <a:ext uri="{FF2B5EF4-FFF2-40B4-BE49-F238E27FC236}">
                <a16:creationId xmlns:a16="http://schemas.microsoft.com/office/drawing/2014/main" id="{392B16C1-65F4-DF3D-6926-CE582CC68BF8}"/>
              </a:ext>
            </a:extLst>
          </p:cNvPr>
          <p:cNvSpPr/>
          <p:nvPr/>
        </p:nvSpPr>
        <p:spPr>
          <a:xfrm>
            <a:off x="0" y="5851769"/>
            <a:ext cx="12191999" cy="100623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C1796D0-F1F3-3D8B-7F90-CBDE204E4872}"/>
              </a:ext>
            </a:extLst>
          </p:cNvPr>
          <p:cNvSpPr txBox="1"/>
          <p:nvPr/>
        </p:nvSpPr>
        <p:spPr>
          <a:xfrm>
            <a:off x="5913345" y="588370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latin typeface="Calibri"/>
                <a:cs typeface="Calibri"/>
              </a:rPr>
              <a:t>2nd ANNUAL</a:t>
            </a:r>
            <a:endParaRPr lang="en-US" dirty="0"/>
          </a:p>
          <a:p>
            <a:pPr algn="r"/>
            <a:r>
              <a:rPr lang="en-US" b="1" dirty="0">
                <a:solidFill>
                  <a:schemeClr val="bg1"/>
                </a:solidFill>
                <a:latin typeface="Calibri"/>
                <a:cs typeface="Calibri"/>
              </a:rPr>
              <a:t>WEST TEXAS HEALTH DISPARITIES</a:t>
            </a:r>
          </a:p>
          <a:p>
            <a:pPr algn="r"/>
            <a:r>
              <a:rPr lang="en-US" b="1" dirty="0">
                <a:solidFill>
                  <a:schemeClr val="bg1"/>
                </a:solidFill>
                <a:latin typeface="Calibri"/>
                <a:cs typeface="Calibri"/>
              </a:rPr>
              <a:t>RESEARCH SYMPOSIUM</a:t>
            </a:r>
          </a:p>
        </p:txBody>
      </p:sp>
      <p:pic>
        <p:nvPicPr>
          <p:cNvPr id="32" name="Picture 4" descr="Logo, company name&#10;&#10;Description automatically generated">
            <a:extLst>
              <a:ext uri="{FF2B5EF4-FFF2-40B4-BE49-F238E27FC236}">
                <a16:creationId xmlns:a16="http://schemas.microsoft.com/office/drawing/2014/main" id="{558099CB-689A-4174-A451-B54CB6AFB2A4}"/>
              </a:ext>
            </a:extLst>
          </p:cNvPr>
          <p:cNvPicPr>
            <a:picLocks noChangeAspect="1"/>
          </p:cNvPicPr>
          <p:nvPr/>
        </p:nvPicPr>
        <p:blipFill rotWithShape="1">
          <a:blip r:embed="rId4"/>
          <a:srcRect l="15290" t="18902" r="17125" b="28354"/>
          <a:stretch/>
        </p:blipFill>
        <p:spPr>
          <a:xfrm>
            <a:off x="10957808" y="5961468"/>
            <a:ext cx="1053488" cy="783305"/>
          </a:xfrm>
          <a:prstGeom prst="rect">
            <a:avLst/>
          </a:prstGeom>
        </p:spPr>
      </p:pic>
      <p:sp>
        <p:nvSpPr>
          <p:cNvPr id="2" name="TextBox 1">
            <a:extLst>
              <a:ext uri="{FF2B5EF4-FFF2-40B4-BE49-F238E27FC236}">
                <a16:creationId xmlns:a16="http://schemas.microsoft.com/office/drawing/2014/main" id="{5BF827AD-0012-9C34-EE79-0ED774687C3C}"/>
              </a:ext>
            </a:extLst>
          </p:cNvPr>
          <p:cNvSpPr txBox="1"/>
          <p:nvPr/>
        </p:nvSpPr>
        <p:spPr>
          <a:xfrm>
            <a:off x="3096207" y="518456"/>
            <a:ext cx="5991768" cy="4524315"/>
          </a:xfrm>
          <a:prstGeom prst="rect">
            <a:avLst/>
          </a:prstGeom>
          <a:noFill/>
        </p:spPr>
        <p:txBody>
          <a:bodyPr wrap="none" rtlCol="0">
            <a:spAutoFit/>
          </a:bodyPr>
          <a:lstStyle/>
          <a:p>
            <a:pPr algn="ctr"/>
            <a:r>
              <a:rPr lang="en-US" sz="9600" dirty="0">
                <a:solidFill>
                  <a:srgbClr val="FF0000"/>
                </a:solidFill>
              </a:rPr>
              <a:t>A </a:t>
            </a:r>
          </a:p>
          <a:p>
            <a:pPr algn="ctr"/>
            <a:r>
              <a:rPr lang="en-US" sz="9600" dirty="0">
                <a:solidFill>
                  <a:srgbClr val="FF0000"/>
                </a:solidFill>
              </a:rPr>
              <a:t>Special</a:t>
            </a:r>
          </a:p>
          <a:p>
            <a:pPr algn="ctr"/>
            <a:r>
              <a:rPr lang="en-US" sz="9600" dirty="0">
                <a:solidFill>
                  <a:srgbClr val="FF0000"/>
                </a:solidFill>
              </a:rPr>
              <a:t> Thank You!</a:t>
            </a:r>
          </a:p>
        </p:txBody>
      </p: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6378</TotalTime>
  <Words>1443</Words>
  <Application>Microsoft Macintosh PowerPoint</Application>
  <PresentationFormat>Widescreen</PresentationFormat>
  <Paragraphs>636</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Source Sans Pro Black</vt:lpstr>
      <vt:lpstr>Times</vt:lpstr>
      <vt:lpstr>Times New Roman</vt:lpstr>
      <vt:lpstr>Wingdings</vt:lpstr>
      <vt:lpstr>office theme</vt:lpstr>
      <vt:lpstr>PowerPoint Presentation</vt:lpstr>
      <vt:lpstr>PowerPoint Presentation</vt:lpstr>
      <vt:lpstr>Comparison of Normal Cognition and Cognitive Decline                       Between Males and Females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Campuzano, Erica</dc:creator>
  <cp:lastModifiedBy>Opemipo Omotara</cp:lastModifiedBy>
  <cp:revision>305</cp:revision>
  <dcterms:created xsi:type="dcterms:W3CDTF">2023-03-20T19:13:22Z</dcterms:created>
  <dcterms:modified xsi:type="dcterms:W3CDTF">2024-03-09T04:17:22Z</dcterms:modified>
</cp:coreProperties>
</file>