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ource Sans Pro Black" panose="020F0502020204030204" pitchFamily="34" charset="0"/>
      <p:bold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/0zm852HmCObBxMe7zhtuOi2c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1d28abf72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1d28abf72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378c47604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2378c47604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1d28abf72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21d28abf72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d28abf72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21d28abf72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d28abf72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21d28abf72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1d28abf728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21d28abf72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picture containing text, outdoor, water, suns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08" y="244"/>
            <a:ext cx="12199815" cy="685751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0" y="5851769"/>
            <a:ext cx="12191999" cy="100623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5913345" y="5883705"/>
            <a:ext cx="500500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1ST ANNUAL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WEST TEXAS HEALTH DISPARITIES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RESEARCH SYMPOSIUM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290" t="18902" r="17124" b="28354"/>
          <a:stretch/>
        </p:blipFill>
        <p:spPr>
          <a:xfrm>
            <a:off x="10957808" y="5961468"/>
            <a:ext cx="1053488" cy="78330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307189" y="1344910"/>
            <a:ext cx="70401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Sexual Violence in West Texas: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Assessment of the Texas Department of Public Safety Incident Reporting Data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507999" y="3863111"/>
            <a:ext cx="4896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Grace McCrea, BSA</a:t>
            </a:r>
            <a:endParaRPr sz="1200"/>
          </a:p>
        </p:txBody>
      </p:sp>
      <p:cxnSp>
        <p:nvCxnSpPr>
          <p:cNvPr id="90" name="Google Shape;90;p1"/>
          <p:cNvCxnSpPr/>
          <p:nvPr/>
        </p:nvCxnSpPr>
        <p:spPr>
          <a:xfrm>
            <a:off x="507995" y="3713927"/>
            <a:ext cx="4655700" cy="11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 txBox="1"/>
          <p:nvPr/>
        </p:nvSpPr>
        <p:spPr>
          <a:xfrm>
            <a:off x="0" y="4761900"/>
            <a:ext cx="92463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21d28abf728_0_41" descr="A picture containing text, outdoor, water, suns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9467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21d28abf728_0_41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287" t="18902" r="17126" b="28354"/>
          <a:stretch/>
        </p:blipFill>
        <p:spPr>
          <a:xfrm>
            <a:off x="10947648" y="241388"/>
            <a:ext cx="1053489" cy="78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21d28abf728_0_41"/>
          <p:cNvSpPr txBox="1"/>
          <p:nvPr/>
        </p:nvSpPr>
        <p:spPr>
          <a:xfrm>
            <a:off x="5964145" y="173785"/>
            <a:ext cx="5004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ANNUAL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 TEXAS HEALTH DISPARITIES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SYMPOSIUM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21d28abf728_0_41"/>
          <p:cNvSpPr txBox="1"/>
          <p:nvPr/>
        </p:nvSpPr>
        <p:spPr>
          <a:xfrm>
            <a:off x="388650" y="373825"/>
            <a:ext cx="72216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 sz="3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g21d28abf728_0_41"/>
          <p:cNvSpPr txBox="1"/>
          <p:nvPr/>
        </p:nvSpPr>
        <p:spPr>
          <a:xfrm>
            <a:off x="338500" y="1692550"/>
            <a:ext cx="1105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21d28abf728_0_41"/>
          <p:cNvSpPr txBox="1"/>
          <p:nvPr/>
        </p:nvSpPr>
        <p:spPr>
          <a:xfrm>
            <a:off x="463875" y="1692550"/>
            <a:ext cx="11446800" cy="3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99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●"/>
            </a:pPr>
            <a:r>
              <a:rPr lang="en-US" sz="2100" b="1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lang="en-US" sz="21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Crime in Texas</a:t>
            </a:r>
            <a:r>
              <a:rPr lang="en-US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Crime in Texas | Department of Public Safety. (n.d.). Retrieved from	https://www.dps.texas.gov/section/crime-records/crime-texas </a:t>
            </a:r>
            <a:endParaRPr sz="2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lnSpc>
                <a:spcPct val="199999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100"/>
              <a:buFont typeface="Times New Roman"/>
              <a:buChar char="●"/>
            </a:pPr>
            <a:r>
              <a:rPr lang="en-US" sz="2100" b="1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Lewis, S. (2003, September).</a:t>
            </a:r>
            <a:r>
              <a:rPr lang="en-US" sz="21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Sexual Assault in Rural Communitie</a:t>
            </a:r>
            <a:r>
              <a:rPr lang="en-US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 Harrisburg, PA: VAWnet, a project of the National Resource Center on Domestic Violence/Pennsylvania Coalition Against Domestic Violence. Retrieved 01/21/ 2023, from: http://www.vawnet.org</a:t>
            </a:r>
            <a:endParaRPr sz="19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 descr="A picture containing text, outdoor, water, suns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290" t="18902" r="17124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ANNUAL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 TEXAS HEALTH DISPARITIES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SYMPOSIUM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297655" y="294509"/>
            <a:ext cx="4896300" cy="24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DISCLOSURES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 descr="A picture containing text, outdoor, water, suns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290" t="18902" r="17124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ANNUAL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 TEXAS HEALTH DISPARITIES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SYMPOSIUM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388650" y="373825"/>
            <a:ext cx="72216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  <a:endParaRPr sz="3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00875" y="2043625"/>
            <a:ext cx="111333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en-US" sz="2600" b="1">
                <a:latin typeface="Times New Roman"/>
                <a:ea typeface="Times New Roman"/>
                <a:cs typeface="Times New Roman"/>
                <a:sym typeface="Times New Roman"/>
              </a:rPr>
              <a:t>Sexual violence is a significant public health issue affecting rural communities throughout West Texas.</a:t>
            </a:r>
            <a:endParaRPr sz="2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en-US" sz="2600" b="1">
                <a:latin typeface="Times New Roman"/>
                <a:ea typeface="Times New Roman"/>
                <a:cs typeface="Times New Roman"/>
                <a:sym typeface="Times New Roman"/>
              </a:rPr>
              <a:t>The effects of sexual violence and abuse are complicated in rural settings due to limited access to resources and geographic isolation.</a:t>
            </a:r>
            <a:endParaRPr sz="2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en-US" sz="2600" b="1">
                <a:latin typeface="Times New Roman"/>
                <a:ea typeface="Times New Roman"/>
                <a:cs typeface="Times New Roman"/>
                <a:sym typeface="Times New Roman"/>
              </a:rPr>
              <a:t>There are unique barriers that victims of sexual violence face in rural areas, including transportation and absence of resource</a:t>
            </a:r>
            <a:r>
              <a:rPr lang="en-US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centers</a:t>
            </a:r>
            <a:r>
              <a:rPr lang="en-US" sz="2600" b="1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2378c47604a_0_2" descr="A picture containing text, outdoor, water, suns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9467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2378c47604a_0_2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287" t="18902" r="17126" b="28354"/>
          <a:stretch/>
        </p:blipFill>
        <p:spPr>
          <a:xfrm>
            <a:off x="10947648" y="241388"/>
            <a:ext cx="1053489" cy="78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378c47604a_0_2"/>
          <p:cNvSpPr txBox="1"/>
          <p:nvPr/>
        </p:nvSpPr>
        <p:spPr>
          <a:xfrm>
            <a:off x="5964145" y="173785"/>
            <a:ext cx="5004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ANNUAL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 TEXAS HEALTH DISPARITIES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SYMPOSIUM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2378c47604a_0_2"/>
          <p:cNvSpPr txBox="1"/>
          <p:nvPr/>
        </p:nvSpPr>
        <p:spPr>
          <a:xfrm>
            <a:off x="388650" y="373825"/>
            <a:ext cx="72216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latin typeface="Times New Roman"/>
                <a:ea typeface="Times New Roman"/>
                <a:cs typeface="Times New Roman"/>
                <a:sym typeface="Times New Roman"/>
              </a:rPr>
              <a:t>PURPOSE</a:t>
            </a:r>
            <a:endParaRPr sz="3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g2378c47604a_0_2"/>
          <p:cNvSpPr txBox="1"/>
          <p:nvPr/>
        </p:nvSpPr>
        <p:spPr>
          <a:xfrm>
            <a:off x="529350" y="1534600"/>
            <a:ext cx="111333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 sz="3200" b="1">
                <a:latin typeface="Times New Roman"/>
                <a:ea typeface="Times New Roman"/>
                <a:cs typeface="Times New Roman"/>
                <a:sym typeface="Times New Roman"/>
              </a:rPr>
              <a:t>To assess if sexual violence incidence rates are comparable between urban and rural communities in West Texas.</a:t>
            </a: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 sz="3200" b="1">
                <a:latin typeface="Times New Roman"/>
                <a:ea typeface="Times New Roman"/>
                <a:cs typeface="Times New Roman"/>
                <a:sym typeface="Times New Roman"/>
              </a:rPr>
              <a:t>To emphasize the importance of educating and training leaders in rural communities so they are enabled to both identify and respond to the common signs of sexual violence.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 descr="A picture containing text, outdoor, water, suns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290" t="18902" r="17124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ANNUAL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 TEXAS HEALTH DISPARITIES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SYMPOSIUM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388650" y="373825"/>
            <a:ext cx="72216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latin typeface="Times New Roman"/>
                <a:ea typeface="Times New Roman"/>
                <a:cs typeface="Times New Roman"/>
                <a:sym typeface="Times New Roman"/>
              </a:rPr>
              <a:t>METHODS</a:t>
            </a:r>
            <a:endParaRPr sz="3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338500" y="1692550"/>
            <a:ext cx="110580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en-US" sz="2600" b="1">
                <a:latin typeface="Times New Roman"/>
                <a:ea typeface="Times New Roman"/>
                <a:cs typeface="Times New Roman"/>
                <a:sym typeface="Times New Roman"/>
              </a:rPr>
              <a:t>Utilizing the Texas Department of Public Safety Crime Report, data was extracted for 32 West Texas cities to assess the incident rates of sex offenses from </a:t>
            </a:r>
            <a:r>
              <a:rPr lang="en-US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2017-2021</a:t>
            </a:r>
            <a:r>
              <a:rPr lang="en-US" sz="2600" b="1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600" b="1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en-US" sz="2600" b="1">
                <a:latin typeface="Times New Roman"/>
                <a:ea typeface="Times New Roman"/>
                <a:cs typeface="Times New Roman"/>
                <a:sym typeface="Times New Roman"/>
              </a:rPr>
              <a:t>The 31 cities were divided into five groups based on population size, including &lt;5,000, 5,000-10,000, 10,000-20,000, 20,000-300,000, and &gt;300,000, then the average incident rate was calculated for each division.</a:t>
            </a:r>
            <a:endParaRPr sz="2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21d28abf728_0_21" descr="A picture containing text, outdoor, water, suns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9467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1d28abf728_0_21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287" t="18902" r="17126" b="28354"/>
          <a:stretch/>
        </p:blipFill>
        <p:spPr>
          <a:xfrm>
            <a:off x="10947648" y="241388"/>
            <a:ext cx="1053489" cy="78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21d28abf728_0_21"/>
          <p:cNvSpPr txBox="1"/>
          <p:nvPr/>
        </p:nvSpPr>
        <p:spPr>
          <a:xfrm>
            <a:off x="5964145" y="173785"/>
            <a:ext cx="5004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ANNUAL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 TEXAS HEALTH DISPARITIES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SYMPOSIUM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21d28abf728_0_21"/>
          <p:cNvSpPr txBox="1"/>
          <p:nvPr/>
        </p:nvSpPr>
        <p:spPr>
          <a:xfrm>
            <a:off x="388650" y="373825"/>
            <a:ext cx="72216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 sz="3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g21d28abf728_0_21"/>
          <p:cNvSpPr txBox="1"/>
          <p:nvPr/>
        </p:nvSpPr>
        <p:spPr>
          <a:xfrm>
            <a:off x="338500" y="1692550"/>
            <a:ext cx="1105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21d28abf728_0_21"/>
          <p:cNvSpPr txBox="1"/>
          <p:nvPr/>
        </p:nvSpPr>
        <p:spPr>
          <a:xfrm>
            <a:off x="463875" y="1692550"/>
            <a:ext cx="7221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21d28abf728_0_21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1003" y="1517000"/>
            <a:ext cx="8270000" cy="510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21d28abf728_0_5" descr="A picture containing text, outdoor, water, suns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9467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21d28abf728_0_5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287" t="18902" r="17126" b="28354"/>
          <a:stretch/>
        </p:blipFill>
        <p:spPr>
          <a:xfrm>
            <a:off x="10947648" y="241388"/>
            <a:ext cx="1053489" cy="78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1d28abf728_0_5"/>
          <p:cNvSpPr txBox="1"/>
          <p:nvPr/>
        </p:nvSpPr>
        <p:spPr>
          <a:xfrm>
            <a:off x="5964145" y="173785"/>
            <a:ext cx="5004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ANNUAL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 TEXAS HEALTH DISPARITIES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SYMPOSIUM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1d28abf728_0_5"/>
          <p:cNvSpPr txBox="1"/>
          <p:nvPr/>
        </p:nvSpPr>
        <p:spPr>
          <a:xfrm>
            <a:off x="388650" y="373825"/>
            <a:ext cx="72216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 sz="3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g21d28abf728_0_5"/>
          <p:cNvSpPr txBox="1"/>
          <p:nvPr/>
        </p:nvSpPr>
        <p:spPr>
          <a:xfrm>
            <a:off x="338500" y="1692550"/>
            <a:ext cx="1105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21d28abf728_0_5" title="Chart"/>
          <p:cNvPicPr preferRelativeResize="0"/>
          <p:nvPr/>
        </p:nvPicPr>
        <p:blipFill rotWithShape="1">
          <a:blip r:embed="rId5">
            <a:alphaModFix/>
          </a:blip>
          <a:srcRect t="-5400" b="5400"/>
          <a:stretch/>
        </p:blipFill>
        <p:spPr>
          <a:xfrm>
            <a:off x="671935" y="1336325"/>
            <a:ext cx="10848125" cy="517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21d28abf728_0_30" descr="A picture containing text, outdoor, water, suns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9467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1d28abf728_0_30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287" t="18902" r="17126" b="28354"/>
          <a:stretch/>
        </p:blipFill>
        <p:spPr>
          <a:xfrm>
            <a:off x="10947648" y="241388"/>
            <a:ext cx="1053489" cy="78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1d28abf728_0_30"/>
          <p:cNvSpPr txBox="1"/>
          <p:nvPr/>
        </p:nvSpPr>
        <p:spPr>
          <a:xfrm>
            <a:off x="5964145" y="173785"/>
            <a:ext cx="5004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ANNUAL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 TEXAS HEALTH DISPARITIES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SYMPOSIUM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21d28abf728_0_30"/>
          <p:cNvSpPr txBox="1"/>
          <p:nvPr/>
        </p:nvSpPr>
        <p:spPr>
          <a:xfrm>
            <a:off x="388650" y="373825"/>
            <a:ext cx="72216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latin typeface="Times New Roman"/>
                <a:ea typeface="Times New Roman"/>
                <a:cs typeface="Times New Roman"/>
                <a:sym typeface="Times New Roman"/>
              </a:rPr>
              <a:t>DISCUSSION</a:t>
            </a:r>
            <a:endParaRPr sz="3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g21d28abf728_0_30"/>
          <p:cNvSpPr txBox="1"/>
          <p:nvPr/>
        </p:nvSpPr>
        <p:spPr>
          <a:xfrm>
            <a:off x="338500" y="1692550"/>
            <a:ext cx="1105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21d28abf728_0_30"/>
          <p:cNvSpPr txBox="1"/>
          <p:nvPr/>
        </p:nvSpPr>
        <p:spPr>
          <a:xfrm>
            <a:off x="463875" y="1692550"/>
            <a:ext cx="7221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1d28abf728_0_30"/>
          <p:cNvSpPr txBox="1"/>
          <p:nvPr/>
        </p:nvSpPr>
        <p:spPr>
          <a:xfrm>
            <a:off x="238225" y="1441825"/>
            <a:ext cx="10098600" cy="53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Sexual violence persists as a serious public health issue in West Texas that affects the health, opportunities, and wellbeing of West Texas communities.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Voice of Hope is an organization that serves individuals impacted by sexual violence in Lubbock and surrounding communities. 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Prospective intervention strategies should include partnerships between Voice of Hope and rural community leaders in order to ameliorate both the training and utilization of resources available to West Texas communities. 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g21d28abf728_0_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56375" y="3004625"/>
            <a:ext cx="1744749" cy="174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21d28abf728_0_74" descr="A picture containing text, outdoor, water, suns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9467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1d28abf728_0_74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287" t="18902" r="17126" b="28354"/>
          <a:stretch/>
        </p:blipFill>
        <p:spPr>
          <a:xfrm>
            <a:off x="10947648" y="241388"/>
            <a:ext cx="1053489" cy="78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21d28abf728_0_74"/>
          <p:cNvSpPr txBox="1"/>
          <p:nvPr/>
        </p:nvSpPr>
        <p:spPr>
          <a:xfrm>
            <a:off x="5964145" y="173785"/>
            <a:ext cx="5004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ANNUAL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 TEXAS HEALTH DISPARITIES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SYMPOSIUM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21d28abf728_0_74"/>
          <p:cNvSpPr txBox="1"/>
          <p:nvPr/>
        </p:nvSpPr>
        <p:spPr>
          <a:xfrm>
            <a:off x="388650" y="373825"/>
            <a:ext cx="72216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latin typeface="Times New Roman"/>
                <a:ea typeface="Times New Roman"/>
                <a:cs typeface="Times New Roman"/>
                <a:sym typeface="Times New Roman"/>
              </a:rPr>
              <a:t>ACKNOWLEDGEMENTS</a:t>
            </a:r>
            <a:endParaRPr sz="3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g21d28abf728_0_74"/>
          <p:cNvSpPr txBox="1"/>
          <p:nvPr/>
        </p:nvSpPr>
        <p:spPr>
          <a:xfrm>
            <a:off x="338500" y="1692550"/>
            <a:ext cx="1105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21d28abf728_0_74"/>
          <p:cNvSpPr txBox="1"/>
          <p:nvPr/>
        </p:nvSpPr>
        <p:spPr>
          <a:xfrm>
            <a:off x="288350" y="2397800"/>
            <a:ext cx="11354100" cy="29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Sarah Neal Horne</a:t>
            </a:r>
            <a:r>
              <a:rPr lang="en-US" sz="3000" b="1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3000" b="1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Sean Daly</a:t>
            </a:r>
            <a:r>
              <a:rPr lang="en-US" sz="3000" b="1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Jyntre Millsap</a:t>
            </a:r>
            <a:r>
              <a:rPr lang="en-US" sz="3000" b="1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Grant Tekell</a:t>
            </a:r>
            <a:r>
              <a:rPr lang="en-US" sz="3000" b="1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Andrew Wagner</a:t>
            </a:r>
            <a:r>
              <a:rPr lang="en-US" sz="3000" b="1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Christopher Piel M.D., FACEP</a:t>
            </a:r>
            <a:r>
              <a:rPr lang="en-US" sz="3000" b="1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1,2</a:t>
            </a:r>
            <a:endParaRPr sz="3000" b="1" baseline="30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10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 b="1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Texas Tech University Health Sciences Center - School of Medicine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10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 b="1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Texas Tech University Health Sciences Center – Department of Emergency Medicine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Voice of Hope 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Macintosh PowerPoint</Application>
  <PresentationFormat>Widescreen</PresentationFormat>
  <Paragraphs>70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Source Sans Pro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McCrea, Grace E</cp:lastModifiedBy>
  <cp:revision>1</cp:revision>
  <dcterms:created xsi:type="dcterms:W3CDTF">2023-03-20T19:13:22Z</dcterms:created>
  <dcterms:modified xsi:type="dcterms:W3CDTF">2023-04-22T02:14:09Z</dcterms:modified>
</cp:coreProperties>
</file>