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58" r:id="rId3"/>
    <p:sldId id="259" r:id="rId4"/>
    <p:sldId id="260" r:id="rId5"/>
    <p:sldId id="263" r:id="rId6"/>
    <p:sldId id="261" r:id="rId7"/>
    <p:sldId id="265" r:id="rId8"/>
    <p:sldId id="264" r:id="rId9"/>
    <p:sldId id="262" r:id="rId10"/>
    <p:sldId id="266" r:id="rId11"/>
    <p:sldId id="270" r:id="rId12"/>
    <p:sldId id="267" r:id="rId13"/>
    <p:sldId id="271"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6946"/>
    <a:srgbClr val="9F0100"/>
    <a:srgbClr val="AE4B47"/>
    <a:srgbClr val="FFBD49"/>
    <a:srgbClr val="990000"/>
    <a:srgbClr val="FFF4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3" autoAdjust="0"/>
    <p:restoredTop sz="94660"/>
  </p:normalViewPr>
  <p:slideViewPr>
    <p:cSldViewPr snapToGrid="0">
      <p:cViewPr varScale="1">
        <p:scale>
          <a:sx n="80" d="100"/>
          <a:sy n="80" d="100"/>
        </p:scale>
        <p:origin x="559"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18D1E6-0915-43BE-94D5-7F5926F5E1B3}" type="datetimeFigureOut">
              <a:rPr lang="en-US" smtClean="0"/>
              <a:t>4/21/2023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D77C0F-5CC6-4462-A580-7E32A5B15A2B}" type="slidenum">
              <a:rPr lang="en-US" smtClean="0"/>
              <a:t>‹#›</a:t>
            </a:fld>
            <a:endParaRPr lang="en-US"/>
          </a:p>
        </p:txBody>
      </p:sp>
    </p:spTree>
    <p:extLst>
      <p:ext uri="{BB962C8B-B14F-4D97-AF65-F5344CB8AC3E}">
        <p14:creationId xmlns:p14="http://schemas.microsoft.com/office/powerpoint/2010/main" val="4212348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 for </a:t>
            </a:r>
            <a:r>
              <a:rPr lang="en-US"/>
              <a:t>beginning thru methods</a:t>
            </a:r>
          </a:p>
        </p:txBody>
      </p:sp>
      <p:sp>
        <p:nvSpPr>
          <p:cNvPr id="4" name="Slide Number Placeholder 3"/>
          <p:cNvSpPr>
            <a:spLocks noGrp="1"/>
          </p:cNvSpPr>
          <p:nvPr>
            <p:ph type="sldNum" sz="quarter" idx="5"/>
          </p:nvPr>
        </p:nvSpPr>
        <p:spPr/>
        <p:txBody>
          <a:bodyPr/>
          <a:lstStyle/>
          <a:p>
            <a:fld id="{4ED77C0F-5CC6-4462-A580-7E32A5B15A2B}" type="slidenum">
              <a:rPr lang="en-US" smtClean="0"/>
              <a:t>1</a:t>
            </a:fld>
            <a:endParaRPr lang="en-US"/>
          </a:p>
        </p:txBody>
      </p:sp>
    </p:spTree>
    <p:extLst>
      <p:ext uri="{BB962C8B-B14F-4D97-AF65-F5344CB8AC3E}">
        <p14:creationId xmlns:p14="http://schemas.microsoft.com/office/powerpoint/2010/main" val="3188013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effectLst/>
                <a:ea typeface="Arial" panose="020B0604020202020204" pitchFamily="34" charset="0"/>
              </a:rPr>
              <a:t>2 min for all results</a:t>
            </a:r>
          </a:p>
          <a:p>
            <a:pPr marL="285750" indent="-285750">
              <a:buFont typeface="Arial" panose="020B0604020202020204" pitchFamily="34" charset="0"/>
              <a:buChar char="•"/>
            </a:pPr>
            <a:r>
              <a:rPr lang="en-US" sz="1200" dirty="0">
                <a:effectLst/>
                <a:ea typeface="Arial" panose="020B0604020202020204" pitchFamily="34" charset="0"/>
              </a:rPr>
              <a:t>These results show significant overlap between being located in a border city and identifying as Hispanic.</a:t>
            </a:r>
          </a:p>
          <a:p>
            <a:pPr marL="285750" indent="-285750">
              <a:buFont typeface="Arial" panose="020B0604020202020204" pitchFamily="34" charset="0"/>
              <a:buChar char="•"/>
            </a:pPr>
            <a:r>
              <a:rPr lang="en-US" sz="1200" dirty="0">
                <a:effectLst/>
                <a:ea typeface="Arial" panose="020B0604020202020204" pitchFamily="34" charset="0"/>
              </a:rPr>
              <a:t>Optic neuritis patients diagnosed in border cities were significantly more likely to be Hispanic than non-Hispanic. </a:t>
            </a:r>
          </a:p>
          <a:p>
            <a:pPr marL="285750" indent="-285750">
              <a:buFont typeface="Arial" panose="020B0604020202020204" pitchFamily="34" charset="0"/>
              <a:buChar char="•"/>
            </a:pPr>
            <a:r>
              <a:rPr lang="en-US" sz="1200" dirty="0">
                <a:effectLst/>
                <a:ea typeface="Arial" panose="020B0604020202020204" pitchFamily="34" charset="0"/>
              </a:rPr>
              <a:t>These results suggest that many of the costs of optic neuritis and related barriers to healthcare can be attributed to both ethnicity and location. </a:t>
            </a:r>
          </a:p>
          <a:p>
            <a:endParaRPr lang="en-US" dirty="0"/>
          </a:p>
          <a:p>
            <a:endParaRPr lang="en-US" dirty="0"/>
          </a:p>
        </p:txBody>
      </p:sp>
      <p:sp>
        <p:nvSpPr>
          <p:cNvPr id="4" name="Slide Number Placeholder 3"/>
          <p:cNvSpPr>
            <a:spLocks noGrp="1"/>
          </p:cNvSpPr>
          <p:nvPr>
            <p:ph type="sldNum" sz="quarter" idx="5"/>
          </p:nvPr>
        </p:nvSpPr>
        <p:spPr/>
        <p:txBody>
          <a:bodyPr/>
          <a:lstStyle/>
          <a:p>
            <a:fld id="{4ED77C0F-5CC6-4462-A580-7E32A5B15A2B}" type="slidenum">
              <a:rPr lang="en-US" smtClean="0"/>
              <a:t>5</a:t>
            </a:fld>
            <a:endParaRPr lang="en-US"/>
          </a:p>
        </p:txBody>
      </p:sp>
    </p:spTree>
    <p:extLst>
      <p:ext uri="{BB962C8B-B14F-4D97-AF65-F5344CB8AC3E}">
        <p14:creationId xmlns:p14="http://schemas.microsoft.com/office/powerpoint/2010/main" val="3661085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p:txBody>
      </p:sp>
      <p:sp>
        <p:nvSpPr>
          <p:cNvPr id="4" name="Slide Number Placeholder 3"/>
          <p:cNvSpPr>
            <a:spLocks noGrp="1"/>
          </p:cNvSpPr>
          <p:nvPr>
            <p:ph type="sldNum" sz="quarter" idx="5"/>
          </p:nvPr>
        </p:nvSpPr>
        <p:spPr/>
        <p:txBody>
          <a:bodyPr/>
          <a:lstStyle/>
          <a:p>
            <a:fld id="{4ED77C0F-5CC6-4462-A580-7E32A5B15A2B}" type="slidenum">
              <a:rPr lang="en-US" smtClean="0"/>
              <a:t>10</a:t>
            </a:fld>
            <a:endParaRPr lang="en-US"/>
          </a:p>
        </p:txBody>
      </p:sp>
    </p:spTree>
    <p:extLst>
      <p:ext uri="{BB962C8B-B14F-4D97-AF65-F5344CB8AC3E}">
        <p14:creationId xmlns:p14="http://schemas.microsoft.com/office/powerpoint/2010/main" val="1498036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p:txBody>
      </p:sp>
      <p:sp>
        <p:nvSpPr>
          <p:cNvPr id="4" name="Slide Number Placeholder 3"/>
          <p:cNvSpPr>
            <a:spLocks noGrp="1"/>
          </p:cNvSpPr>
          <p:nvPr>
            <p:ph type="sldNum" sz="quarter" idx="5"/>
          </p:nvPr>
        </p:nvSpPr>
        <p:spPr/>
        <p:txBody>
          <a:bodyPr/>
          <a:lstStyle/>
          <a:p>
            <a:fld id="{4ED77C0F-5CC6-4462-A580-7E32A5B15A2B}" type="slidenum">
              <a:rPr lang="en-US" smtClean="0"/>
              <a:t>11</a:t>
            </a:fld>
            <a:endParaRPr lang="en-US"/>
          </a:p>
        </p:txBody>
      </p:sp>
    </p:spTree>
    <p:extLst>
      <p:ext uri="{BB962C8B-B14F-4D97-AF65-F5344CB8AC3E}">
        <p14:creationId xmlns:p14="http://schemas.microsoft.com/office/powerpoint/2010/main" val="3257197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p:txBody>
      </p:sp>
      <p:sp>
        <p:nvSpPr>
          <p:cNvPr id="4" name="Slide Number Placeholder 3"/>
          <p:cNvSpPr>
            <a:spLocks noGrp="1"/>
          </p:cNvSpPr>
          <p:nvPr>
            <p:ph type="sldNum" sz="quarter" idx="5"/>
          </p:nvPr>
        </p:nvSpPr>
        <p:spPr/>
        <p:txBody>
          <a:bodyPr/>
          <a:lstStyle/>
          <a:p>
            <a:fld id="{4ED77C0F-5CC6-4462-A580-7E32A5B15A2B}" type="slidenum">
              <a:rPr lang="en-US" smtClean="0"/>
              <a:t>12</a:t>
            </a:fld>
            <a:endParaRPr lang="en-US"/>
          </a:p>
        </p:txBody>
      </p:sp>
    </p:spTree>
    <p:extLst>
      <p:ext uri="{BB962C8B-B14F-4D97-AF65-F5344CB8AC3E}">
        <p14:creationId xmlns:p14="http://schemas.microsoft.com/office/powerpoint/2010/main" val="2099739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p:txBody>
      </p:sp>
      <p:sp>
        <p:nvSpPr>
          <p:cNvPr id="4" name="Slide Number Placeholder 3"/>
          <p:cNvSpPr>
            <a:spLocks noGrp="1"/>
          </p:cNvSpPr>
          <p:nvPr>
            <p:ph type="sldNum" sz="quarter" idx="5"/>
          </p:nvPr>
        </p:nvSpPr>
        <p:spPr/>
        <p:txBody>
          <a:bodyPr/>
          <a:lstStyle/>
          <a:p>
            <a:fld id="{4ED77C0F-5CC6-4462-A580-7E32A5B15A2B}" type="slidenum">
              <a:rPr lang="en-US" smtClean="0"/>
              <a:t>13</a:t>
            </a:fld>
            <a:endParaRPr lang="en-US"/>
          </a:p>
        </p:txBody>
      </p:sp>
    </p:spTree>
    <p:extLst>
      <p:ext uri="{BB962C8B-B14F-4D97-AF65-F5344CB8AC3E}">
        <p14:creationId xmlns:p14="http://schemas.microsoft.com/office/powerpoint/2010/main" val="3925690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hyperlink" Target="https://doi.org/10.1016/j.jns.2021.117530" TargetMode="External"/><Relationship Id="rId3" Type="http://schemas.openxmlformats.org/officeDocument/2006/relationships/image" Target="../media/image2.png"/><Relationship Id="rId7" Type="http://schemas.openxmlformats.org/officeDocument/2006/relationships/hyperlink" Target="https://doi.org/10.1007/s40615-016-0335-8" TargetMode="External"/><Relationship Id="rId12" Type="http://schemas.openxmlformats.org/officeDocument/2006/relationships/hyperlink" Target="https://doi.org/10.1007/s00415-021-10611-9"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doi.org/10.1007/s00415-022-11169-w" TargetMode="External"/><Relationship Id="rId11" Type="http://schemas.openxmlformats.org/officeDocument/2006/relationships/hyperlink" Target="https://doi.org/10.1023/a:1005229330204" TargetMode="External"/><Relationship Id="rId5" Type="http://schemas.openxmlformats.org/officeDocument/2006/relationships/hyperlink" Target="https://doi.org/10.1177/0046958018774180" TargetMode="External"/><Relationship Id="rId10" Type="http://schemas.openxmlformats.org/officeDocument/2006/relationships/hyperlink" Target="https://doi.org/10.1111/j.1600-0404.2012.01703.x" TargetMode="External"/><Relationship Id="rId4" Type="http://schemas.openxmlformats.org/officeDocument/2006/relationships/hyperlink" Target="https://doi.org/10.3111/13696998.2013.778268" TargetMode="External"/><Relationship Id="rId9" Type="http://schemas.openxmlformats.org/officeDocument/2006/relationships/hyperlink" Target="https://doi.org/10.1186/s13023-022-02310-z"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A picture containing text, outdoor, water, sunset&#10;&#10;Description automatically generated">
            <a:extLst>
              <a:ext uri="{FF2B5EF4-FFF2-40B4-BE49-F238E27FC236}">
                <a16:creationId xmlns:a16="http://schemas.microsoft.com/office/drawing/2014/main" id="{0F79BD2E-302A-24B3-A017-3A4625810FDD}"/>
              </a:ext>
            </a:extLst>
          </p:cNvPr>
          <p:cNvPicPr>
            <a:picLocks noChangeAspect="1"/>
          </p:cNvPicPr>
          <p:nvPr/>
        </p:nvPicPr>
        <p:blipFill>
          <a:blip r:embed="rId3"/>
          <a:stretch>
            <a:fillRect/>
          </a:stretch>
        </p:blipFill>
        <p:spPr>
          <a:xfrm>
            <a:off x="-3908" y="244"/>
            <a:ext cx="12199815" cy="6857511"/>
          </a:xfrm>
          <a:prstGeom prst="rect">
            <a:avLst/>
          </a:prstGeom>
        </p:spPr>
      </p:pic>
      <p:sp>
        <p:nvSpPr>
          <p:cNvPr id="8" name="Rectangle 7">
            <a:extLst>
              <a:ext uri="{FF2B5EF4-FFF2-40B4-BE49-F238E27FC236}">
                <a16:creationId xmlns:a16="http://schemas.microsoft.com/office/drawing/2014/main" id="{E0D9FF87-732C-AF34-166B-802164187D14}"/>
              </a:ext>
            </a:extLst>
          </p:cNvPr>
          <p:cNvSpPr/>
          <p:nvPr/>
        </p:nvSpPr>
        <p:spPr>
          <a:xfrm>
            <a:off x="0" y="5851769"/>
            <a:ext cx="12191999" cy="100623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AA6D3BD-FFC1-CBE6-D22B-DCAD63B5D47B}"/>
              </a:ext>
            </a:extLst>
          </p:cNvPr>
          <p:cNvSpPr txBox="1"/>
          <p:nvPr/>
        </p:nvSpPr>
        <p:spPr>
          <a:xfrm>
            <a:off x="5913345" y="588370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solidFill>
                  <a:schemeClr val="bg1"/>
                </a:solidFill>
                <a:latin typeface="Source Sans Pro Black"/>
                <a:ea typeface="Source Sans Pro Black"/>
                <a:cs typeface="Calibri" panose="020F0502020204030204"/>
              </a:rPr>
              <a:t>1ST ANNUAL</a:t>
            </a:r>
          </a:p>
          <a:p>
            <a:pPr algn="r"/>
            <a:r>
              <a:rPr lang="en-US" b="1" dirty="0">
                <a:solidFill>
                  <a:schemeClr val="bg1"/>
                </a:solidFill>
                <a:latin typeface="Source Sans Pro Black"/>
              </a:rPr>
              <a:t>WEST TEXAS HEALTH DISPARITIES</a:t>
            </a:r>
            <a:endParaRPr lang="en-US" dirty="0">
              <a:solidFill>
                <a:schemeClr val="bg1"/>
              </a:solidFill>
              <a:latin typeface="Calibri" panose="020F0502020204030204"/>
              <a:cs typeface="Calibri" panose="020F0502020204030204"/>
            </a:endParaRPr>
          </a:p>
          <a:p>
            <a:pPr algn="r"/>
            <a:r>
              <a:rPr lang="en-US" b="1" dirty="0">
                <a:solidFill>
                  <a:schemeClr val="bg1"/>
                </a:solidFill>
                <a:latin typeface="Source Sans Pro Black"/>
              </a:rPr>
              <a:t>RESEARCH SYMPOSIUM</a:t>
            </a:r>
            <a:endParaRPr lang="en-US" dirty="0">
              <a:solidFill>
                <a:schemeClr val="bg1"/>
              </a:solidFill>
              <a:cs typeface="Calibri" panose="020F0502020204030204"/>
            </a:endParaRPr>
          </a:p>
        </p:txBody>
      </p:sp>
      <p:pic>
        <p:nvPicPr>
          <p:cNvPr id="4" name="Picture 4" descr="Logo, company name&#10;&#10;Description automatically generated">
            <a:extLst>
              <a:ext uri="{FF2B5EF4-FFF2-40B4-BE49-F238E27FC236}">
                <a16:creationId xmlns:a16="http://schemas.microsoft.com/office/drawing/2014/main" id="{ACEBB849-A26C-3352-7045-F319A600E2AE}"/>
              </a:ext>
            </a:extLst>
          </p:cNvPr>
          <p:cNvPicPr>
            <a:picLocks noChangeAspect="1"/>
          </p:cNvPicPr>
          <p:nvPr/>
        </p:nvPicPr>
        <p:blipFill rotWithShape="1">
          <a:blip r:embed="rId4"/>
          <a:srcRect l="15290" t="18902" r="17125" b="28354"/>
          <a:stretch/>
        </p:blipFill>
        <p:spPr>
          <a:xfrm>
            <a:off x="10957808" y="5961468"/>
            <a:ext cx="1053488" cy="783305"/>
          </a:xfrm>
          <a:prstGeom prst="rect">
            <a:avLst/>
          </a:prstGeom>
        </p:spPr>
      </p:pic>
      <p:sp>
        <p:nvSpPr>
          <p:cNvPr id="14" name="TextBox 13">
            <a:extLst>
              <a:ext uri="{FF2B5EF4-FFF2-40B4-BE49-F238E27FC236}">
                <a16:creationId xmlns:a16="http://schemas.microsoft.com/office/drawing/2014/main" id="{F477FF1E-ED4A-63ED-CF79-160D7239CD7A}"/>
              </a:ext>
            </a:extLst>
          </p:cNvPr>
          <p:cNvSpPr txBox="1"/>
          <p:nvPr/>
        </p:nvSpPr>
        <p:spPr>
          <a:xfrm>
            <a:off x="507445" y="2829133"/>
            <a:ext cx="1064857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800" b="1" dirty="0">
                <a:latin typeface="Calibri"/>
                <a:ea typeface="Source Sans Pro Black"/>
                <a:cs typeface="Calibri"/>
              </a:rPr>
              <a:t>The epidemiology and costs of hospitalized optic neuritis in Texas</a:t>
            </a:r>
            <a:endParaRPr lang="en-US" sz="4800" b="1" dirty="0">
              <a:latin typeface="Calibri"/>
              <a:ea typeface="Source Sans Pro Black"/>
            </a:endParaRPr>
          </a:p>
        </p:txBody>
      </p:sp>
      <p:sp>
        <p:nvSpPr>
          <p:cNvPr id="15" name="TextBox 14">
            <a:extLst>
              <a:ext uri="{FF2B5EF4-FFF2-40B4-BE49-F238E27FC236}">
                <a16:creationId xmlns:a16="http://schemas.microsoft.com/office/drawing/2014/main" id="{9000C421-CEB3-6448-E47D-AAE3190DCECC}"/>
              </a:ext>
            </a:extLst>
          </p:cNvPr>
          <p:cNvSpPr txBox="1"/>
          <p:nvPr/>
        </p:nvSpPr>
        <p:spPr>
          <a:xfrm>
            <a:off x="507999" y="4414761"/>
            <a:ext cx="489615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dirty="0">
                <a:latin typeface="Calibri"/>
                <a:ea typeface="Source Sans Pro Black"/>
                <a:cs typeface="Calibri"/>
              </a:rPr>
              <a:t>Julia Guido BS, BA</a:t>
            </a:r>
          </a:p>
          <a:p>
            <a:pPr algn="l"/>
            <a:r>
              <a:rPr lang="en-US" sz="2800" b="1" dirty="0">
                <a:latin typeface="Calibri"/>
                <a:ea typeface="Source Sans Pro Black"/>
                <a:cs typeface="Calibri"/>
              </a:rPr>
              <a:t>Fatma Dihowm MD, MS</a:t>
            </a:r>
          </a:p>
        </p:txBody>
      </p:sp>
      <p:cxnSp>
        <p:nvCxnSpPr>
          <p:cNvPr id="16" name="Straight Arrow Connector 15">
            <a:extLst>
              <a:ext uri="{FF2B5EF4-FFF2-40B4-BE49-F238E27FC236}">
                <a16:creationId xmlns:a16="http://schemas.microsoft.com/office/drawing/2014/main" id="{53849761-205E-9E27-B8F8-A893A1568554}"/>
              </a:ext>
            </a:extLst>
          </p:cNvPr>
          <p:cNvCxnSpPr/>
          <p:nvPr/>
        </p:nvCxnSpPr>
        <p:spPr>
          <a:xfrm>
            <a:off x="507445" y="4328252"/>
            <a:ext cx="4655816" cy="11374"/>
          </a:xfrm>
          <a:prstGeom prst="straightConnector1">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58294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3"/>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4"/>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2" name="Title 1">
            <a:extLst>
              <a:ext uri="{FF2B5EF4-FFF2-40B4-BE49-F238E27FC236}">
                <a16:creationId xmlns:a16="http://schemas.microsoft.com/office/drawing/2014/main" id="{9494298B-EA41-C000-65F5-1722272CB0AF}"/>
              </a:ext>
            </a:extLst>
          </p:cNvPr>
          <p:cNvSpPr>
            <a:spLocks noGrp="1"/>
          </p:cNvSpPr>
          <p:nvPr>
            <p:ph type="title"/>
          </p:nvPr>
        </p:nvSpPr>
        <p:spPr>
          <a:xfrm>
            <a:off x="-31377" y="361911"/>
            <a:ext cx="10515600" cy="1325563"/>
          </a:xfrm>
        </p:spPr>
        <p:txBody>
          <a:bodyPr/>
          <a:lstStyle/>
          <a:p>
            <a:r>
              <a:rPr lang="en-US" dirty="0"/>
              <a:t>Discussion</a:t>
            </a:r>
          </a:p>
        </p:txBody>
      </p:sp>
      <p:sp>
        <p:nvSpPr>
          <p:cNvPr id="3" name="Content Placeholder 2">
            <a:extLst>
              <a:ext uri="{FF2B5EF4-FFF2-40B4-BE49-F238E27FC236}">
                <a16:creationId xmlns:a16="http://schemas.microsoft.com/office/drawing/2014/main" id="{A12A9C77-68D4-FA84-CE07-395111CABFF0}"/>
              </a:ext>
            </a:extLst>
          </p:cNvPr>
          <p:cNvSpPr>
            <a:spLocks noGrp="1"/>
          </p:cNvSpPr>
          <p:nvPr>
            <p:ph idx="1"/>
          </p:nvPr>
        </p:nvSpPr>
        <p:spPr/>
        <p:txBody>
          <a:bodyPr>
            <a:normAutofit/>
          </a:bodyPr>
          <a:lstStyle/>
          <a:p>
            <a:pPr eaLnBrk="1" hangingPunct="1">
              <a:spcBef>
                <a:spcPct val="50000"/>
              </a:spcBef>
              <a:buFont typeface="Arial" panose="020B0604020202020204" pitchFamily="34" charset="0"/>
              <a:buChar char="•"/>
            </a:pPr>
            <a:r>
              <a:rPr lang="en-US" altLang="en-US" sz="2900" dirty="0"/>
              <a:t>Hispanic patients are significantly less likely to pay by private/self-pay insurance and more likely to be classified under “other/unknown” suggesting a lack of access and coverage and greater out of pocket expenses</a:t>
            </a:r>
          </a:p>
          <a:p>
            <a:pPr>
              <a:spcBef>
                <a:spcPct val="50000"/>
              </a:spcBef>
            </a:pPr>
            <a:r>
              <a:rPr lang="en-US" altLang="en-US" sz="2900" dirty="0"/>
              <a:t>Lack of insurance coverage can lead to less frequent care and increased mortality (</a:t>
            </a:r>
            <a:r>
              <a:rPr lang="en-US" altLang="en-US" sz="2900" dirty="0" err="1"/>
              <a:t>Canedo</a:t>
            </a:r>
            <a:r>
              <a:rPr lang="en-US" altLang="en-US" sz="2900" dirty="0"/>
              <a:t> et al.)</a:t>
            </a:r>
          </a:p>
          <a:p>
            <a:pPr>
              <a:spcBef>
                <a:spcPct val="50000"/>
              </a:spcBef>
            </a:pPr>
            <a:r>
              <a:rPr lang="en-US" altLang="en-US" sz="2900" dirty="0"/>
              <a:t>Younger age of diagnosis for Hispanic patients leads to more years of complications, hospital visits, payments, and medication usage, further exacerbating the cost of optic neuritis</a:t>
            </a:r>
          </a:p>
          <a:p>
            <a:pPr marL="0" indent="0">
              <a:spcBef>
                <a:spcPct val="50000"/>
              </a:spcBef>
              <a:buNone/>
            </a:pPr>
            <a:endParaRPr lang="en-US" altLang="en-US" sz="2800" dirty="0"/>
          </a:p>
          <a:p>
            <a:pPr eaLnBrk="1" hangingPunct="1">
              <a:spcBef>
                <a:spcPct val="50000"/>
              </a:spcBef>
              <a:buFont typeface="Arial" panose="020B0604020202020204" pitchFamily="34" charset="0"/>
              <a:buChar char="•"/>
            </a:pPr>
            <a:endParaRPr lang="en-US" dirty="0"/>
          </a:p>
        </p:txBody>
      </p:sp>
    </p:spTree>
    <p:extLst>
      <p:ext uri="{BB962C8B-B14F-4D97-AF65-F5344CB8AC3E}">
        <p14:creationId xmlns:p14="http://schemas.microsoft.com/office/powerpoint/2010/main" val="2065778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3"/>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4"/>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2" name="Title 1">
            <a:extLst>
              <a:ext uri="{FF2B5EF4-FFF2-40B4-BE49-F238E27FC236}">
                <a16:creationId xmlns:a16="http://schemas.microsoft.com/office/drawing/2014/main" id="{9494298B-EA41-C000-65F5-1722272CB0AF}"/>
              </a:ext>
            </a:extLst>
          </p:cNvPr>
          <p:cNvSpPr>
            <a:spLocks noGrp="1"/>
          </p:cNvSpPr>
          <p:nvPr>
            <p:ph type="title"/>
          </p:nvPr>
        </p:nvSpPr>
        <p:spPr>
          <a:xfrm>
            <a:off x="-31377" y="361911"/>
            <a:ext cx="10515600" cy="1325563"/>
          </a:xfrm>
        </p:spPr>
        <p:txBody>
          <a:bodyPr/>
          <a:lstStyle/>
          <a:p>
            <a:r>
              <a:rPr lang="en-US" dirty="0"/>
              <a:t>Discussion</a:t>
            </a:r>
          </a:p>
        </p:txBody>
      </p:sp>
      <p:sp>
        <p:nvSpPr>
          <p:cNvPr id="3" name="Content Placeholder 2">
            <a:extLst>
              <a:ext uri="{FF2B5EF4-FFF2-40B4-BE49-F238E27FC236}">
                <a16:creationId xmlns:a16="http://schemas.microsoft.com/office/drawing/2014/main" id="{A12A9C77-68D4-FA84-CE07-395111CABFF0}"/>
              </a:ext>
            </a:extLst>
          </p:cNvPr>
          <p:cNvSpPr>
            <a:spLocks noGrp="1"/>
          </p:cNvSpPr>
          <p:nvPr>
            <p:ph idx="1"/>
          </p:nvPr>
        </p:nvSpPr>
        <p:spPr/>
        <p:txBody>
          <a:bodyPr>
            <a:normAutofit lnSpcReduction="10000"/>
          </a:bodyPr>
          <a:lstStyle/>
          <a:p>
            <a:pPr>
              <a:spcBef>
                <a:spcPct val="50000"/>
              </a:spcBef>
            </a:pPr>
            <a:r>
              <a:rPr lang="en-US" altLang="en-US" sz="2900" dirty="0"/>
              <a:t>Hispanic patients and patients living in border cities are more likely to be diagnosed with comorbid multiple sclerosis</a:t>
            </a:r>
          </a:p>
          <a:p>
            <a:pPr lvl="1">
              <a:spcBef>
                <a:spcPct val="50000"/>
              </a:spcBef>
            </a:pPr>
            <a:r>
              <a:rPr lang="en-US" altLang="en-US" sz="2900" dirty="0"/>
              <a:t>Higher costs (Adelman et al)</a:t>
            </a:r>
          </a:p>
          <a:p>
            <a:pPr lvl="1">
              <a:spcBef>
                <a:spcPct val="50000"/>
              </a:spcBef>
            </a:pPr>
            <a:r>
              <a:rPr lang="en-US" altLang="en-US" sz="2900" dirty="0"/>
              <a:t>Already limited access to care</a:t>
            </a:r>
            <a:endParaRPr lang="en-US" sz="2900" dirty="0">
              <a:effectLst/>
              <a:ea typeface="Arial" panose="020B0604020202020204" pitchFamily="34" charset="0"/>
            </a:endParaRPr>
          </a:p>
          <a:p>
            <a:pPr marL="0" marR="0">
              <a:lnSpc>
                <a:spcPct val="115000"/>
              </a:lnSpc>
              <a:spcBef>
                <a:spcPts val="0"/>
              </a:spcBef>
              <a:spcAft>
                <a:spcPts val="0"/>
              </a:spcAft>
            </a:pPr>
            <a:r>
              <a:rPr lang="en-US" sz="2900" dirty="0">
                <a:effectLst/>
                <a:ea typeface="Arial" panose="020B0604020202020204" pitchFamily="34" charset="0"/>
              </a:rPr>
              <a:t>Hispanic patients pay more for private and semi-private room, wards, and imaging. These higher costs could be related to the disparities in insurance coverage, as a patient who is uninsured is likely to pay significantly more out of pocket than a patient with private or federal insurance.</a:t>
            </a:r>
          </a:p>
          <a:p>
            <a:pPr marL="0" indent="0">
              <a:spcBef>
                <a:spcPct val="50000"/>
              </a:spcBef>
              <a:buNone/>
            </a:pPr>
            <a:endParaRPr lang="en-US" altLang="en-US" sz="2800" dirty="0"/>
          </a:p>
          <a:p>
            <a:pPr eaLnBrk="1" hangingPunct="1">
              <a:spcBef>
                <a:spcPct val="50000"/>
              </a:spcBef>
              <a:buFont typeface="Arial" panose="020B0604020202020204" pitchFamily="34" charset="0"/>
              <a:buChar char="•"/>
            </a:pPr>
            <a:endParaRPr lang="en-US" dirty="0"/>
          </a:p>
        </p:txBody>
      </p:sp>
    </p:spTree>
    <p:extLst>
      <p:ext uri="{BB962C8B-B14F-4D97-AF65-F5344CB8AC3E}">
        <p14:creationId xmlns:p14="http://schemas.microsoft.com/office/powerpoint/2010/main" val="2003683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3"/>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4"/>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2" name="Title 1">
            <a:extLst>
              <a:ext uri="{FF2B5EF4-FFF2-40B4-BE49-F238E27FC236}">
                <a16:creationId xmlns:a16="http://schemas.microsoft.com/office/drawing/2014/main" id="{9494298B-EA41-C000-65F5-1722272CB0AF}"/>
              </a:ext>
            </a:extLst>
          </p:cNvPr>
          <p:cNvSpPr>
            <a:spLocks noGrp="1"/>
          </p:cNvSpPr>
          <p:nvPr>
            <p:ph type="title"/>
          </p:nvPr>
        </p:nvSpPr>
        <p:spPr>
          <a:xfrm>
            <a:off x="-31377" y="361911"/>
            <a:ext cx="10515600" cy="1325563"/>
          </a:xfrm>
        </p:spPr>
        <p:txBody>
          <a:bodyPr/>
          <a:lstStyle/>
          <a:p>
            <a:r>
              <a:rPr lang="en-US" dirty="0"/>
              <a:t>Conclusion</a:t>
            </a:r>
          </a:p>
        </p:txBody>
      </p:sp>
      <p:sp>
        <p:nvSpPr>
          <p:cNvPr id="3" name="Content Placeholder 2">
            <a:extLst>
              <a:ext uri="{FF2B5EF4-FFF2-40B4-BE49-F238E27FC236}">
                <a16:creationId xmlns:a16="http://schemas.microsoft.com/office/drawing/2014/main" id="{A12A9C77-68D4-FA84-CE07-395111CABFF0}"/>
              </a:ext>
            </a:extLst>
          </p:cNvPr>
          <p:cNvSpPr>
            <a:spLocks noGrp="1"/>
          </p:cNvSpPr>
          <p:nvPr>
            <p:ph idx="1"/>
          </p:nvPr>
        </p:nvSpPr>
        <p:spPr/>
        <p:txBody>
          <a:bodyPr>
            <a:noAutofit/>
          </a:bodyPr>
          <a:lstStyle/>
          <a:p>
            <a:pPr marL="0" marR="0">
              <a:lnSpc>
                <a:spcPct val="115000"/>
              </a:lnSpc>
              <a:spcBef>
                <a:spcPts val="0"/>
              </a:spcBef>
              <a:spcAft>
                <a:spcPts val="0"/>
              </a:spcAft>
            </a:pPr>
            <a:r>
              <a:rPr lang="en-US" sz="2200" b="1" dirty="0">
                <a:effectLst/>
                <a:ea typeface="Arial" panose="020B0604020202020204" pitchFamily="34" charset="0"/>
              </a:rPr>
              <a:t> </a:t>
            </a:r>
            <a:r>
              <a:rPr lang="en-US" sz="3200" dirty="0">
                <a:ea typeface="Arial" panose="020B0604020202020204" pitchFamily="34" charset="0"/>
              </a:rPr>
              <a:t>Hispanic patients and patients living in border cities are vulnerable populations with higher costs and limited access to care</a:t>
            </a:r>
          </a:p>
          <a:p>
            <a:pPr marL="0" marR="0">
              <a:lnSpc>
                <a:spcPct val="115000"/>
              </a:lnSpc>
              <a:spcBef>
                <a:spcPts val="0"/>
              </a:spcBef>
              <a:spcAft>
                <a:spcPts val="0"/>
              </a:spcAft>
            </a:pPr>
            <a:r>
              <a:rPr lang="en-US" sz="3200" dirty="0">
                <a:effectLst/>
                <a:ea typeface="Arial" panose="020B0604020202020204" pitchFamily="34" charset="0"/>
              </a:rPr>
              <a:t>These factors could lead to worse outcomes for patients, who will then need to spend more on medical care, furthering the cycle</a:t>
            </a:r>
          </a:p>
          <a:p>
            <a:pPr marL="0" indent="0">
              <a:spcBef>
                <a:spcPct val="50000"/>
              </a:spcBef>
              <a:buNone/>
            </a:pPr>
            <a:endParaRPr lang="en-US" altLang="en-US" sz="2200" dirty="0"/>
          </a:p>
          <a:p>
            <a:pPr eaLnBrk="1" hangingPunct="1">
              <a:spcBef>
                <a:spcPct val="50000"/>
              </a:spcBef>
              <a:buFont typeface="Arial" panose="020B0604020202020204" pitchFamily="34" charset="0"/>
              <a:buChar char="•"/>
            </a:pPr>
            <a:endParaRPr lang="en-US" sz="2200" dirty="0"/>
          </a:p>
        </p:txBody>
      </p:sp>
    </p:spTree>
    <p:extLst>
      <p:ext uri="{BB962C8B-B14F-4D97-AF65-F5344CB8AC3E}">
        <p14:creationId xmlns:p14="http://schemas.microsoft.com/office/powerpoint/2010/main" val="4294740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3"/>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4"/>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2" name="Title 1">
            <a:extLst>
              <a:ext uri="{FF2B5EF4-FFF2-40B4-BE49-F238E27FC236}">
                <a16:creationId xmlns:a16="http://schemas.microsoft.com/office/drawing/2014/main" id="{9494298B-EA41-C000-65F5-1722272CB0AF}"/>
              </a:ext>
            </a:extLst>
          </p:cNvPr>
          <p:cNvSpPr>
            <a:spLocks noGrp="1"/>
          </p:cNvSpPr>
          <p:nvPr>
            <p:ph type="title"/>
          </p:nvPr>
        </p:nvSpPr>
        <p:spPr>
          <a:xfrm>
            <a:off x="-31377" y="361911"/>
            <a:ext cx="10515600" cy="1325563"/>
          </a:xfrm>
        </p:spPr>
        <p:txBody>
          <a:bodyPr/>
          <a:lstStyle/>
          <a:p>
            <a:r>
              <a:rPr lang="en-US" dirty="0"/>
              <a:t>Conclusion</a:t>
            </a:r>
          </a:p>
        </p:txBody>
      </p:sp>
      <p:sp>
        <p:nvSpPr>
          <p:cNvPr id="3" name="Content Placeholder 2">
            <a:extLst>
              <a:ext uri="{FF2B5EF4-FFF2-40B4-BE49-F238E27FC236}">
                <a16:creationId xmlns:a16="http://schemas.microsoft.com/office/drawing/2014/main" id="{A12A9C77-68D4-FA84-CE07-395111CABFF0}"/>
              </a:ext>
            </a:extLst>
          </p:cNvPr>
          <p:cNvSpPr>
            <a:spLocks noGrp="1"/>
          </p:cNvSpPr>
          <p:nvPr>
            <p:ph idx="1"/>
          </p:nvPr>
        </p:nvSpPr>
        <p:spPr/>
        <p:txBody>
          <a:bodyPr>
            <a:noAutofit/>
          </a:bodyPr>
          <a:lstStyle/>
          <a:p>
            <a:pPr marL="0" marR="0">
              <a:lnSpc>
                <a:spcPct val="115000"/>
              </a:lnSpc>
              <a:spcBef>
                <a:spcPts val="0"/>
              </a:spcBef>
              <a:spcAft>
                <a:spcPts val="0"/>
              </a:spcAft>
            </a:pPr>
            <a:r>
              <a:rPr lang="en-US" sz="3200" b="1" dirty="0">
                <a:effectLst/>
                <a:ea typeface="Arial" panose="020B0604020202020204" pitchFamily="34" charset="0"/>
              </a:rPr>
              <a:t> </a:t>
            </a:r>
            <a:r>
              <a:rPr lang="en-US" sz="3200" dirty="0">
                <a:effectLst/>
                <a:ea typeface="Arial" panose="020B0604020202020204" pitchFamily="34" charset="0"/>
              </a:rPr>
              <a:t>These findings demonstrate a clear need for targeted interventions to address the healthcare disparities that Hispanic and border-city patients face with optic neuritis treatment</a:t>
            </a:r>
          </a:p>
          <a:p>
            <a:pPr marL="0" marR="0">
              <a:lnSpc>
                <a:spcPct val="115000"/>
              </a:lnSpc>
              <a:spcBef>
                <a:spcPts val="0"/>
              </a:spcBef>
              <a:spcAft>
                <a:spcPts val="0"/>
              </a:spcAft>
            </a:pPr>
            <a:r>
              <a:rPr lang="en-US" sz="3200" dirty="0">
                <a:effectLst/>
                <a:ea typeface="Arial" panose="020B0604020202020204" pitchFamily="34" charset="0"/>
              </a:rPr>
              <a:t>Further research should focus on exploring additional contributing factors to the costs of hospitalized optic neuritis and potential strategies to improve outcomes for this patient population</a:t>
            </a:r>
          </a:p>
          <a:p>
            <a:pPr marL="0" indent="0">
              <a:spcBef>
                <a:spcPct val="50000"/>
              </a:spcBef>
              <a:buNone/>
            </a:pPr>
            <a:endParaRPr lang="en-US" altLang="en-US" sz="3200" dirty="0"/>
          </a:p>
          <a:p>
            <a:pPr eaLnBrk="1" hangingPunct="1">
              <a:spcBef>
                <a:spcPct val="50000"/>
              </a:spcBef>
              <a:buFont typeface="Arial" panose="020B0604020202020204" pitchFamily="34" charset="0"/>
              <a:buChar char="•"/>
            </a:pPr>
            <a:endParaRPr lang="en-US" sz="3200" dirty="0"/>
          </a:p>
        </p:txBody>
      </p:sp>
    </p:spTree>
    <p:extLst>
      <p:ext uri="{BB962C8B-B14F-4D97-AF65-F5344CB8AC3E}">
        <p14:creationId xmlns:p14="http://schemas.microsoft.com/office/powerpoint/2010/main" val="3167303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2" name="Title 1">
            <a:extLst>
              <a:ext uri="{FF2B5EF4-FFF2-40B4-BE49-F238E27FC236}">
                <a16:creationId xmlns:a16="http://schemas.microsoft.com/office/drawing/2014/main" id="{9494298B-EA41-C000-65F5-1722272CB0AF}"/>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A12A9C77-68D4-FA84-CE07-395111CABFF0}"/>
              </a:ext>
            </a:extLst>
          </p:cNvPr>
          <p:cNvSpPr>
            <a:spLocks noGrp="1"/>
          </p:cNvSpPr>
          <p:nvPr>
            <p:ph type="body" idx="1"/>
          </p:nvPr>
        </p:nvSpPr>
        <p:spPr/>
        <p:txBody>
          <a:bodyPr>
            <a:normAutofit/>
          </a:bodyPr>
          <a:lstStyle/>
          <a:p>
            <a:pPr marL="0" marR="0">
              <a:lnSpc>
                <a:spcPct val="115000"/>
              </a:lnSpc>
              <a:spcBef>
                <a:spcPts val="0"/>
              </a:spcBef>
              <a:spcAft>
                <a:spcPts val="0"/>
              </a:spcAft>
            </a:pPr>
            <a:r>
              <a:rPr lang="en-US" sz="1800" b="1" dirty="0">
                <a:effectLst/>
                <a:latin typeface="Times New Roman" panose="02020603050405020304" pitchFamily="18" charset="0"/>
                <a:ea typeface="Arial" panose="020B0604020202020204" pitchFamily="34" charset="0"/>
              </a:rPr>
              <a:t> </a:t>
            </a:r>
            <a:endParaRPr lang="en-US" altLang="en-US" sz="2800" dirty="0"/>
          </a:p>
          <a:p>
            <a:pPr eaLnBrk="1" hangingPunct="1">
              <a:spcBef>
                <a:spcPct val="50000"/>
              </a:spcBef>
              <a:buFont typeface="Arial" panose="020B0604020202020204" pitchFamily="34" charset="0"/>
              <a:buChar char="•"/>
            </a:pPr>
            <a:endParaRPr lang="en-US" dirty="0"/>
          </a:p>
        </p:txBody>
      </p:sp>
    </p:spTree>
    <p:extLst>
      <p:ext uri="{BB962C8B-B14F-4D97-AF65-F5344CB8AC3E}">
        <p14:creationId xmlns:p14="http://schemas.microsoft.com/office/powerpoint/2010/main" val="745986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2" name="Title 1">
            <a:extLst>
              <a:ext uri="{FF2B5EF4-FFF2-40B4-BE49-F238E27FC236}">
                <a16:creationId xmlns:a16="http://schemas.microsoft.com/office/drawing/2014/main" id="{9494298B-EA41-C000-65F5-1722272CB0AF}"/>
              </a:ext>
            </a:extLst>
          </p:cNvPr>
          <p:cNvSpPr>
            <a:spLocks noGrp="1"/>
          </p:cNvSpPr>
          <p:nvPr>
            <p:ph type="title"/>
          </p:nvPr>
        </p:nvSpPr>
        <p:spPr>
          <a:xfrm>
            <a:off x="31377" y="361911"/>
            <a:ext cx="10515600" cy="1325563"/>
          </a:xfrm>
        </p:spPr>
        <p:txBody>
          <a:bodyPr/>
          <a:lstStyle/>
          <a:p>
            <a:r>
              <a:rPr lang="en-US" dirty="0"/>
              <a:t>References</a:t>
            </a:r>
          </a:p>
        </p:txBody>
      </p:sp>
      <p:sp>
        <p:nvSpPr>
          <p:cNvPr id="3" name="Content Placeholder 2">
            <a:extLst>
              <a:ext uri="{FF2B5EF4-FFF2-40B4-BE49-F238E27FC236}">
                <a16:creationId xmlns:a16="http://schemas.microsoft.com/office/drawing/2014/main" id="{A12A9C77-68D4-FA84-CE07-395111CABFF0}"/>
              </a:ext>
            </a:extLst>
          </p:cNvPr>
          <p:cNvSpPr>
            <a:spLocks noGrp="1"/>
          </p:cNvSpPr>
          <p:nvPr>
            <p:ph idx="1"/>
          </p:nvPr>
        </p:nvSpPr>
        <p:spPr/>
        <p:txBody>
          <a:bodyPr>
            <a:normAutofit fontScale="55000" lnSpcReduction="20000"/>
          </a:bodyPr>
          <a:lstStyle/>
          <a:p>
            <a:pPr marL="342900" marR="0" lvl="0" indent="-342900">
              <a:lnSpc>
                <a:spcPct val="115000"/>
              </a:lnSpc>
              <a:spcBef>
                <a:spcPts val="0"/>
              </a:spcBef>
              <a:spcAft>
                <a:spcPts val="0"/>
              </a:spcAft>
              <a:buFont typeface="+mj-lt"/>
              <a:buAutoNum type="arabicPeriod"/>
            </a:pPr>
            <a:r>
              <a:rPr lang="en-US" sz="1800" dirty="0">
                <a:solidFill>
                  <a:srgbClr val="212121"/>
                </a:solidFill>
                <a:effectLst/>
                <a:latin typeface="Times New Roman" panose="02020603050405020304" pitchFamily="18" charset="0"/>
                <a:ea typeface="Arial" panose="020B0604020202020204" pitchFamily="34" charset="0"/>
              </a:rPr>
              <a:t>Adelman, G., Rane, S. G., &amp; Villa, K. F. (2013). The cost burden of multiple sclerosis in the United States: a systematic review of the literature. </a:t>
            </a:r>
            <a:r>
              <a:rPr lang="en-US" sz="1800" i="1" dirty="0">
                <a:solidFill>
                  <a:srgbClr val="212121"/>
                </a:solidFill>
                <a:effectLst/>
                <a:latin typeface="Times New Roman" panose="02020603050405020304" pitchFamily="18" charset="0"/>
                <a:ea typeface="Arial" panose="020B0604020202020204" pitchFamily="34" charset="0"/>
              </a:rPr>
              <a:t>Journal of medical economics</a:t>
            </a:r>
            <a:r>
              <a:rPr lang="en-US" sz="1800" dirty="0">
                <a:solidFill>
                  <a:srgbClr val="212121"/>
                </a:solidFill>
                <a:effectLst/>
                <a:latin typeface="Times New Roman" panose="02020603050405020304" pitchFamily="18" charset="0"/>
                <a:ea typeface="Arial" panose="020B0604020202020204" pitchFamily="34" charset="0"/>
              </a:rPr>
              <a:t>, </a:t>
            </a:r>
            <a:r>
              <a:rPr lang="en-US" sz="1800" i="1" dirty="0">
                <a:solidFill>
                  <a:srgbClr val="212121"/>
                </a:solidFill>
                <a:effectLst/>
                <a:latin typeface="Times New Roman" panose="02020603050405020304" pitchFamily="18" charset="0"/>
                <a:ea typeface="Arial" panose="020B0604020202020204" pitchFamily="34" charset="0"/>
              </a:rPr>
              <a:t>16</a:t>
            </a:r>
            <a:r>
              <a:rPr lang="en-US" sz="1800" dirty="0">
                <a:solidFill>
                  <a:srgbClr val="212121"/>
                </a:solidFill>
                <a:effectLst/>
                <a:latin typeface="Times New Roman" panose="02020603050405020304" pitchFamily="18" charset="0"/>
                <a:ea typeface="Arial" panose="020B0604020202020204" pitchFamily="34" charset="0"/>
              </a:rPr>
              <a:t>(5), 639–647. </a:t>
            </a:r>
            <a:r>
              <a:rPr lang="en-US" sz="1800" u="sng" dirty="0">
                <a:solidFill>
                  <a:srgbClr val="0000FF"/>
                </a:solidFill>
                <a:effectLst/>
                <a:latin typeface="Times New Roman" panose="02020603050405020304" pitchFamily="18" charset="0"/>
                <a:ea typeface="Arial" panose="020B0604020202020204" pitchFamily="34" charset="0"/>
                <a:hlinkClick r:id="rId4"/>
              </a:rPr>
              <a:t>https://doi.org/10.3111/13696998.2013.778268</a:t>
            </a:r>
            <a:endParaRPr lang="en-US" sz="18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800" dirty="0" err="1">
                <a:solidFill>
                  <a:srgbClr val="212121"/>
                </a:solidFill>
                <a:effectLst/>
                <a:latin typeface="Times New Roman" panose="02020603050405020304" pitchFamily="18" charset="0"/>
                <a:ea typeface="Arial" panose="020B0604020202020204" pitchFamily="34" charset="0"/>
              </a:rPr>
              <a:t>Basu</a:t>
            </a:r>
            <a:r>
              <a:rPr lang="en-US" sz="1800" dirty="0">
                <a:solidFill>
                  <a:srgbClr val="212121"/>
                </a:solidFill>
                <a:effectLst/>
                <a:latin typeface="Times New Roman" panose="02020603050405020304" pitchFamily="18" charset="0"/>
                <a:ea typeface="Arial" panose="020B0604020202020204" pitchFamily="34" charset="0"/>
              </a:rPr>
              <a:t>, J., </a:t>
            </a:r>
            <a:r>
              <a:rPr lang="en-US" sz="1800" dirty="0" err="1">
                <a:solidFill>
                  <a:srgbClr val="212121"/>
                </a:solidFill>
                <a:effectLst/>
                <a:latin typeface="Times New Roman" panose="02020603050405020304" pitchFamily="18" charset="0"/>
                <a:ea typeface="Arial" panose="020B0604020202020204" pitchFamily="34" charset="0"/>
              </a:rPr>
              <a:t>Hanchate</a:t>
            </a:r>
            <a:r>
              <a:rPr lang="en-US" sz="1800" dirty="0">
                <a:solidFill>
                  <a:srgbClr val="212121"/>
                </a:solidFill>
                <a:effectLst/>
                <a:latin typeface="Times New Roman" panose="02020603050405020304" pitchFamily="18" charset="0"/>
                <a:ea typeface="Arial" panose="020B0604020202020204" pitchFamily="34" charset="0"/>
              </a:rPr>
              <a:t>, A., &amp; Bierman, A. (2018). Racial/Ethnic Disparities in Readmissions in US Hospitals: The Role of Insurance Coverage. </a:t>
            </a:r>
            <a:r>
              <a:rPr lang="en-US" sz="1800" i="1" dirty="0">
                <a:solidFill>
                  <a:srgbClr val="212121"/>
                </a:solidFill>
                <a:effectLst/>
                <a:latin typeface="Times New Roman" panose="02020603050405020304" pitchFamily="18" charset="0"/>
                <a:ea typeface="Arial" panose="020B0604020202020204" pitchFamily="34" charset="0"/>
              </a:rPr>
              <a:t>Inquiry : a journal of medical care organization, provision and financing</a:t>
            </a:r>
            <a:r>
              <a:rPr lang="en-US" sz="1800" dirty="0">
                <a:solidFill>
                  <a:srgbClr val="212121"/>
                </a:solidFill>
                <a:effectLst/>
                <a:latin typeface="Times New Roman" panose="02020603050405020304" pitchFamily="18" charset="0"/>
                <a:ea typeface="Arial" panose="020B0604020202020204" pitchFamily="34" charset="0"/>
              </a:rPr>
              <a:t>, </a:t>
            </a:r>
            <a:r>
              <a:rPr lang="en-US" sz="1800" i="1" dirty="0">
                <a:solidFill>
                  <a:srgbClr val="212121"/>
                </a:solidFill>
                <a:effectLst/>
                <a:latin typeface="Times New Roman" panose="02020603050405020304" pitchFamily="18" charset="0"/>
                <a:ea typeface="Arial" panose="020B0604020202020204" pitchFamily="34" charset="0"/>
              </a:rPr>
              <a:t>55</a:t>
            </a:r>
            <a:r>
              <a:rPr lang="en-US" sz="1800" dirty="0">
                <a:solidFill>
                  <a:srgbClr val="212121"/>
                </a:solidFill>
                <a:effectLst/>
                <a:latin typeface="Times New Roman" panose="02020603050405020304" pitchFamily="18" charset="0"/>
                <a:ea typeface="Arial" panose="020B0604020202020204" pitchFamily="34" charset="0"/>
              </a:rPr>
              <a:t>, 46958018774180. </a:t>
            </a:r>
            <a:r>
              <a:rPr lang="en-US" sz="1800" u="sng" dirty="0">
                <a:solidFill>
                  <a:srgbClr val="0000FF"/>
                </a:solidFill>
                <a:effectLst/>
                <a:latin typeface="Times New Roman" panose="02020603050405020304" pitchFamily="18" charset="0"/>
                <a:ea typeface="Arial" panose="020B0604020202020204" pitchFamily="34" charset="0"/>
                <a:hlinkClick r:id="rId5"/>
              </a:rPr>
              <a:t>https://doi.org/10.1177/0046958018774180</a:t>
            </a:r>
            <a:endParaRPr lang="en-US" sz="18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s-MX" sz="1800" dirty="0" err="1">
                <a:solidFill>
                  <a:srgbClr val="212121"/>
                </a:solidFill>
                <a:effectLst/>
                <a:latin typeface="Times New Roman" panose="02020603050405020304" pitchFamily="18" charset="0"/>
                <a:ea typeface="Arial" panose="020B0604020202020204" pitchFamily="34" charset="0"/>
              </a:rPr>
              <a:t>Battaglia</a:t>
            </a:r>
            <a:r>
              <a:rPr lang="es-MX" sz="1800" dirty="0">
                <a:solidFill>
                  <a:srgbClr val="212121"/>
                </a:solidFill>
                <a:effectLst/>
                <a:latin typeface="Times New Roman" panose="02020603050405020304" pitchFamily="18" charset="0"/>
                <a:ea typeface="Arial" panose="020B0604020202020204" pitchFamily="34" charset="0"/>
              </a:rPr>
              <a:t>, M. A., </a:t>
            </a:r>
            <a:r>
              <a:rPr lang="es-MX" sz="1800" dirty="0" err="1">
                <a:solidFill>
                  <a:srgbClr val="212121"/>
                </a:solidFill>
                <a:effectLst/>
                <a:latin typeface="Times New Roman" panose="02020603050405020304" pitchFamily="18" charset="0"/>
                <a:ea typeface="Arial" panose="020B0604020202020204" pitchFamily="34" charset="0"/>
              </a:rPr>
              <a:t>Bezzini</a:t>
            </a:r>
            <a:r>
              <a:rPr lang="es-MX" sz="1800" dirty="0">
                <a:solidFill>
                  <a:srgbClr val="212121"/>
                </a:solidFill>
                <a:effectLst/>
                <a:latin typeface="Times New Roman" panose="02020603050405020304" pitchFamily="18" charset="0"/>
                <a:ea typeface="Arial" panose="020B0604020202020204" pitchFamily="34" charset="0"/>
              </a:rPr>
              <a:t>, D., </a:t>
            </a:r>
            <a:r>
              <a:rPr lang="es-MX" sz="1800" dirty="0" err="1">
                <a:solidFill>
                  <a:srgbClr val="212121"/>
                </a:solidFill>
                <a:effectLst/>
                <a:latin typeface="Times New Roman" panose="02020603050405020304" pitchFamily="18" charset="0"/>
                <a:ea typeface="Arial" panose="020B0604020202020204" pitchFamily="34" charset="0"/>
              </a:rPr>
              <a:t>Cecchini</a:t>
            </a:r>
            <a:r>
              <a:rPr lang="es-MX" sz="1800" dirty="0">
                <a:solidFill>
                  <a:srgbClr val="212121"/>
                </a:solidFill>
                <a:effectLst/>
                <a:latin typeface="Times New Roman" panose="02020603050405020304" pitchFamily="18" charset="0"/>
                <a:ea typeface="Arial" panose="020B0604020202020204" pitchFamily="34" charset="0"/>
              </a:rPr>
              <a:t>, I., </a:t>
            </a:r>
            <a:r>
              <a:rPr lang="es-MX" sz="1800" dirty="0" err="1">
                <a:solidFill>
                  <a:srgbClr val="212121"/>
                </a:solidFill>
                <a:effectLst/>
                <a:latin typeface="Times New Roman" panose="02020603050405020304" pitchFamily="18" charset="0"/>
                <a:ea typeface="Arial" panose="020B0604020202020204" pitchFamily="34" charset="0"/>
              </a:rPr>
              <a:t>Cordioli</a:t>
            </a:r>
            <a:r>
              <a:rPr lang="es-MX" sz="1800" dirty="0">
                <a:solidFill>
                  <a:srgbClr val="212121"/>
                </a:solidFill>
                <a:effectLst/>
                <a:latin typeface="Times New Roman" panose="02020603050405020304" pitchFamily="18" charset="0"/>
                <a:ea typeface="Arial" panose="020B0604020202020204" pitchFamily="34" charset="0"/>
              </a:rPr>
              <a:t>, C., </a:t>
            </a:r>
            <a:r>
              <a:rPr lang="es-MX" sz="1800" dirty="0" err="1">
                <a:solidFill>
                  <a:srgbClr val="212121"/>
                </a:solidFill>
                <a:effectLst/>
                <a:latin typeface="Times New Roman" panose="02020603050405020304" pitchFamily="18" charset="0"/>
                <a:ea typeface="Arial" panose="020B0604020202020204" pitchFamily="34" charset="0"/>
              </a:rPr>
              <a:t>Fiorentino</a:t>
            </a:r>
            <a:r>
              <a:rPr lang="es-MX" sz="1800" dirty="0">
                <a:solidFill>
                  <a:srgbClr val="212121"/>
                </a:solidFill>
                <a:effectLst/>
                <a:latin typeface="Times New Roman" panose="02020603050405020304" pitchFamily="18" charset="0"/>
                <a:ea typeface="Arial" panose="020B0604020202020204" pitchFamily="34" charset="0"/>
              </a:rPr>
              <a:t>, F., </a:t>
            </a:r>
            <a:r>
              <a:rPr lang="es-MX" sz="1800" dirty="0" err="1">
                <a:solidFill>
                  <a:srgbClr val="212121"/>
                </a:solidFill>
                <a:effectLst/>
                <a:latin typeface="Times New Roman" panose="02020603050405020304" pitchFamily="18" charset="0"/>
                <a:ea typeface="Arial" panose="020B0604020202020204" pitchFamily="34" charset="0"/>
              </a:rPr>
              <a:t>Manacorda</a:t>
            </a:r>
            <a:r>
              <a:rPr lang="es-MX" sz="1800" dirty="0">
                <a:solidFill>
                  <a:srgbClr val="212121"/>
                </a:solidFill>
                <a:effectLst/>
                <a:latin typeface="Times New Roman" panose="02020603050405020304" pitchFamily="18" charset="0"/>
                <a:ea typeface="Arial" panose="020B0604020202020204" pitchFamily="34" charset="0"/>
              </a:rPr>
              <a:t>, T., Nica, M., Ponzio, M., </a:t>
            </a:r>
            <a:r>
              <a:rPr lang="es-MX" sz="1800" dirty="0" err="1">
                <a:solidFill>
                  <a:srgbClr val="212121"/>
                </a:solidFill>
                <a:effectLst/>
                <a:latin typeface="Times New Roman" panose="02020603050405020304" pitchFamily="18" charset="0"/>
                <a:ea typeface="Arial" panose="020B0604020202020204" pitchFamily="34" charset="0"/>
              </a:rPr>
              <a:t>Ritrovato</a:t>
            </a:r>
            <a:r>
              <a:rPr lang="es-MX" sz="1800" dirty="0">
                <a:solidFill>
                  <a:srgbClr val="212121"/>
                </a:solidFill>
                <a:effectLst/>
                <a:latin typeface="Times New Roman" panose="02020603050405020304" pitchFamily="18" charset="0"/>
                <a:ea typeface="Arial" panose="020B0604020202020204" pitchFamily="34" charset="0"/>
              </a:rPr>
              <a:t>, D., </a:t>
            </a:r>
            <a:r>
              <a:rPr lang="es-MX" sz="1800" dirty="0" err="1">
                <a:solidFill>
                  <a:srgbClr val="212121"/>
                </a:solidFill>
                <a:effectLst/>
                <a:latin typeface="Times New Roman" panose="02020603050405020304" pitchFamily="18" charset="0"/>
                <a:ea typeface="Arial" panose="020B0604020202020204" pitchFamily="34" charset="0"/>
              </a:rPr>
              <a:t>Vassallo</a:t>
            </a:r>
            <a:r>
              <a:rPr lang="es-MX" sz="1800" dirty="0">
                <a:solidFill>
                  <a:srgbClr val="212121"/>
                </a:solidFill>
                <a:effectLst/>
                <a:latin typeface="Times New Roman" panose="02020603050405020304" pitchFamily="18" charset="0"/>
                <a:ea typeface="Arial" panose="020B0604020202020204" pitchFamily="34" charset="0"/>
              </a:rPr>
              <a:t>, C., &amp; </a:t>
            </a:r>
            <a:r>
              <a:rPr lang="es-MX" sz="1800" dirty="0" err="1">
                <a:solidFill>
                  <a:srgbClr val="212121"/>
                </a:solidFill>
                <a:effectLst/>
                <a:latin typeface="Times New Roman" panose="02020603050405020304" pitchFamily="18" charset="0"/>
                <a:ea typeface="Arial" panose="020B0604020202020204" pitchFamily="34" charset="0"/>
              </a:rPr>
              <a:t>Patti</a:t>
            </a:r>
            <a:r>
              <a:rPr lang="es-MX" sz="1800" dirty="0">
                <a:solidFill>
                  <a:srgbClr val="212121"/>
                </a:solidFill>
                <a:effectLst/>
                <a:latin typeface="Times New Roman" panose="02020603050405020304" pitchFamily="18" charset="0"/>
                <a:ea typeface="Arial" panose="020B0604020202020204" pitchFamily="34" charset="0"/>
              </a:rPr>
              <a:t>, F. (2022). </a:t>
            </a:r>
            <a:r>
              <a:rPr lang="en-US" sz="1800" dirty="0">
                <a:solidFill>
                  <a:srgbClr val="212121"/>
                </a:solidFill>
                <a:effectLst/>
                <a:latin typeface="Times New Roman" panose="02020603050405020304" pitchFamily="18" charset="0"/>
                <a:ea typeface="Arial" panose="020B0604020202020204" pitchFamily="34" charset="0"/>
              </a:rPr>
              <a:t>Patients with multiple sclerosis: a burden and cost of illness study. </a:t>
            </a:r>
            <a:r>
              <a:rPr lang="en-US" sz="1800" i="1" dirty="0">
                <a:solidFill>
                  <a:srgbClr val="212121"/>
                </a:solidFill>
                <a:effectLst/>
                <a:latin typeface="Times New Roman" panose="02020603050405020304" pitchFamily="18" charset="0"/>
                <a:ea typeface="Arial" panose="020B0604020202020204" pitchFamily="34" charset="0"/>
              </a:rPr>
              <a:t>Journal of neurology</a:t>
            </a:r>
            <a:r>
              <a:rPr lang="en-US" sz="1800" dirty="0">
                <a:solidFill>
                  <a:srgbClr val="212121"/>
                </a:solidFill>
                <a:effectLst/>
                <a:latin typeface="Times New Roman" panose="02020603050405020304" pitchFamily="18" charset="0"/>
                <a:ea typeface="Arial" panose="020B0604020202020204" pitchFamily="34" charset="0"/>
              </a:rPr>
              <a:t>, </a:t>
            </a:r>
            <a:r>
              <a:rPr lang="en-US" sz="1800" i="1" dirty="0">
                <a:solidFill>
                  <a:srgbClr val="212121"/>
                </a:solidFill>
                <a:effectLst/>
                <a:latin typeface="Times New Roman" panose="02020603050405020304" pitchFamily="18" charset="0"/>
                <a:ea typeface="Arial" panose="020B0604020202020204" pitchFamily="34" charset="0"/>
              </a:rPr>
              <a:t>269</a:t>
            </a:r>
            <a:r>
              <a:rPr lang="en-US" sz="1800" dirty="0">
                <a:solidFill>
                  <a:srgbClr val="212121"/>
                </a:solidFill>
                <a:effectLst/>
                <a:latin typeface="Times New Roman" panose="02020603050405020304" pitchFamily="18" charset="0"/>
                <a:ea typeface="Arial" panose="020B0604020202020204" pitchFamily="34" charset="0"/>
              </a:rPr>
              <a:t>(9), 5127–5135. </a:t>
            </a:r>
            <a:r>
              <a:rPr lang="en-US" sz="1800" u="sng" dirty="0">
                <a:solidFill>
                  <a:srgbClr val="0000FF"/>
                </a:solidFill>
                <a:effectLst/>
                <a:latin typeface="Times New Roman" panose="02020603050405020304" pitchFamily="18" charset="0"/>
                <a:ea typeface="Arial" panose="020B0604020202020204" pitchFamily="34" charset="0"/>
                <a:hlinkClick r:id="rId6"/>
              </a:rPr>
              <a:t>https://doi.org/10.1007/s00415-022-11169-w</a:t>
            </a:r>
            <a:endParaRPr lang="en-US" sz="1800" u="sng" dirty="0">
              <a:solidFill>
                <a:srgbClr val="0000FF"/>
              </a:solidFill>
              <a:effectLst/>
              <a:latin typeface="Times New Roman" panose="02020603050405020304" pitchFamily="18" charset="0"/>
              <a:ea typeface="Arial" panose="020B0604020202020204" pitchFamily="34" charset="0"/>
            </a:endParaRPr>
          </a:p>
          <a:p>
            <a:pPr marL="342900" indent="-342900">
              <a:lnSpc>
                <a:spcPct val="115000"/>
              </a:lnSpc>
              <a:spcBef>
                <a:spcPts val="0"/>
              </a:spcBef>
              <a:buFont typeface="+mj-lt"/>
              <a:buAutoNum type="arabicPeriod"/>
            </a:pPr>
            <a:r>
              <a:rPr lang="en-US" sz="1800" b="0" i="0" dirty="0" err="1">
                <a:solidFill>
                  <a:srgbClr val="212121"/>
                </a:solidFill>
                <a:effectLst/>
                <a:latin typeface="Times New Roman" panose="02020603050405020304" pitchFamily="18" charset="0"/>
                <a:cs typeface="Times New Roman" panose="02020603050405020304" pitchFamily="18" charset="0"/>
              </a:rPr>
              <a:t>Canedo</a:t>
            </a:r>
            <a:r>
              <a:rPr lang="en-US" sz="1800" b="0" i="0" dirty="0">
                <a:solidFill>
                  <a:srgbClr val="212121"/>
                </a:solidFill>
                <a:effectLst/>
                <a:latin typeface="Times New Roman" panose="02020603050405020304" pitchFamily="18" charset="0"/>
                <a:cs typeface="Times New Roman" panose="02020603050405020304" pitchFamily="18" charset="0"/>
              </a:rPr>
              <a:t>, J. R., Miller, S. T., Schlundt, D., Fadden, M. K., &amp; Sanderson, M. (2018). Racial/Ethnic Disparities in Diabetes Quality of Care: the Role of Healthcare Access and Socioeconomic Status. </a:t>
            </a:r>
            <a:r>
              <a:rPr lang="en-US" sz="1800" b="0" i="1" dirty="0">
                <a:solidFill>
                  <a:srgbClr val="212121"/>
                </a:solidFill>
                <a:effectLst/>
                <a:latin typeface="Times New Roman" panose="02020603050405020304" pitchFamily="18" charset="0"/>
                <a:cs typeface="Times New Roman" panose="02020603050405020304" pitchFamily="18" charset="0"/>
              </a:rPr>
              <a:t>Journal of racial and ethnic health disparities</a:t>
            </a:r>
            <a:r>
              <a:rPr lang="en-US" sz="1800" b="0" i="0" dirty="0">
                <a:solidFill>
                  <a:srgbClr val="212121"/>
                </a:solidFill>
                <a:effectLst/>
                <a:latin typeface="Times New Roman" panose="02020603050405020304" pitchFamily="18" charset="0"/>
                <a:cs typeface="Times New Roman" panose="02020603050405020304" pitchFamily="18" charset="0"/>
              </a:rPr>
              <a:t>, </a:t>
            </a:r>
            <a:r>
              <a:rPr lang="en-US" sz="1800" b="0" i="1" dirty="0">
                <a:solidFill>
                  <a:srgbClr val="212121"/>
                </a:solidFill>
                <a:effectLst/>
                <a:latin typeface="Times New Roman" panose="02020603050405020304" pitchFamily="18" charset="0"/>
                <a:cs typeface="Times New Roman" panose="02020603050405020304" pitchFamily="18" charset="0"/>
              </a:rPr>
              <a:t>5</a:t>
            </a:r>
            <a:r>
              <a:rPr lang="en-US" sz="1800" b="0" i="0" dirty="0">
                <a:solidFill>
                  <a:srgbClr val="212121"/>
                </a:solidFill>
                <a:effectLst/>
                <a:latin typeface="Times New Roman" panose="02020603050405020304" pitchFamily="18" charset="0"/>
                <a:cs typeface="Times New Roman" panose="02020603050405020304" pitchFamily="18" charset="0"/>
              </a:rPr>
              <a:t>(1), 7–14. </a:t>
            </a:r>
            <a:r>
              <a:rPr lang="en-US" sz="1800" b="0" i="0" dirty="0">
                <a:solidFill>
                  <a:srgbClr val="212121"/>
                </a:solidFill>
                <a:effectLst/>
                <a:latin typeface="Times New Roman" panose="02020603050405020304" pitchFamily="18" charset="0"/>
                <a:cs typeface="Times New Roman" panose="02020603050405020304" pitchFamily="18" charset="0"/>
                <a:hlinkClick r:id="rId7"/>
              </a:rPr>
              <a:t>https://doi.org/10.1007/s40615-016-0335-8</a:t>
            </a:r>
            <a:endParaRPr lang="en-US" sz="18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s-MX" sz="1800" dirty="0" err="1">
                <a:solidFill>
                  <a:srgbClr val="212121"/>
                </a:solidFill>
                <a:effectLst/>
                <a:latin typeface="Times New Roman" panose="02020603050405020304" pitchFamily="18" charset="0"/>
                <a:ea typeface="Arial" panose="020B0604020202020204" pitchFamily="34" charset="0"/>
              </a:rPr>
              <a:t>Cha</a:t>
            </a:r>
            <a:r>
              <a:rPr lang="es-MX" sz="1800" dirty="0">
                <a:solidFill>
                  <a:srgbClr val="212121"/>
                </a:solidFill>
                <a:effectLst/>
                <a:latin typeface="Times New Roman" panose="02020603050405020304" pitchFamily="18" charset="0"/>
                <a:ea typeface="Arial" panose="020B0604020202020204" pitchFamily="34" charset="0"/>
              </a:rPr>
              <a:t>, A. E., &amp; Cohen, R. A. (2022). </a:t>
            </a:r>
            <a:r>
              <a:rPr lang="en-US" sz="1800" dirty="0">
                <a:solidFill>
                  <a:srgbClr val="212121"/>
                </a:solidFill>
                <a:effectLst/>
                <a:latin typeface="Times New Roman" panose="02020603050405020304" pitchFamily="18" charset="0"/>
                <a:ea typeface="Arial" panose="020B0604020202020204" pitchFamily="34" charset="0"/>
              </a:rPr>
              <a:t>Demographic Variation in Health Insurance </a:t>
            </a:r>
            <a:r>
              <a:rPr lang="en-US" sz="1800" dirty="0" err="1">
                <a:solidFill>
                  <a:srgbClr val="212121"/>
                </a:solidFill>
                <a:effectLst/>
                <a:latin typeface="Times New Roman" panose="02020603050405020304" pitchFamily="18" charset="0"/>
                <a:ea typeface="Arial" panose="020B0604020202020204" pitchFamily="34" charset="0"/>
              </a:rPr>
              <a:t>Coverage:United</a:t>
            </a:r>
            <a:r>
              <a:rPr lang="en-US" sz="1800" dirty="0">
                <a:solidFill>
                  <a:srgbClr val="212121"/>
                </a:solidFill>
                <a:effectLst/>
                <a:latin typeface="Times New Roman" panose="02020603050405020304" pitchFamily="18" charset="0"/>
                <a:ea typeface="Arial" panose="020B0604020202020204" pitchFamily="34" charset="0"/>
              </a:rPr>
              <a:t> States, 2021. </a:t>
            </a:r>
            <a:r>
              <a:rPr lang="en-US" sz="1800" i="1" dirty="0">
                <a:solidFill>
                  <a:srgbClr val="212121"/>
                </a:solidFill>
                <a:effectLst/>
                <a:latin typeface="Times New Roman" panose="02020603050405020304" pitchFamily="18" charset="0"/>
                <a:ea typeface="Arial" panose="020B0604020202020204" pitchFamily="34" charset="0"/>
              </a:rPr>
              <a:t>National health statistics reports</a:t>
            </a:r>
            <a:r>
              <a:rPr lang="en-US" sz="1800" dirty="0">
                <a:solidFill>
                  <a:srgbClr val="212121"/>
                </a:solidFill>
                <a:effectLst/>
                <a:latin typeface="Times New Roman" panose="02020603050405020304" pitchFamily="18" charset="0"/>
                <a:ea typeface="Arial" panose="020B0604020202020204" pitchFamily="34" charset="0"/>
              </a:rPr>
              <a:t>, (177), 1–14.</a:t>
            </a:r>
            <a:endParaRPr lang="en-US" sz="18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800" dirty="0" err="1">
                <a:solidFill>
                  <a:srgbClr val="212121"/>
                </a:solidFill>
                <a:effectLst/>
                <a:latin typeface="Times New Roman" panose="02020603050405020304" pitchFamily="18" charset="0"/>
                <a:ea typeface="Arial" panose="020B0604020202020204" pitchFamily="34" charset="0"/>
              </a:rPr>
              <a:t>Exuzides</a:t>
            </a:r>
            <a:r>
              <a:rPr lang="en-US" sz="1800" dirty="0">
                <a:solidFill>
                  <a:srgbClr val="212121"/>
                </a:solidFill>
                <a:effectLst/>
                <a:latin typeface="Times New Roman" panose="02020603050405020304" pitchFamily="18" charset="0"/>
                <a:ea typeface="Arial" panose="020B0604020202020204" pitchFamily="34" charset="0"/>
              </a:rPr>
              <a:t>, A., </a:t>
            </a:r>
            <a:r>
              <a:rPr lang="en-US" sz="1800" dirty="0" err="1">
                <a:solidFill>
                  <a:srgbClr val="212121"/>
                </a:solidFill>
                <a:effectLst/>
                <a:latin typeface="Times New Roman" panose="02020603050405020304" pitchFamily="18" charset="0"/>
                <a:ea typeface="Arial" panose="020B0604020202020204" pitchFamily="34" charset="0"/>
              </a:rPr>
              <a:t>Sheinson</a:t>
            </a:r>
            <a:r>
              <a:rPr lang="en-US" sz="1800" dirty="0">
                <a:solidFill>
                  <a:srgbClr val="212121"/>
                </a:solidFill>
                <a:effectLst/>
                <a:latin typeface="Times New Roman" panose="02020603050405020304" pitchFamily="18" charset="0"/>
                <a:ea typeface="Arial" panose="020B0604020202020204" pitchFamily="34" charset="0"/>
              </a:rPr>
              <a:t>, D., </a:t>
            </a:r>
            <a:r>
              <a:rPr lang="en-US" sz="1800" dirty="0" err="1">
                <a:solidFill>
                  <a:srgbClr val="212121"/>
                </a:solidFill>
                <a:effectLst/>
                <a:latin typeface="Times New Roman" panose="02020603050405020304" pitchFamily="18" charset="0"/>
                <a:ea typeface="Arial" panose="020B0604020202020204" pitchFamily="34" charset="0"/>
              </a:rPr>
              <a:t>Sidiropoulos</a:t>
            </a:r>
            <a:r>
              <a:rPr lang="en-US" sz="1800" dirty="0">
                <a:solidFill>
                  <a:srgbClr val="212121"/>
                </a:solidFill>
                <a:effectLst/>
                <a:latin typeface="Times New Roman" panose="02020603050405020304" pitchFamily="18" charset="0"/>
                <a:ea typeface="Arial" panose="020B0604020202020204" pitchFamily="34" charset="0"/>
              </a:rPr>
              <a:t>, P., </a:t>
            </a:r>
            <a:r>
              <a:rPr lang="en-US" sz="1800" dirty="0" err="1">
                <a:solidFill>
                  <a:srgbClr val="212121"/>
                </a:solidFill>
                <a:effectLst/>
                <a:latin typeface="Times New Roman" panose="02020603050405020304" pitchFamily="18" charset="0"/>
                <a:ea typeface="Arial" panose="020B0604020202020204" pitchFamily="34" charset="0"/>
              </a:rPr>
              <a:t>Magrini</a:t>
            </a:r>
            <a:r>
              <a:rPr lang="en-US" sz="1800" dirty="0">
                <a:solidFill>
                  <a:srgbClr val="212121"/>
                </a:solidFill>
                <a:effectLst/>
                <a:latin typeface="Times New Roman" panose="02020603050405020304" pitchFamily="18" charset="0"/>
                <a:ea typeface="Arial" panose="020B0604020202020204" pitchFamily="34" charset="0"/>
              </a:rPr>
              <a:t>, F., </a:t>
            </a:r>
            <a:r>
              <a:rPr lang="en-US" sz="1800" dirty="0" err="1">
                <a:solidFill>
                  <a:srgbClr val="212121"/>
                </a:solidFill>
                <a:effectLst/>
                <a:latin typeface="Times New Roman" panose="02020603050405020304" pitchFamily="18" charset="0"/>
                <a:ea typeface="Arial" panose="020B0604020202020204" pitchFamily="34" charset="0"/>
              </a:rPr>
              <a:t>Gholizadeh</a:t>
            </a:r>
            <a:r>
              <a:rPr lang="en-US" sz="1800" dirty="0">
                <a:solidFill>
                  <a:srgbClr val="212121"/>
                </a:solidFill>
                <a:effectLst/>
                <a:latin typeface="Times New Roman" panose="02020603050405020304" pitchFamily="18" charset="0"/>
                <a:ea typeface="Arial" panose="020B0604020202020204" pitchFamily="34" charset="0"/>
              </a:rPr>
              <a:t>, S., </a:t>
            </a:r>
            <a:r>
              <a:rPr lang="en-US" sz="1800" dirty="0" err="1">
                <a:solidFill>
                  <a:srgbClr val="212121"/>
                </a:solidFill>
                <a:effectLst/>
                <a:latin typeface="Times New Roman" panose="02020603050405020304" pitchFamily="18" charset="0"/>
                <a:ea typeface="Arial" panose="020B0604020202020204" pitchFamily="34" charset="0"/>
              </a:rPr>
              <a:t>Surinach</a:t>
            </a:r>
            <a:r>
              <a:rPr lang="en-US" sz="1800" dirty="0">
                <a:solidFill>
                  <a:srgbClr val="212121"/>
                </a:solidFill>
                <a:effectLst/>
                <a:latin typeface="Times New Roman" panose="02020603050405020304" pitchFamily="18" charset="0"/>
                <a:ea typeface="Arial" panose="020B0604020202020204" pitchFamily="34" charset="0"/>
              </a:rPr>
              <a:t>, A., Cook, L., Meyer, C. S., &amp; </a:t>
            </a:r>
            <a:r>
              <a:rPr lang="en-US" sz="1800" dirty="0" err="1">
                <a:solidFill>
                  <a:srgbClr val="212121"/>
                </a:solidFill>
                <a:effectLst/>
                <a:latin typeface="Times New Roman" panose="02020603050405020304" pitchFamily="18" charset="0"/>
                <a:ea typeface="Arial" panose="020B0604020202020204" pitchFamily="34" charset="0"/>
              </a:rPr>
              <a:t>Yeaman</a:t>
            </a:r>
            <a:r>
              <a:rPr lang="en-US" sz="1800" dirty="0">
                <a:solidFill>
                  <a:srgbClr val="212121"/>
                </a:solidFill>
                <a:effectLst/>
                <a:latin typeface="Times New Roman" panose="02020603050405020304" pitchFamily="18" charset="0"/>
                <a:ea typeface="Arial" panose="020B0604020202020204" pitchFamily="34" charset="0"/>
              </a:rPr>
              <a:t>, M. (2021). Burden and cost of comorbidities in patients with neuromyelitis </a:t>
            </a:r>
            <a:r>
              <a:rPr lang="en-US" sz="1800" dirty="0" err="1">
                <a:solidFill>
                  <a:srgbClr val="212121"/>
                </a:solidFill>
                <a:effectLst/>
                <a:latin typeface="Times New Roman" panose="02020603050405020304" pitchFamily="18" charset="0"/>
                <a:ea typeface="Arial" panose="020B0604020202020204" pitchFamily="34" charset="0"/>
              </a:rPr>
              <a:t>optica</a:t>
            </a:r>
            <a:r>
              <a:rPr lang="en-US" sz="1800" dirty="0">
                <a:solidFill>
                  <a:srgbClr val="212121"/>
                </a:solidFill>
                <a:effectLst/>
                <a:latin typeface="Times New Roman" panose="02020603050405020304" pitchFamily="18" charset="0"/>
                <a:ea typeface="Arial" panose="020B0604020202020204" pitchFamily="34" charset="0"/>
              </a:rPr>
              <a:t> spectrum disorder. </a:t>
            </a:r>
            <a:r>
              <a:rPr lang="en-US" sz="1800" i="1" dirty="0">
                <a:solidFill>
                  <a:srgbClr val="212121"/>
                </a:solidFill>
                <a:effectLst/>
                <a:latin typeface="Times New Roman" panose="02020603050405020304" pitchFamily="18" charset="0"/>
                <a:ea typeface="Arial" panose="020B0604020202020204" pitchFamily="34" charset="0"/>
              </a:rPr>
              <a:t>Journal of the neurological sciences</a:t>
            </a:r>
            <a:r>
              <a:rPr lang="en-US" sz="1800" dirty="0">
                <a:solidFill>
                  <a:srgbClr val="212121"/>
                </a:solidFill>
                <a:effectLst/>
                <a:latin typeface="Times New Roman" panose="02020603050405020304" pitchFamily="18" charset="0"/>
                <a:ea typeface="Arial" panose="020B0604020202020204" pitchFamily="34" charset="0"/>
              </a:rPr>
              <a:t>, </a:t>
            </a:r>
            <a:r>
              <a:rPr lang="en-US" sz="1800" i="1" dirty="0">
                <a:solidFill>
                  <a:srgbClr val="212121"/>
                </a:solidFill>
                <a:effectLst/>
                <a:latin typeface="Times New Roman" panose="02020603050405020304" pitchFamily="18" charset="0"/>
                <a:ea typeface="Arial" panose="020B0604020202020204" pitchFamily="34" charset="0"/>
              </a:rPr>
              <a:t>427</a:t>
            </a:r>
            <a:r>
              <a:rPr lang="en-US" sz="1800" dirty="0">
                <a:solidFill>
                  <a:srgbClr val="212121"/>
                </a:solidFill>
                <a:effectLst/>
                <a:latin typeface="Times New Roman" panose="02020603050405020304" pitchFamily="18" charset="0"/>
                <a:ea typeface="Arial" panose="020B0604020202020204" pitchFamily="34" charset="0"/>
              </a:rPr>
              <a:t>, 117530. </a:t>
            </a:r>
            <a:r>
              <a:rPr lang="en-US" sz="1800" u="sng" dirty="0">
                <a:solidFill>
                  <a:srgbClr val="0000FF"/>
                </a:solidFill>
                <a:effectLst/>
                <a:latin typeface="Times New Roman" panose="02020603050405020304" pitchFamily="18" charset="0"/>
                <a:ea typeface="Arial" panose="020B0604020202020204" pitchFamily="34" charset="0"/>
                <a:hlinkClick r:id="rId8"/>
              </a:rPr>
              <a:t>https://doi.org/10.1016/j.jns.2021.117530</a:t>
            </a:r>
            <a:endParaRPr lang="en-US" sz="18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800" dirty="0">
                <a:solidFill>
                  <a:srgbClr val="212121"/>
                </a:solidFill>
                <a:effectLst/>
                <a:latin typeface="Times New Roman" panose="02020603050405020304" pitchFamily="18" charset="0"/>
                <a:ea typeface="Times New Roman" panose="02020603050405020304" pitchFamily="18" charset="0"/>
              </a:rPr>
              <a:t>Hughes, D. A., Bourke, S., Jones, A., Bhatt, R., Huda, S., </a:t>
            </a:r>
            <a:r>
              <a:rPr lang="en-US" sz="1800" dirty="0" err="1">
                <a:solidFill>
                  <a:srgbClr val="212121"/>
                </a:solidFill>
                <a:effectLst/>
                <a:latin typeface="Times New Roman" panose="02020603050405020304" pitchFamily="18" charset="0"/>
                <a:ea typeface="Times New Roman" panose="02020603050405020304" pitchFamily="18" charset="0"/>
              </a:rPr>
              <a:t>Mutch</a:t>
            </a:r>
            <a:r>
              <a:rPr lang="en-US" sz="1800" dirty="0">
                <a:solidFill>
                  <a:srgbClr val="212121"/>
                </a:solidFill>
                <a:effectLst/>
                <a:latin typeface="Times New Roman" panose="02020603050405020304" pitchFamily="18" charset="0"/>
                <a:ea typeface="Times New Roman" panose="02020603050405020304" pitchFamily="18" charset="0"/>
              </a:rPr>
              <a:t>, K., &amp; Jacob, A. (2022). Health utilities and costs for neuromyelitis </a:t>
            </a:r>
            <a:r>
              <a:rPr lang="en-US" sz="1800" dirty="0" err="1">
                <a:solidFill>
                  <a:srgbClr val="212121"/>
                </a:solidFill>
                <a:effectLst/>
                <a:latin typeface="Times New Roman" panose="02020603050405020304" pitchFamily="18" charset="0"/>
                <a:ea typeface="Times New Roman" panose="02020603050405020304" pitchFamily="18" charset="0"/>
              </a:rPr>
              <a:t>optica</a:t>
            </a:r>
            <a:r>
              <a:rPr lang="en-US" sz="1800" dirty="0">
                <a:solidFill>
                  <a:srgbClr val="212121"/>
                </a:solidFill>
                <a:effectLst/>
                <a:latin typeface="Times New Roman" panose="02020603050405020304" pitchFamily="18" charset="0"/>
                <a:ea typeface="Times New Roman" panose="02020603050405020304" pitchFamily="18" charset="0"/>
              </a:rPr>
              <a:t> spectrum disorder. </a:t>
            </a:r>
            <a:r>
              <a:rPr lang="en-US" sz="1800" i="1" dirty="0" err="1">
                <a:solidFill>
                  <a:srgbClr val="212121"/>
                </a:solidFill>
                <a:effectLst/>
                <a:latin typeface="Times New Roman" panose="02020603050405020304" pitchFamily="18" charset="0"/>
                <a:ea typeface="Times New Roman" panose="02020603050405020304" pitchFamily="18" charset="0"/>
              </a:rPr>
              <a:t>Orphanet</a:t>
            </a:r>
            <a:r>
              <a:rPr lang="en-US" sz="1800" i="1" dirty="0">
                <a:solidFill>
                  <a:srgbClr val="212121"/>
                </a:solidFill>
                <a:effectLst/>
                <a:latin typeface="Times New Roman" panose="02020603050405020304" pitchFamily="18" charset="0"/>
                <a:ea typeface="Times New Roman" panose="02020603050405020304" pitchFamily="18" charset="0"/>
              </a:rPr>
              <a:t> journal of rare diseases</a:t>
            </a:r>
            <a:r>
              <a:rPr lang="en-US" sz="1800" dirty="0">
                <a:solidFill>
                  <a:srgbClr val="212121"/>
                </a:solidFill>
                <a:effectLst/>
                <a:latin typeface="Times New Roman" panose="02020603050405020304" pitchFamily="18" charset="0"/>
                <a:ea typeface="Times New Roman" panose="02020603050405020304" pitchFamily="18" charset="0"/>
              </a:rPr>
              <a:t>, </a:t>
            </a:r>
            <a:r>
              <a:rPr lang="en-US" sz="1800" i="1" dirty="0">
                <a:solidFill>
                  <a:srgbClr val="212121"/>
                </a:solidFill>
                <a:effectLst/>
                <a:latin typeface="Times New Roman" panose="02020603050405020304" pitchFamily="18" charset="0"/>
                <a:ea typeface="Times New Roman" panose="02020603050405020304" pitchFamily="18" charset="0"/>
              </a:rPr>
              <a:t>17</a:t>
            </a:r>
            <a:r>
              <a:rPr lang="en-US" sz="1800" dirty="0">
                <a:solidFill>
                  <a:srgbClr val="212121"/>
                </a:solidFill>
                <a:effectLst/>
                <a:latin typeface="Times New Roman" panose="02020603050405020304" pitchFamily="18" charset="0"/>
                <a:ea typeface="Times New Roman" panose="02020603050405020304" pitchFamily="18" charset="0"/>
              </a:rPr>
              <a:t>(1), 159. </a:t>
            </a:r>
            <a:r>
              <a:rPr lang="en-US" sz="1800" u="sng" dirty="0">
                <a:solidFill>
                  <a:srgbClr val="212121"/>
                </a:solidFill>
                <a:effectLst/>
                <a:latin typeface="Times New Roman" panose="02020603050405020304" pitchFamily="18" charset="0"/>
                <a:ea typeface="Times New Roman" panose="02020603050405020304" pitchFamily="18" charset="0"/>
                <a:hlinkClick r:id="rId9"/>
              </a:rPr>
              <a:t>https://doi.org/10.1186/s13023-022-02310-z</a:t>
            </a:r>
            <a:endParaRPr lang="en-US" sz="18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s-MX" sz="1800" dirty="0">
                <a:solidFill>
                  <a:srgbClr val="212121"/>
                </a:solidFill>
                <a:effectLst/>
                <a:latin typeface="Times New Roman" panose="02020603050405020304" pitchFamily="18" charset="0"/>
                <a:ea typeface="Arial" panose="020B0604020202020204" pitchFamily="34" charset="0"/>
              </a:rPr>
              <a:t>de </a:t>
            </a:r>
            <a:r>
              <a:rPr lang="es-MX" sz="1800" dirty="0" err="1">
                <a:solidFill>
                  <a:srgbClr val="212121"/>
                </a:solidFill>
                <a:effectLst/>
                <a:latin typeface="Times New Roman" panose="02020603050405020304" pitchFamily="18" charset="0"/>
                <a:ea typeface="Arial" panose="020B0604020202020204" pitchFamily="34" charset="0"/>
              </a:rPr>
              <a:t>Heer</a:t>
            </a:r>
            <a:r>
              <a:rPr lang="es-MX" sz="1800" dirty="0">
                <a:solidFill>
                  <a:srgbClr val="212121"/>
                </a:solidFill>
                <a:effectLst/>
                <a:latin typeface="Times New Roman" panose="02020603050405020304" pitchFamily="18" charset="0"/>
                <a:ea typeface="Arial" panose="020B0604020202020204" pitchFamily="34" charset="0"/>
              </a:rPr>
              <a:t>, H. D., Balcázar, H. G., Morera, O. F., </a:t>
            </a:r>
            <a:r>
              <a:rPr lang="es-MX" sz="1800" dirty="0" err="1">
                <a:solidFill>
                  <a:srgbClr val="212121"/>
                </a:solidFill>
                <a:effectLst/>
                <a:latin typeface="Times New Roman" panose="02020603050405020304" pitchFamily="18" charset="0"/>
                <a:ea typeface="Arial" panose="020B0604020202020204" pitchFamily="34" charset="0"/>
              </a:rPr>
              <a:t>Lapeyrouse</a:t>
            </a:r>
            <a:r>
              <a:rPr lang="es-MX" sz="1800" dirty="0">
                <a:solidFill>
                  <a:srgbClr val="212121"/>
                </a:solidFill>
                <a:effectLst/>
                <a:latin typeface="Times New Roman" panose="02020603050405020304" pitchFamily="18" charset="0"/>
                <a:ea typeface="Arial" panose="020B0604020202020204" pitchFamily="34" charset="0"/>
              </a:rPr>
              <a:t>, L., </a:t>
            </a:r>
            <a:r>
              <a:rPr lang="es-MX" sz="1800" dirty="0" err="1">
                <a:solidFill>
                  <a:srgbClr val="212121"/>
                </a:solidFill>
                <a:effectLst/>
                <a:latin typeface="Times New Roman" panose="02020603050405020304" pitchFamily="18" charset="0"/>
                <a:ea typeface="Arial" panose="020B0604020202020204" pitchFamily="34" charset="0"/>
              </a:rPr>
              <a:t>Heyman</a:t>
            </a:r>
            <a:r>
              <a:rPr lang="es-MX" sz="1800" dirty="0">
                <a:solidFill>
                  <a:srgbClr val="212121"/>
                </a:solidFill>
                <a:effectLst/>
                <a:latin typeface="Times New Roman" panose="02020603050405020304" pitchFamily="18" charset="0"/>
                <a:ea typeface="Arial" panose="020B0604020202020204" pitchFamily="34" charset="0"/>
              </a:rPr>
              <a:t>, J. M., Salinas, J., &amp; Zambrana, R. E. (2013). </a:t>
            </a:r>
            <a:r>
              <a:rPr lang="en-US" sz="1800" dirty="0">
                <a:solidFill>
                  <a:srgbClr val="212121"/>
                </a:solidFill>
                <a:effectLst/>
                <a:latin typeface="Times New Roman" panose="02020603050405020304" pitchFamily="18" charset="0"/>
                <a:ea typeface="Arial" panose="020B0604020202020204" pitchFamily="34" charset="0"/>
              </a:rPr>
              <a:t>Barriers to care and comorbidities along the U.S.-Mexico border. </a:t>
            </a:r>
            <a:r>
              <a:rPr lang="en-US" sz="1800" i="1" dirty="0">
                <a:solidFill>
                  <a:srgbClr val="212121"/>
                </a:solidFill>
                <a:effectLst/>
                <a:latin typeface="Times New Roman" panose="02020603050405020304" pitchFamily="18" charset="0"/>
                <a:ea typeface="Arial" panose="020B0604020202020204" pitchFamily="34" charset="0"/>
              </a:rPr>
              <a:t>Public health reports (Washington, D.C. : 1974)</a:t>
            </a:r>
            <a:r>
              <a:rPr lang="en-US" sz="1800" dirty="0">
                <a:solidFill>
                  <a:srgbClr val="212121"/>
                </a:solidFill>
                <a:effectLst/>
                <a:latin typeface="Times New Roman" panose="02020603050405020304" pitchFamily="18" charset="0"/>
                <a:ea typeface="Arial" panose="020B0604020202020204" pitchFamily="34" charset="0"/>
              </a:rPr>
              <a:t>, </a:t>
            </a:r>
            <a:r>
              <a:rPr lang="en-US" sz="1800" i="1" dirty="0">
                <a:solidFill>
                  <a:srgbClr val="212121"/>
                </a:solidFill>
                <a:effectLst/>
                <a:latin typeface="Times New Roman" panose="02020603050405020304" pitchFamily="18" charset="0"/>
                <a:ea typeface="Arial" panose="020B0604020202020204" pitchFamily="34" charset="0"/>
              </a:rPr>
              <a:t>128</a:t>
            </a:r>
            <a:r>
              <a:rPr lang="en-US" sz="1800" dirty="0">
                <a:solidFill>
                  <a:srgbClr val="212121"/>
                </a:solidFill>
                <a:effectLst/>
                <a:latin typeface="Times New Roman" panose="02020603050405020304" pitchFamily="18" charset="0"/>
                <a:ea typeface="Arial" panose="020B0604020202020204" pitchFamily="34" charset="0"/>
              </a:rPr>
              <a:t>(6), 480–488.</a:t>
            </a:r>
            <a:endParaRPr lang="en-US" sz="18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800" dirty="0" err="1">
                <a:solidFill>
                  <a:srgbClr val="212121"/>
                </a:solidFill>
                <a:effectLst/>
                <a:latin typeface="Times New Roman" panose="02020603050405020304" pitchFamily="18" charset="0"/>
                <a:ea typeface="Arial" panose="020B0604020202020204" pitchFamily="34" charset="0"/>
              </a:rPr>
              <a:t>Jennum</a:t>
            </a:r>
            <a:r>
              <a:rPr lang="en-US" sz="1800" dirty="0">
                <a:solidFill>
                  <a:srgbClr val="212121"/>
                </a:solidFill>
                <a:effectLst/>
                <a:latin typeface="Times New Roman" panose="02020603050405020304" pitchFamily="18" charset="0"/>
                <a:ea typeface="Arial" panose="020B0604020202020204" pitchFamily="34" charset="0"/>
              </a:rPr>
              <a:t>, P., Frederiksen, J. L., </a:t>
            </a:r>
            <a:r>
              <a:rPr lang="en-US" sz="1800" dirty="0" err="1">
                <a:solidFill>
                  <a:srgbClr val="212121"/>
                </a:solidFill>
                <a:effectLst/>
                <a:latin typeface="Times New Roman" panose="02020603050405020304" pitchFamily="18" charset="0"/>
                <a:ea typeface="Arial" panose="020B0604020202020204" pitchFamily="34" charset="0"/>
              </a:rPr>
              <a:t>Wanscher</a:t>
            </a:r>
            <a:r>
              <a:rPr lang="en-US" sz="1800" dirty="0">
                <a:solidFill>
                  <a:srgbClr val="212121"/>
                </a:solidFill>
                <a:effectLst/>
                <a:latin typeface="Times New Roman" panose="02020603050405020304" pitchFamily="18" charset="0"/>
                <a:ea typeface="Arial" panose="020B0604020202020204" pitchFamily="34" charset="0"/>
              </a:rPr>
              <a:t>, B., &amp; </a:t>
            </a:r>
            <a:r>
              <a:rPr lang="en-US" sz="1800" dirty="0" err="1">
                <a:solidFill>
                  <a:srgbClr val="212121"/>
                </a:solidFill>
                <a:effectLst/>
                <a:latin typeface="Times New Roman" panose="02020603050405020304" pitchFamily="18" charset="0"/>
                <a:ea typeface="Arial" panose="020B0604020202020204" pitchFamily="34" charset="0"/>
              </a:rPr>
              <a:t>Kjellberg</a:t>
            </a:r>
            <a:r>
              <a:rPr lang="en-US" sz="1800" dirty="0">
                <a:solidFill>
                  <a:srgbClr val="212121"/>
                </a:solidFill>
                <a:effectLst/>
                <a:latin typeface="Times New Roman" panose="02020603050405020304" pitchFamily="18" charset="0"/>
                <a:ea typeface="Arial" panose="020B0604020202020204" pitchFamily="34" charset="0"/>
              </a:rPr>
              <a:t>, J. (2013). The socioeconomic consequences of optic neuritis with and without multiple sclerosis: a controlled national study. </a:t>
            </a:r>
            <a:r>
              <a:rPr lang="en-US" sz="1800" i="1" dirty="0">
                <a:solidFill>
                  <a:srgbClr val="212121"/>
                </a:solidFill>
                <a:effectLst/>
                <a:latin typeface="Times New Roman" panose="02020603050405020304" pitchFamily="18" charset="0"/>
                <a:ea typeface="Arial" panose="020B0604020202020204" pitchFamily="34" charset="0"/>
              </a:rPr>
              <a:t>Acta </a:t>
            </a:r>
            <a:r>
              <a:rPr lang="en-US" sz="1800" i="1" dirty="0" err="1">
                <a:solidFill>
                  <a:srgbClr val="212121"/>
                </a:solidFill>
                <a:effectLst/>
                <a:latin typeface="Times New Roman" panose="02020603050405020304" pitchFamily="18" charset="0"/>
                <a:ea typeface="Arial" panose="020B0604020202020204" pitchFamily="34" charset="0"/>
              </a:rPr>
              <a:t>neurologica</a:t>
            </a:r>
            <a:r>
              <a:rPr lang="en-US" sz="1800" i="1" dirty="0">
                <a:solidFill>
                  <a:srgbClr val="212121"/>
                </a:solidFill>
                <a:effectLst/>
                <a:latin typeface="Times New Roman" panose="02020603050405020304" pitchFamily="18" charset="0"/>
                <a:ea typeface="Arial" panose="020B0604020202020204" pitchFamily="34" charset="0"/>
              </a:rPr>
              <a:t> Scandinavica</a:t>
            </a:r>
            <a:r>
              <a:rPr lang="en-US" sz="1800" dirty="0">
                <a:solidFill>
                  <a:srgbClr val="212121"/>
                </a:solidFill>
                <a:effectLst/>
                <a:latin typeface="Times New Roman" panose="02020603050405020304" pitchFamily="18" charset="0"/>
                <a:ea typeface="Arial" panose="020B0604020202020204" pitchFamily="34" charset="0"/>
              </a:rPr>
              <a:t>, </a:t>
            </a:r>
            <a:r>
              <a:rPr lang="en-US" sz="1800" i="1" dirty="0">
                <a:solidFill>
                  <a:srgbClr val="212121"/>
                </a:solidFill>
                <a:effectLst/>
                <a:latin typeface="Times New Roman" panose="02020603050405020304" pitchFamily="18" charset="0"/>
                <a:ea typeface="Arial" panose="020B0604020202020204" pitchFamily="34" charset="0"/>
              </a:rPr>
              <a:t>127</a:t>
            </a:r>
            <a:r>
              <a:rPr lang="en-US" sz="1800" dirty="0">
                <a:solidFill>
                  <a:srgbClr val="212121"/>
                </a:solidFill>
                <a:effectLst/>
                <a:latin typeface="Times New Roman" panose="02020603050405020304" pitchFamily="18" charset="0"/>
                <a:ea typeface="Arial" panose="020B0604020202020204" pitchFamily="34" charset="0"/>
              </a:rPr>
              <a:t>(4), 242–250. </a:t>
            </a:r>
            <a:r>
              <a:rPr lang="en-US" sz="1800" u="sng" dirty="0">
                <a:solidFill>
                  <a:srgbClr val="0000FF"/>
                </a:solidFill>
                <a:effectLst/>
                <a:latin typeface="Times New Roman" panose="02020603050405020304" pitchFamily="18" charset="0"/>
                <a:ea typeface="Arial" panose="020B0604020202020204" pitchFamily="34" charset="0"/>
                <a:hlinkClick r:id="rId10"/>
              </a:rPr>
              <a:t>https://doi.org/10.1111/j.1600-0404.2012.01703.x</a:t>
            </a:r>
            <a:endParaRPr lang="en-US" sz="18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800" dirty="0">
                <a:solidFill>
                  <a:srgbClr val="000000"/>
                </a:solidFill>
                <a:effectLst/>
                <a:latin typeface="Times New Roman" panose="02020603050405020304" pitchFamily="18" charset="0"/>
                <a:ea typeface="Arial" panose="020B0604020202020204" pitchFamily="34" charset="0"/>
              </a:rPr>
              <a:t>Optic neuritis: Pathophysiology, clinical features, and diagnosis. In: </a:t>
            </a:r>
            <a:r>
              <a:rPr lang="en-US" sz="1800" i="1" dirty="0">
                <a:solidFill>
                  <a:srgbClr val="000000"/>
                </a:solidFill>
                <a:effectLst/>
                <a:latin typeface="Times New Roman" panose="02020603050405020304" pitchFamily="18" charset="0"/>
                <a:ea typeface="Arial" panose="020B0604020202020204" pitchFamily="34" charset="0"/>
              </a:rPr>
              <a:t>UpToDate</a:t>
            </a:r>
            <a:r>
              <a:rPr lang="en-US" sz="1800" dirty="0">
                <a:solidFill>
                  <a:srgbClr val="000000"/>
                </a:solidFill>
                <a:effectLst/>
                <a:latin typeface="Times New Roman" panose="02020603050405020304" pitchFamily="18" charset="0"/>
                <a:ea typeface="Arial" panose="020B0604020202020204" pitchFamily="34" charset="0"/>
              </a:rPr>
              <a:t>, Post TW (Ed), UpToDate, Waltham, MA. (Accessed on April 04, 2023.)</a:t>
            </a:r>
            <a:endParaRPr lang="en-US" sz="18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800" dirty="0">
                <a:solidFill>
                  <a:srgbClr val="212121"/>
                </a:solidFill>
                <a:effectLst/>
                <a:latin typeface="Times New Roman" panose="02020603050405020304" pitchFamily="18" charset="0"/>
                <a:ea typeface="Arial" panose="020B0604020202020204" pitchFamily="34" charset="0"/>
              </a:rPr>
              <a:t>Ruiz-Beltran, M., &amp; Kamau, J. K. (2001). The socio-economic and cultural impediments to well-being along the US-Mexico border. </a:t>
            </a:r>
            <a:r>
              <a:rPr lang="en-US" sz="1800" i="1" dirty="0">
                <a:solidFill>
                  <a:srgbClr val="212121"/>
                </a:solidFill>
                <a:effectLst/>
                <a:latin typeface="Times New Roman" panose="02020603050405020304" pitchFamily="18" charset="0"/>
                <a:ea typeface="Arial" panose="020B0604020202020204" pitchFamily="34" charset="0"/>
              </a:rPr>
              <a:t>Journal of community health</a:t>
            </a:r>
            <a:r>
              <a:rPr lang="en-US" sz="1800" dirty="0">
                <a:solidFill>
                  <a:srgbClr val="212121"/>
                </a:solidFill>
                <a:effectLst/>
                <a:latin typeface="Times New Roman" panose="02020603050405020304" pitchFamily="18" charset="0"/>
                <a:ea typeface="Arial" panose="020B0604020202020204" pitchFamily="34" charset="0"/>
              </a:rPr>
              <a:t>, </a:t>
            </a:r>
            <a:r>
              <a:rPr lang="en-US" sz="1800" i="1" dirty="0">
                <a:solidFill>
                  <a:srgbClr val="212121"/>
                </a:solidFill>
                <a:effectLst/>
                <a:latin typeface="Times New Roman" panose="02020603050405020304" pitchFamily="18" charset="0"/>
                <a:ea typeface="Arial" panose="020B0604020202020204" pitchFamily="34" charset="0"/>
              </a:rPr>
              <a:t>26</a:t>
            </a:r>
            <a:r>
              <a:rPr lang="en-US" sz="1800" dirty="0">
                <a:solidFill>
                  <a:srgbClr val="212121"/>
                </a:solidFill>
                <a:effectLst/>
                <a:latin typeface="Times New Roman" panose="02020603050405020304" pitchFamily="18" charset="0"/>
                <a:ea typeface="Arial" panose="020B0604020202020204" pitchFamily="34" charset="0"/>
              </a:rPr>
              <a:t>(2), 123–132. </a:t>
            </a:r>
            <a:r>
              <a:rPr lang="en-US" sz="1800" u="sng" dirty="0">
                <a:solidFill>
                  <a:srgbClr val="0000FF"/>
                </a:solidFill>
                <a:effectLst/>
                <a:latin typeface="Times New Roman" panose="02020603050405020304" pitchFamily="18" charset="0"/>
                <a:ea typeface="Arial" panose="020B0604020202020204" pitchFamily="34" charset="0"/>
                <a:hlinkClick r:id="rId11"/>
              </a:rPr>
              <a:t>https://doi.org/10.1023/a:1005229330204</a:t>
            </a:r>
            <a:endParaRPr lang="en-US" sz="18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s-MX" sz="1800" dirty="0" err="1">
                <a:solidFill>
                  <a:srgbClr val="212121"/>
                </a:solidFill>
                <a:effectLst/>
                <a:latin typeface="Times New Roman" panose="02020603050405020304" pitchFamily="18" charset="0"/>
                <a:ea typeface="Arial" panose="020B0604020202020204" pitchFamily="34" charset="0"/>
              </a:rPr>
              <a:t>Sawalha</a:t>
            </a:r>
            <a:r>
              <a:rPr lang="es-MX" sz="1800" dirty="0">
                <a:solidFill>
                  <a:srgbClr val="212121"/>
                </a:solidFill>
                <a:effectLst/>
                <a:latin typeface="Times New Roman" panose="02020603050405020304" pitchFamily="18" charset="0"/>
                <a:ea typeface="Arial" panose="020B0604020202020204" pitchFamily="34" charset="0"/>
              </a:rPr>
              <a:t>, K., </a:t>
            </a:r>
            <a:r>
              <a:rPr lang="es-MX" sz="1800" dirty="0" err="1">
                <a:solidFill>
                  <a:srgbClr val="212121"/>
                </a:solidFill>
                <a:effectLst/>
                <a:latin typeface="Times New Roman" panose="02020603050405020304" pitchFamily="18" charset="0"/>
                <a:ea typeface="Arial" panose="020B0604020202020204" pitchFamily="34" charset="0"/>
              </a:rPr>
              <a:t>Adeodokun</a:t>
            </a:r>
            <a:r>
              <a:rPr lang="es-MX" sz="1800" dirty="0">
                <a:solidFill>
                  <a:srgbClr val="212121"/>
                </a:solidFill>
                <a:effectLst/>
                <a:latin typeface="Times New Roman" panose="02020603050405020304" pitchFamily="18" charset="0"/>
                <a:ea typeface="Arial" panose="020B0604020202020204" pitchFamily="34" charset="0"/>
              </a:rPr>
              <a:t>, S., &amp; </a:t>
            </a:r>
            <a:r>
              <a:rPr lang="es-MX" sz="1800" dirty="0" err="1">
                <a:solidFill>
                  <a:srgbClr val="212121"/>
                </a:solidFill>
                <a:effectLst/>
                <a:latin typeface="Times New Roman" panose="02020603050405020304" pitchFamily="18" charset="0"/>
                <a:ea typeface="Arial" panose="020B0604020202020204" pitchFamily="34" charset="0"/>
              </a:rPr>
              <a:t>Kamoga</a:t>
            </a:r>
            <a:r>
              <a:rPr lang="es-MX" sz="1800" dirty="0">
                <a:solidFill>
                  <a:srgbClr val="212121"/>
                </a:solidFill>
                <a:effectLst/>
                <a:latin typeface="Times New Roman" panose="02020603050405020304" pitchFamily="18" charset="0"/>
                <a:ea typeface="Arial" panose="020B0604020202020204" pitchFamily="34" charset="0"/>
              </a:rPr>
              <a:t>, G. R. (2020). </a:t>
            </a:r>
            <a:r>
              <a:rPr lang="en-US" sz="1800" dirty="0">
                <a:solidFill>
                  <a:srgbClr val="212121"/>
                </a:solidFill>
                <a:effectLst/>
                <a:latin typeface="Times New Roman" panose="02020603050405020304" pitchFamily="18" charset="0"/>
                <a:ea typeface="Arial" panose="020B0604020202020204" pitchFamily="34" charset="0"/>
              </a:rPr>
              <a:t>COVID-19-Induced Acute Bilateral Optic Neuritis. </a:t>
            </a:r>
            <a:r>
              <a:rPr lang="en-US" sz="1800" i="1" dirty="0">
                <a:solidFill>
                  <a:srgbClr val="212121"/>
                </a:solidFill>
                <a:effectLst/>
                <a:latin typeface="Times New Roman" panose="02020603050405020304" pitchFamily="18" charset="0"/>
                <a:ea typeface="Arial" panose="020B0604020202020204" pitchFamily="34" charset="0"/>
              </a:rPr>
              <a:t>Journal of investigative medicine high impact case reports</a:t>
            </a:r>
            <a:r>
              <a:rPr lang="en-US" sz="1800" dirty="0">
                <a:solidFill>
                  <a:srgbClr val="212121"/>
                </a:solidFill>
                <a:effectLst/>
                <a:latin typeface="Times New Roman" panose="02020603050405020304" pitchFamily="18" charset="0"/>
                <a:ea typeface="Arial" panose="020B0604020202020204" pitchFamily="34" charset="0"/>
              </a:rPr>
              <a:t>, </a:t>
            </a:r>
            <a:r>
              <a:rPr lang="en-US" sz="1800" i="1" dirty="0">
                <a:solidFill>
                  <a:srgbClr val="212121"/>
                </a:solidFill>
                <a:effectLst/>
                <a:latin typeface="Times New Roman" panose="02020603050405020304" pitchFamily="18" charset="0"/>
                <a:ea typeface="Arial" panose="020B0604020202020204" pitchFamily="34" charset="0"/>
              </a:rPr>
              <a:t>8</a:t>
            </a:r>
            <a:r>
              <a:rPr lang="en-US" sz="1800" dirty="0">
                <a:solidFill>
                  <a:srgbClr val="212121"/>
                </a:solidFill>
                <a:effectLst/>
                <a:latin typeface="Times New Roman" panose="02020603050405020304" pitchFamily="18" charset="0"/>
                <a:ea typeface="Arial" panose="020B0604020202020204" pitchFamily="34" charset="0"/>
              </a:rPr>
              <a:t>, 2324709620976018. https://doi.org/10.1177/2324709620976018</a:t>
            </a:r>
            <a:endParaRPr lang="en-US" sz="18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800" dirty="0" err="1">
                <a:solidFill>
                  <a:srgbClr val="212121"/>
                </a:solidFill>
                <a:effectLst/>
                <a:latin typeface="Times New Roman" panose="02020603050405020304" pitchFamily="18" charset="0"/>
                <a:ea typeface="Arial" panose="020B0604020202020204" pitchFamily="34" charset="0"/>
              </a:rPr>
              <a:t>Sriwastava</a:t>
            </a:r>
            <a:r>
              <a:rPr lang="en-US" sz="1800" dirty="0">
                <a:solidFill>
                  <a:srgbClr val="212121"/>
                </a:solidFill>
                <a:effectLst/>
                <a:latin typeface="Times New Roman" panose="02020603050405020304" pitchFamily="18" charset="0"/>
                <a:ea typeface="Arial" panose="020B0604020202020204" pitchFamily="34" charset="0"/>
              </a:rPr>
              <a:t>, S., Tandon, M., </a:t>
            </a:r>
            <a:r>
              <a:rPr lang="en-US" sz="1800" dirty="0" err="1">
                <a:solidFill>
                  <a:srgbClr val="212121"/>
                </a:solidFill>
                <a:effectLst/>
                <a:latin typeface="Times New Roman" panose="02020603050405020304" pitchFamily="18" charset="0"/>
                <a:ea typeface="Arial" panose="020B0604020202020204" pitchFamily="34" charset="0"/>
              </a:rPr>
              <a:t>Podury</a:t>
            </a:r>
            <a:r>
              <a:rPr lang="en-US" sz="1800" dirty="0">
                <a:solidFill>
                  <a:srgbClr val="212121"/>
                </a:solidFill>
                <a:effectLst/>
                <a:latin typeface="Times New Roman" panose="02020603050405020304" pitchFamily="18" charset="0"/>
                <a:ea typeface="Arial" panose="020B0604020202020204" pitchFamily="34" charset="0"/>
              </a:rPr>
              <a:t>, S., Prasad, A., Wen, S., Guthrie, G., </a:t>
            </a:r>
            <a:r>
              <a:rPr lang="en-US" sz="1800" dirty="0" err="1">
                <a:solidFill>
                  <a:srgbClr val="212121"/>
                </a:solidFill>
                <a:effectLst/>
                <a:latin typeface="Times New Roman" panose="02020603050405020304" pitchFamily="18" charset="0"/>
                <a:ea typeface="Arial" panose="020B0604020202020204" pitchFamily="34" charset="0"/>
              </a:rPr>
              <a:t>Kakara</a:t>
            </a:r>
            <a:r>
              <a:rPr lang="en-US" sz="1800" dirty="0">
                <a:solidFill>
                  <a:srgbClr val="212121"/>
                </a:solidFill>
                <a:effectLst/>
                <a:latin typeface="Times New Roman" panose="02020603050405020304" pitchFamily="18" charset="0"/>
                <a:ea typeface="Arial" panose="020B0604020202020204" pitchFamily="34" charset="0"/>
              </a:rPr>
              <a:t>, M., Jaiswal, S., </a:t>
            </a:r>
            <a:r>
              <a:rPr lang="en-US" sz="1800" dirty="0" err="1">
                <a:solidFill>
                  <a:srgbClr val="212121"/>
                </a:solidFill>
                <a:effectLst/>
                <a:latin typeface="Times New Roman" panose="02020603050405020304" pitchFamily="18" charset="0"/>
                <a:ea typeface="Arial" panose="020B0604020202020204" pitchFamily="34" charset="0"/>
              </a:rPr>
              <a:t>Subedi</a:t>
            </a:r>
            <a:r>
              <a:rPr lang="en-US" sz="1800" dirty="0">
                <a:solidFill>
                  <a:srgbClr val="212121"/>
                </a:solidFill>
                <a:effectLst/>
                <a:latin typeface="Times New Roman" panose="02020603050405020304" pitchFamily="18" charset="0"/>
                <a:ea typeface="Arial" panose="020B0604020202020204" pitchFamily="34" charset="0"/>
              </a:rPr>
              <a:t>, R., </a:t>
            </a:r>
            <a:r>
              <a:rPr lang="en-US" sz="1800" dirty="0" err="1">
                <a:solidFill>
                  <a:srgbClr val="212121"/>
                </a:solidFill>
                <a:effectLst/>
                <a:latin typeface="Times New Roman" panose="02020603050405020304" pitchFamily="18" charset="0"/>
                <a:ea typeface="Arial" panose="020B0604020202020204" pitchFamily="34" charset="0"/>
              </a:rPr>
              <a:t>Elkhooly</a:t>
            </a:r>
            <a:r>
              <a:rPr lang="en-US" sz="1800" dirty="0">
                <a:solidFill>
                  <a:srgbClr val="212121"/>
                </a:solidFill>
                <a:effectLst/>
                <a:latin typeface="Times New Roman" panose="02020603050405020304" pitchFamily="18" charset="0"/>
                <a:ea typeface="Arial" panose="020B0604020202020204" pitchFamily="34" charset="0"/>
              </a:rPr>
              <a:t>, M., &amp; </a:t>
            </a:r>
            <a:r>
              <a:rPr lang="en-US" sz="1800" dirty="0" err="1">
                <a:solidFill>
                  <a:srgbClr val="212121"/>
                </a:solidFill>
                <a:effectLst/>
                <a:latin typeface="Times New Roman" panose="02020603050405020304" pitchFamily="18" charset="0"/>
                <a:ea typeface="Arial" panose="020B0604020202020204" pitchFamily="34" charset="0"/>
              </a:rPr>
              <a:t>Lisak</a:t>
            </a:r>
            <a:r>
              <a:rPr lang="en-US" sz="1800" dirty="0">
                <a:solidFill>
                  <a:srgbClr val="212121"/>
                </a:solidFill>
                <a:effectLst/>
                <a:latin typeface="Times New Roman" panose="02020603050405020304" pitchFamily="18" charset="0"/>
                <a:ea typeface="Arial" panose="020B0604020202020204" pitchFamily="34" charset="0"/>
              </a:rPr>
              <a:t>, R. P. (2021). COVID-19 and neuroinflammation: a literature review of relevant neuroimaging and CSF markers in central nervous system inflammatory disorders from SARS-COV2. </a:t>
            </a:r>
            <a:r>
              <a:rPr lang="en-US" sz="1800" i="1" dirty="0">
                <a:solidFill>
                  <a:srgbClr val="212121"/>
                </a:solidFill>
                <a:effectLst/>
                <a:latin typeface="Times New Roman" panose="02020603050405020304" pitchFamily="18" charset="0"/>
                <a:ea typeface="Arial" panose="020B0604020202020204" pitchFamily="34" charset="0"/>
              </a:rPr>
              <a:t>Journal of neurology</a:t>
            </a:r>
            <a:r>
              <a:rPr lang="en-US" sz="1800" dirty="0">
                <a:solidFill>
                  <a:srgbClr val="212121"/>
                </a:solidFill>
                <a:effectLst/>
                <a:latin typeface="Times New Roman" panose="02020603050405020304" pitchFamily="18" charset="0"/>
                <a:ea typeface="Arial" panose="020B0604020202020204" pitchFamily="34" charset="0"/>
              </a:rPr>
              <a:t>, </a:t>
            </a:r>
            <a:r>
              <a:rPr lang="en-US" sz="1800" i="1" dirty="0">
                <a:solidFill>
                  <a:srgbClr val="212121"/>
                </a:solidFill>
                <a:effectLst/>
                <a:latin typeface="Times New Roman" panose="02020603050405020304" pitchFamily="18" charset="0"/>
                <a:ea typeface="Arial" panose="020B0604020202020204" pitchFamily="34" charset="0"/>
              </a:rPr>
              <a:t>268</a:t>
            </a:r>
            <a:r>
              <a:rPr lang="en-US" sz="1800" dirty="0">
                <a:solidFill>
                  <a:srgbClr val="212121"/>
                </a:solidFill>
                <a:effectLst/>
                <a:latin typeface="Times New Roman" panose="02020603050405020304" pitchFamily="18" charset="0"/>
                <a:ea typeface="Arial" panose="020B0604020202020204" pitchFamily="34" charset="0"/>
              </a:rPr>
              <a:t>(12), 4448–4478. </a:t>
            </a:r>
            <a:r>
              <a:rPr lang="en-US" sz="1800" u="sng" dirty="0">
                <a:solidFill>
                  <a:srgbClr val="0000FF"/>
                </a:solidFill>
                <a:effectLst/>
                <a:latin typeface="Times New Roman" panose="02020603050405020304" pitchFamily="18" charset="0"/>
                <a:ea typeface="Arial" panose="020B0604020202020204" pitchFamily="34" charset="0"/>
                <a:hlinkClick r:id="rId12"/>
              </a:rPr>
              <a:t>https://doi.org/10.1007/s00415-021-10611-9</a:t>
            </a:r>
            <a:endParaRPr lang="en-US" sz="18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800" dirty="0">
                <a:solidFill>
                  <a:srgbClr val="212121"/>
                </a:solidFill>
                <a:effectLst/>
                <a:latin typeface="Times New Roman" panose="02020603050405020304" pitchFamily="18" charset="0"/>
                <a:ea typeface="Arial" panose="020B0604020202020204" pitchFamily="34" charset="0"/>
              </a:rPr>
              <a:t>Wherry, L., &amp; Finegold, K. (2004). Changes in health insurance coverage and health status by race and ethnicity, 1997-2002. </a:t>
            </a:r>
            <a:r>
              <a:rPr lang="en-US" sz="1800" i="1" dirty="0">
                <a:solidFill>
                  <a:srgbClr val="212121"/>
                </a:solidFill>
                <a:effectLst/>
                <a:latin typeface="Times New Roman" panose="02020603050405020304" pitchFamily="18" charset="0"/>
                <a:ea typeface="Arial" panose="020B0604020202020204" pitchFamily="34" charset="0"/>
              </a:rPr>
              <a:t>Journal of the National Medical Association</a:t>
            </a:r>
            <a:r>
              <a:rPr lang="en-US" sz="1800" dirty="0">
                <a:solidFill>
                  <a:srgbClr val="212121"/>
                </a:solidFill>
                <a:effectLst/>
                <a:latin typeface="Times New Roman" panose="02020603050405020304" pitchFamily="18" charset="0"/>
                <a:ea typeface="Arial" panose="020B0604020202020204" pitchFamily="34" charset="0"/>
              </a:rPr>
              <a:t>, </a:t>
            </a:r>
            <a:r>
              <a:rPr lang="en-US" sz="1800" i="1" dirty="0">
                <a:solidFill>
                  <a:srgbClr val="212121"/>
                </a:solidFill>
                <a:effectLst/>
                <a:latin typeface="Times New Roman" panose="02020603050405020304" pitchFamily="18" charset="0"/>
                <a:ea typeface="Arial" panose="020B0604020202020204" pitchFamily="34" charset="0"/>
              </a:rPr>
              <a:t>96</a:t>
            </a:r>
            <a:r>
              <a:rPr lang="en-US" sz="1800" dirty="0">
                <a:solidFill>
                  <a:srgbClr val="212121"/>
                </a:solidFill>
                <a:effectLst/>
                <a:latin typeface="Times New Roman" panose="02020603050405020304" pitchFamily="18" charset="0"/>
                <a:ea typeface="Arial" panose="020B0604020202020204" pitchFamily="34" charset="0"/>
              </a:rPr>
              <a:t>(12), 1577–1582.</a:t>
            </a:r>
            <a:endParaRPr lang="en-US" sz="1800" dirty="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endParaRPr lang="en-US" sz="1800" dirty="0">
              <a:effectLst/>
              <a:latin typeface="Arial" panose="020B0604020202020204" pitchFamily="34" charset="0"/>
              <a:ea typeface="Arial" panose="020B0604020202020204" pitchFamily="34" charset="0"/>
            </a:endParaRPr>
          </a:p>
          <a:p>
            <a:pPr marL="0" marR="0" lvl="0" indent="0">
              <a:lnSpc>
                <a:spcPct val="115000"/>
              </a:lnSpc>
              <a:spcBef>
                <a:spcPts val="0"/>
              </a:spcBef>
              <a:spcAft>
                <a:spcPts val="0"/>
              </a:spcAft>
              <a:buNone/>
            </a:pPr>
            <a:endParaRPr lang="en-US" sz="1800" dirty="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endParaRPr lang="en-US" altLang="en-US" sz="2800" dirty="0"/>
          </a:p>
          <a:p>
            <a:pPr eaLnBrk="1" hangingPunct="1">
              <a:spcBef>
                <a:spcPct val="50000"/>
              </a:spcBef>
              <a:buFont typeface="Arial" panose="020B0604020202020204" pitchFamily="34" charset="0"/>
              <a:buChar char="•"/>
            </a:pPr>
            <a:endParaRPr lang="en-US" dirty="0"/>
          </a:p>
        </p:txBody>
      </p:sp>
    </p:spTree>
    <p:extLst>
      <p:ext uri="{BB962C8B-B14F-4D97-AF65-F5344CB8AC3E}">
        <p14:creationId xmlns:p14="http://schemas.microsoft.com/office/powerpoint/2010/main" val="3865991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22" name="TextBox 21">
            <a:extLst>
              <a:ext uri="{FF2B5EF4-FFF2-40B4-BE49-F238E27FC236}">
                <a16:creationId xmlns:a16="http://schemas.microsoft.com/office/drawing/2014/main" id="{9156FBA4-F187-409C-76F6-1E9804085504}"/>
              </a:ext>
            </a:extLst>
          </p:cNvPr>
          <p:cNvSpPr txBox="1"/>
          <p:nvPr/>
        </p:nvSpPr>
        <p:spPr>
          <a:xfrm>
            <a:off x="335280" y="1422884"/>
            <a:ext cx="4896152"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800" b="1" dirty="0">
                <a:latin typeface="Calibri"/>
                <a:ea typeface="Source Sans Pro Black"/>
                <a:cs typeface="Calibri"/>
              </a:rPr>
              <a:t>DISCLOSURES</a:t>
            </a:r>
          </a:p>
        </p:txBody>
      </p:sp>
      <p:sp>
        <p:nvSpPr>
          <p:cNvPr id="2" name="TextBox 1">
            <a:extLst>
              <a:ext uri="{FF2B5EF4-FFF2-40B4-BE49-F238E27FC236}">
                <a16:creationId xmlns:a16="http://schemas.microsoft.com/office/drawing/2014/main" id="{F2AF3B6A-C675-3410-40AB-1D2A051F1635}"/>
              </a:ext>
            </a:extLst>
          </p:cNvPr>
          <p:cNvSpPr txBox="1"/>
          <p:nvPr/>
        </p:nvSpPr>
        <p:spPr>
          <a:xfrm>
            <a:off x="335280" y="2489684"/>
            <a:ext cx="489615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dirty="0">
                <a:latin typeface="Calibri"/>
                <a:ea typeface="Source Sans Pro Black"/>
                <a:cs typeface="Calibri"/>
              </a:rPr>
              <a:t>Nothing to disclose</a:t>
            </a:r>
          </a:p>
        </p:txBody>
      </p:sp>
    </p:spTree>
    <p:extLst>
      <p:ext uri="{BB962C8B-B14F-4D97-AF65-F5344CB8AC3E}">
        <p14:creationId xmlns:p14="http://schemas.microsoft.com/office/powerpoint/2010/main" val="2202325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2" name="Title 1">
            <a:extLst>
              <a:ext uri="{FF2B5EF4-FFF2-40B4-BE49-F238E27FC236}">
                <a16:creationId xmlns:a16="http://schemas.microsoft.com/office/drawing/2014/main" id="{9494298B-EA41-C000-65F5-1722272CB0AF}"/>
              </a:ext>
            </a:extLst>
          </p:cNvPr>
          <p:cNvSpPr>
            <a:spLocks noGrp="1"/>
          </p:cNvSpPr>
          <p:nvPr>
            <p:ph type="title"/>
          </p:nvPr>
        </p:nvSpPr>
        <p:spPr>
          <a:xfrm>
            <a:off x="-35859" y="361911"/>
            <a:ext cx="10515600" cy="1325563"/>
          </a:xfrm>
        </p:spPr>
        <p:txBody>
          <a:bodyPr/>
          <a:lstStyle/>
          <a:p>
            <a:r>
              <a:rPr lang="en-US" dirty="0"/>
              <a:t>Introduction</a:t>
            </a:r>
          </a:p>
        </p:txBody>
      </p:sp>
      <p:sp>
        <p:nvSpPr>
          <p:cNvPr id="3" name="Content Placeholder 2">
            <a:extLst>
              <a:ext uri="{FF2B5EF4-FFF2-40B4-BE49-F238E27FC236}">
                <a16:creationId xmlns:a16="http://schemas.microsoft.com/office/drawing/2014/main" id="{A12A9C77-68D4-FA84-CE07-395111CABFF0}"/>
              </a:ext>
            </a:extLst>
          </p:cNvPr>
          <p:cNvSpPr>
            <a:spLocks noGrp="1"/>
          </p:cNvSpPr>
          <p:nvPr>
            <p:ph idx="1"/>
          </p:nvPr>
        </p:nvSpPr>
        <p:spPr/>
        <p:txBody>
          <a:bodyPr/>
          <a:lstStyle/>
          <a:p>
            <a:r>
              <a:rPr lang="en-US" dirty="0"/>
              <a:t>Purpose: </a:t>
            </a:r>
            <a:r>
              <a:rPr lang="en-US" dirty="0">
                <a:solidFill>
                  <a:srgbClr val="1C1D1E"/>
                </a:solidFill>
                <a:effectLst/>
                <a:ea typeface="Arial" panose="020B0604020202020204" pitchFamily="34" charset="0"/>
              </a:rPr>
              <a:t>to examine the effects and cost burden of optic neuritis for inpatient cases in Texas, with a focus on Hispanic patients and patients living in border cities. </a:t>
            </a:r>
          </a:p>
          <a:p>
            <a:r>
              <a:rPr lang="en-US" dirty="0">
                <a:solidFill>
                  <a:srgbClr val="1C1D1E"/>
                </a:solidFill>
                <a:effectLst/>
                <a:ea typeface="Arial" panose="020B0604020202020204" pitchFamily="34" charset="0"/>
              </a:rPr>
              <a:t>By conducting this study, we hope to contribute to the knowledge on optic neuritis and provide insights into how healthcare policy can be improved to reduce the cost burden of the disease for vulnerable populations. </a:t>
            </a:r>
            <a:endParaRPr lang="en-US" dirty="0">
              <a:effectLst/>
              <a:ea typeface="Arial" panose="020B0604020202020204" pitchFamily="34" charset="0"/>
            </a:endParaRPr>
          </a:p>
          <a:p>
            <a:endParaRPr lang="en-US" dirty="0"/>
          </a:p>
        </p:txBody>
      </p:sp>
    </p:spTree>
    <p:extLst>
      <p:ext uri="{BB962C8B-B14F-4D97-AF65-F5344CB8AC3E}">
        <p14:creationId xmlns:p14="http://schemas.microsoft.com/office/powerpoint/2010/main" val="1352472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2" name="Title 1">
            <a:extLst>
              <a:ext uri="{FF2B5EF4-FFF2-40B4-BE49-F238E27FC236}">
                <a16:creationId xmlns:a16="http://schemas.microsoft.com/office/drawing/2014/main" id="{9494298B-EA41-C000-65F5-1722272CB0AF}"/>
              </a:ext>
            </a:extLst>
          </p:cNvPr>
          <p:cNvSpPr>
            <a:spLocks noGrp="1"/>
          </p:cNvSpPr>
          <p:nvPr>
            <p:ph type="title"/>
          </p:nvPr>
        </p:nvSpPr>
        <p:spPr>
          <a:xfrm>
            <a:off x="0" y="396501"/>
            <a:ext cx="10515600" cy="1325563"/>
          </a:xfrm>
        </p:spPr>
        <p:txBody>
          <a:bodyPr/>
          <a:lstStyle/>
          <a:p>
            <a:r>
              <a:rPr lang="en-US" dirty="0"/>
              <a:t>Methods</a:t>
            </a:r>
          </a:p>
        </p:txBody>
      </p:sp>
      <p:sp>
        <p:nvSpPr>
          <p:cNvPr id="3" name="Content Placeholder 2">
            <a:extLst>
              <a:ext uri="{FF2B5EF4-FFF2-40B4-BE49-F238E27FC236}">
                <a16:creationId xmlns:a16="http://schemas.microsoft.com/office/drawing/2014/main" id="{A12A9C77-68D4-FA84-CE07-395111CABFF0}"/>
              </a:ext>
            </a:extLst>
          </p:cNvPr>
          <p:cNvSpPr>
            <a:spLocks noGrp="1"/>
          </p:cNvSpPr>
          <p:nvPr>
            <p:ph idx="1"/>
          </p:nvPr>
        </p:nvSpPr>
        <p:spPr/>
        <p:txBody>
          <a:bodyPr/>
          <a:lstStyle/>
          <a:p>
            <a:r>
              <a:rPr lang="en-US" dirty="0"/>
              <a:t>ICD10 codes for optic neuritis</a:t>
            </a:r>
          </a:p>
          <a:p>
            <a:r>
              <a:rPr lang="en-US" dirty="0"/>
              <a:t>Texas Inpatient Public Use Data File 2020-2021</a:t>
            </a:r>
          </a:p>
          <a:p>
            <a:r>
              <a:rPr lang="en-US" dirty="0"/>
              <a:t>Analyzing demographic trends as compared to costs</a:t>
            </a:r>
          </a:p>
        </p:txBody>
      </p:sp>
    </p:spTree>
    <p:extLst>
      <p:ext uri="{BB962C8B-B14F-4D97-AF65-F5344CB8AC3E}">
        <p14:creationId xmlns:p14="http://schemas.microsoft.com/office/powerpoint/2010/main" val="1762572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3"/>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4"/>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2" name="Title 1">
            <a:extLst>
              <a:ext uri="{FF2B5EF4-FFF2-40B4-BE49-F238E27FC236}">
                <a16:creationId xmlns:a16="http://schemas.microsoft.com/office/drawing/2014/main" id="{9494298B-EA41-C000-65F5-1722272CB0AF}"/>
              </a:ext>
            </a:extLst>
          </p:cNvPr>
          <p:cNvSpPr>
            <a:spLocks noGrp="1"/>
          </p:cNvSpPr>
          <p:nvPr>
            <p:ph type="title"/>
          </p:nvPr>
        </p:nvSpPr>
        <p:spPr>
          <a:xfrm>
            <a:off x="0" y="173785"/>
            <a:ext cx="10515600" cy="1325563"/>
          </a:xfrm>
        </p:spPr>
        <p:txBody>
          <a:bodyPr>
            <a:normAutofit/>
          </a:bodyPr>
          <a:lstStyle/>
          <a:p>
            <a:r>
              <a:rPr lang="en-US" sz="4000" dirty="0"/>
              <a:t>Results – Hispanic patients and </a:t>
            </a:r>
            <a:br>
              <a:rPr lang="en-US" sz="4000" dirty="0"/>
            </a:br>
            <a:r>
              <a:rPr lang="en-US" sz="4000" dirty="0"/>
              <a:t>border cities</a:t>
            </a:r>
          </a:p>
        </p:txBody>
      </p:sp>
      <p:graphicFrame>
        <p:nvGraphicFramePr>
          <p:cNvPr id="3" name="Table 14">
            <a:extLst>
              <a:ext uri="{FF2B5EF4-FFF2-40B4-BE49-F238E27FC236}">
                <a16:creationId xmlns:a16="http://schemas.microsoft.com/office/drawing/2014/main" id="{82711126-AA61-53AA-B0D0-929659951B7C}"/>
              </a:ext>
            </a:extLst>
          </p:cNvPr>
          <p:cNvGraphicFramePr>
            <a:graphicFrameLocks noGrp="1"/>
          </p:cNvGraphicFramePr>
          <p:nvPr>
            <p:ph idx="1"/>
            <p:extLst>
              <p:ext uri="{D42A27DB-BD31-4B8C-83A1-F6EECF244321}">
                <p14:modId xmlns:p14="http://schemas.microsoft.com/office/powerpoint/2010/main" val="261765013"/>
              </p:ext>
            </p:extLst>
          </p:nvPr>
        </p:nvGraphicFramePr>
        <p:xfrm>
          <a:off x="838200" y="1825625"/>
          <a:ext cx="10515600" cy="3216619"/>
        </p:xfrm>
        <a:graphic>
          <a:graphicData uri="http://schemas.openxmlformats.org/drawingml/2006/table">
            <a:tbl>
              <a:tblPr firstRow="1" bandRow="1">
                <a:tableStyleId>{8799B23B-EC83-4686-B30A-512413B5E67A}</a:tableStyleId>
              </a:tblPr>
              <a:tblGrid>
                <a:gridCol w="3505200">
                  <a:extLst>
                    <a:ext uri="{9D8B030D-6E8A-4147-A177-3AD203B41FA5}">
                      <a16:colId xmlns:a16="http://schemas.microsoft.com/office/drawing/2014/main" val="3478919620"/>
                    </a:ext>
                  </a:extLst>
                </a:gridCol>
                <a:gridCol w="3505200">
                  <a:extLst>
                    <a:ext uri="{9D8B030D-6E8A-4147-A177-3AD203B41FA5}">
                      <a16:colId xmlns:a16="http://schemas.microsoft.com/office/drawing/2014/main" val="2682244174"/>
                    </a:ext>
                  </a:extLst>
                </a:gridCol>
                <a:gridCol w="3505200">
                  <a:extLst>
                    <a:ext uri="{9D8B030D-6E8A-4147-A177-3AD203B41FA5}">
                      <a16:colId xmlns:a16="http://schemas.microsoft.com/office/drawing/2014/main" val="1902342032"/>
                    </a:ext>
                  </a:extLst>
                </a:gridCol>
              </a:tblGrid>
              <a:tr h="1324491">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C00000"/>
                          </a:solidFill>
                        </a:rPr>
                        <a:t>Border Cities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C00000"/>
                          </a:solidFill>
                        </a:rPr>
                        <a:t>Non-Border Cities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9275170"/>
                  </a:ext>
                </a:extLst>
              </a:tr>
              <a:tr h="1892128">
                <a:tc>
                  <a:txBody>
                    <a:bodyPr/>
                    <a:lstStyle/>
                    <a:p>
                      <a:pPr algn="ctr"/>
                      <a:r>
                        <a:rPr lang="en-US" dirty="0"/>
                        <a:t>Patients who identify as Hispanic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49.79%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18.55%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7196693"/>
                  </a:ext>
                </a:extLst>
              </a:tr>
            </a:tbl>
          </a:graphicData>
        </a:graphic>
      </p:graphicFrame>
    </p:spTree>
    <p:extLst>
      <p:ext uri="{BB962C8B-B14F-4D97-AF65-F5344CB8AC3E}">
        <p14:creationId xmlns:p14="http://schemas.microsoft.com/office/powerpoint/2010/main" val="1147183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2" name="Title 1">
            <a:extLst>
              <a:ext uri="{FF2B5EF4-FFF2-40B4-BE49-F238E27FC236}">
                <a16:creationId xmlns:a16="http://schemas.microsoft.com/office/drawing/2014/main" id="{9494298B-EA41-C000-65F5-1722272CB0AF}"/>
              </a:ext>
            </a:extLst>
          </p:cNvPr>
          <p:cNvSpPr>
            <a:spLocks noGrp="1"/>
          </p:cNvSpPr>
          <p:nvPr>
            <p:ph type="title"/>
          </p:nvPr>
        </p:nvSpPr>
        <p:spPr>
          <a:xfrm>
            <a:off x="-35859" y="402252"/>
            <a:ext cx="10515600" cy="1325563"/>
          </a:xfrm>
        </p:spPr>
        <p:txBody>
          <a:bodyPr/>
          <a:lstStyle/>
          <a:p>
            <a:r>
              <a:rPr lang="en-US" dirty="0"/>
              <a:t>Results</a:t>
            </a:r>
          </a:p>
        </p:txBody>
      </p:sp>
      <p:sp>
        <p:nvSpPr>
          <p:cNvPr id="3" name="Content Placeholder 2">
            <a:extLst>
              <a:ext uri="{FF2B5EF4-FFF2-40B4-BE49-F238E27FC236}">
                <a16:creationId xmlns:a16="http://schemas.microsoft.com/office/drawing/2014/main" id="{A12A9C77-68D4-FA84-CE07-395111CABFF0}"/>
              </a:ext>
            </a:extLst>
          </p:cNvPr>
          <p:cNvSpPr>
            <a:spLocks noGrp="1"/>
          </p:cNvSpPr>
          <p:nvPr>
            <p:ph idx="1"/>
          </p:nvPr>
        </p:nvSpPr>
        <p:spPr/>
        <p:txBody>
          <a:bodyPr>
            <a:normAutofit/>
          </a:bodyPr>
          <a:lstStyle/>
          <a:p>
            <a:pPr marL="171450" marR="0" indent="-171450">
              <a:lnSpc>
                <a:spcPct val="115000"/>
              </a:lnSpc>
              <a:spcBef>
                <a:spcPts val="0"/>
              </a:spcBef>
              <a:spcAft>
                <a:spcPts val="0"/>
              </a:spcAft>
              <a:buFont typeface="Arial" panose="020B0604020202020204" pitchFamily="34" charset="0"/>
              <a:buChar char="•"/>
            </a:pPr>
            <a:r>
              <a:rPr lang="en-US" sz="2800" dirty="0">
                <a:effectLst/>
                <a:latin typeface="Arial" panose="020B0604020202020204" pitchFamily="34" charset="0"/>
                <a:ea typeface="Arial" panose="020B0604020202020204" pitchFamily="34" charset="0"/>
              </a:rPr>
              <a:t>1,196 total patients were diagnosed with optic neuritis from 2020-2021</a:t>
            </a:r>
            <a:endParaRPr lang="en-US" sz="2800" dirty="0">
              <a:ea typeface="Arial" panose="020B0604020202020204" pitchFamily="34" charset="0"/>
            </a:endParaRPr>
          </a:p>
          <a:p>
            <a:pPr marL="171450" marR="0" indent="-171450">
              <a:lnSpc>
                <a:spcPct val="115000"/>
              </a:lnSpc>
              <a:spcBef>
                <a:spcPts val="0"/>
              </a:spcBef>
              <a:spcAft>
                <a:spcPts val="0"/>
              </a:spcAft>
              <a:buFont typeface="Arial" panose="020B0604020202020204" pitchFamily="34" charset="0"/>
              <a:buChar char="•"/>
            </a:pPr>
            <a:r>
              <a:rPr lang="en-US" sz="2800" dirty="0">
                <a:effectLst/>
                <a:latin typeface="Arial" panose="020B0604020202020204" pitchFamily="34" charset="0"/>
                <a:ea typeface="Arial" panose="020B0604020202020204" pitchFamily="34" charset="0"/>
              </a:rPr>
              <a:t>Hispanic patients were diagnosed younger</a:t>
            </a:r>
            <a:endParaRPr lang="en-US" dirty="0">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endParaRPr lang="en-US" sz="2800" dirty="0">
              <a:effectLst/>
              <a:latin typeface="Arial" panose="020B0604020202020204" pitchFamily="34" charset="0"/>
              <a:ea typeface="Arial" panose="020B0604020202020204" pitchFamily="34" charset="0"/>
            </a:endParaRPr>
          </a:p>
          <a:p>
            <a:pPr marL="171450" marR="0" indent="-171450">
              <a:lnSpc>
                <a:spcPct val="115000"/>
              </a:lnSpc>
              <a:spcBef>
                <a:spcPts val="0"/>
              </a:spcBef>
              <a:spcAft>
                <a:spcPts val="0"/>
              </a:spcAft>
              <a:buFont typeface="Arial" panose="020B0604020202020204" pitchFamily="34" charset="0"/>
              <a:buChar char="•"/>
            </a:pPr>
            <a:endParaRPr lang="en-US" sz="2800" dirty="0">
              <a:effectLst/>
              <a:latin typeface="Arial" panose="020B0604020202020204" pitchFamily="34" charset="0"/>
              <a:ea typeface="Arial" panose="020B0604020202020204" pitchFamily="34" charset="0"/>
            </a:endParaRPr>
          </a:p>
          <a:p>
            <a:pPr marL="171450" marR="0" indent="-171450">
              <a:lnSpc>
                <a:spcPct val="115000"/>
              </a:lnSpc>
              <a:spcBef>
                <a:spcPts val="0"/>
              </a:spcBef>
              <a:spcAft>
                <a:spcPts val="0"/>
              </a:spcAft>
              <a:buFont typeface="Arial" panose="020B0604020202020204" pitchFamily="34" charset="0"/>
              <a:buChar char="•"/>
            </a:pPr>
            <a:endParaRPr lang="en-US" dirty="0">
              <a:latin typeface="Arial" panose="020B0604020202020204" pitchFamily="34" charset="0"/>
              <a:ea typeface="Arial" panose="020B0604020202020204" pitchFamily="34" charset="0"/>
            </a:endParaRPr>
          </a:p>
          <a:p>
            <a:pPr marL="171450" marR="0" indent="-171450">
              <a:lnSpc>
                <a:spcPct val="115000"/>
              </a:lnSpc>
              <a:spcBef>
                <a:spcPts val="0"/>
              </a:spcBef>
              <a:spcAft>
                <a:spcPts val="0"/>
              </a:spcAft>
              <a:buFont typeface="Arial" panose="020B0604020202020204" pitchFamily="34" charset="0"/>
              <a:buChar char="•"/>
            </a:pPr>
            <a:endParaRPr lang="en-US" sz="2800" dirty="0">
              <a:effectLst/>
              <a:latin typeface="Arial" panose="020B0604020202020204" pitchFamily="34" charset="0"/>
              <a:ea typeface="Arial" panose="020B0604020202020204" pitchFamily="34" charset="0"/>
            </a:endParaRPr>
          </a:p>
          <a:p>
            <a:pPr marL="0" indent="0">
              <a:buNone/>
            </a:pPr>
            <a:endParaRPr lang="en-US" dirty="0"/>
          </a:p>
        </p:txBody>
      </p:sp>
      <p:graphicFrame>
        <p:nvGraphicFramePr>
          <p:cNvPr id="4" name="Table 4">
            <a:extLst>
              <a:ext uri="{FF2B5EF4-FFF2-40B4-BE49-F238E27FC236}">
                <a16:creationId xmlns:a16="http://schemas.microsoft.com/office/drawing/2014/main" id="{7CC4BF4C-284E-8486-EFCE-A7DF5A9A1B2A}"/>
              </a:ext>
            </a:extLst>
          </p:cNvPr>
          <p:cNvGraphicFramePr>
            <a:graphicFrameLocks noGrp="1"/>
          </p:cNvGraphicFramePr>
          <p:nvPr>
            <p:extLst>
              <p:ext uri="{D42A27DB-BD31-4B8C-83A1-F6EECF244321}">
                <p14:modId xmlns:p14="http://schemas.microsoft.com/office/powerpoint/2010/main" val="1768791979"/>
              </p:ext>
            </p:extLst>
          </p:nvPr>
        </p:nvGraphicFramePr>
        <p:xfrm>
          <a:off x="2032000" y="3678018"/>
          <a:ext cx="8127999" cy="1854200"/>
        </p:xfrm>
        <a:graphic>
          <a:graphicData uri="http://schemas.openxmlformats.org/drawingml/2006/table">
            <a:tbl>
              <a:tblPr firstRow="1" bandRow="1">
                <a:tableStyleId>{D7AC3CCA-C797-4891-BE02-D94E43425B78}</a:tableStyleId>
              </a:tblPr>
              <a:tblGrid>
                <a:gridCol w="2709333">
                  <a:extLst>
                    <a:ext uri="{9D8B030D-6E8A-4147-A177-3AD203B41FA5}">
                      <a16:colId xmlns:a16="http://schemas.microsoft.com/office/drawing/2014/main" val="870611615"/>
                    </a:ext>
                  </a:extLst>
                </a:gridCol>
                <a:gridCol w="2709333">
                  <a:extLst>
                    <a:ext uri="{9D8B030D-6E8A-4147-A177-3AD203B41FA5}">
                      <a16:colId xmlns:a16="http://schemas.microsoft.com/office/drawing/2014/main" val="1045466481"/>
                    </a:ext>
                  </a:extLst>
                </a:gridCol>
                <a:gridCol w="2709333">
                  <a:extLst>
                    <a:ext uri="{9D8B030D-6E8A-4147-A177-3AD203B41FA5}">
                      <a16:colId xmlns:a16="http://schemas.microsoft.com/office/drawing/2014/main" val="1990504225"/>
                    </a:ext>
                  </a:extLst>
                </a:gridCol>
              </a:tblGrid>
              <a:tr h="370840">
                <a:tc>
                  <a:txBody>
                    <a:bodyPr/>
                    <a:lstStyle/>
                    <a:p>
                      <a:pPr algn="ctr" fontAlgn="b"/>
                      <a:r>
                        <a:rPr lang="en-US" sz="2000" b="0" u="none" strike="noStrike" dirty="0">
                          <a:solidFill>
                            <a:srgbClr val="9F0100"/>
                          </a:solidFill>
                          <a:effectLst/>
                        </a:rPr>
                        <a:t>Age</a:t>
                      </a:r>
                      <a:endParaRPr lang="en-US" sz="2000" b="0" i="0" u="none" strike="noStrike" dirty="0">
                        <a:solidFill>
                          <a:srgbClr val="9F0100"/>
                        </a:solidFill>
                        <a:effectLst/>
                        <a:latin typeface="Calibri" panose="020F0502020204030204" pitchFamily="34" charset="0"/>
                      </a:endParaRPr>
                    </a:p>
                  </a:txBody>
                  <a:tcPr marL="3810" marR="3810" marT="3810" marB="0" anchor="b"/>
                </a:tc>
                <a:tc>
                  <a:txBody>
                    <a:bodyPr/>
                    <a:lstStyle/>
                    <a:p>
                      <a:pPr algn="ctr" fontAlgn="b"/>
                      <a:r>
                        <a:rPr lang="en-US" sz="2000" b="0" u="none" strike="noStrike" dirty="0">
                          <a:solidFill>
                            <a:srgbClr val="9F0100"/>
                          </a:solidFill>
                          <a:effectLst/>
                        </a:rPr>
                        <a:t>Non-Hispanic patients</a:t>
                      </a:r>
                      <a:endParaRPr lang="en-US" sz="2000" b="0" i="0" u="none" strike="noStrike" dirty="0">
                        <a:solidFill>
                          <a:srgbClr val="9F0100"/>
                        </a:solidFill>
                        <a:effectLst/>
                        <a:latin typeface="Calibri" panose="020F0502020204030204" pitchFamily="34" charset="0"/>
                      </a:endParaRPr>
                    </a:p>
                  </a:txBody>
                  <a:tcPr marL="3810" marR="3810" marT="3810" marB="0" anchor="b"/>
                </a:tc>
                <a:tc>
                  <a:txBody>
                    <a:bodyPr/>
                    <a:lstStyle/>
                    <a:p>
                      <a:pPr algn="ctr" fontAlgn="b"/>
                      <a:r>
                        <a:rPr lang="en-US" sz="2000" b="0" u="none" strike="noStrike" dirty="0">
                          <a:solidFill>
                            <a:srgbClr val="9F0100"/>
                          </a:solidFill>
                          <a:effectLst/>
                        </a:rPr>
                        <a:t>Hispanic Patients</a:t>
                      </a:r>
                      <a:endParaRPr lang="en-US" sz="2000" b="0" i="0" u="none" strike="noStrike" dirty="0">
                        <a:solidFill>
                          <a:srgbClr val="9F01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737411426"/>
                  </a:ext>
                </a:extLst>
              </a:tr>
              <a:tr h="370840">
                <a:tc>
                  <a:txBody>
                    <a:bodyPr/>
                    <a:lstStyle/>
                    <a:p>
                      <a:pPr algn="ctr" fontAlgn="b"/>
                      <a:r>
                        <a:rPr lang="en-US" sz="2000" b="0" u="none" strike="noStrike" dirty="0">
                          <a:effectLst/>
                        </a:rPr>
                        <a:t>   18-34</a:t>
                      </a:r>
                      <a:endParaRPr lang="en-US" sz="2000" b="0" i="0" u="none" strike="noStrike" dirty="0">
                        <a:effectLst/>
                        <a:latin typeface="Calibri" panose="020F0502020204030204" pitchFamily="34" charset="0"/>
                      </a:endParaRPr>
                    </a:p>
                  </a:txBody>
                  <a:tcPr marL="3810" marR="3810" marT="3810" marB="0" anchor="b"/>
                </a:tc>
                <a:tc>
                  <a:txBody>
                    <a:bodyPr/>
                    <a:lstStyle/>
                    <a:p>
                      <a:pPr algn="ctr" fontAlgn="b"/>
                      <a:r>
                        <a:rPr lang="en-US" sz="2000" b="0" u="none" strike="noStrike" dirty="0">
                          <a:effectLst/>
                        </a:rPr>
                        <a:t>26.00%</a:t>
                      </a:r>
                      <a:endParaRPr lang="en-US" sz="2000" b="0" i="0" u="none" strike="noStrike" dirty="0">
                        <a:effectLst/>
                        <a:latin typeface="Calibri" panose="020F0502020204030204" pitchFamily="34" charset="0"/>
                      </a:endParaRPr>
                    </a:p>
                  </a:txBody>
                  <a:tcPr marL="3810" marR="3810" marT="3810" marB="0" anchor="b"/>
                </a:tc>
                <a:tc>
                  <a:txBody>
                    <a:bodyPr/>
                    <a:lstStyle/>
                    <a:p>
                      <a:pPr algn="ctr" fontAlgn="b"/>
                      <a:r>
                        <a:rPr lang="en-US" sz="2000" b="0" u="none" strike="noStrike" dirty="0">
                          <a:solidFill>
                            <a:schemeClr val="tx1"/>
                          </a:solidFill>
                          <a:effectLst/>
                          <a:highlight>
                            <a:srgbClr val="F46946"/>
                          </a:highlight>
                        </a:rPr>
                        <a:t>40.00%</a:t>
                      </a:r>
                      <a:endParaRPr lang="en-US" sz="2000" b="0" i="0" u="none" strike="noStrike" dirty="0">
                        <a:solidFill>
                          <a:schemeClr val="tx1"/>
                        </a:solidFill>
                        <a:effectLst/>
                        <a:highlight>
                          <a:srgbClr val="F46946"/>
                        </a:highlight>
                        <a:latin typeface="Calibri" panose="020F0502020204030204" pitchFamily="34" charset="0"/>
                      </a:endParaRPr>
                    </a:p>
                  </a:txBody>
                  <a:tcPr marL="3810" marR="3810" marT="3810" marB="0" anchor="b"/>
                </a:tc>
                <a:extLst>
                  <a:ext uri="{0D108BD9-81ED-4DB2-BD59-A6C34878D82A}">
                    <a16:rowId xmlns:a16="http://schemas.microsoft.com/office/drawing/2014/main" val="2190255339"/>
                  </a:ext>
                </a:extLst>
              </a:tr>
              <a:tr h="370840">
                <a:tc>
                  <a:txBody>
                    <a:bodyPr/>
                    <a:lstStyle/>
                    <a:p>
                      <a:pPr algn="ctr" fontAlgn="b"/>
                      <a:r>
                        <a:rPr lang="en-US" sz="2000" b="0" u="none" strike="noStrike" dirty="0">
                          <a:effectLst/>
                        </a:rPr>
                        <a:t>   35-49</a:t>
                      </a:r>
                      <a:endParaRPr lang="en-US" sz="2000" b="0" i="0" u="none" strike="noStrike" dirty="0">
                        <a:effectLst/>
                        <a:latin typeface="Calibri" panose="020F0502020204030204" pitchFamily="34" charset="0"/>
                      </a:endParaRPr>
                    </a:p>
                  </a:txBody>
                  <a:tcPr marL="3810" marR="3810" marT="3810" marB="0" anchor="b"/>
                </a:tc>
                <a:tc>
                  <a:txBody>
                    <a:bodyPr/>
                    <a:lstStyle/>
                    <a:p>
                      <a:pPr algn="ctr" fontAlgn="b"/>
                      <a:r>
                        <a:rPr lang="en-US" sz="2000" b="0" u="none" strike="noStrike" dirty="0">
                          <a:effectLst/>
                        </a:rPr>
                        <a:t>29.22%</a:t>
                      </a:r>
                      <a:endParaRPr lang="en-US" sz="2000" b="0" i="0" u="none" strike="noStrike" dirty="0">
                        <a:effectLst/>
                        <a:latin typeface="Calibri" panose="020F0502020204030204" pitchFamily="34" charset="0"/>
                      </a:endParaRPr>
                    </a:p>
                  </a:txBody>
                  <a:tcPr marL="3810" marR="3810" marT="3810" marB="0" anchor="b"/>
                </a:tc>
                <a:tc>
                  <a:txBody>
                    <a:bodyPr/>
                    <a:lstStyle/>
                    <a:p>
                      <a:pPr algn="ctr" fontAlgn="b"/>
                      <a:r>
                        <a:rPr lang="en-US" sz="2000" b="0" u="none" strike="noStrike" dirty="0">
                          <a:effectLst/>
                        </a:rPr>
                        <a:t>29.49%</a:t>
                      </a:r>
                      <a:endParaRPr lang="en-US" sz="2000" b="0" i="0" u="none" strike="noStrike" dirty="0">
                        <a:effectLst/>
                        <a:latin typeface="Calibri" panose="020F0502020204030204" pitchFamily="34" charset="0"/>
                      </a:endParaRPr>
                    </a:p>
                  </a:txBody>
                  <a:tcPr marL="3810" marR="3810" marT="3810" marB="0" anchor="b"/>
                </a:tc>
                <a:extLst>
                  <a:ext uri="{0D108BD9-81ED-4DB2-BD59-A6C34878D82A}">
                    <a16:rowId xmlns:a16="http://schemas.microsoft.com/office/drawing/2014/main" val="1640226416"/>
                  </a:ext>
                </a:extLst>
              </a:tr>
              <a:tr h="370840">
                <a:tc>
                  <a:txBody>
                    <a:bodyPr/>
                    <a:lstStyle/>
                    <a:p>
                      <a:pPr algn="ctr" fontAlgn="b"/>
                      <a:r>
                        <a:rPr lang="en-US" sz="2000" b="0" u="none" strike="noStrike">
                          <a:effectLst/>
                        </a:rPr>
                        <a:t>   50-64</a:t>
                      </a:r>
                      <a:endParaRPr lang="en-US" sz="2000" b="0" i="0" u="none" strike="noStrike">
                        <a:effectLst/>
                        <a:latin typeface="Calibri" panose="020F0502020204030204" pitchFamily="34" charset="0"/>
                      </a:endParaRPr>
                    </a:p>
                  </a:txBody>
                  <a:tcPr marL="3810" marR="3810" marT="3810" marB="0" anchor="b"/>
                </a:tc>
                <a:tc>
                  <a:txBody>
                    <a:bodyPr/>
                    <a:lstStyle/>
                    <a:p>
                      <a:pPr algn="ctr" fontAlgn="b"/>
                      <a:r>
                        <a:rPr lang="en-US" sz="2000" b="0" u="none" strike="noStrike" dirty="0">
                          <a:effectLst/>
                          <a:highlight>
                            <a:srgbClr val="F46946"/>
                          </a:highlight>
                        </a:rPr>
                        <a:t>27.44%</a:t>
                      </a:r>
                      <a:endParaRPr lang="en-US" sz="2000" b="0" i="0" u="none" strike="noStrike" dirty="0">
                        <a:effectLst/>
                        <a:highlight>
                          <a:srgbClr val="F46946"/>
                        </a:highlight>
                        <a:latin typeface="Calibri" panose="020F0502020204030204" pitchFamily="34" charset="0"/>
                      </a:endParaRPr>
                    </a:p>
                  </a:txBody>
                  <a:tcPr marL="3810" marR="3810" marT="3810" marB="0" anchor="b"/>
                </a:tc>
                <a:tc>
                  <a:txBody>
                    <a:bodyPr/>
                    <a:lstStyle/>
                    <a:p>
                      <a:pPr algn="ctr" fontAlgn="b"/>
                      <a:r>
                        <a:rPr lang="en-US" sz="2000" b="0" u="none" strike="noStrike" dirty="0">
                          <a:effectLst/>
                        </a:rPr>
                        <a:t>20.68%</a:t>
                      </a:r>
                      <a:endParaRPr lang="en-US" sz="2000" b="0" i="0" u="none" strike="noStrike" dirty="0">
                        <a:effectLst/>
                        <a:latin typeface="Calibri" panose="020F0502020204030204" pitchFamily="34" charset="0"/>
                      </a:endParaRPr>
                    </a:p>
                  </a:txBody>
                  <a:tcPr marL="3810" marR="3810" marT="3810" marB="0" anchor="b"/>
                </a:tc>
                <a:extLst>
                  <a:ext uri="{0D108BD9-81ED-4DB2-BD59-A6C34878D82A}">
                    <a16:rowId xmlns:a16="http://schemas.microsoft.com/office/drawing/2014/main" val="210144151"/>
                  </a:ext>
                </a:extLst>
              </a:tr>
              <a:tr h="370840">
                <a:tc>
                  <a:txBody>
                    <a:bodyPr/>
                    <a:lstStyle/>
                    <a:p>
                      <a:pPr algn="ctr" fontAlgn="b"/>
                      <a:r>
                        <a:rPr lang="en-US" sz="2000" b="0" u="none" strike="noStrike">
                          <a:effectLst/>
                        </a:rPr>
                        <a:t>   65+</a:t>
                      </a:r>
                      <a:endParaRPr lang="en-US" sz="2000" b="0" i="0" u="none" strike="noStrike">
                        <a:effectLst/>
                        <a:latin typeface="Calibri" panose="020F0502020204030204" pitchFamily="34" charset="0"/>
                      </a:endParaRPr>
                    </a:p>
                  </a:txBody>
                  <a:tcPr marL="3810" marR="3810" marT="3810" marB="0" anchor="b"/>
                </a:tc>
                <a:tc>
                  <a:txBody>
                    <a:bodyPr/>
                    <a:lstStyle/>
                    <a:p>
                      <a:pPr algn="ctr" fontAlgn="b"/>
                      <a:r>
                        <a:rPr lang="en-US" sz="2000" b="0" u="none" strike="noStrike" dirty="0">
                          <a:effectLst/>
                          <a:highlight>
                            <a:srgbClr val="F46946"/>
                          </a:highlight>
                        </a:rPr>
                        <a:t>17.33%</a:t>
                      </a:r>
                      <a:endParaRPr lang="en-US" sz="2000" b="0" i="0" u="none" strike="noStrike" dirty="0">
                        <a:effectLst/>
                        <a:highlight>
                          <a:srgbClr val="F46946"/>
                        </a:highlight>
                        <a:latin typeface="Calibri" panose="020F0502020204030204" pitchFamily="34" charset="0"/>
                      </a:endParaRPr>
                    </a:p>
                  </a:txBody>
                  <a:tcPr marL="3810" marR="3810" marT="3810" marB="0" anchor="b"/>
                </a:tc>
                <a:tc>
                  <a:txBody>
                    <a:bodyPr/>
                    <a:lstStyle/>
                    <a:p>
                      <a:pPr algn="ctr" fontAlgn="b"/>
                      <a:r>
                        <a:rPr lang="en-US" sz="2000" b="0" u="none" strike="noStrike" dirty="0">
                          <a:effectLst/>
                        </a:rPr>
                        <a:t>9.83%</a:t>
                      </a:r>
                      <a:endParaRPr lang="en-US" sz="2000" b="0" i="0" u="none" strike="noStrike" dirty="0">
                        <a:effectLst/>
                        <a:latin typeface="Calibri" panose="020F0502020204030204" pitchFamily="34" charset="0"/>
                      </a:endParaRPr>
                    </a:p>
                  </a:txBody>
                  <a:tcPr marL="3810" marR="3810" marT="3810" marB="0" anchor="b"/>
                </a:tc>
                <a:extLst>
                  <a:ext uri="{0D108BD9-81ED-4DB2-BD59-A6C34878D82A}">
                    <a16:rowId xmlns:a16="http://schemas.microsoft.com/office/drawing/2014/main" val="3813349174"/>
                  </a:ext>
                </a:extLst>
              </a:tr>
            </a:tbl>
          </a:graphicData>
        </a:graphic>
      </p:graphicFrame>
    </p:spTree>
    <p:extLst>
      <p:ext uri="{BB962C8B-B14F-4D97-AF65-F5344CB8AC3E}">
        <p14:creationId xmlns:p14="http://schemas.microsoft.com/office/powerpoint/2010/main" val="2553408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2" name="Title 1">
            <a:extLst>
              <a:ext uri="{FF2B5EF4-FFF2-40B4-BE49-F238E27FC236}">
                <a16:creationId xmlns:a16="http://schemas.microsoft.com/office/drawing/2014/main" id="{9494298B-EA41-C000-65F5-1722272CB0AF}"/>
              </a:ext>
            </a:extLst>
          </p:cNvPr>
          <p:cNvSpPr>
            <a:spLocks noGrp="1"/>
          </p:cNvSpPr>
          <p:nvPr>
            <p:ph type="title"/>
          </p:nvPr>
        </p:nvSpPr>
        <p:spPr>
          <a:xfrm>
            <a:off x="-67235" y="397770"/>
            <a:ext cx="10515600" cy="1325563"/>
          </a:xfrm>
        </p:spPr>
        <p:txBody>
          <a:bodyPr/>
          <a:lstStyle/>
          <a:p>
            <a:r>
              <a:rPr lang="en-US" dirty="0"/>
              <a:t>Results</a:t>
            </a:r>
          </a:p>
        </p:txBody>
      </p:sp>
      <p:sp>
        <p:nvSpPr>
          <p:cNvPr id="3" name="Content Placeholder 2">
            <a:extLst>
              <a:ext uri="{FF2B5EF4-FFF2-40B4-BE49-F238E27FC236}">
                <a16:creationId xmlns:a16="http://schemas.microsoft.com/office/drawing/2014/main" id="{A12A9C77-68D4-FA84-CE07-395111CABFF0}"/>
              </a:ext>
            </a:extLst>
          </p:cNvPr>
          <p:cNvSpPr>
            <a:spLocks noGrp="1"/>
          </p:cNvSpPr>
          <p:nvPr>
            <p:ph idx="1"/>
          </p:nvPr>
        </p:nvSpPr>
        <p:spPr/>
        <p:txBody>
          <a:bodyPr>
            <a:normAutofit/>
          </a:bodyPr>
          <a:lstStyle/>
          <a:p>
            <a:pPr marL="171450" marR="0" indent="-171450">
              <a:lnSpc>
                <a:spcPct val="115000"/>
              </a:lnSpc>
              <a:spcBef>
                <a:spcPts val="0"/>
              </a:spcBef>
              <a:spcAft>
                <a:spcPts val="0"/>
              </a:spcAft>
              <a:buFont typeface="Arial" panose="020B0604020202020204" pitchFamily="34" charset="0"/>
              <a:buChar char="•"/>
            </a:pPr>
            <a:r>
              <a:rPr lang="en-US" sz="2800" dirty="0">
                <a:effectLst/>
                <a:latin typeface="Arial" panose="020B0604020202020204" pitchFamily="34" charset="0"/>
                <a:ea typeface="Arial" panose="020B0604020202020204" pitchFamily="34" charset="0"/>
              </a:rPr>
              <a:t>Patients in border cities were more likely to have an associated multiple sclerosis diagnosis</a:t>
            </a:r>
          </a:p>
          <a:p>
            <a:pPr marL="171450" marR="0" indent="-171450">
              <a:lnSpc>
                <a:spcPct val="115000"/>
              </a:lnSpc>
              <a:spcBef>
                <a:spcPts val="0"/>
              </a:spcBef>
              <a:spcAft>
                <a:spcPts val="0"/>
              </a:spcAft>
              <a:buFont typeface="Arial" panose="020B0604020202020204" pitchFamily="34" charset="0"/>
              <a:buChar char="•"/>
            </a:pPr>
            <a:endParaRPr lang="en-US" dirty="0">
              <a:latin typeface="Arial" panose="020B0604020202020204" pitchFamily="34" charset="0"/>
              <a:ea typeface="Arial" panose="020B0604020202020204" pitchFamily="34" charset="0"/>
            </a:endParaRPr>
          </a:p>
          <a:p>
            <a:pPr marL="0" algn="l" rtl="0" eaLnBrk="1" fontAlgn="t" latinLnBrk="0" hangingPunct="1">
              <a:spcBef>
                <a:spcPts val="0"/>
              </a:spcBef>
              <a:spcAft>
                <a:spcPts val="0"/>
              </a:spcAft>
            </a:pPr>
            <a:endParaRPr lang="en-US" sz="1800" b="0" i="0" u="none" strike="noStrike" dirty="0">
              <a:effectLst/>
              <a:latin typeface="Arial" panose="020B0604020202020204" pitchFamily="34" charset="0"/>
            </a:endParaRPr>
          </a:p>
          <a:p>
            <a:pPr marL="0" marR="0" indent="0">
              <a:lnSpc>
                <a:spcPct val="115000"/>
              </a:lnSpc>
              <a:spcBef>
                <a:spcPts val="0"/>
              </a:spcBef>
              <a:spcAft>
                <a:spcPts val="0"/>
              </a:spcAft>
              <a:buNone/>
            </a:pPr>
            <a:endParaRPr lang="en-US" sz="2800" dirty="0">
              <a:effectLst/>
              <a:latin typeface="Arial" panose="020B0604020202020204" pitchFamily="34" charset="0"/>
              <a:ea typeface="Arial" panose="020B0604020202020204" pitchFamily="34" charset="0"/>
            </a:endParaRPr>
          </a:p>
          <a:p>
            <a:pPr marL="171450" marR="0" indent="-171450">
              <a:lnSpc>
                <a:spcPct val="115000"/>
              </a:lnSpc>
              <a:spcBef>
                <a:spcPts val="0"/>
              </a:spcBef>
              <a:spcAft>
                <a:spcPts val="0"/>
              </a:spcAft>
              <a:buFont typeface="Arial" panose="020B0604020202020204" pitchFamily="34" charset="0"/>
              <a:buChar char="•"/>
            </a:pPr>
            <a:endParaRPr lang="en-US" dirty="0">
              <a:latin typeface="Arial" panose="020B0604020202020204" pitchFamily="34" charset="0"/>
              <a:ea typeface="Arial" panose="020B0604020202020204" pitchFamily="34" charset="0"/>
            </a:endParaRPr>
          </a:p>
          <a:p>
            <a:pPr marL="171450" marR="0" indent="-171450">
              <a:lnSpc>
                <a:spcPct val="115000"/>
              </a:lnSpc>
              <a:spcBef>
                <a:spcPts val="0"/>
              </a:spcBef>
              <a:spcAft>
                <a:spcPts val="0"/>
              </a:spcAft>
              <a:buFont typeface="Arial" panose="020B0604020202020204" pitchFamily="34" charset="0"/>
              <a:buChar char="•"/>
            </a:pPr>
            <a:endParaRPr lang="en-US" sz="2800" dirty="0">
              <a:effectLst/>
              <a:latin typeface="Arial" panose="020B0604020202020204" pitchFamily="34" charset="0"/>
              <a:ea typeface="Arial" panose="020B0604020202020204" pitchFamily="34" charset="0"/>
            </a:endParaRPr>
          </a:p>
          <a:p>
            <a:pPr marL="171450" marR="0" indent="-171450">
              <a:lnSpc>
                <a:spcPct val="115000"/>
              </a:lnSpc>
              <a:spcBef>
                <a:spcPts val="0"/>
              </a:spcBef>
              <a:spcAft>
                <a:spcPts val="0"/>
              </a:spcAft>
              <a:buFont typeface="Arial" panose="020B0604020202020204" pitchFamily="34" charset="0"/>
              <a:buChar char="•"/>
            </a:pPr>
            <a:endParaRPr lang="en-US" dirty="0">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endParaRPr lang="en-US" sz="2800" dirty="0">
              <a:effectLst/>
              <a:latin typeface="Arial" panose="020B0604020202020204" pitchFamily="34" charset="0"/>
              <a:ea typeface="Arial" panose="020B0604020202020204" pitchFamily="34" charset="0"/>
            </a:endParaRPr>
          </a:p>
          <a:p>
            <a:pPr marL="171450" marR="0" indent="-171450">
              <a:lnSpc>
                <a:spcPct val="115000"/>
              </a:lnSpc>
              <a:spcBef>
                <a:spcPts val="0"/>
              </a:spcBef>
              <a:spcAft>
                <a:spcPts val="0"/>
              </a:spcAft>
              <a:buFont typeface="Arial" panose="020B0604020202020204" pitchFamily="34" charset="0"/>
              <a:buChar char="•"/>
            </a:pPr>
            <a:endParaRPr lang="en-US" dirty="0">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endParaRPr lang="en-US" sz="2800" dirty="0">
              <a:effectLst/>
              <a:latin typeface="Arial" panose="020B0604020202020204" pitchFamily="34" charset="0"/>
              <a:ea typeface="Arial" panose="020B0604020202020204" pitchFamily="34" charset="0"/>
            </a:endParaRPr>
          </a:p>
          <a:p>
            <a:pPr marL="171450" marR="0" indent="-171450">
              <a:lnSpc>
                <a:spcPct val="115000"/>
              </a:lnSpc>
              <a:spcBef>
                <a:spcPts val="0"/>
              </a:spcBef>
              <a:spcAft>
                <a:spcPts val="0"/>
              </a:spcAft>
              <a:buFont typeface="Arial" panose="020B0604020202020204" pitchFamily="34" charset="0"/>
              <a:buChar char="•"/>
            </a:pPr>
            <a:endParaRPr lang="en-US" sz="2800" dirty="0">
              <a:effectLst/>
              <a:latin typeface="Arial" panose="020B0604020202020204" pitchFamily="34" charset="0"/>
              <a:ea typeface="Arial" panose="020B0604020202020204" pitchFamily="34" charset="0"/>
            </a:endParaRPr>
          </a:p>
          <a:p>
            <a:pPr marL="171450" marR="0" indent="-171450">
              <a:lnSpc>
                <a:spcPct val="115000"/>
              </a:lnSpc>
              <a:spcBef>
                <a:spcPts val="0"/>
              </a:spcBef>
              <a:spcAft>
                <a:spcPts val="0"/>
              </a:spcAft>
              <a:buFont typeface="Arial" panose="020B0604020202020204" pitchFamily="34" charset="0"/>
              <a:buChar char="•"/>
            </a:pPr>
            <a:endParaRPr lang="en-US" dirty="0">
              <a:latin typeface="Arial" panose="020B0604020202020204" pitchFamily="34" charset="0"/>
              <a:ea typeface="Arial" panose="020B0604020202020204" pitchFamily="34" charset="0"/>
            </a:endParaRPr>
          </a:p>
          <a:p>
            <a:pPr marL="171450" marR="0" indent="-171450">
              <a:lnSpc>
                <a:spcPct val="115000"/>
              </a:lnSpc>
              <a:spcBef>
                <a:spcPts val="0"/>
              </a:spcBef>
              <a:spcAft>
                <a:spcPts val="0"/>
              </a:spcAft>
              <a:buFont typeface="Arial" panose="020B0604020202020204" pitchFamily="34" charset="0"/>
              <a:buChar char="•"/>
            </a:pPr>
            <a:endParaRPr lang="en-US" sz="2800" dirty="0">
              <a:effectLst/>
              <a:latin typeface="Arial" panose="020B0604020202020204" pitchFamily="34" charset="0"/>
              <a:ea typeface="Arial" panose="020B0604020202020204" pitchFamily="34" charset="0"/>
            </a:endParaRPr>
          </a:p>
          <a:p>
            <a:pPr marL="0" indent="0">
              <a:buNone/>
            </a:pPr>
            <a:endParaRPr lang="en-US" dirty="0"/>
          </a:p>
        </p:txBody>
      </p:sp>
      <p:graphicFrame>
        <p:nvGraphicFramePr>
          <p:cNvPr id="5" name="Table 14">
            <a:extLst>
              <a:ext uri="{FF2B5EF4-FFF2-40B4-BE49-F238E27FC236}">
                <a16:creationId xmlns:a16="http://schemas.microsoft.com/office/drawing/2014/main" id="{687F312D-3300-EF19-201D-0988F1A8B568}"/>
              </a:ext>
            </a:extLst>
          </p:cNvPr>
          <p:cNvGraphicFramePr>
            <a:graphicFrameLocks/>
          </p:cNvGraphicFramePr>
          <p:nvPr>
            <p:extLst>
              <p:ext uri="{D42A27DB-BD31-4B8C-83A1-F6EECF244321}">
                <p14:modId xmlns:p14="http://schemas.microsoft.com/office/powerpoint/2010/main" val="1441099079"/>
              </p:ext>
            </p:extLst>
          </p:nvPr>
        </p:nvGraphicFramePr>
        <p:xfrm>
          <a:off x="3322685" y="3258671"/>
          <a:ext cx="5624091" cy="2331398"/>
        </p:xfrm>
        <a:graphic>
          <a:graphicData uri="http://schemas.openxmlformats.org/drawingml/2006/table">
            <a:tbl>
              <a:tblPr firstRow="1" bandRow="1">
                <a:tableStyleId>{8799B23B-EC83-4686-B30A-512413B5E67A}</a:tableStyleId>
              </a:tblPr>
              <a:tblGrid>
                <a:gridCol w="1874697">
                  <a:extLst>
                    <a:ext uri="{9D8B030D-6E8A-4147-A177-3AD203B41FA5}">
                      <a16:colId xmlns:a16="http://schemas.microsoft.com/office/drawing/2014/main" val="3478919620"/>
                    </a:ext>
                  </a:extLst>
                </a:gridCol>
                <a:gridCol w="1874697">
                  <a:extLst>
                    <a:ext uri="{9D8B030D-6E8A-4147-A177-3AD203B41FA5}">
                      <a16:colId xmlns:a16="http://schemas.microsoft.com/office/drawing/2014/main" val="2682244174"/>
                    </a:ext>
                  </a:extLst>
                </a:gridCol>
                <a:gridCol w="1874697">
                  <a:extLst>
                    <a:ext uri="{9D8B030D-6E8A-4147-A177-3AD203B41FA5}">
                      <a16:colId xmlns:a16="http://schemas.microsoft.com/office/drawing/2014/main" val="1902342032"/>
                    </a:ext>
                  </a:extLst>
                </a:gridCol>
              </a:tblGrid>
              <a:tr h="815989">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C00000"/>
                          </a:solidFill>
                        </a:rPr>
                        <a:t>Border Cities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C00000"/>
                          </a:solidFill>
                        </a:rPr>
                        <a:t>Non-Border Cities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9275170"/>
                  </a:ext>
                </a:extLst>
              </a:tr>
              <a:tr h="1515409">
                <a:tc>
                  <a:txBody>
                    <a:bodyPr/>
                    <a:lstStyle/>
                    <a:p>
                      <a:pPr algn="ctr"/>
                      <a:r>
                        <a:rPr lang="en-US" dirty="0"/>
                        <a:t>Associated diagnosis of Multiple Sclerosis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33.47%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27.08%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1629556"/>
                  </a:ext>
                </a:extLst>
              </a:tr>
            </a:tbl>
          </a:graphicData>
        </a:graphic>
      </p:graphicFrame>
    </p:spTree>
    <p:extLst>
      <p:ext uri="{BB962C8B-B14F-4D97-AF65-F5344CB8AC3E}">
        <p14:creationId xmlns:p14="http://schemas.microsoft.com/office/powerpoint/2010/main" val="1292280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2" name="Title 1">
            <a:extLst>
              <a:ext uri="{FF2B5EF4-FFF2-40B4-BE49-F238E27FC236}">
                <a16:creationId xmlns:a16="http://schemas.microsoft.com/office/drawing/2014/main" id="{9494298B-EA41-C000-65F5-1722272CB0AF}"/>
              </a:ext>
            </a:extLst>
          </p:cNvPr>
          <p:cNvSpPr>
            <a:spLocks noGrp="1"/>
          </p:cNvSpPr>
          <p:nvPr>
            <p:ph type="title"/>
          </p:nvPr>
        </p:nvSpPr>
        <p:spPr>
          <a:xfrm>
            <a:off x="-78161" y="395249"/>
            <a:ext cx="10515600" cy="1325563"/>
          </a:xfrm>
        </p:spPr>
        <p:txBody>
          <a:bodyPr/>
          <a:lstStyle/>
          <a:p>
            <a:r>
              <a:rPr lang="en-US" dirty="0"/>
              <a:t>Results</a:t>
            </a:r>
          </a:p>
        </p:txBody>
      </p:sp>
      <p:sp>
        <p:nvSpPr>
          <p:cNvPr id="3" name="Content Placeholder 2">
            <a:extLst>
              <a:ext uri="{FF2B5EF4-FFF2-40B4-BE49-F238E27FC236}">
                <a16:creationId xmlns:a16="http://schemas.microsoft.com/office/drawing/2014/main" id="{A12A9C77-68D4-FA84-CE07-395111CABFF0}"/>
              </a:ext>
            </a:extLst>
          </p:cNvPr>
          <p:cNvSpPr>
            <a:spLocks noGrp="1"/>
          </p:cNvSpPr>
          <p:nvPr>
            <p:ph idx="1"/>
          </p:nvPr>
        </p:nvSpPr>
        <p:spPr/>
        <p:txBody>
          <a:bodyPr>
            <a:normAutofit/>
          </a:bodyPr>
          <a:lstStyle/>
          <a:p>
            <a:pPr marL="171450" marR="0" indent="-171450">
              <a:lnSpc>
                <a:spcPct val="115000"/>
              </a:lnSpc>
              <a:spcBef>
                <a:spcPts val="0"/>
              </a:spcBef>
              <a:spcAft>
                <a:spcPts val="0"/>
              </a:spcAft>
              <a:buFont typeface="Arial" panose="020B0604020202020204" pitchFamily="34" charset="0"/>
              <a:buChar char="•"/>
            </a:pPr>
            <a:r>
              <a:rPr lang="en-US" sz="2600" dirty="0">
                <a:ea typeface="Arial" panose="020B0604020202020204" pitchFamily="34" charset="0"/>
              </a:rPr>
              <a:t>S</a:t>
            </a:r>
            <a:r>
              <a:rPr lang="en-US" sz="2600" dirty="0">
                <a:effectLst/>
                <a:ea typeface="Arial" panose="020B0604020202020204" pitchFamily="34" charset="0"/>
              </a:rPr>
              <a:t>emi-private room, ward, MRI, and ER charges were higher for Hispanic patients </a:t>
            </a:r>
          </a:p>
          <a:p>
            <a:pPr marL="171450" marR="0" indent="-171450">
              <a:lnSpc>
                <a:spcPct val="115000"/>
              </a:lnSpc>
              <a:spcBef>
                <a:spcPts val="0"/>
              </a:spcBef>
              <a:spcAft>
                <a:spcPts val="0"/>
              </a:spcAft>
              <a:buFont typeface="Arial" panose="020B0604020202020204" pitchFamily="34" charset="0"/>
              <a:buChar char="•"/>
            </a:pPr>
            <a:r>
              <a:rPr lang="en-US" sz="2600" dirty="0">
                <a:effectLst/>
                <a:ea typeface="Arial" panose="020B0604020202020204" pitchFamily="34" charset="0"/>
              </a:rPr>
              <a:t>While private rooms were more expensive in non-border cities, total charges were higher for border cities</a:t>
            </a:r>
          </a:p>
          <a:p>
            <a:pPr marL="628650" lvl="1" indent="-171450">
              <a:lnSpc>
                <a:spcPct val="115000"/>
              </a:lnSpc>
              <a:spcBef>
                <a:spcPts val="0"/>
              </a:spcBef>
            </a:pPr>
            <a:r>
              <a:rPr lang="en-US" sz="2600" dirty="0">
                <a:effectLst/>
                <a:ea typeface="Arial" panose="020B0604020202020204" pitchFamily="34" charset="0"/>
              </a:rPr>
              <a:t>semi-private room</a:t>
            </a:r>
          </a:p>
          <a:p>
            <a:pPr marL="628650" lvl="1" indent="-171450">
              <a:lnSpc>
                <a:spcPct val="115000"/>
              </a:lnSpc>
              <a:spcBef>
                <a:spcPts val="0"/>
              </a:spcBef>
            </a:pPr>
            <a:r>
              <a:rPr lang="en-US" sz="2600" dirty="0">
                <a:effectLst/>
                <a:ea typeface="Arial" panose="020B0604020202020204" pitchFamily="34" charset="0"/>
              </a:rPr>
              <a:t>PT/OT</a:t>
            </a:r>
          </a:p>
          <a:p>
            <a:pPr marL="628650" lvl="1" indent="-171450">
              <a:lnSpc>
                <a:spcPct val="115000"/>
              </a:lnSpc>
              <a:spcBef>
                <a:spcPts val="0"/>
              </a:spcBef>
            </a:pPr>
            <a:r>
              <a:rPr lang="en-US" sz="2600" dirty="0">
                <a:effectLst/>
                <a:ea typeface="Arial" panose="020B0604020202020204" pitchFamily="34" charset="0"/>
              </a:rPr>
              <a:t>end stage renal dialysis costs</a:t>
            </a:r>
          </a:p>
          <a:p>
            <a:pPr marL="0" indent="0">
              <a:buNone/>
            </a:pPr>
            <a:endParaRPr lang="en-US" sz="2600" dirty="0"/>
          </a:p>
        </p:txBody>
      </p:sp>
    </p:spTree>
    <p:extLst>
      <p:ext uri="{BB962C8B-B14F-4D97-AF65-F5344CB8AC3E}">
        <p14:creationId xmlns:p14="http://schemas.microsoft.com/office/powerpoint/2010/main" val="2915470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2" name="Title 1">
            <a:extLst>
              <a:ext uri="{FF2B5EF4-FFF2-40B4-BE49-F238E27FC236}">
                <a16:creationId xmlns:a16="http://schemas.microsoft.com/office/drawing/2014/main" id="{9494298B-EA41-C000-65F5-1722272CB0AF}"/>
              </a:ext>
            </a:extLst>
          </p:cNvPr>
          <p:cNvSpPr>
            <a:spLocks noGrp="1"/>
          </p:cNvSpPr>
          <p:nvPr>
            <p:ph type="title"/>
          </p:nvPr>
        </p:nvSpPr>
        <p:spPr>
          <a:xfrm>
            <a:off x="0" y="433597"/>
            <a:ext cx="10515600" cy="1325563"/>
          </a:xfrm>
        </p:spPr>
        <p:txBody>
          <a:bodyPr>
            <a:normAutofit/>
          </a:bodyPr>
          <a:lstStyle/>
          <a:p>
            <a:r>
              <a:rPr lang="en-US" sz="4000" dirty="0"/>
              <a:t>Results – Insurance type by ethnicity</a:t>
            </a:r>
          </a:p>
        </p:txBody>
      </p:sp>
      <p:graphicFrame>
        <p:nvGraphicFramePr>
          <p:cNvPr id="6" name="Table 14">
            <a:extLst>
              <a:ext uri="{FF2B5EF4-FFF2-40B4-BE49-F238E27FC236}">
                <a16:creationId xmlns:a16="http://schemas.microsoft.com/office/drawing/2014/main" id="{C4B02C68-A422-7909-457E-50016D5C8DFB}"/>
              </a:ext>
            </a:extLst>
          </p:cNvPr>
          <p:cNvGraphicFramePr>
            <a:graphicFrameLocks/>
          </p:cNvGraphicFramePr>
          <p:nvPr>
            <p:extLst>
              <p:ext uri="{D42A27DB-BD31-4B8C-83A1-F6EECF244321}">
                <p14:modId xmlns:p14="http://schemas.microsoft.com/office/powerpoint/2010/main" val="1707796532"/>
              </p:ext>
            </p:extLst>
          </p:nvPr>
        </p:nvGraphicFramePr>
        <p:xfrm>
          <a:off x="2185101" y="2698377"/>
          <a:ext cx="7821798" cy="3063244"/>
        </p:xfrm>
        <a:graphic>
          <a:graphicData uri="http://schemas.openxmlformats.org/drawingml/2006/table">
            <a:tbl>
              <a:tblPr firstRow="1" bandRow="1">
                <a:tableStyleId>{8799B23B-EC83-4686-B30A-512413B5E67A}</a:tableStyleId>
              </a:tblPr>
              <a:tblGrid>
                <a:gridCol w="2607266">
                  <a:extLst>
                    <a:ext uri="{9D8B030D-6E8A-4147-A177-3AD203B41FA5}">
                      <a16:colId xmlns:a16="http://schemas.microsoft.com/office/drawing/2014/main" val="3478919620"/>
                    </a:ext>
                  </a:extLst>
                </a:gridCol>
                <a:gridCol w="2607266">
                  <a:extLst>
                    <a:ext uri="{9D8B030D-6E8A-4147-A177-3AD203B41FA5}">
                      <a16:colId xmlns:a16="http://schemas.microsoft.com/office/drawing/2014/main" val="2682244174"/>
                    </a:ext>
                  </a:extLst>
                </a:gridCol>
                <a:gridCol w="2607266">
                  <a:extLst>
                    <a:ext uri="{9D8B030D-6E8A-4147-A177-3AD203B41FA5}">
                      <a16:colId xmlns:a16="http://schemas.microsoft.com/office/drawing/2014/main" val="1902342032"/>
                    </a:ext>
                  </a:extLst>
                </a:gridCol>
              </a:tblGrid>
              <a:tr h="765811">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C00000"/>
                          </a:solidFill>
                        </a:rPr>
                        <a:t>Hispanic Patients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C00000"/>
                          </a:solidFill>
                        </a:rPr>
                        <a:t>Non-Hispanic Patients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9275170"/>
                  </a:ext>
                </a:extLst>
              </a:tr>
              <a:tr h="765811">
                <a:tc>
                  <a:txBody>
                    <a:bodyPr/>
                    <a:lstStyle/>
                    <a:p>
                      <a:pPr algn="ctr"/>
                      <a:r>
                        <a:rPr lang="en-US" dirty="0"/>
                        <a:t>Private/self-pay insurance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51.89%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7196693"/>
                  </a:ext>
                </a:extLst>
              </a:tr>
              <a:tr h="765811">
                <a:tc>
                  <a:txBody>
                    <a:bodyPr/>
                    <a:lstStyle/>
                    <a:p>
                      <a:pPr algn="ctr"/>
                      <a:r>
                        <a:rPr lang="en-US" dirty="0"/>
                        <a:t>Medicaid/Federal insurance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30.85%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1629556"/>
                  </a:ext>
                </a:extLst>
              </a:tr>
              <a:tr h="765811">
                <a:tc>
                  <a:txBody>
                    <a:bodyPr/>
                    <a:lstStyle/>
                    <a:p>
                      <a:pPr algn="ctr"/>
                      <a:r>
                        <a:rPr lang="en-US" dirty="0"/>
                        <a:t>Other/unknown insurance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29.15%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15.11%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1667954"/>
                  </a:ext>
                </a:extLst>
              </a:tr>
            </a:tbl>
          </a:graphicData>
        </a:graphic>
      </p:graphicFrame>
    </p:spTree>
    <p:extLst>
      <p:ext uri="{BB962C8B-B14F-4D97-AF65-F5344CB8AC3E}">
        <p14:creationId xmlns:p14="http://schemas.microsoft.com/office/powerpoint/2010/main" val="1742428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4771</TotalTime>
  <Words>1585</Words>
  <Application>Microsoft Office PowerPoint</Application>
  <PresentationFormat>Widescreen</PresentationFormat>
  <Paragraphs>169</Paragraphs>
  <Slides>15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Source Sans Pro Black</vt:lpstr>
      <vt:lpstr>Times New Roman</vt:lpstr>
      <vt:lpstr>office theme</vt:lpstr>
      <vt:lpstr>PowerPoint Presentation</vt:lpstr>
      <vt:lpstr>PowerPoint Presentation</vt:lpstr>
      <vt:lpstr>Introduction</vt:lpstr>
      <vt:lpstr>Methods</vt:lpstr>
      <vt:lpstr>Results – Hispanic patients and  border cities</vt:lpstr>
      <vt:lpstr>Results</vt:lpstr>
      <vt:lpstr>Results</vt:lpstr>
      <vt:lpstr>Results</vt:lpstr>
      <vt:lpstr>Results – Insurance type by ethnicity</vt:lpstr>
      <vt:lpstr>Discussion</vt:lpstr>
      <vt:lpstr>Discussion</vt:lpstr>
      <vt:lpstr>Conclusion</vt:lpstr>
      <vt:lpstr>Conclusion</vt:lpstr>
      <vt:lpstr>Thank you!</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Guido</dc:creator>
  <cp:lastModifiedBy>Julia Guido</cp:lastModifiedBy>
  <cp:revision>313</cp:revision>
  <dcterms:created xsi:type="dcterms:W3CDTF">2023-03-20T19:13:22Z</dcterms:created>
  <dcterms:modified xsi:type="dcterms:W3CDTF">2023-04-22T04:04:31Z</dcterms:modified>
</cp:coreProperties>
</file>