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0100"/>
    <a:srgbClr val="F46946"/>
    <a:srgbClr val="FFBD49"/>
    <a:srgbClr val="990000"/>
    <a:srgbClr val="AE4B47"/>
    <a:srgbClr val="FFF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398D58-6580-4978-9052-45216434424E}" v="853" dt="2023-03-20T20:10:05.564"/>
    <p1510:client id="{DBB9EDB9-E446-5760-76DB-2463772C111F}" v="42" dt="2023-03-20T20:51:26.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86" d="100"/>
          <a:sy n="86" d="100"/>
        </p:scale>
        <p:origin x="33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A picture containing text, outdoor, water, sunset&#10;&#10;Description automatically generated">
            <a:extLst>
              <a:ext uri="{FF2B5EF4-FFF2-40B4-BE49-F238E27FC236}">
                <a16:creationId xmlns:a16="http://schemas.microsoft.com/office/drawing/2014/main" id="{0F79BD2E-302A-24B3-A017-3A4625810FDD}"/>
              </a:ext>
            </a:extLst>
          </p:cNvPr>
          <p:cNvPicPr>
            <a:picLocks noChangeAspect="1"/>
          </p:cNvPicPr>
          <p:nvPr/>
        </p:nvPicPr>
        <p:blipFill>
          <a:blip r:embed="rId2"/>
          <a:stretch>
            <a:fillRect/>
          </a:stretch>
        </p:blipFill>
        <p:spPr>
          <a:xfrm>
            <a:off x="-3908" y="244"/>
            <a:ext cx="12199815" cy="6857511"/>
          </a:xfrm>
          <a:prstGeom prst="rect">
            <a:avLst/>
          </a:prstGeom>
        </p:spPr>
      </p:pic>
      <p:sp>
        <p:nvSpPr>
          <p:cNvPr id="8" name="Rectangle 7">
            <a:extLst>
              <a:ext uri="{FF2B5EF4-FFF2-40B4-BE49-F238E27FC236}">
                <a16:creationId xmlns:a16="http://schemas.microsoft.com/office/drawing/2014/main" id="{E0D9FF87-732C-AF34-166B-802164187D14}"/>
              </a:ext>
            </a:extLst>
          </p:cNvPr>
          <p:cNvSpPr/>
          <p:nvPr/>
        </p:nvSpPr>
        <p:spPr>
          <a:xfrm>
            <a:off x="0" y="5851769"/>
            <a:ext cx="12191999" cy="100623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AA6D3BD-FFC1-CBE6-D22B-DCAD63B5D47B}"/>
              </a:ext>
            </a:extLst>
          </p:cNvPr>
          <p:cNvSpPr txBox="1"/>
          <p:nvPr/>
        </p:nvSpPr>
        <p:spPr>
          <a:xfrm>
            <a:off x="5913345" y="588370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latin typeface="Source Sans Pro Black"/>
                <a:ea typeface="Source Sans Pro Black"/>
                <a:cs typeface="Calibri" panose="020F0502020204030204"/>
              </a:rPr>
              <a:t>1ST ANNUAL</a:t>
            </a:r>
          </a:p>
          <a:p>
            <a:pPr algn="r"/>
            <a:r>
              <a:rPr lang="en-US" b="1" dirty="0">
                <a:solidFill>
                  <a:schemeClr val="bg1"/>
                </a:solidFill>
                <a:latin typeface="Source Sans Pro Black"/>
              </a:rPr>
              <a:t>WEST TEXAS HEALTH DISPARITIES</a:t>
            </a:r>
            <a:endParaRPr lang="en-US" dirty="0">
              <a:solidFill>
                <a:schemeClr val="bg1"/>
              </a:solidFill>
              <a:latin typeface="Calibri" panose="020F0502020204030204"/>
              <a:cs typeface="Calibri" panose="020F0502020204030204"/>
            </a:endParaRPr>
          </a:p>
          <a:p>
            <a:pPr algn="r"/>
            <a:r>
              <a:rPr lang="en-US" b="1" dirty="0">
                <a:solidFill>
                  <a:schemeClr val="bg1"/>
                </a:solidFill>
                <a:latin typeface="Source Sans Pro Black"/>
              </a:rPr>
              <a:t>RESEARCH SYMPOSIUM</a:t>
            </a:r>
            <a:endParaRPr lang="en-US" dirty="0">
              <a:solidFill>
                <a:schemeClr val="bg1"/>
              </a:solidFill>
              <a:cs typeface="Calibri" panose="020F0502020204030204"/>
            </a:endParaRPr>
          </a:p>
        </p:txBody>
      </p:sp>
      <p:pic>
        <p:nvPicPr>
          <p:cNvPr id="4" name="Picture 4" descr="Logo, company name&#10;&#10;Description automatically generated">
            <a:extLst>
              <a:ext uri="{FF2B5EF4-FFF2-40B4-BE49-F238E27FC236}">
                <a16:creationId xmlns:a16="http://schemas.microsoft.com/office/drawing/2014/main" id="{ACEBB849-A26C-3352-7045-F319A600E2AE}"/>
              </a:ext>
            </a:extLst>
          </p:cNvPr>
          <p:cNvPicPr>
            <a:picLocks noChangeAspect="1"/>
          </p:cNvPicPr>
          <p:nvPr/>
        </p:nvPicPr>
        <p:blipFill rotWithShape="1">
          <a:blip r:embed="rId3"/>
          <a:srcRect l="15290" t="18902" r="17125" b="28354"/>
          <a:stretch/>
        </p:blipFill>
        <p:spPr>
          <a:xfrm>
            <a:off x="10957808" y="5961468"/>
            <a:ext cx="1053488" cy="783305"/>
          </a:xfrm>
          <a:prstGeom prst="rect">
            <a:avLst/>
          </a:prstGeom>
        </p:spPr>
      </p:pic>
      <p:sp>
        <p:nvSpPr>
          <p:cNvPr id="14" name="TextBox 13">
            <a:extLst>
              <a:ext uri="{FF2B5EF4-FFF2-40B4-BE49-F238E27FC236}">
                <a16:creationId xmlns:a16="http://schemas.microsoft.com/office/drawing/2014/main" id="{F477FF1E-ED4A-63ED-CF79-160D7239CD7A}"/>
              </a:ext>
            </a:extLst>
          </p:cNvPr>
          <p:cNvSpPr txBox="1"/>
          <p:nvPr/>
        </p:nvSpPr>
        <p:spPr>
          <a:xfrm>
            <a:off x="507445" y="3000282"/>
            <a:ext cx="10093739"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latin typeface="Calibri"/>
                <a:ea typeface="Source Sans Pro Black"/>
                <a:cs typeface="Calibri"/>
              </a:rPr>
              <a:t>Resident/Fellow Confidence In Treating Chronic Kidney Disease</a:t>
            </a:r>
          </a:p>
          <a:p>
            <a:pPr algn="l"/>
            <a:endParaRPr lang="en-US" sz="4800" b="1" dirty="0">
              <a:latin typeface="Calibri"/>
              <a:ea typeface="Source Sans Pro Black"/>
              <a:cs typeface="Calibri"/>
            </a:endParaRPr>
          </a:p>
          <a:p>
            <a:pPr algn="l"/>
            <a:endParaRPr lang="en-US" sz="4800" b="1" dirty="0">
              <a:latin typeface="Calibri"/>
              <a:ea typeface="Source Sans Pro Black"/>
            </a:endParaRPr>
          </a:p>
        </p:txBody>
      </p:sp>
      <p:sp>
        <p:nvSpPr>
          <p:cNvPr id="15" name="TextBox 14">
            <a:extLst>
              <a:ext uri="{FF2B5EF4-FFF2-40B4-BE49-F238E27FC236}">
                <a16:creationId xmlns:a16="http://schemas.microsoft.com/office/drawing/2014/main" id="{9000C421-CEB3-6448-E47D-AAE3190DCECC}"/>
              </a:ext>
            </a:extLst>
          </p:cNvPr>
          <p:cNvSpPr txBox="1"/>
          <p:nvPr/>
        </p:nvSpPr>
        <p:spPr>
          <a:xfrm>
            <a:off x="507999" y="4414761"/>
            <a:ext cx="776135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latin typeface="Calibri"/>
                <a:ea typeface="Source Sans Pro Black"/>
                <a:cs typeface="Calibri"/>
              </a:rPr>
              <a:t>Meron Tesfaye, Yaw </a:t>
            </a:r>
            <a:r>
              <a:rPr lang="en-US" sz="2800" b="1" dirty="0" err="1">
                <a:latin typeface="Calibri"/>
                <a:ea typeface="Source Sans Pro Black"/>
                <a:cs typeface="Calibri"/>
              </a:rPr>
              <a:t>Adu</a:t>
            </a:r>
            <a:r>
              <a:rPr lang="en-US" sz="2800" b="1" dirty="0">
                <a:latin typeface="Calibri"/>
                <a:ea typeface="Source Sans Pro Black"/>
                <a:cs typeface="Calibri"/>
              </a:rPr>
              <a:t>, Erin Adams, Elwin </a:t>
            </a:r>
            <a:r>
              <a:rPr lang="en-US" sz="2800" b="1" dirty="0" err="1">
                <a:latin typeface="Calibri"/>
                <a:ea typeface="Source Sans Pro Black"/>
                <a:cs typeface="Calibri"/>
              </a:rPr>
              <a:t>Rutayomba</a:t>
            </a:r>
            <a:r>
              <a:rPr lang="en-US" sz="2800" b="1" dirty="0">
                <a:latin typeface="Calibri"/>
                <a:ea typeface="Source Sans Pro Black"/>
                <a:cs typeface="Calibri"/>
              </a:rPr>
              <a:t>, Felix Morales, MD</a:t>
            </a:r>
          </a:p>
          <a:p>
            <a:pPr algn="l"/>
            <a:endParaRPr lang="en-US" sz="2800" b="1" dirty="0">
              <a:latin typeface="Calibri"/>
              <a:ea typeface="Source Sans Pro Black"/>
              <a:cs typeface="Calibri"/>
            </a:endParaRPr>
          </a:p>
          <a:p>
            <a:pPr algn="l"/>
            <a:endParaRPr lang="en-US" sz="2800" b="1" dirty="0">
              <a:latin typeface="Calibri"/>
              <a:ea typeface="Source Sans Pro Black"/>
              <a:cs typeface="Calibri"/>
            </a:endParaRPr>
          </a:p>
        </p:txBody>
      </p:sp>
      <p:cxnSp>
        <p:nvCxnSpPr>
          <p:cNvPr id="16" name="Straight Arrow Connector 15">
            <a:extLst>
              <a:ext uri="{FF2B5EF4-FFF2-40B4-BE49-F238E27FC236}">
                <a16:creationId xmlns:a16="http://schemas.microsoft.com/office/drawing/2014/main" id="{53849761-205E-9E27-B8F8-A893A1568554}"/>
              </a:ext>
            </a:extLst>
          </p:cNvPr>
          <p:cNvCxnSpPr/>
          <p:nvPr/>
        </p:nvCxnSpPr>
        <p:spPr>
          <a:xfrm>
            <a:off x="507445" y="4328252"/>
            <a:ext cx="4655816" cy="11374"/>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8294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3" name="TextBox 2">
            <a:extLst>
              <a:ext uri="{FF2B5EF4-FFF2-40B4-BE49-F238E27FC236}">
                <a16:creationId xmlns:a16="http://schemas.microsoft.com/office/drawing/2014/main" id="{8DA4FD2E-2E67-4A28-EE91-2556F8FB33E8}"/>
              </a:ext>
            </a:extLst>
          </p:cNvPr>
          <p:cNvSpPr txBox="1"/>
          <p:nvPr/>
        </p:nvSpPr>
        <p:spPr>
          <a:xfrm>
            <a:off x="49277" y="1320365"/>
            <a:ext cx="2743010" cy="5516895"/>
          </a:xfrm>
          <a:prstGeom prst="rect">
            <a:avLst/>
          </a:prstGeom>
          <a:gradFill flip="none" rotWithShape="1">
            <a:gsLst>
              <a:gs pos="0">
                <a:srgbClr val="F46946"/>
              </a:gs>
              <a:gs pos="48000">
                <a:schemeClr val="accent4">
                  <a:lumMod val="97000"/>
                  <a:lumOff val="3000"/>
                </a:schemeClr>
              </a:gs>
              <a:gs pos="100000">
                <a:schemeClr val="accent4">
                  <a:lumMod val="60000"/>
                  <a:lumOff val="40000"/>
                </a:schemeClr>
              </a:gs>
            </a:gsLst>
            <a:lin ang="16200000" scaled="1"/>
            <a:tileRect/>
          </a:gradFill>
          <a:ln>
            <a:solidFill>
              <a:srgbClr val="9F01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a:solidFill>
                  <a:srgbClr val="9F0100"/>
                </a:solidFill>
                <a:latin typeface="Arial Black"/>
                <a:cs typeface="Arial Black"/>
              </a:rPr>
              <a:t>Study Question and Background</a:t>
            </a:r>
          </a:p>
          <a:p>
            <a:r>
              <a:rPr lang="en-US" sz="1050" dirty="0">
                <a:solidFill>
                  <a:srgbClr val="000000"/>
                </a:solidFill>
                <a:latin typeface="Arial"/>
                <a:cs typeface="Arial"/>
              </a:rPr>
              <a:t>According to the CDC, 37 million Americans are suffering from chronic kidney disease (CKD). In 2019, treating Medicare beneficiaries with CKD cost a total of $124.5 billion, a staggering 55% increase since 2013. The physical and financial burden of CKD is substantial for both the patient and the US economy. Costs can be decreased by mitigating the advancement of CKD in susceptible patients, which can be achieved by ensuring that medical professionals are adequately educated and trained. Our study focuses on the capability and confidence that Texas Tech University Health Sciences Center (TTUHSC) healthcare professionals possess in treating at-risk and current CKD patients and how we can use this data to better meet the needs of such patients. </a:t>
            </a:r>
            <a:endParaRPr lang="en-US" sz="1200" dirty="0">
              <a:solidFill>
                <a:srgbClr val="000000"/>
              </a:solidFill>
              <a:latin typeface="Arial"/>
              <a:cs typeface="Arial"/>
            </a:endParaRPr>
          </a:p>
          <a:p>
            <a:endParaRPr lang="en-US" sz="1200" dirty="0">
              <a:solidFill>
                <a:srgbClr val="000000"/>
              </a:solidFill>
              <a:latin typeface="Arial"/>
              <a:cs typeface="Arial"/>
            </a:endParaRPr>
          </a:p>
          <a:p>
            <a:r>
              <a:rPr lang="en-US" sz="1200" dirty="0">
                <a:solidFill>
                  <a:srgbClr val="9F0100"/>
                </a:solidFill>
                <a:latin typeface="Arial Black"/>
                <a:cs typeface="Arial Black"/>
              </a:rPr>
              <a:t>Study Population</a:t>
            </a:r>
          </a:p>
          <a:p>
            <a:r>
              <a:rPr lang="en-US" sz="1050" dirty="0">
                <a:solidFill>
                  <a:srgbClr val="000000"/>
                </a:solidFill>
                <a:latin typeface="Arial"/>
                <a:cs typeface="Arial"/>
              </a:rPr>
              <a:t>The study population includes both residents and fellows in various subspecialties who currently practice within the TTUHSC system. Each resident/fellow completed an anonymous Omnibus survey with a variety of questions pertaining to their levels of CKD knowledge. The survey, which included 10 questions, received a total of 31 responses.</a:t>
            </a:r>
            <a:endParaRPr lang="en-US" sz="900" dirty="0">
              <a:solidFill>
                <a:srgbClr val="000000"/>
              </a:solidFill>
              <a:latin typeface="Arial"/>
              <a:cs typeface="Arial"/>
            </a:endParaRPr>
          </a:p>
        </p:txBody>
      </p:sp>
      <p:sp>
        <p:nvSpPr>
          <p:cNvPr id="4" name="TextBox 3">
            <a:extLst>
              <a:ext uri="{FF2B5EF4-FFF2-40B4-BE49-F238E27FC236}">
                <a16:creationId xmlns:a16="http://schemas.microsoft.com/office/drawing/2014/main" id="{8D4C8D9A-3DD4-045C-3521-CD9D47F123D4}"/>
              </a:ext>
            </a:extLst>
          </p:cNvPr>
          <p:cNvSpPr txBox="1"/>
          <p:nvPr/>
        </p:nvSpPr>
        <p:spPr>
          <a:xfrm>
            <a:off x="2889568" y="1320365"/>
            <a:ext cx="6400736" cy="856517"/>
          </a:xfrm>
          <a:prstGeom prst="rect">
            <a:avLst/>
          </a:prstGeom>
          <a:gradFill flip="none" rotWithShape="1">
            <a:gsLst>
              <a:gs pos="0">
                <a:schemeClr val="accent2">
                  <a:lumMod val="0"/>
                  <a:lumOff val="100000"/>
                </a:schemeClr>
              </a:gs>
              <a:gs pos="2000">
                <a:schemeClr val="accent2">
                  <a:lumMod val="0"/>
                  <a:lumOff val="100000"/>
                </a:schemeClr>
              </a:gs>
              <a:gs pos="95000">
                <a:srgbClr val="FFC000"/>
              </a:gs>
              <a:gs pos="8000">
                <a:srgbClr val="F19659"/>
              </a:gs>
              <a:gs pos="100000">
                <a:schemeClr val="accent2">
                  <a:lumMod val="100000"/>
                </a:schemeClr>
              </a:gs>
            </a:gsLst>
            <a:path path="circle">
              <a:fillToRect l="50000" t="-80000" r="50000" b="180000"/>
            </a:path>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solidFill>
                  <a:srgbClr val="9F0100"/>
                </a:solidFill>
                <a:latin typeface="Arial Black"/>
                <a:cs typeface="Arial Black"/>
              </a:rPr>
              <a:t>Data Collection Methods</a:t>
            </a:r>
          </a:p>
          <a:p>
            <a:r>
              <a:rPr lang="en-US" sz="1050" dirty="0">
                <a:solidFill>
                  <a:srgbClr val="000000"/>
                </a:solidFill>
                <a:latin typeface="Arial"/>
                <a:cs typeface="Arial"/>
              </a:rPr>
              <a:t>This project used the TTUHSC School of Medicine Omnibus Survey, an anonymous online survey instrument sent to all TTUHSC residential campuses and surveyed both residents and fellows.</a:t>
            </a:r>
          </a:p>
          <a:p>
            <a:endParaRPr lang="en-US" sz="833" dirty="0">
              <a:solidFill>
                <a:srgbClr val="000000"/>
              </a:solidFill>
              <a:latin typeface="Arial"/>
              <a:cs typeface="Arial"/>
            </a:endParaRPr>
          </a:p>
          <a:p>
            <a:endParaRPr lang="en-US" sz="833" dirty="0"/>
          </a:p>
        </p:txBody>
      </p:sp>
      <p:sp>
        <p:nvSpPr>
          <p:cNvPr id="5" name="TextBox 4">
            <a:extLst>
              <a:ext uri="{FF2B5EF4-FFF2-40B4-BE49-F238E27FC236}">
                <a16:creationId xmlns:a16="http://schemas.microsoft.com/office/drawing/2014/main" id="{4D257D33-1B3F-7BC3-7D4D-CE001086998E}"/>
              </a:ext>
            </a:extLst>
          </p:cNvPr>
          <p:cNvSpPr txBox="1"/>
          <p:nvPr/>
        </p:nvSpPr>
        <p:spPr>
          <a:xfrm>
            <a:off x="2851420" y="2274908"/>
            <a:ext cx="6438884" cy="1731243"/>
          </a:xfrm>
          <a:prstGeom prst="rect">
            <a:avLst/>
          </a:prstGeom>
          <a:noFill/>
        </p:spPr>
        <p:txBody>
          <a:bodyPr wrap="square" rtlCol="0">
            <a:spAutoFit/>
          </a:bodyPr>
          <a:lstStyle/>
          <a:p>
            <a:r>
              <a:rPr lang="en-US" sz="1200" dirty="0">
                <a:solidFill>
                  <a:srgbClr val="9F0100"/>
                </a:solidFill>
                <a:latin typeface="Arial Black"/>
                <a:cs typeface="Arial Black"/>
              </a:rPr>
              <a:t>Results</a:t>
            </a:r>
            <a:r>
              <a:rPr lang="en-US" sz="1200" dirty="0">
                <a:solidFill>
                  <a:schemeClr val="accent1"/>
                </a:solidFill>
                <a:latin typeface="Arial Black"/>
                <a:cs typeface="Arial Black"/>
              </a:rPr>
              <a:t> </a:t>
            </a:r>
          </a:p>
          <a:p>
            <a:r>
              <a:rPr lang="en-US" sz="1050" dirty="0">
                <a:solidFill>
                  <a:srgbClr val="000000"/>
                </a:solidFill>
                <a:latin typeface="Arial"/>
                <a:cs typeface="Arial"/>
              </a:rPr>
              <a:t>Survey results found that respondents lacked awareness for the treatment of CKD, which runs parallel with the observation that respondents do not feel completely confident with preventing the progression of CKD. When asked if the medical education the residents received had adequately prepared them to treat patients with CKD, about 58% disagreed. When asked if the residents felt confident in preventing CKD patients from progressing to the next stage of renal failure, around 74% disagreed. Further, when asked if the residents feel prepared to effectively connect health information provided to them by various specialists to best treat and monitor CKD patients, more than 50% disagreed. However, when asked if they would inform the patient of potential CKD if they were able to identify risk factors, more than 60% agreed.</a:t>
            </a:r>
          </a:p>
        </p:txBody>
      </p:sp>
      <p:sp>
        <p:nvSpPr>
          <p:cNvPr id="6" name="TextBox 5">
            <a:extLst>
              <a:ext uri="{FF2B5EF4-FFF2-40B4-BE49-F238E27FC236}">
                <a16:creationId xmlns:a16="http://schemas.microsoft.com/office/drawing/2014/main" id="{53FF2BF4-7E02-4C60-579D-A389254AD90B}"/>
              </a:ext>
            </a:extLst>
          </p:cNvPr>
          <p:cNvSpPr txBox="1"/>
          <p:nvPr/>
        </p:nvSpPr>
        <p:spPr>
          <a:xfrm>
            <a:off x="9380714" y="1345538"/>
            <a:ext cx="2743200" cy="3152081"/>
          </a:xfrm>
          <a:prstGeom prst="rect">
            <a:avLst/>
          </a:prstGeom>
          <a:gradFill flip="none" rotWithShape="1">
            <a:gsLst>
              <a:gs pos="60000">
                <a:srgbClr val="F2A16A"/>
              </a:gs>
              <a:gs pos="0">
                <a:schemeClr val="accent2">
                  <a:lumMod val="67000"/>
                </a:schemeClr>
              </a:gs>
              <a:gs pos="48000">
                <a:schemeClr val="accent2">
                  <a:lumMod val="97000"/>
                  <a:lumOff val="3000"/>
                </a:schemeClr>
              </a:gs>
              <a:gs pos="84000">
                <a:srgbClr val="FFC000"/>
              </a:gs>
            </a:gsLst>
            <a:lin ang="162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a:solidFill>
                  <a:srgbClr val="9F0100"/>
                </a:solidFill>
                <a:latin typeface="Arial Black"/>
                <a:cs typeface="Arial Black"/>
              </a:rPr>
              <a:t>Conclusions</a:t>
            </a:r>
            <a:r>
              <a:rPr lang="en-US" sz="1200" dirty="0">
                <a:solidFill>
                  <a:schemeClr val="accent1"/>
                </a:solidFill>
                <a:latin typeface="Arial Black"/>
                <a:cs typeface="Arial Black"/>
              </a:rPr>
              <a:t> </a:t>
            </a:r>
          </a:p>
          <a:p>
            <a:r>
              <a:rPr lang="en-US" sz="1050" dirty="0">
                <a:solidFill>
                  <a:srgbClr val="000000"/>
                </a:solidFill>
                <a:latin typeface="Arial"/>
                <a:cs typeface="Arial"/>
              </a:rPr>
              <a:t>As the American healthcare system shifts towards value-based care, improving prophylaxis and CKD treatment is crucial. Around 55% of participants felt their medical education was inadequate for diagnosing and treating CKD, leading to over 70% of residents and fellows lacking confidence in screening patients. However, a majority of respondents (more than 50%) said they would inform patients of their CKD risk if they could identify potential risk factors. This highlights the need for extensive education and training on identification and treatment methods, leading to better patient outcomes, lower healthcare costs, and more competent medical professionals.</a:t>
            </a:r>
          </a:p>
          <a:p>
            <a:endParaRPr lang="en-US" sz="833" dirty="0">
              <a:solidFill>
                <a:srgbClr val="000000"/>
              </a:solidFill>
              <a:latin typeface="Arial"/>
              <a:cs typeface="Arial"/>
            </a:endParaRPr>
          </a:p>
        </p:txBody>
      </p:sp>
      <p:sp>
        <p:nvSpPr>
          <p:cNvPr id="7" name="TextBox 6">
            <a:extLst>
              <a:ext uri="{FF2B5EF4-FFF2-40B4-BE49-F238E27FC236}">
                <a16:creationId xmlns:a16="http://schemas.microsoft.com/office/drawing/2014/main" id="{B8ED16AD-88EF-6E51-7178-432CAC75C164}"/>
              </a:ext>
            </a:extLst>
          </p:cNvPr>
          <p:cNvSpPr txBox="1"/>
          <p:nvPr/>
        </p:nvSpPr>
        <p:spPr>
          <a:xfrm>
            <a:off x="9380714" y="4574454"/>
            <a:ext cx="2743200" cy="2315955"/>
          </a:xfrm>
          <a:prstGeom prst="rect">
            <a:avLst/>
          </a:prstGeom>
          <a:gradFill flip="none" rotWithShape="1">
            <a:gsLst>
              <a:gs pos="9000">
                <a:schemeClr val="accent4">
                  <a:lumMod val="0"/>
                  <a:lumOff val="100000"/>
                </a:schemeClr>
              </a:gs>
              <a:gs pos="75000">
                <a:srgbClr val="F46946"/>
              </a:gs>
              <a:gs pos="100000">
                <a:srgbClr val="9F0100"/>
              </a:gs>
            </a:gsLst>
            <a:path path="circle">
              <a:fillToRect l="50000" t="-80000" r="50000" b="180000"/>
            </a:path>
            <a:tileRect/>
          </a:gradFill>
          <a:ln>
            <a:gradFill>
              <a:gsLst>
                <a:gs pos="49000">
                  <a:srgbClr val="AAB8DB"/>
                </a:gs>
                <a:gs pos="49003">
                  <a:srgbClr val="AAB8DB"/>
                </a:gs>
                <a:gs pos="65008">
                  <a:srgbClr val="9E3A45"/>
                </a:gs>
                <a:gs pos="72000">
                  <a:srgbClr val="990000"/>
                </a:gs>
                <a:gs pos="0">
                  <a:srgbClr val="FFBD49"/>
                </a:gs>
                <a:gs pos="49000">
                  <a:schemeClr val="accent1">
                    <a:lumMod val="45000"/>
                    <a:lumOff val="55000"/>
                  </a:schemeClr>
                </a:gs>
                <a:gs pos="48000">
                  <a:schemeClr val="accent1">
                    <a:lumMod val="45000"/>
                    <a:lumOff val="55000"/>
                  </a:schemeClr>
                </a:gs>
                <a:gs pos="100000">
                  <a:schemeClr val="accent1">
                    <a:lumMod val="30000"/>
                    <a:lumOff val="70000"/>
                  </a:schemeClr>
                </a:gs>
              </a:gsLst>
              <a:lin ang="5400000" scaled="1"/>
            </a:gra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a:solidFill>
                  <a:schemeClr val="tx1"/>
                </a:solidFill>
                <a:latin typeface="Arial Black"/>
                <a:cs typeface="Arial Black"/>
              </a:rPr>
              <a:t>Next Steps</a:t>
            </a:r>
          </a:p>
          <a:p>
            <a:pPr marL="119043" indent="-119043">
              <a:spcBef>
                <a:spcPts val="125"/>
              </a:spcBef>
              <a:buFont typeface="Arial"/>
              <a:buChar char="•"/>
            </a:pPr>
            <a:r>
              <a:rPr lang="en-US" sz="1000" dirty="0">
                <a:solidFill>
                  <a:schemeClr val="tx1"/>
                </a:solidFill>
                <a:latin typeface="Arial"/>
                <a:cs typeface="Arial"/>
              </a:rPr>
              <a:t>Supply clinics and private practices with informational pamphlets discussing chronic kidney disease to distribute to patients.</a:t>
            </a:r>
          </a:p>
          <a:p>
            <a:pPr marL="119043" indent="-119043">
              <a:spcBef>
                <a:spcPts val="125"/>
              </a:spcBef>
              <a:buFont typeface="Arial"/>
              <a:buChar char="•"/>
            </a:pPr>
            <a:endParaRPr lang="en-US" sz="1000" dirty="0">
              <a:solidFill>
                <a:schemeClr val="tx1"/>
              </a:solidFill>
              <a:latin typeface="Arial"/>
              <a:cs typeface="Arial"/>
            </a:endParaRPr>
          </a:p>
          <a:p>
            <a:pPr marL="119043" indent="-119043">
              <a:spcBef>
                <a:spcPts val="125"/>
              </a:spcBef>
              <a:buFont typeface="Arial"/>
              <a:buChar char="•"/>
            </a:pPr>
            <a:r>
              <a:rPr lang="en-US" sz="1000" dirty="0">
                <a:solidFill>
                  <a:schemeClr val="tx1"/>
                </a:solidFill>
                <a:latin typeface="Arial"/>
                <a:cs typeface="Arial"/>
              </a:rPr>
              <a:t>Discuss placing more emphasis on chronic kidney disease in the medical school curriculum with deans of academic affairs.</a:t>
            </a:r>
          </a:p>
          <a:p>
            <a:pPr marL="119043" indent="-119043">
              <a:spcBef>
                <a:spcPts val="125"/>
              </a:spcBef>
              <a:buFont typeface="Arial"/>
              <a:buChar char="•"/>
            </a:pPr>
            <a:endParaRPr lang="en-US" sz="1000" dirty="0">
              <a:solidFill>
                <a:schemeClr val="tx1"/>
              </a:solidFill>
              <a:latin typeface="Arial"/>
              <a:cs typeface="Arial"/>
            </a:endParaRPr>
          </a:p>
          <a:p>
            <a:pPr marL="119043" indent="-119043">
              <a:spcBef>
                <a:spcPts val="125"/>
              </a:spcBef>
              <a:buFont typeface="Arial"/>
              <a:buChar char="•"/>
            </a:pPr>
            <a:r>
              <a:rPr lang="en-US" sz="1000" dirty="0">
                <a:solidFill>
                  <a:schemeClr val="tx1"/>
                </a:solidFill>
                <a:latin typeface="Arial"/>
                <a:cs typeface="Arial"/>
              </a:rPr>
              <a:t>Speaking to residency program directors about incorporating diagnosis and preventative measures into medical education core curriculum.</a:t>
            </a:r>
          </a:p>
          <a:p>
            <a:endParaRPr lang="en-US" sz="833" dirty="0">
              <a:solidFill>
                <a:schemeClr val="bg1"/>
              </a:solidFill>
            </a:endParaRPr>
          </a:p>
        </p:txBody>
      </p:sp>
      <p:pic>
        <p:nvPicPr>
          <p:cNvPr id="8" name="Picture 7">
            <a:extLst>
              <a:ext uri="{FF2B5EF4-FFF2-40B4-BE49-F238E27FC236}">
                <a16:creationId xmlns:a16="http://schemas.microsoft.com/office/drawing/2014/main" id="{61C4DB91-2F36-ABDF-2A46-006867D6B324}"/>
              </a:ext>
            </a:extLst>
          </p:cNvPr>
          <p:cNvPicPr>
            <a:picLocks noChangeAspect="1"/>
          </p:cNvPicPr>
          <p:nvPr/>
        </p:nvPicPr>
        <p:blipFill>
          <a:blip r:embed="rId4"/>
          <a:stretch>
            <a:fillRect/>
          </a:stretch>
        </p:blipFill>
        <p:spPr>
          <a:xfrm>
            <a:off x="3163320" y="4006151"/>
            <a:ext cx="2743010" cy="1374480"/>
          </a:xfrm>
          <a:prstGeom prst="rect">
            <a:avLst/>
          </a:prstGeom>
        </p:spPr>
      </p:pic>
      <p:pic>
        <p:nvPicPr>
          <p:cNvPr id="9" name="Picture 8">
            <a:extLst>
              <a:ext uri="{FF2B5EF4-FFF2-40B4-BE49-F238E27FC236}">
                <a16:creationId xmlns:a16="http://schemas.microsoft.com/office/drawing/2014/main" id="{26C96C77-CDDB-6585-B8D0-3DE189B0FAB6}"/>
              </a:ext>
            </a:extLst>
          </p:cNvPr>
          <p:cNvPicPr>
            <a:picLocks noChangeAspect="1"/>
          </p:cNvPicPr>
          <p:nvPr/>
        </p:nvPicPr>
        <p:blipFill>
          <a:blip r:embed="rId5"/>
          <a:stretch>
            <a:fillRect/>
          </a:stretch>
        </p:blipFill>
        <p:spPr>
          <a:xfrm>
            <a:off x="6142335" y="4006151"/>
            <a:ext cx="2865496" cy="1374480"/>
          </a:xfrm>
          <a:prstGeom prst="rect">
            <a:avLst/>
          </a:prstGeom>
        </p:spPr>
      </p:pic>
      <p:pic>
        <p:nvPicPr>
          <p:cNvPr id="10" name="Picture 9">
            <a:extLst>
              <a:ext uri="{FF2B5EF4-FFF2-40B4-BE49-F238E27FC236}">
                <a16:creationId xmlns:a16="http://schemas.microsoft.com/office/drawing/2014/main" id="{DE417EF1-2A4B-693E-F051-FD9F1D5ADF6D}"/>
              </a:ext>
            </a:extLst>
          </p:cNvPr>
          <p:cNvPicPr>
            <a:picLocks noChangeAspect="1"/>
          </p:cNvPicPr>
          <p:nvPr/>
        </p:nvPicPr>
        <p:blipFill>
          <a:blip r:embed="rId6"/>
          <a:stretch>
            <a:fillRect/>
          </a:stretch>
        </p:blipFill>
        <p:spPr>
          <a:xfrm>
            <a:off x="3161470" y="5442007"/>
            <a:ext cx="2743010" cy="1378859"/>
          </a:xfrm>
          <a:prstGeom prst="rect">
            <a:avLst/>
          </a:prstGeom>
        </p:spPr>
      </p:pic>
      <p:pic>
        <p:nvPicPr>
          <p:cNvPr id="11" name="Picture 10">
            <a:extLst>
              <a:ext uri="{FF2B5EF4-FFF2-40B4-BE49-F238E27FC236}">
                <a16:creationId xmlns:a16="http://schemas.microsoft.com/office/drawing/2014/main" id="{1ABF403E-43C0-451D-3D95-B7D34AEB982C}"/>
              </a:ext>
            </a:extLst>
          </p:cNvPr>
          <p:cNvPicPr>
            <a:picLocks noChangeAspect="1"/>
          </p:cNvPicPr>
          <p:nvPr/>
        </p:nvPicPr>
        <p:blipFill>
          <a:blip r:embed="rId7"/>
          <a:stretch>
            <a:fillRect/>
          </a:stretch>
        </p:blipFill>
        <p:spPr>
          <a:xfrm>
            <a:off x="6142335" y="5442008"/>
            <a:ext cx="2865496" cy="1378858"/>
          </a:xfrm>
          <a:prstGeom prst="rect">
            <a:avLst/>
          </a:prstGeom>
        </p:spPr>
      </p:pic>
    </p:spTree>
    <p:extLst>
      <p:ext uri="{BB962C8B-B14F-4D97-AF65-F5344CB8AC3E}">
        <p14:creationId xmlns:p14="http://schemas.microsoft.com/office/powerpoint/2010/main" val="13524724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578</Words>
  <Application>Microsoft Office PowerPoint</Application>
  <PresentationFormat>Widescreen</PresentationFormat>
  <Paragraphs>25</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Calibri</vt:lpstr>
      <vt:lpstr>Calibri Light</vt:lpstr>
      <vt:lpstr>Source Sans Pro Black</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Campuzano, Erica</dc:creator>
  <cp:lastModifiedBy>Campuzano, Erica</cp:lastModifiedBy>
  <cp:revision>304</cp:revision>
  <dcterms:created xsi:type="dcterms:W3CDTF">2023-03-20T19:13:22Z</dcterms:created>
  <dcterms:modified xsi:type="dcterms:W3CDTF">2023-04-26T03:11:44Z</dcterms:modified>
</cp:coreProperties>
</file>