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6" r:id="rId4"/>
    <p:sldId id="261" r:id="rId5"/>
    <p:sldId id="259" r:id="rId6"/>
    <p:sldId id="262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49"/>
    <a:srgbClr val="DEAA02"/>
    <a:srgbClr val="990000"/>
    <a:srgbClr val="F46946"/>
    <a:srgbClr val="9F0100"/>
    <a:srgbClr val="FFF4DE"/>
    <a:srgbClr val="AE4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98D58-6580-4978-9052-45216434424E}" v="853" dt="2023-03-20T20:10:05.564"/>
    <p1510:client id="{DBB9EDB9-E446-5760-76DB-2463772C111F}" v="42" dt="2023-03-20T20:51:26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 autoAdjust="0"/>
    <p:restoredTop sz="85189"/>
  </p:normalViewPr>
  <p:slideViewPr>
    <p:cSldViewPr snapToGrid="0">
      <p:cViewPr varScale="1">
        <p:scale>
          <a:sx n="97" d="100"/>
          <a:sy n="97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EB8AA-729A-3C40-8924-2CCED79D587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07C55-33E8-5348-AF81-6BC5FF5FC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0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numbers reflect reimbursed telemedicine providers</a:t>
            </a:r>
          </a:p>
          <a:p>
            <a:r>
              <a:rPr lang="en-US" dirty="0"/>
              <a:t>Increase highly driven by COVID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07C55-33E8-5348-AF81-6BC5FF5FC2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6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numbers reflect reimbursed telemedicine providers</a:t>
            </a:r>
          </a:p>
          <a:p>
            <a:r>
              <a:rPr lang="en-US" dirty="0"/>
              <a:t>Increase highly driven by COVID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07C55-33E8-5348-AF81-6BC5FF5FC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1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numbers reflect reimbursed telemedicine providers</a:t>
            </a:r>
          </a:p>
          <a:p>
            <a:r>
              <a:rPr lang="en-US" dirty="0"/>
              <a:t>Increase highly driven by COVID</a:t>
            </a:r>
          </a:p>
          <a:p>
            <a:r>
              <a:rPr lang="en-US" dirty="0"/>
              <a:t>In-person visits resuming after COVID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07C55-33E8-5348-AF81-6BC5FF5FC2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3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URI became the most frequent diagnosis in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07C55-33E8-5348-AF81-6BC5FF5FC2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1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URI became the most frequent diagnosis in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07C55-33E8-5348-AF81-6BC5FF5FC2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6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URI became the most frequent diagnosis in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07C55-33E8-5348-AF81-6BC5FF5FC2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5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URI became the most frequent diagnosis in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07C55-33E8-5348-AF81-6BC5FF5FC2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1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hs.texas.gov/sites/default/files/documents/sb-789-telemedicine-telehealth-hts-medicaid-dec-2022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christopherreeve.org/blog/daily-dose/covid-19-and-the-rise-of-telehealt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.gov/healthypeople/objectives-and-data/social-determinants-health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0F79BD2E-302A-24B3-A017-3A462581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8" y="244"/>
            <a:ext cx="12199815" cy="6857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D9FF87-732C-AF34-166B-802164187D14}"/>
              </a:ext>
            </a:extLst>
          </p:cNvPr>
          <p:cNvSpPr/>
          <p:nvPr/>
        </p:nvSpPr>
        <p:spPr>
          <a:xfrm>
            <a:off x="0" y="5851769"/>
            <a:ext cx="12191999" cy="100623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6D3BD-FFC1-CBE6-D22B-DCAD63B5D47B}"/>
              </a:ext>
            </a:extLst>
          </p:cNvPr>
          <p:cNvSpPr txBox="1"/>
          <p:nvPr/>
        </p:nvSpPr>
        <p:spPr>
          <a:xfrm>
            <a:off x="5913345" y="588370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  <a:ea typeface="Source Sans Pro Black"/>
                <a:cs typeface="Calibri" panose="020F0502020204030204"/>
              </a:rPr>
              <a:t>1ST ANNUAL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WEST TEXAS HEALTH DISPARITIES</a:t>
            </a:r>
            <a:endParaRPr lang="en-US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Source Sans Pro Black"/>
              </a:rPr>
              <a:t>RESEARCH SYMPOSIUM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CEBB849-A26C-3352-7045-F319A600E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0" t="18902" r="17125" b="28354"/>
          <a:stretch/>
        </p:blipFill>
        <p:spPr>
          <a:xfrm>
            <a:off x="10957808" y="5961468"/>
            <a:ext cx="1053488" cy="7833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77FF1E-ED4A-63ED-CF79-160D7239CD7A}"/>
              </a:ext>
            </a:extLst>
          </p:cNvPr>
          <p:cNvSpPr txBox="1"/>
          <p:nvPr/>
        </p:nvSpPr>
        <p:spPr>
          <a:xfrm>
            <a:off x="507445" y="1312042"/>
            <a:ext cx="4896152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800" b="1" dirty="0">
                <a:latin typeface="Calibri"/>
                <a:ea typeface="Source Sans Pro Black"/>
                <a:cs typeface="Calibri"/>
              </a:rPr>
              <a:t>Analyzing and Addressing Telemedicine Barriers Among the Lubbock Medicaid Population </a:t>
            </a:r>
            <a:endParaRPr lang="en-US" sz="3800" b="1" dirty="0">
              <a:latin typeface="Calibri"/>
              <a:ea typeface="Source Sans Pro Blac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0C421-CEB3-6448-E47D-AAE3190DCECC}"/>
              </a:ext>
            </a:extLst>
          </p:cNvPr>
          <p:cNvSpPr txBox="1"/>
          <p:nvPr/>
        </p:nvSpPr>
        <p:spPr>
          <a:xfrm>
            <a:off x="507999" y="4414760"/>
            <a:ext cx="764354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Calibri"/>
                <a:ea typeface="Source Sans Pro Black"/>
                <a:cs typeface="Calibri"/>
              </a:rPr>
              <a:t>Joey Almaguer, MS, Zoe Davis, Meredith Hopson, Tim Fox, and Ariel Santos, MD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849761-205E-9E27-B8F8-A893A1568554}"/>
              </a:ext>
            </a:extLst>
          </p:cNvPr>
          <p:cNvCxnSpPr/>
          <p:nvPr/>
        </p:nvCxnSpPr>
        <p:spPr>
          <a:xfrm>
            <a:off x="507445" y="4328252"/>
            <a:ext cx="4655816" cy="1137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D961D6A-6092-0F04-B085-31E87F4F6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46397"/>
            <a:ext cx="5080000" cy="13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9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75907" y="158396"/>
            <a:ext cx="4365392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500" b="1" dirty="0">
                <a:latin typeface="Calibri"/>
                <a:ea typeface="Source Sans Pro Black"/>
                <a:cs typeface="Calibri"/>
              </a:rPr>
              <a:t>Disclosure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C61D6-4BCE-9878-9C75-4489C57182C1}"/>
              </a:ext>
            </a:extLst>
          </p:cNvPr>
          <p:cNvSpPr txBox="1"/>
          <p:nvPr/>
        </p:nvSpPr>
        <p:spPr>
          <a:xfrm>
            <a:off x="528108" y="1679555"/>
            <a:ext cx="5706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Nothing to disclose</a:t>
            </a:r>
          </a:p>
        </p:txBody>
      </p:sp>
    </p:spTree>
    <p:extLst>
      <p:ext uri="{BB962C8B-B14F-4D97-AF65-F5344CB8AC3E}">
        <p14:creationId xmlns:p14="http://schemas.microsoft.com/office/powerpoint/2010/main" val="220232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375907" y="158396"/>
            <a:ext cx="4365392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500" b="1" dirty="0">
                <a:latin typeface="Calibri"/>
                <a:ea typeface="Source Sans Pro Black"/>
                <a:cs typeface="Calibri"/>
              </a:rPr>
              <a:t>Telemedicine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C61D6-4BCE-9878-9C75-4489C57182C1}"/>
              </a:ext>
            </a:extLst>
          </p:cNvPr>
          <p:cNvSpPr txBox="1"/>
          <p:nvPr/>
        </p:nvSpPr>
        <p:spPr>
          <a:xfrm>
            <a:off x="257175" y="1157789"/>
            <a:ext cx="570697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02122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Teleservices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Telemedicine (MD/DO/NP/PA)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Telehealth (psychologist, social workers)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Telemonitoring (vitals)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Benefits: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Convenient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Cost-effective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Improved access to health care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Continuity of care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Empowers patients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Increased efficiency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Safe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Secure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itchFamily="2" charset="2"/>
              </a:rPr>
              <a:t>2019 – 2021: number of teleservices </a:t>
            </a:r>
            <a:r>
              <a:rPr lang="en-US" sz="2200" b="0" i="0" u="none" strike="noStrike" dirty="0">
                <a:solidFill>
                  <a:srgbClr val="202122"/>
                </a:solidFill>
                <a:effectLst/>
              </a:rPr>
              <a:t>↑ 500%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02122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4" name="Picture 13" descr="Two people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DA0185AB-3B46-542F-0899-3F8D827D7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22" y="1972734"/>
            <a:ext cx="5626100" cy="37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8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56FBA4-F187-409C-76F6-1E9804085504}"/>
              </a:ext>
            </a:extLst>
          </p:cNvPr>
          <p:cNvSpPr txBox="1"/>
          <p:nvPr/>
        </p:nvSpPr>
        <p:spPr>
          <a:xfrm>
            <a:off x="409773" y="185567"/>
            <a:ext cx="5991026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500" b="1" dirty="0">
                <a:latin typeface="Calibri"/>
                <a:ea typeface="Source Sans Pro Black"/>
                <a:cs typeface="Calibri"/>
              </a:rPr>
              <a:t>Medicaid Statistics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C61D6-4BCE-9878-9C75-4489C57182C1}"/>
              </a:ext>
            </a:extLst>
          </p:cNvPr>
          <p:cNvSpPr txBox="1"/>
          <p:nvPr/>
        </p:nvSpPr>
        <p:spPr>
          <a:xfrm>
            <a:off x="257175" y="1548069"/>
            <a:ext cx="570697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rgbClr val="202122"/>
                </a:solidFill>
              </a:rPr>
              <a:t>Texas Medicaid telemedicine</a:t>
            </a:r>
            <a:r>
              <a:rPr lang="en-US" sz="2200" dirty="0">
                <a:solidFill>
                  <a:srgbClr val="202122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122"/>
                </a:solidFill>
              </a:rPr>
              <a:t>3.7 million telemedicine services were delivered to Texas Medicaid patients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122"/>
                </a:solidFill>
              </a:rPr>
              <a:t>Texas Medicaid telemedicine providers: 455 (2019) </a:t>
            </a: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 7,505 (2021)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Texas House Bill 4 passed unanimously in 06/2021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Total amount paid to providers: $115 million (2020)  $214 million (2021)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Most popular diagnoses: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Behavioral health (304,674)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Respiratory disease (211,770)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202122"/>
                </a:solidFill>
                <a:sym typeface="Wingdings" pitchFamily="2" charset="2"/>
              </a:rPr>
              <a:t>Abnormal laboratory/clinical findings (206,761)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02122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02122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059B8AF-5A88-AB1A-E1C2-75ED992D3E45}"/>
              </a:ext>
            </a:extLst>
          </p:cNvPr>
          <p:cNvGraphicFramePr>
            <a:graphicFrameLocks noGrp="1"/>
          </p:cNvGraphicFramePr>
          <p:nvPr/>
        </p:nvGraphicFramePr>
        <p:xfrm>
          <a:off x="5964145" y="1697981"/>
          <a:ext cx="5706969" cy="219583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02323">
                  <a:extLst>
                    <a:ext uri="{9D8B030D-6E8A-4147-A177-3AD203B41FA5}">
                      <a16:colId xmlns:a16="http://schemas.microsoft.com/office/drawing/2014/main" val="3002715110"/>
                    </a:ext>
                  </a:extLst>
                </a:gridCol>
                <a:gridCol w="1902323">
                  <a:extLst>
                    <a:ext uri="{9D8B030D-6E8A-4147-A177-3AD203B41FA5}">
                      <a16:colId xmlns:a16="http://schemas.microsoft.com/office/drawing/2014/main" val="4258603327"/>
                    </a:ext>
                  </a:extLst>
                </a:gridCol>
                <a:gridCol w="1902323">
                  <a:extLst>
                    <a:ext uri="{9D8B030D-6E8A-4147-A177-3AD203B41FA5}">
                      <a16:colId xmlns:a16="http://schemas.microsoft.com/office/drawing/2014/main" val="2441433997"/>
                    </a:ext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County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4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Telemedicine providers (2020)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4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Telemedicine providers 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4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817568"/>
                  </a:ext>
                </a:extLst>
              </a:tr>
              <a:tr h="518584">
                <a:tc>
                  <a:txBody>
                    <a:bodyPr/>
                    <a:lstStyle/>
                    <a:p>
                      <a:r>
                        <a:rPr lang="en-US" b="1" dirty="0"/>
                        <a:t>Urban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5,871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5,320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726980"/>
                  </a:ext>
                </a:extLst>
              </a:tr>
              <a:tr h="518584">
                <a:tc>
                  <a:txBody>
                    <a:bodyPr/>
                    <a:lstStyle/>
                    <a:p>
                      <a:r>
                        <a:rPr lang="en-US" b="1" dirty="0"/>
                        <a:t>Suburban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1,525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523531"/>
                  </a:ext>
                </a:extLst>
              </a:tr>
              <a:tr h="518584">
                <a:tc>
                  <a:txBody>
                    <a:bodyPr/>
                    <a:lstStyle/>
                    <a:p>
                      <a:r>
                        <a:rPr lang="en-US" b="1" dirty="0"/>
                        <a:t>Rural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81582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4B907F-CFDC-8A86-85F4-0895682ED173}"/>
              </a:ext>
            </a:extLst>
          </p:cNvPr>
          <p:cNvGraphicFramePr>
            <a:graphicFrameLocks noGrp="1"/>
          </p:cNvGraphicFramePr>
          <p:nvPr/>
        </p:nvGraphicFramePr>
        <p:xfrm>
          <a:off x="5964145" y="4317596"/>
          <a:ext cx="5706969" cy="219583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02323">
                  <a:extLst>
                    <a:ext uri="{9D8B030D-6E8A-4147-A177-3AD203B41FA5}">
                      <a16:colId xmlns:a16="http://schemas.microsoft.com/office/drawing/2014/main" val="3002715110"/>
                    </a:ext>
                  </a:extLst>
                </a:gridCol>
                <a:gridCol w="1902323">
                  <a:extLst>
                    <a:ext uri="{9D8B030D-6E8A-4147-A177-3AD203B41FA5}">
                      <a16:colId xmlns:a16="http://schemas.microsoft.com/office/drawing/2014/main" val="4258603327"/>
                    </a:ext>
                  </a:extLst>
                </a:gridCol>
                <a:gridCol w="1902323">
                  <a:extLst>
                    <a:ext uri="{9D8B030D-6E8A-4147-A177-3AD203B41FA5}">
                      <a16:colId xmlns:a16="http://schemas.microsoft.com/office/drawing/2014/main" val="2441433997"/>
                    </a:ext>
                  </a:extLst>
                </a:gridCol>
              </a:tblGrid>
              <a:tr h="5185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County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4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Telemedicine clients (2020)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4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Telemedicine clients 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4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817568"/>
                  </a:ext>
                </a:extLst>
              </a:tr>
              <a:tr h="518584">
                <a:tc>
                  <a:txBody>
                    <a:bodyPr/>
                    <a:lstStyle/>
                    <a:p>
                      <a:r>
                        <a:rPr lang="en-US" b="1" dirty="0"/>
                        <a:t>Urban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557,187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733,470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726980"/>
                  </a:ext>
                </a:extLst>
              </a:tr>
              <a:tr h="518584">
                <a:tc>
                  <a:txBody>
                    <a:bodyPr/>
                    <a:lstStyle/>
                    <a:p>
                      <a:r>
                        <a:rPr lang="en-US" b="1" dirty="0"/>
                        <a:t>Suburban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131,640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161,586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523531"/>
                  </a:ext>
                </a:extLst>
              </a:tr>
              <a:tr h="518584">
                <a:tc>
                  <a:txBody>
                    <a:bodyPr/>
                    <a:lstStyle/>
                    <a:p>
                      <a:r>
                        <a:rPr lang="en-US" b="1" dirty="0"/>
                        <a:t>Rural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87,910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109,961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815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30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60E0D-9F52-CC81-B5EE-440382411272}"/>
              </a:ext>
            </a:extLst>
          </p:cNvPr>
          <p:cNvSpPr txBox="1"/>
          <p:nvPr/>
        </p:nvSpPr>
        <p:spPr>
          <a:xfrm>
            <a:off x="423333" y="173785"/>
            <a:ext cx="6333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Project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0FA1E-98F2-CBA2-9426-7AC44B3E3925}"/>
              </a:ext>
            </a:extLst>
          </p:cNvPr>
          <p:cNvSpPr txBox="1"/>
          <p:nvPr/>
        </p:nvSpPr>
        <p:spPr>
          <a:xfrm>
            <a:off x="423332" y="1442488"/>
            <a:ext cx="633306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Are there barriers to telemedicine access and usage among Lubbock Medicaid patients that can be addressed?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Potential barriers: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Access to reliable internet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Zoom capable devices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Technological fluency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Need for in-person exams, labs, and imaging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Personal provider doesn’t offer the service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Understand functions of telemedicine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Demographic: Medicaid patients (2020 –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Retrospective chart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IRB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15-item Qualtrics questionnaire (n =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English and Spanish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192083E-253C-CCFF-0D83-121317A660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97" y="1881715"/>
            <a:ext cx="5568504" cy="41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7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431E5A-3AB6-B6DA-BE6A-E7D3BEA1904E}"/>
              </a:ext>
            </a:extLst>
          </p:cNvPr>
          <p:cNvSpPr txBox="1"/>
          <p:nvPr/>
        </p:nvSpPr>
        <p:spPr>
          <a:xfrm>
            <a:off x="423333" y="173785"/>
            <a:ext cx="6333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438FA-3E1A-9527-4333-6AA47049294C}"/>
              </a:ext>
            </a:extLst>
          </p:cNvPr>
          <p:cNvSpPr txBox="1"/>
          <p:nvPr/>
        </p:nvSpPr>
        <p:spPr>
          <a:xfrm>
            <a:off x="304799" y="1268703"/>
            <a:ext cx="6756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Respondents = 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69% report earning &lt; $15,000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94% have heard of telemedicine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57% have never participated in a telemedicine visit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43% did not know telemedicine was an option or available to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75% are open to using telemedicine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76% are semi-proficient with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5% report difficulty using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76% use their cell phone during telemedicine visits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Wi-Fi/cellular service was widely accessed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47% listed COVID-19 as reason for telemedicine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3 reasons to consider telemedicine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Avoid waiting room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Save transportation costs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Avoid parking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Top 3 reasons they did telemedicine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Prescription refill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F/U lab work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Minor illness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3CEBA8A6-C39F-6DEF-B6C3-3ACC76E2A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1" y="1620450"/>
            <a:ext cx="4826000" cy="5063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320CF8-6CDE-DC09-C983-EA02549431B7}"/>
              </a:ext>
            </a:extLst>
          </p:cNvPr>
          <p:cNvSpPr txBox="1"/>
          <p:nvPr/>
        </p:nvSpPr>
        <p:spPr>
          <a:xfrm>
            <a:off x="7315199" y="2269066"/>
            <a:ext cx="4013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Zoom capable devices </a:t>
            </a:r>
          </a:p>
          <a:p>
            <a:endParaRPr lang="en-US" sz="2200" dirty="0"/>
          </a:p>
          <a:p>
            <a:r>
              <a:rPr lang="en-US" sz="2200" dirty="0"/>
              <a:t>Technological fluency </a:t>
            </a:r>
          </a:p>
          <a:p>
            <a:endParaRPr lang="en-US" sz="2200" dirty="0"/>
          </a:p>
          <a:p>
            <a:r>
              <a:rPr lang="en-US" sz="2200" dirty="0"/>
              <a:t>Physical exams/labs/imaging</a:t>
            </a:r>
          </a:p>
          <a:p>
            <a:r>
              <a:rPr lang="en-US" sz="2200" dirty="0"/>
              <a:t> </a:t>
            </a:r>
          </a:p>
          <a:p>
            <a:r>
              <a:rPr lang="en-US" sz="2200" dirty="0"/>
              <a:t>Access to reliable internet </a:t>
            </a:r>
          </a:p>
          <a:p>
            <a:endParaRPr lang="en-US" sz="2200" dirty="0"/>
          </a:p>
          <a:p>
            <a:r>
              <a:rPr lang="en-US" sz="2200" dirty="0"/>
              <a:t>Provider doesn’t offer service</a:t>
            </a:r>
          </a:p>
          <a:p>
            <a:endParaRPr lang="en-US" sz="2200" dirty="0"/>
          </a:p>
          <a:p>
            <a:r>
              <a:rPr lang="en-US" sz="2200" dirty="0"/>
              <a:t>Understand telemedicine uses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78760-42A2-E6C6-8FB4-923D5F9CEFC6}"/>
              </a:ext>
            </a:extLst>
          </p:cNvPr>
          <p:cNvSpPr txBox="1"/>
          <p:nvPr/>
        </p:nvSpPr>
        <p:spPr>
          <a:xfrm>
            <a:off x="9926545" y="2390754"/>
            <a:ext cx="72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.Apple Color Emoji UI"/>
              <a:buChar char="❌"/>
            </a:pP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2164-C2DC-0A5C-AD6E-19D95145C97C}"/>
              </a:ext>
            </a:extLst>
          </p:cNvPr>
          <p:cNvSpPr txBox="1"/>
          <p:nvPr/>
        </p:nvSpPr>
        <p:spPr>
          <a:xfrm>
            <a:off x="9926545" y="3045842"/>
            <a:ext cx="72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.Apple Color Emoji UI"/>
              <a:buChar char="❌"/>
            </a:pP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43DD0C-A919-0792-A073-2A6140614876}"/>
              </a:ext>
            </a:extLst>
          </p:cNvPr>
          <p:cNvSpPr txBox="1"/>
          <p:nvPr/>
        </p:nvSpPr>
        <p:spPr>
          <a:xfrm>
            <a:off x="10697012" y="3752241"/>
            <a:ext cx="72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.Apple Color Emoji UI"/>
              <a:buChar char="❌"/>
            </a:pP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9918B8-595A-B419-A67E-AAA737728DAC}"/>
              </a:ext>
            </a:extLst>
          </p:cNvPr>
          <p:cNvSpPr txBox="1"/>
          <p:nvPr/>
        </p:nvSpPr>
        <p:spPr>
          <a:xfrm>
            <a:off x="10361956" y="4381002"/>
            <a:ext cx="72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.Apple Color Emoji UI"/>
              <a:buChar char="❌"/>
            </a:pP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B6AFA6-9C32-E708-F88E-9B3B885A812D}"/>
              </a:ext>
            </a:extLst>
          </p:cNvPr>
          <p:cNvSpPr txBox="1"/>
          <p:nvPr/>
        </p:nvSpPr>
        <p:spPr>
          <a:xfrm>
            <a:off x="10751682" y="5102081"/>
            <a:ext cx="125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70000"/>
              <a:buFont typeface=".Apple Color Emoji UI"/>
              <a:buChar char="🤔"/>
            </a:pPr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37CAD2-A21B-AA71-782A-31A0D60059ED}"/>
              </a:ext>
            </a:extLst>
          </p:cNvPr>
          <p:cNvSpPr txBox="1"/>
          <p:nvPr/>
        </p:nvSpPr>
        <p:spPr>
          <a:xfrm>
            <a:off x="10888132" y="5742489"/>
            <a:ext cx="125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.Apple Color Emoji UI"/>
              <a:buChar char="✅"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964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EE17EF-0F60-B08E-7F8F-B8D0D9DCF212}"/>
              </a:ext>
            </a:extLst>
          </p:cNvPr>
          <p:cNvSpPr txBox="1"/>
          <p:nvPr/>
        </p:nvSpPr>
        <p:spPr>
          <a:xfrm>
            <a:off x="423333" y="173785"/>
            <a:ext cx="6333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Intervention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3BA7C-FF22-751A-0F13-AD66357B9EC1}"/>
              </a:ext>
            </a:extLst>
          </p:cNvPr>
          <p:cNvSpPr txBox="1"/>
          <p:nvPr/>
        </p:nvSpPr>
        <p:spPr>
          <a:xfrm>
            <a:off x="423333" y="1424127"/>
            <a:ext cx="58662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Flyer: spread awareness on telemedicine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telemedicine can be used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How to schedule a telemedicine visit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Digital copy sent via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Physical copy available to patients in-person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Future directions: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Medicaid telemedicine providers decreased 2020 </a:t>
            </a:r>
            <a:r>
              <a:rPr lang="en-US" sz="2000" dirty="0">
                <a:sym typeface="Wingdings" pitchFamily="2" charset="2"/>
              </a:rPr>
              <a:t>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More likely to utilize telemedicine if their provider offers it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Give resources to providers that could incentivize them to offer telemedicine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Specialists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A787733C-7340-58FE-F309-8E57F82F7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96" y="1510091"/>
            <a:ext cx="3866804" cy="50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4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A picture containing text, outdoor, water, sunset&#10;&#10;Description automatically generated">
            <a:extLst>
              <a:ext uri="{FF2B5EF4-FFF2-40B4-BE49-F238E27FC236}">
                <a16:creationId xmlns:a16="http://schemas.microsoft.com/office/drawing/2014/main" id="{D39784BA-CF14-A97F-24BE-1254DFC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468" b="41829"/>
          <a:stretch/>
        </p:blipFill>
        <p:spPr>
          <a:xfrm>
            <a:off x="0" y="0"/>
            <a:ext cx="12192000" cy="1268703"/>
          </a:xfrm>
          <a:prstGeom prst="rect">
            <a:avLst/>
          </a:prstGeom>
        </p:spPr>
      </p:pic>
      <p:pic>
        <p:nvPicPr>
          <p:cNvPr id="16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C0CC724-7B08-0DAA-FEB2-21E5DDF2C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90" t="18902" r="17125" b="28354"/>
          <a:stretch/>
        </p:blipFill>
        <p:spPr>
          <a:xfrm>
            <a:off x="10947648" y="241388"/>
            <a:ext cx="1053488" cy="7833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155CF9-67FB-8792-F912-7AA8DC94BB10}"/>
              </a:ext>
            </a:extLst>
          </p:cNvPr>
          <p:cNvSpPr txBox="1"/>
          <p:nvPr/>
        </p:nvSpPr>
        <p:spPr>
          <a:xfrm>
            <a:off x="5964145" y="173785"/>
            <a:ext cx="50050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Calibri"/>
                <a:cs typeface="Calibri"/>
              </a:rPr>
              <a:t>1ST ANNUAL</a:t>
            </a:r>
            <a:endParaRPr lang="en-US" dirty="0"/>
          </a:p>
          <a:p>
            <a:pPr algn="r"/>
            <a:r>
              <a:rPr lang="en-US" b="1" dirty="0">
                <a:latin typeface="Calibri"/>
                <a:cs typeface="Calibri"/>
              </a:rPr>
              <a:t>WEST TEXAS HEALTH DISPARITIES</a:t>
            </a:r>
            <a:endParaRPr lang="en-US" b="1">
              <a:latin typeface="Calibri"/>
              <a:cs typeface="Calibri" panose="020F0502020204030204"/>
            </a:endParaRPr>
          </a:p>
          <a:p>
            <a:pPr algn="r"/>
            <a:r>
              <a:rPr lang="en-US" b="1" dirty="0">
                <a:latin typeface="Calibri"/>
                <a:cs typeface="Calibri"/>
              </a:rPr>
              <a:t>RESEARCH SYMPOSIUM</a:t>
            </a:r>
            <a:endParaRPr lang="en-US" b="1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90066-8A2B-0B54-26B1-9BBE549F5A72}"/>
              </a:ext>
            </a:extLst>
          </p:cNvPr>
          <p:cNvSpPr txBox="1"/>
          <p:nvPr/>
        </p:nvSpPr>
        <p:spPr>
          <a:xfrm>
            <a:off x="423333" y="173785"/>
            <a:ext cx="6333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References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793B6D0-ACC9-CFEF-1B63-EE4C21B4AD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11" y="1120224"/>
            <a:ext cx="6333067" cy="1733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A9CA5D-5CFE-8C5A-074B-9BAC0532592A}"/>
              </a:ext>
            </a:extLst>
          </p:cNvPr>
          <p:cNvSpPr txBox="1"/>
          <p:nvPr/>
        </p:nvSpPr>
        <p:spPr>
          <a:xfrm>
            <a:off x="279400" y="2812347"/>
            <a:ext cx="1163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• Healthy People 2030, Social Determinants of Health. </a:t>
            </a:r>
            <a:r>
              <a:rPr lang="en-US" dirty="0">
                <a:hlinkClick r:id="rId6"/>
              </a:rPr>
              <a:t>https://health.gov/healthypeople/objectives-and-data/social-determinants-health</a:t>
            </a:r>
            <a:r>
              <a:rPr lang="en-US" dirty="0"/>
              <a:t> </a:t>
            </a:r>
          </a:p>
          <a:p>
            <a:r>
              <a:rPr lang="en-US" dirty="0"/>
              <a:t>• COVID-19 And The Rise Of Telehealth. (n.d.). Reeve Foundation. </a:t>
            </a:r>
            <a:r>
              <a:rPr lang="en-US" dirty="0">
                <a:hlinkClick r:id="rId7"/>
              </a:rPr>
              <a:t>https://www.christopherreeve.org/blog/daily-dose/covid-19-and-the-rise-of-telehealth</a:t>
            </a:r>
            <a:endParaRPr lang="en-US" dirty="0"/>
          </a:p>
          <a:p>
            <a:r>
              <a:rPr lang="en-US" dirty="0"/>
              <a:t>•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Texas Health and Human Services, Telemedicine, Telehealth and Home Telemonitoring in Texas Medicaid FY 2022 (2022). 77th Legislative Session - 2001 Legislative Reports. Retrieved from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8"/>
              </a:rPr>
              <a:t>https://www.hhs.texas.gov/sites/default/files/documents/sb-789-telemedicine-telehealth-hts-medicaid-dec-2022.pdf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5604</TotalTime>
  <Words>736</Words>
  <Application>Microsoft Office PowerPoint</Application>
  <PresentationFormat>Widescreen</PresentationFormat>
  <Paragraphs>168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.Apple Color Emoji UI</vt:lpstr>
      <vt:lpstr>Arial</vt:lpstr>
      <vt:lpstr>Calibri</vt:lpstr>
      <vt:lpstr>Calibri Light</vt:lpstr>
      <vt:lpstr>Source Sans Pro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Campuzano, Erica</dc:creator>
  <cp:lastModifiedBy>Campuzano, Erica</cp:lastModifiedBy>
  <cp:revision>311</cp:revision>
  <dcterms:created xsi:type="dcterms:W3CDTF">2023-03-20T19:13:22Z</dcterms:created>
  <dcterms:modified xsi:type="dcterms:W3CDTF">2023-04-26T18:21:11Z</dcterms:modified>
</cp:coreProperties>
</file>