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D49"/>
    <a:srgbClr val="990000"/>
    <a:srgbClr val="9F0100"/>
    <a:srgbClr val="F46946"/>
    <a:srgbClr val="FFF4DE"/>
    <a:srgbClr val="AE4B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4660"/>
  </p:normalViewPr>
  <p:slideViewPr>
    <p:cSldViewPr snapToGrid="0">
      <p:cViewPr varScale="1">
        <p:scale>
          <a:sx n="90" d="100"/>
          <a:sy n="90" d="100"/>
        </p:scale>
        <p:origin x="8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rhood Salehi" userId="7aa3b96de7a1fb13" providerId="LiveId" clId="{274FBC53-14C7-4419-B0A6-84078A3075E0}"/>
    <pc:docChg chg="modSld">
      <pc:chgData name="Farhood Salehi" userId="7aa3b96de7a1fb13" providerId="LiveId" clId="{274FBC53-14C7-4419-B0A6-84078A3075E0}" dt="2024-03-12T18:31:28.004" v="3" actId="20577"/>
      <pc:docMkLst>
        <pc:docMk/>
      </pc:docMkLst>
      <pc:sldChg chg="modSp mod">
        <pc:chgData name="Farhood Salehi" userId="7aa3b96de7a1fb13" providerId="LiveId" clId="{274FBC53-14C7-4419-B0A6-84078A3075E0}" dt="2024-03-12T18:31:28.004" v="3" actId="20577"/>
        <pc:sldMkLst>
          <pc:docMk/>
          <pc:sldMk cId="432592871" sldId="262"/>
        </pc:sldMkLst>
        <pc:spChg chg="mod">
          <ac:chgData name="Farhood Salehi" userId="7aa3b96de7a1fb13" providerId="LiveId" clId="{274FBC53-14C7-4419-B0A6-84078A3075E0}" dt="2024-03-12T18:31:28.004" v="3" actId="20577"/>
          <ac:spMkLst>
            <pc:docMk/>
            <pc:sldMk cId="432592871" sldId="262"/>
            <ac:spMk id="2" creationId="{63005F1A-86B4-6F28-F632-4690F5B6F33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3/12/2024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3/12/2024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3/12/2024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3/12/2024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3/12/2024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3/12/2024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A picture containing text, outdoor, water, sunset&#10;&#10;Description automatically generated">
            <a:extLst>
              <a:ext uri="{FF2B5EF4-FFF2-40B4-BE49-F238E27FC236}">
                <a16:creationId xmlns:a16="http://schemas.microsoft.com/office/drawing/2014/main" id="{0F79BD2E-302A-24B3-A017-3A4625810FDD}"/>
              </a:ext>
            </a:extLst>
          </p:cNvPr>
          <p:cNvPicPr>
            <a:picLocks noChangeAspect="1"/>
          </p:cNvPicPr>
          <p:nvPr/>
        </p:nvPicPr>
        <p:blipFill>
          <a:blip r:embed="rId2"/>
          <a:stretch>
            <a:fillRect/>
          </a:stretch>
        </p:blipFill>
        <p:spPr>
          <a:xfrm>
            <a:off x="-3908" y="244"/>
            <a:ext cx="12199815" cy="6857511"/>
          </a:xfrm>
          <a:prstGeom prst="rect">
            <a:avLst/>
          </a:prstGeom>
        </p:spPr>
      </p:pic>
      <p:sp>
        <p:nvSpPr>
          <p:cNvPr id="8" name="Rectangle 7">
            <a:extLst>
              <a:ext uri="{FF2B5EF4-FFF2-40B4-BE49-F238E27FC236}">
                <a16:creationId xmlns:a16="http://schemas.microsoft.com/office/drawing/2014/main" id="{E0D9FF87-732C-AF34-166B-802164187D14}"/>
              </a:ext>
            </a:extLst>
          </p:cNvPr>
          <p:cNvSpPr/>
          <p:nvPr/>
        </p:nvSpPr>
        <p:spPr>
          <a:xfrm>
            <a:off x="0" y="5851769"/>
            <a:ext cx="12191999" cy="1006230"/>
          </a:xfrm>
          <a:prstGeom prst="rect">
            <a:avLst/>
          </a:prstGeom>
          <a:solidFill>
            <a:srgbClr val="99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AA6D3BD-FFC1-CBE6-D22B-DCAD63B5D47B}"/>
              </a:ext>
            </a:extLst>
          </p:cNvPr>
          <p:cNvSpPr txBox="1"/>
          <p:nvPr/>
        </p:nvSpPr>
        <p:spPr>
          <a:xfrm>
            <a:off x="5913345" y="588370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solidFill>
                  <a:schemeClr val="bg1"/>
                </a:solidFill>
                <a:latin typeface="Source Sans Pro Black"/>
                <a:ea typeface="Source Sans Pro Black"/>
                <a:cs typeface="Calibri" panose="020F0502020204030204"/>
              </a:rPr>
              <a:t>2nd ANNUAL</a:t>
            </a:r>
          </a:p>
          <a:p>
            <a:pPr algn="r"/>
            <a:r>
              <a:rPr lang="en-US" b="1" dirty="0">
                <a:solidFill>
                  <a:schemeClr val="bg1"/>
                </a:solidFill>
                <a:latin typeface="Source Sans Pro Black"/>
              </a:rPr>
              <a:t>WEST TEXAS HEALTH DISPARITIES</a:t>
            </a:r>
            <a:endParaRPr lang="en-US" dirty="0">
              <a:solidFill>
                <a:schemeClr val="bg1"/>
              </a:solidFill>
              <a:latin typeface="Calibri" panose="020F0502020204030204"/>
              <a:cs typeface="Calibri" panose="020F0502020204030204"/>
            </a:endParaRPr>
          </a:p>
          <a:p>
            <a:pPr algn="r"/>
            <a:r>
              <a:rPr lang="en-US" b="1" dirty="0">
                <a:solidFill>
                  <a:schemeClr val="bg1"/>
                </a:solidFill>
                <a:latin typeface="Source Sans Pro Black"/>
              </a:rPr>
              <a:t>RESEARCH SYMPOSIUM</a:t>
            </a:r>
            <a:endParaRPr lang="en-US" dirty="0">
              <a:solidFill>
                <a:schemeClr val="bg1"/>
              </a:solidFill>
              <a:cs typeface="Calibri" panose="020F0502020204030204"/>
            </a:endParaRPr>
          </a:p>
        </p:txBody>
      </p:sp>
      <p:pic>
        <p:nvPicPr>
          <p:cNvPr id="4" name="Picture 4" descr="Logo, company name&#10;&#10;Description automatically generated">
            <a:extLst>
              <a:ext uri="{FF2B5EF4-FFF2-40B4-BE49-F238E27FC236}">
                <a16:creationId xmlns:a16="http://schemas.microsoft.com/office/drawing/2014/main" id="{ACEBB849-A26C-3352-7045-F319A600E2AE}"/>
              </a:ext>
            </a:extLst>
          </p:cNvPr>
          <p:cNvPicPr>
            <a:picLocks noChangeAspect="1"/>
          </p:cNvPicPr>
          <p:nvPr/>
        </p:nvPicPr>
        <p:blipFill rotWithShape="1">
          <a:blip r:embed="rId3"/>
          <a:srcRect l="15290" t="18902" r="17125" b="28354"/>
          <a:stretch/>
        </p:blipFill>
        <p:spPr>
          <a:xfrm>
            <a:off x="10957808" y="5961468"/>
            <a:ext cx="1053488" cy="783305"/>
          </a:xfrm>
          <a:prstGeom prst="rect">
            <a:avLst/>
          </a:prstGeom>
        </p:spPr>
      </p:pic>
      <p:sp>
        <p:nvSpPr>
          <p:cNvPr id="14" name="TextBox 13">
            <a:extLst>
              <a:ext uri="{FF2B5EF4-FFF2-40B4-BE49-F238E27FC236}">
                <a16:creationId xmlns:a16="http://schemas.microsoft.com/office/drawing/2014/main" id="{F477FF1E-ED4A-63ED-CF79-160D7239CD7A}"/>
              </a:ext>
            </a:extLst>
          </p:cNvPr>
          <p:cNvSpPr txBox="1"/>
          <p:nvPr/>
        </p:nvSpPr>
        <p:spPr>
          <a:xfrm>
            <a:off x="507445" y="2003960"/>
            <a:ext cx="9956800"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800" b="1">
                <a:latin typeface="Calibri"/>
                <a:ea typeface="Source Sans Pro Black"/>
              </a:rPr>
              <a:t>Evaluating Socioeconomic Status and Pediatric Respiratory Disease in West Texas</a:t>
            </a:r>
            <a:endParaRPr lang="en-US" sz="4800" b="1" dirty="0">
              <a:latin typeface="Calibri"/>
              <a:ea typeface="Source Sans Pro Black"/>
            </a:endParaRPr>
          </a:p>
        </p:txBody>
      </p:sp>
      <p:sp>
        <p:nvSpPr>
          <p:cNvPr id="15" name="TextBox 14">
            <a:extLst>
              <a:ext uri="{FF2B5EF4-FFF2-40B4-BE49-F238E27FC236}">
                <a16:creationId xmlns:a16="http://schemas.microsoft.com/office/drawing/2014/main" id="{9000C421-CEB3-6448-E47D-AAE3190DCECC}"/>
              </a:ext>
            </a:extLst>
          </p:cNvPr>
          <p:cNvSpPr txBox="1"/>
          <p:nvPr/>
        </p:nvSpPr>
        <p:spPr>
          <a:xfrm>
            <a:off x="507999" y="4414761"/>
            <a:ext cx="489615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800" b="1">
                <a:latin typeface="Calibri"/>
                <a:ea typeface="Source Sans Pro Black"/>
                <a:cs typeface="Calibri"/>
              </a:rPr>
              <a:t>Farhood Salehi BS</a:t>
            </a:r>
          </a:p>
          <a:p>
            <a:pPr algn="l"/>
            <a:r>
              <a:rPr lang="en-US" sz="2800" b="1">
                <a:latin typeface="Calibri"/>
                <a:ea typeface="Source Sans Pro Black"/>
                <a:cs typeface="Calibri"/>
              </a:rPr>
              <a:t>Maamoon Mian BS</a:t>
            </a:r>
            <a:endParaRPr lang="en-US" sz="2800" b="1" dirty="0">
              <a:latin typeface="Calibri"/>
              <a:ea typeface="Source Sans Pro Black"/>
              <a:cs typeface="Calibri"/>
            </a:endParaRPr>
          </a:p>
        </p:txBody>
      </p:sp>
      <p:cxnSp>
        <p:nvCxnSpPr>
          <p:cNvPr id="16" name="Straight Arrow Connector 15">
            <a:extLst>
              <a:ext uri="{FF2B5EF4-FFF2-40B4-BE49-F238E27FC236}">
                <a16:creationId xmlns:a16="http://schemas.microsoft.com/office/drawing/2014/main" id="{53849761-205E-9E27-B8F8-A893A1568554}"/>
              </a:ext>
            </a:extLst>
          </p:cNvPr>
          <p:cNvCxnSpPr/>
          <p:nvPr/>
        </p:nvCxnSpPr>
        <p:spPr>
          <a:xfrm>
            <a:off x="507445" y="4328252"/>
            <a:ext cx="4655816" cy="11374"/>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582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itle 1">
            <a:extLst>
              <a:ext uri="{FF2B5EF4-FFF2-40B4-BE49-F238E27FC236}">
                <a16:creationId xmlns:a16="http://schemas.microsoft.com/office/drawing/2014/main" id="{63005F1A-86B4-6F28-F632-4690F5B6F338}"/>
              </a:ext>
            </a:extLst>
          </p:cNvPr>
          <p:cNvSpPr>
            <a:spLocks noGrp="1"/>
          </p:cNvSpPr>
          <p:nvPr>
            <p:ph type="title"/>
          </p:nvPr>
        </p:nvSpPr>
        <p:spPr>
          <a:xfrm>
            <a:off x="604745" y="18255"/>
            <a:ext cx="7726455" cy="1325563"/>
          </a:xfrm>
        </p:spPr>
        <p:txBody>
          <a:bodyPr>
            <a:noAutofit/>
          </a:bodyPr>
          <a:lstStyle/>
          <a:p>
            <a:r>
              <a:rPr kumimoji="0" lang="en-US" sz="50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Examining Social Disparities in Physician/Patient Encounters</a:t>
            </a:r>
            <a:endParaRPr lang="en-US" sz="2800" dirty="0"/>
          </a:p>
        </p:txBody>
      </p:sp>
      <p:sp>
        <p:nvSpPr>
          <p:cNvPr id="5" name="Content Placeholder 4">
            <a:extLst>
              <a:ext uri="{FF2B5EF4-FFF2-40B4-BE49-F238E27FC236}">
                <a16:creationId xmlns:a16="http://schemas.microsoft.com/office/drawing/2014/main" id="{0FE2499F-0893-F892-0411-34AF67364767}"/>
              </a:ext>
            </a:extLst>
          </p:cNvPr>
          <p:cNvSpPr>
            <a:spLocks noGrp="1"/>
          </p:cNvSpPr>
          <p:nvPr>
            <p:ph idx="1"/>
          </p:nvPr>
        </p:nvSpPr>
        <p:spPr>
          <a:xfrm>
            <a:off x="706345" y="1499348"/>
            <a:ext cx="10515600" cy="5184867"/>
          </a:xfrm>
        </p:spPr>
        <p:txBody>
          <a:bodyPr>
            <a:normAutofit lnSpcReduction="10000"/>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This article investigated disparities in asthma diagnosis between Latino and non-Hispanic white children, focusing on whether differences in diagnosis over a 13 year period existed among children with similar clinical scenarios suggestive of asthma</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Results of the study indicated:</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Spanish-speaking Latino children were more likely to be uninsured than non-Hispanic white and English-speaking Latino children (13.3%, 10.2%, and 8.3% respectively, p &lt; 0.001)</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Latino children (English and Spanish-speaking) were less likely than non-Hispanic white children to have some private insurance (4.7% and 3.1% to 17.9%, p &lt; 0.001)</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Tw Cen MT" panose="020B0602020104020603"/>
                <a:ea typeface="+mn-ea"/>
                <a:cs typeface="+mn-cs"/>
              </a:rPr>
              <a:t>Spanish-preferring Latino children, when presenting with possible asthma indicators, have lower adjusted odds of International Classification of Disease (ICD)-coded asthma diagnosis compared to non-Hispanic white children (OR = 0.87, 95%CI = 0.77-0.99)</a:t>
            </a:r>
          </a:p>
        </p:txBody>
      </p:sp>
    </p:spTree>
    <p:extLst>
      <p:ext uri="{BB962C8B-B14F-4D97-AF65-F5344CB8AC3E}">
        <p14:creationId xmlns:p14="http://schemas.microsoft.com/office/powerpoint/2010/main" val="4154135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itle 1">
            <a:extLst>
              <a:ext uri="{FF2B5EF4-FFF2-40B4-BE49-F238E27FC236}">
                <a16:creationId xmlns:a16="http://schemas.microsoft.com/office/drawing/2014/main" id="{63005F1A-86B4-6F28-F632-4690F5B6F338}"/>
              </a:ext>
            </a:extLst>
          </p:cNvPr>
          <p:cNvSpPr>
            <a:spLocks noGrp="1"/>
          </p:cNvSpPr>
          <p:nvPr>
            <p:ph type="title"/>
          </p:nvPr>
        </p:nvSpPr>
        <p:spPr>
          <a:xfrm>
            <a:off x="604745" y="18255"/>
            <a:ext cx="7726455" cy="1325563"/>
          </a:xfrm>
        </p:spPr>
        <p:txBody>
          <a:bodyPr>
            <a:noAutofit/>
          </a:bodyPr>
          <a:lstStyle/>
          <a:p>
            <a:r>
              <a:rPr kumimoji="0" lang="en-US" sz="5000" b="0" i="0" u="none" strike="noStrike" kern="1200" cap="all" spc="100" normalizeH="0" baseline="0" noProof="0" dirty="0">
                <a:ln>
                  <a:noFill/>
                </a:ln>
                <a:solidFill>
                  <a:srgbClr val="000000"/>
                </a:solidFill>
                <a:effectLst/>
                <a:uLnTx/>
                <a:uFillTx/>
                <a:latin typeface="Tw Cen MT Condensed" panose="020B0606020104020203"/>
                <a:ea typeface="+mj-ea"/>
                <a:cs typeface="+mj-cs"/>
              </a:rPr>
              <a:t>Conclusion</a:t>
            </a:r>
            <a:endParaRPr lang="en-US" sz="2800" dirty="0"/>
          </a:p>
        </p:txBody>
      </p:sp>
      <p:sp>
        <p:nvSpPr>
          <p:cNvPr id="5" name="Content Placeholder 4">
            <a:extLst>
              <a:ext uri="{FF2B5EF4-FFF2-40B4-BE49-F238E27FC236}">
                <a16:creationId xmlns:a16="http://schemas.microsoft.com/office/drawing/2014/main" id="{0FE2499F-0893-F892-0411-34AF67364767}"/>
              </a:ext>
            </a:extLst>
          </p:cNvPr>
          <p:cNvSpPr>
            <a:spLocks noGrp="1"/>
          </p:cNvSpPr>
          <p:nvPr>
            <p:ph idx="1"/>
          </p:nvPr>
        </p:nvSpPr>
        <p:spPr>
          <a:xfrm>
            <a:off x="706345" y="1499348"/>
            <a:ext cx="10515600" cy="5184867"/>
          </a:xfrm>
        </p:spPr>
        <p:txBody>
          <a:bodyPr>
            <a:norm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2400" b="0" i="0" u="none" strike="noStrike" kern="1200" cap="none" spc="0" normalizeH="0" baseline="0" noProof="0" dirty="0">
                <a:ln>
                  <a:noFill/>
                </a:ln>
                <a:solidFill>
                  <a:srgbClr val="000000"/>
                </a:solidFill>
                <a:effectLst/>
                <a:uLnTx/>
                <a:uFillTx/>
                <a:latin typeface="Tw Cen MT" panose="020B0602020104020603"/>
                <a:ea typeface="+mn-ea"/>
                <a:cs typeface="+mn-cs"/>
              </a:rPr>
              <a:t>These findings align with the systematic review's determination of a clear, synergistic relationship among socioeconomic status, environment, and child health outcomes</a:t>
            </a:r>
          </a:p>
          <a:p>
            <a:pPr marL="457200" marR="0" lvl="0" indent="-4572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Tw Cen MT" panose="020B0602020104020603"/>
                <a:ea typeface="+mn-ea"/>
                <a:cs typeface="+mn-cs"/>
              </a:rPr>
              <a:t>The randomized controlled trial revealed that children with HEPA filters exhibited improved Asthma Control Test scores (IRR: 0.45 [95% CI: 0.21-0.97]) and a reduced risk of meeting clinically defined cutoffs (IRR: 0.43 [95% CI: 0.21-0.89]). </a:t>
            </a:r>
          </a:p>
          <a:p>
            <a:pPr marL="457200" marR="0" lvl="0" indent="-4572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Tw Cen MT" panose="020B0602020104020603"/>
                <a:ea typeface="+mn-ea"/>
                <a:cs typeface="+mn-cs"/>
              </a:rPr>
              <a:t>The cross-sectional survey established that economically disadvantaged children were notably more likely to lack insurance, resort to urgent and emergency care, and were less prone to use asthma medication.</a:t>
            </a:r>
          </a:p>
          <a:p>
            <a:pPr marL="457200" marR="0" lvl="0" indent="-4572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2400" b="0" i="0" u="none" strike="noStrike" kern="1200" cap="none" spc="0" normalizeH="0" baseline="0" noProof="0" dirty="0">
                <a:ln>
                  <a:noFill/>
                </a:ln>
                <a:solidFill>
                  <a:srgbClr val="000000"/>
                </a:solidFill>
                <a:effectLst/>
                <a:uLnTx/>
                <a:uFillTx/>
                <a:latin typeface="Tw Cen MT" panose="020B0602020104020603"/>
                <a:ea typeface="+mn-ea"/>
                <a:cs typeface="+mn-cs"/>
              </a:rPr>
              <a:t>Insights from the clinical article, leveraging electronic health record data from a multi-state network of community health centers over a 13-year span, indicated that Spanish-preferring Latino children had lower adjusted odds of ICD-coded asthma diagnosis compared to their non-Hispanic white counterparts.</a:t>
            </a:r>
          </a:p>
        </p:txBody>
      </p:sp>
    </p:spTree>
    <p:extLst>
      <p:ext uri="{BB962C8B-B14F-4D97-AF65-F5344CB8AC3E}">
        <p14:creationId xmlns:p14="http://schemas.microsoft.com/office/powerpoint/2010/main" val="1281545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itle 1">
            <a:extLst>
              <a:ext uri="{FF2B5EF4-FFF2-40B4-BE49-F238E27FC236}">
                <a16:creationId xmlns:a16="http://schemas.microsoft.com/office/drawing/2014/main" id="{63005F1A-86B4-6F28-F632-4690F5B6F338}"/>
              </a:ext>
            </a:extLst>
          </p:cNvPr>
          <p:cNvSpPr>
            <a:spLocks noGrp="1"/>
          </p:cNvSpPr>
          <p:nvPr>
            <p:ph type="title"/>
          </p:nvPr>
        </p:nvSpPr>
        <p:spPr>
          <a:xfrm>
            <a:off x="604745" y="18255"/>
            <a:ext cx="7726455" cy="1325563"/>
          </a:xfrm>
        </p:spPr>
        <p:txBody>
          <a:bodyPr>
            <a:noAutofit/>
          </a:bodyPr>
          <a:lstStyle/>
          <a:p>
            <a:r>
              <a:rPr kumimoji="0" lang="en-US" sz="5000" b="0" i="0" u="none" strike="noStrike" kern="1200" cap="all" spc="100" normalizeH="0" baseline="0" noProof="0" dirty="0">
                <a:ln>
                  <a:noFill/>
                </a:ln>
                <a:effectLst/>
                <a:uLnTx/>
                <a:uFillTx/>
                <a:latin typeface="Tw Cen MT Condensed" panose="020B0606020104020203"/>
                <a:ea typeface="+mj-ea"/>
                <a:cs typeface="+mj-cs"/>
              </a:rPr>
              <a:t>Discussion</a:t>
            </a:r>
            <a:endParaRPr lang="en-US" sz="2800" dirty="0"/>
          </a:p>
        </p:txBody>
      </p:sp>
      <p:sp>
        <p:nvSpPr>
          <p:cNvPr id="5" name="Content Placeholder 4">
            <a:extLst>
              <a:ext uri="{FF2B5EF4-FFF2-40B4-BE49-F238E27FC236}">
                <a16:creationId xmlns:a16="http://schemas.microsoft.com/office/drawing/2014/main" id="{0FE2499F-0893-F892-0411-34AF67364767}"/>
              </a:ext>
            </a:extLst>
          </p:cNvPr>
          <p:cNvSpPr>
            <a:spLocks noGrp="1"/>
          </p:cNvSpPr>
          <p:nvPr>
            <p:ph idx="1"/>
          </p:nvPr>
        </p:nvSpPr>
        <p:spPr>
          <a:xfrm>
            <a:off x="706345" y="1286958"/>
            <a:ext cx="10515600" cy="5854071"/>
          </a:xfrm>
        </p:spPr>
        <p:txBody>
          <a:bodyPr>
            <a:normAutofit/>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3200" b="0" i="0" u="none" strike="noStrike" kern="1200" cap="none" spc="0" normalizeH="0" baseline="0" noProof="0" dirty="0">
                <a:ln>
                  <a:noFill/>
                </a:ln>
                <a:effectLst/>
                <a:uLnTx/>
                <a:uFillTx/>
                <a:latin typeface="Tw Cen MT" panose="020B0602020104020603"/>
                <a:ea typeface="+mn-ea"/>
                <a:cs typeface="+mn-cs"/>
              </a:rPr>
              <a:t>This Literature review underscores the impact of economic standing on pediatric respiratory health in West Texas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3200" b="0" i="0" u="none" strike="noStrike" kern="1200" cap="none" spc="0" normalizeH="0" baseline="0" noProof="0" dirty="0">
                <a:ln>
                  <a:noFill/>
                </a:ln>
                <a:effectLst/>
                <a:uLnTx/>
                <a:uFillTx/>
                <a:latin typeface="Tw Cen MT" panose="020B0602020104020603"/>
                <a:ea typeface="+mn-ea"/>
                <a:cs typeface="+mn-cs"/>
              </a:rPr>
              <a:t>The evidence, gathered through an RCT, cross-sectional survey, and clinical articles, consistently reaffirms the intricate interplay between socioeconomic status, environmental factors, and child health outcomes</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Ø"/>
              <a:tabLst/>
              <a:defRPr/>
            </a:pPr>
            <a:r>
              <a:rPr kumimoji="0" lang="en-US" sz="3200" b="0" i="0" u="none" strike="noStrike" kern="1200" cap="none" spc="0" normalizeH="0" baseline="0" noProof="0" dirty="0">
                <a:ln>
                  <a:noFill/>
                </a:ln>
                <a:effectLst/>
                <a:uLnTx/>
                <a:uFillTx/>
                <a:latin typeface="Tw Cen MT" panose="020B0602020104020603"/>
                <a:ea typeface="+mn-ea"/>
                <a:cs typeface="+mn-cs"/>
              </a:rPr>
              <a:t>These findings stress the urgent need for targeted interventions, including housing improvements, enhanced healthcare access, and culturally sensitive practices, to address economic disparities and mitigate pediatric respiratory disease burdens in West Texas</a:t>
            </a:r>
          </a:p>
        </p:txBody>
      </p:sp>
    </p:spTree>
    <p:extLst>
      <p:ext uri="{BB962C8B-B14F-4D97-AF65-F5344CB8AC3E}">
        <p14:creationId xmlns:p14="http://schemas.microsoft.com/office/powerpoint/2010/main" val="230162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itle 1">
            <a:extLst>
              <a:ext uri="{FF2B5EF4-FFF2-40B4-BE49-F238E27FC236}">
                <a16:creationId xmlns:a16="http://schemas.microsoft.com/office/drawing/2014/main" id="{63005F1A-86B4-6F28-F632-4690F5B6F338}"/>
              </a:ext>
            </a:extLst>
          </p:cNvPr>
          <p:cNvSpPr>
            <a:spLocks noGrp="1"/>
          </p:cNvSpPr>
          <p:nvPr>
            <p:ph type="title"/>
          </p:nvPr>
        </p:nvSpPr>
        <p:spPr>
          <a:xfrm>
            <a:off x="604745" y="18255"/>
            <a:ext cx="7726455" cy="1325563"/>
          </a:xfrm>
        </p:spPr>
        <p:txBody>
          <a:bodyPr>
            <a:noAutofit/>
          </a:bodyPr>
          <a:lstStyle/>
          <a:p>
            <a:r>
              <a:rPr kumimoji="0" lang="en-US" sz="5000" b="0" i="0" u="none" strike="noStrike" kern="1200" cap="all" spc="100" normalizeH="0" baseline="0" noProof="0" dirty="0">
                <a:ln>
                  <a:noFill/>
                </a:ln>
                <a:effectLst/>
                <a:uLnTx/>
                <a:uFillTx/>
                <a:latin typeface="Tw Cen MT Condensed" panose="020B0606020104020203"/>
                <a:ea typeface="+mj-ea"/>
                <a:cs typeface="+mj-cs"/>
              </a:rPr>
              <a:t>Acknowledgements</a:t>
            </a:r>
            <a:endParaRPr lang="en-US" sz="2800" dirty="0"/>
          </a:p>
        </p:txBody>
      </p:sp>
      <p:sp>
        <p:nvSpPr>
          <p:cNvPr id="5" name="Content Placeholder 4">
            <a:extLst>
              <a:ext uri="{FF2B5EF4-FFF2-40B4-BE49-F238E27FC236}">
                <a16:creationId xmlns:a16="http://schemas.microsoft.com/office/drawing/2014/main" id="{0FE2499F-0893-F892-0411-34AF67364767}"/>
              </a:ext>
            </a:extLst>
          </p:cNvPr>
          <p:cNvSpPr>
            <a:spLocks noGrp="1"/>
          </p:cNvSpPr>
          <p:nvPr>
            <p:ph idx="1"/>
          </p:nvPr>
        </p:nvSpPr>
        <p:spPr>
          <a:xfrm>
            <a:off x="174172" y="1286958"/>
            <a:ext cx="11826964" cy="5854071"/>
          </a:xfrm>
        </p:spPr>
        <p:txBody>
          <a:bodyPr>
            <a:normAutofit/>
          </a:body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3000" b="0" i="0" u="none" strike="noStrike" kern="1200" cap="none" spc="0" normalizeH="0" baseline="0" noProof="0" dirty="0">
                <a:ln>
                  <a:noFill/>
                </a:ln>
                <a:effectLst/>
                <a:uLnTx/>
                <a:uFillTx/>
                <a:latin typeface="Tw Cen MT" panose="020B0602020104020603"/>
                <a:ea typeface="+mn-ea"/>
                <a:cs typeface="+mn-cs"/>
              </a:rPr>
              <a:t>I would like to express my sincere gratitude to the researchers and authors whose data sets and results have been instrumental in shaping the content and insights presented in this presentation. Their diligent work and insightful studies have been instrumental in shaping the content and insights presented here.</a:t>
            </a: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3000" b="0" i="0" u="none" strike="noStrike" kern="1200" cap="none" spc="0" normalizeH="0" baseline="0" noProof="0" dirty="0">
                <a:ln>
                  <a:noFill/>
                </a:ln>
                <a:effectLst/>
                <a:uLnTx/>
                <a:uFillTx/>
                <a:latin typeface="Tw Cen MT" panose="020B0602020104020603"/>
                <a:ea typeface="+mn-ea"/>
                <a:cs typeface="+mn-cs"/>
              </a:rPr>
              <a:t>I am honored and deeply grateful for the opportunity to express my heartfelt appreciation to 2nd Annual Health Disparities Research Symposium for extending an invitation to present my abstract.</a:t>
            </a:r>
          </a:p>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sz="3000" b="0" i="0" u="none" strike="noStrike" kern="1200" cap="none" spc="0" normalizeH="0" baseline="0" noProof="0" dirty="0">
                <a:ln>
                  <a:noFill/>
                </a:ln>
                <a:effectLst/>
                <a:uLnTx/>
                <a:uFillTx/>
                <a:latin typeface="Tw Cen MT" panose="020B0602020104020603"/>
                <a:ea typeface="+mn-ea"/>
                <a:cs typeface="+mn-cs"/>
              </a:rPr>
              <a:t>Being included in this esteemed symposium is both a privilege and a recognition of the significance of the research I am privileged to share. I extend my sincere thanks to the organizing committee for recognizing the value of my work and providing a platform for its dissemination.</a:t>
            </a:r>
          </a:p>
          <a:p>
            <a:pPr marL="0" marR="0" lvl="0" indent="0" algn="l" defTabSz="914400" rtl="0" eaLnBrk="1" fontAlgn="auto" latinLnBrk="0" hangingPunct="1">
              <a:lnSpc>
                <a:spcPct val="90000"/>
              </a:lnSpc>
              <a:spcBef>
                <a:spcPts val="1200"/>
              </a:spcBef>
              <a:spcAft>
                <a:spcPts val="200"/>
              </a:spcAft>
              <a:buClr>
                <a:srgbClr val="1CADE4"/>
              </a:buClr>
              <a:buSzPct val="100000"/>
              <a:buNone/>
              <a:tabLst/>
              <a:defRPr/>
            </a:pPr>
            <a:endParaRPr kumimoji="0" lang="en-US" sz="3200" b="0" i="0" u="none" strike="noStrike" kern="1200" cap="none" spc="0" normalizeH="0" baseline="0" noProof="0" dirty="0">
              <a:ln>
                <a:noFill/>
              </a:ln>
              <a:effectLst/>
              <a:uLnTx/>
              <a:uFillTx/>
              <a:latin typeface="Tw Cen MT" panose="020B0602020104020603"/>
              <a:ea typeface="+mn-ea"/>
              <a:cs typeface="+mn-cs"/>
            </a:endParaRPr>
          </a:p>
        </p:txBody>
      </p:sp>
    </p:spTree>
    <p:extLst>
      <p:ext uri="{BB962C8B-B14F-4D97-AF65-F5344CB8AC3E}">
        <p14:creationId xmlns:p14="http://schemas.microsoft.com/office/powerpoint/2010/main" val="412527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3" descr="A white text with black text&#10;&#10;Description automatically generated">
            <a:extLst>
              <a:ext uri="{FF2B5EF4-FFF2-40B4-BE49-F238E27FC236}">
                <a16:creationId xmlns:a16="http://schemas.microsoft.com/office/drawing/2014/main" id="{B00C368D-3A86-9BEC-5BAD-BED303EE73A6}"/>
              </a:ext>
            </a:extLst>
          </p:cNvPr>
          <p:cNvPicPr>
            <a:picLocks noGrp="1" noChangeAspect="1"/>
          </p:cNvPicPr>
          <p:nvPr>
            <p:ph idx="1"/>
          </p:nvPr>
        </p:nvPicPr>
        <p:blipFill rotWithShape="1">
          <a:blip r:embed="rId2"/>
          <a:srcRect t="19"/>
          <a:stretch/>
        </p:blipFill>
        <p:spPr>
          <a:xfrm>
            <a:off x="20" y="1282"/>
            <a:ext cx="12191980" cy="6856718"/>
          </a:xfrm>
          <a:prstGeom prst="rect">
            <a:avLst/>
          </a:prstGeom>
        </p:spPr>
      </p:pic>
    </p:spTree>
    <p:extLst>
      <p:ext uri="{BB962C8B-B14F-4D97-AF65-F5344CB8AC3E}">
        <p14:creationId xmlns:p14="http://schemas.microsoft.com/office/powerpoint/2010/main" val="172410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2" name="TextBox 21">
            <a:extLst>
              <a:ext uri="{FF2B5EF4-FFF2-40B4-BE49-F238E27FC236}">
                <a16:creationId xmlns:a16="http://schemas.microsoft.com/office/drawing/2014/main" id="{9156FBA4-F187-409C-76F6-1E9804085504}"/>
              </a:ext>
            </a:extLst>
          </p:cNvPr>
          <p:cNvSpPr txBox="1"/>
          <p:nvPr/>
        </p:nvSpPr>
        <p:spPr>
          <a:xfrm>
            <a:off x="335280" y="1422884"/>
            <a:ext cx="4896152"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800" b="1" dirty="0">
                <a:latin typeface="Calibri"/>
                <a:ea typeface="Source Sans Pro Black"/>
                <a:cs typeface="Calibri"/>
              </a:rPr>
              <a:t>DISCLOSURES</a:t>
            </a:r>
          </a:p>
        </p:txBody>
      </p:sp>
      <p:pic>
        <p:nvPicPr>
          <p:cNvPr id="2" name="Picture 1">
            <a:extLst>
              <a:ext uri="{FF2B5EF4-FFF2-40B4-BE49-F238E27FC236}">
                <a16:creationId xmlns:a16="http://schemas.microsoft.com/office/drawing/2014/main" id="{3EA37FC2-A627-032B-3492-7D1C133BECA4}"/>
              </a:ext>
            </a:extLst>
          </p:cNvPr>
          <p:cNvPicPr>
            <a:picLocks noChangeAspect="1"/>
          </p:cNvPicPr>
          <p:nvPr/>
        </p:nvPicPr>
        <p:blipFill>
          <a:blip r:embed="rId4"/>
          <a:stretch>
            <a:fillRect/>
          </a:stretch>
        </p:blipFill>
        <p:spPr>
          <a:xfrm>
            <a:off x="1050343" y="2099992"/>
            <a:ext cx="9827604" cy="4627265"/>
          </a:xfrm>
          <a:prstGeom prst="rect">
            <a:avLst/>
          </a:prstGeom>
        </p:spPr>
      </p:pic>
    </p:spTree>
    <p:extLst>
      <p:ext uri="{BB962C8B-B14F-4D97-AF65-F5344CB8AC3E}">
        <p14:creationId xmlns:p14="http://schemas.microsoft.com/office/powerpoint/2010/main" val="2202325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itle 1">
            <a:extLst>
              <a:ext uri="{FF2B5EF4-FFF2-40B4-BE49-F238E27FC236}">
                <a16:creationId xmlns:a16="http://schemas.microsoft.com/office/drawing/2014/main" id="{63005F1A-86B4-6F28-F632-4690F5B6F338}"/>
              </a:ext>
            </a:extLst>
          </p:cNvPr>
          <p:cNvSpPr>
            <a:spLocks noGrp="1"/>
          </p:cNvSpPr>
          <p:nvPr>
            <p:ph type="title"/>
          </p:nvPr>
        </p:nvSpPr>
        <p:spPr>
          <a:xfrm>
            <a:off x="838200" y="996114"/>
            <a:ext cx="10515600" cy="1325563"/>
          </a:xfrm>
        </p:spPr>
        <p:txBody>
          <a:bodyPr/>
          <a:lstStyle/>
          <a:p>
            <a:r>
              <a:rPr lang="en-US" dirty="0"/>
              <a:t>Background</a:t>
            </a:r>
          </a:p>
        </p:txBody>
      </p:sp>
      <p:sp>
        <p:nvSpPr>
          <p:cNvPr id="6" name="Content Placeholder 2">
            <a:extLst>
              <a:ext uri="{FF2B5EF4-FFF2-40B4-BE49-F238E27FC236}">
                <a16:creationId xmlns:a16="http://schemas.microsoft.com/office/drawing/2014/main" id="{3EA78FEC-0CD2-7B96-0208-AC49C84F11F2}"/>
              </a:ext>
            </a:extLst>
          </p:cNvPr>
          <p:cNvSpPr>
            <a:spLocks noGrp="1"/>
          </p:cNvSpPr>
          <p:nvPr>
            <p:ph idx="1"/>
          </p:nvPr>
        </p:nvSpPr>
        <p:spPr>
          <a:xfrm>
            <a:off x="838200" y="2321677"/>
            <a:ext cx="10515600" cy="4294935"/>
          </a:xfrm>
        </p:spPr>
        <p:txBody>
          <a:bodyPr anchor="ctr">
            <a:normAutofit lnSpcReduction="10000"/>
          </a:bodyPr>
          <a:lstStyle/>
          <a:p>
            <a:pPr marL="0" indent="0">
              <a:buNone/>
            </a:pPr>
            <a:r>
              <a:rPr lang="en-US" sz="2400" dirty="0"/>
              <a:t>Socioeconomic standing has played a significant role in the exacerbation of respiratory diseases, particularly in children:</a:t>
            </a:r>
          </a:p>
          <a:p>
            <a:pPr marL="0" indent="0">
              <a:buNone/>
            </a:pPr>
            <a:endParaRPr lang="en-US" sz="2400" dirty="0"/>
          </a:p>
          <a:p>
            <a:pPr>
              <a:buFont typeface="Arial" panose="020B0604020202020204" pitchFamily="34" charset="0"/>
              <a:buChar char="•"/>
            </a:pPr>
            <a:r>
              <a:rPr lang="en-US" sz="2400" dirty="0"/>
              <a:t>Substandard Housing</a:t>
            </a:r>
          </a:p>
          <a:p>
            <a:pPr>
              <a:buFont typeface="Arial" panose="020B0604020202020204" pitchFamily="34" charset="0"/>
              <a:buChar char="•"/>
            </a:pPr>
            <a:r>
              <a:rPr lang="en-US" sz="2400" dirty="0"/>
              <a:t>Exposure to air pollutants</a:t>
            </a:r>
          </a:p>
          <a:p>
            <a:pPr>
              <a:buFont typeface="Arial" panose="020B0604020202020204" pitchFamily="34" charset="0"/>
              <a:buChar char="•"/>
            </a:pPr>
            <a:r>
              <a:rPr lang="en-US" sz="2400" dirty="0"/>
              <a:t>Limited access to healthcare</a:t>
            </a:r>
          </a:p>
          <a:p>
            <a:pPr>
              <a:buFont typeface="Arial" panose="020B0604020202020204" pitchFamily="34" charset="0"/>
              <a:buChar char="•"/>
            </a:pPr>
            <a:r>
              <a:rPr lang="en-US" sz="2400" dirty="0"/>
              <a:t>Economic stressors</a:t>
            </a:r>
          </a:p>
          <a:p>
            <a:endParaRPr lang="en-US" sz="2400" dirty="0"/>
          </a:p>
          <a:p>
            <a:pPr marL="0" indent="0">
              <a:buNone/>
            </a:pPr>
            <a:r>
              <a:rPr lang="en-US" sz="2400" dirty="0"/>
              <a:t>These challenges contribute to increased respiratory infections, worsened asthma outcomes, and heightened respiratory health disparities among children in economically disadvantaged communities in the region</a:t>
            </a:r>
          </a:p>
          <a:p>
            <a:endParaRPr lang="en-US" dirty="0"/>
          </a:p>
        </p:txBody>
      </p:sp>
    </p:spTree>
    <p:extLst>
      <p:ext uri="{BB962C8B-B14F-4D97-AF65-F5344CB8AC3E}">
        <p14:creationId xmlns:p14="http://schemas.microsoft.com/office/powerpoint/2010/main" val="13524724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itle 1">
            <a:extLst>
              <a:ext uri="{FF2B5EF4-FFF2-40B4-BE49-F238E27FC236}">
                <a16:creationId xmlns:a16="http://schemas.microsoft.com/office/drawing/2014/main" id="{63005F1A-86B4-6F28-F632-4690F5B6F338}"/>
              </a:ext>
            </a:extLst>
          </p:cNvPr>
          <p:cNvSpPr>
            <a:spLocks noGrp="1"/>
          </p:cNvSpPr>
          <p:nvPr>
            <p:ph type="title"/>
          </p:nvPr>
        </p:nvSpPr>
        <p:spPr>
          <a:xfrm>
            <a:off x="838200" y="996114"/>
            <a:ext cx="10515600" cy="1325563"/>
          </a:xfrm>
        </p:spPr>
        <p:txBody>
          <a:bodyPr/>
          <a:lstStyle/>
          <a:p>
            <a:r>
              <a:rPr lang="en-US" dirty="0"/>
              <a:t>Hypothesis</a:t>
            </a:r>
          </a:p>
        </p:txBody>
      </p:sp>
      <p:sp>
        <p:nvSpPr>
          <p:cNvPr id="6" name="Content Placeholder 2">
            <a:extLst>
              <a:ext uri="{FF2B5EF4-FFF2-40B4-BE49-F238E27FC236}">
                <a16:creationId xmlns:a16="http://schemas.microsoft.com/office/drawing/2014/main" id="{3EA78FEC-0CD2-7B96-0208-AC49C84F11F2}"/>
              </a:ext>
            </a:extLst>
          </p:cNvPr>
          <p:cNvSpPr>
            <a:spLocks noGrp="1"/>
          </p:cNvSpPr>
          <p:nvPr>
            <p:ph idx="1"/>
          </p:nvPr>
        </p:nvSpPr>
        <p:spPr>
          <a:xfrm>
            <a:off x="838200" y="2321677"/>
            <a:ext cx="10515600" cy="4294935"/>
          </a:xfrm>
        </p:spPr>
        <p:txBody>
          <a:bodyPr anchor="ctr">
            <a:normAutofit fontScale="92500"/>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3200" b="0" i="0" u="none" strike="noStrike" kern="1200" cap="none" spc="0" normalizeH="0" baseline="0" noProof="0" dirty="0">
                <a:ln>
                  <a:noFill/>
                </a:ln>
                <a:solidFill>
                  <a:prstClr val="black"/>
                </a:solidFill>
                <a:effectLst/>
                <a:uLnTx/>
                <a:uFillTx/>
                <a:latin typeface="Tw Cen MT" panose="020B0602020104020603"/>
                <a:ea typeface="+mn-ea"/>
                <a:cs typeface="+mn-cs"/>
              </a:rPr>
              <a:t>Children residing in economically disadvantaged communities in West Texas are expected to experience a higher incidence and severity of respiratory diseases. The compounded effects of stressors contribute to an elevated risk of respiratory infections and worsened asthma outcomes among this demographic group. Overall, the study aims to establish a clear association between socioeconomic status, environmental factors, and pediatric respiratory health outcomes in West Texas, supporting the need for targeted interventions to alleviate the burden of respiratory diseases in economically disadvantaged communities.</a:t>
            </a:r>
          </a:p>
          <a:p>
            <a:pPr marL="0" indent="0">
              <a:buNone/>
            </a:pPr>
            <a:endParaRPr lang="en-US" dirty="0"/>
          </a:p>
        </p:txBody>
      </p:sp>
    </p:spTree>
    <p:extLst>
      <p:ext uri="{BB962C8B-B14F-4D97-AF65-F5344CB8AC3E}">
        <p14:creationId xmlns:p14="http://schemas.microsoft.com/office/powerpoint/2010/main" val="1904803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itle 1">
            <a:extLst>
              <a:ext uri="{FF2B5EF4-FFF2-40B4-BE49-F238E27FC236}">
                <a16:creationId xmlns:a16="http://schemas.microsoft.com/office/drawing/2014/main" id="{63005F1A-86B4-6F28-F632-4690F5B6F338}"/>
              </a:ext>
            </a:extLst>
          </p:cNvPr>
          <p:cNvSpPr>
            <a:spLocks noGrp="1"/>
          </p:cNvSpPr>
          <p:nvPr>
            <p:ph type="title"/>
          </p:nvPr>
        </p:nvSpPr>
        <p:spPr>
          <a:xfrm>
            <a:off x="706345" y="173785"/>
            <a:ext cx="10515600" cy="1325563"/>
          </a:xfrm>
        </p:spPr>
        <p:txBody>
          <a:bodyPr/>
          <a:lstStyle/>
          <a:p>
            <a:r>
              <a:rPr lang="en-US" dirty="0"/>
              <a:t>Methodology</a:t>
            </a:r>
          </a:p>
        </p:txBody>
      </p:sp>
      <p:pic>
        <p:nvPicPr>
          <p:cNvPr id="4" name="Content Placeholder 3">
            <a:extLst>
              <a:ext uri="{FF2B5EF4-FFF2-40B4-BE49-F238E27FC236}">
                <a16:creationId xmlns:a16="http://schemas.microsoft.com/office/drawing/2014/main" id="{BAB87B38-DF1C-96A7-64F3-92C9BEEF8988}"/>
              </a:ext>
            </a:extLst>
          </p:cNvPr>
          <p:cNvPicPr>
            <a:picLocks noGrp="1" noChangeAspect="1"/>
          </p:cNvPicPr>
          <p:nvPr>
            <p:ph idx="1"/>
          </p:nvPr>
        </p:nvPicPr>
        <p:blipFill>
          <a:blip r:embed="rId4"/>
          <a:stretch>
            <a:fillRect/>
          </a:stretch>
        </p:blipFill>
        <p:spPr>
          <a:xfrm>
            <a:off x="387908" y="1442489"/>
            <a:ext cx="11416184" cy="5025258"/>
          </a:xfrm>
        </p:spPr>
      </p:pic>
    </p:spTree>
    <p:extLst>
      <p:ext uri="{BB962C8B-B14F-4D97-AF65-F5344CB8AC3E}">
        <p14:creationId xmlns:p14="http://schemas.microsoft.com/office/powerpoint/2010/main" val="3630142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itle 1">
            <a:extLst>
              <a:ext uri="{FF2B5EF4-FFF2-40B4-BE49-F238E27FC236}">
                <a16:creationId xmlns:a16="http://schemas.microsoft.com/office/drawing/2014/main" id="{63005F1A-86B4-6F28-F632-4690F5B6F338}"/>
              </a:ext>
            </a:extLst>
          </p:cNvPr>
          <p:cNvSpPr>
            <a:spLocks noGrp="1"/>
          </p:cNvSpPr>
          <p:nvPr>
            <p:ph type="title"/>
          </p:nvPr>
        </p:nvSpPr>
        <p:spPr>
          <a:xfrm>
            <a:off x="604745" y="18255"/>
            <a:ext cx="7015255" cy="1325563"/>
          </a:xfrm>
        </p:spPr>
        <p:txBody>
          <a:bodyPr/>
          <a:lstStyle/>
          <a:p>
            <a:r>
              <a:rPr kumimoji="0" lang="en-US" sz="2800" b="0" i="0" u="none" strike="noStrike" kern="1200" cap="all" spc="100" normalizeH="0" baseline="0" noProof="0" dirty="0">
                <a:ln>
                  <a:noFill/>
                </a:ln>
                <a:solidFill>
                  <a:srgbClr val="000000"/>
                </a:solidFill>
                <a:effectLst/>
                <a:uLnTx/>
                <a:uFillTx/>
                <a:latin typeface="Tw Cen MT Condensed" panose="020B0606020104020203"/>
                <a:ea typeface="+mj-ea"/>
                <a:cs typeface="+mj-cs"/>
              </a:rPr>
              <a:t>the Interplay Between Social Determinants and Environmental Exposures for Early-Life Outcomes- Systematic Review</a:t>
            </a:r>
            <a:endParaRPr lang="en-US" dirty="0"/>
          </a:p>
        </p:txBody>
      </p:sp>
      <p:sp>
        <p:nvSpPr>
          <p:cNvPr id="5" name="Content Placeholder 4">
            <a:extLst>
              <a:ext uri="{FF2B5EF4-FFF2-40B4-BE49-F238E27FC236}">
                <a16:creationId xmlns:a16="http://schemas.microsoft.com/office/drawing/2014/main" id="{0FE2499F-0893-F892-0411-34AF67364767}"/>
              </a:ext>
            </a:extLst>
          </p:cNvPr>
          <p:cNvSpPr>
            <a:spLocks noGrp="1"/>
          </p:cNvSpPr>
          <p:nvPr>
            <p:ph idx="1"/>
          </p:nvPr>
        </p:nvSpPr>
        <p:spPr>
          <a:xfrm>
            <a:off x="706345" y="1640088"/>
            <a:ext cx="10515600" cy="4351338"/>
          </a:xfrm>
        </p:spPr>
        <p:txBody>
          <a:bodyPr/>
          <a:lstStyle/>
          <a:p>
            <a:r>
              <a:rPr lang="en-US" dirty="0"/>
              <a:t>Out of 41 reviewed studies, a majority focused on asthma, cognition/behavior, and perinatal outcomes, with none specifically examining obesity</a:t>
            </a:r>
          </a:p>
          <a:p>
            <a:r>
              <a:rPr lang="en-US" dirty="0"/>
              <a:t> 72% of the studies found significant synergistic associations between social and environmental exposures</a:t>
            </a:r>
          </a:p>
          <a:p>
            <a:r>
              <a:rPr lang="en-US" dirty="0"/>
              <a:t>Air pollution and socioeconomic status were the most studied environmental and social factors</a:t>
            </a:r>
          </a:p>
          <a:p>
            <a:r>
              <a:rPr lang="en-US" dirty="0"/>
              <a:t>A Need for further research with a focus on refining the characterization of the social environment and expanding the range of assessed environmental risks.</a:t>
            </a:r>
          </a:p>
          <a:p>
            <a:pPr marL="0" indent="0">
              <a:buNone/>
            </a:pPr>
            <a:endParaRPr lang="en-US" dirty="0"/>
          </a:p>
        </p:txBody>
      </p:sp>
    </p:spTree>
    <p:extLst>
      <p:ext uri="{BB962C8B-B14F-4D97-AF65-F5344CB8AC3E}">
        <p14:creationId xmlns:p14="http://schemas.microsoft.com/office/powerpoint/2010/main" val="432592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itle 1">
            <a:extLst>
              <a:ext uri="{FF2B5EF4-FFF2-40B4-BE49-F238E27FC236}">
                <a16:creationId xmlns:a16="http://schemas.microsoft.com/office/drawing/2014/main" id="{63005F1A-86B4-6F28-F632-4690F5B6F338}"/>
              </a:ext>
            </a:extLst>
          </p:cNvPr>
          <p:cNvSpPr>
            <a:spLocks noGrp="1"/>
          </p:cNvSpPr>
          <p:nvPr>
            <p:ph type="title"/>
          </p:nvPr>
        </p:nvSpPr>
        <p:spPr>
          <a:xfrm>
            <a:off x="604745" y="18255"/>
            <a:ext cx="7015255" cy="1325563"/>
          </a:xfrm>
        </p:spPr>
        <p:txBody>
          <a:bodyPr>
            <a:normAutofit fontScale="90000"/>
          </a:bodyPr>
          <a:lstStyle/>
          <a:p>
            <a:r>
              <a:rPr kumimoji="0" lang="en-US" sz="5000" b="0" i="0" u="none" strike="noStrike" kern="1200" cap="all" spc="100" normalizeH="0" baseline="0" noProof="0" dirty="0">
                <a:ln>
                  <a:noFill/>
                </a:ln>
                <a:solidFill>
                  <a:prstClr val="black">
                    <a:lumMod val="95000"/>
                    <a:lumOff val="5000"/>
                  </a:prstClr>
                </a:solidFill>
                <a:effectLst/>
                <a:uLnTx/>
                <a:uFillTx/>
                <a:latin typeface="Tw Cen MT Condensed" panose="020B0606020104020203"/>
                <a:ea typeface="+mj-ea"/>
                <a:cs typeface="+mj-cs"/>
              </a:rPr>
              <a:t>Correlation Between Asthma Cases and Economic Standing</a:t>
            </a:r>
            <a:endParaRPr lang="en-US" dirty="0"/>
          </a:p>
        </p:txBody>
      </p:sp>
      <p:sp>
        <p:nvSpPr>
          <p:cNvPr id="5" name="Content Placeholder 4">
            <a:extLst>
              <a:ext uri="{FF2B5EF4-FFF2-40B4-BE49-F238E27FC236}">
                <a16:creationId xmlns:a16="http://schemas.microsoft.com/office/drawing/2014/main" id="{0FE2499F-0893-F892-0411-34AF67364767}"/>
              </a:ext>
            </a:extLst>
          </p:cNvPr>
          <p:cNvSpPr>
            <a:spLocks noGrp="1"/>
          </p:cNvSpPr>
          <p:nvPr>
            <p:ph idx="1"/>
          </p:nvPr>
        </p:nvSpPr>
        <p:spPr>
          <a:xfrm>
            <a:off x="706345" y="1640087"/>
            <a:ext cx="10515600" cy="4804255"/>
          </a:xfrm>
        </p:spPr>
        <p:txBody>
          <a:bodyPr>
            <a:normAutofit fontScale="92500" lnSpcReduction="10000"/>
          </a:body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r>
              <a:rPr kumimoji="0" lang="en-US" sz="3000" b="0" i="0" u="none" strike="noStrike" kern="1200" cap="none" spc="0" normalizeH="0" baseline="0" noProof="0" dirty="0">
                <a:ln>
                  <a:noFill/>
                </a:ln>
                <a:solidFill>
                  <a:prstClr val="black"/>
                </a:solidFill>
                <a:effectLst/>
                <a:uLnTx/>
                <a:uFillTx/>
                <a:latin typeface="Tw Cen MT" panose="020B0602020104020603"/>
                <a:ea typeface="+mn-ea"/>
                <a:cs typeface="+mn-cs"/>
              </a:rPr>
              <a:t>In this cross-sectional survey, 4 questions were asked of children in an El-Paso school district in 2015:</a:t>
            </a:r>
          </a:p>
          <a:p>
            <a:pPr marL="457200" marR="0" lvl="0" indent="-4572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Tw Cen MT" panose="020B0602020104020603"/>
                <a:ea typeface="+mn-ea"/>
                <a:cs typeface="+mn-cs"/>
              </a:rPr>
              <a:t>What percentages of children have experienced respiratory health problems (including diagnosed asthma, wheezing, bronchitis, pneumonia and allergies)?</a:t>
            </a:r>
          </a:p>
          <a:p>
            <a:pPr marL="457200" marR="0" lvl="0" indent="-4572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Tw Cen MT" panose="020B0602020104020603"/>
                <a:ea typeface="+mn-ea"/>
                <a:cs typeface="+mn-cs"/>
              </a:rPr>
              <a:t>Are there social disparities in these respiratory health problems? Which social groups face higher risks?</a:t>
            </a:r>
          </a:p>
          <a:p>
            <a:pPr marL="457200" marR="0" lvl="0" indent="-4572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Tw Cen MT" panose="020B0602020104020603"/>
                <a:ea typeface="+mn-ea"/>
                <a:cs typeface="+mn-cs"/>
              </a:rPr>
              <a:t>For those with asthma and/or wheezing, what percentages have access to different types of health care?</a:t>
            </a:r>
          </a:p>
          <a:p>
            <a:pPr marL="457200" marR="0" lvl="0" indent="-457200" algn="l" defTabSz="914400" rtl="0" eaLnBrk="1" fontAlgn="auto" latinLnBrk="0" hangingPunct="1">
              <a:lnSpc>
                <a:spcPct val="90000"/>
              </a:lnSpc>
              <a:spcBef>
                <a:spcPts val="1200"/>
              </a:spcBef>
              <a:spcAft>
                <a:spcPts val="200"/>
              </a:spcAft>
              <a:buClr>
                <a:srgbClr val="1CADE4"/>
              </a:buClr>
              <a:buSzPct val="100000"/>
              <a:buFont typeface="+mj-lt"/>
              <a:buAutoNum type="arabicPeriod"/>
              <a:tabLst/>
              <a:defRPr/>
            </a:pPr>
            <a:r>
              <a:rPr kumimoji="0" lang="en-US" sz="3000" b="0" i="0" u="none" strike="noStrike" kern="1200" cap="none" spc="0" normalizeH="0" baseline="0" noProof="0" dirty="0">
                <a:ln>
                  <a:noFill/>
                </a:ln>
                <a:solidFill>
                  <a:prstClr val="black"/>
                </a:solidFill>
                <a:effectLst/>
                <a:uLnTx/>
                <a:uFillTx/>
                <a:latin typeface="Tw Cen MT" panose="020B0602020104020603"/>
                <a:ea typeface="+mn-ea"/>
                <a:cs typeface="+mn-cs"/>
              </a:rPr>
              <a:t>Are there social disparities for children with asthma and/or wheezing in terms accessing different types of health care?</a:t>
            </a:r>
          </a:p>
          <a:p>
            <a:pPr marL="0" indent="0">
              <a:buNone/>
            </a:pPr>
            <a:endParaRPr lang="en-US" dirty="0"/>
          </a:p>
        </p:txBody>
      </p:sp>
    </p:spTree>
    <p:extLst>
      <p:ext uri="{BB962C8B-B14F-4D97-AF65-F5344CB8AC3E}">
        <p14:creationId xmlns:p14="http://schemas.microsoft.com/office/powerpoint/2010/main" val="23458241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6ACE0-3DD7-B4D0-AED8-C4DF404C4EC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015A609-52EA-9F23-5E22-8343D40DB937}"/>
              </a:ext>
            </a:extLst>
          </p:cNvPr>
          <p:cNvSpPr>
            <a:spLocks noGrp="1"/>
          </p:cNvSpPr>
          <p:nvPr>
            <p:ph idx="1"/>
          </p:nvPr>
        </p:nvSpPr>
        <p:spPr/>
        <p:txBody>
          <a:bodyPr/>
          <a:lstStyle/>
          <a:p>
            <a:endParaRPr lang="en-US" dirty="0"/>
          </a:p>
        </p:txBody>
      </p:sp>
      <p:pic>
        <p:nvPicPr>
          <p:cNvPr id="4" name="Picture 3">
            <a:extLst>
              <a:ext uri="{FF2B5EF4-FFF2-40B4-BE49-F238E27FC236}">
                <a16:creationId xmlns:a16="http://schemas.microsoft.com/office/drawing/2014/main" id="{18441C03-BB30-6366-29A4-90DD6E6CA102}"/>
              </a:ext>
            </a:extLst>
          </p:cNvPr>
          <p:cNvPicPr>
            <a:picLocks noChangeAspect="1"/>
          </p:cNvPicPr>
          <p:nvPr/>
        </p:nvPicPr>
        <p:blipFill>
          <a:blip r:embed="rId2"/>
          <a:stretch>
            <a:fillRect/>
          </a:stretch>
        </p:blipFill>
        <p:spPr>
          <a:xfrm>
            <a:off x="3047736" y="1714351"/>
            <a:ext cx="6096528" cy="3429297"/>
          </a:xfrm>
          <a:prstGeom prst="rect">
            <a:avLst/>
          </a:prstGeom>
        </p:spPr>
      </p:pic>
      <p:pic>
        <p:nvPicPr>
          <p:cNvPr id="5" name="Picture 4">
            <a:extLst>
              <a:ext uri="{FF2B5EF4-FFF2-40B4-BE49-F238E27FC236}">
                <a16:creationId xmlns:a16="http://schemas.microsoft.com/office/drawing/2014/main" id="{2A85B2BB-4043-1413-1A3F-42DD8F13BD03}"/>
              </a:ext>
            </a:extLst>
          </p:cNvPr>
          <p:cNvPicPr>
            <a:picLocks noChangeAspect="1"/>
          </p:cNvPicPr>
          <p:nvPr/>
        </p:nvPicPr>
        <p:blipFill>
          <a:blip r:embed="rId2"/>
          <a:stretch>
            <a:fillRect/>
          </a:stretch>
        </p:blipFill>
        <p:spPr>
          <a:xfrm>
            <a:off x="-101600" y="9524"/>
            <a:ext cx="12293600" cy="6915151"/>
          </a:xfrm>
          <a:prstGeom prst="rect">
            <a:avLst/>
          </a:prstGeom>
        </p:spPr>
      </p:pic>
    </p:spTree>
    <p:extLst>
      <p:ext uri="{BB962C8B-B14F-4D97-AF65-F5344CB8AC3E}">
        <p14:creationId xmlns:p14="http://schemas.microsoft.com/office/powerpoint/2010/main" val="341360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4DE"/>
        </a:solidFill>
        <a:effectLst/>
      </p:bgPr>
    </p:bg>
    <p:spTree>
      <p:nvGrpSpPr>
        <p:cNvPr id="1" name=""/>
        <p:cNvGrpSpPr/>
        <p:nvPr/>
      </p:nvGrpSpPr>
      <p:grpSpPr>
        <a:xfrm>
          <a:off x="0" y="0"/>
          <a:ext cx="0" cy="0"/>
          <a:chOff x="0" y="0"/>
          <a:chExt cx="0" cy="0"/>
        </a:xfrm>
      </p:grpSpPr>
      <p:pic>
        <p:nvPicPr>
          <p:cNvPr id="12" name="Picture 3" descr="A picture containing text, outdoor, water, sunset&#10;&#10;Description automatically generated">
            <a:extLst>
              <a:ext uri="{FF2B5EF4-FFF2-40B4-BE49-F238E27FC236}">
                <a16:creationId xmlns:a16="http://schemas.microsoft.com/office/drawing/2014/main" id="{D39784BA-CF14-A97F-24BE-1254DFCBBCA4}"/>
              </a:ext>
            </a:extLst>
          </p:cNvPr>
          <p:cNvPicPr>
            <a:picLocks noChangeAspect="1"/>
          </p:cNvPicPr>
          <p:nvPr/>
        </p:nvPicPr>
        <p:blipFill rotWithShape="1">
          <a:blip r:embed="rId2"/>
          <a:srcRect t="39468" b="41829"/>
          <a:stretch/>
        </p:blipFill>
        <p:spPr>
          <a:xfrm>
            <a:off x="0" y="0"/>
            <a:ext cx="12192000" cy="1268703"/>
          </a:xfrm>
          <a:prstGeom prst="rect">
            <a:avLst/>
          </a:prstGeom>
        </p:spPr>
      </p:pic>
      <p:pic>
        <p:nvPicPr>
          <p:cNvPr id="16" name="Picture 4" descr="Logo, company name&#10;&#10;Description automatically generated">
            <a:extLst>
              <a:ext uri="{FF2B5EF4-FFF2-40B4-BE49-F238E27FC236}">
                <a16:creationId xmlns:a16="http://schemas.microsoft.com/office/drawing/2014/main" id="{FC0CC724-7B08-0DAA-FEB2-21E5DDF2CB8B}"/>
              </a:ext>
            </a:extLst>
          </p:cNvPr>
          <p:cNvPicPr>
            <a:picLocks noChangeAspect="1"/>
          </p:cNvPicPr>
          <p:nvPr/>
        </p:nvPicPr>
        <p:blipFill rotWithShape="1">
          <a:blip r:embed="rId3"/>
          <a:srcRect l="15290" t="18902" r="17125" b="28354"/>
          <a:stretch/>
        </p:blipFill>
        <p:spPr>
          <a:xfrm>
            <a:off x="10947648" y="241388"/>
            <a:ext cx="1053488" cy="783305"/>
          </a:xfrm>
          <a:prstGeom prst="rect">
            <a:avLst/>
          </a:prstGeom>
        </p:spPr>
      </p:pic>
      <p:sp>
        <p:nvSpPr>
          <p:cNvPr id="20" name="TextBox 19">
            <a:extLst>
              <a:ext uri="{FF2B5EF4-FFF2-40B4-BE49-F238E27FC236}">
                <a16:creationId xmlns:a16="http://schemas.microsoft.com/office/drawing/2014/main" id="{2A155CF9-67FB-8792-F912-7AA8DC94BB10}"/>
              </a:ext>
            </a:extLst>
          </p:cNvPr>
          <p:cNvSpPr txBox="1"/>
          <p:nvPr/>
        </p:nvSpPr>
        <p:spPr>
          <a:xfrm>
            <a:off x="5964145" y="173785"/>
            <a:ext cx="500500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b="1" dirty="0">
                <a:latin typeface="Calibri"/>
                <a:cs typeface="Calibri"/>
              </a:rPr>
              <a:t>2nd ANNUAL</a:t>
            </a:r>
            <a:endParaRPr lang="en-US" dirty="0"/>
          </a:p>
          <a:p>
            <a:pPr algn="r"/>
            <a:r>
              <a:rPr lang="en-US" b="1" dirty="0">
                <a:latin typeface="Calibri"/>
                <a:cs typeface="Calibri"/>
              </a:rPr>
              <a:t>WEST TEXAS HEALTH DISPARITIES</a:t>
            </a:r>
          </a:p>
          <a:p>
            <a:pPr algn="r"/>
            <a:r>
              <a:rPr lang="en-US" b="1" dirty="0">
                <a:latin typeface="Calibri"/>
                <a:cs typeface="Calibri"/>
              </a:rPr>
              <a:t>RESEARCH SYMPOSIUM</a:t>
            </a:r>
          </a:p>
        </p:txBody>
      </p:sp>
      <p:sp>
        <p:nvSpPr>
          <p:cNvPr id="2" name="Title 1">
            <a:extLst>
              <a:ext uri="{FF2B5EF4-FFF2-40B4-BE49-F238E27FC236}">
                <a16:creationId xmlns:a16="http://schemas.microsoft.com/office/drawing/2014/main" id="{63005F1A-86B4-6F28-F632-4690F5B6F338}"/>
              </a:ext>
            </a:extLst>
          </p:cNvPr>
          <p:cNvSpPr>
            <a:spLocks noGrp="1"/>
          </p:cNvSpPr>
          <p:nvPr>
            <p:ph type="title"/>
          </p:nvPr>
        </p:nvSpPr>
        <p:spPr>
          <a:xfrm>
            <a:off x="604745" y="18255"/>
            <a:ext cx="7726455" cy="1325563"/>
          </a:xfrm>
        </p:spPr>
        <p:txBody>
          <a:bodyPr>
            <a:noAutofit/>
          </a:bodyPr>
          <a:lstStyle/>
          <a:p>
            <a:r>
              <a:rPr kumimoji="0" lang="en-US" sz="4000" b="0" i="0" u="none" strike="noStrike" kern="1200" cap="all" spc="100" normalizeH="0" baseline="0" noProof="0" dirty="0">
                <a:ln>
                  <a:noFill/>
                </a:ln>
                <a:solidFill>
                  <a:srgbClr val="000000"/>
                </a:solidFill>
                <a:effectLst/>
                <a:uLnTx/>
                <a:uFillTx/>
                <a:latin typeface="Tw Cen MT Condensed" panose="020B0606020104020203"/>
                <a:ea typeface="+mj-ea"/>
                <a:cs typeface="+mj-cs"/>
              </a:rPr>
              <a:t>Evaluating HEPA Air Filters Efficacy in Rural Latino Households</a:t>
            </a:r>
            <a:endParaRPr lang="en-US" sz="2800" dirty="0"/>
          </a:p>
        </p:txBody>
      </p:sp>
      <p:sp>
        <p:nvSpPr>
          <p:cNvPr id="5" name="Content Placeholder 4">
            <a:extLst>
              <a:ext uri="{FF2B5EF4-FFF2-40B4-BE49-F238E27FC236}">
                <a16:creationId xmlns:a16="http://schemas.microsoft.com/office/drawing/2014/main" id="{0FE2499F-0893-F892-0411-34AF67364767}"/>
              </a:ext>
            </a:extLst>
          </p:cNvPr>
          <p:cNvSpPr>
            <a:spLocks noGrp="1"/>
          </p:cNvSpPr>
          <p:nvPr>
            <p:ph idx="1"/>
          </p:nvPr>
        </p:nvSpPr>
        <p:spPr>
          <a:xfrm>
            <a:off x="706345" y="1640087"/>
            <a:ext cx="10515600" cy="5044128"/>
          </a:xfrm>
        </p:spPr>
        <p:txBody>
          <a:bodyPr>
            <a:normAutofit lnSpcReduction="10000"/>
          </a:bodyPr>
          <a:lstStyle/>
          <a:p>
            <a:pPr marL="0" marR="0" lvl="0" indent="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None/>
              <a:tabLst/>
              <a:defRPr/>
            </a:pPr>
            <a:r>
              <a:rPr kumimoji="0" lang="en-US" b="0" i="0" u="none" strike="noStrike" kern="1200" cap="none" spc="0" normalizeH="0" baseline="0" noProof="0" dirty="0">
                <a:ln>
                  <a:noFill/>
                </a:ln>
                <a:solidFill>
                  <a:prstClr val="black"/>
                </a:solidFill>
                <a:effectLst/>
                <a:uLnTx/>
                <a:uFillTx/>
                <a:latin typeface="Tw Cen MT" panose="020B0602020104020603"/>
                <a:ea typeface="+mn-ea"/>
                <a:cs typeface="+mn-cs"/>
              </a:rPr>
              <a:t>In a 2022 study, Seventy-five Latino children with poorly controlled asthma and living in non-smoking homes were randomly assigned to asthma education alone or along with HEPA air cleaners placed in their sleeping area and home living room. </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r>
              <a:rPr kumimoji="0" lang="en-US" b="0" i="0" u="none" strike="noStrike" kern="1200" cap="none" spc="0" normalizeH="0" baseline="0" noProof="0" dirty="0">
                <a:ln>
                  <a:noFill/>
                </a:ln>
                <a:solidFill>
                  <a:prstClr val="black"/>
                </a:solidFill>
                <a:effectLst/>
                <a:uLnTx/>
                <a:uFillTx/>
                <a:latin typeface="Tw Cen MT" panose="020B0602020104020603"/>
                <a:ea typeface="+mn-ea"/>
                <a:cs typeface="+mn-cs"/>
              </a:rPr>
              <a:t> Results suggested a greater decrease in uLTE4 (a biomarker) in the intervention group (-10% [95% CI: -20 -1%])</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r>
              <a:rPr kumimoji="0" lang="en-US" b="0" i="0" u="none" strike="noStrike" kern="1200" cap="none" spc="0" normalizeH="0" baseline="0" noProof="0" dirty="0">
                <a:ln>
                  <a:noFill/>
                </a:ln>
                <a:solidFill>
                  <a:prstClr val="black"/>
                </a:solidFill>
                <a:effectLst/>
                <a:uLnTx/>
                <a:uFillTx/>
                <a:latin typeface="Tw Cen MT" panose="020B0602020104020603"/>
                <a:ea typeface="+mn-ea"/>
                <a:cs typeface="+mn-cs"/>
              </a:rPr>
              <a:t>The secondary analysis revealed that children with HEPA filters were less likely to have an asthma control test (ACT) score meeting a clinically defined cutoff for poorly controlled asthma</a:t>
            </a:r>
          </a:p>
          <a:p>
            <a:pPr marL="91440" marR="0" lvl="0" indent="-91440" algn="l" defTabSz="914400" rtl="0" eaLnBrk="1" fontAlgn="auto" latinLnBrk="0" hangingPunct="1">
              <a:lnSpc>
                <a:spcPct val="90000"/>
              </a:lnSpc>
              <a:spcBef>
                <a:spcPts val="1200"/>
              </a:spcBef>
              <a:spcAft>
                <a:spcPts val="200"/>
              </a:spcAft>
              <a:buClr>
                <a:srgbClr val="1CADE4"/>
              </a:buClr>
              <a:buSzPct val="100000"/>
              <a:buFont typeface="Wingdings" panose="05000000000000000000" pitchFamily="2" charset="2"/>
              <a:buChar char="q"/>
              <a:tabLst/>
              <a:defRPr/>
            </a:pPr>
            <a:r>
              <a:rPr kumimoji="0" lang="en-US" b="0" i="0" u="none" strike="noStrike" kern="1200" cap="none" spc="0" normalizeH="0" baseline="0" noProof="0" dirty="0">
                <a:ln>
                  <a:noFill/>
                </a:ln>
                <a:solidFill>
                  <a:prstClr val="black"/>
                </a:solidFill>
                <a:effectLst/>
                <a:uLnTx/>
                <a:uFillTx/>
                <a:latin typeface="Tw Cen MT" panose="020B0602020104020603"/>
                <a:ea typeface="+mn-ea"/>
                <a:cs typeface="+mn-cs"/>
              </a:rPr>
              <a:t>intervention participants had a reduced risk of meeting this cutoff, ever having symptoms in the past 2 weeks, and lower risk of any unplanned clinical utilization compared to control participants. </a:t>
            </a:r>
          </a:p>
        </p:txBody>
      </p:sp>
    </p:spTree>
    <p:extLst>
      <p:ext uri="{BB962C8B-B14F-4D97-AF65-F5344CB8AC3E}">
        <p14:creationId xmlns:p14="http://schemas.microsoft.com/office/powerpoint/2010/main" val="286824850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TotalTime>
  <Words>1114</Words>
  <Application>Microsoft Office PowerPoint</Application>
  <PresentationFormat>Widescreen</PresentationFormat>
  <Paragraphs>87</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Calibri Light</vt:lpstr>
      <vt:lpstr>Source Sans Pro Black</vt:lpstr>
      <vt:lpstr>Tw Cen MT</vt:lpstr>
      <vt:lpstr>Tw Cen MT Condensed</vt:lpstr>
      <vt:lpstr>Wingdings</vt:lpstr>
      <vt:lpstr>office theme</vt:lpstr>
      <vt:lpstr>PowerPoint Presentation</vt:lpstr>
      <vt:lpstr>PowerPoint Presentation</vt:lpstr>
      <vt:lpstr>Background</vt:lpstr>
      <vt:lpstr>Hypothesis</vt:lpstr>
      <vt:lpstr>Methodology</vt:lpstr>
      <vt:lpstr>the Interplay Between Social Determinants and Environmental Exposures for Early-Life Outcomes- Systematic Review</vt:lpstr>
      <vt:lpstr>Correlation Between Asthma Cases and Economic Standing</vt:lpstr>
      <vt:lpstr>PowerPoint Presentation</vt:lpstr>
      <vt:lpstr>Evaluating HEPA Air Filters Efficacy in Rural Latino Households</vt:lpstr>
      <vt:lpstr>Examining Social Disparities in Physician/Patient Encounters</vt:lpstr>
      <vt:lpstr>Conclusion</vt:lpstr>
      <vt:lpstr>Discussion</vt:lpstr>
      <vt:lpstr>Acknowledgements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Campuzano, Erica</dc:creator>
  <cp:lastModifiedBy>Farhood Salehi</cp:lastModifiedBy>
  <cp:revision>304</cp:revision>
  <dcterms:created xsi:type="dcterms:W3CDTF">2023-03-20T19:13:22Z</dcterms:created>
  <dcterms:modified xsi:type="dcterms:W3CDTF">2024-03-12T18:31:36Z</dcterms:modified>
</cp:coreProperties>
</file>