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6"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49"/>
    <a:srgbClr val="990000"/>
    <a:srgbClr val="9F0100"/>
    <a:srgbClr val="F46946"/>
    <a:srgbClr val="FFF4DE"/>
    <a:srgbClr val="AE4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3" autoAdjust="0"/>
    <p:restoredTop sz="94660"/>
  </p:normalViewPr>
  <p:slideViewPr>
    <p:cSldViewPr snapToGrid="0">
      <p:cViewPr>
        <p:scale>
          <a:sx n="80" d="100"/>
          <a:sy n="80" d="100"/>
        </p:scale>
        <p:origin x="55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A picture containing text, outdoor, water, sunset&#10;&#10;Description automatically generated">
            <a:extLst>
              <a:ext uri="{FF2B5EF4-FFF2-40B4-BE49-F238E27FC236}">
                <a16:creationId xmlns:a16="http://schemas.microsoft.com/office/drawing/2014/main" id="{0F79BD2E-302A-24B3-A017-3A4625810FDD}"/>
              </a:ext>
            </a:extLst>
          </p:cNvPr>
          <p:cNvPicPr>
            <a:picLocks noChangeAspect="1"/>
          </p:cNvPicPr>
          <p:nvPr/>
        </p:nvPicPr>
        <p:blipFill>
          <a:blip r:embed="rId2"/>
          <a:stretch>
            <a:fillRect/>
          </a:stretch>
        </p:blipFill>
        <p:spPr>
          <a:xfrm>
            <a:off x="-3908" y="244"/>
            <a:ext cx="12199815" cy="6857511"/>
          </a:xfrm>
          <a:prstGeom prst="rect">
            <a:avLst/>
          </a:prstGeom>
        </p:spPr>
      </p:pic>
      <p:sp>
        <p:nvSpPr>
          <p:cNvPr id="8" name="Rectangle 7">
            <a:extLst>
              <a:ext uri="{FF2B5EF4-FFF2-40B4-BE49-F238E27FC236}">
                <a16:creationId xmlns:a16="http://schemas.microsoft.com/office/drawing/2014/main" id="{E0D9FF87-732C-AF34-166B-802164187D14}"/>
              </a:ext>
            </a:extLst>
          </p:cNvPr>
          <p:cNvSpPr/>
          <p:nvPr/>
        </p:nvSpPr>
        <p:spPr>
          <a:xfrm>
            <a:off x="0" y="5851769"/>
            <a:ext cx="12191999" cy="100623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AA6D3BD-FFC1-CBE6-D22B-DCAD63B5D47B}"/>
              </a:ext>
            </a:extLst>
          </p:cNvPr>
          <p:cNvSpPr txBox="1"/>
          <p:nvPr/>
        </p:nvSpPr>
        <p:spPr>
          <a:xfrm>
            <a:off x="5913345" y="588370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latin typeface="Source Sans Pro Black"/>
                <a:ea typeface="Source Sans Pro Black"/>
                <a:cs typeface="Calibri" panose="020F0502020204030204"/>
              </a:rPr>
              <a:t>2nd ANNUAL</a:t>
            </a:r>
          </a:p>
          <a:p>
            <a:pPr algn="r"/>
            <a:r>
              <a:rPr lang="en-US" b="1" dirty="0">
                <a:solidFill>
                  <a:schemeClr val="bg1"/>
                </a:solidFill>
                <a:latin typeface="Source Sans Pro Black"/>
              </a:rPr>
              <a:t>WEST TEXAS HEALTH DISPARITIES</a:t>
            </a:r>
            <a:endParaRPr lang="en-US" dirty="0">
              <a:solidFill>
                <a:schemeClr val="bg1"/>
              </a:solidFill>
              <a:latin typeface="Calibri" panose="020F0502020204030204"/>
              <a:cs typeface="Calibri" panose="020F0502020204030204"/>
            </a:endParaRPr>
          </a:p>
          <a:p>
            <a:pPr algn="r"/>
            <a:r>
              <a:rPr lang="en-US" b="1" dirty="0">
                <a:solidFill>
                  <a:schemeClr val="bg1"/>
                </a:solidFill>
                <a:latin typeface="Source Sans Pro Black"/>
              </a:rPr>
              <a:t>RESEARCH SYMPOSIUM</a:t>
            </a:r>
            <a:endParaRPr lang="en-US" dirty="0">
              <a:solidFill>
                <a:schemeClr val="bg1"/>
              </a:solidFill>
              <a:cs typeface="Calibri" panose="020F0502020204030204"/>
            </a:endParaRPr>
          </a:p>
        </p:txBody>
      </p:sp>
      <p:pic>
        <p:nvPicPr>
          <p:cNvPr id="4" name="Picture 4" descr="Logo, company name&#10;&#10;Description automatically generated">
            <a:extLst>
              <a:ext uri="{FF2B5EF4-FFF2-40B4-BE49-F238E27FC236}">
                <a16:creationId xmlns:a16="http://schemas.microsoft.com/office/drawing/2014/main" id="{ACEBB849-A26C-3352-7045-F319A600E2AE}"/>
              </a:ext>
            </a:extLst>
          </p:cNvPr>
          <p:cNvPicPr>
            <a:picLocks noChangeAspect="1"/>
          </p:cNvPicPr>
          <p:nvPr/>
        </p:nvPicPr>
        <p:blipFill rotWithShape="1">
          <a:blip r:embed="rId3"/>
          <a:srcRect l="15290" t="18902" r="17125" b="28354"/>
          <a:stretch/>
        </p:blipFill>
        <p:spPr>
          <a:xfrm>
            <a:off x="10957808" y="5961468"/>
            <a:ext cx="1053488" cy="783305"/>
          </a:xfrm>
          <a:prstGeom prst="rect">
            <a:avLst/>
          </a:prstGeom>
        </p:spPr>
      </p:pic>
      <p:sp>
        <p:nvSpPr>
          <p:cNvPr id="14" name="TextBox 13">
            <a:extLst>
              <a:ext uri="{FF2B5EF4-FFF2-40B4-BE49-F238E27FC236}">
                <a16:creationId xmlns:a16="http://schemas.microsoft.com/office/drawing/2014/main" id="{F477FF1E-ED4A-63ED-CF79-160D7239CD7A}"/>
              </a:ext>
            </a:extLst>
          </p:cNvPr>
          <p:cNvSpPr txBox="1"/>
          <p:nvPr/>
        </p:nvSpPr>
        <p:spPr>
          <a:xfrm>
            <a:off x="242840" y="1120675"/>
            <a:ext cx="1170631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b="1" dirty="0">
                <a:latin typeface="Calibri"/>
                <a:ea typeface="Source Sans Pro Black"/>
              </a:rPr>
              <a:t>Pesticide Use and Its Health Effects on Migrant Farmworkers and Their Families along the U.S. – Mexico Border</a:t>
            </a:r>
          </a:p>
        </p:txBody>
      </p:sp>
      <p:sp>
        <p:nvSpPr>
          <p:cNvPr id="15" name="TextBox 14">
            <a:extLst>
              <a:ext uri="{FF2B5EF4-FFF2-40B4-BE49-F238E27FC236}">
                <a16:creationId xmlns:a16="http://schemas.microsoft.com/office/drawing/2014/main" id="{9000C421-CEB3-6448-E47D-AAE3190DCECC}"/>
              </a:ext>
            </a:extLst>
          </p:cNvPr>
          <p:cNvSpPr txBox="1"/>
          <p:nvPr/>
        </p:nvSpPr>
        <p:spPr>
          <a:xfrm>
            <a:off x="507999" y="4414761"/>
            <a:ext cx="489615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latin typeface="Calibri"/>
                <a:ea typeface="Source Sans Pro Black"/>
                <a:cs typeface="Calibri"/>
              </a:rPr>
              <a:t>Sarah Provencher</a:t>
            </a:r>
          </a:p>
        </p:txBody>
      </p:sp>
      <p:cxnSp>
        <p:nvCxnSpPr>
          <p:cNvPr id="16" name="Straight Arrow Connector 15">
            <a:extLst>
              <a:ext uri="{FF2B5EF4-FFF2-40B4-BE49-F238E27FC236}">
                <a16:creationId xmlns:a16="http://schemas.microsoft.com/office/drawing/2014/main" id="{53849761-205E-9E27-B8F8-A893A1568554}"/>
              </a:ext>
            </a:extLst>
          </p:cNvPr>
          <p:cNvCxnSpPr/>
          <p:nvPr/>
        </p:nvCxnSpPr>
        <p:spPr>
          <a:xfrm>
            <a:off x="507445" y="4328252"/>
            <a:ext cx="4655816" cy="11374"/>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829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a:extLst>
            <a:ext uri="{FF2B5EF4-FFF2-40B4-BE49-F238E27FC236}">
              <a16:creationId xmlns:a16="http://schemas.microsoft.com/office/drawing/2014/main" id="{3D8EF0C0-EADD-B121-5582-89E525C4427E}"/>
            </a:ext>
          </a:extLst>
        </p:cNvPr>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C813A897-65DE-09D0-8AC0-9CB729AE09E8}"/>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ADF02C0C-FA25-179B-3588-4AC4F33E4B71}"/>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4BF3286B-6DE4-F3B5-099D-97D5A7BF98F3}"/>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extBox 1">
            <a:extLst>
              <a:ext uri="{FF2B5EF4-FFF2-40B4-BE49-F238E27FC236}">
                <a16:creationId xmlns:a16="http://schemas.microsoft.com/office/drawing/2014/main" id="{EC26E413-A28E-33F7-8B70-78F9C4C59D58}"/>
              </a:ext>
            </a:extLst>
          </p:cNvPr>
          <p:cNvSpPr txBox="1"/>
          <p:nvPr/>
        </p:nvSpPr>
        <p:spPr>
          <a:xfrm>
            <a:off x="371475" y="1666875"/>
            <a:ext cx="5857875" cy="646331"/>
          </a:xfrm>
          <a:prstGeom prst="rect">
            <a:avLst/>
          </a:prstGeom>
          <a:noFill/>
        </p:spPr>
        <p:txBody>
          <a:bodyPr wrap="square" rtlCol="0">
            <a:spAutoFit/>
          </a:bodyPr>
          <a:lstStyle/>
          <a:p>
            <a:r>
              <a:rPr lang="en-US" sz="3600" u="sng" dirty="0">
                <a:solidFill>
                  <a:srgbClr val="C00000"/>
                </a:solidFill>
              </a:rPr>
              <a:t>Acknowledgements</a:t>
            </a:r>
          </a:p>
        </p:txBody>
      </p:sp>
      <p:sp>
        <p:nvSpPr>
          <p:cNvPr id="3" name="TextBox 2">
            <a:extLst>
              <a:ext uri="{FF2B5EF4-FFF2-40B4-BE49-F238E27FC236}">
                <a16:creationId xmlns:a16="http://schemas.microsoft.com/office/drawing/2014/main" id="{4EE24AB6-7D0D-2F7D-8525-46A653B932E8}"/>
              </a:ext>
            </a:extLst>
          </p:cNvPr>
          <p:cNvSpPr txBox="1"/>
          <p:nvPr/>
        </p:nvSpPr>
        <p:spPr>
          <a:xfrm>
            <a:off x="666750" y="2743200"/>
            <a:ext cx="1038225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(OGA), O. of G. A. (2021, February 18). The U.S.-Mexico Border Region. HHS.gov.</a:t>
            </a:r>
          </a:p>
          <a:p>
            <a:pPr marL="285750" indent="-285750">
              <a:buFont typeface="Arial" panose="020B0604020202020204" pitchFamily="34" charset="0"/>
              <a:buChar char="•"/>
            </a:pPr>
            <a:r>
              <a:rPr lang="en-US" dirty="0"/>
              <a:t>de-Assis, M. P., </a:t>
            </a:r>
            <a:r>
              <a:rPr lang="en-US" dirty="0" err="1"/>
              <a:t>Barcella</a:t>
            </a:r>
            <a:r>
              <a:rPr lang="en-US" dirty="0"/>
              <a:t>, R. C., </a:t>
            </a:r>
            <a:r>
              <a:rPr lang="en-US" dirty="0" err="1"/>
              <a:t>Padilha</a:t>
            </a:r>
            <a:r>
              <a:rPr lang="en-US" dirty="0"/>
              <a:t>, J. C., Pohl, H. H., &amp; Krug, S. (2021). Health problems in agricultural workers occupationally exposed to pesticides. </a:t>
            </a:r>
            <a:r>
              <a:rPr lang="en-US" dirty="0" err="1"/>
              <a:t>Revista</a:t>
            </a:r>
            <a:r>
              <a:rPr lang="en-US" dirty="0"/>
              <a:t> </a:t>
            </a:r>
            <a:r>
              <a:rPr lang="en-US" dirty="0" err="1"/>
              <a:t>brasileira</a:t>
            </a:r>
            <a:r>
              <a:rPr lang="en-US" dirty="0"/>
              <a:t> de </a:t>
            </a:r>
            <a:r>
              <a:rPr lang="en-US" dirty="0" err="1"/>
              <a:t>medicina</a:t>
            </a:r>
            <a:r>
              <a:rPr lang="en-US" dirty="0"/>
              <a:t> do </a:t>
            </a:r>
            <a:r>
              <a:rPr lang="en-US" dirty="0" err="1"/>
              <a:t>trabalho</a:t>
            </a:r>
            <a:r>
              <a:rPr lang="en-US" dirty="0"/>
              <a:t> : </a:t>
            </a:r>
            <a:r>
              <a:rPr lang="en-US" dirty="0" err="1"/>
              <a:t>publicacao</a:t>
            </a:r>
            <a:r>
              <a:rPr lang="en-US" dirty="0"/>
              <a:t> </a:t>
            </a:r>
            <a:r>
              <a:rPr lang="en-US" dirty="0" err="1"/>
              <a:t>oficial</a:t>
            </a:r>
            <a:r>
              <a:rPr lang="en-US" dirty="0"/>
              <a:t> da </a:t>
            </a:r>
            <a:r>
              <a:rPr lang="en-US" dirty="0" err="1"/>
              <a:t>Associacao</a:t>
            </a:r>
            <a:r>
              <a:rPr lang="en-US" dirty="0"/>
              <a:t> Nacional de </a:t>
            </a:r>
            <a:r>
              <a:rPr lang="en-US" dirty="0" err="1"/>
              <a:t>Medicina</a:t>
            </a:r>
            <a:r>
              <a:rPr lang="en-US" dirty="0"/>
              <a:t> do </a:t>
            </a:r>
            <a:r>
              <a:rPr lang="en-US" dirty="0" err="1"/>
              <a:t>Trabalho</a:t>
            </a:r>
            <a:r>
              <a:rPr lang="en-US" dirty="0"/>
              <a:t>-ANAMT, 18(3), 352–363. </a:t>
            </a:r>
          </a:p>
          <a:p>
            <a:pPr marL="285750" indent="-285750">
              <a:buFont typeface="Arial" panose="020B0604020202020204" pitchFamily="34" charset="0"/>
              <a:buChar char="•"/>
            </a:pPr>
            <a:r>
              <a:rPr lang="en-US" dirty="0"/>
              <a:t>Rosales, C., Ortega, M. I., De Zapien, J. G., Paniagua, A. D., Zapien, A., Ingram, M., &amp; Aranda, P. (2012). The US/Mexico border: a binational approach to framing challenges and constructing solutions for improving farmworkers' lives. International journal of environmental research and public health, 9(6), 2159–2174.</a:t>
            </a:r>
          </a:p>
          <a:p>
            <a:pPr marL="285750" indent="-285750">
              <a:buFont typeface="Arial" panose="020B0604020202020204" pitchFamily="34" charset="0"/>
              <a:buChar char="•"/>
            </a:pPr>
            <a:r>
              <a:rPr lang="en-US" dirty="0" err="1"/>
              <a:t>Kalliora</a:t>
            </a:r>
            <a:r>
              <a:rPr lang="en-US" dirty="0"/>
              <a:t>, C., </a:t>
            </a:r>
            <a:r>
              <a:rPr lang="en-US" dirty="0" err="1"/>
              <a:t>Mamoulakis</a:t>
            </a:r>
            <a:r>
              <a:rPr lang="en-US" dirty="0"/>
              <a:t>, C., </a:t>
            </a:r>
            <a:r>
              <a:rPr lang="en-US" dirty="0" err="1"/>
              <a:t>Vasilopoulos</a:t>
            </a:r>
            <a:r>
              <a:rPr lang="en-US" dirty="0"/>
              <a:t>, E., </a:t>
            </a:r>
            <a:r>
              <a:rPr lang="en-US" dirty="0" err="1"/>
              <a:t>Stamatiades</a:t>
            </a:r>
            <a:r>
              <a:rPr lang="en-US" dirty="0"/>
              <a:t>, G. A., </a:t>
            </a:r>
            <a:r>
              <a:rPr lang="en-US" dirty="0" err="1"/>
              <a:t>Kalafati</a:t>
            </a:r>
            <a:r>
              <a:rPr lang="en-US" dirty="0"/>
              <a:t>, L., </a:t>
            </a:r>
            <a:r>
              <a:rPr lang="en-US" dirty="0" err="1"/>
              <a:t>Barouni</a:t>
            </a:r>
            <a:r>
              <a:rPr lang="en-US" dirty="0"/>
              <a:t>, R., </a:t>
            </a:r>
            <a:r>
              <a:rPr lang="en-US" dirty="0" err="1"/>
              <a:t>Karakousi</a:t>
            </a:r>
            <a:r>
              <a:rPr lang="en-US" dirty="0"/>
              <a:t>, T., </a:t>
            </a:r>
            <a:r>
              <a:rPr lang="en-US" dirty="0" err="1"/>
              <a:t>Abdollahi</a:t>
            </a:r>
            <a:r>
              <a:rPr lang="en-US" dirty="0"/>
              <a:t>, M., &amp; </a:t>
            </a:r>
            <a:r>
              <a:rPr lang="en-US" dirty="0" err="1"/>
              <a:t>Tsatsakis</a:t>
            </a:r>
            <a:r>
              <a:rPr lang="en-US" dirty="0"/>
              <a:t>, A. (2018). Association of pesticide exposure with human congenital abnormalities. Toxicology and applied pharmacology, 346, 58–75. </a:t>
            </a:r>
          </a:p>
        </p:txBody>
      </p:sp>
    </p:spTree>
    <p:extLst>
      <p:ext uri="{BB962C8B-B14F-4D97-AF65-F5344CB8AC3E}">
        <p14:creationId xmlns:p14="http://schemas.microsoft.com/office/powerpoint/2010/main" val="255519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2" name="TextBox 21">
            <a:extLst>
              <a:ext uri="{FF2B5EF4-FFF2-40B4-BE49-F238E27FC236}">
                <a16:creationId xmlns:a16="http://schemas.microsoft.com/office/drawing/2014/main" id="{9156FBA4-F187-409C-76F6-1E9804085504}"/>
              </a:ext>
            </a:extLst>
          </p:cNvPr>
          <p:cNvSpPr txBox="1"/>
          <p:nvPr/>
        </p:nvSpPr>
        <p:spPr>
          <a:xfrm>
            <a:off x="2380210" y="1442488"/>
            <a:ext cx="743157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800" b="1" dirty="0">
                <a:latin typeface="Calibri"/>
                <a:ea typeface="Source Sans Pro Black"/>
                <a:cs typeface="Calibri"/>
              </a:rPr>
              <a:t>DISCLOSURES: Nothing to Disclose.</a:t>
            </a:r>
          </a:p>
        </p:txBody>
      </p:sp>
    </p:spTree>
    <p:extLst>
      <p:ext uri="{BB962C8B-B14F-4D97-AF65-F5344CB8AC3E}">
        <p14:creationId xmlns:p14="http://schemas.microsoft.com/office/powerpoint/2010/main" val="220232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extBox 1">
            <a:extLst>
              <a:ext uri="{FF2B5EF4-FFF2-40B4-BE49-F238E27FC236}">
                <a16:creationId xmlns:a16="http://schemas.microsoft.com/office/drawing/2014/main" id="{0C85D997-4603-1F56-A3CE-248E2075E4E3}"/>
              </a:ext>
            </a:extLst>
          </p:cNvPr>
          <p:cNvSpPr txBox="1"/>
          <p:nvPr/>
        </p:nvSpPr>
        <p:spPr>
          <a:xfrm>
            <a:off x="371475" y="1666875"/>
            <a:ext cx="5857875" cy="646331"/>
          </a:xfrm>
          <a:prstGeom prst="rect">
            <a:avLst/>
          </a:prstGeom>
          <a:noFill/>
        </p:spPr>
        <p:txBody>
          <a:bodyPr wrap="square" rtlCol="0">
            <a:spAutoFit/>
          </a:bodyPr>
          <a:lstStyle/>
          <a:p>
            <a:r>
              <a:rPr lang="en-US" sz="3600" u="sng" dirty="0">
                <a:solidFill>
                  <a:srgbClr val="C00000"/>
                </a:solidFill>
              </a:rPr>
              <a:t>Introduction</a:t>
            </a:r>
          </a:p>
        </p:txBody>
      </p:sp>
      <p:sp>
        <p:nvSpPr>
          <p:cNvPr id="4" name="TextBox 3">
            <a:extLst>
              <a:ext uri="{FF2B5EF4-FFF2-40B4-BE49-F238E27FC236}">
                <a16:creationId xmlns:a16="http://schemas.microsoft.com/office/drawing/2014/main" id="{7D40DD89-CA53-112C-BAD1-92254ECF9EEF}"/>
              </a:ext>
            </a:extLst>
          </p:cNvPr>
          <p:cNvSpPr txBox="1"/>
          <p:nvPr/>
        </p:nvSpPr>
        <p:spPr>
          <a:xfrm>
            <a:off x="618163" y="2428875"/>
            <a:ext cx="1116426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According to the U.S. Department of Human &amp; Health Services, 15 million people live along the U.S.-Mexico border (OGA, 2021). Working in agriculture has increased health risks (de-Assis et al., 2021), but migrant workers are at a significant disadvantage compared to permanent agricultural workers. Studies have shown that migrant farmworkers experience little to no access to preventative care, in addition to, high-intensity labor and poor living conditions (Rosales et al., 2012). </a:t>
            </a:r>
          </a:p>
        </p:txBody>
      </p:sp>
      <p:pic>
        <p:nvPicPr>
          <p:cNvPr id="5" name="Picture 4">
            <a:extLst>
              <a:ext uri="{FF2B5EF4-FFF2-40B4-BE49-F238E27FC236}">
                <a16:creationId xmlns:a16="http://schemas.microsoft.com/office/drawing/2014/main" id="{2F63ED9A-87AC-BF07-A918-FC6206AF6DC6}"/>
              </a:ext>
            </a:extLst>
          </p:cNvPr>
          <p:cNvPicPr>
            <a:picLocks noChangeAspect="1"/>
          </p:cNvPicPr>
          <p:nvPr/>
        </p:nvPicPr>
        <p:blipFill>
          <a:blip r:embed="rId4"/>
          <a:stretch>
            <a:fillRect/>
          </a:stretch>
        </p:blipFill>
        <p:spPr>
          <a:xfrm>
            <a:off x="0" y="5106531"/>
            <a:ext cx="3154826" cy="2101999"/>
          </a:xfrm>
          <a:prstGeom prst="rect">
            <a:avLst/>
          </a:prstGeom>
        </p:spPr>
      </p:pic>
      <p:pic>
        <p:nvPicPr>
          <p:cNvPr id="6" name="Picture 5">
            <a:extLst>
              <a:ext uri="{FF2B5EF4-FFF2-40B4-BE49-F238E27FC236}">
                <a16:creationId xmlns:a16="http://schemas.microsoft.com/office/drawing/2014/main" id="{251C1F99-5C8F-548E-FE80-38C00DAC2CE3}"/>
              </a:ext>
            </a:extLst>
          </p:cNvPr>
          <p:cNvPicPr>
            <a:picLocks noChangeAspect="1"/>
          </p:cNvPicPr>
          <p:nvPr/>
        </p:nvPicPr>
        <p:blipFill>
          <a:blip r:embed="rId5"/>
          <a:stretch>
            <a:fillRect/>
          </a:stretch>
        </p:blipFill>
        <p:spPr>
          <a:xfrm>
            <a:off x="10154645" y="4817000"/>
            <a:ext cx="2037355" cy="2041000"/>
          </a:xfrm>
          <a:prstGeom prst="rect">
            <a:avLst/>
          </a:prstGeom>
        </p:spPr>
      </p:pic>
    </p:spTree>
    <p:extLst>
      <p:ext uri="{BB962C8B-B14F-4D97-AF65-F5344CB8AC3E}">
        <p14:creationId xmlns:p14="http://schemas.microsoft.com/office/powerpoint/2010/main" val="135247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a:extLst>
            <a:ext uri="{FF2B5EF4-FFF2-40B4-BE49-F238E27FC236}">
              <a16:creationId xmlns:a16="http://schemas.microsoft.com/office/drawing/2014/main" id="{D9934A47-39A7-6031-C187-CA8E48194CB7}"/>
            </a:ext>
          </a:extLst>
        </p:cNvPr>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44233B9C-5335-833B-49C5-092A5458AA69}"/>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0898E270-F77E-A20A-E7E9-21B2823C42BD}"/>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6ED40349-C430-733D-DF21-C18FDFB54FDE}"/>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extBox 1">
            <a:extLst>
              <a:ext uri="{FF2B5EF4-FFF2-40B4-BE49-F238E27FC236}">
                <a16:creationId xmlns:a16="http://schemas.microsoft.com/office/drawing/2014/main" id="{8A7D6F52-229D-29D1-9154-7216D674C828}"/>
              </a:ext>
            </a:extLst>
          </p:cNvPr>
          <p:cNvSpPr txBox="1"/>
          <p:nvPr/>
        </p:nvSpPr>
        <p:spPr>
          <a:xfrm>
            <a:off x="371475" y="1666875"/>
            <a:ext cx="5857875" cy="646331"/>
          </a:xfrm>
          <a:prstGeom prst="rect">
            <a:avLst/>
          </a:prstGeom>
          <a:noFill/>
        </p:spPr>
        <p:txBody>
          <a:bodyPr wrap="square" rtlCol="0">
            <a:spAutoFit/>
          </a:bodyPr>
          <a:lstStyle/>
          <a:p>
            <a:r>
              <a:rPr lang="en-US" sz="3600" u="sng" dirty="0">
                <a:solidFill>
                  <a:srgbClr val="C00000"/>
                </a:solidFill>
              </a:rPr>
              <a:t>Background &amp; Rationale</a:t>
            </a:r>
          </a:p>
        </p:txBody>
      </p:sp>
      <p:pic>
        <p:nvPicPr>
          <p:cNvPr id="3" name="Picture 2">
            <a:extLst>
              <a:ext uri="{FF2B5EF4-FFF2-40B4-BE49-F238E27FC236}">
                <a16:creationId xmlns:a16="http://schemas.microsoft.com/office/drawing/2014/main" id="{CECE2509-82E7-2D4A-06A9-5DED305585E3}"/>
              </a:ext>
            </a:extLst>
          </p:cNvPr>
          <p:cNvPicPr>
            <a:picLocks noChangeAspect="1"/>
          </p:cNvPicPr>
          <p:nvPr/>
        </p:nvPicPr>
        <p:blipFill>
          <a:blip r:embed="rId4"/>
          <a:stretch>
            <a:fillRect/>
          </a:stretch>
        </p:blipFill>
        <p:spPr>
          <a:xfrm>
            <a:off x="6229350" y="2711378"/>
            <a:ext cx="5520530" cy="3105298"/>
          </a:xfrm>
          <a:prstGeom prst="rect">
            <a:avLst/>
          </a:prstGeom>
        </p:spPr>
      </p:pic>
      <p:sp>
        <p:nvSpPr>
          <p:cNvPr id="4" name="TextBox 3">
            <a:extLst>
              <a:ext uri="{FF2B5EF4-FFF2-40B4-BE49-F238E27FC236}">
                <a16:creationId xmlns:a16="http://schemas.microsoft.com/office/drawing/2014/main" id="{65C382E7-0508-D689-39EF-478C33293B74}"/>
              </a:ext>
            </a:extLst>
          </p:cNvPr>
          <p:cNvSpPr txBox="1"/>
          <p:nvPr/>
        </p:nvSpPr>
        <p:spPr>
          <a:xfrm>
            <a:off x="523611" y="2581126"/>
            <a:ext cx="5439040" cy="3724096"/>
          </a:xfrm>
          <a:prstGeom prst="rect">
            <a:avLst/>
          </a:prstGeom>
          <a:noFill/>
        </p:spPr>
        <p:txBody>
          <a:bodyPr wrap="square" rtlCol="0">
            <a:spAutoFit/>
          </a:bodyPr>
          <a:lstStyle/>
          <a:p>
            <a:pPr marL="285750" indent="-285750">
              <a:buFont typeface="Arial" panose="020B0604020202020204" pitchFamily="34" charset="0"/>
              <a:buChar char="•"/>
            </a:pPr>
            <a:r>
              <a:rPr lang="en-US" sz="2000" dirty="0"/>
              <a:t>Women are at risk due to reproductive health barriers and gender inequality (</a:t>
            </a:r>
            <a:r>
              <a:rPr lang="en-US" sz="2000" dirty="0" err="1"/>
              <a:t>Moyce</a:t>
            </a:r>
            <a:r>
              <a:rPr lang="en-US" sz="2000" dirty="0"/>
              <a:t> &amp; Schenker, 2018). </a:t>
            </a:r>
          </a:p>
          <a:p>
            <a:pPr marL="285750" indent="-285750">
              <a:buFont typeface="Arial" panose="020B0604020202020204" pitchFamily="34" charset="0"/>
              <a:buChar char="•"/>
            </a:pPr>
            <a:r>
              <a:rPr lang="en-US" sz="2000" dirty="0"/>
              <a:t>Long-term pesticide exposure is linked to dermatitis, cancer, reproductive disorders, and respiratory diseases (Forte et al., 2021). </a:t>
            </a:r>
          </a:p>
          <a:p>
            <a:pPr marL="285750" indent="-285750">
              <a:buFont typeface="Arial" panose="020B0604020202020204" pitchFamily="34" charset="0"/>
              <a:buChar char="•"/>
            </a:pPr>
            <a:r>
              <a:rPr lang="en-US" sz="2000" dirty="0"/>
              <a:t>Pesticide exposure has shown to be positively correlated to neural tube defects, cardiovascular and musculoskeletal abnormalities (</a:t>
            </a:r>
            <a:r>
              <a:rPr lang="en-US" sz="2000" dirty="0" err="1"/>
              <a:t>Kalliora</a:t>
            </a:r>
            <a:r>
              <a:rPr lang="en-US" sz="2000" dirty="0"/>
              <a:t> et al., 2018).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26441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a:extLst>
            <a:ext uri="{FF2B5EF4-FFF2-40B4-BE49-F238E27FC236}">
              <a16:creationId xmlns:a16="http://schemas.microsoft.com/office/drawing/2014/main" id="{85770E4C-BB1A-F1B2-930D-2ECAFFB9E6BC}"/>
            </a:ext>
          </a:extLst>
        </p:cNvPr>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9B08CB5F-7680-D5DA-6E12-1FE661557B5C}"/>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85A942C9-9ABD-E887-43F8-C5EBD0A2EA1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8F0B1443-2E84-BF17-FC47-0851D2CD09DC}"/>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extBox 1">
            <a:extLst>
              <a:ext uri="{FF2B5EF4-FFF2-40B4-BE49-F238E27FC236}">
                <a16:creationId xmlns:a16="http://schemas.microsoft.com/office/drawing/2014/main" id="{0AEC313D-0FE5-FC90-011E-9D7C1F899543}"/>
              </a:ext>
            </a:extLst>
          </p:cNvPr>
          <p:cNvSpPr txBox="1"/>
          <p:nvPr/>
        </p:nvSpPr>
        <p:spPr>
          <a:xfrm>
            <a:off x="3167061" y="1868523"/>
            <a:ext cx="5857875" cy="707886"/>
          </a:xfrm>
          <a:prstGeom prst="rect">
            <a:avLst/>
          </a:prstGeom>
          <a:noFill/>
        </p:spPr>
        <p:txBody>
          <a:bodyPr wrap="square" rtlCol="0">
            <a:spAutoFit/>
          </a:bodyPr>
          <a:lstStyle/>
          <a:p>
            <a:pPr algn="ctr"/>
            <a:r>
              <a:rPr lang="en-US" sz="4000" u="sng" dirty="0">
                <a:solidFill>
                  <a:srgbClr val="C00000"/>
                </a:solidFill>
              </a:rPr>
              <a:t>Hypothesis</a:t>
            </a:r>
          </a:p>
        </p:txBody>
      </p:sp>
      <p:sp>
        <p:nvSpPr>
          <p:cNvPr id="3" name="TextBox 2">
            <a:extLst>
              <a:ext uri="{FF2B5EF4-FFF2-40B4-BE49-F238E27FC236}">
                <a16:creationId xmlns:a16="http://schemas.microsoft.com/office/drawing/2014/main" id="{73AC0F4F-999A-7EE6-63B6-E6A16C622F92}"/>
              </a:ext>
            </a:extLst>
          </p:cNvPr>
          <p:cNvSpPr txBox="1"/>
          <p:nvPr/>
        </p:nvSpPr>
        <p:spPr>
          <a:xfrm>
            <a:off x="296952" y="3176229"/>
            <a:ext cx="11334386" cy="2062103"/>
          </a:xfrm>
          <a:prstGeom prst="rect">
            <a:avLst/>
          </a:prstGeom>
          <a:noFill/>
        </p:spPr>
        <p:txBody>
          <a:bodyPr wrap="square" rtlCol="0">
            <a:spAutoFit/>
          </a:bodyPr>
          <a:lstStyle/>
          <a:p>
            <a:pPr algn="ctr"/>
            <a:r>
              <a:rPr lang="en-US" sz="3200" dirty="0"/>
              <a:t>If migrant farmworkers are provided education on pesticides and pesticide safety by community health workers, then they will be more knowledgeable about how to protect themselves and their families from pesticide adverse health effects.</a:t>
            </a:r>
          </a:p>
        </p:txBody>
      </p:sp>
      <p:pic>
        <p:nvPicPr>
          <p:cNvPr id="4" name="Picture 3">
            <a:extLst>
              <a:ext uri="{FF2B5EF4-FFF2-40B4-BE49-F238E27FC236}">
                <a16:creationId xmlns:a16="http://schemas.microsoft.com/office/drawing/2014/main" id="{9D0B9223-9017-D152-DF0B-D058B8A0A8B7}"/>
              </a:ext>
            </a:extLst>
          </p:cNvPr>
          <p:cNvPicPr>
            <a:picLocks noChangeAspect="1"/>
          </p:cNvPicPr>
          <p:nvPr/>
        </p:nvPicPr>
        <p:blipFill>
          <a:blip r:embed="rId4"/>
          <a:stretch>
            <a:fillRect/>
          </a:stretch>
        </p:blipFill>
        <p:spPr>
          <a:xfrm>
            <a:off x="568853" y="1268703"/>
            <a:ext cx="2145771" cy="1429277"/>
          </a:xfrm>
          <a:prstGeom prst="rect">
            <a:avLst/>
          </a:prstGeom>
        </p:spPr>
      </p:pic>
      <p:pic>
        <p:nvPicPr>
          <p:cNvPr id="5" name="Picture 4">
            <a:extLst>
              <a:ext uri="{FF2B5EF4-FFF2-40B4-BE49-F238E27FC236}">
                <a16:creationId xmlns:a16="http://schemas.microsoft.com/office/drawing/2014/main" id="{F3BD5F08-7E8D-1B56-B7FC-5898396BF123}"/>
              </a:ext>
            </a:extLst>
          </p:cNvPr>
          <p:cNvPicPr>
            <a:picLocks noChangeAspect="1"/>
          </p:cNvPicPr>
          <p:nvPr/>
        </p:nvPicPr>
        <p:blipFill>
          <a:blip r:embed="rId5"/>
          <a:stretch>
            <a:fillRect/>
          </a:stretch>
        </p:blipFill>
        <p:spPr>
          <a:xfrm>
            <a:off x="9402581" y="4995746"/>
            <a:ext cx="2789419" cy="1862254"/>
          </a:xfrm>
          <a:prstGeom prst="rect">
            <a:avLst/>
          </a:prstGeom>
        </p:spPr>
      </p:pic>
    </p:spTree>
    <p:extLst>
      <p:ext uri="{BB962C8B-B14F-4D97-AF65-F5344CB8AC3E}">
        <p14:creationId xmlns:p14="http://schemas.microsoft.com/office/powerpoint/2010/main" val="300181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a:extLst>
            <a:ext uri="{FF2B5EF4-FFF2-40B4-BE49-F238E27FC236}">
              <a16:creationId xmlns:a16="http://schemas.microsoft.com/office/drawing/2014/main" id="{81758C27-894F-29E4-6BA9-4133E8A035C2}"/>
            </a:ext>
          </a:extLst>
        </p:cNvPr>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27C57AF4-6630-DD5D-23A3-5B17AC3A8542}"/>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84AE3207-7848-ED94-D514-030B1A8DC2C4}"/>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10E2ED44-FB7A-53B2-E68E-3E7C0FEF6132}"/>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extBox 1">
            <a:extLst>
              <a:ext uri="{FF2B5EF4-FFF2-40B4-BE49-F238E27FC236}">
                <a16:creationId xmlns:a16="http://schemas.microsoft.com/office/drawing/2014/main" id="{68F132E6-DF1B-4345-6342-E6DB4F5C77BA}"/>
              </a:ext>
            </a:extLst>
          </p:cNvPr>
          <p:cNvSpPr txBox="1"/>
          <p:nvPr/>
        </p:nvSpPr>
        <p:spPr>
          <a:xfrm>
            <a:off x="371475" y="1666875"/>
            <a:ext cx="5857875" cy="646331"/>
          </a:xfrm>
          <a:prstGeom prst="rect">
            <a:avLst/>
          </a:prstGeom>
          <a:noFill/>
        </p:spPr>
        <p:txBody>
          <a:bodyPr wrap="square" rtlCol="0">
            <a:spAutoFit/>
          </a:bodyPr>
          <a:lstStyle/>
          <a:p>
            <a:r>
              <a:rPr lang="en-US" sz="3600" u="sng" dirty="0">
                <a:solidFill>
                  <a:srgbClr val="C00000"/>
                </a:solidFill>
              </a:rPr>
              <a:t>Data</a:t>
            </a:r>
          </a:p>
        </p:txBody>
      </p:sp>
      <p:pic>
        <p:nvPicPr>
          <p:cNvPr id="3" name="Picture 2">
            <a:extLst>
              <a:ext uri="{FF2B5EF4-FFF2-40B4-BE49-F238E27FC236}">
                <a16:creationId xmlns:a16="http://schemas.microsoft.com/office/drawing/2014/main" id="{9BDCA12F-C058-DECD-1590-CFAD1CEB4350}"/>
              </a:ext>
            </a:extLst>
          </p:cNvPr>
          <p:cNvPicPr>
            <a:picLocks noChangeAspect="1"/>
          </p:cNvPicPr>
          <p:nvPr/>
        </p:nvPicPr>
        <p:blipFill>
          <a:blip r:embed="rId4"/>
          <a:stretch>
            <a:fillRect/>
          </a:stretch>
        </p:blipFill>
        <p:spPr>
          <a:xfrm>
            <a:off x="2362200" y="2711378"/>
            <a:ext cx="7734300" cy="3741937"/>
          </a:xfrm>
          <a:prstGeom prst="rect">
            <a:avLst/>
          </a:prstGeom>
        </p:spPr>
      </p:pic>
      <p:sp>
        <p:nvSpPr>
          <p:cNvPr id="4" name="TextBox 3">
            <a:extLst>
              <a:ext uri="{FF2B5EF4-FFF2-40B4-BE49-F238E27FC236}">
                <a16:creationId xmlns:a16="http://schemas.microsoft.com/office/drawing/2014/main" id="{767BCD22-31C6-718E-8086-8EEF673F0838}"/>
              </a:ext>
            </a:extLst>
          </p:cNvPr>
          <p:cNvSpPr txBox="1"/>
          <p:nvPr/>
        </p:nvSpPr>
        <p:spPr>
          <a:xfrm>
            <a:off x="2362200" y="2311268"/>
            <a:ext cx="6848475" cy="400110"/>
          </a:xfrm>
          <a:prstGeom prst="rect">
            <a:avLst/>
          </a:prstGeom>
          <a:noFill/>
        </p:spPr>
        <p:txBody>
          <a:bodyPr wrap="square" rtlCol="0">
            <a:spAutoFit/>
          </a:bodyPr>
          <a:lstStyle/>
          <a:p>
            <a:r>
              <a:rPr lang="en-US" sz="2000" i="1" dirty="0"/>
              <a:t>Response Averages Before &amp; After Pesticide Training Session</a:t>
            </a:r>
          </a:p>
        </p:txBody>
      </p:sp>
    </p:spTree>
    <p:extLst>
      <p:ext uri="{BB962C8B-B14F-4D97-AF65-F5344CB8AC3E}">
        <p14:creationId xmlns:p14="http://schemas.microsoft.com/office/powerpoint/2010/main" val="410981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a:extLst>
            <a:ext uri="{FF2B5EF4-FFF2-40B4-BE49-F238E27FC236}">
              <a16:creationId xmlns:a16="http://schemas.microsoft.com/office/drawing/2014/main" id="{EC0630CF-043B-DC67-3642-CE5691289449}"/>
            </a:ext>
          </a:extLst>
        </p:cNvPr>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59977045-6A0F-3387-F101-7A7F545ABC12}"/>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6D71DB67-2DF8-5F23-20C6-E52087C7B1AF}"/>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BBC94DA4-AEE4-2257-068A-C02B2BE8A021}"/>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extBox 1">
            <a:extLst>
              <a:ext uri="{FF2B5EF4-FFF2-40B4-BE49-F238E27FC236}">
                <a16:creationId xmlns:a16="http://schemas.microsoft.com/office/drawing/2014/main" id="{3D5B57D8-36C6-A67C-ADBC-ADB5BCA440AF}"/>
              </a:ext>
            </a:extLst>
          </p:cNvPr>
          <p:cNvSpPr txBox="1"/>
          <p:nvPr/>
        </p:nvSpPr>
        <p:spPr>
          <a:xfrm>
            <a:off x="371475" y="1666875"/>
            <a:ext cx="5857875" cy="646331"/>
          </a:xfrm>
          <a:prstGeom prst="rect">
            <a:avLst/>
          </a:prstGeom>
          <a:noFill/>
        </p:spPr>
        <p:txBody>
          <a:bodyPr wrap="square" rtlCol="0">
            <a:spAutoFit/>
          </a:bodyPr>
          <a:lstStyle/>
          <a:p>
            <a:r>
              <a:rPr lang="en-US" sz="3600" u="sng" dirty="0">
                <a:solidFill>
                  <a:srgbClr val="C00000"/>
                </a:solidFill>
              </a:rPr>
              <a:t>Data Continued</a:t>
            </a:r>
          </a:p>
        </p:txBody>
      </p:sp>
      <p:pic>
        <p:nvPicPr>
          <p:cNvPr id="3" name="Picture 2">
            <a:extLst>
              <a:ext uri="{FF2B5EF4-FFF2-40B4-BE49-F238E27FC236}">
                <a16:creationId xmlns:a16="http://schemas.microsoft.com/office/drawing/2014/main" id="{D964FD32-B66C-9DC3-0C8F-13E72AA0341B}"/>
              </a:ext>
            </a:extLst>
          </p:cNvPr>
          <p:cNvPicPr>
            <a:picLocks noChangeAspect="1"/>
          </p:cNvPicPr>
          <p:nvPr/>
        </p:nvPicPr>
        <p:blipFill>
          <a:blip r:embed="rId4"/>
          <a:stretch>
            <a:fillRect/>
          </a:stretch>
        </p:blipFill>
        <p:spPr>
          <a:xfrm>
            <a:off x="2057400" y="3619500"/>
            <a:ext cx="8343900" cy="1268702"/>
          </a:xfrm>
          <a:prstGeom prst="rect">
            <a:avLst/>
          </a:prstGeom>
        </p:spPr>
        <p:style>
          <a:lnRef idx="1">
            <a:schemeClr val="accent2"/>
          </a:lnRef>
          <a:fillRef idx="2">
            <a:schemeClr val="accent2"/>
          </a:fillRef>
          <a:effectRef idx="1">
            <a:schemeClr val="accent2"/>
          </a:effectRef>
          <a:fontRef idx="minor">
            <a:schemeClr val="dk1"/>
          </a:fontRef>
        </p:style>
      </p:pic>
      <p:sp>
        <p:nvSpPr>
          <p:cNvPr id="4" name="TextBox 3">
            <a:extLst>
              <a:ext uri="{FF2B5EF4-FFF2-40B4-BE49-F238E27FC236}">
                <a16:creationId xmlns:a16="http://schemas.microsoft.com/office/drawing/2014/main" id="{B39434B3-0826-0069-30A9-5DBCA0F779C0}"/>
              </a:ext>
            </a:extLst>
          </p:cNvPr>
          <p:cNvSpPr txBox="1"/>
          <p:nvPr/>
        </p:nvSpPr>
        <p:spPr>
          <a:xfrm>
            <a:off x="2057400" y="3247857"/>
            <a:ext cx="7353300" cy="400110"/>
          </a:xfrm>
          <a:prstGeom prst="rect">
            <a:avLst/>
          </a:prstGeom>
          <a:noFill/>
        </p:spPr>
        <p:txBody>
          <a:bodyPr wrap="square" rtlCol="0">
            <a:spAutoFit/>
          </a:bodyPr>
          <a:lstStyle/>
          <a:p>
            <a:r>
              <a:rPr lang="en-US" sz="2000" i="1" dirty="0"/>
              <a:t>True or False Responses Before &amp; After Pesticide Training Averages</a:t>
            </a:r>
          </a:p>
        </p:txBody>
      </p:sp>
    </p:spTree>
    <p:extLst>
      <p:ext uri="{BB962C8B-B14F-4D97-AF65-F5344CB8AC3E}">
        <p14:creationId xmlns:p14="http://schemas.microsoft.com/office/powerpoint/2010/main" val="350121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a:extLst>
            <a:ext uri="{FF2B5EF4-FFF2-40B4-BE49-F238E27FC236}">
              <a16:creationId xmlns:a16="http://schemas.microsoft.com/office/drawing/2014/main" id="{3CE0637F-E869-954E-873E-9435AC316A2C}"/>
            </a:ext>
          </a:extLst>
        </p:cNvPr>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314F35F1-BCFC-7FF6-B609-F8EF6298A9BA}"/>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038C39BB-3E26-CED7-FF3B-38804B6C10D6}"/>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08307154-095D-0B79-BC37-67EE66BA74A4}"/>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extBox 1">
            <a:extLst>
              <a:ext uri="{FF2B5EF4-FFF2-40B4-BE49-F238E27FC236}">
                <a16:creationId xmlns:a16="http://schemas.microsoft.com/office/drawing/2014/main" id="{EAF4E0D6-56AA-8093-F728-7E3C4561F7DF}"/>
              </a:ext>
            </a:extLst>
          </p:cNvPr>
          <p:cNvSpPr txBox="1"/>
          <p:nvPr/>
        </p:nvSpPr>
        <p:spPr>
          <a:xfrm>
            <a:off x="371475" y="1666875"/>
            <a:ext cx="5857875" cy="646331"/>
          </a:xfrm>
          <a:prstGeom prst="rect">
            <a:avLst/>
          </a:prstGeom>
          <a:noFill/>
        </p:spPr>
        <p:txBody>
          <a:bodyPr wrap="square" rtlCol="0">
            <a:spAutoFit/>
          </a:bodyPr>
          <a:lstStyle/>
          <a:p>
            <a:r>
              <a:rPr lang="en-US" sz="3600" u="sng" dirty="0">
                <a:solidFill>
                  <a:srgbClr val="C00000"/>
                </a:solidFill>
              </a:rPr>
              <a:t>Conclusion</a:t>
            </a:r>
          </a:p>
        </p:txBody>
      </p:sp>
      <p:sp>
        <p:nvSpPr>
          <p:cNvPr id="3" name="TextBox 2">
            <a:extLst>
              <a:ext uri="{FF2B5EF4-FFF2-40B4-BE49-F238E27FC236}">
                <a16:creationId xmlns:a16="http://schemas.microsoft.com/office/drawing/2014/main" id="{B89ADB4E-B2E0-1F50-1F81-FE572393CBB5}"/>
              </a:ext>
            </a:extLst>
          </p:cNvPr>
          <p:cNvSpPr txBox="1"/>
          <p:nvPr/>
        </p:nvSpPr>
        <p:spPr>
          <a:xfrm>
            <a:off x="1047751" y="2711378"/>
            <a:ext cx="4914900" cy="2677656"/>
          </a:xfrm>
          <a:prstGeom prst="rect">
            <a:avLst/>
          </a:prstGeom>
          <a:noFill/>
        </p:spPr>
        <p:txBody>
          <a:bodyPr wrap="square" rtlCol="0">
            <a:spAutoFit/>
          </a:bodyPr>
          <a:lstStyle/>
          <a:p>
            <a:r>
              <a:rPr lang="en-US" sz="2400" u="sng" dirty="0"/>
              <a:t>Findings:</a:t>
            </a:r>
          </a:p>
          <a:p>
            <a:pPr marL="285750" indent="-285750">
              <a:buFont typeface="Arial" panose="020B0604020202020204" pitchFamily="34" charset="0"/>
              <a:buChar char="•"/>
            </a:pPr>
            <a:r>
              <a:rPr lang="en-US" sz="2400" dirty="0"/>
              <a:t>Increased understanding of pesticides </a:t>
            </a:r>
          </a:p>
          <a:p>
            <a:pPr marL="285750" indent="-285750">
              <a:buFont typeface="Arial" panose="020B0604020202020204" pitchFamily="34" charset="0"/>
              <a:buChar char="•"/>
            </a:pPr>
            <a:r>
              <a:rPr lang="en-US" sz="2400" dirty="0"/>
              <a:t>Increased understanding of pesticide safety</a:t>
            </a:r>
          </a:p>
          <a:p>
            <a:pPr marL="285750" indent="-285750">
              <a:buFont typeface="Arial" panose="020B0604020202020204" pitchFamily="34" charset="0"/>
              <a:buChar char="•"/>
            </a:pPr>
            <a:r>
              <a:rPr lang="en-US" sz="2400" dirty="0"/>
              <a:t>Increased understanding of worker’s rights</a:t>
            </a:r>
          </a:p>
        </p:txBody>
      </p:sp>
      <p:sp>
        <p:nvSpPr>
          <p:cNvPr id="4" name="TextBox 3">
            <a:extLst>
              <a:ext uri="{FF2B5EF4-FFF2-40B4-BE49-F238E27FC236}">
                <a16:creationId xmlns:a16="http://schemas.microsoft.com/office/drawing/2014/main" id="{5F442647-218D-D57F-55C8-4CA68A4F62F4}"/>
              </a:ext>
            </a:extLst>
          </p:cNvPr>
          <p:cNvSpPr txBox="1"/>
          <p:nvPr/>
        </p:nvSpPr>
        <p:spPr>
          <a:xfrm>
            <a:off x="6229350" y="2711378"/>
            <a:ext cx="4718298" cy="2677656"/>
          </a:xfrm>
          <a:prstGeom prst="rect">
            <a:avLst/>
          </a:prstGeom>
          <a:noFill/>
        </p:spPr>
        <p:txBody>
          <a:bodyPr wrap="square" rtlCol="0">
            <a:spAutoFit/>
          </a:bodyPr>
          <a:lstStyle/>
          <a:p>
            <a:r>
              <a:rPr lang="en-US" sz="2400" u="sng" dirty="0"/>
              <a:t>Areas For Improvement:</a:t>
            </a:r>
          </a:p>
          <a:p>
            <a:pPr marL="285750" indent="-285750">
              <a:buFont typeface="Arial" panose="020B0604020202020204" pitchFamily="34" charset="0"/>
              <a:buChar char="•"/>
            </a:pPr>
            <a:r>
              <a:rPr lang="en-US" sz="2400" dirty="0"/>
              <a:t>Larger sample size</a:t>
            </a:r>
          </a:p>
          <a:p>
            <a:pPr marL="285750" indent="-285750">
              <a:buFont typeface="Arial" panose="020B0604020202020204" pitchFamily="34" charset="0"/>
              <a:buChar char="•"/>
            </a:pPr>
            <a:r>
              <a:rPr lang="en-US" sz="2400" dirty="0"/>
              <a:t>Fully translated Spanish educational materials</a:t>
            </a:r>
          </a:p>
          <a:p>
            <a:pPr marL="285750" indent="-285750">
              <a:buFont typeface="Arial" panose="020B0604020202020204" pitchFamily="34" charset="0"/>
              <a:buChar char="•"/>
            </a:pPr>
            <a:r>
              <a:rPr lang="en-US" sz="2400" dirty="0"/>
              <a:t>Feedback from migrant workers after attending train-the-trainer sessions</a:t>
            </a:r>
          </a:p>
        </p:txBody>
      </p:sp>
    </p:spTree>
    <p:extLst>
      <p:ext uri="{BB962C8B-B14F-4D97-AF65-F5344CB8AC3E}">
        <p14:creationId xmlns:p14="http://schemas.microsoft.com/office/powerpoint/2010/main" val="347014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a:extLst>
            <a:ext uri="{FF2B5EF4-FFF2-40B4-BE49-F238E27FC236}">
              <a16:creationId xmlns:a16="http://schemas.microsoft.com/office/drawing/2014/main" id="{47372BED-CA31-11A8-62CB-3A0147297B74}"/>
            </a:ext>
          </a:extLst>
        </p:cNvPr>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F5169C1A-209B-02E3-0F4E-58CE8E46CA49}"/>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A0DC108E-8CE5-F530-E262-A16069A2B26A}"/>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48A51AC9-87F6-57E2-43DD-86E5CADD7E71}"/>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extBox 1">
            <a:extLst>
              <a:ext uri="{FF2B5EF4-FFF2-40B4-BE49-F238E27FC236}">
                <a16:creationId xmlns:a16="http://schemas.microsoft.com/office/drawing/2014/main" id="{8D4019C0-C4CE-EB0D-6A67-42E58A827A0A}"/>
              </a:ext>
            </a:extLst>
          </p:cNvPr>
          <p:cNvSpPr txBox="1"/>
          <p:nvPr/>
        </p:nvSpPr>
        <p:spPr>
          <a:xfrm>
            <a:off x="5537711" y="2291009"/>
            <a:ext cx="5857875" cy="646331"/>
          </a:xfrm>
          <a:prstGeom prst="rect">
            <a:avLst/>
          </a:prstGeom>
          <a:noFill/>
        </p:spPr>
        <p:txBody>
          <a:bodyPr wrap="square" rtlCol="0">
            <a:spAutoFit/>
          </a:bodyPr>
          <a:lstStyle/>
          <a:p>
            <a:pPr algn="ctr"/>
            <a:r>
              <a:rPr lang="en-US" sz="3600" u="sng" dirty="0">
                <a:solidFill>
                  <a:srgbClr val="C00000"/>
                </a:solidFill>
              </a:rPr>
              <a:t>Future Studies</a:t>
            </a:r>
          </a:p>
        </p:txBody>
      </p:sp>
      <p:sp>
        <p:nvSpPr>
          <p:cNvPr id="3" name="TextBox 2">
            <a:extLst>
              <a:ext uri="{FF2B5EF4-FFF2-40B4-BE49-F238E27FC236}">
                <a16:creationId xmlns:a16="http://schemas.microsoft.com/office/drawing/2014/main" id="{586493E5-A1BF-F80B-54A1-B59C26DB18B9}"/>
              </a:ext>
            </a:extLst>
          </p:cNvPr>
          <p:cNvSpPr txBox="1"/>
          <p:nvPr/>
        </p:nvSpPr>
        <p:spPr>
          <a:xfrm>
            <a:off x="5537711" y="3429000"/>
            <a:ext cx="6334125"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Follow up with community health workers</a:t>
            </a:r>
          </a:p>
          <a:p>
            <a:pPr marL="285750" indent="-285750">
              <a:buFont typeface="Arial" panose="020B0604020202020204" pitchFamily="34" charset="0"/>
              <a:buChar char="•"/>
            </a:pPr>
            <a:r>
              <a:rPr lang="en-US" sz="2800" dirty="0"/>
              <a:t>Follow up with migrant farmworker communities</a:t>
            </a:r>
          </a:p>
          <a:p>
            <a:pPr marL="285750" indent="-285750">
              <a:buFont typeface="Arial" panose="020B0604020202020204" pitchFamily="34" charset="0"/>
              <a:buChar char="•"/>
            </a:pPr>
            <a:r>
              <a:rPr lang="en-US" sz="2800" dirty="0"/>
              <a:t>Population health before and after trainings</a:t>
            </a:r>
          </a:p>
        </p:txBody>
      </p:sp>
      <p:pic>
        <p:nvPicPr>
          <p:cNvPr id="4" name="Picture 3">
            <a:extLst>
              <a:ext uri="{FF2B5EF4-FFF2-40B4-BE49-F238E27FC236}">
                <a16:creationId xmlns:a16="http://schemas.microsoft.com/office/drawing/2014/main" id="{4EE71168-1290-8EC6-8EAF-A7CB5F7148DF}"/>
              </a:ext>
            </a:extLst>
          </p:cNvPr>
          <p:cNvPicPr>
            <a:picLocks noChangeAspect="1"/>
          </p:cNvPicPr>
          <p:nvPr/>
        </p:nvPicPr>
        <p:blipFill>
          <a:blip r:embed="rId4"/>
          <a:stretch>
            <a:fillRect/>
          </a:stretch>
        </p:blipFill>
        <p:spPr>
          <a:xfrm>
            <a:off x="-38100" y="1268703"/>
            <a:ext cx="4480232" cy="5589297"/>
          </a:xfrm>
          <a:prstGeom prst="rect">
            <a:avLst/>
          </a:prstGeom>
        </p:spPr>
      </p:pic>
    </p:spTree>
    <p:extLst>
      <p:ext uri="{BB962C8B-B14F-4D97-AF65-F5344CB8AC3E}">
        <p14:creationId xmlns:p14="http://schemas.microsoft.com/office/powerpoint/2010/main" val="30049266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TotalTime>
  <Words>611</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Source Sans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Campuzano, Erica</dc:creator>
  <cp:lastModifiedBy>Sarah Provencher</cp:lastModifiedBy>
  <cp:revision>305</cp:revision>
  <dcterms:created xsi:type="dcterms:W3CDTF">2023-03-20T19:13:22Z</dcterms:created>
  <dcterms:modified xsi:type="dcterms:W3CDTF">2024-03-08T01:10:13Z</dcterms:modified>
</cp:coreProperties>
</file>