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1" r:id="rId5"/>
    <p:sldId id="263" r:id="rId6"/>
    <p:sldId id="264" r:id="rId7"/>
    <p:sldId id="265" r:id="rId8"/>
    <p:sldId id="262" r:id="rId9"/>
    <p:sldId id="266" r:id="rId10"/>
    <p:sldId id="274" r:id="rId11"/>
    <p:sldId id="277" r:id="rId12"/>
    <p:sldId id="278" r:id="rId13"/>
    <p:sldId id="268" r:id="rId14"/>
    <p:sldId id="276" r:id="rId15"/>
    <p:sldId id="271" r:id="rId16"/>
    <p:sldId id="270" r:id="rId17"/>
    <p:sldId id="273" r:id="rId18"/>
  </p:sldIdLst>
  <p:sldSz cx="12192000" cy="6858000"/>
  <p:notesSz cx="6858000" cy="9144000"/>
  <p:defaultTextStyle>
    <a:defPPr>
      <a:defRPr lang="en-US"/>
    </a:defPPr>
    <a:lvl1pPr marL="0" algn="l" defTabSz="914087" rtl="0" eaLnBrk="1" latinLnBrk="0" hangingPunct="1">
      <a:defRPr sz="1800" kern="1200">
        <a:solidFill>
          <a:schemeClr val="tx1"/>
        </a:solidFill>
        <a:latin typeface="+mn-lt"/>
        <a:ea typeface="+mn-ea"/>
        <a:cs typeface="+mn-cs"/>
      </a:defRPr>
    </a:lvl1pPr>
    <a:lvl2pPr marL="457043" algn="l" defTabSz="914087" rtl="0" eaLnBrk="1" latinLnBrk="0" hangingPunct="1">
      <a:defRPr sz="1800" kern="1200">
        <a:solidFill>
          <a:schemeClr val="tx1"/>
        </a:solidFill>
        <a:latin typeface="+mn-lt"/>
        <a:ea typeface="+mn-ea"/>
        <a:cs typeface="+mn-cs"/>
      </a:defRPr>
    </a:lvl2pPr>
    <a:lvl3pPr marL="914087" algn="l" defTabSz="914087" rtl="0" eaLnBrk="1" latinLnBrk="0" hangingPunct="1">
      <a:defRPr sz="1800" kern="1200">
        <a:solidFill>
          <a:schemeClr val="tx1"/>
        </a:solidFill>
        <a:latin typeface="+mn-lt"/>
        <a:ea typeface="+mn-ea"/>
        <a:cs typeface="+mn-cs"/>
      </a:defRPr>
    </a:lvl3pPr>
    <a:lvl4pPr marL="1371129" algn="l" defTabSz="914087" rtl="0" eaLnBrk="1" latinLnBrk="0" hangingPunct="1">
      <a:defRPr sz="1800" kern="1200">
        <a:solidFill>
          <a:schemeClr val="tx1"/>
        </a:solidFill>
        <a:latin typeface="+mn-lt"/>
        <a:ea typeface="+mn-ea"/>
        <a:cs typeface="+mn-cs"/>
      </a:defRPr>
    </a:lvl4pPr>
    <a:lvl5pPr marL="1828173" algn="l" defTabSz="914087" rtl="0" eaLnBrk="1" latinLnBrk="0" hangingPunct="1">
      <a:defRPr sz="1800" kern="1200">
        <a:solidFill>
          <a:schemeClr val="tx1"/>
        </a:solidFill>
        <a:latin typeface="+mn-lt"/>
        <a:ea typeface="+mn-ea"/>
        <a:cs typeface="+mn-cs"/>
      </a:defRPr>
    </a:lvl5pPr>
    <a:lvl6pPr marL="2285215" algn="l" defTabSz="914087" rtl="0" eaLnBrk="1" latinLnBrk="0" hangingPunct="1">
      <a:defRPr sz="1800" kern="1200">
        <a:solidFill>
          <a:schemeClr val="tx1"/>
        </a:solidFill>
        <a:latin typeface="+mn-lt"/>
        <a:ea typeface="+mn-ea"/>
        <a:cs typeface="+mn-cs"/>
      </a:defRPr>
    </a:lvl6pPr>
    <a:lvl7pPr marL="2742258" algn="l" defTabSz="914087" rtl="0" eaLnBrk="1" latinLnBrk="0" hangingPunct="1">
      <a:defRPr sz="1800" kern="1200">
        <a:solidFill>
          <a:schemeClr val="tx1"/>
        </a:solidFill>
        <a:latin typeface="+mn-lt"/>
        <a:ea typeface="+mn-ea"/>
        <a:cs typeface="+mn-cs"/>
      </a:defRPr>
    </a:lvl7pPr>
    <a:lvl8pPr marL="3199302" algn="l" defTabSz="914087" rtl="0" eaLnBrk="1" latinLnBrk="0" hangingPunct="1">
      <a:defRPr sz="1800" kern="1200">
        <a:solidFill>
          <a:schemeClr val="tx1"/>
        </a:solidFill>
        <a:latin typeface="+mn-lt"/>
        <a:ea typeface="+mn-ea"/>
        <a:cs typeface="+mn-cs"/>
      </a:defRPr>
    </a:lvl8pPr>
    <a:lvl9pPr marL="3656345" algn="l" defTabSz="91408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BD49"/>
    <a:srgbClr val="F46946"/>
    <a:srgbClr val="9F0100"/>
    <a:srgbClr val="FFF4DE"/>
    <a:srgbClr val="AE4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5" autoAdjust="0"/>
    <p:restoredTop sz="83030"/>
  </p:normalViewPr>
  <p:slideViewPr>
    <p:cSldViewPr snapToGrid="0">
      <p:cViewPr>
        <p:scale>
          <a:sx n="130" d="100"/>
          <a:sy n="130" d="100"/>
        </p:scale>
        <p:origin x="128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FE2C7-791A-D34F-A614-EA9A831D89F5}" type="datetimeFigureOut">
              <a:rPr lang="en-US" smtClean="0"/>
              <a:t>3/21/23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4E3BE-23E1-CF4F-8596-2CAB3CAFABA0}" type="slidenum">
              <a:rPr lang="en-US" smtClean="0"/>
              <a:t>‹#›</a:t>
            </a:fld>
            <a:endParaRPr lang="en-US"/>
          </a:p>
        </p:txBody>
      </p:sp>
    </p:spTree>
    <p:extLst>
      <p:ext uri="{BB962C8B-B14F-4D97-AF65-F5344CB8AC3E}">
        <p14:creationId xmlns:p14="http://schemas.microsoft.com/office/powerpoint/2010/main" val="172138465"/>
      </p:ext>
    </p:extLst>
  </p:cSld>
  <p:clrMap bg1="lt1" tx1="dk1" bg2="lt2" tx2="dk2" accent1="accent1" accent2="accent2" accent3="accent3" accent4="accent4" accent5="accent5" accent6="accent6" hlink="hlink" folHlink="folHlink"/>
  <p:notesStyle>
    <a:lvl1pPr marL="0" algn="l" defTabSz="914087" rtl="0" eaLnBrk="1" latinLnBrk="0" hangingPunct="1">
      <a:defRPr sz="1200" kern="1200">
        <a:solidFill>
          <a:schemeClr val="tx1"/>
        </a:solidFill>
        <a:latin typeface="+mn-lt"/>
        <a:ea typeface="+mn-ea"/>
        <a:cs typeface="+mn-cs"/>
      </a:defRPr>
    </a:lvl1pPr>
    <a:lvl2pPr marL="457043" algn="l" defTabSz="914087" rtl="0" eaLnBrk="1" latinLnBrk="0" hangingPunct="1">
      <a:defRPr sz="1200" kern="1200">
        <a:solidFill>
          <a:schemeClr val="tx1"/>
        </a:solidFill>
        <a:latin typeface="+mn-lt"/>
        <a:ea typeface="+mn-ea"/>
        <a:cs typeface="+mn-cs"/>
      </a:defRPr>
    </a:lvl2pPr>
    <a:lvl3pPr marL="914087" algn="l" defTabSz="914087" rtl="0" eaLnBrk="1" latinLnBrk="0" hangingPunct="1">
      <a:defRPr sz="1200" kern="1200">
        <a:solidFill>
          <a:schemeClr val="tx1"/>
        </a:solidFill>
        <a:latin typeface="+mn-lt"/>
        <a:ea typeface="+mn-ea"/>
        <a:cs typeface="+mn-cs"/>
      </a:defRPr>
    </a:lvl3pPr>
    <a:lvl4pPr marL="1371129" algn="l" defTabSz="914087" rtl="0" eaLnBrk="1" latinLnBrk="0" hangingPunct="1">
      <a:defRPr sz="1200" kern="1200">
        <a:solidFill>
          <a:schemeClr val="tx1"/>
        </a:solidFill>
        <a:latin typeface="+mn-lt"/>
        <a:ea typeface="+mn-ea"/>
        <a:cs typeface="+mn-cs"/>
      </a:defRPr>
    </a:lvl4pPr>
    <a:lvl5pPr marL="1828173" algn="l" defTabSz="914087" rtl="0" eaLnBrk="1" latinLnBrk="0" hangingPunct="1">
      <a:defRPr sz="1200" kern="1200">
        <a:solidFill>
          <a:schemeClr val="tx1"/>
        </a:solidFill>
        <a:latin typeface="+mn-lt"/>
        <a:ea typeface="+mn-ea"/>
        <a:cs typeface="+mn-cs"/>
      </a:defRPr>
    </a:lvl5pPr>
    <a:lvl6pPr marL="2285215" algn="l" defTabSz="914087" rtl="0" eaLnBrk="1" latinLnBrk="0" hangingPunct="1">
      <a:defRPr sz="1200" kern="1200">
        <a:solidFill>
          <a:schemeClr val="tx1"/>
        </a:solidFill>
        <a:latin typeface="+mn-lt"/>
        <a:ea typeface="+mn-ea"/>
        <a:cs typeface="+mn-cs"/>
      </a:defRPr>
    </a:lvl6pPr>
    <a:lvl7pPr marL="2742258" algn="l" defTabSz="914087" rtl="0" eaLnBrk="1" latinLnBrk="0" hangingPunct="1">
      <a:defRPr sz="1200" kern="1200">
        <a:solidFill>
          <a:schemeClr val="tx1"/>
        </a:solidFill>
        <a:latin typeface="+mn-lt"/>
        <a:ea typeface="+mn-ea"/>
        <a:cs typeface="+mn-cs"/>
      </a:defRPr>
    </a:lvl7pPr>
    <a:lvl8pPr marL="3199302" algn="l" defTabSz="914087" rtl="0" eaLnBrk="1" latinLnBrk="0" hangingPunct="1">
      <a:defRPr sz="1200" kern="1200">
        <a:solidFill>
          <a:schemeClr val="tx1"/>
        </a:solidFill>
        <a:latin typeface="+mn-lt"/>
        <a:ea typeface="+mn-ea"/>
        <a:cs typeface="+mn-cs"/>
      </a:defRPr>
    </a:lvl8pPr>
    <a:lvl9pPr marL="3656345" algn="l" defTabSz="9140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087" rtl="0" eaLnBrk="1" fontAlgn="auto" latinLnBrk="0" hangingPunct="1">
              <a:lnSpc>
                <a:spcPct val="100000"/>
              </a:lnSpc>
              <a:spcBef>
                <a:spcPts val="0"/>
              </a:spcBef>
              <a:spcAft>
                <a:spcPts val="0"/>
              </a:spcAft>
              <a:buClrTx/>
              <a:buSzTx/>
              <a:buFontTx/>
              <a:buNone/>
              <a:tabLst/>
              <a:defRPr/>
            </a:pPr>
            <a:r>
              <a:rPr lang="en-US" dirty="0"/>
              <a:t>Hi, my name is Reagan Collins and I’m a medical student here at Texas Tech. Thank you for having me today – I’ll be presenting our work using the social vulnerability index to assess access to hernia repair in Texas</a:t>
            </a:r>
          </a:p>
          <a:p>
            <a:endParaRPr lang="en-US" dirty="0"/>
          </a:p>
          <a:p>
            <a:r>
              <a:rPr lang="en-US" dirty="0"/>
              <a:t>Email Sara about symposium (wants them all to attend)</a:t>
            </a:r>
          </a:p>
        </p:txBody>
      </p:sp>
      <p:sp>
        <p:nvSpPr>
          <p:cNvPr id="4" name="Slide Number Placeholder 3"/>
          <p:cNvSpPr>
            <a:spLocks noGrp="1"/>
          </p:cNvSpPr>
          <p:nvPr>
            <p:ph type="sldNum" sz="quarter" idx="5"/>
          </p:nvPr>
        </p:nvSpPr>
        <p:spPr/>
        <p:txBody>
          <a:bodyPr/>
          <a:lstStyle/>
          <a:p>
            <a:fld id="{1A84E3BE-23E1-CF4F-8596-2CAB3CAFABA0}" type="slidenum">
              <a:rPr lang="en-US" smtClean="0"/>
              <a:t>1</a:t>
            </a:fld>
            <a:endParaRPr lang="en-US"/>
          </a:p>
        </p:txBody>
      </p:sp>
    </p:spTree>
    <p:extLst>
      <p:ext uri="{BB962C8B-B14F-4D97-AF65-F5344CB8AC3E}">
        <p14:creationId xmlns:p14="http://schemas.microsoft.com/office/powerpoint/2010/main" val="123355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A total of over 230,000 cases were assessed, of which 63.1% underwent surgery. Patients who underwent surgery were more likely to be between 45-64 years old, male, White, non-Hispanic, privately insured, and urban residents (p&lt;0.05). Comparatively, patients who were admitted emergently were less likely to receive surgery (p&lt;0.05). When assessing SVI, patients with a higher SVI were less likely to receive surgery.  </a:t>
            </a:r>
            <a:endParaRPr lang="en-US" dirty="0"/>
          </a:p>
          <a:p>
            <a:endParaRPr lang="en-US" dirty="0"/>
          </a:p>
        </p:txBody>
      </p:sp>
      <p:sp>
        <p:nvSpPr>
          <p:cNvPr id="4" name="Slide Number Placeholder 3"/>
          <p:cNvSpPr>
            <a:spLocks noGrp="1"/>
          </p:cNvSpPr>
          <p:nvPr>
            <p:ph type="sldNum" sz="quarter" idx="5"/>
          </p:nvPr>
        </p:nvSpPr>
        <p:spPr/>
        <p:txBody>
          <a:bodyPr/>
          <a:lstStyle/>
          <a:p>
            <a:fld id="{1A84E3BE-23E1-CF4F-8596-2CAB3CAFABA0}" type="slidenum">
              <a:rPr lang="en-US" smtClean="0"/>
              <a:t>11</a:t>
            </a:fld>
            <a:endParaRPr lang="en-US"/>
          </a:p>
        </p:txBody>
      </p:sp>
    </p:spTree>
    <p:extLst>
      <p:ext uri="{BB962C8B-B14F-4D97-AF65-F5344CB8AC3E}">
        <p14:creationId xmlns:p14="http://schemas.microsoft.com/office/powerpoint/2010/main" val="3067422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then evaluated the relative risk of receiving hernia surgery for the low and high SVI groups compared to the average SVI group. Compared to patients with an average SVI, the low SVI group was 36% more likely to receive surgery while the high SVI group was 14% less likely to receive surgery. This association remained significant even after stratifying for age, sex, race, ethnicity, insurance status, urban/rural status, and type of hernia. For emergency admissions, however, there was no difference in receipt of surgery by SVI.</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High vulnerability (those with fewer resources)</a:t>
            </a:r>
          </a:p>
          <a:p>
            <a:endParaRPr lang="en-US" dirty="0"/>
          </a:p>
        </p:txBody>
      </p:sp>
      <p:sp>
        <p:nvSpPr>
          <p:cNvPr id="4" name="Slide Number Placeholder 3"/>
          <p:cNvSpPr>
            <a:spLocks noGrp="1"/>
          </p:cNvSpPr>
          <p:nvPr>
            <p:ph type="sldNum" sz="quarter" idx="5"/>
          </p:nvPr>
        </p:nvSpPr>
        <p:spPr/>
        <p:txBody>
          <a:bodyPr/>
          <a:lstStyle/>
          <a:p>
            <a:fld id="{1A84E3BE-23E1-CF4F-8596-2CAB3CAFABA0}" type="slidenum">
              <a:rPr lang="en-US" smtClean="0"/>
              <a:t>12</a:t>
            </a:fld>
            <a:endParaRPr lang="en-US"/>
          </a:p>
        </p:txBody>
      </p:sp>
    </p:spTree>
    <p:extLst>
      <p:ext uri="{BB962C8B-B14F-4D97-AF65-F5344CB8AC3E}">
        <p14:creationId xmlns:p14="http://schemas.microsoft.com/office/powerpoint/2010/main" val="2242498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 total of over 230,000 cases were assessed, of which 63.1% underwent surgery. Patients who underwent surgery were more likely to be between 45-64 years old, male, White, non-Hispanic, privately insured, and urban residents (p&lt;0.05). Comparatively, patients who were admitted emergently were less likely to receive surgery (p&lt;0.05). When assessing SVI, patients with a higher SVI were less likely to receive surgery.  </a:t>
            </a:r>
            <a:endParaRPr lang="en-US" dirty="0"/>
          </a:p>
        </p:txBody>
      </p:sp>
      <p:sp>
        <p:nvSpPr>
          <p:cNvPr id="4" name="Slide Number Placeholder 3"/>
          <p:cNvSpPr>
            <a:spLocks noGrp="1"/>
          </p:cNvSpPr>
          <p:nvPr>
            <p:ph type="sldNum" sz="quarter" idx="5"/>
          </p:nvPr>
        </p:nvSpPr>
        <p:spPr/>
        <p:txBody>
          <a:bodyPr/>
          <a:lstStyle/>
          <a:p>
            <a:fld id="{1A84E3BE-23E1-CF4F-8596-2CAB3CAFABA0}" type="slidenum">
              <a:rPr lang="en-US" smtClean="0"/>
              <a:t>13</a:t>
            </a:fld>
            <a:endParaRPr lang="en-US"/>
          </a:p>
        </p:txBody>
      </p:sp>
    </p:spTree>
    <p:extLst>
      <p:ext uri="{BB962C8B-B14F-4D97-AF65-F5344CB8AC3E}">
        <p14:creationId xmlns:p14="http://schemas.microsoft.com/office/powerpoint/2010/main" val="3393729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table shows the relative risk of receiving hernia surgery for the low and high SVI groups compared to the average SVI group. Compared to patients with an average SVI, the low SVI group was 36% more likely to receive surgery while the high SVI group was 14% less likely to receive surgery. This association remained significant even after stratifying for age, sex, race, ethnicity, insurance status, urban/rural status, and type of hernia. For emergency admissions, however, there was no difference in receipt of surgery by SVI.</a:t>
            </a:r>
          </a:p>
        </p:txBody>
      </p:sp>
      <p:sp>
        <p:nvSpPr>
          <p:cNvPr id="4" name="Slide Number Placeholder 3"/>
          <p:cNvSpPr>
            <a:spLocks noGrp="1"/>
          </p:cNvSpPr>
          <p:nvPr>
            <p:ph type="sldNum" sz="quarter" idx="5"/>
          </p:nvPr>
        </p:nvSpPr>
        <p:spPr/>
        <p:txBody>
          <a:bodyPr/>
          <a:lstStyle/>
          <a:p>
            <a:fld id="{1A84E3BE-23E1-CF4F-8596-2CAB3CAFABA0}" type="slidenum">
              <a:rPr lang="en-US" smtClean="0"/>
              <a:t>14</a:t>
            </a:fld>
            <a:endParaRPr lang="en-US"/>
          </a:p>
        </p:txBody>
      </p:sp>
    </p:spTree>
    <p:extLst>
      <p:ext uri="{BB962C8B-B14F-4D97-AF65-F5344CB8AC3E}">
        <p14:creationId xmlns:p14="http://schemas.microsoft.com/office/powerpoint/2010/main" val="2478270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dirty="0"/>
              <a:t>Our study has several limitations that should be acknowledged. This was a retrospective study, and while Texas hospital systems serve a diverse population of patients, the results may not be broadly generalizable to all other states across the country. Furthermore, although unlikely, it is possible that the patient may have elected not to undergo surgery due to personal preference which is not captured in the database. Finally, the SVI is reported at the county level, thus there are inherent limitations to generalizing it to the individual patient level. </a:t>
            </a:r>
            <a:endParaRPr lang="en-US" dirty="0"/>
          </a:p>
        </p:txBody>
      </p:sp>
      <p:sp>
        <p:nvSpPr>
          <p:cNvPr id="4" name="Slide Number Placeholder 3"/>
          <p:cNvSpPr>
            <a:spLocks noGrp="1"/>
          </p:cNvSpPr>
          <p:nvPr>
            <p:ph type="sldNum" sz="quarter" idx="5"/>
          </p:nvPr>
        </p:nvSpPr>
        <p:spPr/>
        <p:txBody>
          <a:bodyPr/>
          <a:lstStyle/>
          <a:p>
            <a:fld id="{1A84E3BE-23E1-CF4F-8596-2CAB3CAFABA0}" type="slidenum">
              <a:rPr lang="en-US" smtClean="0"/>
              <a:t>15</a:t>
            </a:fld>
            <a:endParaRPr lang="en-US"/>
          </a:p>
        </p:txBody>
      </p:sp>
    </p:spTree>
    <p:extLst>
      <p:ext uri="{BB962C8B-B14F-4D97-AF65-F5344CB8AC3E}">
        <p14:creationId xmlns:p14="http://schemas.microsoft.com/office/powerpoint/2010/main" val="1135241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76208" marR="0" lvl="0" indent="0" algn="l" defTabSz="914087" rtl="0" eaLnBrk="1" fontAlgn="auto" latinLnBrk="0" hangingPunct="1">
              <a:lnSpc>
                <a:spcPct val="100000"/>
              </a:lnSpc>
              <a:spcBef>
                <a:spcPts val="0"/>
              </a:spcBef>
              <a:spcAft>
                <a:spcPts val="0"/>
              </a:spcAft>
              <a:buClrTx/>
              <a:buSzTx/>
              <a:buFontTx/>
              <a:buNone/>
              <a:tabLst/>
              <a:defRPr/>
            </a:pPr>
            <a:r>
              <a:rPr lang="en-US" sz="1200" dirty="0"/>
              <a:t>In conclusion, vulnerable patients are less likely to undergo appropriate surgical hernia repair in the non-emergent setting.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difference disappears during emergency admission.</a:t>
            </a:r>
            <a:r>
              <a:rPr lang="en-US" sz="1200" dirty="0"/>
              <a:t> SDOH that may serve as barriers to surgical care should be considered in the evaluation of patients with inguinal and umbilical hernias. SVI may be a more sensitive method at identifying social determinants affecting health care access beyond standard metrics such as race, gender, and insurance.</a:t>
            </a:r>
            <a:endParaRPr lang="en" sz="1200" dirty="0"/>
          </a:p>
          <a:p>
            <a:pPr marL="76208" marR="0" lvl="0" indent="0" algn="l" defTabSz="914087" rtl="0" eaLnBrk="1" fontAlgn="auto" latinLnBrk="0" hangingPunct="1">
              <a:lnSpc>
                <a:spcPct val="100000"/>
              </a:lnSpc>
              <a:spcBef>
                <a:spcPts val="0"/>
              </a:spcBef>
              <a:spcAft>
                <a:spcPts val="0"/>
              </a:spcAft>
              <a:buClrTx/>
              <a:buSzTx/>
              <a:buFontTx/>
              <a:buNone/>
              <a:tabLst/>
              <a:defRPr/>
            </a:pPr>
            <a:endParaRPr lang="en" sz="1200" dirty="0"/>
          </a:p>
          <a:p>
            <a:pPr marL="76208" indent="0">
              <a:spcBef>
                <a:spcPts val="0"/>
              </a:spcBef>
              <a:buNone/>
            </a:pPr>
            <a:endParaRPr lang="en" sz="1200" dirty="0"/>
          </a:p>
        </p:txBody>
      </p:sp>
      <p:sp>
        <p:nvSpPr>
          <p:cNvPr id="4" name="Slide Number Placeholder 3"/>
          <p:cNvSpPr>
            <a:spLocks noGrp="1"/>
          </p:cNvSpPr>
          <p:nvPr>
            <p:ph type="sldNum" sz="quarter" idx="5"/>
          </p:nvPr>
        </p:nvSpPr>
        <p:spPr/>
        <p:txBody>
          <a:bodyPr/>
          <a:lstStyle/>
          <a:p>
            <a:fld id="{1A84E3BE-23E1-CF4F-8596-2CAB3CAFABA0}" type="slidenum">
              <a:rPr lang="en-US" smtClean="0"/>
              <a:t>16</a:t>
            </a:fld>
            <a:endParaRPr lang="en-US"/>
          </a:p>
        </p:txBody>
      </p:sp>
    </p:spTree>
    <p:extLst>
      <p:ext uri="{BB962C8B-B14F-4D97-AF65-F5344CB8AC3E}">
        <p14:creationId xmlns:p14="http://schemas.microsoft.com/office/powerpoint/2010/main" val="2552761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4E3BE-23E1-CF4F-8596-2CAB3CAFABA0}" type="slidenum">
              <a:rPr lang="en-US" smtClean="0"/>
              <a:t>17</a:t>
            </a:fld>
            <a:endParaRPr lang="en-US"/>
          </a:p>
        </p:txBody>
      </p:sp>
    </p:spTree>
    <p:extLst>
      <p:ext uri="{BB962C8B-B14F-4D97-AF65-F5344CB8AC3E}">
        <p14:creationId xmlns:p14="http://schemas.microsoft.com/office/powerpoint/2010/main" val="1419594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ts val="0"/>
              </a:spcBef>
              <a:spcAft>
                <a:spcPts val="0"/>
              </a:spcAft>
            </a:pPr>
            <a:r>
              <a:rPr lang="en-US" sz="1200" spc="9" dirty="0"/>
              <a:t>Ventral hernia repairs are one of the most common general surgery procedures with over 350,000 performed in the US each. Surgery is often recommended as it is the only definitive treatment for ventral hernias and can prevent a rare but serious complication called strangulation. However, the effect of social determinants of health on receiving appropriate hernia surgery is unclear. </a:t>
            </a:r>
          </a:p>
          <a:p>
            <a:pPr marL="0" marR="0">
              <a:spcBef>
                <a:spcPts val="0"/>
              </a:spcBef>
              <a:spcAft>
                <a:spcPts val="0"/>
              </a:spcAft>
            </a:pPr>
            <a:endParaRPr lang="en-US" sz="1200" spc="9" dirty="0"/>
          </a:p>
        </p:txBody>
      </p:sp>
      <p:sp>
        <p:nvSpPr>
          <p:cNvPr id="4" name="Slide Number Placeholder 3"/>
          <p:cNvSpPr>
            <a:spLocks noGrp="1"/>
          </p:cNvSpPr>
          <p:nvPr>
            <p:ph type="sldNum" sz="quarter" idx="5"/>
          </p:nvPr>
        </p:nvSpPr>
        <p:spPr/>
        <p:txBody>
          <a:bodyPr/>
          <a:lstStyle/>
          <a:p>
            <a:fld id="{1A84E3BE-23E1-CF4F-8596-2CAB3CAFABA0}" type="slidenum">
              <a:rPr lang="en-US" smtClean="0"/>
              <a:t>3</a:t>
            </a:fld>
            <a:endParaRPr lang="en-US"/>
          </a:p>
        </p:txBody>
      </p:sp>
    </p:spTree>
    <p:extLst>
      <p:ext uri="{BB962C8B-B14F-4D97-AF65-F5344CB8AC3E}">
        <p14:creationId xmlns:p14="http://schemas.microsoft.com/office/powerpoint/2010/main" val="253842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dirty="0" err="1">
                <a:effectLst/>
                <a:latin typeface="Calibri" panose="020F0502020204030204" pitchFamily="34" charset="0"/>
                <a:ea typeface="Calibri" panose="020F0502020204030204" pitchFamily="34" charset="0"/>
                <a:cs typeface="Times New Roman" panose="02020603050405020304" pitchFamily="18" charset="0"/>
              </a:rPr>
              <a:t>HealthyPeople</a:t>
            </a:r>
            <a:r>
              <a:rPr lang="en-US" sz="1000" dirty="0">
                <a:effectLst/>
                <a:latin typeface="Calibri" panose="020F0502020204030204" pitchFamily="34" charset="0"/>
                <a:ea typeface="Calibri" panose="020F0502020204030204" pitchFamily="34" charset="0"/>
                <a:cs typeface="Times New Roman" panose="02020603050405020304" pitchFamily="18" charset="0"/>
              </a:rPr>
              <a:t> 2030 defines social determinants of health as the conditions in which people are born, grow, live, work and age.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These factors include health insurance, socioeconomic status, access to care, and education, among others. The Centers for Disease Control and Prevention Social Vulnerability Index (SVI) has emerged as a surrogate for assigning social vulnerability to counties and census tracts.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*double check this image</a:t>
            </a:r>
          </a:p>
        </p:txBody>
      </p:sp>
      <p:sp>
        <p:nvSpPr>
          <p:cNvPr id="4" name="Slide Number Placeholder 3"/>
          <p:cNvSpPr>
            <a:spLocks noGrp="1"/>
          </p:cNvSpPr>
          <p:nvPr>
            <p:ph type="sldNum" sz="quarter" idx="5"/>
          </p:nvPr>
        </p:nvSpPr>
        <p:spPr/>
        <p:txBody>
          <a:bodyPr/>
          <a:lstStyle/>
          <a:p>
            <a:fld id="{1A84E3BE-23E1-CF4F-8596-2CAB3CAFABA0}" type="slidenum">
              <a:rPr lang="en-US" smtClean="0"/>
              <a:t>4</a:t>
            </a:fld>
            <a:endParaRPr lang="en-US"/>
          </a:p>
        </p:txBody>
      </p:sp>
    </p:spTree>
    <p:extLst>
      <p:ext uri="{BB962C8B-B14F-4D97-AF65-F5344CB8AC3E}">
        <p14:creationId xmlns:p14="http://schemas.microsoft.com/office/powerpoint/2010/main" val="99086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800" dirty="0">
                <a:effectLst/>
                <a:latin typeface="Calibri" panose="020F0502020204030204" pitchFamily="34" charset="0"/>
                <a:ea typeface="Calibri" panose="020F0502020204030204" pitchFamily="34" charset="0"/>
                <a:cs typeface="Times New Roman" panose="02020603050405020304" pitchFamily="18" charset="0"/>
              </a:rPr>
              <a:t>The SVI assigns an overall vulnerability score to a geographic area based on 4 social determinants of health (SDOH)</a:t>
            </a:r>
            <a:r>
              <a:rPr lang="en-US" sz="1000" dirty="0">
                <a:effectLst/>
                <a:latin typeface="Calibri" panose="020F0502020204030204" pitchFamily="34" charset="0"/>
                <a:ea typeface="Calibri" panose="020F0502020204030204" pitchFamily="34" charset="0"/>
                <a:cs typeface="Times New Roman" panose="02020603050405020304" pitchFamily="18" charset="0"/>
              </a:rPr>
              <a:t> subthemes including:</a:t>
            </a:r>
          </a:p>
        </p:txBody>
      </p:sp>
      <p:sp>
        <p:nvSpPr>
          <p:cNvPr id="4" name="Slide Number Placeholder 3"/>
          <p:cNvSpPr>
            <a:spLocks noGrp="1"/>
          </p:cNvSpPr>
          <p:nvPr>
            <p:ph type="sldNum" sz="quarter" idx="5"/>
          </p:nvPr>
        </p:nvSpPr>
        <p:spPr/>
        <p:txBody>
          <a:bodyPr/>
          <a:lstStyle/>
          <a:p>
            <a:fld id="{1A84E3BE-23E1-CF4F-8596-2CAB3CAFABA0}" type="slidenum">
              <a:rPr lang="en-US" smtClean="0"/>
              <a:t>5</a:t>
            </a:fld>
            <a:endParaRPr lang="en-US"/>
          </a:p>
        </p:txBody>
      </p:sp>
    </p:spTree>
    <p:extLst>
      <p:ext uri="{BB962C8B-B14F-4D97-AF65-F5344CB8AC3E}">
        <p14:creationId xmlns:p14="http://schemas.microsoft.com/office/powerpoint/2010/main" val="329129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socioeconomic status, household composition and disability, minority status and language, and housing type and transportation</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1A84E3BE-23E1-CF4F-8596-2CAB3CAFABA0}" type="slidenum">
              <a:rPr lang="en-US" smtClean="0"/>
              <a:t>6</a:t>
            </a:fld>
            <a:endParaRPr lang="en-US"/>
          </a:p>
        </p:txBody>
      </p:sp>
    </p:spTree>
    <p:extLst>
      <p:ext uri="{BB962C8B-B14F-4D97-AF65-F5344CB8AC3E}">
        <p14:creationId xmlns:p14="http://schemas.microsoft.com/office/powerpoint/2010/main" val="282415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These 4 subthemes are based on 15 social factors obtained from US Census data. </a:t>
            </a:r>
            <a:endParaRPr lang="en-US" dirty="0"/>
          </a:p>
        </p:txBody>
      </p:sp>
      <p:sp>
        <p:nvSpPr>
          <p:cNvPr id="4" name="Slide Number Placeholder 3"/>
          <p:cNvSpPr>
            <a:spLocks noGrp="1"/>
          </p:cNvSpPr>
          <p:nvPr>
            <p:ph type="sldNum" sz="quarter" idx="5"/>
          </p:nvPr>
        </p:nvSpPr>
        <p:spPr/>
        <p:txBody>
          <a:bodyPr/>
          <a:lstStyle/>
          <a:p>
            <a:fld id="{1A84E3BE-23E1-CF4F-8596-2CAB3CAFABA0}" type="slidenum">
              <a:rPr lang="en-US" smtClean="0"/>
              <a:t>7</a:t>
            </a:fld>
            <a:endParaRPr lang="en-US"/>
          </a:p>
        </p:txBody>
      </p:sp>
    </p:spTree>
    <p:extLst>
      <p:ext uri="{BB962C8B-B14F-4D97-AF65-F5344CB8AC3E}">
        <p14:creationId xmlns:p14="http://schemas.microsoft.com/office/powerpoint/2010/main" val="2977254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087"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Identifying the relationship between SVI and receipt of surgical hernia repair is integral to identifying at-risk patients who may face barriers to receiving appropriate care. </a:t>
            </a:r>
            <a:r>
              <a:rPr lang="en-US" sz="1200" dirty="0">
                <a:effectLst/>
                <a:latin typeface="Calibri" panose="020F0502020204030204" pitchFamily="34" charset="0"/>
                <a:ea typeface="Calibri" panose="020F0502020204030204" pitchFamily="34" charset="0"/>
                <a:cs typeface="Times New Roman" panose="02020603050405020304" pitchFamily="18" charset="0"/>
              </a:rPr>
              <a:t>We aimed to assess </a:t>
            </a:r>
            <a:r>
              <a:rPr lang="en-US" sz="1200" spc="9" dirty="0"/>
              <a:t>the </a:t>
            </a:r>
            <a:r>
              <a:rPr lang="en-US" sz="1200" b="1" spc="9" dirty="0"/>
              <a:t>impact of social </a:t>
            </a:r>
            <a:r>
              <a:rPr lang="en-US" sz="1200" b="1" dirty="0"/>
              <a:t>vulnerability</a:t>
            </a:r>
            <a:r>
              <a:rPr lang="en-US" sz="1200" dirty="0"/>
              <a:t> </a:t>
            </a:r>
            <a:r>
              <a:rPr lang="en-US" sz="1200" spc="9" dirty="0"/>
              <a:t>on the likelihood of undergoing </a:t>
            </a:r>
            <a:r>
              <a:rPr lang="en-US" sz="1200" b="1" spc="9" dirty="0"/>
              <a:t>elective and emergent </a:t>
            </a:r>
            <a:r>
              <a:rPr lang="en-US" sz="1200" b="1" dirty="0"/>
              <a:t>hernia repair</a:t>
            </a:r>
            <a:r>
              <a:rPr lang="en-US" sz="1200" dirty="0"/>
              <a:t> in Texas </a:t>
            </a:r>
            <a:endParaRPr lang="en-US" sz="1200" spc="9" dirty="0"/>
          </a:p>
          <a:p>
            <a:endParaRPr lang="en-US" dirty="0"/>
          </a:p>
        </p:txBody>
      </p:sp>
      <p:sp>
        <p:nvSpPr>
          <p:cNvPr id="4" name="Slide Number Placeholder 3"/>
          <p:cNvSpPr>
            <a:spLocks noGrp="1"/>
          </p:cNvSpPr>
          <p:nvPr>
            <p:ph type="sldNum" sz="quarter" idx="5"/>
          </p:nvPr>
        </p:nvSpPr>
        <p:spPr/>
        <p:txBody>
          <a:bodyPr/>
          <a:lstStyle/>
          <a:p>
            <a:fld id="{1A84E3BE-23E1-CF4F-8596-2CAB3CAFABA0}" type="slidenum">
              <a:rPr lang="en-US" smtClean="0"/>
              <a:t>8</a:t>
            </a:fld>
            <a:endParaRPr lang="en-US"/>
          </a:p>
        </p:txBody>
      </p:sp>
    </p:spTree>
    <p:extLst>
      <p:ext uri="{BB962C8B-B14F-4D97-AF65-F5344CB8AC3E}">
        <p14:creationId xmlns:p14="http://schemas.microsoft.com/office/powerpoint/2010/main" val="563546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 retrospective cohort analysis of the Texas Hospital Inpatient Discharge Public Use Data File (PUDF) and the Texas Outpatient Surgical and Radiological Procedure PUDF from 2016 to 2019. Patients greater than 18 years of age with a diagnosis of inguinal or umbilical hernia were included. Data collected included patient demographics, insurance status, rural/urban residence, emergent/elective setting, and receipt of surgery.</a:t>
            </a:r>
          </a:p>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A84E3BE-23E1-CF4F-8596-2CAB3CAFABA0}" type="slidenum">
              <a:rPr lang="en-US" smtClean="0"/>
              <a:t>9</a:t>
            </a:fld>
            <a:endParaRPr lang="en-US"/>
          </a:p>
        </p:txBody>
      </p:sp>
    </p:spTree>
    <p:extLst>
      <p:ext uri="{BB962C8B-B14F-4D97-AF65-F5344CB8AC3E}">
        <p14:creationId xmlns:p14="http://schemas.microsoft.com/office/powerpoint/2010/main" val="255252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SVI and urban/rural status were merged with our database at the county level. </a:t>
            </a:r>
            <a:r>
              <a:rPr lang="en-US" sz="1800" dirty="0">
                <a:effectLst/>
                <a:latin typeface="Calibri" panose="020F0502020204030204" pitchFamily="34" charset="0"/>
                <a:ea typeface="Calibri" panose="020F0502020204030204" pitchFamily="34" charset="0"/>
                <a:cs typeface="Times New Roman" panose="02020603050405020304" pitchFamily="18" charset="0"/>
              </a:rPr>
              <a:t>Patients were stratified based on SVI quartiles, with the lowest quartile designated as low vulnerability, the middle two quartiles as average vulnerability, and the highest quartile as high vulnerability. T-test, chi-square, Wilcoxon rank sum, and logistic regression  were used, as appropriate. </a:t>
            </a:r>
          </a:p>
          <a:p>
            <a:endParaRPr lang="en-US" dirty="0"/>
          </a:p>
        </p:txBody>
      </p:sp>
      <p:sp>
        <p:nvSpPr>
          <p:cNvPr id="4" name="Slide Number Placeholder 3"/>
          <p:cNvSpPr>
            <a:spLocks noGrp="1"/>
          </p:cNvSpPr>
          <p:nvPr>
            <p:ph type="sldNum" sz="quarter" idx="5"/>
          </p:nvPr>
        </p:nvSpPr>
        <p:spPr/>
        <p:txBody>
          <a:bodyPr/>
          <a:lstStyle/>
          <a:p>
            <a:fld id="{1A84E3BE-23E1-CF4F-8596-2CAB3CAFABA0}" type="slidenum">
              <a:rPr lang="en-US" smtClean="0"/>
              <a:t>10</a:t>
            </a:fld>
            <a:endParaRPr lang="en-US"/>
          </a:p>
        </p:txBody>
      </p:sp>
    </p:spTree>
    <p:extLst>
      <p:ext uri="{BB962C8B-B14F-4D97-AF65-F5344CB8AC3E}">
        <p14:creationId xmlns:p14="http://schemas.microsoft.com/office/powerpoint/2010/main" val="394569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46" indent="0" algn="ctr">
              <a:buNone/>
              <a:defRPr sz="2000"/>
            </a:lvl2pPr>
            <a:lvl3pPr marL="914492" indent="0" algn="ctr">
              <a:buNone/>
              <a:defRPr sz="1800"/>
            </a:lvl3pPr>
            <a:lvl4pPr marL="1371738" indent="0" algn="ctr">
              <a:buNone/>
              <a:defRPr sz="1600"/>
            </a:lvl4pPr>
            <a:lvl5pPr marL="1828983" indent="0" algn="ctr">
              <a:buNone/>
              <a:defRPr sz="1600"/>
            </a:lvl5pPr>
            <a:lvl6pPr marL="2286228" indent="0" algn="ctr">
              <a:buNone/>
              <a:defRPr sz="1600"/>
            </a:lvl6pPr>
            <a:lvl7pPr marL="2743475" indent="0" algn="ctr">
              <a:buNone/>
              <a:defRPr sz="1600"/>
            </a:lvl7pPr>
            <a:lvl8pPr marL="3200720" indent="0" algn="ctr">
              <a:buNone/>
              <a:defRPr sz="1600"/>
            </a:lvl8pPr>
            <a:lvl9pPr marL="3657966"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6"/>
            <a:ext cx="10515600" cy="1500187"/>
          </a:xfrm>
        </p:spPr>
        <p:txBody>
          <a:bodyPr/>
          <a:lstStyle>
            <a:lvl1pPr marL="0" indent="0">
              <a:buNone/>
              <a:defRPr sz="2400">
                <a:solidFill>
                  <a:schemeClr val="tx1">
                    <a:tint val="75000"/>
                  </a:schemeClr>
                </a:solidFill>
              </a:defRPr>
            </a:lvl1pPr>
            <a:lvl2pPr marL="457246" indent="0">
              <a:buNone/>
              <a:defRPr sz="2000">
                <a:solidFill>
                  <a:schemeClr val="tx1">
                    <a:tint val="75000"/>
                  </a:schemeClr>
                </a:solidFill>
              </a:defRPr>
            </a:lvl2pPr>
            <a:lvl3pPr marL="914492" indent="0">
              <a:buNone/>
              <a:defRPr sz="1800">
                <a:solidFill>
                  <a:schemeClr val="tx1">
                    <a:tint val="75000"/>
                  </a:schemeClr>
                </a:solidFill>
              </a:defRPr>
            </a:lvl3pPr>
            <a:lvl4pPr marL="1371738" indent="0">
              <a:buNone/>
              <a:defRPr sz="1600">
                <a:solidFill>
                  <a:schemeClr val="tx1">
                    <a:tint val="75000"/>
                  </a:schemeClr>
                </a:solidFill>
              </a:defRPr>
            </a:lvl4pPr>
            <a:lvl5pPr marL="1828983" indent="0">
              <a:buNone/>
              <a:defRPr sz="1600">
                <a:solidFill>
                  <a:schemeClr val="tx1">
                    <a:tint val="75000"/>
                  </a:schemeClr>
                </a:solidFill>
              </a:defRPr>
            </a:lvl5pPr>
            <a:lvl6pPr marL="2286228" indent="0">
              <a:buNone/>
              <a:defRPr sz="1600">
                <a:solidFill>
                  <a:schemeClr val="tx1">
                    <a:tint val="75000"/>
                  </a:schemeClr>
                </a:solidFill>
              </a:defRPr>
            </a:lvl6pPr>
            <a:lvl7pPr marL="2743475" indent="0">
              <a:buNone/>
              <a:defRPr sz="1600">
                <a:solidFill>
                  <a:schemeClr val="tx1">
                    <a:tint val="75000"/>
                  </a:schemeClr>
                </a:solidFill>
              </a:defRPr>
            </a:lvl7pPr>
            <a:lvl8pPr marL="3200720" indent="0">
              <a:buNone/>
              <a:defRPr sz="1600">
                <a:solidFill>
                  <a:schemeClr val="tx1">
                    <a:tint val="75000"/>
                  </a:schemeClr>
                </a:solidFill>
              </a:defRPr>
            </a:lvl8pPr>
            <a:lvl9pPr marL="365796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246" indent="0">
              <a:buNone/>
              <a:defRPr sz="2000" b="1"/>
            </a:lvl2pPr>
            <a:lvl3pPr marL="914492" indent="0">
              <a:buNone/>
              <a:defRPr sz="1800" b="1"/>
            </a:lvl3pPr>
            <a:lvl4pPr marL="1371738" indent="0">
              <a:buNone/>
              <a:defRPr sz="1600" b="1"/>
            </a:lvl4pPr>
            <a:lvl5pPr marL="1828983" indent="0">
              <a:buNone/>
              <a:defRPr sz="1600" b="1"/>
            </a:lvl5pPr>
            <a:lvl6pPr marL="2286228" indent="0">
              <a:buNone/>
              <a:defRPr sz="1600" b="1"/>
            </a:lvl6pPr>
            <a:lvl7pPr marL="2743475" indent="0">
              <a:buNone/>
              <a:defRPr sz="1600" b="1"/>
            </a:lvl7pPr>
            <a:lvl8pPr marL="3200720" indent="0">
              <a:buNone/>
              <a:defRPr sz="1600" b="1"/>
            </a:lvl8pPr>
            <a:lvl9pPr marL="365796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46" indent="0">
              <a:buNone/>
              <a:defRPr sz="2000" b="1"/>
            </a:lvl2pPr>
            <a:lvl3pPr marL="914492" indent="0">
              <a:buNone/>
              <a:defRPr sz="1800" b="1"/>
            </a:lvl3pPr>
            <a:lvl4pPr marL="1371738" indent="0">
              <a:buNone/>
              <a:defRPr sz="1600" b="1"/>
            </a:lvl4pPr>
            <a:lvl5pPr marL="1828983" indent="0">
              <a:buNone/>
              <a:defRPr sz="1600" b="1"/>
            </a:lvl5pPr>
            <a:lvl6pPr marL="2286228" indent="0">
              <a:buNone/>
              <a:defRPr sz="1600" b="1"/>
            </a:lvl6pPr>
            <a:lvl7pPr marL="2743475" indent="0">
              <a:buNone/>
              <a:defRPr sz="1600" b="1"/>
            </a:lvl7pPr>
            <a:lvl8pPr marL="3200720" indent="0">
              <a:buNone/>
              <a:defRPr sz="1600" b="1"/>
            </a:lvl8pPr>
            <a:lvl9pPr marL="365796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91" y="2057400"/>
            <a:ext cx="3932237" cy="3811588"/>
          </a:xfrm>
        </p:spPr>
        <p:txBody>
          <a:bodyPr/>
          <a:lstStyle>
            <a:lvl1pPr marL="0" indent="0">
              <a:buNone/>
              <a:defRPr sz="1600"/>
            </a:lvl1pPr>
            <a:lvl2pPr marL="457246" indent="0">
              <a:buNone/>
              <a:defRPr sz="1400"/>
            </a:lvl2pPr>
            <a:lvl3pPr marL="914492" indent="0">
              <a:buNone/>
              <a:defRPr sz="1200"/>
            </a:lvl3pPr>
            <a:lvl4pPr marL="1371738" indent="0">
              <a:buNone/>
              <a:defRPr sz="1000"/>
            </a:lvl4pPr>
            <a:lvl5pPr marL="1828983" indent="0">
              <a:buNone/>
              <a:defRPr sz="1000"/>
            </a:lvl5pPr>
            <a:lvl6pPr marL="2286228" indent="0">
              <a:buNone/>
              <a:defRPr sz="1000"/>
            </a:lvl6pPr>
            <a:lvl7pPr marL="2743475" indent="0">
              <a:buNone/>
              <a:defRPr sz="1000"/>
            </a:lvl7pPr>
            <a:lvl8pPr marL="3200720" indent="0">
              <a:buNone/>
              <a:defRPr sz="1000"/>
            </a:lvl8pPr>
            <a:lvl9pPr marL="365796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46" indent="0">
              <a:buNone/>
              <a:defRPr sz="2800"/>
            </a:lvl2pPr>
            <a:lvl3pPr marL="914492" indent="0">
              <a:buNone/>
              <a:defRPr sz="2400"/>
            </a:lvl3pPr>
            <a:lvl4pPr marL="1371738" indent="0">
              <a:buNone/>
              <a:defRPr sz="2000"/>
            </a:lvl4pPr>
            <a:lvl5pPr marL="1828983" indent="0">
              <a:buNone/>
              <a:defRPr sz="2000"/>
            </a:lvl5pPr>
            <a:lvl6pPr marL="2286228" indent="0">
              <a:buNone/>
              <a:defRPr sz="2000"/>
            </a:lvl6pPr>
            <a:lvl7pPr marL="2743475" indent="0">
              <a:buNone/>
              <a:defRPr sz="2000"/>
            </a:lvl7pPr>
            <a:lvl8pPr marL="3200720" indent="0">
              <a:buNone/>
              <a:defRPr sz="2000"/>
            </a:lvl8pPr>
            <a:lvl9pPr marL="3657966"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91" y="2057400"/>
            <a:ext cx="3932237" cy="3811588"/>
          </a:xfrm>
        </p:spPr>
        <p:txBody>
          <a:bodyPr/>
          <a:lstStyle>
            <a:lvl1pPr marL="0" indent="0">
              <a:buNone/>
              <a:defRPr sz="1600"/>
            </a:lvl1pPr>
            <a:lvl2pPr marL="457246" indent="0">
              <a:buNone/>
              <a:defRPr sz="1400"/>
            </a:lvl2pPr>
            <a:lvl3pPr marL="914492" indent="0">
              <a:buNone/>
              <a:defRPr sz="1200"/>
            </a:lvl3pPr>
            <a:lvl4pPr marL="1371738" indent="0">
              <a:buNone/>
              <a:defRPr sz="1000"/>
            </a:lvl4pPr>
            <a:lvl5pPr marL="1828983" indent="0">
              <a:buNone/>
              <a:defRPr sz="1000"/>
            </a:lvl5pPr>
            <a:lvl6pPr marL="2286228" indent="0">
              <a:buNone/>
              <a:defRPr sz="1000"/>
            </a:lvl6pPr>
            <a:lvl7pPr marL="2743475" indent="0">
              <a:buNone/>
              <a:defRPr sz="1000"/>
            </a:lvl7pPr>
            <a:lvl8pPr marL="3200720" indent="0">
              <a:buNone/>
              <a:defRPr sz="1000"/>
            </a:lvl8pPr>
            <a:lvl9pPr marL="365796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9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23" indent="-228623" algn="l" defTabSz="91449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68" indent="-228623" algn="l" defTabSz="91449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4" indent="-228623" algn="l" defTabSz="91449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0"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606"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52"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9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43"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88" indent="-228623" algn="l" defTabSz="91449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92" rtl="0" eaLnBrk="1" latinLnBrk="0" hangingPunct="1">
        <a:defRPr sz="1800" kern="1200">
          <a:solidFill>
            <a:schemeClr val="tx1"/>
          </a:solidFill>
          <a:latin typeface="+mn-lt"/>
          <a:ea typeface="+mn-ea"/>
          <a:cs typeface="+mn-cs"/>
        </a:defRPr>
      </a:lvl1pPr>
      <a:lvl2pPr marL="457246" algn="l" defTabSz="914492" rtl="0" eaLnBrk="1" latinLnBrk="0" hangingPunct="1">
        <a:defRPr sz="1800" kern="1200">
          <a:solidFill>
            <a:schemeClr val="tx1"/>
          </a:solidFill>
          <a:latin typeface="+mn-lt"/>
          <a:ea typeface="+mn-ea"/>
          <a:cs typeface="+mn-cs"/>
        </a:defRPr>
      </a:lvl2pPr>
      <a:lvl3pPr marL="914492" algn="l" defTabSz="914492" rtl="0" eaLnBrk="1" latinLnBrk="0" hangingPunct="1">
        <a:defRPr sz="1800" kern="1200">
          <a:solidFill>
            <a:schemeClr val="tx1"/>
          </a:solidFill>
          <a:latin typeface="+mn-lt"/>
          <a:ea typeface="+mn-ea"/>
          <a:cs typeface="+mn-cs"/>
        </a:defRPr>
      </a:lvl3pPr>
      <a:lvl4pPr marL="1371738" algn="l" defTabSz="914492" rtl="0" eaLnBrk="1" latinLnBrk="0" hangingPunct="1">
        <a:defRPr sz="1800" kern="1200">
          <a:solidFill>
            <a:schemeClr val="tx1"/>
          </a:solidFill>
          <a:latin typeface="+mn-lt"/>
          <a:ea typeface="+mn-ea"/>
          <a:cs typeface="+mn-cs"/>
        </a:defRPr>
      </a:lvl4pPr>
      <a:lvl5pPr marL="1828983" algn="l" defTabSz="914492" rtl="0" eaLnBrk="1" latinLnBrk="0" hangingPunct="1">
        <a:defRPr sz="1800" kern="1200">
          <a:solidFill>
            <a:schemeClr val="tx1"/>
          </a:solidFill>
          <a:latin typeface="+mn-lt"/>
          <a:ea typeface="+mn-ea"/>
          <a:cs typeface="+mn-cs"/>
        </a:defRPr>
      </a:lvl5pPr>
      <a:lvl6pPr marL="2286228" algn="l" defTabSz="914492" rtl="0" eaLnBrk="1" latinLnBrk="0" hangingPunct="1">
        <a:defRPr sz="1800" kern="1200">
          <a:solidFill>
            <a:schemeClr val="tx1"/>
          </a:solidFill>
          <a:latin typeface="+mn-lt"/>
          <a:ea typeface="+mn-ea"/>
          <a:cs typeface="+mn-cs"/>
        </a:defRPr>
      </a:lvl6pPr>
      <a:lvl7pPr marL="2743475" algn="l" defTabSz="914492" rtl="0" eaLnBrk="1" latinLnBrk="0" hangingPunct="1">
        <a:defRPr sz="1800" kern="1200">
          <a:solidFill>
            <a:schemeClr val="tx1"/>
          </a:solidFill>
          <a:latin typeface="+mn-lt"/>
          <a:ea typeface="+mn-ea"/>
          <a:cs typeface="+mn-cs"/>
        </a:defRPr>
      </a:lvl7pPr>
      <a:lvl8pPr marL="3200720" algn="l" defTabSz="914492" rtl="0" eaLnBrk="1" latinLnBrk="0" hangingPunct="1">
        <a:defRPr sz="1800" kern="1200">
          <a:solidFill>
            <a:schemeClr val="tx1"/>
          </a:solidFill>
          <a:latin typeface="+mn-lt"/>
          <a:ea typeface="+mn-ea"/>
          <a:cs typeface="+mn-cs"/>
        </a:defRPr>
      </a:lvl8pPr>
      <a:lvl9pPr marL="3657966" algn="l" defTabSz="9144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2.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2.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2.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2.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48.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A picture containing text, outdoor, water, sunset&#10;&#10;Description automatically generated">
            <a:extLst>
              <a:ext uri="{FF2B5EF4-FFF2-40B4-BE49-F238E27FC236}">
                <a16:creationId xmlns:a16="http://schemas.microsoft.com/office/drawing/2014/main" id="{0F79BD2E-302A-24B3-A017-3A4625810FDD}"/>
              </a:ext>
            </a:extLst>
          </p:cNvPr>
          <p:cNvPicPr>
            <a:picLocks noChangeAspect="1"/>
          </p:cNvPicPr>
          <p:nvPr/>
        </p:nvPicPr>
        <p:blipFill>
          <a:blip r:embed="rId3"/>
          <a:stretch>
            <a:fillRect/>
          </a:stretch>
        </p:blipFill>
        <p:spPr>
          <a:xfrm>
            <a:off x="-3907" y="248"/>
            <a:ext cx="12199815" cy="6857511"/>
          </a:xfrm>
          <a:prstGeom prst="rect">
            <a:avLst/>
          </a:prstGeom>
        </p:spPr>
      </p:pic>
      <p:sp>
        <p:nvSpPr>
          <p:cNvPr id="8" name="Rectangle 7">
            <a:extLst>
              <a:ext uri="{FF2B5EF4-FFF2-40B4-BE49-F238E27FC236}">
                <a16:creationId xmlns:a16="http://schemas.microsoft.com/office/drawing/2014/main" id="{E0D9FF87-732C-AF34-166B-802164187D14}"/>
              </a:ext>
            </a:extLst>
          </p:cNvPr>
          <p:cNvSpPr/>
          <p:nvPr/>
        </p:nvSpPr>
        <p:spPr>
          <a:xfrm>
            <a:off x="4" y="5851770"/>
            <a:ext cx="12191999" cy="100623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AA6D3BD-FFC1-CBE6-D22B-DCAD63B5D47B}"/>
              </a:ext>
            </a:extLst>
          </p:cNvPr>
          <p:cNvSpPr txBox="1"/>
          <p:nvPr/>
        </p:nvSpPr>
        <p:spPr>
          <a:xfrm>
            <a:off x="5913349" y="588370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latin typeface="Source Sans Pro Black"/>
                <a:ea typeface="Source Sans Pro Black"/>
                <a:cs typeface="Calibri" panose="020F0502020204030204"/>
              </a:rPr>
              <a:t>1ST ANNUAL</a:t>
            </a:r>
          </a:p>
          <a:p>
            <a:pPr algn="r"/>
            <a:r>
              <a:rPr lang="en-US" b="1" dirty="0">
                <a:solidFill>
                  <a:schemeClr val="bg1"/>
                </a:solidFill>
                <a:latin typeface="Source Sans Pro Black"/>
              </a:rPr>
              <a:t>WEST TEXAS HEALTH DISPARITIES</a:t>
            </a:r>
            <a:endParaRPr lang="en-US" dirty="0">
              <a:solidFill>
                <a:schemeClr val="bg1"/>
              </a:solidFill>
              <a:latin typeface="Calibri" panose="020F0502020204030204"/>
              <a:cs typeface="Calibri" panose="020F0502020204030204"/>
            </a:endParaRPr>
          </a:p>
          <a:p>
            <a:pPr algn="r"/>
            <a:r>
              <a:rPr lang="en-US" b="1" dirty="0">
                <a:solidFill>
                  <a:schemeClr val="bg1"/>
                </a:solidFill>
                <a:latin typeface="Source Sans Pro Black"/>
              </a:rPr>
              <a:t>RESEARCH SYMPOSIUM</a:t>
            </a:r>
            <a:endParaRPr lang="en-US" dirty="0">
              <a:solidFill>
                <a:schemeClr val="bg1"/>
              </a:solidFill>
              <a:cs typeface="Calibri" panose="020F0502020204030204"/>
            </a:endParaRPr>
          </a:p>
        </p:txBody>
      </p:sp>
      <p:pic>
        <p:nvPicPr>
          <p:cNvPr id="4" name="Picture 4" descr="Logo, company name&#10;&#10;Description automatically generated">
            <a:extLst>
              <a:ext uri="{FF2B5EF4-FFF2-40B4-BE49-F238E27FC236}">
                <a16:creationId xmlns:a16="http://schemas.microsoft.com/office/drawing/2014/main" id="{ACEBB849-A26C-3352-7045-F319A600E2AE}"/>
              </a:ext>
            </a:extLst>
          </p:cNvPr>
          <p:cNvPicPr>
            <a:picLocks noChangeAspect="1"/>
          </p:cNvPicPr>
          <p:nvPr/>
        </p:nvPicPr>
        <p:blipFill rotWithShape="1">
          <a:blip r:embed="rId4"/>
          <a:srcRect l="15290" t="18902" r="17125" b="28354"/>
          <a:stretch/>
        </p:blipFill>
        <p:spPr>
          <a:xfrm>
            <a:off x="10957808" y="5961472"/>
            <a:ext cx="1053488" cy="783305"/>
          </a:xfrm>
          <a:prstGeom prst="rect">
            <a:avLst/>
          </a:prstGeom>
        </p:spPr>
      </p:pic>
      <p:sp>
        <p:nvSpPr>
          <p:cNvPr id="14" name="TextBox 13">
            <a:extLst>
              <a:ext uri="{FF2B5EF4-FFF2-40B4-BE49-F238E27FC236}">
                <a16:creationId xmlns:a16="http://schemas.microsoft.com/office/drawing/2014/main" id="{F477FF1E-ED4A-63ED-CF79-160D7239CD7A}"/>
              </a:ext>
            </a:extLst>
          </p:cNvPr>
          <p:cNvSpPr txBox="1"/>
          <p:nvPr/>
        </p:nvSpPr>
        <p:spPr>
          <a:xfrm>
            <a:off x="507448" y="1247281"/>
            <a:ext cx="905122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latin typeface="Calibri"/>
                <a:ea typeface="Source Sans Pro Black"/>
                <a:cs typeface="Calibri"/>
              </a:rPr>
              <a:t>Assessing Disparities in Hernia Repair Using the Social Vulnerability Index</a:t>
            </a:r>
          </a:p>
        </p:txBody>
      </p:sp>
      <p:sp>
        <p:nvSpPr>
          <p:cNvPr id="15" name="TextBox 14">
            <a:extLst>
              <a:ext uri="{FF2B5EF4-FFF2-40B4-BE49-F238E27FC236}">
                <a16:creationId xmlns:a16="http://schemas.microsoft.com/office/drawing/2014/main" id="{9000C421-CEB3-6448-E47D-AAE3190DCECC}"/>
              </a:ext>
            </a:extLst>
          </p:cNvPr>
          <p:cNvSpPr txBox="1"/>
          <p:nvPr/>
        </p:nvSpPr>
        <p:spPr>
          <a:xfrm>
            <a:off x="507448" y="4146220"/>
            <a:ext cx="87757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dirty="0">
                <a:latin typeface="Calibri"/>
                <a:ea typeface="Source Sans Pro Black"/>
                <a:cs typeface="Calibri"/>
              </a:rPr>
              <a:t>Reagan A. Collins, BA, Habib </a:t>
            </a:r>
            <a:r>
              <a:rPr lang="en-US" sz="2400" b="1" dirty="0" err="1">
                <a:latin typeface="Calibri"/>
                <a:ea typeface="Source Sans Pro Black"/>
                <a:cs typeface="Calibri"/>
              </a:rPr>
              <a:t>Abla</a:t>
            </a:r>
            <a:r>
              <a:rPr lang="en-US" sz="2400" b="1" dirty="0">
                <a:latin typeface="Calibri"/>
                <a:ea typeface="Source Sans Pro Black"/>
                <a:cs typeface="Calibri"/>
              </a:rPr>
              <a:t>, BS, MS, </a:t>
            </a:r>
          </a:p>
          <a:p>
            <a:pPr algn="l"/>
            <a:r>
              <a:rPr lang="en-US" sz="2400" b="1" dirty="0" err="1">
                <a:latin typeface="Calibri"/>
                <a:ea typeface="Source Sans Pro Black"/>
                <a:cs typeface="Calibri"/>
              </a:rPr>
              <a:t>Chathurika</a:t>
            </a:r>
            <a:r>
              <a:rPr lang="en-US" sz="2400" b="1" dirty="0">
                <a:latin typeface="Calibri"/>
                <a:ea typeface="Source Sans Pro Black"/>
                <a:cs typeface="Calibri"/>
              </a:rPr>
              <a:t> S. </a:t>
            </a:r>
            <a:r>
              <a:rPr lang="en-US" sz="2400" b="1" dirty="0" err="1">
                <a:latin typeface="Calibri"/>
                <a:ea typeface="Source Sans Pro Black"/>
                <a:cs typeface="Calibri"/>
              </a:rPr>
              <a:t>Dhanasekara</a:t>
            </a:r>
            <a:r>
              <a:rPr lang="en-US" sz="2400" b="1" dirty="0">
                <a:latin typeface="Calibri"/>
                <a:ea typeface="Source Sans Pro Black"/>
                <a:cs typeface="Calibri"/>
              </a:rPr>
              <a:t>, MBBS, PhD, </a:t>
            </a:r>
          </a:p>
          <a:p>
            <a:pPr algn="l"/>
            <a:r>
              <a:rPr lang="en-US" sz="2400" b="1" dirty="0">
                <a:latin typeface="Calibri"/>
                <a:ea typeface="Source Sans Pro Black"/>
                <a:cs typeface="Calibri"/>
              </a:rPr>
              <a:t>Kripa Shrestha, MBBS, MPH, MS, </a:t>
            </a:r>
          </a:p>
          <a:p>
            <a:pPr algn="l"/>
            <a:r>
              <a:rPr lang="en-US" sz="2400" b="1" dirty="0">
                <a:latin typeface="Calibri"/>
                <a:ea typeface="Source Sans Pro Black"/>
                <a:cs typeface="Calibri"/>
              </a:rPr>
              <a:t>Sharmila </a:t>
            </a:r>
            <a:r>
              <a:rPr lang="en-US" sz="2400" b="1" dirty="0" err="1">
                <a:latin typeface="Calibri"/>
                <a:ea typeface="Source Sans Pro Black"/>
                <a:cs typeface="Calibri"/>
              </a:rPr>
              <a:t>Dissanaike</a:t>
            </a:r>
            <a:r>
              <a:rPr lang="en-US" sz="2400" b="1" dirty="0">
                <a:latin typeface="Calibri"/>
                <a:ea typeface="Source Sans Pro Black"/>
                <a:cs typeface="Calibri"/>
              </a:rPr>
              <a:t>, MD</a:t>
            </a:r>
          </a:p>
        </p:txBody>
      </p:sp>
      <p:cxnSp>
        <p:nvCxnSpPr>
          <p:cNvPr id="5" name="Straight Connector 4">
            <a:extLst>
              <a:ext uri="{FF2B5EF4-FFF2-40B4-BE49-F238E27FC236}">
                <a16:creationId xmlns:a16="http://schemas.microsoft.com/office/drawing/2014/main" id="{B1F090D3-84EF-1E60-435C-400D240BA5B6}"/>
              </a:ext>
            </a:extLst>
          </p:cNvPr>
          <p:cNvCxnSpPr/>
          <p:nvPr/>
        </p:nvCxnSpPr>
        <p:spPr>
          <a:xfrm>
            <a:off x="592506" y="4030540"/>
            <a:ext cx="4663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29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92"/>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9"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39B997E5-3ED9-CB48-9698-5F8D46A8DA21}"/>
              </a:ext>
            </a:extLst>
          </p:cNvPr>
          <p:cNvSpPr txBox="1"/>
          <p:nvPr/>
        </p:nvSpPr>
        <p:spPr>
          <a:xfrm>
            <a:off x="396589" y="373470"/>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Methods</a:t>
            </a:r>
          </a:p>
        </p:txBody>
      </p:sp>
      <p:sp>
        <p:nvSpPr>
          <p:cNvPr id="4" name="Google Shape;111;p17">
            <a:extLst>
              <a:ext uri="{FF2B5EF4-FFF2-40B4-BE49-F238E27FC236}">
                <a16:creationId xmlns:a16="http://schemas.microsoft.com/office/drawing/2014/main" id="{DFB5955A-3FF1-EA20-BF01-073E5B94D2C0}"/>
              </a:ext>
            </a:extLst>
          </p:cNvPr>
          <p:cNvSpPr txBox="1">
            <a:spLocks/>
          </p:cNvSpPr>
          <p:nvPr/>
        </p:nvSpPr>
        <p:spPr>
          <a:xfrm>
            <a:off x="2566871" y="1672289"/>
            <a:ext cx="9156472" cy="1262872"/>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spc="9" dirty="0"/>
              <a:t>SVI and rural/urban status merged with database at </a:t>
            </a:r>
            <a:r>
              <a:rPr lang="en-US" b="1" spc="9" dirty="0"/>
              <a:t>county level</a:t>
            </a:r>
          </a:p>
        </p:txBody>
      </p:sp>
      <p:sp>
        <p:nvSpPr>
          <p:cNvPr id="5" name="Google Shape;111;p17">
            <a:extLst>
              <a:ext uri="{FF2B5EF4-FFF2-40B4-BE49-F238E27FC236}">
                <a16:creationId xmlns:a16="http://schemas.microsoft.com/office/drawing/2014/main" id="{1C7ADC19-33DD-0889-FF93-27F0B4AC3ACD}"/>
              </a:ext>
            </a:extLst>
          </p:cNvPr>
          <p:cNvSpPr txBox="1">
            <a:spLocks/>
          </p:cNvSpPr>
          <p:nvPr/>
        </p:nvSpPr>
        <p:spPr>
          <a:xfrm>
            <a:off x="2566871" y="3395415"/>
            <a:ext cx="9156472" cy="1262872"/>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spc="9" dirty="0"/>
              <a:t>Patients stratified into SVI quartiles where </a:t>
            </a:r>
            <a:r>
              <a:rPr lang="en-US" b="1" spc="9" dirty="0"/>
              <a:t>quartile 1</a:t>
            </a:r>
            <a:r>
              <a:rPr lang="en-US" spc="9" dirty="0"/>
              <a:t> (Q1) represented the </a:t>
            </a:r>
            <a:r>
              <a:rPr lang="en-US" b="1" spc="9" dirty="0"/>
              <a:t>lowest vulnerability </a:t>
            </a:r>
          </a:p>
        </p:txBody>
      </p:sp>
      <p:pic>
        <p:nvPicPr>
          <p:cNvPr id="7" name="Graphic 6">
            <a:extLst>
              <a:ext uri="{FF2B5EF4-FFF2-40B4-BE49-F238E27FC236}">
                <a16:creationId xmlns:a16="http://schemas.microsoft.com/office/drawing/2014/main" id="{660B5B86-A0A7-D10C-DC21-223E3DBD6F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336" y="1670266"/>
            <a:ext cx="1202257" cy="1202257"/>
          </a:xfrm>
          <a:prstGeom prst="rect">
            <a:avLst/>
          </a:prstGeom>
        </p:spPr>
      </p:pic>
      <p:sp>
        <p:nvSpPr>
          <p:cNvPr id="8" name="Google Shape;111;p17">
            <a:extLst>
              <a:ext uri="{FF2B5EF4-FFF2-40B4-BE49-F238E27FC236}">
                <a16:creationId xmlns:a16="http://schemas.microsoft.com/office/drawing/2014/main" id="{AD3D976B-2D78-B8EB-1736-D258127DC19F}"/>
              </a:ext>
            </a:extLst>
          </p:cNvPr>
          <p:cNvSpPr txBox="1">
            <a:spLocks/>
          </p:cNvSpPr>
          <p:nvPr/>
        </p:nvSpPr>
        <p:spPr>
          <a:xfrm>
            <a:off x="2566871" y="5118541"/>
            <a:ext cx="9156472" cy="1262872"/>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spc="9" dirty="0"/>
              <a:t>Data analyzed using t-test, chi-square, Wilcoxon rank sum, and logistic regression</a:t>
            </a:r>
          </a:p>
        </p:txBody>
      </p:sp>
      <p:pic>
        <p:nvPicPr>
          <p:cNvPr id="9" name="Graphic 8">
            <a:extLst>
              <a:ext uri="{FF2B5EF4-FFF2-40B4-BE49-F238E27FC236}">
                <a16:creationId xmlns:a16="http://schemas.microsoft.com/office/drawing/2014/main" id="{F5282644-453A-739C-903B-80F7C2B806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336" y="3456030"/>
            <a:ext cx="1202257" cy="1202257"/>
          </a:xfrm>
          <a:prstGeom prst="rect">
            <a:avLst/>
          </a:prstGeom>
        </p:spPr>
      </p:pic>
      <p:pic>
        <p:nvPicPr>
          <p:cNvPr id="10" name="Graphic 9">
            <a:extLst>
              <a:ext uri="{FF2B5EF4-FFF2-40B4-BE49-F238E27FC236}">
                <a16:creationId xmlns:a16="http://schemas.microsoft.com/office/drawing/2014/main" id="{B7898F54-F5C9-A747-D925-5810628DF6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9336" y="5179156"/>
            <a:ext cx="1202257" cy="1202257"/>
          </a:xfrm>
          <a:prstGeom prst="rect">
            <a:avLst/>
          </a:prstGeom>
        </p:spPr>
      </p:pic>
    </p:spTree>
    <p:extLst>
      <p:ext uri="{BB962C8B-B14F-4D97-AF65-F5344CB8AC3E}">
        <p14:creationId xmlns:p14="http://schemas.microsoft.com/office/powerpoint/2010/main" val="270849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92"/>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9"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39B997E5-3ED9-CB48-9698-5F8D46A8DA21}"/>
              </a:ext>
            </a:extLst>
          </p:cNvPr>
          <p:cNvSpPr txBox="1"/>
          <p:nvPr/>
        </p:nvSpPr>
        <p:spPr>
          <a:xfrm>
            <a:off x="396589" y="373470"/>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Results</a:t>
            </a:r>
          </a:p>
        </p:txBody>
      </p:sp>
      <p:sp>
        <p:nvSpPr>
          <p:cNvPr id="4" name="Google Shape;111;p17">
            <a:extLst>
              <a:ext uri="{FF2B5EF4-FFF2-40B4-BE49-F238E27FC236}">
                <a16:creationId xmlns:a16="http://schemas.microsoft.com/office/drawing/2014/main" id="{DFB5955A-3FF1-EA20-BF01-073E5B94D2C0}"/>
              </a:ext>
            </a:extLst>
          </p:cNvPr>
          <p:cNvSpPr txBox="1">
            <a:spLocks/>
          </p:cNvSpPr>
          <p:nvPr/>
        </p:nvSpPr>
        <p:spPr>
          <a:xfrm>
            <a:off x="2407973" y="1436016"/>
            <a:ext cx="9848660" cy="1262872"/>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spc="9" dirty="0"/>
              <a:t>Of 234,843 cases, </a:t>
            </a:r>
            <a:r>
              <a:rPr lang="en-US" b="1" spc="9" dirty="0"/>
              <a:t>63%</a:t>
            </a:r>
            <a:r>
              <a:rPr lang="en-US" spc="9" dirty="0"/>
              <a:t> (148,139) </a:t>
            </a:r>
            <a:r>
              <a:rPr lang="en-US" b="1" spc="9" dirty="0"/>
              <a:t>underwent surgery</a:t>
            </a:r>
          </a:p>
        </p:txBody>
      </p:sp>
      <p:sp>
        <p:nvSpPr>
          <p:cNvPr id="5" name="Google Shape;111;p17">
            <a:extLst>
              <a:ext uri="{FF2B5EF4-FFF2-40B4-BE49-F238E27FC236}">
                <a16:creationId xmlns:a16="http://schemas.microsoft.com/office/drawing/2014/main" id="{1C7ADC19-33DD-0889-FF93-27F0B4AC3ACD}"/>
              </a:ext>
            </a:extLst>
          </p:cNvPr>
          <p:cNvSpPr txBox="1">
            <a:spLocks/>
          </p:cNvSpPr>
          <p:nvPr/>
        </p:nvSpPr>
        <p:spPr>
          <a:xfrm>
            <a:off x="2407973" y="2708476"/>
            <a:ext cx="5649825" cy="923330"/>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b="1" spc="9" dirty="0"/>
              <a:t>More</a:t>
            </a:r>
            <a:r>
              <a:rPr lang="en-US" spc="9" dirty="0"/>
              <a:t> likely to undergo surgery: </a:t>
            </a:r>
          </a:p>
        </p:txBody>
      </p:sp>
      <p:pic>
        <p:nvPicPr>
          <p:cNvPr id="3" name="Graphic 2">
            <a:extLst>
              <a:ext uri="{FF2B5EF4-FFF2-40B4-BE49-F238E27FC236}">
                <a16:creationId xmlns:a16="http://schemas.microsoft.com/office/drawing/2014/main" id="{0E761542-5EC1-64DA-3DBE-BCE48BABC1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0084" y="1436016"/>
            <a:ext cx="1332553" cy="1332553"/>
          </a:xfrm>
          <a:prstGeom prst="rect">
            <a:avLst/>
          </a:prstGeom>
        </p:spPr>
      </p:pic>
      <p:sp>
        <p:nvSpPr>
          <p:cNvPr id="6" name="Google Shape;111;p17">
            <a:extLst>
              <a:ext uri="{FF2B5EF4-FFF2-40B4-BE49-F238E27FC236}">
                <a16:creationId xmlns:a16="http://schemas.microsoft.com/office/drawing/2014/main" id="{7B130DD2-7D6D-7074-307F-3D1AFBC2F206}"/>
              </a:ext>
            </a:extLst>
          </p:cNvPr>
          <p:cNvSpPr txBox="1">
            <a:spLocks/>
          </p:cNvSpPr>
          <p:nvPr/>
        </p:nvSpPr>
        <p:spPr>
          <a:xfrm>
            <a:off x="3503929" y="3700288"/>
            <a:ext cx="9107737" cy="1566432"/>
          </a:xfrm>
          <a:prstGeom prst="roundRect">
            <a:avLst/>
          </a:prstGeom>
          <a:noFill/>
          <a:ln w="57150">
            <a:noFill/>
          </a:ln>
        </p:spPr>
        <p:txBody>
          <a:bodyPr spcFirstLastPara="1" wrap="square" lIns="91425" tIns="91425" rIns="91425" bIns="91425" numCol="2"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8" indent="-457200">
              <a:spcBef>
                <a:spcPts val="0"/>
              </a:spcBef>
            </a:pPr>
            <a:r>
              <a:rPr lang="en-US" spc="9" dirty="0"/>
              <a:t>45-64 years of age </a:t>
            </a:r>
          </a:p>
          <a:p>
            <a:pPr marL="533408" indent="-457200">
              <a:spcBef>
                <a:spcPts val="0"/>
              </a:spcBef>
            </a:pPr>
            <a:r>
              <a:rPr lang="en-US" spc="9" dirty="0"/>
              <a:t>Male</a:t>
            </a:r>
          </a:p>
          <a:p>
            <a:pPr marL="533408" indent="-457200">
              <a:spcBef>
                <a:spcPts val="0"/>
              </a:spcBef>
            </a:pPr>
            <a:r>
              <a:rPr lang="en-US" spc="9" dirty="0"/>
              <a:t>White</a:t>
            </a:r>
          </a:p>
          <a:p>
            <a:pPr marL="533408" indent="-457200">
              <a:spcBef>
                <a:spcPts val="0"/>
              </a:spcBef>
            </a:pPr>
            <a:endParaRPr lang="en-US" spc="9" dirty="0"/>
          </a:p>
          <a:p>
            <a:pPr marL="533408" indent="-457200">
              <a:spcBef>
                <a:spcPts val="0"/>
              </a:spcBef>
            </a:pPr>
            <a:r>
              <a:rPr lang="en-US" spc="9" dirty="0"/>
              <a:t>Non-Hispanic</a:t>
            </a:r>
          </a:p>
          <a:p>
            <a:pPr marL="533408" indent="-457200">
              <a:spcBef>
                <a:spcPts val="0"/>
              </a:spcBef>
            </a:pPr>
            <a:r>
              <a:rPr lang="en-US" spc="9" dirty="0"/>
              <a:t>Private insurance</a:t>
            </a:r>
          </a:p>
          <a:p>
            <a:pPr marL="533408" indent="-457200">
              <a:spcBef>
                <a:spcPts val="0"/>
              </a:spcBef>
            </a:pPr>
            <a:r>
              <a:rPr lang="en-US" spc="9" dirty="0"/>
              <a:t>Urban residents</a:t>
            </a:r>
          </a:p>
        </p:txBody>
      </p:sp>
      <p:sp>
        <p:nvSpPr>
          <p:cNvPr id="11" name="Google Shape;111;p17">
            <a:extLst>
              <a:ext uri="{FF2B5EF4-FFF2-40B4-BE49-F238E27FC236}">
                <a16:creationId xmlns:a16="http://schemas.microsoft.com/office/drawing/2014/main" id="{349D896C-3789-C3DC-1700-A4D77784D3FA}"/>
              </a:ext>
            </a:extLst>
          </p:cNvPr>
          <p:cNvSpPr txBox="1">
            <a:spLocks/>
          </p:cNvSpPr>
          <p:nvPr/>
        </p:nvSpPr>
        <p:spPr>
          <a:xfrm>
            <a:off x="2407973" y="5233579"/>
            <a:ext cx="5649825" cy="923330"/>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b="1" spc="9" dirty="0"/>
              <a:t>Less</a:t>
            </a:r>
            <a:r>
              <a:rPr lang="en-US" spc="9" dirty="0"/>
              <a:t> likely to undergo surgery: </a:t>
            </a:r>
          </a:p>
        </p:txBody>
      </p:sp>
      <p:sp>
        <p:nvSpPr>
          <p:cNvPr id="13" name="Google Shape;111;p17">
            <a:extLst>
              <a:ext uri="{FF2B5EF4-FFF2-40B4-BE49-F238E27FC236}">
                <a16:creationId xmlns:a16="http://schemas.microsoft.com/office/drawing/2014/main" id="{C5C050A1-2A7E-826F-4DEE-3AD4957BD374}"/>
              </a:ext>
            </a:extLst>
          </p:cNvPr>
          <p:cNvSpPr txBox="1">
            <a:spLocks/>
          </p:cNvSpPr>
          <p:nvPr/>
        </p:nvSpPr>
        <p:spPr>
          <a:xfrm>
            <a:off x="3503929" y="6123768"/>
            <a:ext cx="9107737" cy="783216"/>
          </a:xfrm>
          <a:prstGeom prst="roundRect">
            <a:avLst/>
          </a:prstGeom>
          <a:noFill/>
          <a:ln w="57150">
            <a:noFill/>
          </a:ln>
        </p:spPr>
        <p:txBody>
          <a:bodyPr spcFirstLastPara="1" wrap="square" lIns="91425" tIns="91425" rIns="91425" bIns="91425" numCol="2"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8" indent="-457200">
              <a:spcBef>
                <a:spcPts val="0"/>
              </a:spcBef>
            </a:pPr>
            <a:r>
              <a:rPr lang="en-US" spc="9" dirty="0"/>
              <a:t>Emergent admission</a:t>
            </a:r>
          </a:p>
          <a:p>
            <a:pPr marL="533408" indent="-457200">
              <a:spcBef>
                <a:spcPts val="0"/>
              </a:spcBef>
            </a:pPr>
            <a:endParaRPr lang="en-US" spc="9" dirty="0"/>
          </a:p>
          <a:p>
            <a:pPr marL="533408" indent="-457200">
              <a:spcBef>
                <a:spcPts val="0"/>
              </a:spcBef>
            </a:pPr>
            <a:r>
              <a:rPr lang="en-US" spc="9" dirty="0"/>
              <a:t>Higher SVI</a:t>
            </a:r>
          </a:p>
        </p:txBody>
      </p:sp>
      <p:pic>
        <p:nvPicPr>
          <p:cNvPr id="15" name="Graphic 14">
            <a:extLst>
              <a:ext uri="{FF2B5EF4-FFF2-40B4-BE49-F238E27FC236}">
                <a16:creationId xmlns:a16="http://schemas.microsoft.com/office/drawing/2014/main" id="{99FF7A88-017A-57BB-90B4-66482FC5FD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0085" y="3333948"/>
            <a:ext cx="1332553" cy="1332553"/>
          </a:xfrm>
          <a:prstGeom prst="rect">
            <a:avLst/>
          </a:prstGeom>
        </p:spPr>
      </p:pic>
      <p:pic>
        <p:nvPicPr>
          <p:cNvPr id="18" name="Graphic 17">
            <a:extLst>
              <a:ext uri="{FF2B5EF4-FFF2-40B4-BE49-F238E27FC236}">
                <a16:creationId xmlns:a16="http://schemas.microsoft.com/office/drawing/2014/main" id="{2D1A49C0-FECD-5FBE-8F0B-EB77BDCB7F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0085" y="5266720"/>
            <a:ext cx="1332553" cy="1332553"/>
          </a:xfrm>
          <a:prstGeom prst="rect">
            <a:avLst/>
          </a:prstGeom>
        </p:spPr>
      </p:pic>
    </p:spTree>
    <p:extLst>
      <p:ext uri="{BB962C8B-B14F-4D97-AF65-F5344CB8AC3E}">
        <p14:creationId xmlns:p14="http://schemas.microsoft.com/office/powerpoint/2010/main" val="4293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92"/>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9"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39B997E5-3ED9-CB48-9698-5F8D46A8DA21}"/>
              </a:ext>
            </a:extLst>
          </p:cNvPr>
          <p:cNvSpPr txBox="1"/>
          <p:nvPr/>
        </p:nvSpPr>
        <p:spPr>
          <a:xfrm>
            <a:off x="396589" y="373470"/>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Results</a:t>
            </a:r>
          </a:p>
        </p:txBody>
      </p:sp>
      <p:sp>
        <p:nvSpPr>
          <p:cNvPr id="4" name="Google Shape;111;p17">
            <a:extLst>
              <a:ext uri="{FF2B5EF4-FFF2-40B4-BE49-F238E27FC236}">
                <a16:creationId xmlns:a16="http://schemas.microsoft.com/office/drawing/2014/main" id="{DFB5955A-3FF1-EA20-BF01-073E5B94D2C0}"/>
              </a:ext>
            </a:extLst>
          </p:cNvPr>
          <p:cNvSpPr txBox="1">
            <a:spLocks/>
          </p:cNvSpPr>
          <p:nvPr/>
        </p:nvSpPr>
        <p:spPr>
          <a:xfrm>
            <a:off x="2057400" y="1353378"/>
            <a:ext cx="9943736" cy="1262872"/>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b="1" spc="9" dirty="0"/>
              <a:t>Low SVI </a:t>
            </a:r>
            <a:r>
              <a:rPr lang="en-US" spc="9" dirty="0"/>
              <a:t>group </a:t>
            </a:r>
            <a:r>
              <a:rPr lang="en-US" b="1" spc="9" dirty="0"/>
              <a:t>36% more likely </a:t>
            </a:r>
            <a:r>
              <a:rPr lang="en-US" spc="9" dirty="0"/>
              <a:t>to receive surgery </a:t>
            </a:r>
            <a:endParaRPr lang="en-US" b="1" spc="9" dirty="0"/>
          </a:p>
        </p:txBody>
      </p:sp>
      <p:sp>
        <p:nvSpPr>
          <p:cNvPr id="7" name="Google Shape;111;p17">
            <a:extLst>
              <a:ext uri="{FF2B5EF4-FFF2-40B4-BE49-F238E27FC236}">
                <a16:creationId xmlns:a16="http://schemas.microsoft.com/office/drawing/2014/main" id="{2386F008-D770-A596-998E-A5CE2162B82F}"/>
              </a:ext>
            </a:extLst>
          </p:cNvPr>
          <p:cNvSpPr txBox="1">
            <a:spLocks/>
          </p:cNvSpPr>
          <p:nvPr/>
        </p:nvSpPr>
        <p:spPr>
          <a:xfrm>
            <a:off x="2057400" y="2718505"/>
            <a:ext cx="9943736" cy="1262872"/>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b="1" spc="9" dirty="0"/>
              <a:t>High SVI </a:t>
            </a:r>
            <a:r>
              <a:rPr lang="en-US" spc="9" dirty="0"/>
              <a:t>group </a:t>
            </a:r>
            <a:r>
              <a:rPr lang="en-US" b="1" spc="9" dirty="0"/>
              <a:t>14% less likely </a:t>
            </a:r>
            <a:r>
              <a:rPr lang="en-US" spc="9" dirty="0"/>
              <a:t>to receive surgery </a:t>
            </a:r>
            <a:endParaRPr lang="en-US" b="1" spc="9" dirty="0"/>
          </a:p>
        </p:txBody>
      </p:sp>
      <p:sp>
        <p:nvSpPr>
          <p:cNvPr id="8" name="Google Shape;111;p17">
            <a:extLst>
              <a:ext uri="{FF2B5EF4-FFF2-40B4-BE49-F238E27FC236}">
                <a16:creationId xmlns:a16="http://schemas.microsoft.com/office/drawing/2014/main" id="{DB792C33-1B44-99DC-4E27-D7EFE42DA674}"/>
              </a:ext>
            </a:extLst>
          </p:cNvPr>
          <p:cNvSpPr txBox="1">
            <a:spLocks/>
          </p:cNvSpPr>
          <p:nvPr/>
        </p:nvSpPr>
        <p:spPr>
          <a:xfrm>
            <a:off x="2057400" y="4083632"/>
            <a:ext cx="9943736" cy="1262872"/>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b="1" spc="9" dirty="0"/>
              <a:t>Significant</a:t>
            </a:r>
            <a:r>
              <a:rPr lang="en-US" spc="9" dirty="0"/>
              <a:t> when stratifying by age, sex, race, ethnicity, insurance, urban/rural status, and type of hernia</a:t>
            </a:r>
          </a:p>
        </p:txBody>
      </p:sp>
      <p:sp>
        <p:nvSpPr>
          <p:cNvPr id="9" name="Google Shape;111;p17">
            <a:extLst>
              <a:ext uri="{FF2B5EF4-FFF2-40B4-BE49-F238E27FC236}">
                <a16:creationId xmlns:a16="http://schemas.microsoft.com/office/drawing/2014/main" id="{92201C08-F3DE-0652-A88B-5E3BA92CAE26}"/>
              </a:ext>
            </a:extLst>
          </p:cNvPr>
          <p:cNvSpPr txBox="1">
            <a:spLocks/>
          </p:cNvSpPr>
          <p:nvPr/>
        </p:nvSpPr>
        <p:spPr>
          <a:xfrm>
            <a:off x="2057400" y="5448760"/>
            <a:ext cx="9943736" cy="1262872"/>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b="1" spc="9" dirty="0"/>
              <a:t>No difference </a:t>
            </a:r>
            <a:r>
              <a:rPr lang="en-US" spc="9" dirty="0"/>
              <a:t>for emergency admissions </a:t>
            </a:r>
            <a:endParaRPr lang="en-US" b="1" spc="9" dirty="0"/>
          </a:p>
        </p:txBody>
      </p:sp>
      <p:pic>
        <p:nvPicPr>
          <p:cNvPr id="17" name="Graphic 16">
            <a:extLst>
              <a:ext uri="{FF2B5EF4-FFF2-40B4-BE49-F238E27FC236}">
                <a16:creationId xmlns:a16="http://schemas.microsoft.com/office/drawing/2014/main" id="{A7D8544F-C68D-3DCF-2A26-75AF5D8E5C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0083" y="1449756"/>
            <a:ext cx="1070116" cy="1070116"/>
          </a:xfrm>
          <a:prstGeom prst="rect">
            <a:avLst/>
          </a:prstGeom>
        </p:spPr>
      </p:pic>
      <p:pic>
        <p:nvPicPr>
          <p:cNvPr id="21" name="Graphic 20">
            <a:extLst>
              <a:ext uri="{FF2B5EF4-FFF2-40B4-BE49-F238E27FC236}">
                <a16:creationId xmlns:a16="http://schemas.microsoft.com/office/drawing/2014/main" id="{21F55398-EAD8-0142-77E6-02DC8D7119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0083" y="2814883"/>
            <a:ext cx="1070115" cy="1070115"/>
          </a:xfrm>
          <a:prstGeom prst="rect">
            <a:avLst/>
          </a:prstGeom>
        </p:spPr>
      </p:pic>
      <p:pic>
        <p:nvPicPr>
          <p:cNvPr id="25" name="Graphic 24">
            <a:extLst>
              <a:ext uri="{FF2B5EF4-FFF2-40B4-BE49-F238E27FC236}">
                <a16:creationId xmlns:a16="http://schemas.microsoft.com/office/drawing/2014/main" id="{83638510-1211-7521-EC66-B52995AB00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0083" y="4128931"/>
            <a:ext cx="1070114" cy="1070114"/>
          </a:xfrm>
          <a:prstGeom prst="rect">
            <a:avLst/>
          </a:prstGeom>
        </p:spPr>
      </p:pic>
      <p:pic>
        <p:nvPicPr>
          <p:cNvPr id="27" name="Graphic 26">
            <a:extLst>
              <a:ext uri="{FF2B5EF4-FFF2-40B4-BE49-F238E27FC236}">
                <a16:creationId xmlns:a16="http://schemas.microsoft.com/office/drawing/2014/main" id="{60B659F0-00B7-D272-58D7-E81FDACC6D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0083" y="5448381"/>
            <a:ext cx="1070115" cy="1070115"/>
          </a:xfrm>
          <a:prstGeom prst="rect">
            <a:avLst/>
          </a:prstGeom>
        </p:spPr>
      </p:pic>
    </p:spTree>
    <p:extLst>
      <p:ext uri="{BB962C8B-B14F-4D97-AF65-F5344CB8AC3E}">
        <p14:creationId xmlns:p14="http://schemas.microsoft.com/office/powerpoint/2010/main" val="3757077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A76038C-D479-37A1-DBD3-521DEE18ECF2}"/>
              </a:ext>
            </a:extLst>
          </p:cNvPr>
          <p:cNvGraphicFramePr>
            <a:graphicFrameLocks noGrp="1"/>
          </p:cNvGraphicFramePr>
          <p:nvPr>
            <p:extLst>
              <p:ext uri="{D42A27DB-BD31-4B8C-83A1-F6EECF244321}">
                <p14:modId xmlns:p14="http://schemas.microsoft.com/office/powerpoint/2010/main" val="1344972754"/>
              </p:ext>
            </p:extLst>
          </p:nvPr>
        </p:nvGraphicFramePr>
        <p:xfrm>
          <a:off x="1810106" y="152400"/>
          <a:ext cx="8571788" cy="6553200"/>
        </p:xfrm>
        <a:graphic>
          <a:graphicData uri="http://schemas.openxmlformats.org/drawingml/2006/table">
            <a:tbl>
              <a:tblPr firstRow="1" firstCol="1" bandRow="1"/>
              <a:tblGrid>
                <a:gridCol w="2058145">
                  <a:extLst>
                    <a:ext uri="{9D8B030D-6E8A-4147-A177-3AD203B41FA5}">
                      <a16:colId xmlns:a16="http://schemas.microsoft.com/office/drawing/2014/main" val="1607942309"/>
                    </a:ext>
                  </a:extLst>
                </a:gridCol>
                <a:gridCol w="1650184">
                  <a:extLst>
                    <a:ext uri="{9D8B030D-6E8A-4147-A177-3AD203B41FA5}">
                      <a16:colId xmlns:a16="http://schemas.microsoft.com/office/drawing/2014/main" val="443603083"/>
                    </a:ext>
                  </a:extLst>
                </a:gridCol>
                <a:gridCol w="1619013">
                  <a:extLst>
                    <a:ext uri="{9D8B030D-6E8A-4147-A177-3AD203B41FA5}">
                      <a16:colId xmlns:a16="http://schemas.microsoft.com/office/drawing/2014/main" val="2837679595"/>
                    </a:ext>
                  </a:extLst>
                </a:gridCol>
                <a:gridCol w="1928882">
                  <a:extLst>
                    <a:ext uri="{9D8B030D-6E8A-4147-A177-3AD203B41FA5}">
                      <a16:colId xmlns:a16="http://schemas.microsoft.com/office/drawing/2014/main" val="844136481"/>
                    </a:ext>
                  </a:extLst>
                </a:gridCol>
                <a:gridCol w="1315564">
                  <a:extLst>
                    <a:ext uri="{9D8B030D-6E8A-4147-A177-3AD203B41FA5}">
                      <a16:colId xmlns:a16="http://schemas.microsoft.com/office/drawing/2014/main" val="3110009112"/>
                    </a:ext>
                  </a:extLst>
                </a:gridCol>
              </a:tblGrid>
              <a:tr h="200386">
                <a:tc gridSpan="5">
                  <a:txBody>
                    <a:bodyPr/>
                    <a:lstStyle/>
                    <a:p>
                      <a:pPr marL="0" marR="0">
                        <a:spcBef>
                          <a:spcPts val="0"/>
                        </a:spcBef>
                        <a:spcAft>
                          <a:spcPts val="0"/>
                        </a:spcAft>
                      </a:pPr>
                      <a:r>
                        <a:rPr lang="en-US" sz="1400" b="1" kern="0" dirty="0">
                          <a:effectLst/>
                          <a:latin typeface="Calibri" panose="020F0502020204030204" pitchFamily="34" charset="0"/>
                          <a:ea typeface="Calibri" panose="020F0502020204030204" pitchFamily="34" charset="0"/>
                          <a:cs typeface="Times New Roman" panose="02020603050405020304" pitchFamily="18" charset="0"/>
                        </a:rPr>
                        <a:t>Table 1. </a:t>
                      </a:r>
                      <a:r>
                        <a:rPr lang="en-US" sz="1400" kern="0" dirty="0">
                          <a:effectLst/>
                          <a:latin typeface="Calibri" panose="020F0502020204030204" pitchFamily="34" charset="0"/>
                          <a:ea typeface="Calibri" panose="020F0502020204030204" pitchFamily="34" charset="0"/>
                          <a:cs typeface="Times New Roman" panose="02020603050405020304" pitchFamily="18" charset="0"/>
                        </a:rPr>
                        <a:t>Demographics of patients who underwent hernia surgery compared to those who did not undergo surgery</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1312067"/>
                  </a:ext>
                </a:extLst>
              </a:tr>
              <a:tr h="374879">
                <a:tc>
                  <a:txBody>
                    <a:bodyPr/>
                    <a:lstStyle/>
                    <a:p>
                      <a:pPr marL="0" marR="0">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kern="0">
                          <a:effectLst/>
                          <a:latin typeface="Calibri" panose="020F0502020204030204" pitchFamily="34" charset="0"/>
                          <a:ea typeface="Calibri" panose="020F0502020204030204" pitchFamily="34" charset="0"/>
                          <a:cs typeface="Times New Roman" panose="02020603050405020304" pitchFamily="18" charset="0"/>
                        </a:rPr>
                        <a:t>Overall</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(n= 234,843)</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kern="0">
                          <a:effectLst/>
                          <a:latin typeface="Calibri" panose="020F0502020204030204" pitchFamily="34" charset="0"/>
                          <a:ea typeface="Calibri" panose="020F0502020204030204" pitchFamily="34" charset="0"/>
                          <a:cs typeface="Times New Roman" panose="02020603050405020304" pitchFamily="18" charset="0"/>
                        </a:rPr>
                        <a:t>Surgery</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(n = 148,139)</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kern="0">
                          <a:effectLst/>
                          <a:latin typeface="Calibri" panose="020F0502020204030204" pitchFamily="34" charset="0"/>
                          <a:ea typeface="Calibri" panose="020F0502020204030204" pitchFamily="34" charset="0"/>
                          <a:cs typeface="Times New Roman" panose="02020603050405020304" pitchFamily="18" charset="0"/>
                        </a:rPr>
                        <a:t>No Surgery</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(n = 86,704)</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kern="0">
                          <a:effectLst/>
                          <a:latin typeface="Calibri" panose="020F0502020204030204" pitchFamily="34" charset="0"/>
                          <a:ea typeface="Calibri" panose="020F0502020204030204" pitchFamily="34" charset="0"/>
                          <a:cs typeface="Times New Roman" panose="02020603050405020304" pitchFamily="18" charset="0"/>
                        </a:rPr>
                        <a:t>p-value</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912123"/>
                  </a:ext>
                </a:extLst>
              </a:tr>
              <a:tr h="749758">
                <a:tc>
                  <a:txBody>
                    <a:bodyPr/>
                    <a:lstStyle/>
                    <a:p>
                      <a:pPr marL="0" marR="0">
                        <a:spcBef>
                          <a:spcPts val="0"/>
                        </a:spcBef>
                        <a:spcAft>
                          <a:spcPts val="0"/>
                        </a:spcAft>
                      </a:pPr>
                      <a:r>
                        <a:rPr lang="en-US" sz="1300" b="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Age</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18-45</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45-64</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&gt;65</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68336 (29.1)</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96673 (41.2)</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69834 (29.7)</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38299 (25.9)</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61949 (41.8)</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47891 (32.3)</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30037 (44.0)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34724 (35.9)</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21943 (31.4)</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 0.001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47524974"/>
                  </a:ext>
                </a:extLst>
              </a:tr>
              <a:tr h="562319">
                <a:tc>
                  <a:txBody>
                    <a:bodyPr/>
                    <a:lstStyle/>
                    <a:p>
                      <a:pPr marL="0" marR="0">
                        <a:spcBef>
                          <a:spcPts val="0"/>
                        </a:spcBef>
                        <a:spcAft>
                          <a:spcPts val="0"/>
                        </a:spcAft>
                      </a:pPr>
                      <a:r>
                        <a:rPr lang="en-US" sz="1300" b="1" kern="0">
                          <a:effectLst/>
                          <a:latin typeface="Calibri" panose="020F0502020204030204" pitchFamily="34" charset="0"/>
                          <a:ea typeface="Calibri" panose="020F0502020204030204" pitchFamily="34" charset="0"/>
                          <a:cs typeface="Times New Roman" panose="02020603050405020304" pitchFamily="18" charset="0"/>
                        </a:rPr>
                        <a:t>Sex</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Females</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Males</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43933 (18.7)</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186304 (79.3)</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21662 (14.6)</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124001 (83.7)</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22271 (25.7)</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62303 (71.8)</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&lt; 0.001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057660"/>
                  </a:ext>
                </a:extLst>
              </a:tr>
              <a:tr h="749758">
                <a:tc>
                  <a:txBody>
                    <a:bodyPr/>
                    <a:lstStyle/>
                    <a:p>
                      <a:pPr marL="0" marR="0">
                        <a:spcBef>
                          <a:spcPts val="0"/>
                        </a:spcBef>
                        <a:spcAft>
                          <a:spcPts val="0"/>
                        </a:spcAft>
                      </a:pPr>
                      <a:r>
                        <a:rPr lang="en-US" sz="1300" b="1"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Race</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White</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Black</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Other</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168021 (71.5)</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23148 (9.9)</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43600 (18.6)</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110128 (74.3)</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10294 (6.9)</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27664 (18.7)</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57893 (66.8)</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12854 (14.8)</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15936 (18.4)</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 0.001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55432849"/>
                  </a:ext>
                </a:extLst>
              </a:tr>
              <a:tr h="562319">
                <a:tc>
                  <a:txBody>
                    <a:bodyPr/>
                    <a:lstStyle/>
                    <a:p>
                      <a:pPr marL="0" marR="0">
                        <a:spcBef>
                          <a:spcPts val="0"/>
                        </a:spcBef>
                        <a:spcAft>
                          <a:spcPts val="0"/>
                        </a:spcAft>
                      </a:pPr>
                      <a:r>
                        <a:rPr lang="en-US" sz="1300" b="1" kern="0">
                          <a:effectLst/>
                          <a:latin typeface="Calibri" panose="020F0502020204030204" pitchFamily="34" charset="0"/>
                          <a:ea typeface="Calibri" panose="020F0502020204030204" pitchFamily="34" charset="0"/>
                          <a:cs typeface="Times New Roman" panose="02020603050405020304" pitchFamily="18" charset="0"/>
                        </a:rPr>
                        <a:t>Ethnicity</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Non-Hispanic</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Hispanic</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168677  (71.8)</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65826 (28.0)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112392 (75.9)</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35486 (24.0)</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56285 (64.9)</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30340 (35.0)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&lt; 0.001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693014"/>
                  </a:ext>
                </a:extLst>
              </a:tr>
              <a:tr h="749758">
                <a:tc>
                  <a:txBody>
                    <a:bodyPr/>
                    <a:lstStyle/>
                    <a:p>
                      <a:pPr marL="0" marR="0">
                        <a:spcBef>
                          <a:spcPts val="0"/>
                        </a:spcBef>
                        <a:spcAft>
                          <a:spcPts val="0"/>
                        </a:spcAft>
                      </a:pPr>
                      <a:r>
                        <a:rPr lang="en-US" sz="1300" b="1"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Insurance</a:t>
                      </a: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300" b="1"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status</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Private Insurance</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Medicare/Medicaid</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insurance</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121269 (51.6)</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59207 (25.2)</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37576 (16.0)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87993 (59.4)</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36605 (24.7)</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12083 (8.2)</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33276 (38.4)</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22602 (26.1)</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25493 (29.4)</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 0.001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68868151"/>
                  </a:ext>
                </a:extLst>
              </a:tr>
              <a:tr h="562319">
                <a:tc>
                  <a:txBody>
                    <a:bodyPr/>
                    <a:lstStyle/>
                    <a:p>
                      <a:pPr marL="0" marR="0">
                        <a:spcBef>
                          <a:spcPts val="0"/>
                        </a:spcBef>
                        <a:spcAft>
                          <a:spcPts val="0"/>
                        </a:spcAft>
                      </a:pPr>
                      <a:r>
                        <a:rPr lang="en-US" sz="1300" b="1" kern="0">
                          <a:effectLst/>
                          <a:latin typeface="Calibri" panose="020F0502020204030204" pitchFamily="34" charset="0"/>
                          <a:ea typeface="Calibri" panose="020F0502020204030204" pitchFamily="34" charset="0"/>
                          <a:cs typeface="Times New Roman" panose="02020603050405020304" pitchFamily="18" charset="0"/>
                        </a:rPr>
                        <a:t>Urban-rural status</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Rural</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Urban</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31222 (13.3)</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198751 (84.6)</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18984 (12.8)</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126389 (86.3)</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12238 (14.1)</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72362 (83.5)</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&lt; 0.001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752840"/>
                  </a:ext>
                </a:extLst>
              </a:tr>
              <a:tr h="562319">
                <a:tc>
                  <a:txBody>
                    <a:bodyPr/>
                    <a:lstStyle/>
                    <a:p>
                      <a:pPr marL="0" marR="0">
                        <a:spcBef>
                          <a:spcPts val="0"/>
                        </a:spcBef>
                        <a:spcAft>
                          <a:spcPts val="0"/>
                        </a:spcAft>
                      </a:pPr>
                      <a:r>
                        <a:rPr lang="en-US" sz="1300" b="1"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Emergency Admission</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173526 (73.9)</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61317 (26.1)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141620 (95.6)</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6519 (4.4)</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31906 (36.8)</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54798 (63.2)</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 0.001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46054843"/>
                  </a:ext>
                </a:extLst>
              </a:tr>
              <a:tr h="374879">
                <a:tc>
                  <a:txBody>
                    <a:bodyPr/>
                    <a:lstStyle/>
                    <a:p>
                      <a:pPr marL="0" marR="0">
                        <a:spcBef>
                          <a:spcPts val="0"/>
                        </a:spcBef>
                        <a:spcAft>
                          <a:spcPts val="0"/>
                        </a:spcAft>
                      </a:pPr>
                      <a:r>
                        <a:rPr lang="en-US" sz="1300" b="1" kern="0">
                          <a:effectLst/>
                          <a:latin typeface="Calibri" panose="020F0502020204030204" pitchFamily="34" charset="0"/>
                          <a:ea typeface="Calibri" panose="020F0502020204030204" pitchFamily="34" charset="0"/>
                          <a:cs typeface="Times New Roman" panose="02020603050405020304" pitchFamily="18" charset="0"/>
                        </a:rPr>
                        <a:t>Social vulnerability index</a:t>
                      </a:r>
                      <a:r>
                        <a:rPr lang="en-US" sz="1300" kern="0">
                          <a:effectLst/>
                          <a:latin typeface="Calibri" panose="020F0502020204030204" pitchFamily="34" charset="0"/>
                          <a:ea typeface="Calibri" panose="020F0502020204030204" pitchFamily="34" charset="0"/>
                          <a:cs typeface="Times New Roman" panose="02020603050405020304" pitchFamily="18" charset="0"/>
                        </a:rPr>
                        <a:t> (median (IQR))</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0.6601 (0.5612)</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0.5534 (0.581)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0.751 (0.4704)</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kern="0" dirty="0">
                          <a:effectLst/>
                          <a:latin typeface="Calibri" panose="020F0502020204030204" pitchFamily="34" charset="0"/>
                          <a:ea typeface="Calibri" panose="020F0502020204030204" pitchFamily="34" charset="0"/>
                          <a:cs typeface="Times New Roman" panose="02020603050405020304" pitchFamily="18" charset="0"/>
                        </a:rPr>
                        <a:t>&lt; 0.001</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72658"/>
                  </a:ext>
                </a:extLst>
              </a:tr>
              <a:tr h="749758">
                <a:tc>
                  <a:txBody>
                    <a:bodyPr/>
                    <a:lstStyle/>
                    <a:p>
                      <a:pPr marL="0" marR="0">
                        <a:spcBef>
                          <a:spcPts val="0"/>
                        </a:spcBef>
                        <a:spcAft>
                          <a:spcPts val="0"/>
                        </a:spcAft>
                      </a:pPr>
                      <a:r>
                        <a:rPr lang="en-US" sz="1300" b="1"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Quantiles of SVI</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 SVI (Q1)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Average SVI (Q2, Q3)</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 SVI (Q4)</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57171 (24.3)</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119480  (50.9)</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53322 (22.7)</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41013 (27.7)</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74163 (50.1)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30197 (20.4)</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a:effectLst/>
                          <a:latin typeface="Calibri" panose="020F0502020204030204" pitchFamily="34" charset="0"/>
                          <a:ea typeface="Calibri" panose="020F0502020204030204" pitchFamily="34" charset="0"/>
                          <a:cs typeface="Times New Roman" panose="02020603050405020304" pitchFamily="18" charset="0"/>
                        </a:rPr>
                        <a:t> </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16158 (18.6)</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45317 (52.3)</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3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23125 (26.7)</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3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 0.001</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9004" marR="49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71151693"/>
                  </a:ext>
                </a:extLst>
              </a:tr>
            </a:tbl>
          </a:graphicData>
        </a:graphic>
      </p:graphicFrame>
      <p:sp>
        <p:nvSpPr>
          <p:cNvPr id="8" name="Rectangle 7">
            <a:extLst>
              <a:ext uri="{FF2B5EF4-FFF2-40B4-BE49-F238E27FC236}">
                <a16:creationId xmlns:a16="http://schemas.microsoft.com/office/drawing/2014/main" id="{08B3C466-E264-7DF8-58C3-5C9849B7FB3A}"/>
              </a:ext>
            </a:extLst>
          </p:cNvPr>
          <p:cNvSpPr/>
          <p:nvPr/>
        </p:nvSpPr>
        <p:spPr>
          <a:xfrm>
            <a:off x="1810106" y="768811"/>
            <a:ext cx="8571788" cy="7858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A4724D7-3177-C7B6-9EC2-35B25D2FD484}"/>
              </a:ext>
            </a:extLst>
          </p:cNvPr>
          <p:cNvSpPr/>
          <p:nvPr/>
        </p:nvSpPr>
        <p:spPr>
          <a:xfrm>
            <a:off x="1810106" y="1554625"/>
            <a:ext cx="8571788" cy="594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59C0AA-B285-DC68-2E2A-E70706627153}"/>
              </a:ext>
            </a:extLst>
          </p:cNvPr>
          <p:cNvSpPr/>
          <p:nvPr/>
        </p:nvSpPr>
        <p:spPr>
          <a:xfrm>
            <a:off x="1810106" y="2142956"/>
            <a:ext cx="8571788" cy="7858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0BF12F-75E8-7559-0150-3F527010FE9D}"/>
              </a:ext>
            </a:extLst>
          </p:cNvPr>
          <p:cNvSpPr/>
          <p:nvPr/>
        </p:nvSpPr>
        <p:spPr>
          <a:xfrm>
            <a:off x="1810106" y="2928769"/>
            <a:ext cx="8571788" cy="594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228510-5EA9-6A7D-A4BE-998AE4CB88FA}"/>
              </a:ext>
            </a:extLst>
          </p:cNvPr>
          <p:cNvSpPr/>
          <p:nvPr/>
        </p:nvSpPr>
        <p:spPr>
          <a:xfrm>
            <a:off x="1810106" y="3528675"/>
            <a:ext cx="8571788" cy="7858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26CE33-88DE-09B2-A9C6-104150DF55A3}"/>
              </a:ext>
            </a:extLst>
          </p:cNvPr>
          <p:cNvSpPr/>
          <p:nvPr/>
        </p:nvSpPr>
        <p:spPr>
          <a:xfrm>
            <a:off x="1810106" y="4330717"/>
            <a:ext cx="8571788" cy="594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E676A1-4D58-0076-CAB9-5E4AD338201F}"/>
              </a:ext>
            </a:extLst>
          </p:cNvPr>
          <p:cNvSpPr/>
          <p:nvPr/>
        </p:nvSpPr>
        <p:spPr>
          <a:xfrm>
            <a:off x="1810106" y="4923798"/>
            <a:ext cx="8571788" cy="594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FEC265-8CBB-2150-AB94-A898D2017246}"/>
              </a:ext>
            </a:extLst>
          </p:cNvPr>
          <p:cNvSpPr/>
          <p:nvPr/>
        </p:nvSpPr>
        <p:spPr>
          <a:xfrm>
            <a:off x="1810106" y="5522810"/>
            <a:ext cx="8571788" cy="11795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F2DA45D-D007-66A2-0C61-909CF8ECFD2A}"/>
              </a:ext>
            </a:extLst>
          </p:cNvPr>
          <p:cNvSpPr/>
          <p:nvPr/>
        </p:nvSpPr>
        <p:spPr>
          <a:xfrm>
            <a:off x="1810106" y="372869"/>
            <a:ext cx="8571788" cy="3908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56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4" grpId="0" animBg="1"/>
      <p:bldP spid="15" grpId="0" animBg="1"/>
      <p:bldP spid="17"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64DCCF9-898E-0F7E-A22E-7F38EF992770}"/>
              </a:ext>
            </a:extLst>
          </p:cNvPr>
          <p:cNvGraphicFramePr>
            <a:graphicFrameLocks noGrp="1"/>
          </p:cNvGraphicFramePr>
          <p:nvPr>
            <p:extLst>
              <p:ext uri="{D42A27DB-BD31-4B8C-83A1-F6EECF244321}">
                <p14:modId xmlns:p14="http://schemas.microsoft.com/office/powerpoint/2010/main" val="2517582587"/>
              </p:ext>
            </p:extLst>
          </p:nvPr>
        </p:nvGraphicFramePr>
        <p:xfrm>
          <a:off x="1426921" y="107035"/>
          <a:ext cx="9338158" cy="6644640"/>
        </p:xfrm>
        <a:graphic>
          <a:graphicData uri="http://schemas.openxmlformats.org/drawingml/2006/table">
            <a:tbl>
              <a:tblPr firstRow="1" firstCol="1" bandRow="1"/>
              <a:tblGrid>
                <a:gridCol w="2769317">
                  <a:extLst>
                    <a:ext uri="{9D8B030D-6E8A-4147-A177-3AD203B41FA5}">
                      <a16:colId xmlns:a16="http://schemas.microsoft.com/office/drawing/2014/main" val="1185193109"/>
                    </a:ext>
                  </a:extLst>
                </a:gridCol>
                <a:gridCol w="3276511">
                  <a:extLst>
                    <a:ext uri="{9D8B030D-6E8A-4147-A177-3AD203B41FA5}">
                      <a16:colId xmlns:a16="http://schemas.microsoft.com/office/drawing/2014/main" val="1332215819"/>
                    </a:ext>
                  </a:extLst>
                </a:gridCol>
                <a:gridCol w="3292330">
                  <a:extLst>
                    <a:ext uri="{9D8B030D-6E8A-4147-A177-3AD203B41FA5}">
                      <a16:colId xmlns:a16="http://schemas.microsoft.com/office/drawing/2014/main" val="2520523466"/>
                    </a:ext>
                  </a:extLst>
                </a:gridCol>
              </a:tblGrid>
              <a:tr h="164378">
                <a:tc gridSpan="3">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spcBef>
                          <a:spcPts val="0"/>
                        </a:spcBef>
                        <a:spcAft>
                          <a:spcPts val="0"/>
                        </a:spcAft>
                      </a:pPr>
                      <a:r>
                        <a:rPr lang="en-US" sz="1600" b="1" kern="0" dirty="0">
                          <a:effectLst/>
                          <a:latin typeface="Calibri" panose="020F0502020204030204" pitchFamily="34" charset="0"/>
                          <a:ea typeface="Calibri" panose="020F0502020204030204" pitchFamily="34" charset="0"/>
                          <a:cs typeface="Times New Roman" panose="02020603050405020304" pitchFamily="18" charset="0"/>
                        </a:rPr>
                        <a:t>Table 2. </a:t>
                      </a:r>
                      <a:r>
                        <a:rPr lang="en-US" sz="1600" kern="0" dirty="0">
                          <a:effectLst/>
                          <a:latin typeface="Calibri" panose="020F0502020204030204" pitchFamily="34" charset="0"/>
                          <a:ea typeface="Calibri" panose="020F0502020204030204" pitchFamily="34" charset="0"/>
                          <a:cs typeface="Times New Roman" panose="02020603050405020304" pitchFamily="18" charset="0"/>
                        </a:rPr>
                        <a:t>The relative risk of receiving hernia surgery for low and high SVI groups compared to average SVI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2070567"/>
                  </a:ext>
                </a:extLst>
              </a:tr>
              <a:tr h="140895">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spcBef>
                          <a:spcPts val="0"/>
                        </a:spcBef>
                        <a:spcAft>
                          <a:spcPts val="0"/>
                        </a:spcAft>
                      </a:pPr>
                      <a:r>
                        <a:rPr lang="en-US" sz="1400" b="1" kern="0">
                          <a:effectLst/>
                          <a:latin typeface="Calibri" panose="020F0502020204030204" pitchFamily="34" charset="0"/>
                          <a:ea typeface="Calibri" panose="020F0502020204030204" pitchFamily="34" charset="0"/>
                          <a:cs typeface="Times New Roman" panose="02020603050405020304" pitchFamily="18" charset="0"/>
                        </a:rPr>
                        <a:t>Characteristic</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b="1" kern="0">
                          <a:effectLst/>
                          <a:latin typeface="Calibri" panose="020F0502020204030204" pitchFamily="34" charset="0"/>
                          <a:ea typeface="Calibri" panose="020F0502020204030204" pitchFamily="34" charset="0"/>
                          <a:cs typeface="Times New Roman" panose="02020603050405020304" pitchFamily="18" charset="0"/>
                        </a:rPr>
                        <a:t>RR [95% CI] for Low Vulnerability*</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b="1" kern="0">
                          <a:effectLst/>
                          <a:latin typeface="Calibri" panose="020F0502020204030204" pitchFamily="34" charset="0"/>
                          <a:ea typeface="Calibri" panose="020F0502020204030204" pitchFamily="34" charset="0"/>
                          <a:cs typeface="Times New Roman" panose="02020603050405020304" pitchFamily="18" charset="0"/>
                        </a:rPr>
                        <a:t>RR [95% CI] for High Vulnerability*</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839972"/>
                  </a:ext>
                </a:extLst>
              </a:tr>
              <a:tr h="140895">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spcBef>
                          <a:spcPts val="0"/>
                        </a:spcBef>
                        <a:spcAft>
                          <a:spcPts val="0"/>
                        </a:spcAft>
                      </a:pPr>
                      <a:r>
                        <a:rPr lang="en-US" sz="1400" b="1"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Overall</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1.355 [1.342, 1.368]</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0.856 [0.849, 0.864]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85435558"/>
                  </a:ext>
                </a:extLst>
              </a:tr>
              <a:tr h="563582">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spcBef>
                          <a:spcPts val="0"/>
                        </a:spcBef>
                        <a:spcAft>
                          <a:spcPts val="0"/>
                        </a:spcAft>
                      </a:pPr>
                      <a:r>
                        <a:rPr lang="en-US" sz="1400" b="1" kern="0">
                          <a:effectLst/>
                          <a:latin typeface="Calibri" panose="020F0502020204030204" pitchFamily="34" charset="0"/>
                          <a:ea typeface="Calibri" panose="020F0502020204030204" pitchFamily="34" charset="0"/>
                          <a:cs typeface="Times New Roman" panose="02020603050405020304" pitchFamily="18" charset="0"/>
                        </a:rPr>
                        <a:t>Age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18-45</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45-64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&gt;65</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1.406 [1.386, 1.426]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1.464 [1.442, 1.486]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1.16 [1.134, 1.186]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0.879 [0.875, 0.884]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0.846 [0.834, 0.858]</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0.848 [0.828, 0.868]</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9154415"/>
                  </a:ext>
                </a:extLst>
              </a:tr>
              <a:tr h="422686">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spcBef>
                          <a:spcPts val="0"/>
                        </a:spcBef>
                        <a:spcAft>
                          <a:spcPts val="0"/>
                        </a:spcAft>
                      </a:pPr>
                      <a:r>
                        <a:rPr lang="en-US" sz="1400" b="1"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Sex</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Females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Males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1.289 [1.273, 1.305]</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1.376 [1.36, 1.392]</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0.877 [0.863, 0.891]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0.865 [0.854, 0.876]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113226241"/>
                  </a:ext>
                </a:extLst>
              </a:tr>
              <a:tr h="563582">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spcBef>
                          <a:spcPts val="0"/>
                        </a:spcBef>
                        <a:spcAft>
                          <a:spcPts val="0"/>
                        </a:spcAft>
                      </a:pPr>
                      <a:r>
                        <a:rPr lang="en-US" sz="1400" b="1" kern="0">
                          <a:effectLst/>
                          <a:latin typeface="Calibri" panose="020F0502020204030204" pitchFamily="34" charset="0"/>
                          <a:ea typeface="Calibri" panose="020F0502020204030204" pitchFamily="34" charset="0"/>
                          <a:cs typeface="Times New Roman" panose="02020603050405020304" pitchFamily="18" charset="0"/>
                        </a:rPr>
                        <a:t>Race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White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Black</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Other</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1.29 [1.273, 1.306]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1.327 [1.309, 1.346]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1.407 [1.378, 1.437]</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0.807 [0.797, 0.817]</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0.903 [0.879, 0.928]</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1.058 [1.034, 1.082]</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511289"/>
                  </a:ext>
                </a:extLst>
              </a:tr>
              <a:tr h="422686">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spcBef>
                          <a:spcPts val="0"/>
                        </a:spcBef>
                        <a:spcAft>
                          <a:spcPts val="0"/>
                        </a:spcAft>
                      </a:pPr>
                      <a:r>
                        <a:rPr lang="en-US" sz="1400" b="1"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Ethnicity</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Non-Hispanic</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Hispanic</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1.321 [1.305, 1.336]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1.251 [1.23, 1.272]</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0.879 [0.867, 0.892]</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0.935 [0.93, 0.941]</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49375752"/>
                  </a:ext>
                </a:extLst>
              </a:tr>
              <a:tr h="563582">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spcBef>
                          <a:spcPts val="0"/>
                        </a:spcBef>
                        <a:spcAft>
                          <a:spcPts val="0"/>
                        </a:spcAft>
                      </a:pPr>
                      <a:r>
                        <a:rPr lang="en-US" sz="1400" b="1" kern="0">
                          <a:effectLst/>
                          <a:latin typeface="Calibri" panose="020F0502020204030204" pitchFamily="34" charset="0"/>
                          <a:ea typeface="Calibri" panose="020F0502020204030204" pitchFamily="34" charset="0"/>
                          <a:cs typeface="Times New Roman" panose="02020603050405020304" pitchFamily="18" charset="0"/>
                        </a:rPr>
                        <a:t>Insurance Status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Private Insurance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Medicare/Medicaid</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No insurance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1.355 [1.332, 1.378]</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1.236 [1.212, 1.26]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1.116 [1.084, 1.148]</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0.886 [0.868, 0.904]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0.858 [0.843, 0.873]</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0.869 [0.839, 0.9]</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8222392"/>
                  </a:ext>
                </a:extLst>
              </a:tr>
              <a:tr h="422686">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spcBef>
                          <a:spcPts val="0"/>
                        </a:spcBef>
                        <a:spcAft>
                          <a:spcPts val="0"/>
                        </a:spcAft>
                      </a:pPr>
                      <a:r>
                        <a:rPr lang="en-US" sz="1400" b="1"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Urban-rural status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Rural</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Urban</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1.042 [1.002, 1.082]</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1.357 [1.343, 1.371]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 [0.879, 0.92]</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0.849 [0.841, 0.857]</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575284516"/>
                  </a:ext>
                </a:extLst>
              </a:tr>
              <a:tr h="422686">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spcBef>
                          <a:spcPts val="0"/>
                        </a:spcBef>
                        <a:spcAft>
                          <a:spcPts val="0"/>
                        </a:spcAft>
                      </a:pPr>
                      <a:r>
                        <a:rPr lang="en-US" sz="1400" b="1" kern="0">
                          <a:effectLst/>
                          <a:latin typeface="Calibri" panose="020F0502020204030204" pitchFamily="34" charset="0"/>
                          <a:ea typeface="Calibri" panose="020F0502020204030204" pitchFamily="34" charset="0"/>
                          <a:cs typeface="Times New Roman" panose="02020603050405020304" pitchFamily="18" charset="0"/>
                        </a:rPr>
                        <a:t>Emergency Admission</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Yes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No</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0.979 [0.918, 1.039]</a:t>
                      </a:r>
                      <a:r>
                        <a:rPr lang="en-US" sz="1400" kern="0">
                          <a:effectLst/>
                          <a:latin typeface="Calibri" panose="020F0502020204030204" pitchFamily="34" charset="0"/>
                          <a:ea typeface="Calibri" panose="020F0502020204030204" pitchFamily="34" charset="0"/>
                          <a:cs typeface="Calibri" panose="020F0502020204030204" pitchFamily="34" charset="0"/>
                        </a:rPr>
                        <a:t>†</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1.361 [1.335, 1.386]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0.985 [0.934, 1.036]</a:t>
                      </a:r>
                      <a:r>
                        <a:rPr lang="en-US" sz="1400" kern="0">
                          <a:effectLst/>
                          <a:latin typeface="Calibri" panose="020F0502020204030204" pitchFamily="34" charset="0"/>
                          <a:ea typeface="Calibri" panose="020F0502020204030204" pitchFamily="34" charset="0"/>
                          <a:cs typeface="Calibri" panose="020F0502020204030204" pitchFamily="34" charset="0"/>
                        </a:rPr>
                        <a:t>†</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0.879 [0.858, 0.9]</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3565288"/>
                  </a:ext>
                </a:extLst>
              </a:tr>
              <a:tr h="422686">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spcBef>
                          <a:spcPts val="0"/>
                        </a:spcBef>
                        <a:spcAft>
                          <a:spcPts val="0"/>
                        </a:spcAft>
                      </a:pPr>
                      <a:r>
                        <a:rPr lang="en-US" sz="1400" b="1"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Type of Hernia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Inguinal</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156210" marR="0">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Umbilical</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1.341 [1.323, 1.359]</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1.393 [1.376, 1.411]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lgn="ctr">
                        <a:spcBef>
                          <a:spcPts val="0"/>
                        </a:spcBef>
                        <a:spcAft>
                          <a:spcPts val="0"/>
                        </a:spcAft>
                      </a:pPr>
                      <a:r>
                        <a:rPr lang="en-US" sz="1400" kern="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0.849 [0.837, 0.861]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ker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0.885 [0.88, 0.891]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42496894"/>
                  </a:ext>
                </a:extLst>
              </a:tr>
              <a:tr h="140895">
                <a:tc gridSpan="3">
                  <a:txBody>
                    <a:bodyPr/>
                    <a:lstStyle>
                      <a:lvl1pPr marL="0" algn="l" defTabSz="914446" rtl="0" eaLnBrk="1" latinLnBrk="0" hangingPunct="1">
                        <a:defRPr sz="1800" kern="1200">
                          <a:solidFill>
                            <a:schemeClr val="tx1"/>
                          </a:solidFill>
                          <a:latin typeface="Calibri"/>
                        </a:defRPr>
                      </a:lvl1pPr>
                      <a:lvl2pPr marL="457223" algn="l" defTabSz="914446" rtl="0" eaLnBrk="1" latinLnBrk="0" hangingPunct="1">
                        <a:defRPr sz="1800" kern="1200">
                          <a:solidFill>
                            <a:schemeClr val="tx1"/>
                          </a:solidFill>
                          <a:latin typeface="Calibri"/>
                        </a:defRPr>
                      </a:lvl2pPr>
                      <a:lvl3pPr marL="914446" algn="l" defTabSz="914446" rtl="0" eaLnBrk="1" latinLnBrk="0" hangingPunct="1">
                        <a:defRPr sz="1800" kern="1200">
                          <a:solidFill>
                            <a:schemeClr val="tx1"/>
                          </a:solidFill>
                          <a:latin typeface="Calibri"/>
                        </a:defRPr>
                      </a:lvl3pPr>
                      <a:lvl4pPr marL="1371669" algn="l" defTabSz="914446" rtl="0" eaLnBrk="1" latinLnBrk="0" hangingPunct="1">
                        <a:defRPr sz="1800" kern="1200">
                          <a:solidFill>
                            <a:schemeClr val="tx1"/>
                          </a:solidFill>
                          <a:latin typeface="Calibri"/>
                        </a:defRPr>
                      </a:lvl4pPr>
                      <a:lvl5pPr marL="1828891" algn="l" defTabSz="914446" rtl="0" eaLnBrk="1" latinLnBrk="0" hangingPunct="1">
                        <a:defRPr sz="1800" kern="1200">
                          <a:solidFill>
                            <a:schemeClr val="tx1"/>
                          </a:solidFill>
                          <a:latin typeface="Calibri"/>
                        </a:defRPr>
                      </a:lvl5pPr>
                      <a:lvl6pPr marL="2286114" algn="l" defTabSz="914446" rtl="0" eaLnBrk="1" latinLnBrk="0" hangingPunct="1">
                        <a:defRPr sz="1800" kern="1200">
                          <a:solidFill>
                            <a:schemeClr val="tx1"/>
                          </a:solidFill>
                          <a:latin typeface="Calibri"/>
                        </a:defRPr>
                      </a:lvl6pPr>
                      <a:lvl7pPr marL="2743337" algn="l" defTabSz="914446" rtl="0" eaLnBrk="1" latinLnBrk="0" hangingPunct="1">
                        <a:defRPr sz="1800" kern="1200">
                          <a:solidFill>
                            <a:schemeClr val="tx1"/>
                          </a:solidFill>
                          <a:latin typeface="Calibri"/>
                        </a:defRPr>
                      </a:lvl7pPr>
                      <a:lvl8pPr marL="3200560" algn="l" defTabSz="914446" rtl="0" eaLnBrk="1" latinLnBrk="0" hangingPunct="1">
                        <a:defRPr sz="1800" kern="1200">
                          <a:solidFill>
                            <a:schemeClr val="tx1"/>
                          </a:solidFill>
                          <a:latin typeface="Calibri"/>
                        </a:defRPr>
                      </a:lvl8pPr>
                      <a:lvl9pPr marL="3657783" algn="l" defTabSz="914446" rtl="0" eaLnBrk="1" latinLnBrk="0" hangingPunct="1">
                        <a:defRPr sz="1800" kern="1200">
                          <a:solidFill>
                            <a:schemeClr val="tx1"/>
                          </a:solidFill>
                          <a:latin typeface="Calibri"/>
                        </a:defRPr>
                      </a:lvl9pPr>
                    </a:lstStyle>
                    <a:p>
                      <a:pPr marL="0" marR="0">
                        <a:spcBef>
                          <a:spcPts val="0"/>
                        </a:spcBef>
                        <a:spcAft>
                          <a:spcPts val="0"/>
                        </a:spcAft>
                      </a:pPr>
                      <a:r>
                        <a:rPr lang="en-US" sz="1400"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*Compared to average group; † Not statistically significant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5653" marR="556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9525056"/>
                  </a:ext>
                </a:extLst>
              </a:tr>
            </a:tbl>
          </a:graphicData>
        </a:graphic>
      </p:graphicFrame>
      <p:sp>
        <p:nvSpPr>
          <p:cNvPr id="5" name="Rectangle 4">
            <a:extLst>
              <a:ext uri="{FF2B5EF4-FFF2-40B4-BE49-F238E27FC236}">
                <a16:creationId xmlns:a16="http://schemas.microsoft.com/office/drawing/2014/main" id="{66DC2AC1-6696-08AD-17FB-0E02B2CD7760}"/>
              </a:ext>
            </a:extLst>
          </p:cNvPr>
          <p:cNvSpPr/>
          <p:nvPr/>
        </p:nvSpPr>
        <p:spPr>
          <a:xfrm>
            <a:off x="1426921" y="785813"/>
            <a:ext cx="9338158" cy="8572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10BF01-4200-02FE-F070-479B4981446B}"/>
              </a:ext>
            </a:extLst>
          </p:cNvPr>
          <p:cNvSpPr/>
          <p:nvPr/>
        </p:nvSpPr>
        <p:spPr>
          <a:xfrm>
            <a:off x="1426921" y="571499"/>
            <a:ext cx="9338158" cy="2143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4AEC270-93C7-9AAD-2533-A81F359B297C}"/>
              </a:ext>
            </a:extLst>
          </p:cNvPr>
          <p:cNvSpPr/>
          <p:nvPr/>
        </p:nvSpPr>
        <p:spPr>
          <a:xfrm>
            <a:off x="1426921" y="1643063"/>
            <a:ext cx="9338158" cy="628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377F8E-5A62-EBBD-3F1D-0126E31F1403}"/>
              </a:ext>
            </a:extLst>
          </p:cNvPr>
          <p:cNvSpPr/>
          <p:nvPr/>
        </p:nvSpPr>
        <p:spPr>
          <a:xfrm>
            <a:off x="1426921" y="2271713"/>
            <a:ext cx="9338158" cy="8572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9236DD-F58A-8B61-B1D9-DF050FDEEA5B}"/>
              </a:ext>
            </a:extLst>
          </p:cNvPr>
          <p:cNvSpPr/>
          <p:nvPr/>
        </p:nvSpPr>
        <p:spPr>
          <a:xfrm>
            <a:off x="1426921" y="3128963"/>
            <a:ext cx="9338158" cy="628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617E5C-48A9-DE20-F6A0-D68A750F511B}"/>
              </a:ext>
            </a:extLst>
          </p:cNvPr>
          <p:cNvSpPr/>
          <p:nvPr/>
        </p:nvSpPr>
        <p:spPr>
          <a:xfrm>
            <a:off x="1426921" y="3768744"/>
            <a:ext cx="9338158" cy="8572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B8F703-B7FB-7EEC-95A2-C50A532069F0}"/>
              </a:ext>
            </a:extLst>
          </p:cNvPr>
          <p:cNvSpPr/>
          <p:nvPr/>
        </p:nvSpPr>
        <p:spPr>
          <a:xfrm>
            <a:off x="1426921" y="4625994"/>
            <a:ext cx="9338158" cy="628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73F515-8971-5C15-1D1A-FAAC93A6B95C}"/>
              </a:ext>
            </a:extLst>
          </p:cNvPr>
          <p:cNvSpPr/>
          <p:nvPr/>
        </p:nvSpPr>
        <p:spPr>
          <a:xfrm>
            <a:off x="1426921" y="5899994"/>
            <a:ext cx="9338158" cy="628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2D0D87-38CE-6EF7-9017-7BDD430AE5B1}"/>
              </a:ext>
            </a:extLst>
          </p:cNvPr>
          <p:cNvSpPr/>
          <p:nvPr/>
        </p:nvSpPr>
        <p:spPr>
          <a:xfrm>
            <a:off x="1426921" y="5271344"/>
            <a:ext cx="9338158" cy="628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91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92"/>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9"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39B997E5-3ED9-CB48-9698-5F8D46A8DA21}"/>
              </a:ext>
            </a:extLst>
          </p:cNvPr>
          <p:cNvSpPr txBox="1"/>
          <p:nvPr/>
        </p:nvSpPr>
        <p:spPr>
          <a:xfrm>
            <a:off x="396589" y="373471"/>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Limitations</a:t>
            </a:r>
          </a:p>
        </p:txBody>
      </p:sp>
      <p:sp>
        <p:nvSpPr>
          <p:cNvPr id="8" name="Text Placeholder 2">
            <a:extLst>
              <a:ext uri="{FF2B5EF4-FFF2-40B4-BE49-F238E27FC236}">
                <a16:creationId xmlns:a16="http://schemas.microsoft.com/office/drawing/2014/main" id="{173BD3C4-D162-498F-6E4F-AEBEFC090753}"/>
              </a:ext>
            </a:extLst>
          </p:cNvPr>
          <p:cNvSpPr txBox="1">
            <a:spLocks/>
          </p:cNvSpPr>
          <p:nvPr/>
        </p:nvSpPr>
        <p:spPr>
          <a:xfrm>
            <a:off x="247575" y="1728328"/>
            <a:ext cx="3652647" cy="4821993"/>
          </a:xfrm>
          <a:prstGeom prst="roundRect">
            <a:avLst/>
          </a:prstGeom>
          <a:noFill/>
          <a:ln w="38100">
            <a:solidFill>
              <a:srgbClr val="99000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4"/>
              </a:buClr>
              <a:buSzPts val="3000"/>
              <a:buFont typeface="Source Sans Pro"/>
              <a:buChar char="◎"/>
              <a:defRPr sz="30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lang="en-US" dirty="0"/>
          </a:p>
          <a:p>
            <a:endParaRPr lang="en-US" dirty="0"/>
          </a:p>
          <a:p>
            <a:pPr marL="101610" indent="0" algn="ctr">
              <a:buNone/>
            </a:pPr>
            <a:endParaRPr lang="en-US" dirty="0"/>
          </a:p>
          <a:p>
            <a:pPr marL="101610" indent="0" algn="ctr">
              <a:buNone/>
            </a:pPr>
            <a:endParaRPr lang="en-US" dirty="0"/>
          </a:p>
          <a:p>
            <a:pPr marL="101610" indent="0" algn="ctr">
              <a:buNone/>
            </a:pPr>
            <a:endParaRPr lang="en-US" sz="2200" dirty="0"/>
          </a:p>
        </p:txBody>
      </p:sp>
      <p:sp>
        <p:nvSpPr>
          <p:cNvPr id="17" name="Text Placeholder 2">
            <a:extLst>
              <a:ext uri="{FF2B5EF4-FFF2-40B4-BE49-F238E27FC236}">
                <a16:creationId xmlns:a16="http://schemas.microsoft.com/office/drawing/2014/main" id="{08B45EB0-2FEB-C8AD-F554-DBB7287CBA85}"/>
              </a:ext>
            </a:extLst>
          </p:cNvPr>
          <p:cNvSpPr txBox="1">
            <a:spLocks/>
          </p:cNvSpPr>
          <p:nvPr/>
        </p:nvSpPr>
        <p:spPr>
          <a:xfrm>
            <a:off x="4269680" y="1728328"/>
            <a:ext cx="3652647" cy="4821993"/>
          </a:xfrm>
          <a:prstGeom prst="roundRect">
            <a:avLst/>
          </a:prstGeom>
          <a:noFill/>
          <a:ln w="38100">
            <a:solidFill>
              <a:srgbClr val="99000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4"/>
              </a:buClr>
              <a:buSzPts val="3000"/>
              <a:buFont typeface="Source Sans Pro"/>
              <a:buChar char="◎"/>
              <a:defRPr sz="30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lang="en-US" dirty="0"/>
          </a:p>
          <a:p>
            <a:endParaRPr lang="en-US" dirty="0"/>
          </a:p>
          <a:p>
            <a:pPr marL="101610" indent="0" algn="ctr">
              <a:buNone/>
            </a:pPr>
            <a:endParaRPr lang="en-US" dirty="0"/>
          </a:p>
          <a:p>
            <a:pPr marL="101610" indent="0" algn="ctr">
              <a:buNone/>
            </a:pPr>
            <a:endParaRPr lang="en-US" dirty="0"/>
          </a:p>
          <a:p>
            <a:pPr marL="101610" indent="0" algn="ctr">
              <a:buNone/>
            </a:pPr>
            <a:endParaRPr lang="en-US" sz="2200" dirty="0"/>
          </a:p>
        </p:txBody>
      </p:sp>
      <p:sp>
        <p:nvSpPr>
          <p:cNvPr id="18" name="Text Placeholder 2">
            <a:extLst>
              <a:ext uri="{FF2B5EF4-FFF2-40B4-BE49-F238E27FC236}">
                <a16:creationId xmlns:a16="http://schemas.microsoft.com/office/drawing/2014/main" id="{D3A4B4FF-8AEC-E9CF-BD2D-93D9B4857A0D}"/>
              </a:ext>
            </a:extLst>
          </p:cNvPr>
          <p:cNvSpPr txBox="1">
            <a:spLocks/>
          </p:cNvSpPr>
          <p:nvPr/>
        </p:nvSpPr>
        <p:spPr>
          <a:xfrm>
            <a:off x="8291786" y="1728328"/>
            <a:ext cx="3652647" cy="4821993"/>
          </a:xfrm>
          <a:prstGeom prst="roundRect">
            <a:avLst/>
          </a:prstGeom>
          <a:noFill/>
          <a:ln w="38100">
            <a:solidFill>
              <a:srgbClr val="99000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4"/>
              </a:buClr>
              <a:buSzPts val="3000"/>
              <a:buFont typeface="Source Sans Pro"/>
              <a:buChar char="◎"/>
              <a:defRPr sz="30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lang="en-US" dirty="0"/>
          </a:p>
          <a:p>
            <a:endParaRPr lang="en-US" dirty="0"/>
          </a:p>
          <a:p>
            <a:pPr marL="101610" indent="0" algn="ctr">
              <a:buNone/>
            </a:pPr>
            <a:endParaRPr lang="en-US" dirty="0"/>
          </a:p>
          <a:p>
            <a:pPr marL="101610" indent="0" algn="ctr">
              <a:buNone/>
            </a:pPr>
            <a:endParaRPr lang="en-US" dirty="0"/>
          </a:p>
          <a:p>
            <a:pPr marL="101610" indent="0" algn="ctr">
              <a:buNone/>
            </a:pPr>
            <a:endParaRPr lang="en-US" sz="2200" dirty="0"/>
          </a:p>
        </p:txBody>
      </p:sp>
      <p:sp>
        <p:nvSpPr>
          <p:cNvPr id="19" name="TextBox 18">
            <a:extLst>
              <a:ext uri="{FF2B5EF4-FFF2-40B4-BE49-F238E27FC236}">
                <a16:creationId xmlns:a16="http://schemas.microsoft.com/office/drawing/2014/main" id="{FE538959-DF12-B1F4-876E-6F60D5DE2688}"/>
              </a:ext>
            </a:extLst>
          </p:cNvPr>
          <p:cNvSpPr txBox="1"/>
          <p:nvPr/>
        </p:nvSpPr>
        <p:spPr>
          <a:xfrm>
            <a:off x="228578" y="1848806"/>
            <a:ext cx="3633654" cy="2062103"/>
          </a:xfrm>
          <a:prstGeom prst="rect">
            <a:avLst/>
          </a:prstGeom>
          <a:noFill/>
        </p:spPr>
        <p:txBody>
          <a:bodyPr wrap="square" rtlCol="0">
            <a:spAutoFit/>
          </a:bodyPr>
          <a:lstStyle/>
          <a:p>
            <a:pPr marL="101610" algn="ctr">
              <a:spcBef>
                <a:spcPts val="600"/>
              </a:spcBef>
              <a:buClr>
                <a:srgbClr val="263238"/>
              </a:buClr>
              <a:buSzPts val="2000"/>
            </a:pPr>
            <a:r>
              <a:rPr lang="en-US" sz="3200" spc="9" dirty="0"/>
              <a:t>Retrospective review of patients from a Texas database</a:t>
            </a:r>
          </a:p>
        </p:txBody>
      </p:sp>
      <p:sp>
        <p:nvSpPr>
          <p:cNvPr id="24" name="TextBox 23">
            <a:extLst>
              <a:ext uri="{FF2B5EF4-FFF2-40B4-BE49-F238E27FC236}">
                <a16:creationId xmlns:a16="http://schemas.microsoft.com/office/drawing/2014/main" id="{6107FB13-CF99-5D83-7B30-019C2A596E56}"/>
              </a:ext>
            </a:extLst>
          </p:cNvPr>
          <p:cNvSpPr txBox="1"/>
          <p:nvPr/>
        </p:nvSpPr>
        <p:spPr>
          <a:xfrm>
            <a:off x="8291782" y="2077218"/>
            <a:ext cx="3633654" cy="1569660"/>
          </a:xfrm>
          <a:prstGeom prst="rect">
            <a:avLst/>
          </a:prstGeom>
          <a:noFill/>
        </p:spPr>
        <p:txBody>
          <a:bodyPr wrap="square" rtlCol="0">
            <a:spAutoFit/>
          </a:bodyPr>
          <a:lstStyle/>
          <a:p>
            <a:pPr marL="101610" algn="ctr">
              <a:spcBef>
                <a:spcPts val="600"/>
              </a:spcBef>
              <a:buClr>
                <a:srgbClr val="263238"/>
              </a:buClr>
              <a:buSzPts val="2000"/>
            </a:pPr>
            <a:r>
              <a:rPr lang="en-US" sz="3200" spc="9" dirty="0">
                <a:latin typeface="Barlow Light Bold"/>
              </a:rPr>
              <a:t>SVI may not capture individual level factors</a:t>
            </a:r>
          </a:p>
        </p:txBody>
      </p:sp>
      <p:sp>
        <p:nvSpPr>
          <p:cNvPr id="25" name="TextBox 24">
            <a:extLst>
              <a:ext uri="{FF2B5EF4-FFF2-40B4-BE49-F238E27FC236}">
                <a16:creationId xmlns:a16="http://schemas.microsoft.com/office/drawing/2014/main" id="{2C6C0657-AE94-FD98-7218-D7114198B8C8}"/>
              </a:ext>
            </a:extLst>
          </p:cNvPr>
          <p:cNvSpPr txBox="1"/>
          <p:nvPr/>
        </p:nvSpPr>
        <p:spPr>
          <a:xfrm>
            <a:off x="4298172" y="2077218"/>
            <a:ext cx="3633654" cy="1569660"/>
          </a:xfrm>
          <a:prstGeom prst="rect">
            <a:avLst/>
          </a:prstGeom>
          <a:noFill/>
        </p:spPr>
        <p:txBody>
          <a:bodyPr wrap="square" rtlCol="0">
            <a:spAutoFit/>
          </a:bodyPr>
          <a:lstStyle/>
          <a:p>
            <a:pPr marL="101610" algn="ctr">
              <a:spcBef>
                <a:spcPts val="600"/>
              </a:spcBef>
              <a:buClr>
                <a:srgbClr val="263238"/>
              </a:buClr>
              <a:buSzPts val="2000"/>
            </a:pPr>
            <a:r>
              <a:rPr lang="en-US" sz="3200" spc="9" dirty="0"/>
              <a:t>Lack of patient preference in database</a:t>
            </a:r>
          </a:p>
        </p:txBody>
      </p:sp>
      <p:pic>
        <p:nvPicPr>
          <p:cNvPr id="26" name="Graphic 25">
            <a:extLst>
              <a:ext uri="{FF2B5EF4-FFF2-40B4-BE49-F238E27FC236}">
                <a16:creationId xmlns:a16="http://schemas.microsoft.com/office/drawing/2014/main" id="{BCC59AB5-89FF-6478-AFFC-812CE032D3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8310" y="3910909"/>
            <a:ext cx="2375380" cy="2375380"/>
          </a:xfrm>
          <a:prstGeom prst="rect">
            <a:avLst/>
          </a:prstGeom>
        </p:spPr>
      </p:pic>
      <p:pic>
        <p:nvPicPr>
          <p:cNvPr id="30" name="Graphic 29">
            <a:extLst>
              <a:ext uri="{FF2B5EF4-FFF2-40B4-BE49-F238E27FC236}">
                <a16:creationId xmlns:a16="http://schemas.microsoft.com/office/drawing/2014/main" id="{F5ED40EB-826D-944F-B046-DA30717ABE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30419" y="3910909"/>
            <a:ext cx="2375380" cy="2375380"/>
          </a:xfrm>
          <a:prstGeom prst="rect">
            <a:avLst/>
          </a:prstGeom>
        </p:spPr>
      </p:pic>
      <p:pic>
        <p:nvPicPr>
          <p:cNvPr id="33" name="Graphic 32">
            <a:extLst>
              <a:ext uri="{FF2B5EF4-FFF2-40B4-BE49-F238E27FC236}">
                <a16:creationId xmlns:a16="http://schemas.microsoft.com/office/drawing/2014/main" id="{27F0C43C-CADB-1999-4B16-55197BEC97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4816" y="3910909"/>
            <a:ext cx="2375380" cy="2375380"/>
          </a:xfrm>
          <a:prstGeom prst="rect">
            <a:avLst/>
          </a:prstGeom>
        </p:spPr>
      </p:pic>
    </p:spTree>
    <p:extLst>
      <p:ext uri="{BB962C8B-B14F-4D97-AF65-F5344CB8AC3E}">
        <p14:creationId xmlns:p14="http://schemas.microsoft.com/office/powerpoint/2010/main" val="68852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P spid="19"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92"/>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9"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39B997E5-3ED9-CB48-9698-5F8D46A8DA21}"/>
              </a:ext>
            </a:extLst>
          </p:cNvPr>
          <p:cNvSpPr txBox="1"/>
          <p:nvPr/>
        </p:nvSpPr>
        <p:spPr>
          <a:xfrm>
            <a:off x="396589" y="373471"/>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Conclusions</a:t>
            </a:r>
            <a:endParaRPr lang="en-US" sz="4400" b="1" dirty="0">
              <a:latin typeface="Calibri"/>
              <a:ea typeface="Source Sans Pro Black"/>
              <a:cs typeface="Calibri"/>
            </a:endParaRPr>
          </a:p>
        </p:txBody>
      </p:sp>
      <p:sp>
        <p:nvSpPr>
          <p:cNvPr id="4" name="Rounded Rectangle 3">
            <a:extLst>
              <a:ext uri="{FF2B5EF4-FFF2-40B4-BE49-F238E27FC236}">
                <a16:creationId xmlns:a16="http://schemas.microsoft.com/office/drawing/2014/main" id="{75100D03-378C-FB9D-4015-88570A5BEB85}"/>
              </a:ext>
            </a:extLst>
          </p:cNvPr>
          <p:cNvSpPr/>
          <p:nvPr/>
        </p:nvSpPr>
        <p:spPr>
          <a:xfrm>
            <a:off x="610927" y="1616438"/>
            <a:ext cx="1472516" cy="1468706"/>
          </a:xfrm>
          <a:prstGeom prst="round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Google Shape;111;p17">
            <a:extLst>
              <a:ext uri="{FF2B5EF4-FFF2-40B4-BE49-F238E27FC236}">
                <a16:creationId xmlns:a16="http://schemas.microsoft.com/office/drawing/2014/main" id="{55B4A425-86D7-A713-1E8D-918AFF002A1D}"/>
              </a:ext>
            </a:extLst>
          </p:cNvPr>
          <p:cNvSpPr txBox="1">
            <a:spLocks/>
          </p:cNvSpPr>
          <p:nvPr/>
        </p:nvSpPr>
        <p:spPr>
          <a:xfrm>
            <a:off x="2658054" y="3351076"/>
            <a:ext cx="9343085" cy="1468706"/>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sz="2800" b="1" dirty="0"/>
              <a:t>SDOH should be considered</a:t>
            </a:r>
            <a:r>
              <a:rPr lang="en-US" sz="2800" dirty="0"/>
              <a:t> in the evaluation of patients with inguinal and umbilical hernias</a:t>
            </a:r>
            <a:endParaRPr lang="en" sz="2800" dirty="0"/>
          </a:p>
        </p:txBody>
      </p:sp>
      <p:sp>
        <p:nvSpPr>
          <p:cNvPr id="8" name="Google Shape;111;p17">
            <a:extLst>
              <a:ext uri="{FF2B5EF4-FFF2-40B4-BE49-F238E27FC236}">
                <a16:creationId xmlns:a16="http://schemas.microsoft.com/office/drawing/2014/main" id="{B2DA43F8-E0C5-8504-7AF3-51827A09E86C}"/>
              </a:ext>
            </a:extLst>
          </p:cNvPr>
          <p:cNvSpPr txBox="1">
            <a:spLocks/>
          </p:cNvSpPr>
          <p:nvPr/>
        </p:nvSpPr>
        <p:spPr>
          <a:xfrm>
            <a:off x="2658054" y="1621153"/>
            <a:ext cx="9343085" cy="1468706"/>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sz="2800" dirty="0"/>
              <a:t>Vulnerable patients </a:t>
            </a:r>
            <a:r>
              <a:rPr lang="en-US" sz="2800" b="1" dirty="0"/>
              <a:t>less likely</a:t>
            </a:r>
            <a:r>
              <a:rPr lang="en-US" sz="2800" dirty="0"/>
              <a:t> to undergo </a:t>
            </a:r>
            <a:r>
              <a:rPr lang="en-US" sz="2800" b="1" dirty="0"/>
              <a:t>surgical hernia repair</a:t>
            </a:r>
            <a:r>
              <a:rPr lang="en-US" sz="2800" dirty="0"/>
              <a:t> in the non-emergent setting </a:t>
            </a:r>
            <a:endParaRPr lang="en" sz="2800" dirty="0"/>
          </a:p>
        </p:txBody>
      </p:sp>
      <p:sp>
        <p:nvSpPr>
          <p:cNvPr id="9" name="Google Shape;111;p17">
            <a:extLst>
              <a:ext uri="{FF2B5EF4-FFF2-40B4-BE49-F238E27FC236}">
                <a16:creationId xmlns:a16="http://schemas.microsoft.com/office/drawing/2014/main" id="{DD06E36B-5D4D-8DDB-18A0-DA8D0258BE97}"/>
              </a:ext>
            </a:extLst>
          </p:cNvPr>
          <p:cNvSpPr txBox="1">
            <a:spLocks/>
          </p:cNvSpPr>
          <p:nvPr/>
        </p:nvSpPr>
        <p:spPr>
          <a:xfrm>
            <a:off x="2658054" y="5080999"/>
            <a:ext cx="9343085" cy="1468706"/>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sz="2800" dirty="0"/>
              <a:t>SVI is sensitive at </a:t>
            </a:r>
            <a:r>
              <a:rPr lang="en-US" sz="2800" b="1" dirty="0"/>
              <a:t>identifying SDOH beyond standard metrics </a:t>
            </a:r>
            <a:r>
              <a:rPr lang="en-US" sz="2800" dirty="0"/>
              <a:t>such as race, gender, and insurance </a:t>
            </a:r>
            <a:endParaRPr lang="en" sz="2800" dirty="0"/>
          </a:p>
        </p:txBody>
      </p:sp>
      <p:sp>
        <p:nvSpPr>
          <p:cNvPr id="14" name="Rounded Rectangle 13">
            <a:extLst>
              <a:ext uri="{FF2B5EF4-FFF2-40B4-BE49-F238E27FC236}">
                <a16:creationId xmlns:a16="http://schemas.microsoft.com/office/drawing/2014/main" id="{EB96855B-4248-439B-F69B-F5CEB1B925CF}"/>
              </a:ext>
            </a:extLst>
          </p:cNvPr>
          <p:cNvSpPr/>
          <p:nvPr/>
        </p:nvSpPr>
        <p:spPr>
          <a:xfrm>
            <a:off x="610927" y="3351076"/>
            <a:ext cx="1472516" cy="1468706"/>
          </a:xfrm>
          <a:prstGeom prst="round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ounded Rectangle 14">
            <a:extLst>
              <a:ext uri="{FF2B5EF4-FFF2-40B4-BE49-F238E27FC236}">
                <a16:creationId xmlns:a16="http://schemas.microsoft.com/office/drawing/2014/main" id="{4DA2F6D5-02E0-AEA3-0744-FE98B9DE7D24}"/>
              </a:ext>
            </a:extLst>
          </p:cNvPr>
          <p:cNvSpPr/>
          <p:nvPr/>
        </p:nvSpPr>
        <p:spPr>
          <a:xfrm>
            <a:off x="610927" y="5080999"/>
            <a:ext cx="1472516" cy="1468706"/>
          </a:xfrm>
          <a:prstGeom prst="round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8" name="Graphic 17">
            <a:extLst>
              <a:ext uri="{FF2B5EF4-FFF2-40B4-BE49-F238E27FC236}">
                <a16:creationId xmlns:a16="http://schemas.microsoft.com/office/drawing/2014/main" id="{2838F3AA-2508-EA06-933B-C86CC920AA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1468" y="1313489"/>
            <a:ext cx="2071434" cy="2071434"/>
          </a:xfrm>
          <a:prstGeom prst="rect">
            <a:avLst/>
          </a:prstGeom>
        </p:spPr>
      </p:pic>
      <p:pic>
        <p:nvPicPr>
          <p:cNvPr id="21" name="Graphic 20">
            <a:extLst>
              <a:ext uri="{FF2B5EF4-FFF2-40B4-BE49-F238E27FC236}">
                <a16:creationId xmlns:a16="http://schemas.microsoft.com/office/drawing/2014/main" id="{8254F0B4-32EB-A1BB-CBE3-F076BE2631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2960" y="5141127"/>
            <a:ext cx="1348450" cy="1348450"/>
          </a:xfrm>
          <a:prstGeom prst="rect">
            <a:avLst/>
          </a:prstGeom>
        </p:spPr>
      </p:pic>
      <p:pic>
        <p:nvPicPr>
          <p:cNvPr id="23" name="Graphic 22">
            <a:extLst>
              <a:ext uri="{FF2B5EF4-FFF2-40B4-BE49-F238E27FC236}">
                <a16:creationId xmlns:a16="http://schemas.microsoft.com/office/drawing/2014/main" id="{2F63785F-5C5C-1CD5-4125-69B07B7F46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7323" y="3111211"/>
            <a:ext cx="1939724" cy="1939724"/>
          </a:xfrm>
          <a:prstGeom prst="rect">
            <a:avLst/>
          </a:prstGeom>
        </p:spPr>
      </p:pic>
    </p:spTree>
    <p:extLst>
      <p:ext uri="{BB962C8B-B14F-4D97-AF65-F5344CB8AC3E}">
        <p14:creationId xmlns:p14="http://schemas.microsoft.com/office/powerpoint/2010/main" val="102381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92"/>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9"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extBox 1">
            <a:extLst>
              <a:ext uri="{FF2B5EF4-FFF2-40B4-BE49-F238E27FC236}">
                <a16:creationId xmlns:a16="http://schemas.microsoft.com/office/drawing/2014/main" id="{39B997E5-3ED9-CB48-9698-5F8D46A8DA21}"/>
              </a:ext>
            </a:extLst>
          </p:cNvPr>
          <p:cNvSpPr txBox="1"/>
          <p:nvPr/>
        </p:nvSpPr>
        <p:spPr>
          <a:xfrm>
            <a:off x="396592" y="373471"/>
            <a:ext cx="62381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Acknowledgements</a:t>
            </a:r>
            <a:endParaRPr lang="en-US" sz="4400" b="1" dirty="0">
              <a:latin typeface="Calibri"/>
              <a:ea typeface="Source Sans Pro Black"/>
              <a:cs typeface="Calibri"/>
            </a:endParaRPr>
          </a:p>
        </p:txBody>
      </p:sp>
      <p:sp>
        <p:nvSpPr>
          <p:cNvPr id="14" name="Google Shape;111;p17">
            <a:extLst>
              <a:ext uri="{FF2B5EF4-FFF2-40B4-BE49-F238E27FC236}">
                <a16:creationId xmlns:a16="http://schemas.microsoft.com/office/drawing/2014/main" id="{BF965855-CC1C-C3EB-0DA2-7A0326C270AF}"/>
              </a:ext>
            </a:extLst>
          </p:cNvPr>
          <p:cNvSpPr txBox="1">
            <a:spLocks/>
          </p:cNvSpPr>
          <p:nvPr/>
        </p:nvSpPr>
        <p:spPr>
          <a:xfrm>
            <a:off x="282639" y="1468392"/>
            <a:ext cx="10493392" cy="2438381"/>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7764" indent="-571558">
              <a:lnSpc>
                <a:spcPct val="150000"/>
              </a:lnSpc>
              <a:spcBef>
                <a:spcPts val="0"/>
              </a:spcBef>
            </a:pPr>
            <a:r>
              <a:rPr lang="en-US" sz="3600" spc="9" dirty="0"/>
              <a:t>PI: Dr. Sharmila </a:t>
            </a:r>
            <a:r>
              <a:rPr lang="en-US" sz="3600" spc="9" dirty="0" err="1"/>
              <a:t>Dissanaike</a:t>
            </a:r>
            <a:endParaRPr lang="en-US" sz="3600" spc="9" dirty="0"/>
          </a:p>
          <a:p>
            <a:pPr marL="647764" indent="-571558">
              <a:spcBef>
                <a:spcPts val="0"/>
              </a:spcBef>
            </a:pPr>
            <a:r>
              <a:rPr lang="en-US" sz="3600" spc="9" dirty="0"/>
              <a:t>Co-authors: </a:t>
            </a:r>
            <a:r>
              <a:rPr lang="en-US" sz="3600" spc="15" dirty="0"/>
              <a:t>Habib </a:t>
            </a:r>
            <a:r>
              <a:rPr lang="en-US" sz="3600" spc="15" dirty="0" err="1"/>
              <a:t>Abla</a:t>
            </a:r>
            <a:r>
              <a:rPr lang="en-US" sz="3600" spc="15" dirty="0"/>
              <a:t>, Kripa Shrestha, </a:t>
            </a:r>
            <a:r>
              <a:rPr lang="en-US" sz="3600" spc="15" dirty="0" err="1"/>
              <a:t>Chathurika</a:t>
            </a:r>
            <a:r>
              <a:rPr lang="en-US" sz="3600" spc="15" dirty="0"/>
              <a:t> S. </a:t>
            </a:r>
            <a:r>
              <a:rPr lang="en-US" sz="3600" spc="15" dirty="0" err="1"/>
              <a:t>Dhanasekara</a:t>
            </a:r>
            <a:endParaRPr lang="en-US" sz="3600" spc="9" dirty="0"/>
          </a:p>
        </p:txBody>
      </p:sp>
      <p:pic>
        <p:nvPicPr>
          <p:cNvPr id="15" name="Picture 14">
            <a:extLst>
              <a:ext uri="{FF2B5EF4-FFF2-40B4-BE49-F238E27FC236}">
                <a16:creationId xmlns:a16="http://schemas.microsoft.com/office/drawing/2014/main" id="{7CF33AA1-4995-761C-C5D6-4EE66BE2DE79}"/>
              </a:ext>
            </a:extLst>
          </p:cNvPr>
          <p:cNvPicPr>
            <a:picLocks noChangeAspect="1"/>
          </p:cNvPicPr>
          <p:nvPr/>
        </p:nvPicPr>
        <p:blipFill>
          <a:blip r:embed="rId5"/>
          <a:stretch>
            <a:fillRect/>
          </a:stretch>
        </p:blipFill>
        <p:spPr>
          <a:xfrm>
            <a:off x="1388900" y="4611933"/>
            <a:ext cx="667229" cy="548640"/>
          </a:xfrm>
          <a:prstGeom prst="rect">
            <a:avLst/>
          </a:prstGeom>
        </p:spPr>
      </p:pic>
      <p:sp>
        <p:nvSpPr>
          <p:cNvPr id="17" name="TextBox 16">
            <a:extLst>
              <a:ext uri="{FF2B5EF4-FFF2-40B4-BE49-F238E27FC236}">
                <a16:creationId xmlns:a16="http://schemas.microsoft.com/office/drawing/2014/main" id="{24ADF1AB-BFF1-AAC8-9368-36041A4ECA8C}"/>
              </a:ext>
            </a:extLst>
          </p:cNvPr>
          <p:cNvSpPr txBox="1"/>
          <p:nvPr/>
        </p:nvSpPr>
        <p:spPr>
          <a:xfrm>
            <a:off x="1925871" y="4611933"/>
            <a:ext cx="2983253" cy="461665"/>
          </a:xfrm>
          <a:prstGeom prst="rect">
            <a:avLst/>
          </a:prstGeom>
          <a:noFill/>
        </p:spPr>
        <p:txBody>
          <a:bodyPr wrap="square" rtlCol="0" anchor="ctr">
            <a:spAutoFit/>
          </a:bodyPr>
          <a:lstStyle/>
          <a:p>
            <a:pPr marL="101610" algn="ctr">
              <a:spcBef>
                <a:spcPts val="600"/>
              </a:spcBef>
              <a:buClr>
                <a:srgbClr val="263238"/>
              </a:buClr>
              <a:buSzPts val="2000"/>
            </a:pPr>
            <a:r>
              <a:rPr lang="en-US" sz="2400" spc="9" dirty="0"/>
              <a:t>@</a:t>
            </a:r>
            <a:r>
              <a:rPr lang="en-US" sz="2400" spc="9" dirty="0" err="1"/>
              <a:t>ReaganACollins</a:t>
            </a:r>
            <a:endParaRPr lang="en-US" sz="2400" spc="9" dirty="0"/>
          </a:p>
        </p:txBody>
      </p:sp>
      <p:pic>
        <p:nvPicPr>
          <p:cNvPr id="18" name="Graphic 17">
            <a:extLst>
              <a:ext uri="{FF2B5EF4-FFF2-40B4-BE49-F238E27FC236}">
                <a16:creationId xmlns:a16="http://schemas.microsoft.com/office/drawing/2014/main" id="{E6A4DA95-2C91-FD29-94D6-3AFAD4A236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6715" y="5091715"/>
            <a:ext cx="1371600" cy="1371600"/>
          </a:xfrm>
          <a:prstGeom prst="rect">
            <a:avLst/>
          </a:prstGeom>
        </p:spPr>
      </p:pic>
      <p:sp>
        <p:nvSpPr>
          <p:cNvPr id="19" name="TextBox 18">
            <a:extLst>
              <a:ext uri="{FF2B5EF4-FFF2-40B4-BE49-F238E27FC236}">
                <a16:creationId xmlns:a16="http://schemas.microsoft.com/office/drawing/2014/main" id="{686452FB-83EB-C2E0-6424-C6603E58AAE4}"/>
              </a:ext>
            </a:extLst>
          </p:cNvPr>
          <p:cNvSpPr txBox="1"/>
          <p:nvPr/>
        </p:nvSpPr>
        <p:spPr>
          <a:xfrm>
            <a:off x="1925871" y="5546683"/>
            <a:ext cx="4170129" cy="461665"/>
          </a:xfrm>
          <a:prstGeom prst="rect">
            <a:avLst/>
          </a:prstGeom>
          <a:noFill/>
        </p:spPr>
        <p:txBody>
          <a:bodyPr wrap="square" rtlCol="0" anchor="ctr">
            <a:spAutoFit/>
          </a:bodyPr>
          <a:lstStyle/>
          <a:p>
            <a:pPr marL="101610" algn="ctr">
              <a:spcBef>
                <a:spcPts val="600"/>
              </a:spcBef>
              <a:buClr>
                <a:srgbClr val="263238"/>
              </a:buClr>
              <a:buSzPts val="2000"/>
            </a:pPr>
            <a:r>
              <a:rPr lang="en-US" sz="2400" spc="9" dirty="0" err="1"/>
              <a:t>reagan.collins@ttuhsc.edu</a:t>
            </a:r>
            <a:endParaRPr lang="en-US" sz="2400" spc="9" dirty="0"/>
          </a:p>
        </p:txBody>
      </p:sp>
      <p:pic>
        <p:nvPicPr>
          <p:cNvPr id="4" name="Picture 3" descr="A picture containing qr code&#10;&#10;Description automatically generated">
            <a:extLst>
              <a:ext uri="{FF2B5EF4-FFF2-40B4-BE49-F238E27FC236}">
                <a16:creationId xmlns:a16="http://schemas.microsoft.com/office/drawing/2014/main" id="{B9189949-7E5E-8942-3CE5-AC08BFC8D4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4719" y="4312878"/>
            <a:ext cx="5190837" cy="1880236"/>
          </a:xfrm>
          <a:prstGeom prst="rect">
            <a:avLst/>
          </a:prstGeom>
        </p:spPr>
      </p:pic>
    </p:spTree>
    <p:extLst>
      <p:ext uri="{BB962C8B-B14F-4D97-AF65-F5344CB8AC3E}">
        <p14:creationId xmlns:p14="http://schemas.microsoft.com/office/powerpoint/2010/main" val="261481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4"/>
            <a:ext cx="12192000" cy="1268703"/>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9"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2" name="TextBox 21">
            <a:extLst>
              <a:ext uri="{FF2B5EF4-FFF2-40B4-BE49-F238E27FC236}">
                <a16:creationId xmlns:a16="http://schemas.microsoft.com/office/drawing/2014/main" id="{9156FBA4-F187-409C-76F6-1E9804085504}"/>
              </a:ext>
            </a:extLst>
          </p:cNvPr>
          <p:cNvSpPr txBox="1"/>
          <p:nvPr/>
        </p:nvSpPr>
        <p:spPr>
          <a:xfrm>
            <a:off x="396589" y="373471"/>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Disclosures</a:t>
            </a:r>
          </a:p>
        </p:txBody>
      </p:sp>
      <p:sp>
        <p:nvSpPr>
          <p:cNvPr id="2" name="TextBox 1">
            <a:extLst>
              <a:ext uri="{FF2B5EF4-FFF2-40B4-BE49-F238E27FC236}">
                <a16:creationId xmlns:a16="http://schemas.microsoft.com/office/drawing/2014/main" id="{881C48B4-84F5-7ED5-E69E-96EDABEBCD64}"/>
              </a:ext>
            </a:extLst>
          </p:cNvPr>
          <p:cNvSpPr txBox="1"/>
          <p:nvPr/>
        </p:nvSpPr>
        <p:spPr>
          <a:xfrm>
            <a:off x="396589" y="1904287"/>
            <a:ext cx="4896152"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58" indent="-571558">
              <a:buFont typeface="Arial" panose="020B0604020202020204" pitchFamily="34" charset="0"/>
              <a:buChar char="•"/>
            </a:pPr>
            <a:r>
              <a:rPr lang="en-US" sz="3800" dirty="0">
                <a:latin typeface="Calibri"/>
                <a:ea typeface="Source Sans Pro Black"/>
                <a:cs typeface="Calibri"/>
              </a:rPr>
              <a:t>Nothing to disclose</a:t>
            </a:r>
          </a:p>
        </p:txBody>
      </p:sp>
      <p:pic>
        <p:nvPicPr>
          <p:cNvPr id="3" name="Picture 4" descr="Logo, company name&#10;&#10;Description automatically generated">
            <a:extLst>
              <a:ext uri="{FF2B5EF4-FFF2-40B4-BE49-F238E27FC236}">
                <a16:creationId xmlns:a16="http://schemas.microsoft.com/office/drawing/2014/main" id="{00B994C0-4A11-7D14-46AC-2278878EB544}"/>
              </a:ext>
            </a:extLst>
          </p:cNvPr>
          <p:cNvPicPr>
            <a:picLocks noChangeAspect="1"/>
          </p:cNvPicPr>
          <p:nvPr/>
        </p:nvPicPr>
        <p:blipFill rotWithShape="1">
          <a:blip r:embed="rId3"/>
          <a:srcRect l="15290" t="18902" r="17125" b="28354"/>
          <a:stretch/>
        </p:blipFill>
        <p:spPr>
          <a:xfrm>
            <a:off x="10947648" y="241392"/>
            <a:ext cx="1053488" cy="783305"/>
          </a:xfrm>
          <a:prstGeom prst="rect">
            <a:avLst/>
          </a:prstGeom>
        </p:spPr>
      </p:pic>
    </p:spTree>
    <p:extLst>
      <p:ext uri="{BB962C8B-B14F-4D97-AF65-F5344CB8AC3E}">
        <p14:creationId xmlns:p14="http://schemas.microsoft.com/office/powerpoint/2010/main" val="220232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92"/>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9"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extBox 1">
            <a:extLst>
              <a:ext uri="{FF2B5EF4-FFF2-40B4-BE49-F238E27FC236}">
                <a16:creationId xmlns:a16="http://schemas.microsoft.com/office/drawing/2014/main" id="{39B997E5-3ED9-CB48-9698-5F8D46A8DA21}"/>
              </a:ext>
            </a:extLst>
          </p:cNvPr>
          <p:cNvSpPr txBox="1"/>
          <p:nvPr/>
        </p:nvSpPr>
        <p:spPr>
          <a:xfrm>
            <a:off x="396589" y="373471"/>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Introduction</a:t>
            </a:r>
          </a:p>
        </p:txBody>
      </p:sp>
      <p:sp>
        <p:nvSpPr>
          <p:cNvPr id="48" name="TextBox 47">
            <a:extLst>
              <a:ext uri="{FF2B5EF4-FFF2-40B4-BE49-F238E27FC236}">
                <a16:creationId xmlns:a16="http://schemas.microsoft.com/office/drawing/2014/main" id="{06966C7F-4462-F192-B3BF-245642E246B8}"/>
              </a:ext>
            </a:extLst>
          </p:cNvPr>
          <p:cNvSpPr txBox="1"/>
          <p:nvPr/>
        </p:nvSpPr>
        <p:spPr>
          <a:xfrm>
            <a:off x="2524748" y="1750521"/>
            <a:ext cx="9476388" cy="1077218"/>
          </a:xfrm>
          <a:prstGeom prst="rect">
            <a:avLst/>
          </a:prstGeom>
          <a:noFill/>
        </p:spPr>
        <p:txBody>
          <a:bodyPr wrap="square" rtlCol="0">
            <a:spAutoFit/>
          </a:bodyPr>
          <a:lstStyle/>
          <a:p>
            <a:pPr marL="76208"/>
            <a:r>
              <a:rPr lang="en-US" sz="3200" spc="9" dirty="0"/>
              <a:t>Ventral hernia repairs are one of the </a:t>
            </a:r>
            <a:r>
              <a:rPr lang="en-US" sz="3200" b="1" spc="9" dirty="0"/>
              <a:t>most common </a:t>
            </a:r>
            <a:r>
              <a:rPr lang="en-US" sz="3200" spc="9" dirty="0"/>
              <a:t>general surgery procedures</a:t>
            </a:r>
            <a:endParaRPr lang="en" sz="3200" dirty="0"/>
          </a:p>
        </p:txBody>
      </p:sp>
      <p:sp>
        <p:nvSpPr>
          <p:cNvPr id="49" name="TextBox 48">
            <a:extLst>
              <a:ext uri="{FF2B5EF4-FFF2-40B4-BE49-F238E27FC236}">
                <a16:creationId xmlns:a16="http://schemas.microsoft.com/office/drawing/2014/main" id="{EE7F9769-6AEF-7E5C-A140-66E47ED6FB30}"/>
              </a:ext>
            </a:extLst>
          </p:cNvPr>
          <p:cNvSpPr txBox="1"/>
          <p:nvPr/>
        </p:nvSpPr>
        <p:spPr>
          <a:xfrm>
            <a:off x="2524748" y="3578916"/>
            <a:ext cx="9476388" cy="1077218"/>
          </a:xfrm>
          <a:prstGeom prst="rect">
            <a:avLst/>
          </a:prstGeom>
          <a:noFill/>
        </p:spPr>
        <p:txBody>
          <a:bodyPr wrap="square" rtlCol="0">
            <a:spAutoFit/>
          </a:bodyPr>
          <a:lstStyle/>
          <a:p>
            <a:pPr marL="76208"/>
            <a:r>
              <a:rPr lang="en-US" sz="3200" spc="9" dirty="0"/>
              <a:t>Surgical repair is the </a:t>
            </a:r>
            <a:r>
              <a:rPr lang="en-US" sz="3200" b="1" spc="9" dirty="0"/>
              <a:t>only definitive treatment </a:t>
            </a:r>
            <a:r>
              <a:rPr lang="en-US" sz="3200" spc="9" dirty="0"/>
              <a:t>for ventral hernias</a:t>
            </a:r>
            <a:endParaRPr lang="en" sz="3200" dirty="0"/>
          </a:p>
        </p:txBody>
      </p:sp>
      <p:sp>
        <p:nvSpPr>
          <p:cNvPr id="50" name="TextBox 49">
            <a:extLst>
              <a:ext uri="{FF2B5EF4-FFF2-40B4-BE49-F238E27FC236}">
                <a16:creationId xmlns:a16="http://schemas.microsoft.com/office/drawing/2014/main" id="{27392EDA-C073-A3F1-19EB-D4F168D20908}"/>
              </a:ext>
            </a:extLst>
          </p:cNvPr>
          <p:cNvSpPr txBox="1"/>
          <p:nvPr/>
        </p:nvSpPr>
        <p:spPr>
          <a:xfrm>
            <a:off x="2524748" y="5407311"/>
            <a:ext cx="9476388" cy="1077218"/>
          </a:xfrm>
          <a:prstGeom prst="rect">
            <a:avLst/>
          </a:prstGeom>
          <a:noFill/>
        </p:spPr>
        <p:txBody>
          <a:bodyPr wrap="square" rtlCol="0">
            <a:spAutoFit/>
          </a:bodyPr>
          <a:lstStyle/>
          <a:p>
            <a:pPr marL="76208"/>
            <a:r>
              <a:rPr lang="en-US" sz="3200" spc="9" dirty="0"/>
              <a:t>Effect of social determinants of health (SDOH) on hernia surgery is </a:t>
            </a:r>
            <a:r>
              <a:rPr lang="en-US" sz="3200" b="1" spc="9" dirty="0"/>
              <a:t>unclear</a:t>
            </a:r>
            <a:endParaRPr lang="en" sz="3200" b="1" dirty="0"/>
          </a:p>
        </p:txBody>
      </p:sp>
      <p:pic>
        <p:nvPicPr>
          <p:cNvPr id="54" name="Graphic 53">
            <a:extLst>
              <a:ext uri="{FF2B5EF4-FFF2-40B4-BE49-F238E27FC236}">
                <a16:creationId xmlns:a16="http://schemas.microsoft.com/office/drawing/2014/main" id="{7E97A15B-1764-79A7-4212-015B01953D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215" y="5155465"/>
            <a:ext cx="1580909" cy="1580909"/>
          </a:xfrm>
          <a:prstGeom prst="rect">
            <a:avLst/>
          </a:prstGeom>
        </p:spPr>
      </p:pic>
      <p:pic>
        <p:nvPicPr>
          <p:cNvPr id="55" name="Graphic 54">
            <a:extLst>
              <a:ext uri="{FF2B5EF4-FFF2-40B4-BE49-F238E27FC236}">
                <a16:creationId xmlns:a16="http://schemas.microsoft.com/office/drawing/2014/main" id="{033559B8-6996-3A6D-C85D-46A927E529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5214" y="3327070"/>
            <a:ext cx="1580909" cy="1580909"/>
          </a:xfrm>
          <a:prstGeom prst="rect">
            <a:avLst/>
          </a:prstGeom>
        </p:spPr>
      </p:pic>
      <p:pic>
        <p:nvPicPr>
          <p:cNvPr id="59" name="Picture 58">
            <a:extLst>
              <a:ext uri="{FF2B5EF4-FFF2-40B4-BE49-F238E27FC236}">
                <a16:creationId xmlns:a16="http://schemas.microsoft.com/office/drawing/2014/main" id="{89EF6E86-2B72-53BA-FCBC-C69731DEF30D}"/>
              </a:ext>
            </a:extLst>
          </p:cNvPr>
          <p:cNvPicPr>
            <a:picLocks noChangeAspect="1"/>
          </p:cNvPicPr>
          <p:nvPr/>
        </p:nvPicPr>
        <p:blipFill>
          <a:blip r:embed="rId9"/>
          <a:stretch>
            <a:fillRect/>
          </a:stretch>
        </p:blipFill>
        <p:spPr>
          <a:xfrm>
            <a:off x="672852" y="1581025"/>
            <a:ext cx="1405632" cy="1405632"/>
          </a:xfrm>
          <a:prstGeom prst="rect">
            <a:avLst/>
          </a:prstGeom>
          <a:noFill/>
          <a:ln>
            <a:noFill/>
          </a:ln>
        </p:spPr>
      </p:pic>
      <p:sp>
        <p:nvSpPr>
          <p:cNvPr id="4" name="TextBox 3">
            <a:extLst>
              <a:ext uri="{FF2B5EF4-FFF2-40B4-BE49-F238E27FC236}">
                <a16:creationId xmlns:a16="http://schemas.microsoft.com/office/drawing/2014/main" id="{79E8808C-62A2-F03A-779F-91FA1C146536}"/>
              </a:ext>
            </a:extLst>
          </p:cNvPr>
          <p:cNvSpPr txBox="1"/>
          <p:nvPr/>
        </p:nvSpPr>
        <p:spPr>
          <a:xfrm>
            <a:off x="1138660" y="2499663"/>
            <a:ext cx="193578" cy="201148"/>
          </a:xfrm>
          <a:prstGeom prst="rect">
            <a:avLst/>
          </a:prstGeom>
          <a:solidFill>
            <a:schemeClr val="bg1"/>
          </a:solidFill>
        </p:spPr>
        <p:txBody>
          <a:bodyPr wrap="square" rtlCol="0">
            <a:noAutofit/>
          </a:bodyPr>
          <a:lstStyle/>
          <a:p>
            <a:endParaRPr lang="en-US" dirty="0"/>
          </a:p>
        </p:txBody>
      </p:sp>
      <p:pic>
        <p:nvPicPr>
          <p:cNvPr id="3" name="Picture 2">
            <a:extLst>
              <a:ext uri="{FF2B5EF4-FFF2-40B4-BE49-F238E27FC236}">
                <a16:creationId xmlns:a16="http://schemas.microsoft.com/office/drawing/2014/main" id="{889EC5BA-AC08-AE17-E132-63E3CD55469F}"/>
              </a:ext>
            </a:extLst>
          </p:cNvPr>
          <p:cNvPicPr>
            <a:picLocks noChangeAspect="1"/>
          </p:cNvPicPr>
          <p:nvPr/>
        </p:nvPicPr>
        <p:blipFill rotWithShape="1">
          <a:blip r:embed="rId9"/>
          <a:srcRect l="33437" t="63297" r="54327" b="19468"/>
          <a:stretch/>
        </p:blipFill>
        <p:spPr>
          <a:xfrm>
            <a:off x="1099332" y="2316728"/>
            <a:ext cx="172000" cy="242260"/>
          </a:xfrm>
          <a:prstGeom prst="rect">
            <a:avLst/>
          </a:prstGeom>
          <a:noFill/>
          <a:ln>
            <a:noFill/>
          </a:ln>
        </p:spPr>
      </p:pic>
    </p:spTree>
    <p:extLst>
      <p:ext uri="{BB962C8B-B14F-4D97-AF65-F5344CB8AC3E}">
        <p14:creationId xmlns:p14="http://schemas.microsoft.com/office/powerpoint/2010/main" val="135247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92"/>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9"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extBox 1">
            <a:extLst>
              <a:ext uri="{FF2B5EF4-FFF2-40B4-BE49-F238E27FC236}">
                <a16:creationId xmlns:a16="http://schemas.microsoft.com/office/drawing/2014/main" id="{39B997E5-3ED9-CB48-9698-5F8D46A8DA21}"/>
              </a:ext>
            </a:extLst>
          </p:cNvPr>
          <p:cNvSpPr txBox="1"/>
          <p:nvPr/>
        </p:nvSpPr>
        <p:spPr>
          <a:xfrm>
            <a:off x="396589" y="373471"/>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Introduction</a:t>
            </a:r>
          </a:p>
        </p:txBody>
      </p:sp>
      <p:sp>
        <p:nvSpPr>
          <p:cNvPr id="4" name="Google Shape;111;p17">
            <a:extLst>
              <a:ext uri="{FF2B5EF4-FFF2-40B4-BE49-F238E27FC236}">
                <a16:creationId xmlns:a16="http://schemas.microsoft.com/office/drawing/2014/main" id="{0CD12C5F-C205-5B80-D719-F4FC2A1C603D}"/>
              </a:ext>
            </a:extLst>
          </p:cNvPr>
          <p:cNvSpPr txBox="1">
            <a:spLocks/>
          </p:cNvSpPr>
          <p:nvPr/>
        </p:nvSpPr>
        <p:spPr>
          <a:xfrm>
            <a:off x="8215313" y="6555224"/>
            <a:ext cx="4229100" cy="348194"/>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sz="1400" spc="9" dirty="0"/>
              <a:t>(Centers for Disease Control and Prevention, 2022)</a:t>
            </a:r>
            <a:endParaRPr lang="en" sz="1400" b="1" dirty="0"/>
          </a:p>
        </p:txBody>
      </p:sp>
      <p:grpSp>
        <p:nvGrpSpPr>
          <p:cNvPr id="57" name="Group 56">
            <a:extLst>
              <a:ext uri="{FF2B5EF4-FFF2-40B4-BE49-F238E27FC236}">
                <a16:creationId xmlns:a16="http://schemas.microsoft.com/office/drawing/2014/main" id="{C26511F9-D9E9-C814-A3F7-AF0124243E46}"/>
              </a:ext>
            </a:extLst>
          </p:cNvPr>
          <p:cNvGrpSpPr/>
          <p:nvPr/>
        </p:nvGrpSpPr>
        <p:grpSpPr>
          <a:xfrm>
            <a:off x="6158671" y="1336308"/>
            <a:ext cx="5842468" cy="5241728"/>
            <a:chOff x="1882346" y="278725"/>
            <a:chExt cx="5895429" cy="5899124"/>
          </a:xfrm>
        </p:grpSpPr>
        <p:sp>
          <p:nvSpPr>
            <p:cNvPr id="58" name="TextBox 57">
              <a:extLst>
                <a:ext uri="{FF2B5EF4-FFF2-40B4-BE49-F238E27FC236}">
                  <a16:creationId xmlns:a16="http://schemas.microsoft.com/office/drawing/2014/main" id="{2E63CA55-99AF-19FE-F64A-3DEC75A5DA12}"/>
                </a:ext>
              </a:extLst>
            </p:cNvPr>
            <p:cNvSpPr txBox="1"/>
            <p:nvPr/>
          </p:nvSpPr>
          <p:spPr>
            <a:xfrm>
              <a:off x="5185176" y="283453"/>
              <a:ext cx="2592593" cy="310353"/>
            </a:xfrm>
            <a:prstGeom prst="rect">
              <a:avLst/>
            </a:prstGeom>
            <a:solidFill>
              <a:srgbClr val="BED9AF">
                <a:alpha val="40119"/>
              </a:srgbClr>
            </a:solidFill>
            <a:ln>
              <a:solidFill>
                <a:srgbClr val="BED9AF"/>
              </a:solidFill>
            </a:ln>
          </p:spPr>
          <p:txBody>
            <a:bodyPr wrap="square" rtlCol="0">
              <a:noAutofit/>
            </a:bodyPr>
            <a:lstStyle/>
            <a:p>
              <a:pPr algn="ctr"/>
              <a:r>
                <a:rPr lang="en-US" sz="1200" dirty="0"/>
                <a:t>Below Poverty</a:t>
              </a:r>
            </a:p>
          </p:txBody>
        </p:sp>
        <p:sp>
          <p:nvSpPr>
            <p:cNvPr id="59" name="TextBox 58">
              <a:extLst>
                <a:ext uri="{FF2B5EF4-FFF2-40B4-BE49-F238E27FC236}">
                  <a16:creationId xmlns:a16="http://schemas.microsoft.com/office/drawing/2014/main" id="{25E72F71-CF34-3871-3CB7-773A5135F5AB}"/>
                </a:ext>
              </a:extLst>
            </p:cNvPr>
            <p:cNvSpPr txBox="1"/>
            <p:nvPr/>
          </p:nvSpPr>
          <p:spPr>
            <a:xfrm>
              <a:off x="3057749" y="278725"/>
              <a:ext cx="2029251" cy="1429977"/>
            </a:xfrm>
            <a:prstGeom prst="rect">
              <a:avLst/>
            </a:prstGeom>
            <a:solidFill>
              <a:srgbClr val="BED9AF"/>
            </a:solidFill>
            <a:ln>
              <a:solidFill>
                <a:srgbClr val="BED9AF"/>
              </a:solidFill>
            </a:ln>
          </p:spPr>
          <p:txBody>
            <a:bodyPr wrap="square" rtlCol="0" anchor="ctr">
              <a:noAutofit/>
            </a:bodyPr>
            <a:lstStyle/>
            <a:p>
              <a:pPr algn="ctr"/>
              <a:r>
                <a:rPr lang="en-US" sz="2000" dirty="0"/>
                <a:t>Socioeconomic Status</a:t>
              </a:r>
            </a:p>
          </p:txBody>
        </p:sp>
        <p:sp>
          <p:nvSpPr>
            <p:cNvPr id="60" name="TextBox 59">
              <a:extLst>
                <a:ext uri="{FF2B5EF4-FFF2-40B4-BE49-F238E27FC236}">
                  <a16:creationId xmlns:a16="http://schemas.microsoft.com/office/drawing/2014/main" id="{C0E63A4E-297A-0E04-F967-B045252D3379}"/>
                </a:ext>
              </a:extLst>
            </p:cNvPr>
            <p:cNvSpPr txBox="1"/>
            <p:nvPr/>
          </p:nvSpPr>
          <p:spPr>
            <a:xfrm>
              <a:off x="5185180" y="654738"/>
              <a:ext cx="2592593" cy="310353"/>
            </a:xfrm>
            <a:prstGeom prst="rect">
              <a:avLst/>
            </a:prstGeom>
            <a:solidFill>
              <a:srgbClr val="BED9AF">
                <a:alpha val="40119"/>
              </a:srgbClr>
            </a:solidFill>
            <a:ln>
              <a:solidFill>
                <a:srgbClr val="BED9AF"/>
              </a:solidFill>
            </a:ln>
          </p:spPr>
          <p:txBody>
            <a:bodyPr wrap="square" rtlCol="0">
              <a:noAutofit/>
            </a:bodyPr>
            <a:lstStyle/>
            <a:p>
              <a:pPr algn="ctr"/>
              <a:r>
                <a:rPr lang="en-US" sz="1200" dirty="0"/>
                <a:t>Unemployed</a:t>
              </a:r>
            </a:p>
          </p:txBody>
        </p:sp>
        <p:sp>
          <p:nvSpPr>
            <p:cNvPr id="61" name="TextBox 60">
              <a:extLst>
                <a:ext uri="{FF2B5EF4-FFF2-40B4-BE49-F238E27FC236}">
                  <a16:creationId xmlns:a16="http://schemas.microsoft.com/office/drawing/2014/main" id="{1882178E-01DD-9964-823C-DC66E5798310}"/>
                </a:ext>
              </a:extLst>
            </p:cNvPr>
            <p:cNvSpPr txBox="1"/>
            <p:nvPr/>
          </p:nvSpPr>
          <p:spPr>
            <a:xfrm>
              <a:off x="5185180" y="1398427"/>
              <a:ext cx="2592593" cy="311471"/>
            </a:xfrm>
            <a:prstGeom prst="rect">
              <a:avLst/>
            </a:prstGeom>
            <a:solidFill>
              <a:srgbClr val="BED9AF">
                <a:alpha val="40119"/>
              </a:srgbClr>
            </a:solidFill>
            <a:ln>
              <a:solidFill>
                <a:srgbClr val="BED9AF"/>
              </a:solidFill>
            </a:ln>
          </p:spPr>
          <p:txBody>
            <a:bodyPr wrap="square" rtlCol="0">
              <a:noAutofit/>
            </a:bodyPr>
            <a:lstStyle/>
            <a:p>
              <a:pPr algn="ctr"/>
              <a:r>
                <a:rPr lang="en-US" sz="1200" dirty="0"/>
                <a:t>No High School Diploma</a:t>
              </a:r>
            </a:p>
          </p:txBody>
        </p:sp>
        <p:sp>
          <p:nvSpPr>
            <p:cNvPr id="62" name="TextBox 61">
              <a:extLst>
                <a:ext uri="{FF2B5EF4-FFF2-40B4-BE49-F238E27FC236}">
                  <a16:creationId xmlns:a16="http://schemas.microsoft.com/office/drawing/2014/main" id="{40611CEC-D54D-1609-986D-25A0B3ECDCA0}"/>
                </a:ext>
              </a:extLst>
            </p:cNvPr>
            <p:cNvSpPr txBox="1"/>
            <p:nvPr/>
          </p:nvSpPr>
          <p:spPr>
            <a:xfrm>
              <a:off x="5185180" y="1026023"/>
              <a:ext cx="2592593" cy="311471"/>
            </a:xfrm>
            <a:prstGeom prst="rect">
              <a:avLst/>
            </a:prstGeom>
            <a:solidFill>
              <a:srgbClr val="BED9AF">
                <a:alpha val="40119"/>
              </a:srgbClr>
            </a:solidFill>
            <a:ln>
              <a:solidFill>
                <a:srgbClr val="BED9AF"/>
              </a:solidFill>
            </a:ln>
          </p:spPr>
          <p:txBody>
            <a:bodyPr wrap="square" rtlCol="0">
              <a:noAutofit/>
            </a:bodyPr>
            <a:lstStyle/>
            <a:p>
              <a:pPr algn="ctr"/>
              <a:r>
                <a:rPr lang="en-US" sz="1200" dirty="0"/>
                <a:t>Income</a:t>
              </a:r>
            </a:p>
          </p:txBody>
        </p:sp>
        <p:sp>
          <p:nvSpPr>
            <p:cNvPr id="63" name="TextBox 62">
              <a:extLst>
                <a:ext uri="{FF2B5EF4-FFF2-40B4-BE49-F238E27FC236}">
                  <a16:creationId xmlns:a16="http://schemas.microsoft.com/office/drawing/2014/main" id="{F74E84B9-C950-20A1-D45E-A175526C7C16}"/>
                </a:ext>
              </a:extLst>
            </p:cNvPr>
            <p:cNvSpPr txBox="1"/>
            <p:nvPr/>
          </p:nvSpPr>
          <p:spPr>
            <a:xfrm rot="16200000">
              <a:off x="-523723" y="2684796"/>
              <a:ext cx="5899122" cy="1086983"/>
            </a:xfrm>
            <a:prstGeom prst="rect">
              <a:avLst/>
            </a:prstGeom>
            <a:solidFill>
              <a:srgbClr val="53BECB"/>
            </a:solidFill>
            <a:ln>
              <a:solidFill>
                <a:srgbClr val="53BECB"/>
              </a:solidFill>
            </a:ln>
          </p:spPr>
          <p:txBody>
            <a:bodyPr wrap="square" rtlCol="0">
              <a:spAutoFit/>
            </a:bodyPr>
            <a:lstStyle/>
            <a:p>
              <a:pPr algn="ctr"/>
              <a:endParaRPr lang="en-US" sz="1600" dirty="0"/>
            </a:p>
            <a:p>
              <a:pPr algn="ctr"/>
              <a:r>
                <a:rPr lang="en-US" sz="2800" dirty="0"/>
                <a:t>Overall Vulnerability</a:t>
              </a:r>
            </a:p>
            <a:p>
              <a:endParaRPr lang="en-US" sz="1000" dirty="0"/>
            </a:p>
            <a:p>
              <a:endParaRPr lang="en-US" sz="1000" dirty="0"/>
            </a:p>
          </p:txBody>
        </p:sp>
        <p:sp>
          <p:nvSpPr>
            <p:cNvPr id="64" name="TextBox 63">
              <a:extLst>
                <a:ext uri="{FF2B5EF4-FFF2-40B4-BE49-F238E27FC236}">
                  <a16:creationId xmlns:a16="http://schemas.microsoft.com/office/drawing/2014/main" id="{B7D1D112-D3E3-1536-0ECA-15ED8D783024}"/>
                </a:ext>
              </a:extLst>
            </p:cNvPr>
            <p:cNvSpPr txBox="1"/>
            <p:nvPr/>
          </p:nvSpPr>
          <p:spPr>
            <a:xfrm>
              <a:off x="5185176" y="1776044"/>
              <a:ext cx="2592593" cy="310353"/>
            </a:xfrm>
            <a:prstGeom prst="rect">
              <a:avLst/>
            </a:prstGeom>
            <a:solidFill>
              <a:srgbClr val="F5CAAA">
                <a:alpha val="31000"/>
              </a:srgbClr>
            </a:solidFill>
            <a:ln>
              <a:solidFill>
                <a:srgbClr val="F5CAAA"/>
              </a:solidFill>
            </a:ln>
          </p:spPr>
          <p:txBody>
            <a:bodyPr wrap="square" rtlCol="0">
              <a:noAutofit/>
            </a:bodyPr>
            <a:lstStyle/>
            <a:p>
              <a:pPr algn="ctr"/>
              <a:r>
                <a:rPr lang="en-US" sz="1200" dirty="0"/>
                <a:t>Aged 65 or Older</a:t>
              </a:r>
            </a:p>
          </p:txBody>
        </p:sp>
        <p:sp>
          <p:nvSpPr>
            <p:cNvPr id="65" name="TextBox 64">
              <a:extLst>
                <a:ext uri="{FF2B5EF4-FFF2-40B4-BE49-F238E27FC236}">
                  <a16:creationId xmlns:a16="http://schemas.microsoft.com/office/drawing/2014/main" id="{9BE74C9E-D3FF-1EC8-6A8C-B28D5DC8680B}"/>
                </a:ext>
              </a:extLst>
            </p:cNvPr>
            <p:cNvSpPr txBox="1"/>
            <p:nvPr/>
          </p:nvSpPr>
          <p:spPr>
            <a:xfrm>
              <a:off x="5185176" y="2141064"/>
              <a:ext cx="2592593" cy="310353"/>
            </a:xfrm>
            <a:prstGeom prst="rect">
              <a:avLst/>
            </a:prstGeom>
            <a:solidFill>
              <a:srgbClr val="F5CAAA">
                <a:alpha val="31000"/>
              </a:srgbClr>
            </a:solidFill>
            <a:ln>
              <a:solidFill>
                <a:srgbClr val="F5CAAA"/>
              </a:solidFill>
            </a:ln>
          </p:spPr>
          <p:txBody>
            <a:bodyPr wrap="square" rtlCol="0">
              <a:noAutofit/>
            </a:bodyPr>
            <a:lstStyle/>
            <a:p>
              <a:pPr algn="ctr"/>
              <a:r>
                <a:rPr lang="en-US" sz="1200" dirty="0"/>
                <a:t>Aged 17 or Younger</a:t>
              </a:r>
            </a:p>
          </p:txBody>
        </p:sp>
        <p:sp>
          <p:nvSpPr>
            <p:cNvPr id="66" name="TextBox 65">
              <a:extLst>
                <a:ext uri="{FF2B5EF4-FFF2-40B4-BE49-F238E27FC236}">
                  <a16:creationId xmlns:a16="http://schemas.microsoft.com/office/drawing/2014/main" id="{D60C8BAB-EE8F-5ED5-482E-9B26989DA4CA}"/>
                </a:ext>
              </a:extLst>
            </p:cNvPr>
            <p:cNvSpPr txBox="1"/>
            <p:nvPr/>
          </p:nvSpPr>
          <p:spPr>
            <a:xfrm>
              <a:off x="5185175" y="2872220"/>
              <a:ext cx="2592593" cy="310896"/>
            </a:xfrm>
            <a:prstGeom prst="rect">
              <a:avLst/>
            </a:prstGeom>
            <a:solidFill>
              <a:srgbClr val="F5CAAA">
                <a:alpha val="31000"/>
              </a:srgbClr>
            </a:solidFill>
            <a:ln>
              <a:solidFill>
                <a:srgbClr val="F5CAAA"/>
              </a:solidFill>
            </a:ln>
          </p:spPr>
          <p:txBody>
            <a:bodyPr wrap="square" rtlCol="0">
              <a:noAutofit/>
            </a:bodyPr>
            <a:lstStyle/>
            <a:p>
              <a:pPr algn="ctr"/>
              <a:r>
                <a:rPr lang="en-US" sz="1200" dirty="0"/>
                <a:t>Single-Parent Households</a:t>
              </a:r>
            </a:p>
          </p:txBody>
        </p:sp>
        <p:sp>
          <p:nvSpPr>
            <p:cNvPr id="67" name="TextBox 66">
              <a:extLst>
                <a:ext uri="{FF2B5EF4-FFF2-40B4-BE49-F238E27FC236}">
                  <a16:creationId xmlns:a16="http://schemas.microsoft.com/office/drawing/2014/main" id="{B609390F-67F3-61C4-476F-8AC97A6BA56D}"/>
                </a:ext>
              </a:extLst>
            </p:cNvPr>
            <p:cNvSpPr txBox="1"/>
            <p:nvPr/>
          </p:nvSpPr>
          <p:spPr>
            <a:xfrm>
              <a:off x="5185176" y="2506084"/>
              <a:ext cx="2592593" cy="311470"/>
            </a:xfrm>
            <a:prstGeom prst="rect">
              <a:avLst/>
            </a:prstGeom>
            <a:solidFill>
              <a:srgbClr val="F5CAAA">
                <a:alpha val="31000"/>
              </a:srgbClr>
            </a:solidFill>
            <a:ln>
              <a:solidFill>
                <a:srgbClr val="F5CAAA"/>
              </a:solidFill>
            </a:ln>
          </p:spPr>
          <p:txBody>
            <a:bodyPr wrap="square" rtlCol="0">
              <a:noAutofit/>
            </a:bodyPr>
            <a:lstStyle/>
            <a:p>
              <a:pPr algn="ctr"/>
              <a:r>
                <a:rPr lang="en-US" sz="1200" dirty="0"/>
                <a:t>Civilian with a Disability</a:t>
              </a:r>
            </a:p>
          </p:txBody>
        </p:sp>
        <p:sp>
          <p:nvSpPr>
            <p:cNvPr id="68" name="TextBox 67">
              <a:extLst>
                <a:ext uri="{FF2B5EF4-FFF2-40B4-BE49-F238E27FC236}">
                  <a16:creationId xmlns:a16="http://schemas.microsoft.com/office/drawing/2014/main" id="{02701A5C-4726-A448-78BF-BC350FAA2B0E}"/>
                </a:ext>
              </a:extLst>
            </p:cNvPr>
            <p:cNvSpPr txBox="1"/>
            <p:nvPr/>
          </p:nvSpPr>
          <p:spPr>
            <a:xfrm>
              <a:off x="5185168" y="3269579"/>
              <a:ext cx="2592593" cy="680100"/>
            </a:xfrm>
            <a:prstGeom prst="rect">
              <a:avLst/>
            </a:prstGeom>
            <a:solidFill>
              <a:srgbClr val="CABED6">
                <a:alpha val="41319"/>
              </a:srgbClr>
            </a:solidFill>
            <a:ln>
              <a:solidFill>
                <a:srgbClr val="CABED6"/>
              </a:solidFill>
            </a:ln>
          </p:spPr>
          <p:txBody>
            <a:bodyPr wrap="square" rtlCol="0" anchor="ctr">
              <a:noAutofit/>
            </a:bodyPr>
            <a:lstStyle/>
            <a:p>
              <a:pPr algn="ctr"/>
              <a:r>
                <a:rPr lang="en-US" sz="1400" dirty="0"/>
                <a:t>Minority</a:t>
              </a:r>
            </a:p>
          </p:txBody>
        </p:sp>
        <p:sp>
          <p:nvSpPr>
            <p:cNvPr id="69" name="TextBox 68">
              <a:extLst>
                <a:ext uri="{FF2B5EF4-FFF2-40B4-BE49-F238E27FC236}">
                  <a16:creationId xmlns:a16="http://schemas.microsoft.com/office/drawing/2014/main" id="{33465799-64BF-B8CF-D5BB-2A00CBA12064}"/>
                </a:ext>
              </a:extLst>
            </p:cNvPr>
            <p:cNvSpPr txBox="1"/>
            <p:nvPr/>
          </p:nvSpPr>
          <p:spPr>
            <a:xfrm>
              <a:off x="5185168" y="4018482"/>
              <a:ext cx="2592593" cy="681487"/>
            </a:xfrm>
            <a:prstGeom prst="rect">
              <a:avLst/>
            </a:prstGeom>
            <a:solidFill>
              <a:srgbClr val="CABED6">
                <a:alpha val="41319"/>
              </a:srgbClr>
            </a:solidFill>
            <a:ln>
              <a:solidFill>
                <a:srgbClr val="CABED6"/>
              </a:solidFill>
            </a:ln>
          </p:spPr>
          <p:txBody>
            <a:bodyPr wrap="square" rtlCol="0" anchor="ctr">
              <a:noAutofit/>
            </a:bodyPr>
            <a:lstStyle/>
            <a:p>
              <a:pPr algn="ctr"/>
              <a:r>
                <a:rPr lang="en-US" sz="1400" dirty="0"/>
                <a:t>Speaks English “Less than Well”</a:t>
              </a:r>
            </a:p>
          </p:txBody>
        </p:sp>
        <p:sp>
          <p:nvSpPr>
            <p:cNvPr id="70" name="TextBox 69">
              <a:extLst>
                <a:ext uri="{FF2B5EF4-FFF2-40B4-BE49-F238E27FC236}">
                  <a16:creationId xmlns:a16="http://schemas.microsoft.com/office/drawing/2014/main" id="{BF0781AB-AD84-9BA9-D695-5EA78C9A9EE8}"/>
                </a:ext>
              </a:extLst>
            </p:cNvPr>
            <p:cNvSpPr txBox="1"/>
            <p:nvPr/>
          </p:nvSpPr>
          <p:spPr>
            <a:xfrm>
              <a:off x="5185168" y="5051057"/>
              <a:ext cx="2592593" cy="243663"/>
            </a:xfrm>
            <a:prstGeom prst="rect">
              <a:avLst/>
            </a:prstGeom>
            <a:solidFill>
              <a:srgbClr val="B5DAE4">
                <a:alpha val="40131"/>
              </a:srgbClr>
            </a:solidFill>
            <a:ln>
              <a:solidFill>
                <a:srgbClr val="B5DAE4"/>
              </a:solidFill>
            </a:ln>
          </p:spPr>
          <p:txBody>
            <a:bodyPr wrap="square" rtlCol="0">
              <a:noAutofit/>
            </a:bodyPr>
            <a:lstStyle/>
            <a:p>
              <a:pPr algn="ctr"/>
              <a:r>
                <a:rPr lang="en-US" sz="1200" dirty="0"/>
                <a:t>Multi-Unit Structures</a:t>
              </a:r>
            </a:p>
          </p:txBody>
        </p:sp>
        <p:sp>
          <p:nvSpPr>
            <p:cNvPr id="71" name="TextBox 70">
              <a:extLst>
                <a:ext uri="{FF2B5EF4-FFF2-40B4-BE49-F238E27FC236}">
                  <a16:creationId xmlns:a16="http://schemas.microsoft.com/office/drawing/2014/main" id="{CEB432E2-884A-CCE6-09C4-2924C353CD2A}"/>
                </a:ext>
              </a:extLst>
            </p:cNvPr>
            <p:cNvSpPr txBox="1"/>
            <p:nvPr/>
          </p:nvSpPr>
          <p:spPr>
            <a:xfrm>
              <a:off x="5185168" y="4756681"/>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Mobile Homes</a:t>
              </a:r>
            </a:p>
          </p:txBody>
        </p:sp>
        <p:sp>
          <p:nvSpPr>
            <p:cNvPr id="72" name="TextBox 71">
              <a:extLst>
                <a:ext uri="{FF2B5EF4-FFF2-40B4-BE49-F238E27FC236}">
                  <a16:creationId xmlns:a16="http://schemas.microsoft.com/office/drawing/2014/main" id="{20257660-EB66-91F9-18C9-DC1A222145A7}"/>
                </a:ext>
              </a:extLst>
            </p:cNvPr>
            <p:cNvSpPr txBox="1"/>
            <p:nvPr/>
          </p:nvSpPr>
          <p:spPr>
            <a:xfrm>
              <a:off x="5185182" y="5637251"/>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No Vehicle</a:t>
              </a:r>
            </a:p>
          </p:txBody>
        </p:sp>
        <p:sp>
          <p:nvSpPr>
            <p:cNvPr id="73" name="TextBox 72">
              <a:extLst>
                <a:ext uri="{FF2B5EF4-FFF2-40B4-BE49-F238E27FC236}">
                  <a16:creationId xmlns:a16="http://schemas.microsoft.com/office/drawing/2014/main" id="{9A9C9EAE-3C8B-2616-EAA6-71A2D87B22B1}"/>
                </a:ext>
              </a:extLst>
            </p:cNvPr>
            <p:cNvSpPr txBox="1"/>
            <p:nvPr/>
          </p:nvSpPr>
          <p:spPr>
            <a:xfrm>
              <a:off x="5185182" y="5342875"/>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Crowding</a:t>
              </a:r>
            </a:p>
          </p:txBody>
        </p:sp>
        <p:sp>
          <p:nvSpPr>
            <p:cNvPr id="74" name="TextBox 73">
              <a:extLst>
                <a:ext uri="{FF2B5EF4-FFF2-40B4-BE49-F238E27FC236}">
                  <a16:creationId xmlns:a16="http://schemas.microsoft.com/office/drawing/2014/main" id="{50914F4F-DE83-1CC5-B585-C43976CBBADE}"/>
                </a:ext>
              </a:extLst>
            </p:cNvPr>
            <p:cNvSpPr txBox="1"/>
            <p:nvPr/>
          </p:nvSpPr>
          <p:spPr>
            <a:xfrm>
              <a:off x="3060182" y="1769850"/>
              <a:ext cx="2029251" cy="1429977"/>
            </a:xfrm>
            <a:prstGeom prst="rect">
              <a:avLst/>
            </a:prstGeom>
            <a:solidFill>
              <a:srgbClr val="F5CAAA"/>
            </a:solidFill>
            <a:ln>
              <a:solidFill>
                <a:srgbClr val="F5CAAA"/>
              </a:solidFill>
            </a:ln>
          </p:spPr>
          <p:txBody>
            <a:bodyPr wrap="square" rtlCol="0" anchor="ctr">
              <a:noAutofit/>
            </a:bodyPr>
            <a:lstStyle/>
            <a:p>
              <a:pPr algn="ctr"/>
              <a:r>
                <a:rPr lang="en-US" sz="2000" dirty="0"/>
                <a:t>Household Composition &amp; Disability</a:t>
              </a:r>
            </a:p>
          </p:txBody>
        </p:sp>
        <p:sp>
          <p:nvSpPr>
            <p:cNvPr id="75" name="TextBox 74">
              <a:extLst>
                <a:ext uri="{FF2B5EF4-FFF2-40B4-BE49-F238E27FC236}">
                  <a16:creationId xmlns:a16="http://schemas.microsoft.com/office/drawing/2014/main" id="{AE851F4C-D49D-D959-E2DF-213ECF409B6E}"/>
                </a:ext>
              </a:extLst>
            </p:cNvPr>
            <p:cNvSpPr txBox="1"/>
            <p:nvPr/>
          </p:nvSpPr>
          <p:spPr>
            <a:xfrm>
              <a:off x="3060182" y="3260975"/>
              <a:ext cx="2029251" cy="1429977"/>
            </a:xfrm>
            <a:prstGeom prst="rect">
              <a:avLst/>
            </a:prstGeom>
            <a:solidFill>
              <a:srgbClr val="CABED6"/>
            </a:solidFill>
            <a:ln>
              <a:solidFill>
                <a:srgbClr val="CABED6"/>
              </a:solidFill>
            </a:ln>
          </p:spPr>
          <p:txBody>
            <a:bodyPr wrap="square" rtlCol="0" anchor="ctr">
              <a:noAutofit/>
            </a:bodyPr>
            <a:lstStyle/>
            <a:p>
              <a:pPr algn="ctr"/>
              <a:r>
                <a:rPr lang="en-US" sz="2000" dirty="0"/>
                <a:t>Minority Status &amp; Language</a:t>
              </a:r>
            </a:p>
          </p:txBody>
        </p:sp>
        <p:sp>
          <p:nvSpPr>
            <p:cNvPr id="76" name="TextBox 75">
              <a:extLst>
                <a:ext uri="{FF2B5EF4-FFF2-40B4-BE49-F238E27FC236}">
                  <a16:creationId xmlns:a16="http://schemas.microsoft.com/office/drawing/2014/main" id="{E4FE090D-75E7-1D5F-E449-8061C05024F3}"/>
                </a:ext>
              </a:extLst>
            </p:cNvPr>
            <p:cNvSpPr txBox="1"/>
            <p:nvPr/>
          </p:nvSpPr>
          <p:spPr>
            <a:xfrm>
              <a:off x="3057749" y="4752099"/>
              <a:ext cx="2029251" cy="1425749"/>
            </a:xfrm>
            <a:prstGeom prst="rect">
              <a:avLst/>
            </a:prstGeom>
            <a:solidFill>
              <a:srgbClr val="B5DAE4"/>
            </a:solidFill>
            <a:ln>
              <a:solidFill>
                <a:srgbClr val="B5DAE4"/>
              </a:solidFill>
            </a:ln>
          </p:spPr>
          <p:txBody>
            <a:bodyPr wrap="square" rtlCol="0" anchor="ctr">
              <a:noAutofit/>
            </a:bodyPr>
            <a:lstStyle/>
            <a:p>
              <a:pPr algn="ctr"/>
              <a:r>
                <a:rPr lang="en-US" sz="2000" dirty="0"/>
                <a:t>Housing Type &amp; Transportation</a:t>
              </a:r>
            </a:p>
          </p:txBody>
        </p:sp>
        <p:sp>
          <p:nvSpPr>
            <p:cNvPr id="77" name="TextBox 76">
              <a:extLst>
                <a:ext uri="{FF2B5EF4-FFF2-40B4-BE49-F238E27FC236}">
                  <a16:creationId xmlns:a16="http://schemas.microsoft.com/office/drawing/2014/main" id="{1285A248-9EA8-E8D1-560E-AA923A1E7761}"/>
                </a:ext>
              </a:extLst>
            </p:cNvPr>
            <p:cNvSpPr txBox="1"/>
            <p:nvPr/>
          </p:nvSpPr>
          <p:spPr>
            <a:xfrm>
              <a:off x="5185167" y="5931627"/>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Group Quarters</a:t>
              </a:r>
            </a:p>
          </p:txBody>
        </p:sp>
      </p:grpSp>
      <p:sp>
        <p:nvSpPr>
          <p:cNvPr id="78" name="Rectangle 77">
            <a:extLst>
              <a:ext uri="{FF2B5EF4-FFF2-40B4-BE49-F238E27FC236}">
                <a16:creationId xmlns:a16="http://schemas.microsoft.com/office/drawing/2014/main" id="{50F3CB21-CE4D-8DB8-1D17-87D049640D57}"/>
              </a:ext>
            </a:extLst>
          </p:cNvPr>
          <p:cNvSpPr/>
          <p:nvPr/>
        </p:nvSpPr>
        <p:spPr>
          <a:xfrm>
            <a:off x="6096000" y="1322831"/>
            <a:ext cx="6096000" cy="5293785"/>
          </a:xfrm>
          <a:prstGeom prst="rect">
            <a:avLst/>
          </a:prstGeom>
          <a:solidFill>
            <a:schemeClr val="bg1">
              <a:alpha val="79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6E61C04C-6435-42D2-2DAE-62B8EEBCB58A}"/>
              </a:ext>
            </a:extLst>
          </p:cNvPr>
          <p:cNvSpPr txBox="1"/>
          <p:nvPr/>
        </p:nvSpPr>
        <p:spPr>
          <a:xfrm>
            <a:off x="190870" y="2201004"/>
            <a:ext cx="5773279" cy="1569660"/>
          </a:xfrm>
          <a:prstGeom prst="rect">
            <a:avLst/>
          </a:prstGeom>
          <a:noFill/>
        </p:spPr>
        <p:txBody>
          <a:bodyPr wrap="square" rtlCol="0">
            <a:spAutoFit/>
          </a:bodyPr>
          <a:lstStyle/>
          <a:p>
            <a:pPr marL="76208"/>
            <a:r>
              <a:rPr lang="en-US" sz="3200" spc="9" dirty="0"/>
              <a:t>SDOH are “</a:t>
            </a:r>
            <a:r>
              <a:rPr lang="en-US" sz="3200" b="1" dirty="0"/>
              <a:t>conditions</a:t>
            </a:r>
            <a:r>
              <a:rPr lang="en-US" sz="3200" spc="9" dirty="0"/>
              <a:t> in which people are </a:t>
            </a:r>
            <a:r>
              <a:rPr lang="en-US" sz="3200" b="1" dirty="0"/>
              <a:t>born, grow, live, work and age</a:t>
            </a:r>
            <a:r>
              <a:rPr lang="en-US" sz="3200" spc="9" dirty="0"/>
              <a:t>” </a:t>
            </a:r>
            <a:endParaRPr lang="en" sz="3200" dirty="0"/>
          </a:p>
        </p:txBody>
      </p:sp>
      <p:sp>
        <p:nvSpPr>
          <p:cNvPr id="84" name="TextBox 83">
            <a:extLst>
              <a:ext uri="{FF2B5EF4-FFF2-40B4-BE49-F238E27FC236}">
                <a16:creationId xmlns:a16="http://schemas.microsoft.com/office/drawing/2014/main" id="{5FDEFB99-4B0C-5DA6-603F-DD4C669C4AFA}"/>
              </a:ext>
            </a:extLst>
          </p:cNvPr>
          <p:cNvSpPr txBox="1"/>
          <p:nvPr/>
        </p:nvSpPr>
        <p:spPr>
          <a:xfrm>
            <a:off x="190870" y="4269583"/>
            <a:ext cx="5773279" cy="1569660"/>
          </a:xfrm>
          <a:prstGeom prst="rect">
            <a:avLst/>
          </a:prstGeom>
          <a:noFill/>
        </p:spPr>
        <p:txBody>
          <a:bodyPr wrap="square" rtlCol="0">
            <a:spAutoFit/>
          </a:bodyPr>
          <a:lstStyle/>
          <a:p>
            <a:pPr marL="76208"/>
            <a:r>
              <a:rPr lang="en-US" sz="3200" b="1" dirty="0"/>
              <a:t>Social vulnerability index </a:t>
            </a:r>
            <a:r>
              <a:rPr lang="en-US" sz="3200" spc="9" dirty="0"/>
              <a:t>(SVI) assigns a score to a </a:t>
            </a:r>
            <a:r>
              <a:rPr lang="en-US" sz="3200" b="1" dirty="0"/>
              <a:t>geographic area </a:t>
            </a:r>
            <a:r>
              <a:rPr lang="en-US" sz="3200" spc="9" dirty="0"/>
              <a:t>based on several </a:t>
            </a:r>
            <a:r>
              <a:rPr lang="en-US" sz="3200" b="1" dirty="0"/>
              <a:t>SDOH</a:t>
            </a:r>
            <a:endParaRPr lang="en" sz="3200" b="1" dirty="0"/>
          </a:p>
        </p:txBody>
      </p:sp>
    </p:spTree>
    <p:extLst>
      <p:ext uri="{BB962C8B-B14F-4D97-AF65-F5344CB8AC3E}">
        <p14:creationId xmlns:p14="http://schemas.microsoft.com/office/powerpoint/2010/main" val="306277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92"/>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9"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39B997E5-3ED9-CB48-9698-5F8D46A8DA21}"/>
              </a:ext>
            </a:extLst>
          </p:cNvPr>
          <p:cNvSpPr txBox="1"/>
          <p:nvPr/>
        </p:nvSpPr>
        <p:spPr>
          <a:xfrm>
            <a:off x="396589" y="373471"/>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Introduction</a:t>
            </a:r>
          </a:p>
        </p:txBody>
      </p:sp>
      <p:sp>
        <p:nvSpPr>
          <p:cNvPr id="4" name="Google Shape;111;p17">
            <a:extLst>
              <a:ext uri="{FF2B5EF4-FFF2-40B4-BE49-F238E27FC236}">
                <a16:creationId xmlns:a16="http://schemas.microsoft.com/office/drawing/2014/main" id="{0CD12C5F-C205-5B80-D719-F4FC2A1C603D}"/>
              </a:ext>
            </a:extLst>
          </p:cNvPr>
          <p:cNvSpPr txBox="1">
            <a:spLocks/>
          </p:cNvSpPr>
          <p:nvPr/>
        </p:nvSpPr>
        <p:spPr>
          <a:xfrm>
            <a:off x="8215313" y="6555224"/>
            <a:ext cx="4229100" cy="348194"/>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sz="1400" spc="9" dirty="0"/>
              <a:t>(Centers for Disease Control and Prevention, 2022)</a:t>
            </a:r>
            <a:endParaRPr lang="en" sz="1400" b="1" dirty="0"/>
          </a:p>
        </p:txBody>
      </p:sp>
      <p:grpSp>
        <p:nvGrpSpPr>
          <p:cNvPr id="57" name="Group 56">
            <a:extLst>
              <a:ext uri="{FF2B5EF4-FFF2-40B4-BE49-F238E27FC236}">
                <a16:creationId xmlns:a16="http://schemas.microsoft.com/office/drawing/2014/main" id="{C26511F9-D9E9-C814-A3F7-AF0124243E46}"/>
              </a:ext>
            </a:extLst>
          </p:cNvPr>
          <p:cNvGrpSpPr/>
          <p:nvPr/>
        </p:nvGrpSpPr>
        <p:grpSpPr>
          <a:xfrm>
            <a:off x="6158671" y="1336308"/>
            <a:ext cx="5842468" cy="5241728"/>
            <a:chOff x="1882346" y="278725"/>
            <a:chExt cx="5895429" cy="5899124"/>
          </a:xfrm>
        </p:grpSpPr>
        <p:sp>
          <p:nvSpPr>
            <p:cNvPr id="58" name="TextBox 57">
              <a:extLst>
                <a:ext uri="{FF2B5EF4-FFF2-40B4-BE49-F238E27FC236}">
                  <a16:creationId xmlns:a16="http://schemas.microsoft.com/office/drawing/2014/main" id="{2E63CA55-99AF-19FE-F64A-3DEC75A5DA12}"/>
                </a:ext>
              </a:extLst>
            </p:cNvPr>
            <p:cNvSpPr txBox="1"/>
            <p:nvPr/>
          </p:nvSpPr>
          <p:spPr>
            <a:xfrm>
              <a:off x="5185176" y="283453"/>
              <a:ext cx="2592593" cy="310353"/>
            </a:xfrm>
            <a:prstGeom prst="rect">
              <a:avLst/>
            </a:prstGeom>
            <a:solidFill>
              <a:srgbClr val="BED9AF">
                <a:alpha val="40119"/>
              </a:srgbClr>
            </a:solidFill>
            <a:ln>
              <a:solidFill>
                <a:srgbClr val="BED9AF"/>
              </a:solidFill>
            </a:ln>
          </p:spPr>
          <p:txBody>
            <a:bodyPr wrap="square" rtlCol="0">
              <a:noAutofit/>
            </a:bodyPr>
            <a:lstStyle/>
            <a:p>
              <a:pPr algn="ctr"/>
              <a:r>
                <a:rPr lang="en-US" sz="1200" dirty="0"/>
                <a:t>Below Poverty</a:t>
              </a:r>
            </a:p>
          </p:txBody>
        </p:sp>
        <p:sp>
          <p:nvSpPr>
            <p:cNvPr id="59" name="TextBox 58">
              <a:extLst>
                <a:ext uri="{FF2B5EF4-FFF2-40B4-BE49-F238E27FC236}">
                  <a16:creationId xmlns:a16="http://schemas.microsoft.com/office/drawing/2014/main" id="{25E72F71-CF34-3871-3CB7-773A5135F5AB}"/>
                </a:ext>
              </a:extLst>
            </p:cNvPr>
            <p:cNvSpPr txBox="1"/>
            <p:nvPr/>
          </p:nvSpPr>
          <p:spPr>
            <a:xfrm>
              <a:off x="3057749" y="278725"/>
              <a:ext cx="2029251" cy="1429977"/>
            </a:xfrm>
            <a:prstGeom prst="rect">
              <a:avLst/>
            </a:prstGeom>
            <a:solidFill>
              <a:srgbClr val="BED9AF"/>
            </a:solidFill>
            <a:ln>
              <a:solidFill>
                <a:srgbClr val="BED9AF"/>
              </a:solidFill>
            </a:ln>
          </p:spPr>
          <p:txBody>
            <a:bodyPr wrap="square" rtlCol="0" anchor="ctr">
              <a:noAutofit/>
            </a:bodyPr>
            <a:lstStyle/>
            <a:p>
              <a:pPr algn="ctr"/>
              <a:r>
                <a:rPr lang="en-US" sz="2000" dirty="0"/>
                <a:t>Socioeconomic Status</a:t>
              </a:r>
            </a:p>
          </p:txBody>
        </p:sp>
        <p:sp>
          <p:nvSpPr>
            <p:cNvPr id="60" name="TextBox 59">
              <a:extLst>
                <a:ext uri="{FF2B5EF4-FFF2-40B4-BE49-F238E27FC236}">
                  <a16:creationId xmlns:a16="http://schemas.microsoft.com/office/drawing/2014/main" id="{C0E63A4E-297A-0E04-F967-B045252D3379}"/>
                </a:ext>
              </a:extLst>
            </p:cNvPr>
            <p:cNvSpPr txBox="1"/>
            <p:nvPr/>
          </p:nvSpPr>
          <p:spPr>
            <a:xfrm>
              <a:off x="5185180" y="654738"/>
              <a:ext cx="2592593" cy="310353"/>
            </a:xfrm>
            <a:prstGeom prst="rect">
              <a:avLst/>
            </a:prstGeom>
            <a:solidFill>
              <a:srgbClr val="BED9AF">
                <a:alpha val="40119"/>
              </a:srgbClr>
            </a:solidFill>
            <a:ln>
              <a:solidFill>
                <a:srgbClr val="BED9AF"/>
              </a:solidFill>
            </a:ln>
          </p:spPr>
          <p:txBody>
            <a:bodyPr wrap="square" rtlCol="0">
              <a:noAutofit/>
            </a:bodyPr>
            <a:lstStyle/>
            <a:p>
              <a:pPr algn="ctr"/>
              <a:r>
                <a:rPr lang="en-US" sz="1200" dirty="0"/>
                <a:t>Unemployed</a:t>
              </a:r>
            </a:p>
          </p:txBody>
        </p:sp>
        <p:sp>
          <p:nvSpPr>
            <p:cNvPr id="61" name="TextBox 60">
              <a:extLst>
                <a:ext uri="{FF2B5EF4-FFF2-40B4-BE49-F238E27FC236}">
                  <a16:creationId xmlns:a16="http://schemas.microsoft.com/office/drawing/2014/main" id="{1882178E-01DD-9964-823C-DC66E5798310}"/>
                </a:ext>
              </a:extLst>
            </p:cNvPr>
            <p:cNvSpPr txBox="1"/>
            <p:nvPr/>
          </p:nvSpPr>
          <p:spPr>
            <a:xfrm>
              <a:off x="5185180" y="1398427"/>
              <a:ext cx="2592593" cy="311471"/>
            </a:xfrm>
            <a:prstGeom prst="rect">
              <a:avLst/>
            </a:prstGeom>
            <a:solidFill>
              <a:srgbClr val="BED9AF">
                <a:alpha val="40119"/>
              </a:srgbClr>
            </a:solidFill>
            <a:ln>
              <a:solidFill>
                <a:srgbClr val="BED9AF"/>
              </a:solidFill>
            </a:ln>
          </p:spPr>
          <p:txBody>
            <a:bodyPr wrap="square" rtlCol="0">
              <a:noAutofit/>
            </a:bodyPr>
            <a:lstStyle/>
            <a:p>
              <a:pPr algn="ctr"/>
              <a:r>
                <a:rPr lang="en-US" sz="1200" dirty="0"/>
                <a:t>No High School Diploma</a:t>
              </a:r>
            </a:p>
          </p:txBody>
        </p:sp>
        <p:sp>
          <p:nvSpPr>
            <p:cNvPr id="62" name="TextBox 61">
              <a:extLst>
                <a:ext uri="{FF2B5EF4-FFF2-40B4-BE49-F238E27FC236}">
                  <a16:creationId xmlns:a16="http://schemas.microsoft.com/office/drawing/2014/main" id="{40611CEC-D54D-1609-986D-25A0B3ECDCA0}"/>
                </a:ext>
              </a:extLst>
            </p:cNvPr>
            <p:cNvSpPr txBox="1"/>
            <p:nvPr/>
          </p:nvSpPr>
          <p:spPr>
            <a:xfrm>
              <a:off x="5185180" y="1026023"/>
              <a:ext cx="2592593" cy="311471"/>
            </a:xfrm>
            <a:prstGeom prst="rect">
              <a:avLst/>
            </a:prstGeom>
            <a:solidFill>
              <a:srgbClr val="BED9AF">
                <a:alpha val="40119"/>
              </a:srgbClr>
            </a:solidFill>
            <a:ln>
              <a:solidFill>
                <a:srgbClr val="BED9AF"/>
              </a:solidFill>
            </a:ln>
          </p:spPr>
          <p:txBody>
            <a:bodyPr wrap="square" rtlCol="0">
              <a:noAutofit/>
            </a:bodyPr>
            <a:lstStyle/>
            <a:p>
              <a:pPr algn="ctr"/>
              <a:r>
                <a:rPr lang="en-US" sz="1200" dirty="0"/>
                <a:t>Income</a:t>
              </a:r>
            </a:p>
          </p:txBody>
        </p:sp>
        <p:sp>
          <p:nvSpPr>
            <p:cNvPr id="63" name="TextBox 62">
              <a:extLst>
                <a:ext uri="{FF2B5EF4-FFF2-40B4-BE49-F238E27FC236}">
                  <a16:creationId xmlns:a16="http://schemas.microsoft.com/office/drawing/2014/main" id="{F74E84B9-C950-20A1-D45E-A175526C7C16}"/>
                </a:ext>
              </a:extLst>
            </p:cNvPr>
            <p:cNvSpPr txBox="1"/>
            <p:nvPr/>
          </p:nvSpPr>
          <p:spPr>
            <a:xfrm rot="16200000">
              <a:off x="-523723" y="2684796"/>
              <a:ext cx="5899122" cy="1086983"/>
            </a:xfrm>
            <a:prstGeom prst="rect">
              <a:avLst/>
            </a:prstGeom>
            <a:solidFill>
              <a:srgbClr val="53BECB"/>
            </a:solidFill>
            <a:ln>
              <a:solidFill>
                <a:srgbClr val="53BECB"/>
              </a:solidFill>
            </a:ln>
          </p:spPr>
          <p:txBody>
            <a:bodyPr wrap="square" rtlCol="0">
              <a:spAutoFit/>
            </a:bodyPr>
            <a:lstStyle/>
            <a:p>
              <a:pPr algn="ctr"/>
              <a:endParaRPr lang="en-US" sz="1600" dirty="0"/>
            </a:p>
            <a:p>
              <a:pPr algn="ctr"/>
              <a:r>
                <a:rPr lang="en-US" sz="2800" dirty="0"/>
                <a:t>Overall Vulnerability</a:t>
              </a:r>
            </a:p>
            <a:p>
              <a:endParaRPr lang="en-US" sz="1000" dirty="0"/>
            </a:p>
            <a:p>
              <a:endParaRPr lang="en-US" sz="1000" dirty="0"/>
            </a:p>
          </p:txBody>
        </p:sp>
        <p:sp>
          <p:nvSpPr>
            <p:cNvPr id="64" name="TextBox 63">
              <a:extLst>
                <a:ext uri="{FF2B5EF4-FFF2-40B4-BE49-F238E27FC236}">
                  <a16:creationId xmlns:a16="http://schemas.microsoft.com/office/drawing/2014/main" id="{B7D1D112-D3E3-1536-0ECA-15ED8D783024}"/>
                </a:ext>
              </a:extLst>
            </p:cNvPr>
            <p:cNvSpPr txBox="1"/>
            <p:nvPr/>
          </p:nvSpPr>
          <p:spPr>
            <a:xfrm>
              <a:off x="5185176" y="1776044"/>
              <a:ext cx="2592593" cy="310353"/>
            </a:xfrm>
            <a:prstGeom prst="rect">
              <a:avLst/>
            </a:prstGeom>
            <a:solidFill>
              <a:srgbClr val="F5CAAA">
                <a:alpha val="31000"/>
              </a:srgbClr>
            </a:solidFill>
            <a:ln>
              <a:solidFill>
                <a:srgbClr val="F5CAAA"/>
              </a:solidFill>
            </a:ln>
          </p:spPr>
          <p:txBody>
            <a:bodyPr wrap="square" rtlCol="0">
              <a:noAutofit/>
            </a:bodyPr>
            <a:lstStyle/>
            <a:p>
              <a:pPr algn="ctr"/>
              <a:r>
                <a:rPr lang="en-US" sz="1200" dirty="0"/>
                <a:t>Aged 65 or Older</a:t>
              </a:r>
            </a:p>
          </p:txBody>
        </p:sp>
        <p:sp>
          <p:nvSpPr>
            <p:cNvPr id="65" name="TextBox 64">
              <a:extLst>
                <a:ext uri="{FF2B5EF4-FFF2-40B4-BE49-F238E27FC236}">
                  <a16:creationId xmlns:a16="http://schemas.microsoft.com/office/drawing/2014/main" id="{9BE74C9E-D3FF-1EC8-6A8C-B28D5DC8680B}"/>
                </a:ext>
              </a:extLst>
            </p:cNvPr>
            <p:cNvSpPr txBox="1"/>
            <p:nvPr/>
          </p:nvSpPr>
          <p:spPr>
            <a:xfrm>
              <a:off x="5185176" y="2141064"/>
              <a:ext cx="2592593" cy="310353"/>
            </a:xfrm>
            <a:prstGeom prst="rect">
              <a:avLst/>
            </a:prstGeom>
            <a:solidFill>
              <a:srgbClr val="F5CAAA">
                <a:alpha val="31000"/>
              </a:srgbClr>
            </a:solidFill>
            <a:ln>
              <a:solidFill>
                <a:srgbClr val="F5CAAA"/>
              </a:solidFill>
            </a:ln>
          </p:spPr>
          <p:txBody>
            <a:bodyPr wrap="square" rtlCol="0">
              <a:noAutofit/>
            </a:bodyPr>
            <a:lstStyle/>
            <a:p>
              <a:pPr algn="ctr"/>
              <a:r>
                <a:rPr lang="en-US" sz="1200" dirty="0"/>
                <a:t>Aged 17 or Younger</a:t>
              </a:r>
            </a:p>
          </p:txBody>
        </p:sp>
        <p:sp>
          <p:nvSpPr>
            <p:cNvPr id="66" name="TextBox 65">
              <a:extLst>
                <a:ext uri="{FF2B5EF4-FFF2-40B4-BE49-F238E27FC236}">
                  <a16:creationId xmlns:a16="http://schemas.microsoft.com/office/drawing/2014/main" id="{D60C8BAB-EE8F-5ED5-482E-9B26989DA4CA}"/>
                </a:ext>
              </a:extLst>
            </p:cNvPr>
            <p:cNvSpPr txBox="1"/>
            <p:nvPr/>
          </p:nvSpPr>
          <p:spPr>
            <a:xfrm>
              <a:off x="5185175" y="2872220"/>
              <a:ext cx="2592593" cy="310896"/>
            </a:xfrm>
            <a:prstGeom prst="rect">
              <a:avLst/>
            </a:prstGeom>
            <a:solidFill>
              <a:srgbClr val="F5CAAA">
                <a:alpha val="31000"/>
              </a:srgbClr>
            </a:solidFill>
            <a:ln>
              <a:solidFill>
                <a:srgbClr val="F5CAAA"/>
              </a:solidFill>
            </a:ln>
          </p:spPr>
          <p:txBody>
            <a:bodyPr wrap="square" rtlCol="0">
              <a:noAutofit/>
            </a:bodyPr>
            <a:lstStyle/>
            <a:p>
              <a:pPr algn="ctr"/>
              <a:r>
                <a:rPr lang="en-US" sz="1200" dirty="0"/>
                <a:t>Single-Parent Households</a:t>
              </a:r>
            </a:p>
          </p:txBody>
        </p:sp>
        <p:sp>
          <p:nvSpPr>
            <p:cNvPr id="67" name="TextBox 66">
              <a:extLst>
                <a:ext uri="{FF2B5EF4-FFF2-40B4-BE49-F238E27FC236}">
                  <a16:creationId xmlns:a16="http://schemas.microsoft.com/office/drawing/2014/main" id="{B609390F-67F3-61C4-476F-8AC97A6BA56D}"/>
                </a:ext>
              </a:extLst>
            </p:cNvPr>
            <p:cNvSpPr txBox="1"/>
            <p:nvPr/>
          </p:nvSpPr>
          <p:spPr>
            <a:xfrm>
              <a:off x="5185176" y="2506084"/>
              <a:ext cx="2592593" cy="311470"/>
            </a:xfrm>
            <a:prstGeom prst="rect">
              <a:avLst/>
            </a:prstGeom>
            <a:solidFill>
              <a:srgbClr val="F5CAAA">
                <a:alpha val="31000"/>
              </a:srgbClr>
            </a:solidFill>
            <a:ln>
              <a:solidFill>
                <a:srgbClr val="F5CAAA"/>
              </a:solidFill>
            </a:ln>
          </p:spPr>
          <p:txBody>
            <a:bodyPr wrap="square" rtlCol="0">
              <a:noAutofit/>
            </a:bodyPr>
            <a:lstStyle/>
            <a:p>
              <a:pPr algn="ctr"/>
              <a:r>
                <a:rPr lang="en-US" sz="1200" dirty="0"/>
                <a:t>Civilian with a Disability</a:t>
              </a:r>
            </a:p>
          </p:txBody>
        </p:sp>
        <p:sp>
          <p:nvSpPr>
            <p:cNvPr id="68" name="TextBox 67">
              <a:extLst>
                <a:ext uri="{FF2B5EF4-FFF2-40B4-BE49-F238E27FC236}">
                  <a16:creationId xmlns:a16="http://schemas.microsoft.com/office/drawing/2014/main" id="{02701A5C-4726-A448-78BF-BC350FAA2B0E}"/>
                </a:ext>
              </a:extLst>
            </p:cNvPr>
            <p:cNvSpPr txBox="1"/>
            <p:nvPr/>
          </p:nvSpPr>
          <p:spPr>
            <a:xfrm>
              <a:off x="5185168" y="3269579"/>
              <a:ext cx="2592593" cy="680100"/>
            </a:xfrm>
            <a:prstGeom prst="rect">
              <a:avLst/>
            </a:prstGeom>
            <a:solidFill>
              <a:srgbClr val="CABED6">
                <a:alpha val="41319"/>
              </a:srgbClr>
            </a:solidFill>
            <a:ln>
              <a:solidFill>
                <a:srgbClr val="CABED6"/>
              </a:solidFill>
            </a:ln>
          </p:spPr>
          <p:txBody>
            <a:bodyPr wrap="square" rtlCol="0" anchor="ctr">
              <a:noAutofit/>
            </a:bodyPr>
            <a:lstStyle/>
            <a:p>
              <a:pPr algn="ctr"/>
              <a:r>
                <a:rPr lang="en-US" sz="1400" dirty="0"/>
                <a:t>Minority</a:t>
              </a:r>
            </a:p>
          </p:txBody>
        </p:sp>
        <p:sp>
          <p:nvSpPr>
            <p:cNvPr id="69" name="TextBox 68">
              <a:extLst>
                <a:ext uri="{FF2B5EF4-FFF2-40B4-BE49-F238E27FC236}">
                  <a16:creationId xmlns:a16="http://schemas.microsoft.com/office/drawing/2014/main" id="{33465799-64BF-B8CF-D5BB-2A00CBA12064}"/>
                </a:ext>
              </a:extLst>
            </p:cNvPr>
            <p:cNvSpPr txBox="1"/>
            <p:nvPr/>
          </p:nvSpPr>
          <p:spPr>
            <a:xfrm>
              <a:off x="5185168" y="4018482"/>
              <a:ext cx="2592593" cy="681487"/>
            </a:xfrm>
            <a:prstGeom prst="rect">
              <a:avLst/>
            </a:prstGeom>
            <a:solidFill>
              <a:srgbClr val="CABED6">
                <a:alpha val="41319"/>
              </a:srgbClr>
            </a:solidFill>
            <a:ln>
              <a:solidFill>
                <a:srgbClr val="CABED6"/>
              </a:solidFill>
            </a:ln>
          </p:spPr>
          <p:txBody>
            <a:bodyPr wrap="square" rtlCol="0" anchor="ctr">
              <a:noAutofit/>
            </a:bodyPr>
            <a:lstStyle/>
            <a:p>
              <a:pPr algn="ctr"/>
              <a:r>
                <a:rPr lang="en-US" sz="1400" dirty="0"/>
                <a:t>Speaks English “Less than Well”</a:t>
              </a:r>
            </a:p>
          </p:txBody>
        </p:sp>
        <p:sp>
          <p:nvSpPr>
            <p:cNvPr id="70" name="TextBox 69">
              <a:extLst>
                <a:ext uri="{FF2B5EF4-FFF2-40B4-BE49-F238E27FC236}">
                  <a16:creationId xmlns:a16="http://schemas.microsoft.com/office/drawing/2014/main" id="{BF0781AB-AD84-9BA9-D695-5EA78C9A9EE8}"/>
                </a:ext>
              </a:extLst>
            </p:cNvPr>
            <p:cNvSpPr txBox="1"/>
            <p:nvPr/>
          </p:nvSpPr>
          <p:spPr>
            <a:xfrm>
              <a:off x="5185168" y="5051057"/>
              <a:ext cx="2592593" cy="243663"/>
            </a:xfrm>
            <a:prstGeom prst="rect">
              <a:avLst/>
            </a:prstGeom>
            <a:solidFill>
              <a:srgbClr val="B5DAE4">
                <a:alpha val="40131"/>
              </a:srgbClr>
            </a:solidFill>
            <a:ln>
              <a:solidFill>
                <a:srgbClr val="B5DAE4"/>
              </a:solidFill>
            </a:ln>
          </p:spPr>
          <p:txBody>
            <a:bodyPr wrap="square" rtlCol="0">
              <a:noAutofit/>
            </a:bodyPr>
            <a:lstStyle/>
            <a:p>
              <a:pPr algn="ctr"/>
              <a:r>
                <a:rPr lang="en-US" sz="1200" dirty="0"/>
                <a:t>Multi-Unit Structures</a:t>
              </a:r>
            </a:p>
          </p:txBody>
        </p:sp>
        <p:sp>
          <p:nvSpPr>
            <p:cNvPr id="71" name="TextBox 70">
              <a:extLst>
                <a:ext uri="{FF2B5EF4-FFF2-40B4-BE49-F238E27FC236}">
                  <a16:creationId xmlns:a16="http://schemas.microsoft.com/office/drawing/2014/main" id="{CEB432E2-884A-CCE6-09C4-2924C353CD2A}"/>
                </a:ext>
              </a:extLst>
            </p:cNvPr>
            <p:cNvSpPr txBox="1"/>
            <p:nvPr/>
          </p:nvSpPr>
          <p:spPr>
            <a:xfrm>
              <a:off x="5185168" y="4756681"/>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Mobile Homes</a:t>
              </a:r>
            </a:p>
          </p:txBody>
        </p:sp>
        <p:sp>
          <p:nvSpPr>
            <p:cNvPr id="72" name="TextBox 71">
              <a:extLst>
                <a:ext uri="{FF2B5EF4-FFF2-40B4-BE49-F238E27FC236}">
                  <a16:creationId xmlns:a16="http://schemas.microsoft.com/office/drawing/2014/main" id="{20257660-EB66-91F9-18C9-DC1A222145A7}"/>
                </a:ext>
              </a:extLst>
            </p:cNvPr>
            <p:cNvSpPr txBox="1"/>
            <p:nvPr/>
          </p:nvSpPr>
          <p:spPr>
            <a:xfrm>
              <a:off x="5185182" y="5637251"/>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No Vehicle</a:t>
              </a:r>
            </a:p>
          </p:txBody>
        </p:sp>
        <p:sp>
          <p:nvSpPr>
            <p:cNvPr id="73" name="TextBox 72">
              <a:extLst>
                <a:ext uri="{FF2B5EF4-FFF2-40B4-BE49-F238E27FC236}">
                  <a16:creationId xmlns:a16="http://schemas.microsoft.com/office/drawing/2014/main" id="{9A9C9EAE-3C8B-2616-EAA6-71A2D87B22B1}"/>
                </a:ext>
              </a:extLst>
            </p:cNvPr>
            <p:cNvSpPr txBox="1"/>
            <p:nvPr/>
          </p:nvSpPr>
          <p:spPr>
            <a:xfrm>
              <a:off x="5185182" y="5342875"/>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Crowding</a:t>
              </a:r>
            </a:p>
          </p:txBody>
        </p:sp>
        <p:sp>
          <p:nvSpPr>
            <p:cNvPr id="74" name="TextBox 73">
              <a:extLst>
                <a:ext uri="{FF2B5EF4-FFF2-40B4-BE49-F238E27FC236}">
                  <a16:creationId xmlns:a16="http://schemas.microsoft.com/office/drawing/2014/main" id="{50914F4F-DE83-1CC5-B585-C43976CBBADE}"/>
                </a:ext>
              </a:extLst>
            </p:cNvPr>
            <p:cNvSpPr txBox="1"/>
            <p:nvPr/>
          </p:nvSpPr>
          <p:spPr>
            <a:xfrm>
              <a:off x="3060182" y="1769850"/>
              <a:ext cx="2029251" cy="1429977"/>
            </a:xfrm>
            <a:prstGeom prst="rect">
              <a:avLst/>
            </a:prstGeom>
            <a:solidFill>
              <a:srgbClr val="F5CAAA"/>
            </a:solidFill>
            <a:ln>
              <a:solidFill>
                <a:srgbClr val="F5CAAA"/>
              </a:solidFill>
            </a:ln>
          </p:spPr>
          <p:txBody>
            <a:bodyPr wrap="square" rtlCol="0" anchor="ctr">
              <a:noAutofit/>
            </a:bodyPr>
            <a:lstStyle/>
            <a:p>
              <a:pPr algn="ctr"/>
              <a:r>
                <a:rPr lang="en-US" sz="2000" dirty="0"/>
                <a:t>Household Composition &amp; Disability</a:t>
              </a:r>
            </a:p>
          </p:txBody>
        </p:sp>
        <p:sp>
          <p:nvSpPr>
            <p:cNvPr id="75" name="TextBox 74">
              <a:extLst>
                <a:ext uri="{FF2B5EF4-FFF2-40B4-BE49-F238E27FC236}">
                  <a16:creationId xmlns:a16="http://schemas.microsoft.com/office/drawing/2014/main" id="{AE851F4C-D49D-D959-E2DF-213ECF409B6E}"/>
                </a:ext>
              </a:extLst>
            </p:cNvPr>
            <p:cNvSpPr txBox="1"/>
            <p:nvPr/>
          </p:nvSpPr>
          <p:spPr>
            <a:xfrm>
              <a:off x="3060182" y="3260975"/>
              <a:ext cx="2029251" cy="1429977"/>
            </a:xfrm>
            <a:prstGeom prst="rect">
              <a:avLst/>
            </a:prstGeom>
            <a:solidFill>
              <a:srgbClr val="CABED6"/>
            </a:solidFill>
            <a:ln>
              <a:solidFill>
                <a:srgbClr val="CABED6"/>
              </a:solidFill>
            </a:ln>
          </p:spPr>
          <p:txBody>
            <a:bodyPr wrap="square" rtlCol="0" anchor="ctr">
              <a:noAutofit/>
            </a:bodyPr>
            <a:lstStyle/>
            <a:p>
              <a:pPr algn="ctr"/>
              <a:r>
                <a:rPr lang="en-US" sz="2000" dirty="0"/>
                <a:t>Minority Status &amp; Language</a:t>
              </a:r>
            </a:p>
          </p:txBody>
        </p:sp>
        <p:sp>
          <p:nvSpPr>
            <p:cNvPr id="76" name="TextBox 75">
              <a:extLst>
                <a:ext uri="{FF2B5EF4-FFF2-40B4-BE49-F238E27FC236}">
                  <a16:creationId xmlns:a16="http://schemas.microsoft.com/office/drawing/2014/main" id="{E4FE090D-75E7-1D5F-E449-8061C05024F3}"/>
                </a:ext>
              </a:extLst>
            </p:cNvPr>
            <p:cNvSpPr txBox="1"/>
            <p:nvPr/>
          </p:nvSpPr>
          <p:spPr>
            <a:xfrm>
              <a:off x="3057749" y="4752099"/>
              <a:ext cx="2029251" cy="1425749"/>
            </a:xfrm>
            <a:prstGeom prst="rect">
              <a:avLst/>
            </a:prstGeom>
            <a:solidFill>
              <a:srgbClr val="B5DAE4"/>
            </a:solidFill>
            <a:ln>
              <a:solidFill>
                <a:srgbClr val="B5DAE4"/>
              </a:solidFill>
            </a:ln>
          </p:spPr>
          <p:txBody>
            <a:bodyPr wrap="square" rtlCol="0" anchor="ctr">
              <a:noAutofit/>
            </a:bodyPr>
            <a:lstStyle/>
            <a:p>
              <a:pPr algn="ctr"/>
              <a:r>
                <a:rPr lang="en-US" sz="2000" dirty="0"/>
                <a:t>Housing Type &amp; Transportation</a:t>
              </a:r>
            </a:p>
          </p:txBody>
        </p:sp>
        <p:sp>
          <p:nvSpPr>
            <p:cNvPr id="77" name="TextBox 76">
              <a:extLst>
                <a:ext uri="{FF2B5EF4-FFF2-40B4-BE49-F238E27FC236}">
                  <a16:creationId xmlns:a16="http://schemas.microsoft.com/office/drawing/2014/main" id="{1285A248-9EA8-E8D1-560E-AA923A1E7761}"/>
                </a:ext>
              </a:extLst>
            </p:cNvPr>
            <p:cNvSpPr txBox="1"/>
            <p:nvPr/>
          </p:nvSpPr>
          <p:spPr>
            <a:xfrm>
              <a:off x="5185167" y="5931627"/>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Group Quarters</a:t>
              </a:r>
            </a:p>
          </p:txBody>
        </p:sp>
      </p:grpSp>
      <p:sp>
        <p:nvSpPr>
          <p:cNvPr id="78" name="Rectangle 77">
            <a:extLst>
              <a:ext uri="{FF2B5EF4-FFF2-40B4-BE49-F238E27FC236}">
                <a16:creationId xmlns:a16="http://schemas.microsoft.com/office/drawing/2014/main" id="{50F3CB21-CE4D-8DB8-1D17-87D049640D57}"/>
              </a:ext>
            </a:extLst>
          </p:cNvPr>
          <p:cNvSpPr/>
          <p:nvPr/>
        </p:nvSpPr>
        <p:spPr>
          <a:xfrm>
            <a:off x="7231052" y="1322831"/>
            <a:ext cx="4864949" cy="5293785"/>
          </a:xfrm>
          <a:prstGeom prst="rect">
            <a:avLst/>
          </a:prstGeom>
          <a:solidFill>
            <a:schemeClr val="bg1">
              <a:alpha val="79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9A94467-F3B9-8300-9404-17485AFE536F}"/>
              </a:ext>
            </a:extLst>
          </p:cNvPr>
          <p:cNvSpPr txBox="1"/>
          <p:nvPr/>
        </p:nvSpPr>
        <p:spPr>
          <a:xfrm>
            <a:off x="190870" y="2201004"/>
            <a:ext cx="5773279" cy="1569660"/>
          </a:xfrm>
          <a:prstGeom prst="rect">
            <a:avLst/>
          </a:prstGeom>
          <a:noFill/>
        </p:spPr>
        <p:txBody>
          <a:bodyPr wrap="square" rtlCol="0">
            <a:spAutoFit/>
          </a:bodyPr>
          <a:lstStyle/>
          <a:p>
            <a:pPr marL="76208"/>
            <a:r>
              <a:rPr lang="en-US" sz="3200" spc="9" dirty="0"/>
              <a:t>SDOH are the “</a:t>
            </a:r>
            <a:r>
              <a:rPr lang="en-US" sz="3200" b="1" dirty="0"/>
              <a:t>conditions</a:t>
            </a:r>
            <a:r>
              <a:rPr lang="en-US" sz="3200" spc="9" dirty="0"/>
              <a:t> in which people are </a:t>
            </a:r>
            <a:r>
              <a:rPr lang="en-US" sz="3200" b="1" dirty="0"/>
              <a:t>born, grow, live, work and age</a:t>
            </a:r>
            <a:r>
              <a:rPr lang="en-US" sz="3200" spc="9" dirty="0"/>
              <a:t>” </a:t>
            </a:r>
            <a:endParaRPr lang="en" sz="3200" dirty="0"/>
          </a:p>
        </p:txBody>
      </p:sp>
      <p:sp>
        <p:nvSpPr>
          <p:cNvPr id="11" name="TextBox 10">
            <a:extLst>
              <a:ext uri="{FF2B5EF4-FFF2-40B4-BE49-F238E27FC236}">
                <a16:creationId xmlns:a16="http://schemas.microsoft.com/office/drawing/2014/main" id="{9BB21C81-F2B5-C5B1-935B-DB1EC19379E3}"/>
              </a:ext>
            </a:extLst>
          </p:cNvPr>
          <p:cNvSpPr txBox="1"/>
          <p:nvPr/>
        </p:nvSpPr>
        <p:spPr>
          <a:xfrm>
            <a:off x="190870" y="4269583"/>
            <a:ext cx="5773279" cy="1569660"/>
          </a:xfrm>
          <a:prstGeom prst="rect">
            <a:avLst/>
          </a:prstGeom>
          <a:noFill/>
        </p:spPr>
        <p:txBody>
          <a:bodyPr wrap="square" rtlCol="0">
            <a:spAutoFit/>
          </a:bodyPr>
          <a:lstStyle/>
          <a:p>
            <a:pPr marL="76208"/>
            <a:r>
              <a:rPr lang="en-US" sz="3200" b="1" dirty="0"/>
              <a:t>Social vulnerability index </a:t>
            </a:r>
            <a:r>
              <a:rPr lang="en-US" sz="3200" spc="9" dirty="0"/>
              <a:t>(SVI) assigns a score to a </a:t>
            </a:r>
            <a:r>
              <a:rPr lang="en-US" sz="3200" b="1" dirty="0"/>
              <a:t>geographic area </a:t>
            </a:r>
            <a:r>
              <a:rPr lang="en-US" sz="3200" spc="9" dirty="0"/>
              <a:t>based on several </a:t>
            </a:r>
            <a:r>
              <a:rPr lang="en-US" sz="3200" b="1" dirty="0"/>
              <a:t>SDOH</a:t>
            </a:r>
            <a:endParaRPr lang="en" sz="3200" b="1" dirty="0"/>
          </a:p>
        </p:txBody>
      </p:sp>
    </p:spTree>
    <p:extLst>
      <p:ext uri="{BB962C8B-B14F-4D97-AF65-F5344CB8AC3E}">
        <p14:creationId xmlns:p14="http://schemas.microsoft.com/office/powerpoint/2010/main" val="404879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92"/>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9"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39B997E5-3ED9-CB48-9698-5F8D46A8DA21}"/>
              </a:ext>
            </a:extLst>
          </p:cNvPr>
          <p:cNvSpPr txBox="1"/>
          <p:nvPr/>
        </p:nvSpPr>
        <p:spPr>
          <a:xfrm>
            <a:off x="396589" y="373471"/>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Introduction</a:t>
            </a:r>
          </a:p>
        </p:txBody>
      </p:sp>
      <p:sp>
        <p:nvSpPr>
          <p:cNvPr id="4" name="Google Shape;111;p17">
            <a:extLst>
              <a:ext uri="{FF2B5EF4-FFF2-40B4-BE49-F238E27FC236}">
                <a16:creationId xmlns:a16="http://schemas.microsoft.com/office/drawing/2014/main" id="{0CD12C5F-C205-5B80-D719-F4FC2A1C603D}"/>
              </a:ext>
            </a:extLst>
          </p:cNvPr>
          <p:cNvSpPr txBox="1">
            <a:spLocks/>
          </p:cNvSpPr>
          <p:nvPr/>
        </p:nvSpPr>
        <p:spPr>
          <a:xfrm>
            <a:off x="8215313" y="6555224"/>
            <a:ext cx="4229100" cy="348194"/>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sz="1400" spc="9" dirty="0"/>
              <a:t>(Centers for Disease Control and Prevention, 2022)</a:t>
            </a:r>
            <a:endParaRPr lang="en" sz="1400" b="1" dirty="0"/>
          </a:p>
        </p:txBody>
      </p:sp>
      <p:grpSp>
        <p:nvGrpSpPr>
          <p:cNvPr id="57" name="Group 56">
            <a:extLst>
              <a:ext uri="{FF2B5EF4-FFF2-40B4-BE49-F238E27FC236}">
                <a16:creationId xmlns:a16="http://schemas.microsoft.com/office/drawing/2014/main" id="{C26511F9-D9E9-C814-A3F7-AF0124243E46}"/>
              </a:ext>
            </a:extLst>
          </p:cNvPr>
          <p:cNvGrpSpPr/>
          <p:nvPr/>
        </p:nvGrpSpPr>
        <p:grpSpPr>
          <a:xfrm>
            <a:off x="6158671" y="1336308"/>
            <a:ext cx="5842468" cy="5241728"/>
            <a:chOff x="1882346" y="278725"/>
            <a:chExt cx="5895429" cy="5899124"/>
          </a:xfrm>
        </p:grpSpPr>
        <p:sp>
          <p:nvSpPr>
            <p:cNvPr id="58" name="TextBox 57">
              <a:extLst>
                <a:ext uri="{FF2B5EF4-FFF2-40B4-BE49-F238E27FC236}">
                  <a16:creationId xmlns:a16="http://schemas.microsoft.com/office/drawing/2014/main" id="{2E63CA55-99AF-19FE-F64A-3DEC75A5DA12}"/>
                </a:ext>
              </a:extLst>
            </p:cNvPr>
            <p:cNvSpPr txBox="1"/>
            <p:nvPr/>
          </p:nvSpPr>
          <p:spPr>
            <a:xfrm>
              <a:off x="5185176" y="283453"/>
              <a:ext cx="2592593" cy="310353"/>
            </a:xfrm>
            <a:prstGeom prst="rect">
              <a:avLst/>
            </a:prstGeom>
            <a:solidFill>
              <a:srgbClr val="BED9AF">
                <a:alpha val="40119"/>
              </a:srgbClr>
            </a:solidFill>
            <a:ln>
              <a:solidFill>
                <a:srgbClr val="BED9AF"/>
              </a:solidFill>
            </a:ln>
          </p:spPr>
          <p:txBody>
            <a:bodyPr wrap="square" rtlCol="0">
              <a:noAutofit/>
            </a:bodyPr>
            <a:lstStyle/>
            <a:p>
              <a:pPr algn="ctr"/>
              <a:r>
                <a:rPr lang="en-US" sz="1200" dirty="0"/>
                <a:t>Below Poverty</a:t>
              </a:r>
            </a:p>
          </p:txBody>
        </p:sp>
        <p:sp>
          <p:nvSpPr>
            <p:cNvPr id="59" name="TextBox 58">
              <a:extLst>
                <a:ext uri="{FF2B5EF4-FFF2-40B4-BE49-F238E27FC236}">
                  <a16:creationId xmlns:a16="http://schemas.microsoft.com/office/drawing/2014/main" id="{25E72F71-CF34-3871-3CB7-773A5135F5AB}"/>
                </a:ext>
              </a:extLst>
            </p:cNvPr>
            <p:cNvSpPr txBox="1"/>
            <p:nvPr/>
          </p:nvSpPr>
          <p:spPr>
            <a:xfrm>
              <a:off x="3057749" y="278725"/>
              <a:ext cx="2029251" cy="1429977"/>
            </a:xfrm>
            <a:prstGeom prst="rect">
              <a:avLst/>
            </a:prstGeom>
            <a:solidFill>
              <a:srgbClr val="BED9AF"/>
            </a:solidFill>
            <a:ln>
              <a:solidFill>
                <a:srgbClr val="BED9AF"/>
              </a:solidFill>
            </a:ln>
          </p:spPr>
          <p:txBody>
            <a:bodyPr wrap="square" rtlCol="0" anchor="ctr">
              <a:noAutofit/>
            </a:bodyPr>
            <a:lstStyle/>
            <a:p>
              <a:pPr algn="ctr"/>
              <a:r>
                <a:rPr lang="en-US" sz="2000" dirty="0"/>
                <a:t>Socioeconomic Status</a:t>
              </a:r>
            </a:p>
          </p:txBody>
        </p:sp>
        <p:sp>
          <p:nvSpPr>
            <p:cNvPr id="60" name="TextBox 59">
              <a:extLst>
                <a:ext uri="{FF2B5EF4-FFF2-40B4-BE49-F238E27FC236}">
                  <a16:creationId xmlns:a16="http://schemas.microsoft.com/office/drawing/2014/main" id="{C0E63A4E-297A-0E04-F967-B045252D3379}"/>
                </a:ext>
              </a:extLst>
            </p:cNvPr>
            <p:cNvSpPr txBox="1"/>
            <p:nvPr/>
          </p:nvSpPr>
          <p:spPr>
            <a:xfrm>
              <a:off x="5185180" y="654738"/>
              <a:ext cx="2592593" cy="310353"/>
            </a:xfrm>
            <a:prstGeom prst="rect">
              <a:avLst/>
            </a:prstGeom>
            <a:solidFill>
              <a:srgbClr val="BED9AF">
                <a:alpha val="40119"/>
              </a:srgbClr>
            </a:solidFill>
            <a:ln>
              <a:solidFill>
                <a:srgbClr val="BED9AF"/>
              </a:solidFill>
            </a:ln>
          </p:spPr>
          <p:txBody>
            <a:bodyPr wrap="square" rtlCol="0">
              <a:noAutofit/>
            </a:bodyPr>
            <a:lstStyle/>
            <a:p>
              <a:pPr algn="ctr"/>
              <a:r>
                <a:rPr lang="en-US" sz="1200" dirty="0"/>
                <a:t>Unemployed</a:t>
              </a:r>
            </a:p>
          </p:txBody>
        </p:sp>
        <p:sp>
          <p:nvSpPr>
            <p:cNvPr id="61" name="TextBox 60">
              <a:extLst>
                <a:ext uri="{FF2B5EF4-FFF2-40B4-BE49-F238E27FC236}">
                  <a16:creationId xmlns:a16="http://schemas.microsoft.com/office/drawing/2014/main" id="{1882178E-01DD-9964-823C-DC66E5798310}"/>
                </a:ext>
              </a:extLst>
            </p:cNvPr>
            <p:cNvSpPr txBox="1"/>
            <p:nvPr/>
          </p:nvSpPr>
          <p:spPr>
            <a:xfrm>
              <a:off x="5185180" y="1398427"/>
              <a:ext cx="2592593" cy="311471"/>
            </a:xfrm>
            <a:prstGeom prst="rect">
              <a:avLst/>
            </a:prstGeom>
            <a:solidFill>
              <a:srgbClr val="BED9AF">
                <a:alpha val="40119"/>
              </a:srgbClr>
            </a:solidFill>
            <a:ln>
              <a:solidFill>
                <a:srgbClr val="BED9AF"/>
              </a:solidFill>
            </a:ln>
          </p:spPr>
          <p:txBody>
            <a:bodyPr wrap="square" rtlCol="0">
              <a:noAutofit/>
            </a:bodyPr>
            <a:lstStyle/>
            <a:p>
              <a:pPr algn="ctr"/>
              <a:r>
                <a:rPr lang="en-US" sz="1200" dirty="0"/>
                <a:t>No High School Diploma</a:t>
              </a:r>
            </a:p>
          </p:txBody>
        </p:sp>
        <p:sp>
          <p:nvSpPr>
            <p:cNvPr id="62" name="TextBox 61">
              <a:extLst>
                <a:ext uri="{FF2B5EF4-FFF2-40B4-BE49-F238E27FC236}">
                  <a16:creationId xmlns:a16="http://schemas.microsoft.com/office/drawing/2014/main" id="{40611CEC-D54D-1609-986D-25A0B3ECDCA0}"/>
                </a:ext>
              </a:extLst>
            </p:cNvPr>
            <p:cNvSpPr txBox="1"/>
            <p:nvPr/>
          </p:nvSpPr>
          <p:spPr>
            <a:xfrm>
              <a:off x="5185180" y="1026023"/>
              <a:ext cx="2592593" cy="311471"/>
            </a:xfrm>
            <a:prstGeom prst="rect">
              <a:avLst/>
            </a:prstGeom>
            <a:solidFill>
              <a:srgbClr val="BED9AF">
                <a:alpha val="40119"/>
              </a:srgbClr>
            </a:solidFill>
            <a:ln>
              <a:solidFill>
                <a:srgbClr val="BED9AF"/>
              </a:solidFill>
            </a:ln>
          </p:spPr>
          <p:txBody>
            <a:bodyPr wrap="square" rtlCol="0">
              <a:noAutofit/>
            </a:bodyPr>
            <a:lstStyle/>
            <a:p>
              <a:pPr algn="ctr"/>
              <a:r>
                <a:rPr lang="en-US" sz="1200" dirty="0"/>
                <a:t>Income</a:t>
              </a:r>
            </a:p>
          </p:txBody>
        </p:sp>
        <p:sp>
          <p:nvSpPr>
            <p:cNvPr id="63" name="TextBox 62">
              <a:extLst>
                <a:ext uri="{FF2B5EF4-FFF2-40B4-BE49-F238E27FC236}">
                  <a16:creationId xmlns:a16="http://schemas.microsoft.com/office/drawing/2014/main" id="{F74E84B9-C950-20A1-D45E-A175526C7C16}"/>
                </a:ext>
              </a:extLst>
            </p:cNvPr>
            <p:cNvSpPr txBox="1"/>
            <p:nvPr/>
          </p:nvSpPr>
          <p:spPr>
            <a:xfrm rot="16200000">
              <a:off x="-523723" y="2684796"/>
              <a:ext cx="5899122" cy="1086983"/>
            </a:xfrm>
            <a:prstGeom prst="rect">
              <a:avLst/>
            </a:prstGeom>
            <a:solidFill>
              <a:srgbClr val="53BECB"/>
            </a:solidFill>
            <a:ln>
              <a:solidFill>
                <a:srgbClr val="53BECB"/>
              </a:solidFill>
            </a:ln>
          </p:spPr>
          <p:txBody>
            <a:bodyPr wrap="square" rtlCol="0">
              <a:spAutoFit/>
            </a:bodyPr>
            <a:lstStyle/>
            <a:p>
              <a:pPr algn="ctr"/>
              <a:endParaRPr lang="en-US" sz="1600" dirty="0"/>
            </a:p>
            <a:p>
              <a:pPr algn="ctr"/>
              <a:r>
                <a:rPr lang="en-US" sz="2800" dirty="0"/>
                <a:t>Overall Vulnerability</a:t>
              </a:r>
            </a:p>
            <a:p>
              <a:endParaRPr lang="en-US" sz="1000" dirty="0"/>
            </a:p>
            <a:p>
              <a:endParaRPr lang="en-US" sz="1000" dirty="0"/>
            </a:p>
          </p:txBody>
        </p:sp>
        <p:sp>
          <p:nvSpPr>
            <p:cNvPr id="64" name="TextBox 63">
              <a:extLst>
                <a:ext uri="{FF2B5EF4-FFF2-40B4-BE49-F238E27FC236}">
                  <a16:creationId xmlns:a16="http://schemas.microsoft.com/office/drawing/2014/main" id="{B7D1D112-D3E3-1536-0ECA-15ED8D783024}"/>
                </a:ext>
              </a:extLst>
            </p:cNvPr>
            <p:cNvSpPr txBox="1"/>
            <p:nvPr/>
          </p:nvSpPr>
          <p:spPr>
            <a:xfrm>
              <a:off x="5185176" y="1776044"/>
              <a:ext cx="2592593" cy="310353"/>
            </a:xfrm>
            <a:prstGeom prst="rect">
              <a:avLst/>
            </a:prstGeom>
            <a:solidFill>
              <a:srgbClr val="F5CAAA">
                <a:alpha val="31000"/>
              </a:srgbClr>
            </a:solidFill>
            <a:ln>
              <a:solidFill>
                <a:srgbClr val="F5CAAA"/>
              </a:solidFill>
            </a:ln>
          </p:spPr>
          <p:txBody>
            <a:bodyPr wrap="square" rtlCol="0">
              <a:noAutofit/>
            </a:bodyPr>
            <a:lstStyle/>
            <a:p>
              <a:pPr algn="ctr"/>
              <a:r>
                <a:rPr lang="en-US" sz="1200" dirty="0"/>
                <a:t>Aged 65 or Older</a:t>
              </a:r>
            </a:p>
          </p:txBody>
        </p:sp>
        <p:sp>
          <p:nvSpPr>
            <p:cNvPr id="65" name="TextBox 64">
              <a:extLst>
                <a:ext uri="{FF2B5EF4-FFF2-40B4-BE49-F238E27FC236}">
                  <a16:creationId xmlns:a16="http://schemas.microsoft.com/office/drawing/2014/main" id="{9BE74C9E-D3FF-1EC8-6A8C-B28D5DC8680B}"/>
                </a:ext>
              </a:extLst>
            </p:cNvPr>
            <p:cNvSpPr txBox="1"/>
            <p:nvPr/>
          </p:nvSpPr>
          <p:spPr>
            <a:xfrm>
              <a:off x="5185176" y="2141064"/>
              <a:ext cx="2592593" cy="310353"/>
            </a:xfrm>
            <a:prstGeom prst="rect">
              <a:avLst/>
            </a:prstGeom>
            <a:solidFill>
              <a:srgbClr val="F5CAAA">
                <a:alpha val="31000"/>
              </a:srgbClr>
            </a:solidFill>
            <a:ln>
              <a:solidFill>
                <a:srgbClr val="F5CAAA"/>
              </a:solidFill>
            </a:ln>
          </p:spPr>
          <p:txBody>
            <a:bodyPr wrap="square" rtlCol="0">
              <a:noAutofit/>
            </a:bodyPr>
            <a:lstStyle/>
            <a:p>
              <a:pPr algn="ctr"/>
              <a:r>
                <a:rPr lang="en-US" sz="1200" dirty="0"/>
                <a:t>Aged 17 or Younger</a:t>
              </a:r>
            </a:p>
          </p:txBody>
        </p:sp>
        <p:sp>
          <p:nvSpPr>
            <p:cNvPr id="66" name="TextBox 65">
              <a:extLst>
                <a:ext uri="{FF2B5EF4-FFF2-40B4-BE49-F238E27FC236}">
                  <a16:creationId xmlns:a16="http://schemas.microsoft.com/office/drawing/2014/main" id="{D60C8BAB-EE8F-5ED5-482E-9B26989DA4CA}"/>
                </a:ext>
              </a:extLst>
            </p:cNvPr>
            <p:cNvSpPr txBox="1"/>
            <p:nvPr/>
          </p:nvSpPr>
          <p:spPr>
            <a:xfrm>
              <a:off x="5185175" y="2872220"/>
              <a:ext cx="2592593" cy="310896"/>
            </a:xfrm>
            <a:prstGeom prst="rect">
              <a:avLst/>
            </a:prstGeom>
            <a:solidFill>
              <a:srgbClr val="F5CAAA">
                <a:alpha val="31000"/>
              </a:srgbClr>
            </a:solidFill>
            <a:ln>
              <a:solidFill>
                <a:srgbClr val="F5CAAA"/>
              </a:solidFill>
            </a:ln>
          </p:spPr>
          <p:txBody>
            <a:bodyPr wrap="square" rtlCol="0">
              <a:noAutofit/>
            </a:bodyPr>
            <a:lstStyle/>
            <a:p>
              <a:pPr algn="ctr"/>
              <a:r>
                <a:rPr lang="en-US" sz="1200" dirty="0"/>
                <a:t>Single-Parent Households</a:t>
              </a:r>
            </a:p>
          </p:txBody>
        </p:sp>
        <p:sp>
          <p:nvSpPr>
            <p:cNvPr id="67" name="TextBox 66">
              <a:extLst>
                <a:ext uri="{FF2B5EF4-FFF2-40B4-BE49-F238E27FC236}">
                  <a16:creationId xmlns:a16="http://schemas.microsoft.com/office/drawing/2014/main" id="{B609390F-67F3-61C4-476F-8AC97A6BA56D}"/>
                </a:ext>
              </a:extLst>
            </p:cNvPr>
            <p:cNvSpPr txBox="1"/>
            <p:nvPr/>
          </p:nvSpPr>
          <p:spPr>
            <a:xfrm>
              <a:off x="5185176" y="2506084"/>
              <a:ext cx="2592593" cy="311470"/>
            </a:xfrm>
            <a:prstGeom prst="rect">
              <a:avLst/>
            </a:prstGeom>
            <a:solidFill>
              <a:srgbClr val="F5CAAA">
                <a:alpha val="31000"/>
              </a:srgbClr>
            </a:solidFill>
            <a:ln>
              <a:solidFill>
                <a:srgbClr val="F5CAAA"/>
              </a:solidFill>
            </a:ln>
          </p:spPr>
          <p:txBody>
            <a:bodyPr wrap="square" rtlCol="0">
              <a:noAutofit/>
            </a:bodyPr>
            <a:lstStyle/>
            <a:p>
              <a:pPr algn="ctr"/>
              <a:r>
                <a:rPr lang="en-US" sz="1200" dirty="0"/>
                <a:t>Civilian with a Disability</a:t>
              </a:r>
            </a:p>
          </p:txBody>
        </p:sp>
        <p:sp>
          <p:nvSpPr>
            <p:cNvPr id="68" name="TextBox 67">
              <a:extLst>
                <a:ext uri="{FF2B5EF4-FFF2-40B4-BE49-F238E27FC236}">
                  <a16:creationId xmlns:a16="http://schemas.microsoft.com/office/drawing/2014/main" id="{02701A5C-4726-A448-78BF-BC350FAA2B0E}"/>
                </a:ext>
              </a:extLst>
            </p:cNvPr>
            <p:cNvSpPr txBox="1"/>
            <p:nvPr/>
          </p:nvSpPr>
          <p:spPr>
            <a:xfrm>
              <a:off x="5185168" y="3269579"/>
              <a:ext cx="2592593" cy="680100"/>
            </a:xfrm>
            <a:prstGeom prst="rect">
              <a:avLst/>
            </a:prstGeom>
            <a:solidFill>
              <a:srgbClr val="CABED6">
                <a:alpha val="41319"/>
              </a:srgbClr>
            </a:solidFill>
            <a:ln>
              <a:solidFill>
                <a:srgbClr val="CABED6"/>
              </a:solidFill>
            </a:ln>
          </p:spPr>
          <p:txBody>
            <a:bodyPr wrap="square" rtlCol="0" anchor="ctr">
              <a:noAutofit/>
            </a:bodyPr>
            <a:lstStyle/>
            <a:p>
              <a:pPr algn="ctr"/>
              <a:r>
                <a:rPr lang="en-US" sz="1400" dirty="0"/>
                <a:t>Minority</a:t>
              </a:r>
            </a:p>
          </p:txBody>
        </p:sp>
        <p:sp>
          <p:nvSpPr>
            <p:cNvPr id="69" name="TextBox 68">
              <a:extLst>
                <a:ext uri="{FF2B5EF4-FFF2-40B4-BE49-F238E27FC236}">
                  <a16:creationId xmlns:a16="http://schemas.microsoft.com/office/drawing/2014/main" id="{33465799-64BF-B8CF-D5BB-2A00CBA12064}"/>
                </a:ext>
              </a:extLst>
            </p:cNvPr>
            <p:cNvSpPr txBox="1"/>
            <p:nvPr/>
          </p:nvSpPr>
          <p:spPr>
            <a:xfrm>
              <a:off x="5185168" y="4018482"/>
              <a:ext cx="2592593" cy="681487"/>
            </a:xfrm>
            <a:prstGeom prst="rect">
              <a:avLst/>
            </a:prstGeom>
            <a:solidFill>
              <a:srgbClr val="CABED6">
                <a:alpha val="41319"/>
              </a:srgbClr>
            </a:solidFill>
            <a:ln>
              <a:solidFill>
                <a:srgbClr val="CABED6"/>
              </a:solidFill>
            </a:ln>
          </p:spPr>
          <p:txBody>
            <a:bodyPr wrap="square" rtlCol="0" anchor="ctr">
              <a:noAutofit/>
            </a:bodyPr>
            <a:lstStyle/>
            <a:p>
              <a:pPr algn="ctr"/>
              <a:r>
                <a:rPr lang="en-US" sz="1400" dirty="0"/>
                <a:t>Speaks English “Less than Well”</a:t>
              </a:r>
            </a:p>
          </p:txBody>
        </p:sp>
        <p:sp>
          <p:nvSpPr>
            <p:cNvPr id="70" name="TextBox 69">
              <a:extLst>
                <a:ext uri="{FF2B5EF4-FFF2-40B4-BE49-F238E27FC236}">
                  <a16:creationId xmlns:a16="http://schemas.microsoft.com/office/drawing/2014/main" id="{BF0781AB-AD84-9BA9-D695-5EA78C9A9EE8}"/>
                </a:ext>
              </a:extLst>
            </p:cNvPr>
            <p:cNvSpPr txBox="1"/>
            <p:nvPr/>
          </p:nvSpPr>
          <p:spPr>
            <a:xfrm>
              <a:off x="5185168" y="5051057"/>
              <a:ext cx="2592593" cy="243663"/>
            </a:xfrm>
            <a:prstGeom prst="rect">
              <a:avLst/>
            </a:prstGeom>
            <a:solidFill>
              <a:srgbClr val="B5DAE4">
                <a:alpha val="40131"/>
              </a:srgbClr>
            </a:solidFill>
            <a:ln>
              <a:solidFill>
                <a:srgbClr val="B5DAE4"/>
              </a:solidFill>
            </a:ln>
          </p:spPr>
          <p:txBody>
            <a:bodyPr wrap="square" rtlCol="0">
              <a:noAutofit/>
            </a:bodyPr>
            <a:lstStyle/>
            <a:p>
              <a:pPr algn="ctr"/>
              <a:r>
                <a:rPr lang="en-US" sz="1200" dirty="0"/>
                <a:t>Multi-Unit Structures</a:t>
              </a:r>
            </a:p>
          </p:txBody>
        </p:sp>
        <p:sp>
          <p:nvSpPr>
            <p:cNvPr id="71" name="TextBox 70">
              <a:extLst>
                <a:ext uri="{FF2B5EF4-FFF2-40B4-BE49-F238E27FC236}">
                  <a16:creationId xmlns:a16="http://schemas.microsoft.com/office/drawing/2014/main" id="{CEB432E2-884A-CCE6-09C4-2924C353CD2A}"/>
                </a:ext>
              </a:extLst>
            </p:cNvPr>
            <p:cNvSpPr txBox="1"/>
            <p:nvPr/>
          </p:nvSpPr>
          <p:spPr>
            <a:xfrm>
              <a:off x="5185168" y="4756681"/>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Mobile Homes</a:t>
              </a:r>
            </a:p>
          </p:txBody>
        </p:sp>
        <p:sp>
          <p:nvSpPr>
            <p:cNvPr id="72" name="TextBox 71">
              <a:extLst>
                <a:ext uri="{FF2B5EF4-FFF2-40B4-BE49-F238E27FC236}">
                  <a16:creationId xmlns:a16="http://schemas.microsoft.com/office/drawing/2014/main" id="{20257660-EB66-91F9-18C9-DC1A222145A7}"/>
                </a:ext>
              </a:extLst>
            </p:cNvPr>
            <p:cNvSpPr txBox="1"/>
            <p:nvPr/>
          </p:nvSpPr>
          <p:spPr>
            <a:xfrm>
              <a:off x="5185182" y="5637251"/>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No Vehicle</a:t>
              </a:r>
            </a:p>
          </p:txBody>
        </p:sp>
        <p:sp>
          <p:nvSpPr>
            <p:cNvPr id="73" name="TextBox 72">
              <a:extLst>
                <a:ext uri="{FF2B5EF4-FFF2-40B4-BE49-F238E27FC236}">
                  <a16:creationId xmlns:a16="http://schemas.microsoft.com/office/drawing/2014/main" id="{9A9C9EAE-3C8B-2616-EAA6-71A2D87B22B1}"/>
                </a:ext>
              </a:extLst>
            </p:cNvPr>
            <p:cNvSpPr txBox="1"/>
            <p:nvPr/>
          </p:nvSpPr>
          <p:spPr>
            <a:xfrm>
              <a:off x="5185182" y="5342875"/>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Crowding</a:t>
              </a:r>
            </a:p>
          </p:txBody>
        </p:sp>
        <p:sp>
          <p:nvSpPr>
            <p:cNvPr id="74" name="TextBox 73">
              <a:extLst>
                <a:ext uri="{FF2B5EF4-FFF2-40B4-BE49-F238E27FC236}">
                  <a16:creationId xmlns:a16="http://schemas.microsoft.com/office/drawing/2014/main" id="{50914F4F-DE83-1CC5-B585-C43976CBBADE}"/>
                </a:ext>
              </a:extLst>
            </p:cNvPr>
            <p:cNvSpPr txBox="1"/>
            <p:nvPr/>
          </p:nvSpPr>
          <p:spPr>
            <a:xfrm>
              <a:off x="3060182" y="1769850"/>
              <a:ext cx="2029251" cy="1429977"/>
            </a:xfrm>
            <a:prstGeom prst="rect">
              <a:avLst/>
            </a:prstGeom>
            <a:solidFill>
              <a:srgbClr val="F5CAAA"/>
            </a:solidFill>
            <a:ln>
              <a:solidFill>
                <a:srgbClr val="F5CAAA"/>
              </a:solidFill>
            </a:ln>
          </p:spPr>
          <p:txBody>
            <a:bodyPr wrap="square" rtlCol="0" anchor="ctr">
              <a:noAutofit/>
            </a:bodyPr>
            <a:lstStyle/>
            <a:p>
              <a:pPr algn="ctr"/>
              <a:r>
                <a:rPr lang="en-US" sz="2000" dirty="0"/>
                <a:t>Household Composition &amp; Disability</a:t>
              </a:r>
            </a:p>
          </p:txBody>
        </p:sp>
        <p:sp>
          <p:nvSpPr>
            <p:cNvPr id="75" name="TextBox 74">
              <a:extLst>
                <a:ext uri="{FF2B5EF4-FFF2-40B4-BE49-F238E27FC236}">
                  <a16:creationId xmlns:a16="http://schemas.microsoft.com/office/drawing/2014/main" id="{AE851F4C-D49D-D959-E2DF-213ECF409B6E}"/>
                </a:ext>
              </a:extLst>
            </p:cNvPr>
            <p:cNvSpPr txBox="1"/>
            <p:nvPr/>
          </p:nvSpPr>
          <p:spPr>
            <a:xfrm>
              <a:off x="3060182" y="3260975"/>
              <a:ext cx="2029251" cy="1429977"/>
            </a:xfrm>
            <a:prstGeom prst="rect">
              <a:avLst/>
            </a:prstGeom>
            <a:solidFill>
              <a:srgbClr val="CABED6"/>
            </a:solidFill>
            <a:ln>
              <a:solidFill>
                <a:srgbClr val="CABED6"/>
              </a:solidFill>
            </a:ln>
          </p:spPr>
          <p:txBody>
            <a:bodyPr wrap="square" rtlCol="0" anchor="ctr">
              <a:noAutofit/>
            </a:bodyPr>
            <a:lstStyle/>
            <a:p>
              <a:pPr algn="ctr"/>
              <a:r>
                <a:rPr lang="en-US" sz="2000" dirty="0"/>
                <a:t>Minority Status &amp; Language</a:t>
              </a:r>
            </a:p>
          </p:txBody>
        </p:sp>
        <p:sp>
          <p:nvSpPr>
            <p:cNvPr id="76" name="TextBox 75">
              <a:extLst>
                <a:ext uri="{FF2B5EF4-FFF2-40B4-BE49-F238E27FC236}">
                  <a16:creationId xmlns:a16="http://schemas.microsoft.com/office/drawing/2014/main" id="{E4FE090D-75E7-1D5F-E449-8061C05024F3}"/>
                </a:ext>
              </a:extLst>
            </p:cNvPr>
            <p:cNvSpPr txBox="1"/>
            <p:nvPr/>
          </p:nvSpPr>
          <p:spPr>
            <a:xfrm>
              <a:off x="3057749" y="4752099"/>
              <a:ext cx="2029251" cy="1425749"/>
            </a:xfrm>
            <a:prstGeom prst="rect">
              <a:avLst/>
            </a:prstGeom>
            <a:solidFill>
              <a:srgbClr val="B5DAE4"/>
            </a:solidFill>
            <a:ln>
              <a:solidFill>
                <a:srgbClr val="B5DAE4"/>
              </a:solidFill>
            </a:ln>
          </p:spPr>
          <p:txBody>
            <a:bodyPr wrap="square" rtlCol="0" anchor="ctr">
              <a:noAutofit/>
            </a:bodyPr>
            <a:lstStyle/>
            <a:p>
              <a:pPr algn="ctr"/>
              <a:r>
                <a:rPr lang="en-US" sz="2000" dirty="0"/>
                <a:t>Housing Type &amp; Transportation</a:t>
              </a:r>
            </a:p>
          </p:txBody>
        </p:sp>
        <p:sp>
          <p:nvSpPr>
            <p:cNvPr id="77" name="TextBox 76">
              <a:extLst>
                <a:ext uri="{FF2B5EF4-FFF2-40B4-BE49-F238E27FC236}">
                  <a16:creationId xmlns:a16="http://schemas.microsoft.com/office/drawing/2014/main" id="{1285A248-9EA8-E8D1-560E-AA923A1E7761}"/>
                </a:ext>
              </a:extLst>
            </p:cNvPr>
            <p:cNvSpPr txBox="1"/>
            <p:nvPr/>
          </p:nvSpPr>
          <p:spPr>
            <a:xfrm>
              <a:off x="5185167" y="5931627"/>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Group Quarters</a:t>
              </a:r>
            </a:p>
          </p:txBody>
        </p:sp>
      </p:grpSp>
      <p:sp>
        <p:nvSpPr>
          <p:cNvPr id="78" name="Rectangle 77">
            <a:extLst>
              <a:ext uri="{FF2B5EF4-FFF2-40B4-BE49-F238E27FC236}">
                <a16:creationId xmlns:a16="http://schemas.microsoft.com/office/drawing/2014/main" id="{50F3CB21-CE4D-8DB8-1D17-87D049640D57}"/>
              </a:ext>
            </a:extLst>
          </p:cNvPr>
          <p:cNvSpPr/>
          <p:nvPr/>
        </p:nvSpPr>
        <p:spPr>
          <a:xfrm>
            <a:off x="9334536" y="1322831"/>
            <a:ext cx="2761011" cy="5293785"/>
          </a:xfrm>
          <a:prstGeom prst="rect">
            <a:avLst/>
          </a:prstGeom>
          <a:solidFill>
            <a:schemeClr val="bg1">
              <a:alpha val="79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E745439-9643-FB38-A58B-D35E6D339116}"/>
              </a:ext>
            </a:extLst>
          </p:cNvPr>
          <p:cNvSpPr txBox="1"/>
          <p:nvPr/>
        </p:nvSpPr>
        <p:spPr>
          <a:xfrm>
            <a:off x="190870" y="2201004"/>
            <a:ext cx="5773279" cy="1569660"/>
          </a:xfrm>
          <a:prstGeom prst="rect">
            <a:avLst/>
          </a:prstGeom>
          <a:noFill/>
        </p:spPr>
        <p:txBody>
          <a:bodyPr wrap="square" rtlCol="0">
            <a:spAutoFit/>
          </a:bodyPr>
          <a:lstStyle/>
          <a:p>
            <a:pPr marL="76208"/>
            <a:r>
              <a:rPr lang="en-US" sz="3200" spc="9" dirty="0"/>
              <a:t>SDOH are the “</a:t>
            </a:r>
            <a:r>
              <a:rPr lang="en-US" sz="3200" b="1" dirty="0"/>
              <a:t>conditions</a:t>
            </a:r>
            <a:r>
              <a:rPr lang="en-US" sz="3200" spc="9" dirty="0"/>
              <a:t> in which people are </a:t>
            </a:r>
            <a:r>
              <a:rPr lang="en-US" sz="3200" b="1" dirty="0"/>
              <a:t>born, grow, live, work and age</a:t>
            </a:r>
            <a:r>
              <a:rPr lang="en-US" sz="3200" spc="9" dirty="0"/>
              <a:t>” </a:t>
            </a:r>
            <a:endParaRPr lang="en" sz="3200" dirty="0"/>
          </a:p>
        </p:txBody>
      </p:sp>
      <p:sp>
        <p:nvSpPr>
          <p:cNvPr id="9" name="TextBox 8">
            <a:extLst>
              <a:ext uri="{FF2B5EF4-FFF2-40B4-BE49-F238E27FC236}">
                <a16:creationId xmlns:a16="http://schemas.microsoft.com/office/drawing/2014/main" id="{DB258B1A-D017-F7BF-0A41-F68D3CB75F34}"/>
              </a:ext>
            </a:extLst>
          </p:cNvPr>
          <p:cNvSpPr txBox="1"/>
          <p:nvPr/>
        </p:nvSpPr>
        <p:spPr>
          <a:xfrm>
            <a:off x="190870" y="4269583"/>
            <a:ext cx="5773279" cy="1569660"/>
          </a:xfrm>
          <a:prstGeom prst="rect">
            <a:avLst/>
          </a:prstGeom>
          <a:noFill/>
        </p:spPr>
        <p:txBody>
          <a:bodyPr wrap="square" rtlCol="0">
            <a:spAutoFit/>
          </a:bodyPr>
          <a:lstStyle/>
          <a:p>
            <a:pPr marL="76208"/>
            <a:r>
              <a:rPr lang="en-US" sz="3200" b="1" dirty="0"/>
              <a:t>Social vulnerability index </a:t>
            </a:r>
            <a:r>
              <a:rPr lang="en-US" sz="3200" spc="9" dirty="0"/>
              <a:t>(SVI) assigns a score to a </a:t>
            </a:r>
            <a:r>
              <a:rPr lang="en-US" sz="3200" b="1" dirty="0"/>
              <a:t>geographic area </a:t>
            </a:r>
            <a:r>
              <a:rPr lang="en-US" sz="3200" spc="9" dirty="0"/>
              <a:t>based on several </a:t>
            </a:r>
            <a:r>
              <a:rPr lang="en-US" sz="3200" b="1" dirty="0"/>
              <a:t>SDOH</a:t>
            </a:r>
            <a:endParaRPr lang="en" sz="3200" b="1" dirty="0"/>
          </a:p>
        </p:txBody>
      </p:sp>
    </p:spTree>
    <p:extLst>
      <p:ext uri="{BB962C8B-B14F-4D97-AF65-F5344CB8AC3E}">
        <p14:creationId xmlns:p14="http://schemas.microsoft.com/office/powerpoint/2010/main" val="42064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92"/>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9"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39B997E5-3ED9-CB48-9698-5F8D46A8DA21}"/>
              </a:ext>
            </a:extLst>
          </p:cNvPr>
          <p:cNvSpPr txBox="1"/>
          <p:nvPr/>
        </p:nvSpPr>
        <p:spPr>
          <a:xfrm>
            <a:off x="396589" y="373471"/>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Introduction</a:t>
            </a:r>
          </a:p>
        </p:txBody>
      </p:sp>
      <p:sp>
        <p:nvSpPr>
          <p:cNvPr id="4" name="Google Shape;111;p17">
            <a:extLst>
              <a:ext uri="{FF2B5EF4-FFF2-40B4-BE49-F238E27FC236}">
                <a16:creationId xmlns:a16="http://schemas.microsoft.com/office/drawing/2014/main" id="{0CD12C5F-C205-5B80-D719-F4FC2A1C603D}"/>
              </a:ext>
            </a:extLst>
          </p:cNvPr>
          <p:cNvSpPr txBox="1">
            <a:spLocks/>
          </p:cNvSpPr>
          <p:nvPr/>
        </p:nvSpPr>
        <p:spPr>
          <a:xfrm>
            <a:off x="8215313" y="6555224"/>
            <a:ext cx="4229100" cy="348194"/>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sz="1400" spc="9" dirty="0"/>
              <a:t>(Centers for Disease Control and Prevention, 2022)</a:t>
            </a:r>
            <a:endParaRPr lang="en" sz="1400" b="1" dirty="0"/>
          </a:p>
        </p:txBody>
      </p:sp>
      <p:grpSp>
        <p:nvGrpSpPr>
          <p:cNvPr id="57" name="Group 56">
            <a:extLst>
              <a:ext uri="{FF2B5EF4-FFF2-40B4-BE49-F238E27FC236}">
                <a16:creationId xmlns:a16="http://schemas.microsoft.com/office/drawing/2014/main" id="{C26511F9-D9E9-C814-A3F7-AF0124243E46}"/>
              </a:ext>
            </a:extLst>
          </p:cNvPr>
          <p:cNvGrpSpPr/>
          <p:nvPr/>
        </p:nvGrpSpPr>
        <p:grpSpPr>
          <a:xfrm>
            <a:off x="6158671" y="1336308"/>
            <a:ext cx="5842468" cy="5241728"/>
            <a:chOff x="1882346" y="278725"/>
            <a:chExt cx="5895429" cy="5899124"/>
          </a:xfrm>
        </p:grpSpPr>
        <p:sp>
          <p:nvSpPr>
            <p:cNvPr id="58" name="TextBox 57">
              <a:extLst>
                <a:ext uri="{FF2B5EF4-FFF2-40B4-BE49-F238E27FC236}">
                  <a16:creationId xmlns:a16="http://schemas.microsoft.com/office/drawing/2014/main" id="{2E63CA55-99AF-19FE-F64A-3DEC75A5DA12}"/>
                </a:ext>
              </a:extLst>
            </p:cNvPr>
            <p:cNvSpPr txBox="1"/>
            <p:nvPr/>
          </p:nvSpPr>
          <p:spPr>
            <a:xfrm>
              <a:off x="5185176" y="283453"/>
              <a:ext cx="2592593" cy="310353"/>
            </a:xfrm>
            <a:prstGeom prst="rect">
              <a:avLst/>
            </a:prstGeom>
            <a:solidFill>
              <a:srgbClr val="BED9AF">
                <a:alpha val="40119"/>
              </a:srgbClr>
            </a:solidFill>
            <a:ln>
              <a:solidFill>
                <a:srgbClr val="BED9AF"/>
              </a:solidFill>
            </a:ln>
          </p:spPr>
          <p:txBody>
            <a:bodyPr wrap="square" rtlCol="0">
              <a:noAutofit/>
            </a:bodyPr>
            <a:lstStyle/>
            <a:p>
              <a:pPr algn="ctr"/>
              <a:r>
                <a:rPr lang="en-US" sz="1200" dirty="0"/>
                <a:t>Below Poverty</a:t>
              </a:r>
            </a:p>
          </p:txBody>
        </p:sp>
        <p:sp>
          <p:nvSpPr>
            <p:cNvPr id="59" name="TextBox 58">
              <a:extLst>
                <a:ext uri="{FF2B5EF4-FFF2-40B4-BE49-F238E27FC236}">
                  <a16:creationId xmlns:a16="http://schemas.microsoft.com/office/drawing/2014/main" id="{25E72F71-CF34-3871-3CB7-773A5135F5AB}"/>
                </a:ext>
              </a:extLst>
            </p:cNvPr>
            <p:cNvSpPr txBox="1"/>
            <p:nvPr/>
          </p:nvSpPr>
          <p:spPr>
            <a:xfrm>
              <a:off x="3057749" y="278725"/>
              <a:ext cx="2029251" cy="1429977"/>
            </a:xfrm>
            <a:prstGeom prst="rect">
              <a:avLst/>
            </a:prstGeom>
            <a:solidFill>
              <a:srgbClr val="BED9AF"/>
            </a:solidFill>
            <a:ln>
              <a:solidFill>
                <a:srgbClr val="BED9AF"/>
              </a:solidFill>
            </a:ln>
          </p:spPr>
          <p:txBody>
            <a:bodyPr wrap="square" rtlCol="0" anchor="ctr">
              <a:noAutofit/>
            </a:bodyPr>
            <a:lstStyle/>
            <a:p>
              <a:pPr algn="ctr"/>
              <a:r>
                <a:rPr lang="en-US" sz="2000" dirty="0"/>
                <a:t>Socioeconomic Status</a:t>
              </a:r>
            </a:p>
          </p:txBody>
        </p:sp>
        <p:sp>
          <p:nvSpPr>
            <p:cNvPr id="60" name="TextBox 59">
              <a:extLst>
                <a:ext uri="{FF2B5EF4-FFF2-40B4-BE49-F238E27FC236}">
                  <a16:creationId xmlns:a16="http://schemas.microsoft.com/office/drawing/2014/main" id="{C0E63A4E-297A-0E04-F967-B045252D3379}"/>
                </a:ext>
              </a:extLst>
            </p:cNvPr>
            <p:cNvSpPr txBox="1"/>
            <p:nvPr/>
          </p:nvSpPr>
          <p:spPr>
            <a:xfrm>
              <a:off x="5185180" y="654738"/>
              <a:ext cx="2592593" cy="310353"/>
            </a:xfrm>
            <a:prstGeom prst="rect">
              <a:avLst/>
            </a:prstGeom>
            <a:solidFill>
              <a:srgbClr val="BED9AF">
                <a:alpha val="40119"/>
              </a:srgbClr>
            </a:solidFill>
            <a:ln>
              <a:solidFill>
                <a:srgbClr val="BED9AF"/>
              </a:solidFill>
            </a:ln>
          </p:spPr>
          <p:txBody>
            <a:bodyPr wrap="square" rtlCol="0">
              <a:noAutofit/>
            </a:bodyPr>
            <a:lstStyle/>
            <a:p>
              <a:pPr algn="ctr"/>
              <a:r>
                <a:rPr lang="en-US" sz="1200" dirty="0"/>
                <a:t>Unemployed</a:t>
              </a:r>
            </a:p>
          </p:txBody>
        </p:sp>
        <p:sp>
          <p:nvSpPr>
            <p:cNvPr id="61" name="TextBox 60">
              <a:extLst>
                <a:ext uri="{FF2B5EF4-FFF2-40B4-BE49-F238E27FC236}">
                  <a16:creationId xmlns:a16="http://schemas.microsoft.com/office/drawing/2014/main" id="{1882178E-01DD-9964-823C-DC66E5798310}"/>
                </a:ext>
              </a:extLst>
            </p:cNvPr>
            <p:cNvSpPr txBox="1"/>
            <p:nvPr/>
          </p:nvSpPr>
          <p:spPr>
            <a:xfrm>
              <a:off x="5185180" y="1398427"/>
              <a:ext cx="2592593" cy="311471"/>
            </a:xfrm>
            <a:prstGeom prst="rect">
              <a:avLst/>
            </a:prstGeom>
            <a:solidFill>
              <a:srgbClr val="BED9AF">
                <a:alpha val="40119"/>
              </a:srgbClr>
            </a:solidFill>
            <a:ln>
              <a:solidFill>
                <a:srgbClr val="BED9AF"/>
              </a:solidFill>
            </a:ln>
          </p:spPr>
          <p:txBody>
            <a:bodyPr wrap="square" rtlCol="0">
              <a:noAutofit/>
            </a:bodyPr>
            <a:lstStyle/>
            <a:p>
              <a:pPr algn="ctr"/>
              <a:r>
                <a:rPr lang="en-US" sz="1200" dirty="0"/>
                <a:t>No High School Diploma</a:t>
              </a:r>
            </a:p>
          </p:txBody>
        </p:sp>
        <p:sp>
          <p:nvSpPr>
            <p:cNvPr id="62" name="TextBox 61">
              <a:extLst>
                <a:ext uri="{FF2B5EF4-FFF2-40B4-BE49-F238E27FC236}">
                  <a16:creationId xmlns:a16="http://schemas.microsoft.com/office/drawing/2014/main" id="{40611CEC-D54D-1609-986D-25A0B3ECDCA0}"/>
                </a:ext>
              </a:extLst>
            </p:cNvPr>
            <p:cNvSpPr txBox="1"/>
            <p:nvPr/>
          </p:nvSpPr>
          <p:spPr>
            <a:xfrm>
              <a:off x="5185180" y="1026023"/>
              <a:ext cx="2592593" cy="311471"/>
            </a:xfrm>
            <a:prstGeom prst="rect">
              <a:avLst/>
            </a:prstGeom>
            <a:solidFill>
              <a:srgbClr val="BED9AF">
                <a:alpha val="40119"/>
              </a:srgbClr>
            </a:solidFill>
            <a:ln>
              <a:solidFill>
                <a:srgbClr val="BED9AF"/>
              </a:solidFill>
            </a:ln>
          </p:spPr>
          <p:txBody>
            <a:bodyPr wrap="square" rtlCol="0">
              <a:noAutofit/>
            </a:bodyPr>
            <a:lstStyle/>
            <a:p>
              <a:pPr algn="ctr"/>
              <a:r>
                <a:rPr lang="en-US" sz="1200" dirty="0"/>
                <a:t>Income</a:t>
              </a:r>
            </a:p>
          </p:txBody>
        </p:sp>
        <p:sp>
          <p:nvSpPr>
            <p:cNvPr id="63" name="TextBox 62">
              <a:extLst>
                <a:ext uri="{FF2B5EF4-FFF2-40B4-BE49-F238E27FC236}">
                  <a16:creationId xmlns:a16="http://schemas.microsoft.com/office/drawing/2014/main" id="{F74E84B9-C950-20A1-D45E-A175526C7C16}"/>
                </a:ext>
              </a:extLst>
            </p:cNvPr>
            <p:cNvSpPr txBox="1"/>
            <p:nvPr/>
          </p:nvSpPr>
          <p:spPr>
            <a:xfrm rot="16200000">
              <a:off x="-523723" y="2684796"/>
              <a:ext cx="5899122" cy="1086983"/>
            </a:xfrm>
            <a:prstGeom prst="rect">
              <a:avLst/>
            </a:prstGeom>
            <a:solidFill>
              <a:srgbClr val="53BECB"/>
            </a:solidFill>
            <a:ln>
              <a:solidFill>
                <a:srgbClr val="53BECB"/>
              </a:solidFill>
            </a:ln>
          </p:spPr>
          <p:txBody>
            <a:bodyPr wrap="square" rtlCol="0">
              <a:spAutoFit/>
            </a:bodyPr>
            <a:lstStyle/>
            <a:p>
              <a:pPr algn="ctr"/>
              <a:endParaRPr lang="en-US" sz="1600" dirty="0"/>
            </a:p>
            <a:p>
              <a:pPr algn="ctr"/>
              <a:r>
                <a:rPr lang="en-US" sz="2800" dirty="0"/>
                <a:t>Overall Vulnerability</a:t>
              </a:r>
            </a:p>
            <a:p>
              <a:endParaRPr lang="en-US" sz="1000" dirty="0"/>
            </a:p>
            <a:p>
              <a:endParaRPr lang="en-US" sz="1000" dirty="0"/>
            </a:p>
          </p:txBody>
        </p:sp>
        <p:sp>
          <p:nvSpPr>
            <p:cNvPr id="64" name="TextBox 63">
              <a:extLst>
                <a:ext uri="{FF2B5EF4-FFF2-40B4-BE49-F238E27FC236}">
                  <a16:creationId xmlns:a16="http://schemas.microsoft.com/office/drawing/2014/main" id="{B7D1D112-D3E3-1536-0ECA-15ED8D783024}"/>
                </a:ext>
              </a:extLst>
            </p:cNvPr>
            <p:cNvSpPr txBox="1"/>
            <p:nvPr/>
          </p:nvSpPr>
          <p:spPr>
            <a:xfrm>
              <a:off x="5185176" y="1776044"/>
              <a:ext cx="2592593" cy="310353"/>
            </a:xfrm>
            <a:prstGeom prst="rect">
              <a:avLst/>
            </a:prstGeom>
            <a:solidFill>
              <a:srgbClr val="F5CAAA">
                <a:alpha val="31000"/>
              </a:srgbClr>
            </a:solidFill>
            <a:ln>
              <a:solidFill>
                <a:srgbClr val="F5CAAA"/>
              </a:solidFill>
            </a:ln>
          </p:spPr>
          <p:txBody>
            <a:bodyPr wrap="square" rtlCol="0">
              <a:noAutofit/>
            </a:bodyPr>
            <a:lstStyle/>
            <a:p>
              <a:pPr algn="ctr"/>
              <a:r>
                <a:rPr lang="en-US" sz="1200" dirty="0"/>
                <a:t>Aged 65 or Older</a:t>
              </a:r>
            </a:p>
          </p:txBody>
        </p:sp>
        <p:sp>
          <p:nvSpPr>
            <p:cNvPr id="65" name="TextBox 64">
              <a:extLst>
                <a:ext uri="{FF2B5EF4-FFF2-40B4-BE49-F238E27FC236}">
                  <a16:creationId xmlns:a16="http://schemas.microsoft.com/office/drawing/2014/main" id="{9BE74C9E-D3FF-1EC8-6A8C-B28D5DC8680B}"/>
                </a:ext>
              </a:extLst>
            </p:cNvPr>
            <p:cNvSpPr txBox="1"/>
            <p:nvPr/>
          </p:nvSpPr>
          <p:spPr>
            <a:xfrm>
              <a:off x="5185176" y="2141064"/>
              <a:ext cx="2592593" cy="310353"/>
            </a:xfrm>
            <a:prstGeom prst="rect">
              <a:avLst/>
            </a:prstGeom>
            <a:solidFill>
              <a:srgbClr val="F5CAAA">
                <a:alpha val="31000"/>
              </a:srgbClr>
            </a:solidFill>
            <a:ln>
              <a:solidFill>
                <a:srgbClr val="F5CAAA"/>
              </a:solidFill>
            </a:ln>
          </p:spPr>
          <p:txBody>
            <a:bodyPr wrap="square" rtlCol="0">
              <a:noAutofit/>
            </a:bodyPr>
            <a:lstStyle/>
            <a:p>
              <a:pPr algn="ctr"/>
              <a:r>
                <a:rPr lang="en-US" sz="1200" dirty="0"/>
                <a:t>Aged 17 or Younger</a:t>
              </a:r>
            </a:p>
          </p:txBody>
        </p:sp>
        <p:sp>
          <p:nvSpPr>
            <p:cNvPr id="66" name="TextBox 65">
              <a:extLst>
                <a:ext uri="{FF2B5EF4-FFF2-40B4-BE49-F238E27FC236}">
                  <a16:creationId xmlns:a16="http://schemas.microsoft.com/office/drawing/2014/main" id="{D60C8BAB-EE8F-5ED5-482E-9B26989DA4CA}"/>
                </a:ext>
              </a:extLst>
            </p:cNvPr>
            <p:cNvSpPr txBox="1"/>
            <p:nvPr/>
          </p:nvSpPr>
          <p:spPr>
            <a:xfrm>
              <a:off x="5185175" y="2872220"/>
              <a:ext cx="2592593" cy="310896"/>
            </a:xfrm>
            <a:prstGeom prst="rect">
              <a:avLst/>
            </a:prstGeom>
            <a:solidFill>
              <a:srgbClr val="F5CAAA">
                <a:alpha val="31000"/>
              </a:srgbClr>
            </a:solidFill>
            <a:ln>
              <a:solidFill>
                <a:srgbClr val="F5CAAA"/>
              </a:solidFill>
            </a:ln>
          </p:spPr>
          <p:txBody>
            <a:bodyPr wrap="square" rtlCol="0">
              <a:noAutofit/>
            </a:bodyPr>
            <a:lstStyle/>
            <a:p>
              <a:pPr algn="ctr"/>
              <a:r>
                <a:rPr lang="en-US" sz="1200" dirty="0"/>
                <a:t>Single-Parent Households</a:t>
              </a:r>
            </a:p>
          </p:txBody>
        </p:sp>
        <p:sp>
          <p:nvSpPr>
            <p:cNvPr id="67" name="TextBox 66">
              <a:extLst>
                <a:ext uri="{FF2B5EF4-FFF2-40B4-BE49-F238E27FC236}">
                  <a16:creationId xmlns:a16="http://schemas.microsoft.com/office/drawing/2014/main" id="{B609390F-67F3-61C4-476F-8AC97A6BA56D}"/>
                </a:ext>
              </a:extLst>
            </p:cNvPr>
            <p:cNvSpPr txBox="1"/>
            <p:nvPr/>
          </p:nvSpPr>
          <p:spPr>
            <a:xfrm>
              <a:off x="5185176" y="2506084"/>
              <a:ext cx="2592593" cy="311470"/>
            </a:xfrm>
            <a:prstGeom prst="rect">
              <a:avLst/>
            </a:prstGeom>
            <a:solidFill>
              <a:srgbClr val="F5CAAA">
                <a:alpha val="31000"/>
              </a:srgbClr>
            </a:solidFill>
            <a:ln>
              <a:solidFill>
                <a:srgbClr val="F5CAAA"/>
              </a:solidFill>
            </a:ln>
          </p:spPr>
          <p:txBody>
            <a:bodyPr wrap="square" rtlCol="0">
              <a:noAutofit/>
            </a:bodyPr>
            <a:lstStyle/>
            <a:p>
              <a:pPr algn="ctr"/>
              <a:r>
                <a:rPr lang="en-US" sz="1200" dirty="0"/>
                <a:t>Civilian with a Disability</a:t>
              </a:r>
            </a:p>
          </p:txBody>
        </p:sp>
        <p:sp>
          <p:nvSpPr>
            <p:cNvPr id="68" name="TextBox 67">
              <a:extLst>
                <a:ext uri="{FF2B5EF4-FFF2-40B4-BE49-F238E27FC236}">
                  <a16:creationId xmlns:a16="http://schemas.microsoft.com/office/drawing/2014/main" id="{02701A5C-4726-A448-78BF-BC350FAA2B0E}"/>
                </a:ext>
              </a:extLst>
            </p:cNvPr>
            <p:cNvSpPr txBox="1"/>
            <p:nvPr/>
          </p:nvSpPr>
          <p:spPr>
            <a:xfrm>
              <a:off x="5185168" y="3269579"/>
              <a:ext cx="2592593" cy="680100"/>
            </a:xfrm>
            <a:prstGeom prst="rect">
              <a:avLst/>
            </a:prstGeom>
            <a:solidFill>
              <a:srgbClr val="CABED6">
                <a:alpha val="41319"/>
              </a:srgbClr>
            </a:solidFill>
            <a:ln>
              <a:solidFill>
                <a:srgbClr val="CABED6"/>
              </a:solidFill>
            </a:ln>
          </p:spPr>
          <p:txBody>
            <a:bodyPr wrap="square" rtlCol="0" anchor="ctr">
              <a:noAutofit/>
            </a:bodyPr>
            <a:lstStyle/>
            <a:p>
              <a:pPr algn="ctr"/>
              <a:r>
                <a:rPr lang="en-US" sz="1400" dirty="0"/>
                <a:t>Minority</a:t>
              </a:r>
            </a:p>
          </p:txBody>
        </p:sp>
        <p:sp>
          <p:nvSpPr>
            <p:cNvPr id="69" name="TextBox 68">
              <a:extLst>
                <a:ext uri="{FF2B5EF4-FFF2-40B4-BE49-F238E27FC236}">
                  <a16:creationId xmlns:a16="http://schemas.microsoft.com/office/drawing/2014/main" id="{33465799-64BF-B8CF-D5BB-2A00CBA12064}"/>
                </a:ext>
              </a:extLst>
            </p:cNvPr>
            <p:cNvSpPr txBox="1"/>
            <p:nvPr/>
          </p:nvSpPr>
          <p:spPr>
            <a:xfrm>
              <a:off x="5185168" y="4018482"/>
              <a:ext cx="2592593" cy="681487"/>
            </a:xfrm>
            <a:prstGeom prst="rect">
              <a:avLst/>
            </a:prstGeom>
            <a:solidFill>
              <a:srgbClr val="CABED6">
                <a:alpha val="41319"/>
              </a:srgbClr>
            </a:solidFill>
            <a:ln>
              <a:solidFill>
                <a:srgbClr val="CABED6"/>
              </a:solidFill>
            </a:ln>
          </p:spPr>
          <p:txBody>
            <a:bodyPr wrap="square" rtlCol="0" anchor="ctr">
              <a:noAutofit/>
            </a:bodyPr>
            <a:lstStyle/>
            <a:p>
              <a:pPr algn="ctr"/>
              <a:r>
                <a:rPr lang="en-US" sz="1400" dirty="0"/>
                <a:t>Speaks English “Less than Well”</a:t>
              </a:r>
            </a:p>
          </p:txBody>
        </p:sp>
        <p:sp>
          <p:nvSpPr>
            <p:cNvPr id="70" name="TextBox 69">
              <a:extLst>
                <a:ext uri="{FF2B5EF4-FFF2-40B4-BE49-F238E27FC236}">
                  <a16:creationId xmlns:a16="http://schemas.microsoft.com/office/drawing/2014/main" id="{BF0781AB-AD84-9BA9-D695-5EA78C9A9EE8}"/>
                </a:ext>
              </a:extLst>
            </p:cNvPr>
            <p:cNvSpPr txBox="1"/>
            <p:nvPr/>
          </p:nvSpPr>
          <p:spPr>
            <a:xfrm>
              <a:off x="5185168" y="5051057"/>
              <a:ext cx="2592593" cy="243663"/>
            </a:xfrm>
            <a:prstGeom prst="rect">
              <a:avLst/>
            </a:prstGeom>
            <a:solidFill>
              <a:srgbClr val="B5DAE4">
                <a:alpha val="40131"/>
              </a:srgbClr>
            </a:solidFill>
            <a:ln>
              <a:solidFill>
                <a:srgbClr val="B5DAE4"/>
              </a:solidFill>
            </a:ln>
          </p:spPr>
          <p:txBody>
            <a:bodyPr wrap="square" rtlCol="0">
              <a:noAutofit/>
            </a:bodyPr>
            <a:lstStyle/>
            <a:p>
              <a:pPr algn="ctr"/>
              <a:r>
                <a:rPr lang="en-US" sz="1200" dirty="0"/>
                <a:t>Multi-Unit Structures</a:t>
              </a:r>
            </a:p>
          </p:txBody>
        </p:sp>
        <p:sp>
          <p:nvSpPr>
            <p:cNvPr id="71" name="TextBox 70">
              <a:extLst>
                <a:ext uri="{FF2B5EF4-FFF2-40B4-BE49-F238E27FC236}">
                  <a16:creationId xmlns:a16="http://schemas.microsoft.com/office/drawing/2014/main" id="{CEB432E2-884A-CCE6-09C4-2924C353CD2A}"/>
                </a:ext>
              </a:extLst>
            </p:cNvPr>
            <p:cNvSpPr txBox="1"/>
            <p:nvPr/>
          </p:nvSpPr>
          <p:spPr>
            <a:xfrm>
              <a:off x="5185168" y="4756681"/>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Mobile Homes</a:t>
              </a:r>
            </a:p>
          </p:txBody>
        </p:sp>
        <p:sp>
          <p:nvSpPr>
            <p:cNvPr id="72" name="TextBox 71">
              <a:extLst>
                <a:ext uri="{FF2B5EF4-FFF2-40B4-BE49-F238E27FC236}">
                  <a16:creationId xmlns:a16="http://schemas.microsoft.com/office/drawing/2014/main" id="{20257660-EB66-91F9-18C9-DC1A222145A7}"/>
                </a:ext>
              </a:extLst>
            </p:cNvPr>
            <p:cNvSpPr txBox="1"/>
            <p:nvPr/>
          </p:nvSpPr>
          <p:spPr>
            <a:xfrm>
              <a:off x="5185182" y="5637251"/>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No Vehicle</a:t>
              </a:r>
            </a:p>
          </p:txBody>
        </p:sp>
        <p:sp>
          <p:nvSpPr>
            <p:cNvPr id="73" name="TextBox 72">
              <a:extLst>
                <a:ext uri="{FF2B5EF4-FFF2-40B4-BE49-F238E27FC236}">
                  <a16:creationId xmlns:a16="http://schemas.microsoft.com/office/drawing/2014/main" id="{9A9C9EAE-3C8B-2616-EAA6-71A2D87B22B1}"/>
                </a:ext>
              </a:extLst>
            </p:cNvPr>
            <p:cNvSpPr txBox="1"/>
            <p:nvPr/>
          </p:nvSpPr>
          <p:spPr>
            <a:xfrm>
              <a:off x="5185182" y="5342875"/>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Crowding</a:t>
              </a:r>
            </a:p>
          </p:txBody>
        </p:sp>
        <p:sp>
          <p:nvSpPr>
            <p:cNvPr id="74" name="TextBox 73">
              <a:extLst>
                <a:ext uri="{FF2B5EF4-FFF2-40B4-BE49-F238E27FC236}">
                  <a16:creationId xmlns:a16="http://schemas.microsoft.com/office/drawing/2014/main" id="{50914F4F-DE83-1CC5-B585-C43976CBBADE}"/>
                </a:ext>
              </a:extLst>
            </p:cNvPr>
            <p:cNvSpPr txBox="1"/>
            <p:nvPr/>
          </p:nvSpPr>
          <p:spPr>
            <a:xfrm>
              <a:off x="3060182" y="1769850"/>
              <a:ext cx="2029251" cy="1429977"/>
            </a:xfrm>
            <a:prstGeom prst="rect">
              <a:avLst/>
            </a:prstGeom>
            <a:solidFill>
              <a:srgbClr val="F5CAAA"/>
            </a:solidFill>
            <a:ln>
              <a:solidFill>
                <a:srgbClr val="F5CAAA"/>
              </a:solidFill>
            </a:ln>
          </p:spPr>
          <p:txBody>
            <a:bodyPr wrap="square" rtlCol="0" anchor="ctr">
              <a:noAutofit/>
            </a:bodyPr>
            <a:lstStyle/>
            <a:p>
              <a:pPr algn="ctr"/>
              <a:r>
                <a:rPr lang="en-US" sz="2000" dirty="0"/>
                <a:t>Household Composition &amp; Disability</a:t>
              </a:r>
            </a:p>
          </p:txBody>
        </p:sp>
        <p:sp>
          <p:nvSpPr>
            <p:cNvPr id="75" name="TextBox 74">
              <a:extLst>
                <a:ext uri="{FF2B5EF4-FFF2-40B4-BE49-F238E27FC236}">
                  <a16:creationId xmlns:a16="http://schemas.microsoft.com/office/drawing/2014/main" id="{AE851F4C-D49D-D959-E2DF-213ECF409B6E}"/>
                </a:ext>
              </a:extLst>
            </p:cNvPr>
            <p:cNvSpPr txBox="1"/>
            <p:nvPr/>
          </p:nvSpPr>
          <p:spPr>
            <a:xfrm>
              <a:off x="3060182" y="3260975"/>
              <a:ext cx="2029251" cy="1429977"/>
            </a:xfrm>
            <a:prstGeom prst="rect">
              <a:avLst/>
            </a:prstGeom>
            <a:solidFill>
              <a:srgbClr val="CABED6"/>
            </a:solidFill>
            <a:ln>
              <a:solidFill>
                <a:srgbClr val="CABED6"/>
              </a:solidFill>
            </a:ln>
          </p:spPr>
          <p:txBody>
            <a:bodyPr wrap="square" rtlCol="0" anchor="ctr">
              <a:noAutofit/>
            </a:bodyPr>
            <a:lstStyle/>
            <a:p>
              <a:pPr algn="ctr"/>
              <a:r>
                <a:rPr lang="en-US" sz="2000" dirty="0"/>
                <a:t>Minority Status &amp; Language</a:t>
              </a:r>
            </a:p>
          </p:txBody>
        </p:sp>
        <p:sp>
          <p:nvSpPr>
            <p:cNvPr id="76" name="TextBox 75">
              <a:extLst>
                <a:ext uri="{FF2B5EF4-FFF2-40B4-BE49-F238E27FC236}">
                  <a16:creationId xmlns:a16="http://schemas.microsoft.com/office/drawing/2014/main" id="{E4FE090D-75E7-1D5F-E449-8061C05024F3}"/>
                </a:ext>
              </a:extLst>
            </p:cNvPr>
            <p:cNvSpPr txBox="1"/>
            <p:nvPr/>
          </p:nvSpPr>
          <p:spPr>
            <a:xfrm>
              <a:off x="3057749" y="4752099"/>
              <a:ext cx="2029251" cy="1425749"/>
            </a:xfrm>
            <a:prstGeom prst="rect">
              <a:avLst/>
            </a:prstGeom>
            <a:solidFill>
              <a:srgbClr val="B5DAE4"/>
            </a:solidFill>
            <a:ln>
              <a:solidFill>
                <a:srgbClr val="B5DAE4"/>
              </a:solidFill>
            </a:ln>
          </p:spPr>
          <p:txBody>
            <a:bodyPr wrap="square" rtlCol="0" anchor="ctr">
              <a:noAutofit/>
            </a:bodyPr>
            <a:lstStyle/>
            <a:p>
              <a:pPr algn="ctr"/>
              <a:r>
                <a:rPr lang="en-US" sz="2000" dirty="0"/>
                <a:t>Housing Type &amp; Transportation</a:t>
              </a:r>
            </a:p>
          </p:txBody>
        </p:sp>
        <p:sp>
          <p:nvSpPr>
            <p:cNvPr id="77" name="TextBox 76">
              <a:extLst>
                <a:ext uri="{FF2B5EF4-FFF2-40B4-BE49-F238E27FC236}">
                  <a16:creationId xmlns:a16="http://schemas.microsoft.com/office/drawing/2014/main" id="{1285A248-9EA8-E8D1-560E-AA923A1E7761}"/>
                </a:ext>
              </a:extLst>
            </p:cNvPr>
            <p:cNvSpPr txBox="1"/>
            <p:nvPr/>
          </p:nvSpPr>
          <p:spPr>
            <a:xfrm>
              <a:off x="5185167" y="5931627"/>
              <a:ext cx="2592593" cy="246221"/>
            </a:xfrm>
            <a:prstGeom prst="rect">
              <a:avLst/>
            </a:prstGeom>
            <a:solidFill>
              <a:srgbClr val="B5DAE4">
                <a:alpha val="40131"/>
              </a:srgbClr>
            </a:solidFill>
            <a:ln>
              <a:solidFill>
                <a:srgbClr val="B5DAE4"/>
              </a:solidFill>
            </a:ln>
          </p:spPr>
          <p:txBody>
            <a:bodyPr wrap="square" rtlCol="0">
              <a:noAutofit/>
            </a:bodyPr>
            <a:lstStyle/>
            <a:p>
              <a:pPr algn="ctr"/>
              <a:r>
                <a:rPr lang="en-US" sz="1200" dirty="0"/>
                <a:t>Group Quarters</a:t>
              </a:r>
            </a:p>
          </p:txBody>
        </p:sp>
      </p:grpSp>
      <p:sp>
        <p:nvSpPr>
          <p:cNvPr id="8" name="TextBox 7">
            <a:extLst>
              <a:ext uri="{FF2B5EF4-FFF2-40B4-BE49-F238E27FC236}">
                <a16:creationId xmlns:a16="http://schemas.microsoft.com/office/drawing/2014/main" id="{9EAFEE54-D83D-87EE-BA89-6A2A918AE9A3}"/>
              </a:ext>
            </a:extLst>
          </p:cNvPr>
          <p:cNvSpPr txBox="1"/>
          <p:nvPr/>
        </p:nvSpPr>
        <p:spPr>
          <a:xfrm>
            <a:off x="190870" y="2201004"/>
            <a:ext cx="5773279" cy="1569660"/>
          </a:xfrm>
          <a:prstGeom prst="rect">
            <a:avLst/>
          </a:prstGeom>
          <a:noFill/>
        </p:spPr>
        <p:txBody>
          <a:bodyPr wrap="square" rtlCol="0">
            <a:spAutoFit/>
          </a:bodyPr>
          <a:lstStyle/>
          <a:p>
            <a:pPr marL="76208"/>
            <a:r>
              <a:rPr lang="en-US" sz="3200" spc="9" dirty="0"/>
              <a:t>SDOH are the “</a:t>
            </a:r>
            <a:r>
              <a:rPr lang="en-US" sz="3200" b="1" dirty="0"/>
              <a:t>conditions</a:t>
            </a:r>
            <a:r>
              <a:rPr lang="en-US" sz="3200" spc="9" dirty="0"/>
              <a:t> in which people are </a:t>
            </a:r>
            <a:r>
              <a:rPr lang="en-US" sz="3200" b="1" dirty="0"/>
              <a:t>born, grow, live, work and age</a:t>
            </a:r>
            <a:r>
              <a:rPr lang="en-US" sz="3200" spc="9" dirty="0"/>
              <a:t>” </a:t>
            </a:r>
            <a:endParaRPr lang="en" sz="3200" dirty="0"/>
          </a:p>
        </p:txBody>
      </p:sp>
      <p:sp>
        <p:nvSpPr>
          <p:cNvPr id="9" name="TextBox 8">
            <a:extLst>
              <a:ext uri="{FF2B5EF4-FFF2-40B4-BE49-F238E27FC236}">
                <a16:creationId xmlns:a16="http://schemas.microsoft.com/office/drawing/2014/main" id="{22B11413-345F-F8C5-9B7D-D4C3B0249A4A}"/>
              </a:ext>
            </a:extLst>
          </p:cNvPr>
          <p:cNvSpPr txBox="1"/>
          <p:nvPr/>
        </p:nvSpPr>
        <p:spPr>
          <a:xfrm>
            <a:off x="190870" y="4269583"/>
            <a:ext cx="5773279" cy="1569660"/>
          </a:xfrm>
          <a:prstGeom prst="rect">
            <a:avLst/>
          </a:prstGeom>
          <a:noFill/>
        </p:spPr>
        <p:txBody>
          <a:bodyPr wrap="square" rtlCol="0">
            <a:spAutoFit/>
          </a:bodyPr>
          <a:lstStyle/>
          <a:p>
            <a:pPr marL="76208"/>
            <a:r>
              <a:rPr lang="en-US" sz="3200" b="1" dirty="0"/>
              <a:t>Social vulnerability index </a:t>
            </a:r>
            <a:r>
              <a:rPr lang="en-US" sz="3200" spc="9" dirty="0"/>
              <a:t>(SVI) assigns a score to a </a:t>
            </a:r>
            <a:r>
              <a:rPr lang="en-US" sz="3200" b="1" dirty="0"/>
              <a:t>geographic area </a:t>
            </a:r>
            <a:r>
              <a:rPr lang="en-US" sz="3200" spc="9" dirty="0"/>
              <a:t>based on several </a:t>
            </a:r>
            <a:r>
              <a:rPr lang="en-US" sz="3200" b="1" dirty="0"/>
              <a:t>SDOH</a:t>
            </a:r>
            <a:endParaRPr lang="en" sz="3200" b="1" dirty="0"/>
          </a:p>
        </p:txBody>
      </p:sp>
    </p:spTree>
    <p:extLst>
      <p:ext uri="{BB962C8B-B14F-4D97-AF65-F5344CB8AC3E}">
        <p14:creationId xmlns:p14="http://schemas.microsoft.com/office/powerpoint/2010/main" val="785214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92"/>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9"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39B997E5-3ED9-CB48-9698-5F8D46A8DA21}"/>
              </a:ext>
            </a:extLst>
          </p:cNvPr>
          <p:cNvSpPr txBox="1"/>
          <p:nvPr/>
        </p:nvSpPr>
        <p:spPr>
          <a:xfrm>
            <a:off x="396589" y="373470"/>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Objective</a:t>
            </a:r>
          </a:p>
        </p:txBody>
      </p:sp>
      <p:sp>
        <p:nvSpPr>
          <p:cNvPr id="6" name="TextBox 5">
            <a:extLst>
              <a:ext uri="{FF2B5EF4-FFF2-40B4-BE49-F238E27FC236}">
                <a16:creationId xmlns:a16="http://schemas.microsoft.com/office/drawing/2014/main" id="{13E2B443-B502-AA4A-8A95-48FF2B992757}"/>
              </a:ext>
            </a:extLst>
          </p:cNvPr>
          <p:cNvSpPr txBox="1"/>
          <p:nvPr/>
        </p:nvSpPr>
        <p:spPr>
          <a:xfrm>
            <a:off x="2086957" y="3217189"/>
            <a:ext cx="10121869" cy="1323439"/>
          </a:xfrm>
          <a:prstGeom prst="rect">
            <a:avLst/>
          </a:prstGeom>
          <a:noFill/>
        </p:spPr>
        <p:txBody>
          <a:bodyPr wrap="square" rtlCol="0">
            <a:spAutoFit/>
          </a:bodyPr>
          <a:lstStyle/>
          <a:p>
            <a:pPr marL="76208"/>
            <a:r>
              <a:rPr lang="en-US" sz="4000" spc="9" dirty="0"/>
              <a:t>Assess the </a:t>
            </a:r>
            <a:r>
              <a:rPr lang="en-US" sz="4000" b="1" spc="9" dirty="0"/>
              <a:t>impact of social </a:t>
            </a:r>
            <a:r>
              <a:rPr lang="en-US" sz="4000" b="1" dirty="0"/>
              <a:t>vulnerability</a:t>
            </a:r>
            <a:r>
              <a:rPr lang="en-US" sz="4000" dirty="0"/>
              <a:t> </a:t>
            </a:r>
            <a:r>
              <a:rPr lang="en-US" sz="4000" spc="9" dirty="0"/>
              <a:t>on </a:t>
            </a:r>
            <a:r>
              <a:rPr lang="en-US" sz="4000" b="1" spc="9" dirty="0"/>
              <a:t>elective and emergent </a:t>
            </a:r>
            <a:r>
              <a:rPr lang="en-US" sz="4000" b="1" dirty="0"/>
              <a:t>hernia repair</a:t>
            </a:r>
            <a:r>
              <a:rPr lang="en-US" sz="4000" dirty="0"/>
              <a:t> in Texas </a:t>
            </a:r>
            <a:endParaRPr lang="en-US" sz="4000" spc="9" dirty="0"/>
          </a:p>
        </p:txBody>
      </p:sp>
      <p:grpSp>
        <p:nvGrpSpPr>
          <p:cNvPr id="9" name="Group 8">
            <a:extLst>
              <a:ext uri="{FF2B5EF4-FFF2-40B4-BE49-F238E27FC236}">
                <a16:creationId xmlns:a16="http://schemas.microsoft.com/office/drawing/2014/main" id="{3AEAEB00-EDA1-F851-DBB9-FD9072A4D177}"/>
              </a:ext>
            </a:extLst>
          </p:cNvPr>
          <p:cNvGrpSpPr/>
          <p:nvPr/>
        </p:nvGrpSpPr>
        <p:grpSpPr>
          <a:xfrm>
            <a:off x="339425" y="3178660"/>
            <a:ext cx="1400500" cy="1400500"/>
            <a:chOff x="529729" y="3247741"/>
            <a:chExt cx="1400500" cy="1400500"/>
          </a:xfrm>
        </p:grpSpPr>
        <p:sp>
          <p:nvSpPr>
            <p:cNvPr id="8" name="Rounded Rectangle 7">
              <a:extLst>
                <a:ext uri="{FF2B5EF4-FFF2-40B4-BE49-F238E27FC236}">
                  <a16:creationId xmlns:a16="http://schemas.microsoft.com/office/drawing/2014/main" id="{96CA1371-E081-89E0-C141-9BE41B987210}"/>
                </a:ext>
              </a:extLst>
            </p:cNvPr>
            <p:cNvSpPr/>
            <p:nvPr/>
          </p:nvSpPr>
          <p:spPr>
            <a:xfrm>
              <a:off x="529729" y="3247741"/>
              <a:ext cx="1400500" cy="1400500"/>
            </a:xfrm>
            <a:prstGeom prst="round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7" name="Graphic 6">
              <a:extLst>
                <a:ext uri="{FF2B5EF4-FFF2-40B4-BE49-F238E27FC236}">
                  <a16:creationId xmlns:a16="http://schemas.microsoft.com/office/drawing/2014/main" id="{872BE951-4D84-DE6A-5273-F3A1C524A0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702" y="3281714"/>
              <a:ext cx="1332553" cy="1332553"/>
            </a:xfrm>
            <a:prstGeom prst="rect">
              <a:avLst/>
            </a:prstGeom>
          </p:spPr>
        </p:pic>
      </p:grpSp>
    </p:spTree>
    <p:extLst>
      <p:ext uri="{BB962C8B-B14F-4D97-AF65-F5344CB8AC3E}">
        <p14:creationId xmlns:p14="http://schemas.microsoft.com/office/powerpoint/2010/main" val="1288895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3"/>
          <a:srcRect t="39468" b="41829"/>
          <a:stretch/>
        </p:blipFill>
        <p:spPr>
          <a:xfrm>
            <a:off x="0" y="4"/>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4"/>
          <a:srcRect l="15290" t="18902" r="17125" b="28354"/>
          <a:stretch/>
        </p:blipFill>
        <p:spPr>
          <a:xfrm>
            <a:off x="10947648" y="241392"/>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9"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1ST ANNUAL</a:t>
            </a:r>
            <a:endParaRPr lang="en-US" dirty="0"/>
          </a:p>
          <a:p>
            <a:pPr algn="r"/>
            <a:r>
              <a:rPr lang="en-US" b="1" dirty="0">
                <a:latin typeface="Calibri"/>
                <a:cs typeface="Calibri"/>
              </a:rPr>
              <a:t>WEST TEXAS HEALTH DISPARITIES</a:t>
            </a:r>
            <a:endParaRPr lang="en-US" b="1">
              <a:latin typeface="Calibri"/>
              <a:cs typeface="Calibri" panose="020F0502020204030204"/>
            </a:endParaRPr>
          </a:p>
          <a:p>
            <a:pPr algn="r"/>
            <a:r>
              <a:rPr lang="en-US" b="1" dirty="0">
                <a:latin typeface="Calibri"/>
                <a:cs typeface="Calibri"/>
              </a:rPr>
              <a:t>RESEARCH SYMPOSIUM</a:t>
            </a:r>
            <a:endParaRPr lang="en-US" b="1">
              <a:latin typeface="Calibri"/>
              <a:cs typeface="Calibri"/>
            </a:endParaRPr>
          </a:p>
        </p:txBody>
      </p:sp>
      <p:sp>
        <p:nvSpPr>
          <p:cNvPr id="2" name="TextBox 1">
            <a:extLst>
              <a:ext uri="{FF2B5EF4-FFF2-40B4-BE49-F238E27FC236}">
                <a16:creationId xmlns:a16="http://schemas.microsoft.com/office/drawing/2014/main" id="{39B997E5-3ED9-CB48-9698-5F8D46A8DA21}"/>
              </a:ext>
            </a:extLst>
          </p:cNvPr>
          <p:cNvSpPr txBox="1"/>
          <p:nvPr/>
        </p:nvSpPr>
        <p:spPr>
          <a:xfrm>
            <a:off x="396589" y="373470"/>
            <a:ext cx="48961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5400" b="1" dirty="0">
                <a:latin typeface="Calibri"/>
                <a:ea typeface="Source Sans Pro Black"/>
                <a:cs typeface="Calibri"/>
              </a:rPr>
              <a:t>Methods</a:t>
            </a:r>
          </a:p>
        </p:txBody>
      </p:sp>
      <p:pic>
        <p:nvPicPr>
          <p:cNvPr id="3" name="Graphic 2">
            <a:extLst>
              <a:ext uri="{FF2B5EF4-FFF2-40B4-BE49-F238E27FC236}">
                <a16:creationId xmlns:a16="http://schemas.microsoft.com/office/drawing/2014/main" id="{8A58DE4A-DC69-04CF-3636-5AC11D95E2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3519" y="3834875"/>
            <a:ext cx="2187633" cy="2187633"/>
          </a:xfrm>
          <a:prstGeom prst="rect">
            <a:avLst/>
          </a:prstGeom>
        </p:spPr>
      </p:pic>
      <p:sp>
        <p:nvSpPr>
          <p:cNvPr id="4" name="Google Shape;111;p17">
            <a:extLst>
              <a:ext uri="{FF2B5EF4-FFF2-40B4-BE49-F238E27FC236}">
                <a16:creationId xmlns:a16="http://schemas.microsoft.com/office/drawing/2014/main" id="{19486E1E-112E-D53A-0C25-15D933177C0F}"/>
              </a:ext>
            </a:extLst>
          </p:cNvPr>
          <p:cNvSpPr txBox="1">
            <a:spLocks/>
          </p:cNvSpPr>
          <p:nvPr/>
        </p:nvSpPr>
        <p:spPr>
          <a:xfrm>
            <a:off x="2581152" y="1642173"/>
            <a:ext cx="9401921" cy="1380953"/>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sz="2800" spc="9" dirty="0"/>
              <a:t>Texas Hospital Inpatient Discharge Public Use Data File (PUDF) and the Texas Outpatient Surgical and Radiological Procedure PUDF from 2016-2019</a:t>
            </a:r>
            <a:endParaRPr lang="en" sz="2800" dirty="0"/>
          </a:p>
        </p:txBody>
      </p:sp>
      <p:sp>
        <p:nvSpPr>
          <p:cNvPr id="5" name="Google Shape;111;p17">
            <a:extLst>
              <a:ext uri="{FF2B5EF4-FFF2-40B4-BE49-F238E27FC236}">
                <a16:creationId xmlns:a16="http://schemas.microsoft.com/office/drawing/2014/main" id="{AAE857D8-70DD-B81C-0FC3-6BCEFFDDD030}"/>
              </a:ext>
            </a:extLst>
          </p:cNvPr>
          <p:cNvSpPr txBox="1">
            <a:spLocks/>
          </p:cNvSpPr>
          <p:nvPr/>
        </p:nvSpPr>
        <p:spPr>
          <a:xfrm>
            <a:off x="2581152" y="3233055"/>
            <a:ext cx="9401921" cy="976669"/>
          </a:xfrm>
          <a:prstGeom prst="roundRect">
            <a:avLst/>
          </a:prstGeom>
          <a:noFill/>
          <a:ln w="57150">
            <a:noFill/>
          </a:ln>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spcBef>
                <a:spcPts val="0"/>
              </a:spcBef>
              <a:buNone/>
            </a:pPr>
            <a:r>
              <a:rPr lang="en-US" sz="2800" spc="9" dirty="0"/>
              <a:t>Patients &gt; 18 years with an </a:t>
            </a:r>
            <a:r>
              <a:rPr lang="en-US" sz="2800" b="1" spc="9" dirty="0"/>
              <a:t>inguinal or umbilical hernia</a:t>
            </a:r>
            <a:r>
              <a:rPr lang="en-US" sz="2800" spc="9" dirty="0"/>
              <a:t> </a:t>
            </a:r>
            <a:endParaRPr lang="en" sz="2800" dirty="0"/>
          </a:p>
        </p:txBody>
      </p:sp>
      <p:sp>
        <p:nvSpPr>
          <p:cNvPr id="7" name="Google Shape;111;p17">
            <a:extLst>
              <a:ext uri="{FF2B5EF4-FFF2-40B4-BE49-F238E27FC236}">
                <a16:creationId xmlns:a16="http://schemas.microsoft.com/office/drawing/2014/main" id="{EBCE23CD-6A49-8837-F41B-938C2201231A}"/>
              </a:ext>
            </a:extLst>
          </p:cNvPr>
          <p:cNvSpPr txBox="1">
            <a:spLocks/>
          </p:cNvSpPr>
          <p:nvPr/>
        </p:nvSpPr>
        <p:spPr>
          <a:xfrm>
            <a:off x="2581157" y="4419653"/>
            <a:ext cx="9401916" cy="2030703"/>
          </a:xfrm>
          <a:prstGeom prst="roundRect">
            <a:avLst/>
          </a:prstGeom>
          <a:noFill/>
          <a:ln w="57150">
            <a:noFill/>
          </a:ln>
        </p:spPr>
        <p:txBody>
          <a:bodyPr spcFirstLastPara="1" wrap="square" lIns="91425" tIns="91425" rIns="91425" bIns="91425" numCol="2"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208" indent="0">
              <a:lnSpc>
                <a:spcPct val="150000"/>
              </a:lnSpc>
              <a:spcBef>
                <a:spcPts val="0"/>
              </a:spcBef>
              <a:buNone/>
            </a:pPr>
            <a:r>
              <a:rPr lang="en-US" sz="2800" b="1" u="sng" dirty="0"/>
              <a:t>Data collected:</a:t>
            </a:r>
            <a:endParaRPr lang="en-US" sz="2800" b="1" u="sng" spc="9" dirty="0"/>
          </a:p>
          <a:p>
            <a:pPr marL="419142">
              <a:spcBef>
                <a:spcPts val="0"/>
              </a:spcBef>
            </a:pPr>
            <a:r>
              <a:rPr lang="en-US" sz="2800" spc="9" dirty="0"/>
              <a:t>Patient demographics</a:t>
            </a:r>
          </a:p>
          <a:p>
            <a:pPr marL="419142">
              <a:spcBef>
                <a:spcPts val="0"/>
              </a:spcBef>
            </a:pPr>
            <a:r>
              <a:rPr lang="en-US" sz="2800" spc="9" dirty="0"/>
              <a:t>Insurance status</a:t>
            </a:r>
          </a:p>
          <a:p>
            <a:pPr marL="419142">
              <a:spcBef>
                <a:spcPts val="0"/>
              </a:spcBef>
            </a:pPr>
            <a:r>
              <a:rPr lang="en-US" sz="2800" spc="9" dirty="0"/>
              <a:t>Rural/urban residence</a:t>
            </a:r>
          </a:p>
          <a:p>
            <a:pPr marL="419142">
              <a:lnSpc>
                <a:spcPct val="150000"/>
              </a:lnSpc>
              <a:spcBef>
                <a:spcPts val="0"/>
              </a:spcBef>
            </a:pPr>
            <a:endParaRPr lang="en-US" sz="2800" spc="9" dirty="0"/>
          </a:p>
          <a:p>
            <a:pPr marL="419142">
              <a:spcBef>
                <a:spcPts val="0"/>
              </a:spcBef>
            </a:pPr>
            <a:r>
              <a:rPr lang="en-US" sz="2800" spc="9" dirty="0"/>
              <a:t>Emergent/elective setting</a:t>
            </a:r>
          </a:p>
          <a:p>
            <a:pPr marL="419142">
              <a:spcBef>
                <a:spcPts val="0"/>
              </a:spcBef>
            </a:pPr>
            <a:r>
              <a:rPr lang="en-US" sz="2800" spc="9" dirty="0"/>
              <a:t>Receipt of surgery</a:t>
            </a:r>
          </a:p>
        </p:txBody>
      </p:sp>
      <p:pic>
        <p:nvPicPr>
          <p:cNvPr id="9" name="Graphic 8">
            <a:extLst>
              <a:ext uri="{FF2B5EF4-FFF2-40B4-BE49-F238E27FC236}">
                <a16:creationId xmlns:a16="http://schemas.microsoft.com/office/drawing/2014/main" id="{E798D1E9-C467-7815-FF67-F0EE2CF698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8631" y="1460161"/>
            <a:ext cx="1744975" cy="1744975"/>
          </a:xfrm>
          <a:prstGeom prst="rect">
            <a:avLst/>
          </a:prstGeom>
        </p:spPr>
      </p:pic>
    </p:spTree>
    <p:extLst>
      <p:ext uri="{BB962C8B-B14F-4D97-AF65-F5344CB8AC3E}">
        <p14:creationId xmlns:p14="http://schemas.microsoft.com/office/powerpoint/2010/main" val="27051262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465</TotalTime>
  <Words>2649</Words>
  <Application>Microsoft Macintosh PowerPoint</Application>
  <PresentationFormat>Widescreen</PresentationFormat>
  <Paragraphs>473</Paragraphs>
  <Slides>17</Slides>
  <Notes>16</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Barlow Light Bold</vt:lpstr>
      <vt:lpstr>Calibri</vt:lpstr>
      <vt:lpstr>Calibri Light</vt:lpstr>
      <vt:lpstr>Source Sans Pro</vt:lpstr>
      <vt:lpstr>Source Sans Pro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Collins, Reagan</cp:lastModifiedBy>
  <cp:revision>329</cp:revision>
  <dcterms:created xsi:type="dcterms:W3CDTF">2023-03-20T19:13:22Z</dcterms:created>
  <dcterms:modified xsi:type="dcterms:W3CDTF">2023-03-21T16:03:37Z</dcterms:modified>
</cp:coreProperties>
</file>