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3" r:id="rId4"/>
    <p:sldId id="264" r:id="rId5"/>
    <p:sldId id="270" r:id="rId6"/>
    <p:sldId id="271" r:id="rId7"/>
    <p:sldId id="273" r:id="rId8"/>
    <p:sldId id="274" r:id="rId9"/>
    <p:sldId id="275" r:id="rId10"/>
    <p:sldId id="265" r:id="rId11"/>
    <p:sldId id="276" r:id="rId12"/>
    <p:sldId id="277" r:id="rId13"/>
    <p:sldId id="266" r:id="rId14"/>
    <p:sldId id="268" r:id="rId15"/>
    <p:sldId id="272"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4DE"/>
    <a:srgbClr val="FFBD49"/>
    <a:srgbClr val="990000"/>
    <a:srgbClr val="9F0100"/>
    <a:srgbClr val="F46946"/>
    <a:srgbClr val="AE4B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0" autoAdjust="0"/>
    <p:restoredTop sz="94696"/>
  </p:normalViewPr>
  <p:slideViewPr>
    <p:cSldViewPr snapToGrid="0">
      <p:cViewPr varScale="1">
        <p:scale>
          <a:sx n="90" d="100"/>
          <a:sy n="90" d="100"/>
        </p:scale>
        <p:origin x="208" y="7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4/21/23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4/21/23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A picture containing text, outdoor, water, sunset&#10;&#10;Description automatically generated">
            <a:extLst>
              <a:ext uri="{FF2B5EF4-FFF2-40B4-BE49-F238E27FC236}">
                <a16:creationId xmlns:a16="http://schemas.microsoft.com/office/drawing/2014/main" id="{0F79BD2E-302A-24B3-A017-3A4625810FDD}"/>
              </a:ext>
            </a:extLst>
          </p:cNvPr>
          <p:cNvPicPr>
            <a:picLocks noChangeAspect="1"/>
          </p:cNvPicPr>
          <p:nvPr/>
        </p:nvPicPr>
        <p:blipFill>
          <a:blip r:embed="rId2"/>
          <a:stretch>
            <a:fillRect/>
          </a:stretch>
        </p:blipFill>
        <p:spPr>
          <a:xfrm>
            <a:off x="-3908" y="244"/>
            <a:ext cx="12199815" cy="6857511"/>
          </a:xfrm>
          <a:prstGeom prst="rect">
            <a:avLst/>
          </a:prstGeom>
        </p:spPr>
      </p:pic>
      <p:sp>
        <p:nvSpPr>
          <p:cNvPr id="8" name="Rectangle 7">
            <a:extLst>
              <a:ext uri="{FF2B5EF4-FFF2-40B4-BE49-F238E27FC236}">
                <a16:creationId xmlns:a16="http://schemas.microsoft.com/office/drawing/2014/main" id="{E0D9FF87-732C-AF34-166B-802164187D14}"/>
              </a:ext>
            </a:extLst>
          </p:cNvPr>
          <p:cNvSpPr/>
          <p:nvPr/>
        </p:nvSpPr>
        <p:spPr>
          <a:xfrm>
            <a:off x="0" y="5851769"/>
            <a:ext cx="12191999" cy="100623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AA6D3BD-FFC1-CBE6-D22B-DCAD63B5D47B}"/>
              </a:ext>
            </a:extLst>
          </p:cNvPr>
          <p:cNvSpPr txBox="1"/>
          <p:nvPr/>
        </p:nvSpPr>
        <p:spPr>
          <a:xfrm>
            <a:off x="5913345" y="588370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solidFill>
                  <a:schemeClr val="bg1"/>
                </a:solidFill>
                <a:latin typeface="Source Sans Pro Black"/>
                <a:ea typeface="Source Sans Pro Black"/>
                <a:cs typeface="Calibri" panose="020F0502020204030204"/>
              </a:rPr>
              <a:t>1ST ANNUAL</a:t>
            </a:r>
          </a:p>
          <a:p>
            <a:pPr algn="r"/>
            <a:r>
              <a:rPr lang="en-US" b="1" dirty="0">
                <a:solidFill>
                  <a:schemeClr val="bg1"/>
                </a:solidFill>
                <a:latin typeface="Source Sans Pro Black"/>
              </a:rPr>
              <a:t>WEST TEXAS HEALTH DISPARITIES</a:t>
            </a:r>
            <a:endParaRPr lang="en-US" dirty="0">
              <a:solidFill>
                <a:schemeClr val="bg1"/>
              </a:solidFill>
              <a:latin typeface="Calibri" panose="020F0502020204030204"/>
              <a:cs typeface="Calibri" panose="020F0502020204030204"/>
            </a:endParaRPr>
          </a:p>
          <a:p>
            <a:pPr algn="r"/>
            <a:r>
              <a:rPr lang="en-US" b="1" dirty="0">
                <a:solidFill>
                  <a:schemeClr val="bg1"/>
                </a:solidFill>
                <a:latin typeface="Source Sans Pro Black"/>
              </a:rPr>
              <a:t>RESEARCH SYMPOSIUM</a:t>
            </a:r>
            <a:endParaRPr lang="en-US" dirty="0">
              <a:solidFill>
                <a:schemeClr val="bg1"/>
              </a:solidFill>
              <a:cs typeface="Calibri" panose="020F0502020204030204"/>
            </a:endParaRPr>
          </a:p>
        </p:txBody>
      </p:sp>
      <p:pic>
        <p:nvPicPr>
          <p:cNvPr id="4" name="Picture 4" descr="Logo, company name&#10;&#10;Description automatically generated">
            <a:extLst>
              <a:ext uri="{FF2B5EF4-FFF2-40B4-BE49-F238E27FC236}">
                <a16:creationId xmlns:a16="http://schemas.microsoft.com/office/drawing/2014/main" id="{ACEBB849-A26C-3352-7045-F319A600E2AE}"/>
              </a:ext>
            </a:extLst>
          </p:cNvPr>
          <p:cNvPicPr>
            <a:picLocks noChangeAspect="1"/>
          </p:cNvPicPr>
          <p:nvPr/>
        </p:nvPicPr>
        <p:blipFill rotWithShape="1">
          <a:blip r:embed="rId3"/>
          <a:srcRect l="15290" t="18902" r="17125" b="28354"/>
          <a:stretch/>
        </p:blipFill>
        <p:spPr>
          <a:xfrm>
            <a:off x="10957808" y="5961468"/>
            <a:ext cx="1053488" cy="783305"/>
          </a:xfrm>
          <a:prstGeom prst="rect">
            <a:avLst/>
          </a:prstGeom>
        </p:spPr>
      </p:pic>
      <p:sp>
        <p:nvSpPr>
          <p:cNvPr id="14" name="TextBox 13">
            <a:extLst>
              <a:ext uri="{FF2B5EF4-FFF2-40B4-BE49-F238E27FC236}">
                <a16:creationId xmlns:a16="http://schemas.microsoft.com/office/drawing/2014/main" id="{F477FF1E-ED4A-63ED-CF79-160D7239CD7A}"/>
              </a:ext>
            </a:extLst>
          </p:cNvPr>
          <p:cNvSpPr txBox="1"/>
          <p:nvPr/>
        </p:nvSpPr>
        <p:spPr>
          <a:xfrm>
            <a:off x="507445" y="2019928"/>
            <a:ext cx="751139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800" b="1" i="0" u="none" strike="noStrike" dirty="0">
                <a:solidFill>
                  <a:srgbClr val="000000"/>
                </a:solidFill>
                <a:effectLst/>
                <a:latin typeface="Times New Roman" panose="02020603050405020304" pitchFamily="18" charset="0"/>
              </a:rPr>
              <a:t>Assessing the Impact of Drug Take-Back Programs in West Texas</a:t>
            </a:r>
            <a:endParaRPr lang="en-US" sz="4800" b="1" dirty="0">
              <a:latin typeface="Calibri"/>
              <a:ea typeface="Source Sans Pro Black"/>
            </a:endParaRPr>
          </a:p>
        </p:txBody>
      </p:sp>
      <p:sp>
        <p:nvSpPr>
          <p:cNvPr id="15" name="TextBox 14">
            <a:extLst>
              <a:ext uri="{FF2B5EF4-FFF2-40B4-BE49-F238E27FC236}">
                <a16:creationId xmlns:a16="http://schemas.microsoft.com/office/drawing/2014/main" id="{9000C421-CEB3-6448-E47D-AAE3190DCECC}"/>
              </a:ext>
            </a:extLst>
          </p:cNvPr>
          <p:cNvSpPr txBox="1"/>
          <p:nvPr/>
        </p:nvSpPr>
        <p:spPr>
          <a:xfrm>
            <a:off x="507999" y="4414761"/>
            <a:ext cx="540534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spcBef>
                <a:spcPts val="0"/>
              </a:spcBef>
              <a:spcAft>
                <a:spcPts val="0"/>
              </a:spcAft>
            </a:pPr>
            <a:r>
              <a:rPr lang="en-US" sz="2800" b="0" i="0" u="none" strike="noStrike" dirty="0">
                <a:solidFill>
                  <a:srgbClr val="111111"/>
                </a:solidFill>
                <a:effectLst/>
                <a:latin typeface="Times New Roman" panose="02020603050405020304" pitchFamily="18" charset="0"/>
              </a:rPr>
              <a:t>Sarah Neal Horne MPH, MPA, MSI</a:t>
            </a:r>
            <a:endParaRPr lang="en-US" sz="2800" b="0" dirty="0">
              <a:effectLst/>
            </a:endParaRPr>
          </a:p>
          <a:p>
            <a:pPr rtl="0">
              <a:spcBef>
                <a:spcPts val="0"/>
              </a:spcBef>
              <a:spcAft>
                <a:spcPts val="0"/>
              </a:spcAft>
            </a:pPr>
            <a:r>
              <a:rPr lang="en-US" sz="2800" b="0" i="0" u="none" strike="noStrike" dirty="0" err="1">
                <a:solidFill>
                  <a:srgbClr val="111111"/>
                </a:solidFill>
                <a:effectLst/>
                <a:latin typeface="Times New Roman" panose="02020603050405020304" pitchFamily="18" charset="0"/>
              </a:rPr>
              <a:t>Cheyanna</a:t>
            </a:r>
            <a:r>
              <a:rPr lang="en-US" sz="2800" b="0" i="0" u="none" strike="noStrike" dirty="0">
                <a:solidFill>
                  <a:srgbClr val="111111"/>
                </a:solidFill>
                <a:effectLst/>
                <a:latin typeface="Times New Roman" panose="02020603050405020304" pitchFamily="18" charset="0"/>
              </a:rPr>
              <a:t> </a:t>
            </a:r>
            <a:r>
              <a:rPr lang="en-US" sz="2800" b="0" i="0" u="none" strike="noStrike">
                <a:solidFill>
                  <a:srgbClr val="111111"/>
                </a:solidFill>
                <a:effectLst/>
                <a:latin typeface="Times New Roman" panose="02020603050405020304" pitchFamily="18" charset="0"/>
              </a:rPr>
              <a:t>Petty PIII</a:t>
            </a:r>
            <a:endParaRPr lang="en-US" sz="2800" b="0" dirty="0">
              <a:effectLst/>
            </a:endParaRPr>
          </a:p>
        </p:txBody>
      </p:sp>
      <p:cxnSp>
        <p:nvCxnSpPr>
          <p:cNvPr id="16" name="Straight Arrow Connector 15">
            <a:extLst>
              <a:ext uri="{FF2B5EF4-FFF2-40B4-BE49-F238E27FC236}">
                <a16:creationId xmlns:a16="http://schemas.microsoft.com/office/drawing/2014/main" id="{53849761-205E-9E27-B8F8-A893A1568554}"/>
              </a:ext>
            </a:extLst>
          </p:cNvPr>
          <p:cNvCxnSpPr/>
          <p:nvPr/>
        </p:nvCxnSpPr>
        <p:spPr>
          <a:xfrm>
            <a:off x="507445" y="4328252"/>
            <a:ext cx="4655816" cy="11374"/>
          </a:xfrm>
          <a:prstGeom prst="straightConnector1">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58294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3" name="TextBox 2">
            <a:extLst>
              <a:ext uri="{FF2B5EF4-FFF2-40B4-BE49-F238E27FC236}">
                <a16:creationId xmlns:a16="http://schemas.microsoft.com/office/drawing/2014/main" id="{79BA301B-3A5E-F39E-1B13-A7ABC7EDBB02}"/>
              </a:ext>
            </a:extLst>
          </p:cNvPr>
          <p:cNvSpPr txBox="1"/>
          <p:nvPr/>
        </p:nvSpPr>
        <p:spPr>
          <a:xfrm>
            <a:off x="190864" y="245180"/>
            <a:ext cx="6674069"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Data</a:t>
            </a:r>
          </a:p>
        </p:txBody>
      </p:sp>
      <p:pic>
        <p:nvPicPr>
          <p:cNvPr id="3076" name="Picture 4">
            <a:extLst>
              <a:ext uri="{FF2B5EF4-FFF2-40B4-BE49-F238E27FC236}">
                <a16:creationId xmlns:a16="http://schemas.microsoft.com/office/drawing/2014/main" id="{89CE8839-BF66-D139-BAC9-CB59B3E698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0175" y="1276908"/>
            <a:ext cx="9880600" cy="558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933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3" name="TextBox 2">
            <a:extLst>
              <a:ext uri="{FF2B5EF4-FFF2-40B4-BE49-F238E27FC236}">
                <a16:creationId xmlns:a16="http://schemas.microsoft.com/office/drawing/2014/main" id="{79BA301B-3A5E-F39E-1B13-A7ABC7EDBB02}"/>
              </a:ext>
            </a:extLst>
          </p:cNvPr>
          <p:cNvSpPr txBox="1"/>
          <p:nvPr/>
        </p:nvSpPr>
        <p:spPr>
          <a:xfrm>
            <a:off x="190864" y="255252"/>
            <a:ext cx="6674069"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Data</a:t>
            </a:r>
          </a:p>
        </p:txBody>
      </p:sp>
      <p:pic>
        <p:nvPicPr>
          <p:cNvPr id="1028" name="Picture 4">
            <a:extLst>
              <a:ext uri="{FF2B5EF4-FFF2-40B4-BE49-F238E27FC236}">
                <a16:creationId xmlns:a16="http://schemas.microsoft.com/office/drawing/2014/main" id="{6487308B-B978-BA62-0B6B-D6F4AE9056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1679" y="1269563"/>
            <a:ext cx="9007475" cy="5588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094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3" name="TextBox 2">
            <a:extLst>
              <a:ext uri="{FF2B5EF4-FFF2-40B4-BE49-F238E27FC236}">
                <a16:creationId xmlns:a16="http://schemas.microsoft.com/office/drawing/2014/main" id="{79BA301B-3A5E-F39E-1B13-A7ABC7EDBB02}"/>
              </a:ext>
            </a:extLst>
          </p:cNvPr>
          <p:cNvSpPr txBox="1"/>
          <p:nvPr/>
        </p:nvSpPr>
        <p:spPr>
          <a:xfrm>
            <a:off x="190864" y="255252"/>
            <a:ext cx="6674069"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Data</a:t>
            </a:r>
          </a:p>
        </p:txBody>
      </p:sp>
      <p:pic>
        <p:nvPicPr>
          <p:cNvPr id="2052" name="Picture 4">
            <a:extLst>
              <a:ext uri="{FF2B5EF4-FFF2-40B4-BE49-F238E27FC236}">
                <a16:creationId xmlns:a16="http://schemas.microsoft.com/office/drawing/2014/main" id="{383E51E7-FEA3-4ADB-C17C-58D1B1A6F8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873" y="1292628"/>
            <a:ext cx="8994775" cy="556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936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2" name="TextBox 1">
            <a:extLst>
              <a:ext uri="{FF2B5EF4-FFF2-40B4-BE49-F238E27FC236}">
                <a16:creationId xmlns:a16="http://schemas.microsoft.com/office/drawing/2014/main" id="{99CE3872-E032-5673-A9FE-8A61015D1F5F}"/>
              </a:ext>
            </a:extLst>
          </p:cNvPr>
          <p:cNvSpPr txBox="1"/>
          <p:nvPr/>
        </p:nvSpPr>
        <p:spPr>
          <a:xfrm>
            <a:off x="378372" y="1510091"/>
            <a:ext cx="11288111" cy="5232202"/>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3600" b="0" i="0" u="none" strike="noStrike" dirty="0">
                <a:solidFill>
                  <a:srgbClr val="000000"/>
                </a:solidFill>
                <a:effectLst/>
                <a:latin typeface="Times New Roman" panose="02020603050405020304" pitchFamily="18" charset="0"/>
              </a:rPr>
              <a:t>The Medication Cleanout events play a significant role in addressing health disparities related to drug misuse in West Texas by providing a safe and environmentally friendly way for people to properly dispose of expired, unwanted or unnecessary medications.</a:t>
            </a:r>
          </a:p>
          <a:p>
            <a:pPr marL="457200" indent="-457200">
              <a:spcAft>
                <a:spcPts val="1200"/>
              </a:spcAft>
              <a:buFont typeface="Arial" panose="020B0604020202020204" pitchFamily="34" charset="0"/>
              <a:buChar char="•"/>
            </a:pPr>
            <a:r>
              <a:rPr lang="en-US" sz="3600" dirty="0">
                <a:solidFill>
                  <a:srgbClr val="000000"/>
                </a:solidFill>
                <a:latin typeface="Times New Roman" panose="02020603050405020304" pitchFamily="18" charset="0"/>
              </a:rPr>
              <a:t>I</a:t>
            </a:r>
            <a:r>
              <a:rPr lang="en-US" sz="3600" b="0" i="0" u="none" strike="noStrike" dirty="0">
                <a:solidFill>
                  <a:srgbClr val="000000"/>
                </a:solidFill>
                <a:effectLst/>
                <a:latin typeface="Times New Roman" panose="02020603050405020304" pitchFamily="18" charset="0"/>
              </a:rPr>
              <a:t>t is evident that medication misuse remains a prevalent public health issue. Therefore, this intervention should continue to be prioritized as a means of addressing these health disparities in West Texas. </a:t>
            </a:r>
            <a:endParaRPr lang="en-US" sz="36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9BA301B-3A5E-F39E-1B13-A7ABC7EDBB02}"/>
              </a:ext>
            </a:extLst>
          </p:cNvPr>
          <p:cNvSpPr txBox="1"/>
          <p:nvPr/>
        </p:nvSpPr>
        <p:spPr>
          <a:xfrm>
            <a:off x="190864" y="255252"/>
            <a:ext cx="6674069"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Conclusions</a:t>
            </a:r>
          </a:p>
        </p:txBody>
      </p:sp>
    </p:spTree>
    <p:extLst>
      <p:ext uri="{BB962C8B-B14F-4D97-AF65-F5344CB8AC3E}">
        <p14:creationId xmlns:p14="http://schemas.microsoft.com/office/powerpoint/2010/main" val="371889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3" name="TextBox 2">
            <a:extLst>
              <a:ext uri="{FF2B5EF4-FFF2-40B4-BE49-F238E27FC236}">
                <a16:creationId xmlns:a16="http://schemas.microsoft.com/office/drawing/2014/main" id="{79BA301B-3A5E-F39E-1B13-A7ABC7EDBB02}"/>
              </a:ext>
            </a:extLst>
          </p:cNvPr>
          <p:cNvSpPr txBox="1"/>
          <p:nvPr/>
        </p:nvSpPr>
        <p:spPr>
          <a:xfrm>
            <a:off x="190864" y="255252"/>
            <a:ext cx="6674069"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Future Studies</a:t>
            </a:r>
          </a:p>
        </p:txBody>
      </p:sp>
      <p:sp>
        <p:nvSpPr>
          <p:cNvPr id="2" name="TextBox 1">
            <a:extLst>
              <a:ext uri="{FF2B5EF4-FFF2-40B4-BE49-F238E27FC236}">
                <a16:creationId xmlns:a16="http://schemas.microsoft.com/office/drawing/2014/main" id="{D9E6425A-93FB-D021-B555-5D3FB751D287}"/>
              </a:ext>
            </a:extLst>
          </p:cNvPr>
          <p:cNvSpPr txBox="1"/>
          <p:nvPr/>
        </p:nvSpPr>
        <p:spPr>
          <a:xfrm>
            <a:off x="395287" y="1523955"/>
            <a:ext cx="11401425" cy="4401205"/>
          </a:xfrm>
          <a:prstGeom prst="rect">
            <a:avLst/>
          </a:prstGeom>
          <a:noFill/>
        </p:spPr>
        <p:txBody>
          <a:bodyPr wrap="square" rtlCol="0">
            <a:spAutoFit/>
          </a:bodyPr>
          <a:lstStyle/>
          <a:p>
            <a:pPr marL="571500" indent="-571500" rtl="0">
              <a:spcBef>
                <a:spcPts val="0"/>
              </a:spcBef>
              <a:spcAft>
                <a:spcPts val="1200"/>
              </a:spcAft>
              <a:buFont typeface="Arial" panose="020B0604020202020204" pitchFamily="34" charset="0"/>
              <a:buChar char="•"/>
            </a:pPr>
            <a:r>
              <a:rPr lang="en-US" sz="3600" b="0" i="0" u="none" strike="noStrike" dirty="0">
                <a:solidFill>
                  <a:srgbClr val="000000"/>
                </a:solidFill>
                <a:effectLst/>
                <a:latin typeface="Times New Roman" panose="02020603050405020304" pitchFamily="18" charset="0"/>
              </a:rPr>
              <a:t>Future </a:t>
            </a:r>
            <a:r>
              <a:rPr lang="en-US" sz="3600" dirty="0">
                <a:solidFill>
                  <a:srgbClr val="000000"/>
                </a:solidFill>
                <a:latin typeface="Times New Roman" panose="02020603050405020304" pitchFamily="18" charset="0"/>
              </a:rPr>
              <a:t>studies </a:t>
            </a:r>
            <a:r>
              <a:rPr lang="en-US" sz="3600" b="0" i="0" u="none" strike="noStrike" dirty="0">
                <a:solidFill>
                  <a:srgbClr val="000000"/>
                </a:solidFill>
                <a:effectLst/>
                <a:latin typeface="Times New Roman" panose="02020603050405020304" pitchFamily="18" charset="0"/>
              </a:rPr>
              <a:t>should compare data from Lubbock County, Potter County, and Taylor County to neighboring counties to assess the impact that the collection events have on these West Texas counties. </a:t>
            </a:r>
          </a:p>
          <a:p>
            <a:pPr marL="571500" indent="-571500" rtl="0">
              <a:spcBef>
                <a:spcPts val="0"/>
              </a:spcBef>
              <a:spcAft>
                <a:spcPts val="1200"/>
              </a:spcAft>
              <a:buFont typeface="Arial" panose="020B0604020202020204" pitchFamily="34" charset="0"/>
              <a:buChar char="•"/>
            </a:pPr>
            <a:r>
              <a:rPr lang="en-US" sz="3600" b="0" i="0" u="none" strike="noStrike" dirty="0">
                <a:solidFill>
                  <a:srgbClr val="000000"/>
                </a:solidFill>
                <a:effectLst/>
                <a:latin typeface="Times New Roman" panose="02020603050405020304" pitchFamily="18" charset="0"/>
              </a:rPr>
              <a:t>At future events, participants’ residences should be logged to provide the opportunity for future studies to evaluate the coverage of each collection event. </a:t>
            </a:r>
            <a:br>
              <a:rPr lang="en-US" dirty="0"/>
            </a:br>
            <a:endParaRPr lang="en-US" dirty="0"/>
          </a:p>
        </p:txBody>
      </p:sp>
    </p:spTree>
    <p:extLst>
      <p:ext uri="{BB962C8B-B14F-4D97-AF65-F5344CB8AC3E}">
        <p14:creationId xmlns:p14="http://schemas.microsoft.com/office/powerpoint/2010/main" val="3311774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2" name="TextBox 1">
            <a:extLst>
              <a:ext uri="{FF2B5EF4-FFF2-40B4-BE49-F238E27FC236}">
                <a16:creationId xmlns:a16="http://schemas.microsoft.com/office/drawing/2014/main" id="{99CE3872-E032-5673-A9FE-8A61015D1F5F}"/>
              </a:ext>
            </a:extLst>
          </p:cNvPr>
          <p:cNvSpPr txBox="1"/>
          <p:nvPr/>
        </p:nvSpPr>
        <p:spPr>
          <a:xfrm>
            <a:off x="378372" y="1510091"/>
            <a:ext cx="11288111" cy="4031873"/>
          </a:xfrm>
          <a:prstGeom prst="rect">
            <a:avLst/>
          </a:prstGeom>
          <a:noFill/>
        </p:spPr>
        <p:txBody>
          <a:bodyPr wrap="square" rtlCol="0">
            <a:spAutoFit/>
          </a:bodyPr>
          <a:lstStyle/>
          <a:p>
            <a:pPr marL="685800" indent="-685800">
              <a:buFont typeface="Arial" panose="020B0604020202020204" pitchFamily="34" charset="0"/>
              <a:buChar char="•"/>
            </a:pPr>
            <a:r>
              <a:rPr lang="en-US" sz="4800" dirty="0">
                <a:latin typeface="Times New Roman" panose="02020603050405020304" pitchFamily="18" charset="0"/>
                <a:cs typeface="Times New Roman" panose="02020603050405020304" pitchFamily="18" charset="0"/>
              </a:rPr>
              <a:t>Dr. Jeanie </a:t>
            </a:r>
            <a:r>
              <a:rPr lang="en-US" sz="4800" dirty="0" err="1">
                <a:latin typeface="Times New Roman" panose="02020603050405020304" pitchFamily="18" charset="0"/>
                <a:cs typeface="Times New Roman" panose="02020603050405020304" pitchFamily="18" charset="0"/>
              </a:rPr>
              <a:t>Shawhart</a:t>
            </a:r>
            <a:r>
              <a:rPr lang="en-US" sz="4800" dirty="0">
                <a:latin typeface="Times New Roman" panose="02020603050405020304" pitchFamily="18" charset="0"/>
                <a:cs typeface="Times New Roman" panose="02020603050405020304" pitchFamily="18" charset="0"/>
              </a:rPr>
              <a:t> Pharm.D. </a:t>
            </a:r>
          </a:p>
          <a:p>
            <a:pPr lvl="1"/>
            <a:r>
              <a:rPr lang="en-US" sz="4800" i="1"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TTUHSC School of Pharmacy </a:t>
            </a:r>
          </a:p>
          <a:p>
            <a:pPr lvl="1"/>
            <a:r>
              <a:rPr lang="en-US" sz="3200" i="1" dirty="0">
                <a:latin typeface="Times New Roman" panose="02020603050405020304" pitchFamily="18" charset="0"/>
                <a:cs typeface="Times New Roman" panose="02020603050405020304" pitchFamily="18" charset="0"/>
              </a:rPr>
              <a:t>         Director-Medication Cleanout</a:t>
            </a:r>
            <a:r>
              <a:rPr lang="en-US" sz="3200" dirty="0">
                <a:latin typeface="Times New Roman" panose="02020603050405020304" pitchFamily="18" charset="0"/>
                <a:cs typeface="Times New Roman" panose="02020603050405020304" pitchFamily="18" charset="0"/>
              </a:rPr>
              <a:t> </a:t>
            </a:r>
          </a:p>
          <a:p>
            <a:pPr lvl="1"/>
            <a:endParaRPr lang="en-US" sz="3200" dirty="0">
              <a:latin typeface="Times New Roman" panose="02020603050405020304" pitchFamily="18" charset="0"/>
              <a:cs typeface="Times New Roman" panose="02020603050405020304" pitchFamily="18" charset="0"/>
            </a:endParaRPr>
          </a:p>
          <a:p>
            <a:pPr marL="685800" indent="-685800">
              <a:buFont typeface="Arial" panose="020B0604020202020204" pitchFamily="34" charset="0"/>
              <a:buChar char="•"/>
            </a:pPr>
            <a:r>
              <a:rPr lang="en-US" sz="4800" dirty="0" err="1">
                <a:latin typeface="Times New Roman" panose="02020603050405020304" pitchFamily="18" charset="0"/>
                <a:cs typeface="Times New Roman" panose="02020603050405020304" pitchFamily="18" charset="0"/>
              </a:rPr>
              <a:t>Ronica</a:t>
            </a:r>
            <a:r>
              <a:rPr lang="en-US" sz="4800" dirty="0">
                <a:latin typeface="Times New Roman" panose="02020603050405020304" pitchFamily="18" charset="0"/>
                <a:cs typeface="Times New Roman" panose="02020603050405020304" pitchFamily="18" charset="0"/>
              </a:rPr>
              <a:t> Farrar </a:t>
            </a:r>
          </a:p>
          <a:p>
            <a:r>
              <a:rPr lang="en-US" sz="4800" i="1"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Texas Panhandle Poison Center</a:t>
            </a:r>
          </a:p>
        </p:txBody>
      </p:sp>
      <p:sp>
        <p:nvSpPr>
          <p:cNvPr id="3" name="TextBox 2">
            <a:extLst>
              <a:ext uri="{FF2B5EF4-FFF2-40B4-BE49-F238E27FC236}">
                <a16:creationId xmlns:a16="http://schemas.microsoft.com/office/drawing/2014/main" id="{79BA301B-3A5E-F39E-1B13-A7ABC7EDBB02}"/>
              </a:ext>
            </a:extLst>
          </p:cNvPr>
          <p:cNvSpPr txBox="1"/>
          <p:nvPr/>
        </p:nvSpPr>
        <p:spPr>
          <a:xfrm>
            <a:off x="190864" y="255252"/>
            <a:ext cx="6674069"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Acknowledgements</a:t>
            </a:r>
          </a:p>
        </p:txBody>
      </p:sp>
    </p:spTree>
    <p:extLst>
      <p:ext uri="{BB962C8B-B14F-4D97-AF65-F5344CB8AC3E}">
        <p14:creationId xmlns:p14="http://schemas.microsoft.com/office/powerpoint/2010/main" val="776100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2" name="TextBox 1">
            <a:extLst>
              <a:ext uri="{FF2B5EF4-FFF2-40B4-BE49-F238E27FC236}">
                <a16:creationId xmlns:a16="http://schemas.microsoft.com/office/drawing/2014/main" id="{99CE3872-E032-5673-A9FE-8A61015D1F5F}"/>
              </a:ext>
            </a:extLst>
          </p:cNvPr>
          <p:cNvSpPr txBox="1"/>
          <p:nvPr/>
        </p:nvSpPr>
        <p:spPr>
          <a:xfrm>
            <a:off x="0" y="2354553"/>
            <a:ext cx="12192000" cy="2677656"/>
          </a:xfrm>
          <a:prstGeom prst="rect">
            <a:avLst/>
          </a:prstGeom>
          <a:noFill/>
        </p:spPr>
        <p:txBody>
          <a:bodyPr wrap="square" rtlCol="0">
            <a:spAutoFit/>
          </a:bodyPr>
          <a:lstStyle/>
          <a:p>
            <a:pPr algn="ctr"/>
            <a:r>
              <a:rPr lang="en-US" sz="7200" b="1" dirty="0">
                <a:latin typeface="Times New Roman" panose="02020603050405020304" pitchFamily="18" charset="0"/>
                <a:cs typeface="Times New Roman" panose="02020603050405020304" pitchFamily="18" charset="0"/>
              </a:rPr>
              <a:t>Thank you!</a:t>
            </a:r>
          </a:p>
          <a:p>
            <a:pPr algn="ctr"/>
            <a:br>
              <a:rPr lang="en-US" sz="4800" b="1"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Questions?</a:t>
            </a:r>
          </a:p>
        </p:txBody>
      </p:sp>
    </p:spTree>
    <p:extLst>
      <p:ext uri="{BB962C8B-B14F-4D97-AF65-F5344CB8AC3E}">
        <p14:creationId xmlns:p14="http://schemas.microsoft.com/office/powerpoint/2010/main" val="3233835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2" name="TextBox 1">
            <a:extLst>
              <a:ext uri="{FF2B5EF4-FFF2-40B4-BE49-F238E27FC236}">
                <a16:creationId xmlns:a16="http://schemas.microsoft.com/office/drawing/2014/main" id="{99CE3872-E032-5673-A9FE-8A61015D1F5F}"/>
              </a:ext>
            </a:extLst>
          </p:cNvPr>
          <p:cNvSpPr txBox="1"/>
          <p:nvPr/>
        </p:nvSpPr>
        <p:spPr>
          <a:xfrm>
            <a:off x="378372" y="1510091"/>
            <a:ext cx="11288111" cy="830997"/>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None.</a:t>
            </a:r>
          </a:p>
        </p:txBody>
      </p:sp>
      <p:sp>
        <p:nvSpPr>
          <p:cNvPr id="3" name="TextBox 2">
            <a:extLst>
              <a:ext uri="{FF2B5EF4-FFF2-40B4-BE49-F238E27FC236}">
                <a16:creationId xmlns:a16="http://schemas.microsoft.com/office/drawing/2014/main" id="{79BA301B-3A5E-F39E-1B13-A7ABC7EDBB02}"/>
              </a:ext>
            </a:extLst>
          </p:cNvPr>
          <p:cNvSpPr txBox="1"/>
          <p:nvPr/>
        </p:nvSpPr>
        <p:spPr>
          <a:xfrm>
            <a:off x="190864" y="255252"/>
            <a:ext cx="6674069"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Disclosures</a:t>
            </a:r>
          </a:p>
        </p:txBody>
      </p:sp>
    </p:spTree>
    <p:extLst>
      <p:ext uri="{BB962C8B-B14F-4D97-AF65-F5344CB8AC3E}">
        <p14:creationId xmlns:p14="http://schemas.microsoft.com/office/powerpoint/2010/main" val="1352472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2" name="TextBox 1">
            <a:extLst>
              <a:ext uri="{FF2B5EF4-FFF2-40B4-BE49-F238E27FC236}">
                <a16:creationId xmlns:a16="http://schemas.microsoft.com/office/drawing/2014/main" id="{99CE3872-E032-5673-A9FE-8A61015D1F5F}"/>
              </a:ext>
            </a:extLst>
          </p:cNvPr>
          <p:cNvSpPr txBox="1"/>
          <p:nvPr/>
        </p:nvSpPr>
        <p:spPr>
          <a:xfrm>
            <a:off x="378372" y="1510091"/>
            <a:ext cx="11288111" cy="4493538"/>
          </a:xfrm>
          <a:prstGeom prst="rect">
            <a:avLst/>
          </a:prstGeom>
          <a:noFill/>
        </p:spPr>
        <p:txBody>
          <a:bodyPr wrap="square" rtlCol="0">
            <a:spAutoFit/>
          </a:bodyPr>
          <a:lstStyle/>
          <a:p>
            <a:pPr rtl="0" fontAlgn="base" hangingPunct="0">
              <a:spcAft>
                <a:spcPts val="1200"/>
              </a:spcAft>
              <a:buFont typeface="+mj-lt"/>
              <a:buAutoNum type="arabicPeriod"/>
            </a:pPr>
            <a:r>
              <a:rPr lang="en-US" sz="3200" b="0" i="0" u="none" strike="noStrike" dirty="0">
                <a:solidFill>
                  <a:srgbClr val="000000"/>
                </a:solidFill>
                <a:effectLst/>
                <a:latin typeface="Times New Roman" panose="02020603050405020304" pitchFamily="18" charset="0"/>
              </a:rPr>
              <a:t> Describe how the current drug overdose epidemic exists as a 	prevalent public health issue in West Texas.</a:t>
            </a:r>
          </a:p>
          <a:p>
            <a:pPr rtl="0" fontAlgn="base" hangingPunct="0">
              <a:spcAft>
                <a:spcPts val="1200"/>
              </a:spcAft>
              <a:buFont typeface="+mj-lt"/>
              <a:buAutoNum type="arabicPeriod"/>
            </a:pPr>
            <a:r>
              <a:rPr lang="en-US" sz="3200" b="0" i="0" u="none" strike="noStrike" dirty="0">
                <a:solidFill>
                  <a:srgbClr val="000000"/>
                </a:solidFill>
                <a:effectLst/>
                <a:latin typeface="Times New Roman" panose="02020603050405020304" pitchFamily="18" charset="0"/>
              </a:rPr>
              <a:t> Explore how limited opportunities for safe disposal of unneeded 	medications have created a health disparity in West Texas.</a:t>
            </a:r>
          </a:p>
          <a:p>
            <a:pPr rtl="0" fontAlgn="base" hangingPunct="0">
              <a:spcAft>
                <a:spcPts val="1200"/>
              </a:spcAft>
              <a:buFont typeface="+mj-lt"/>
              <a:buAutoNum type="arabicPeriod"/>
            </a:pPr>
            <a:r>
              <a:rPr lang="en-US" sz="3200" b="0" i="0" u="none" strike="noStrike" dirty="0">
                <a:solidFill>
                  <a:srgbClr val="000000"/>
                </a:solidFill>
                <a:effectLst/>
                <a:latin typeface="Times New Roman" panose="02020603050405020304" pitchFamily="18" charset="0"/>
              </a:rPr>
              <a:t> Highlight the importance of the Medication Cleanout events as a 	strategic approach to addressing this health disparity in West 	Texas. </a:t>
            </a:r>
          </a:p>
          <a:p>
            <a:pPr>
              <a:spcAft>
                <a:spcPts val="1200"/>
              </a:spcAft>
            </a:pPr>
            <a:endParaRPr lang="en-US" sz="3200" dirty="0"/>
          </a:p>
        </p:txBody>
      </p:sp>
      <p:sp>
        <p:nvSpPr>
          <p:cNvPr id="3" name="TextBox 2">
            <a:extLst>
              <a:ext uri="{FF2B5EF4-FFF2-40B4-BE49-F238E27FC236}">
                <a16:creationId xmlns:a16="http://schemas.microsoft.com/office/drawing/2014/main" id="{79BA301B-3A5E-F39E-1B13-A7ABC7EDBB02}"/>
              </a:ext>
            </a:extLst>
          </p:cNvPr>
          <p:cNvSpPr txBox="1"/>
          <p:nvPr/>
        </p:nvSpPr>
        <p:spPr>
          <a:xfrm>
            <a:off x="178676" y="248319"/>
            <a:ext cx="6674069"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Learning Objectives</a:t>
            </a:r>
          </a:p>
        </p:txBody>
      </p:sp>
    </p:spTree>
    <p:extLst>
      <p:ext uri="{BB962C8B-B14F-4D97-AF65-F5344CB8AC3E}">
        <p14:creationId xmlns:p14="http://schemas.microsoft.com/office/powerpoint/2010/main" val="3908592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2" name="TextBox 1">
            <a:extLst>
              <a:ext uri="{FF2B5EF4-FFF2-40B4-BE49-F238E27FC236}">
                <a16:creationId xmlns:a16="http://schemas.microsoft.com/office/drawing/2014/main" id="{99CE3872-E032-5673-A9FE-8A61015D1F5F}"/>
              </a:ext>
            </a:extLst>
          </p:cNvPr>
          <p:cNvSpPr txBox="1"/>
          <p:nvPr/>
        </p:nvSpPr>
        <p:spPr>
          <a:xfrm>
            <a:off x="378372" y="1510091"/>
            <a:ext cx="11288111" cy="4247317"/>
          </a:xfrm>
          <a:prstGeom prst="rect">
            <a:avLst/>
          </a:prstGeom>
          <a:noFill/>
        </p:spPr>
        <p:txBody>
          <a:bodyPr wrap="square" rtlCol="0">
            <a:spAutoFit/>
          </a:bodyPr>
          <a:lstStyle/>
          <a:p>
            <a:pPr marL="285750" indent="-285750">
              <a:buFont typeface="Arial" panose="020B0604020202020204" pitchFamily="34" charset="0"/>
              <a:buChar char="•"/>
            </a:pPr>
            <a:r>
              <a:rPr lang="en-US" sz="3000" dirty="0">
                <a:solidFill>
                  <a:srgbClr val="000000"/>
                </a:solidFill>
                <a:latin typeface="Times New Roman" panose="02020603050405020304" pitchFamily="18" charset="0"/>
                <a:cs typeface="Times New Roman" panose="02020603050405020304" pitchFamily="18" charset="0"/>
              </a:rPr>
              <a:t>P</a:t>
            </a:r>
            <a:r>
              <a:rPr lang="en-US" sz="3000" b="0" i="0" u="none" strike="noStrike" dirty="0">
                <a:solidFill>
                  <a:srgbClr val="000000"/>
                </a:solidFill>
                <a:effectLst/>
                <a:latin typeface="Times New Roman" panose="02020603050405020304" pitchFamily="18" charset="0"/>
                <a:cs typeface="Times New Roman" panose="02020603050405020304" pitchFamily="18" charset="0"/>
              </a:rPr>
              <a:t>oisonings remain the leading cause of preventable injury-related death nationwide</a:t>
            </a:r>
            <a:r>
              <a:rPr lang="en-US" sz="3000" b="0" i="0" u="none" strike="noStrike" baseline="30000" dirty="0">
                <a:solidFill>
                  <a:srgbClr val="000000"/>
                </a:solidFill>
                <a:effectLst/>
                <a:latin typeface="Times New Roman" panose="02020603050405020304" pitchFamily="18" charset="0"/>
                <a:cs typeface="Times New Roman" panose="02020603050405020304" pitchFamily="18" charset="0"/>
              </a:rPr>
              <a:t>1</a:t>
            </a:r>
            <a:r>
              <a:rPr lang="en-US" sz="3000" b="0" i="0" u="none" strike="noStrike" dirty="0">
                <a:solidFill>
                  <a:srgbClr val="000000"/>
                </a:solidFill>
                <a:effectLst/>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sz="3000" b="0" i="0" u="none" strike="noStrike" dirty="0">
                <a:solidFill>
                  <a:srgbClr val="000000"/>
                </a:solidFill>
                <a:effectLst/>
                <a:latin typeface="Times New Roman" panose="02020603050405020304" pitchFamily="18" charset="0"/>
                <a:cs typeface="Times New Roman" panose="02020603050405020304" pitchFamily="18" charset="0"/>
              </a:rPr>
              <a:t>Due to the rural and diffuse disposition of many West Texas communities, limited opportunities exist for this population to have access to safe disposal of unneeded medications. </a:t>
            </a:r>
          </a:p>
          <a:p>
            <a:pPr marL="285750" indent="-285750">
              <a:buFont typeface="Arial" panose="020B0604020202020204" pitchFamily="34" charset="0"/>
              <a:buChar char="•"/>
            </a:pPr>
            <a:r>
              <a:rPr lang="en-US" sz="3000" b="0" i="0" u="none" strike="noStrike" dirty="0">
                <a:solidFill>
                  <a:srgbClr val="000000"/>
                </a:solidFill>
                <a:effectLst/>
                <a:latin typeface="Times New Roman" panose="02020603050405020304" pitchFamily="18" charset="0"/>
                <a:cs typeface="Times New Roman" panose="02020603050405020304" pitchFamily="18" charset="0"/>
              </a:rPr>
              <a:t>The Medication Cleanout events currently hosted in Lubbock County, Potter County, and Taylor County demonstrate a commitment to West Texans’ safety and health by prioritizing the safe disposal of unneeded medications as a measure of preventing medication misuse and abuse.</a:t>
            </a:r>
          </a:p>
        </p:txBody>
      </p:sp>
      <p:sp>
        <p:nvSpPr>
          <p:cNvPr id="3" name="TextBox 2">
            <a:extLst>
              <a:ext uri="{FF2B5EF4-FFF2-40B4-BE49-F238E27FC236}">
                <a16:creationId xmlns:a16="http://schemas.microsoft.com/office/drawing/2014/main" id="{79BA301B-3A5E-F39E-1B13-A7ABC7EDBB02}"/>
              </a:ext>
            </a:extLst>
          </p:cNvPr>
          <p:cNvSpPr txBox="1"/>
          <p:nvPr/>
        </p:nvSpPr>
        <p:spPr>
          <a:xfrm>
            <a:off x="519477" y="327674"/>
            <a:ext cx="6674069"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Background</a:t>
            </a:r>
          </a:p>
        </p:txBody>
      </p:sp>
    </p:spTree>
    <p:extLst>
      <p:ext uri="{BB962C8B-B14F-4D97-AF65-F5344CB8AC3E}">
        <p14:creationId xmlns:p14="http://schemas.microsoft.com/office/powerpoint/2010/main" val="1752287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3" name="TextBox 2">
            <a:extLst>
              <a:ext uri="{FF2B5EF4-FFF2-40B4-BE49-F238E27FC236}">
                <a16:creationId xmlns:a16="http://schemas.microsoft.com/office/drawing/2014/main" id="{79BA301B-3A5E-F39E-1B13-A7ABC7EDBB02}"/>
              </a:ext>
            </a:extLst>
          </p:cNvPr>
          <p:cNvSpPr txBox="1"/>
          <p:nvPr/>
        </p:nvSpPr>
        <p:spPr>
          <a:xfrm>
            <a:off x="190864" y="255252"/>
            <a:ext cx="6674069"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Medication Cleanout</a:t>
            </a:r>
          </a:p>
        </p:txBody>
      </p:sp>
      <p:pic>
        <p:nvPicPr>
          <p:cNvPr id="7" name="Picture 6" descr="A group of people in a room&#10;&#10;Description automatically generated with medium confidence">
            <a:extLst>
              <a:ext uri="{FF2B5EF4-FFF2-40B4-BE49-F238E27FC236}">
                <a16:creationId xmlns:a16="http://schemas.microsoft.com/office/drawing/2014/main" id="{42838ADB-EDC4-9DD1-CD93-33565A4FCD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2491" y="2635168"/>
            <a:ext cx="6079509" cy="4049047"/>
          </a:xfrm>
          <a:prstGeom prst="rect">
            <a:avLst/>
          </a:prstGeom>
        </p:spPr>
      </p:pic>
      <p:pic>
        <p:nvPicPr>
          <p:cNvPr id="9" name="Picture 8" descr="A person standing next to a red car&#10;&#10;Description automatically generated with low confidence">
            <a:extLst>
              <a:ext uri="{FF2B5EF4-FFF2-40B4-BE49-F238E27FC236}">
                <a16:creationId xmlns:a16="http://schemas.microsoft.com/office/drawing/2014/main" id="{F15BB4BC-201B-7CC1-F5E0-FAAD0C9F95FF}"/>
              </a:ext>
            </a:extLst>
          </p:cNvPr>
          <p:cNvPicPr>
            <a:picLocks noChangeAspect="1"/>
          </p:cNvPicPr>
          <p:nvPr/>
        </p:nvPicPr>
        <p:blipFill rotWithShape="1">
          <a:blip r:embed="rId5">
            <a:extLst>
              <a:ext uri="{28A0092B-C50C-407E-A947-70E740481C1C}">
                <a14:useLocalDpi xmlns:a14="http://schemas.microsoft.com/office/drawing/2010/main" val="0"/>
              </a:ext>
            </a:extLst>
          </a:blip>
          <a:srcRect r="2815"/>
          <a:stretch/>
        </p:blipFill>
        <p:spPr>
          <a:xfrm>
            <a:off x="74756" y="2557806"/>
            <a:ext cx="6021244" cy="4126409"/>
          </a:xfrm>
          <a:prstGeom prst="rect">
            <a:avLst/>
          </a:prstGeom>
        </p:spPr>
      </p:pic>
      <p:sp>
        <p:nvSpPr>
          <p:cNvPr id="2" name="TextBox 1">
            <a:extLst>
              <a:ext uri="{FF2B5EF4-FFF2-40B4-BE49-F238E27FC236}">
                <a16:creationId xmlns:a16="http://schemas.microsoft.com/office/drawing/2014/main" id="{F8056139-A11D-FF43-040D-0FE3CC9832C0}"/>
              </a:ext>
            </a:extLst>
          </p:cNvPr>
          <p:cNvSpPr txBox="1"/>
          <p:nvPr/>
        </p:nvSpPr>
        <p:spPr>
          <a:xfrm>
            <a:off x="74756" y="1366092"/>
            <a:ext cx="11399636" cy="1354217"/>
          </a:xfrm>
          <a:prstGeom prst="rect">
            <a:avLst/>
          </a:prstGeom>
          <a:noFill/>
        </p:spPr>
        <p:txBody>
          <a:bodyPr wrap="square" rtlCol="0">
            <a:spAutoFit/>
          </a:bodyPr>
          <a:lstStyle/>
          <a:p>
            <a:pPr marL="285750" indent="-285750">
              <a:buFont typeface="Arial" panose="020B0604020202020204" pitchFamily="34" charset="0"/>
              <a:buChar char="•"/>
            </a:pPr>
            <a:r>
              <a:rPr lang="en-US" sz="3200" b="0" i="0" u="none" strike="noStrike" dirty="0">
                <a:solidFill>
                  <a:srgbClr val="000000"/>
                </a:solidFill>
                <a:effectLst/>
                <a:latin typeface="Times New Roman" panose="02020603050405020304" pitchFamily="18" charset="0"/>
                <a:cs typeface="Times New Roman" panose="02020603050405020304" pitchFamily="18" charset="0"/>
              </a:rPr>
              <a:t>From 2009 to 2022, 80 Medication Cleanouts safely disposed of more than 75,000 pounds of unwanted medication and sharps. </a:t>
            </a:r>
            <a:endParaRPr lang="en-US" sz="3200" b="0" dirty="0">
              <a:effectLst/>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21169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3" name="TextBox 2">
            <a:extLst>
              <a:ext uri="{FF2B5EF4-FFF2-40B4-BE49-F238E27FC236}">
                <a16:creationId xmlns:a16="http://schemas.microsoft.com/office/drawing/2014/main" id="{79BA301B-3A5E-F39E-1B13-A7ABC7EDBB02}"/>
              </a:ext>
            </a:extLst>
          </p:cNvPr>
          <p:cNvSpPr txBox="1"/>
          <p:nvPr/>
        </p:nvSpPr>
        <p:spPr>
          <a:xfrm>
            <a:off x="190864" y="255252"/>
            <a:ext cx="6674069"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Promotion</a:t>
            </a:r>
          </a:p>
        </p:txBody>
      </p:sp>
      <p:pic>
        <p:nvPicPr>
          <p:cNvPr id="5" name="Picture 4" descr="Text&#10;&#10;Description automatically generated">
            <a:extLst>
              <a:ext uri="{FF2B5EF4-FFF2-40B4-BE49-F238E27FC236}">
                <a16:creationId xmlns:a16="http://schemas.microsoft.com/office/drawing/2014/main" id="{E967EBC8-81D2-0CD0-B943-EFDF79FF3F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5986" y="1278219"/>
            <a:ext cx="7226903" cy="5579781"/>
          </a:xfrm>
          <a:prstGeom prst="rect">
            <a:avLst/>
          </a:prstGeom>
        </p:spPr>
      </p:pic>
    </p:spTree>
    <p:extLst>
      <p:ext uri="{BB962C8B-B14F-4D97-AF65-F5344CB8AC3E}">
        <p14:creationId xmlns:p14="http://schemas.microsoft.com/office/powerpoint/2010/main" val="1250432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2" name="TextBox 1">
            <a:extLst>
              <a:ext uri="{FF2B5EF4-FFF2-40B4-BE49-F238E27FC236}">
                <a16:creationId xmlns:a16="http://schemas.microsoft.com/office/drawing/2014/main" id="{99CE3872-E032-5673-A9FE-8A61015D1F5F}"/>
              </a:ext>
            </a:extLst>
          </p:cNvPr>
          <p:cNvSpPr txBox="1"/>
          <p:nvPr/>
        </p:nvSpPr>
        <p:spPr>
          <a:xfrm>
            <a:off x="190864" y="1720840"/>
            <a:ext cx="11288111" cy="3416320"/>
          </a:xfrm>
          <a:prstGeom prst="rect">
            <a:avLst/>
          </a:prstGeom>
          <a:noFill/>
        </p:spPr>
        <p:txBody>
          <a:bodyPr wrap="square" rtlCol="0">
            <a:spAutoFit/>
          </a:bodyPr>
          <a:lstStyle/>
          <a:p>
            <a:r>
              <a:rPr lang="en-US" sz="3600" b="0" i="0" u="none" strike="noStrike" dirty="0">
                <a:solidFill>
                  <a:srgbClr val="000000"/>
                </a:solidFill>
                <a:effectLst/>
                <a:latin typeface="Times New Roman" panose="02020603050405020304" pitchFamily="18" charset="0"/>
              </a:rPr>
              <a:t>The Medication Cleanout Events in Lubbock County, Potter County, and Taylor County have seen a continuous increase in collection from 2009 to 2021 and demonstrate a significant avenue for the proper disposal of unused, expired, or unwanted medications and sharps for West Texas communities. </a:t>
            </a:r>
            <a:endParaRPr lang="en-US" sz="36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9BA301B-3A5E-F39E-1B13-A7ABC7EDBB02}"/>
              </a:ext>
            </a:extLst>
          </p:cNvPr>
          <p:cNvSpPr txBox="1"/>
          <p:nvPr/>
        </p:nvSpPr>
        <p:spPr>
          <a:xfrm>
            <a:off x="190864" y="241388"/>
            <a:ext cx="6674069"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Hypothesis</a:t>
            </a:r>
          </a:p>
        </p:txBody>
      </p:sp>
    </p:spTree>
    <p:extLst>
      <p:ext uri="{BB962C8B-B14F-4D97-AF65-F5344CB8AC3E}">
        <p14:creationId xmlns:p14="http://schemas.microsoft.com/office/powerpoint/2010/main" val="1407687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2" name="TextBox 1">
            <a:extLst>
              <a:ext uri="{FF2B5EF4-FFF2-40B4-BE49-F238E27FC236}">
                <a16:creationId xmlns:a16="http://schemas.microsoft.com/office/drawing/2014/main" id="{99CE3872-E032-5673-A9FE-8A61015D1F5F}"/>
              </a:ext>
            </a:extLst>
          </p:cNvPr>
          <p:cNvSpPr txBox="1"/>
          <p:nvPr/>
        </p:nvSpPr>
        <p:spPr>
          <a:xfrm>
            <a:off x="378372" y="1510091"/>
            <a:ext cx="11288111" cy="2862322"/>
          </a:xfrm>
          <a:prstGeom prst="rect">
            <a:avLst/>
          </a:prstGeom>
          <a:noFill/>
        </p:spPr>
        <p:txBody>
          <a:bodyPr wrap="square" rtlCol="0">
            <a:spAutoFit/>
          </a:bodyPr>
          <a:lstStyle/>
          <a:p>
            <a:pPr marL="457200" indent="-457200">
              <a:buFont typeface="Arial" panose="020B0604020202020204" pitchFamily="34" charset="0"/>
              <a:buChar char="•"/>
            </a:pPr>
            <a:r>
              <a:rPr lang="en-US" sz="3600" b="0" i="0" u="none" strike="noStrike" dirty="0">
                <a:solidFill>
                  <a:srgbClr val="000000"/>
                </a:solidFill>
                <a:effectLst/>
                <a:latin typeface="Times New Roman" panose="02020603050405020304" pitchFamily="18" charset="0"/>
              </a:rPr>
              <a:t>Utilizing Texas Health Data reported by the Texas Department of State Health Services,</a:t>
            </a:r>
            <a:r>
              <a:rPr lang="en-US" sz="3600" dirty="0">
                <a:solidFill>
                  <a:srgbClr val="000000"/>
                </a:solidFill>
                <a:latin typeface="Times New Roman" panose="02020603050405020304" pitchFamily="18" charset="0"/>
              </a:rPr>
              <a:t> </a:t>
            </a:r>
            <a:r>
              <a:rPr lang="en-US" sz="3600" b="0" i="0" u="none" strike="noStrike" dirty="0">
                <a:solidFill>
                  <a:srgbClr val="000000"/>
                </a:solidFill>
                <a:effectLst/>
                <a:latin typeface="Times New Roman" panose="02020603050405020304" pitchFamily="18" charset="0"/>
              </a:rPr>
              <a:t>data regarding opioid related poison center calls was extracted for Lubbock County, Potter County, and Taylor County from 2009-2021</a:t>
            </a:r>
            <a:r>
              <a:rPr lang="en-US" sz="3600" b="0" i="0" u="none" strike="noStrike" baseline="30000" dirty="0">
                <a:solidFill>
                  <a:srgbClr val="000000"/>
                </a:solidFill>
                <a:effectLst/>
                <a:latin typeface="Times New Roman" panose="02020603050405020304" pitchFamily="18" charset="0"/>
              </a:rPr>
              <a:t>2</a:t>
            </a:r>
            <a:r>
              <a:rPr lang="en-US" sz="3600" b="0" i="0" u="none" strike="noStrike" dirty="0">
                <a:solidFill>
                  <a:srgbClr val="000000"/>
                </a:solidFill>
                <a:effectLst/>
                <a:latin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9BA301B-3A5E-F39E-1B13-A7ABC7EDBB02}"/>
              </a:ext>
            </a:extLst>
          </p:cNvPr>
          <p:cNvSpPr txBox="1"/>
          <p:nvPr/>
        </p:nvSpPr>
        <p:spPr>
          <a:xfrm>
            <a:off x="190864" y="255252"/>
            <a:ext cx="6674069"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Background Data</a:t>
            </a:r>
          </a:p>
        </p:txBody>
      </p:sp>
    </p:spTree>
    <p:extLst>
      <p:ext uri="{BB962C8B-B14F-4D97-AF65-F5344CB8AC3E}">
        <p14:creationId xmlns:p14="http://schemas.microsoft.com/office/powerpoint/2010/main" val="3215174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2" name="TextBox 1">
            <a:extLst>
              <a:ext uri="{FF2B5EF4-FFF2-40B4-BE49-F238E27FC236}">
                <a16:creationId xmlns:a16="http://schemas.microsoft.com/office/drawing/2014/main" id="{99CE3872-E032-5673-A9FE-8A61015D1F5F}"/>
              </a:ext>
            </a:extLst>
          </p:cNvPr>
          <p:cNvSpPr txBox="1"/>
          <p:nvPr/>
        </p:nvSpPr>
        <p:spPr>
          <a:xfrm>
            <a:off x="378372" y="1510091"/>
            <a:ext cx="11288111" cy="2862322"/>
          </a:xfrm>
          <a:prstGeom prst="rect">
            <a:avLst/>
          </a:prstGeom>
          <a:noFill/>
        </p:spPr>
        <p:txBody>
          <a:bodyPr wrap="square" rtlCol="0">
            <a:spAutoFit/>
          </a:bodyPr>
          <a:lstStyle/>
          <a:p>
            <a:pPr marL="571500" indent="-571500">
              <a:buFont typeface="Arial" panose="020B0604020202020204" pitchFamily="34" charset="0"/>
              <a:buChar char="•"/>
            </a:pPr>
            <a:r>
              <a:rPr lang="en-US" sz="3600" b="0" i="0" u="none" strike="noStrike" dirty="0">
                <a:solidFill>
                  <a:srgbClr val="000000"/>
                </a:solidFill>
                <a:effectLst/>
                <a:latin typeface="Times New Roman" panose="02020603050405020304" pitchFamily="18" charset="0"/>
              </a:rPr>
              <a:t>Data was obtained from the director of the Medication Cleanout events for all three event locations (Lubbock County, Potter County, and Taylor County) in order to evaluate trends in collection during these take-back events from 2009 to 2021</a:t>
            </a:r>
            <a:r>
              <a:rPr lang="en-US" sz="3600" b="0" i="0" u="none" strike="noStrike" baseline="30000" dirty="0">
                <a:solidFill>
                  <a:srgbClr val="000000"/>
                </a:solidFill>
                <a:effectLst/>
                <a:latin typeface="Times New Roman" panose="02020603050405020304" pitchFamily="18" charset="0"/>
              </a:rPr>
              <a:t>3</a:t>
            </a:r>
            <a:r>
              <a:rPr lang="en-US" sz="3600" b="0" i="0" u="none" strike="noStrike" dirty="0">
                <a:solidFill>
                  <a:srgbClr val="000000"/>
                </a:solidFill>
                <a:effectLst/>
                <a:latin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9BA301B-3A5E-F39E-1B13-A7ABC7EDBB02}"/>
              </a:ext>
            </a:extLst>
          </p:cNvPr>
          <p:cNvSpPr txBox="1"/>
          <p:nvPr/>
        </p:nvSpPr>
        <p:spPr>
          <a:xfrm>
            <a:off x="190864" y="248319"/>
            <a:ext cx="6674069"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Data </a:t>
            </a:r>
          </a:p>
        </p:txBody>
      </p:sp>
    </p:spTree>
    <p:extLst>
      <p:ext uri="{BB962C8B-B14F-4D97-AF65-F5344CB8AC3E}">
        <p14:creationId xmlns:p14="http://schemas.microsoft.com/office/powerpoint/2010/main" val="6912475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1212</TotalTime>
  <Words>630</Words>
  <Application>Microsoft Macintosh PowerPoint</Application>
  <PresentationFormat>Widescreen</PresentationFormat>
  <Paragraphs>88</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Source Sans Pro Black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Sarah Neal Secrest Horne</cp:lastModifiedBy>
  <cp:revision>308</cp:revision>
  <dcterms:created xsi:type="dcterms:W3CDTF">2023-03-20T19:13:22Z</dcterms:created>
  <dcterms:modified xsi:type="dcterms:W3CDTF">2023-04-21T20:21:47Z</dcterms:modified>
</cp:coreProperties>
</file>