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6" r:id="rId1"/>
    <p:sldMasterId id="2147484138" r:id="rId2"/>
  </p:sld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4200"/>
    <a:srgbClr val="FF5357"/>
    <a:srgbClr val="DE3D3F"/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729"/>
  </p:normalViewPr>
  <p:slideViewPr>
    <p:cSldViewPr snapToGrid="0">
      <p:cViewPr varScale="1">
        <p:scale>
          <a:sx n="109" d="100"/>
          <a:sy n="109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99848-C9B8-43F8-BC6F-9B9FC24A2AF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D1C8F3-F34E-4B84-8A05-775191D7CFA2}">
      <dgm:prSet custT="1"/>
      <dgm:spPr>
        <a:solidFill>
          <a:srgbClr val="9E4200"/>
        </a:solidFill>
      </dgm:spPr>
      <dgm:t>
        <a:bodyPr/>
        <a:lstStyle/>
        <a:p>
          <a:r>
            <a:rPr lang="en-US" sz="2400" dirty="0"/>
            <a:t>Lack of access to medical insurance is a barrier to positive health outcomes for many Lubbock dermatology patients.</a:t>
          </a:r>
        </a:p>
      </dgm:t>
    </dgm:pt>
    <dgm:pt modelId="{3CE5221E-45B2-4268-B772-F492AEAB3403}" type="parTrans" cxnId="{D0E4A3D3-1058-4A83-8FD8-FC16A4AAD188}">
      <dgm:prSet/>
      <dgm:spPr/>
      <dgm:t>
        <a:bodyPr/>
        <a:lstStyle/>
        <a:p>
          <a:endParaRPr lang="en-US"/>
        </a:p>
      </dgm:t>
    </dgm:pt>
    <dgm:pt modelId="{5D827625-98CD-433E-A7BF-469F73FE2F69}" type="sibTrans" cxnId="{D0E4A3D3-1058-4A83-8FD8-FC16A4AAD188}">
      <dgm:prSet/>
      <dgm:spPr/>
      <dgm:t>
        <a:bodyPr/>
        <a:lstStyle/>
        <a:p>
          <a:endParaRPr lang="en-US"/>
        </a:p>
      </dgm:t>
    </dgm:pt>
    <dgm:pt modelId="{F20BDB9D-B640-4BF2-870B-83F4ACD2E0D0}">
      <dgm:prSet custT="1"/>
      <dgm:spPr/>
      <dgm:t>
        <a:bodyPr/>
        <a:lstStyle/>
        <a:p>
          <a:r>
            <a:rPr lang="en-US" sz="2400" dirty="0"/>
            <a:t>Some populations may be more at-risk.</a:t>
          </a:r>
        </a:p>
      </dgm:t>
    </dgm:pt>
    <dgm:pt modelId="{30743BA0-58A4-4099-9AE7-23F709C69951}" type="parTrans" cxnId="{5E6E5B1C-C615-4CEB-A715-C710FE992212}">
      <dgm:prSet/>
      <dgm:spPr/>
      <dgm:t>
        <a:bodyPr/>
        <a:lstStyle/>
        <a:p>
          <a:endParaRPr lang="en-US"/>
        </a:p>
      </dgm:t>
    </dgm:pt>
    <dgm:pt modelId="{6B96B7E4-6BE7-4E0C-81F0-A0C7F7F75BF5}" type="sibTrans" cxnId="{5E6E5B1C-C615-4CEB-A715-C710FE992212}">
      <dgm:prSet/>
      <dgm:spPr/>
      <dgm:t>
        <a:bodyPr/>
        <a:lstStyle/>
        <a:p>
          <a:endParaRPr lang="en-US"/>
        </a:p>
      </dgm:t>
    </dgm:pt>
    <dgm:pt modelId="{2BE937A5-A9BF-4315-9311-9BB866CA336D}">
      <dgm:prSet custT="1"/>
      <dgm:spPr/>
      <dgm:t>
        <a:bodyPr/>
        <a:lstStyle/>
        <a:p>
          <a:r>
            <a:rPr lang="en-US" sz="2400" dirty="0"/>
            <a:t>What resources are available to those populations?</a:t>
          </a:r>
        </a:p>
      </dgm:t>
    </dgm:pt>
    <dgm:pt modelId="{262E4DAE-F6F1-4315-9527-A4CB8B1A66B0}" type="parTrans" cxnId="{AD30F47B-14DC-41A2-B447-A70AD5ED71A9}">
      <dgm:prSet/>
      <dgm:spPr/>
      <dgm:t>
        <a:bodyPr/>
        <a:lstStyle/>
        <a:p>
          <a:endParaRPr lang="en-US"/>
        </a:p>
      </dgm:t>
    </dgm:pt>
    <dgm:pt modelId="{9EACD9FB-1868-406F-B1A3-890785C4049B}" type="sibTrans" cxnId="{AD30F47B-14DC-41A2-B447-A70AD5ED71A9}">
      <dgm:prSet/>
      <dgm:spPr/>
      <dgm:t>
        <a:bodyPr/>
        <a:lstStyle/>
        <a:p>
          <a:endParaRPr lang="en-US"/>
        </a:p>
      </dgm:t>
    </dgm:pt>
    <dgm:pt modelId="{595DD0E8-BF8D-0248-9E38-D07C17B4A436}" type="pres">
      <dgm:prSet presAssocID="{B2C99848-C9B8-43F8-BC6F-9B9FC24A2AF8}" presName="Name0" presStyleCnt="0">
        <dgm:presLayoutVars>
          <dgm:dir/>
          <dgm:animLvl val="lvl"/>
          <dgm:resizeHandles val="exact"/>
        </dgm:presLayoutVars>
      </dgm:prSet>
      <dgm:spPr/>
    </dgm:pt>
    <dgm:pt modelId="{1EE7794A-EB26-7349-8472-1686144ED7BB}" type="pres">
      <dgm:prSet presAssocID="{2BE937A5-A9BF-4315-9311-9BB866CA336D}" presName="boxAndChildren" presStyleCnt="0"/>
      <dgm:spPr/>
    </dgm:pt>
    <dgm:pt modelId="{6C090989-8C60-464E-8D8D-8397ACB2DE51}" type="pres">
      <dgm:prSet presAssocID="{2BE937A5-A9BF-4315-9311-9BB866CA336D}" presName="parentTextBox" presStyleLbl="node1" presStyleIdx="0" presStyleCnt="3"/>
      <dgm:spPr/>
    </dgm:pt>
    <dgm:pt modelId="{A6E5D0D3-8BD3-1A4C-818F-997D2F18B9A3}" type="pres">
      <dgm:prSet presAssocID="{6B96B7E4-6BE7-4E0C-81F0-A0C7F7F75BF5}" presName="sp" presStyleCnt="0"/>
      <dgm:spPr/>
    </dgm:pt>
    <dgm:pt modelId="{DC71E70C-2409-5445-9351-95E80FB1EAC5}" type="pres">
      <dgm:prSet presAssocID="{F20BDB9D-B640-4BF2-870B-83F4ACD2E0D0}" presName="arrowAndChildren" presStyleCnt="0"/>
      <dgm:spPr/>
    </dgm:pt>
    <dgm:pt modelId="{AFCBCF31-4A06-CE4B-B2DC-335BC1D61BC2}" type="pres">
      <dgm:prSet presAssocID="{F20BDB9D-B640-4BF2-870B-83F4ACD2E0D0}" presName="parentTextArrow" presStyleLbl="node1" presStyleIdx="1" presStyleCnt="3"/>
      <dgm:spPr/>
    </dgm:pt>
    <dgm:pt modelId="{897427D7-14AC-CD44-8704-44EC0B6A6F47}" type="pres">
      <dgm:prSet presAssocID="{5D827625-98CD-433E-A7BF-469F73FE2F69}" presName="sp" presStyleCnt="0"/>
      <dgm:spPr/>
    </dgm:pt>
    <dgm:pt modelId="{6D1E0CC0-25A3-4D46-9F32-7B7B08ED5D72}" type="pres">
      <dgm:prSet presAssocID="{06D1C8F3-F34E-4B84-8A05-775191D7CFA2}" presName="arrowAndChildren" presStyleCnt="0"/>
      <dgm:spPr/>
    </dgm:pt>
    <dgm:pt modelId="{EF1948E1-129E-4C40-A62F-BAC6352657FC}" type="pres">
      <dgm:prSet presAssocID="{06D1C8F3-F34E-4B84-8A05-775191D7CFA2}" presName="parentTextArrow" presStyleLbl="node1" presStyleIdx="2" presStyleCnt="3"/>
      <dgm:spPr/>
    </dgm:pt>
  </dgm:ptLst>
  <dgm:cxnLst>
    <dgm:cxn modelId="{5E6E5B1C-C615-4CEB-A715-C710FE992212}" srcId="{B2C99848-C9B8-43F8-BC6F-9B9FC24A2AF8}" destId="{F20BDB9D-B640-4BF2-870B-83F4ACD2E0D0}" srcOrd="1" destOrd="0" parTransId="{30743BA0-58A4-4099-9AE7-23F709C69951}" sibTransId="{6B96B7E4-6BE7-4E0C-81F0-A0C7F7F75BF5}"/>
    <dgm:cxn modelId="{EA6DF825-B1C6-D94A-A556-CAC8832C9D9B}" type="presOf" srcId="{F20BDB9D-B640-4BF2-870B-83F4ACD2E0D0}" destId="{AFCBCF31-4A06-CE4B-B2DC-335BC1D61BC2}" srcOrd="0" destOrd="0" presId="urn:microsoft.com/office/officeart/2005/8/layout/process4"/>
    <dgm:cxn modelId="{AD30F47B-14DC-41A2-B447-A70AD5ED71A9}" srcId="{B2C99848-C9B8-43F8-BC6F-9B9FC24A2AF8}" destId="{2BE937A5-A9BF-4315-9311-9BB866CA336D}" srcOrd="2" destOrd="0" parTransId="{262E4DAE-F6F1-4315-9527-A4CB8B1A66B0}" sibTransId="{9EACD9FB-1868-406F-B1A3-890785C4049B}"/>
    <dgm:cxn modelId="{5CAF849E-F204-EE49-981F-D617DE305118}" type="presOf" srcId="{B2C99848-C9B8-43F8-BC6F-9B9FC24A2AF8}" destId="{595DD0E8-BF8D-0248-9E38-D07C17B4A436}" srcOrd="0" destOrd="0" presId="urn:microsoft.com/office/officeart/2005/8/layout/process4"/>
    <dgm:cxn modelId="{675627BD-29FC-814F-AEE0-42176D1AD563}" type="presOf" srcId="{2BE937A5-A9BF-4315-9311-9BB866CA336D}" destId="{6C090989-8C60-464E-8D8D-8397ACB2DE51}" srcOrd="0" destOrd="0" presId="urn:microsoft.com/office/officeart/2005/8/layout/process4"/>
    <dgm:cxn modelId="{D0E4A3D3-1058-4A83-8FD8-FC16A4AAD188}" srcId="{B2C99848-C9B8-43F8-BC6F-9B9FC24A2AF8}" destId="{06D1C8F3-F34E-4B84-8A05-775191D7CFA2}" srcOrd="0" destOrd="0" parTransId="{3CE5221E-45B2-4268-B772-F492AEAB3403}" sibTransId="{5D827625-98CD-433E-A7BF-469F73FE2F69}"/>
    <dgm:cxn modelId="{5A49B5EF-15E6-F145-A89E-6945205E436B}" type="presOf" srcId="{06D1C8F3-F34E-4B84-8A05-775191D7CFA2}" destId="{EF1948E1-129E-4C40-A62F-BAC6352657FC}" srcOrd="0" destOrd="0" presId="urn:microsoft.com/office/officeart/2005/8/layout/process4"/>
    <dgm:cxn modelId="{7E4E5A5A-599A-834C-B6AD-0F1C5C2596D8}" type="presParOf" srcId="{595DD0E8-BF8D-0248-9E38-D07C17B4A436}" destId="{1EE7794A-EB26-7349-8472-1686144ED7BB}" srcOrd="0" destOrd="0" presId="urn:microsoft.com/office/officeart/2005/8/layout/process4"/>
    <dgm:cxn modelId="{2B20768A-F583-4043-B21B-FD583A7B9281}" type="presParOf" srcId="{1EE7794A-EB26-7349-8472-1686144ED7BB}" destId="{6C090989-8C60-464E-8D8D-8397ACB2DE51}" srcOrd="0" destOrd="0" presId="urn:microsoft.com/office/officeart/2005/8/layout/process4"/>
    <dgm:cxn modelId="{2AE2B850-3A51-6242-A9B8-50F0DEC02180}" type="presParOf" srcId="{595DD0E8-BF8D-0248-9E38-D07C17B4A436}" destId="{A6E5D0D3-8BD3-1A4C-818F-997D2F18B9A3}" srcOrd="1" destOrd="0" presId="urn:microsoft.com/office/officeart/2005/8/layout/process4"/>
    <dgm:cxn modelId="{43CD8222-F7D3-9C43-8B00-FBC1A8E49BE8}" type="presParOf" srcId="{595DD0E8-BF8D-0248-9E38-D07C17B4A436}" destId="{DC71E70C-2409-5445-9351-95E80FB1EAC5}" srcOrd="2" destOrd="0" presId="urn:microsoft.com/office/officeart/2005/8/layout/process4"/>
    <dgm:cxn modelId="{465C0BFC-5ADD-F548-91D4-704169DC95D4}" type="presParOf" srcId="{DC71E70C-2409-5445-9351-95E80FB1EAC5}" destId="{AFCBCF31-4A06-CE4B-B2DC-335BC1D61BC2}" srcOrd="0" destOrd="0" presId="urn:microsoft.com/office/officeart/2005/8/layout/process4"/>
    <dgm:cxn modelId="{C6BEC794-82B4-A44A-AB63-43C864856B1C}" type="presParOf" srcId="{595DD0E8-BF8D-0248-9E38-D07C17B4A436}" destId="{897427D7-14AC-CD44-8704-44EC0B6A6F47}" srcOrd="3" destOrd="0" presId="urn:microsoft.com/office/officeart/2005/8/layout/process4"/>
    <dgm:cxn modelId="{C0B789D0-0207-694F-9FBE-3D0ADE46FD9D}" type="presParOf" srcId="{595DD0E8-BF8D-0248-9E38-D07C17B4A436}" destId="{6D1E0CC0-25A3-4D46-9F32-7B7B08ED5D72}" srcOrd="4" destOrd="0" presId="urn:microsoft.com/office/officeart/2005/8/layout/process4"/>
    <dgm:cxn modelId="{05718486-94CD-764C-B19A-9E1AD53F6941}" type="presParOf" srcId="{6D1E0CC0-25A3-4D46-9F32-7B7B08ED5D72}" destId="{EF1948E1-129E-4C40-A62F-BAC6352657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1EB37B-D87F-498A-81FC-66F504B86313}" type="doc">
      <dgm:prSet loTypeId="urn:microsoft.com/office/officeart/2005/8/layout/vList2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06B4B9-6289-46DE-B1F7-B9391B5920BB}">
      <dgm:prSet/>
      <dgm:spPr/>
      <dgm:t>
        <a:bodyPr/>
        <a:lstStyle/>
        <a:p>
          <a:r>
            <a:rPr lang="en-US" dirty="0"/>
            <a:t>The prevalence of nonmelanoma skin cancer (NMSC) within Lubbock’s uninsured population. </a:t>
          </a:r>
        </a:p>
      </dgm:t>
    </dgm:pt>
    <dgm:pt modelId="{2CCD6312-11A4-41F0-8F07-8EAC1B0666B4}" type="parTrans" cxnId="{DAC6DC7E-EA2B-485E-BCE5-944AE72CFAAD}">
      <dgm:prSet/>
      <dgm:spPr/>
      <dgm:t>
        <a:bodyPr/>
        <a:lstStyle/>
        <a:p>
          <a:endParaRPr lang="en-US"/>
        </a:p>
      </dgm:t>
    </dgm:pt>
    <dgm:pt modelId="{D34306F5-4C79-406E-8054-E403539C9C8F}" type="sibTrans" cxnId="{DAC6DC7E-EA2B-485E-BCE5-944AE72CFAAD}">
      <dgm:prSet/>
      <dgm:spPr/>
      <dgm:t>
        <a:bodyPr/>
        <a:lstStyle/>
        <a:p>
          <a:endParaRPr lang="en-US"/>
        </a:p>
      </dgm:t>
    </dgm:pt>
    <dgm:pt modelId="{9436BC3D-8901-4DD5-9E74-F3A42A243416}">
      <dgm:prSet/>
      <dgm:spPr/>
      <dgm:t>
        <a:bodyPr/>
        <a:lstStyle/>
        <a:p>
          <a:r>
            <a:rPr lang="en-US" dirty="0"/>
            <a:t>Who are the most at-risk groups within the uninsured. </a:t>
          </a:r>
        </a:p>
      </dgm:t>
    </dgm:pt>
    <dgm:pt modelId="{CBFDD97C-60A5-4E44-BE10-543CF20975BD}" type="parTrans" cxnId="{1BE67B9F-E04E-4E6A-9D63-8E6FC27F9E9F}">
      <dgm:prSet/>
      <dgm:spPr/>
      <dgm:t>
        <a:bodyPr/>
        <a:lstStyle/>
        <a:p>
          <a:endParaRPr lang="en-US"/>
        </a:p>
      </dgm:t>
    </dgm:pt>
    <dgm:pt modelId="{5BF8BB54-BACA-47EF-BF9F-AD2380320FB2}" type="sibTrans" cxnId="{1BE67B9F-E04E-4E6A-9D63-8E6FC27F9E9F}">
      <dgm:prSet/>
      <dgm:spPr/>
      <dgm:t>
        <a:bodyPr/>
        <a:lstStyle/>
        <a:p>
          <a:endParaRPr lang="en-US"/>
        </a:p>
      </dgm:t>
    </dgm:pt>
    <dgm:pt modelId="{0B6175F6-A8C9-4268-B212-9D4A6B73F0F7}">
      <dgm:prSet/>
      <dgm:spPr/>
      <dgm:t>
        <a:bodyPr/>
        <a:lstStyle/>
        <a:p>
          <a:r>
            <a:rPr lang="en-US"/>
            <a:t>The free services offered to this population through Lubbock Impact’s “Dermatology Nights” events. </a:t>
          </a:r>
        </a:p>
      </dgm:t>
    </dgm:pt>
    <dgm:pt modelId="{5BF9B6F5-E62A-4921-94D3-CFE48C1AC73F}" type="parTrans" cxnId="{7CC05B0C-F3EC-40CE-967A-1E72FA077E4E}">
      <dgm:prSet/>
      <dgm:spPr/>
      <dgm:t>
        <a:bodyPr/>
        <a:lstStyle/>
        <a:p>
          <a:endParaRPr lang="en-US"/>
        </a:p>
      </dgm:t>
    </dgm:pt>
    <dgm:pt modelId="{CC795E00-329C-49AC-8CF6-6249F5A539DE}" type="sibTrans" cxnId="{7CC05B0C-F3EC-40CE-967A-1E72FA077E4E}">
      <dgm:prSet/>
      <dgm:spPr/>
      <dgm:t>
        <a:bodyPr/>
        <a:lstStyle/>
        <a:p>
          <a:endParaRPr lang="en-US"/>
        </a:p>
      </dgm:t>
    </dgm:pt>
    <dgm:pt modelId="{C076BE5F-2E15-2D49-91F8-32AA4C6F7C9F}" type="pres">
      <dgm:prSet presAssocID="{601EB37B-D87F-498A-81FC-66F504B86313}" presName="linear" presStyleCnt="0">
        <dgm:presLayoutVars>
          <dgm:animLvl val="lvl"/>
          <dgm:resizeHandles val="exact"/>
        </dgm:presLayoutVars>
      </dgm:prSet>
      <dgm:spPr/>
    </dgm:pt>
    <dgm:pt modelId="{DDA6D3CF-620C-9D49-8244-F5DB7619BA42}" type="pres">
      <dgm:prSet presAssocID="{6806B4B9-6289-46DE-B1F7-B9391B5920BB}" presName="parentText" presStyleLbl="node1" presStyleIdx="0" presStyleCnt="3" custLinFactY="-7045" custLinFactNeighborY="-100000">
        <dgm:presLayoutVars>
          <dgm:chMax val="0"/>
          <dgm:bulletEnabled val="1"/>
        </dgm:presLayoutVars>
      </dgm:prSet>
      <dgm:spPr/>
    </dgm:pt>
    <dgm:pt modelId="{8DBEF163-335F-BB47-B8C9-9AC086244E18}" type="pres">
      <dgm:prSet presAssocID="{D34306F5-4C79-406E-8054-E403539C9C8F}" presName="spacer" presStyleCnt="0"/>
      <dgm:spPr/>
    </dgm:pt>
    <dgm:pt modelId="{A42E0286-859F-7041-9DD2-17119F30BF63}" type="pres">
      <dgm:prSet presAssocID="{9436BC3D-8901-4DD5-9E74-F3A42A243416}" presName="parentText" presStyleLbl="node1" presStyleIdx="1" presStyleCnt="3" custLinFactNeighborY="23955">
        <dgm:presLayoutVars>
          <dgm:chMax val="0"/>
          <dgm:bulletEnabled val="1"/>
        </dgm:presLayoutVars>
      </dgm:prSet>
      <dgm:spPr/>
    </dgm:pt>
    <dgm:pt modelId="{91D6595C-162C-A24C-BD1A-8DDC75FDE9DC}" type="pres">
      <dgm:prSet presAssocID="{5BF8BB54-BACA-47EF-BF9F-AD2380320FB2}" presName="spacer" presStyleCnt="0"/>
      <dgm:spPr/>
    </dgm:pt>
    <dgm:pt modelId="{92788644-7A98-D643-88A5-1396EFE61559}" type="pres">
      <dgm:prSet presAssocID="{0B6175F6-A8C9-4268-B212-9D4A6B73F0F7}" presName="parentText" presStyleLbl="node1" presStyleIdx="2" presStyleCnt="3" custLinFactY="13227" custLinFactNeighborY="100000">
        <dgm:presLayoutVars>
          <dgm:chMax val="0"/>
          <dgm:bulletEnabled val="1"/>
        </dgm:presLayoutVars>
      </dgm:prSet>
      <dgm:spPr/>
    </dgm:pt>
  </dgm:ptLst>
  <dgm:cxnLst>
    <dgm:cxn modelId="{294A1506-F480-6E49-8FC2-E4560229C319}" type="presOf" srcId="{9436BC3D-8901-4DD5-9E74-F3A42A243416}" destId="{A42E0286-859F-7041-9DD2-17119F30BF63}" srcOrd="0" destOrd="0" presId="urn:microsoft.com/office/officeart/2005/8/layout/vList2"/>
    <dgm:cxn modelId="{7CC05B0C-F3EC-40CE-967A-1E72FA077E4E}" srcId="{601EB37B-D87F-498A-81FC-66F504B86313}" destId="{0B6175F6-A8C9-4268-B212-9D4A6B73F0F7}" srcOrd="2" destOrd="0" parTransId="{5BF9B6F5-E62A-4921-94D3-CFE48C1AC73F}" sibTransId="{CC795E00-329C-49AC-8CF6-6249F5A539DE}"/>
    <dgm:cxn modelId="{DAC6DC7E-EA2B-485E-BCE5-944AE72CFAAD}" srcId="{601EB37B-D87F-498A-81FC-66F504B86313}" destId="{6806B4B9-6289-46DE-B1F7-B9391B5920BB}" srcOrd="0" destOrd="0" parTransId="{2CCD6312-11A4-41F0-8F07-8EAC1B0666B4}" sibTransId="{D34306F5-4C79-406E-8054-E403539C9C8F}"/>
    <dgm:cxn modelId="{1BE67B9F-E04E-4E6A-9D63-8E6FC27F9E9F}" srcId="{601EB37B-D87F-498A-81FC-66F504B86313}" destId="{9436BC3D-8901-4DD5-9E74-F3A42A243416}" srcOrd="1" destOrd="0" parTransId="{CBFDD97C-60A5-4E44-BE10-543CF20975BD}" sibTransId="{5BF8BB54-BACA-47EF-BF9F-AD2380320FB2}"/>
    <dgm:cxn modelId="{62EED4B6-FC97-744D-B6DB-1EE2F13E18C7}" type="presOf" srcId="{0B6175F6-A8C9-4268-B212-9D4A6B73F0F7}" destId="{92788644-7A98-D643-88A5-1396EFE61559}" srcOrd="0" destOrd="0" presId="urn:microsoft.com/office/officeart/2005/8/layout/vList2"/>
    <dgm:cxn modelId="{36FC3DF7-20EA-8D45-AFCD-E986B50DB45B}" type="presOf" srcId="{6806B4B9-6289-46DE-B1F7-B9391B5920BB}" destId="{DDA6D3CF-620C-9D49-8244-F5DB7619BA42}" srcOrd="0" destOrd="0" presId="urn:microsoft.com/office/officeart/2005/8/layout/vList2"/>
    <dgm:cxn modelId="{55A430FE-7CAB-7D4B-B1AB-9FC58DEE0AB1}" type="presOf" srcId="{601EB37B-D87F-498A-81FC-66F504B86313}" destId="{C076BE5F-2E15-2D49-91F8-32AA4C6F7C9F}" srcOrd="0" destOrd="0" presId="urn:microsoft.com/office/officeart/2005/8/layout/vList2"/>
    <dgm:cxn modelId="{186D260E-82CF-3C4D-A679-A27EBF92402E}" type="presParOf" srcId="{C076BE5F-2E15-2D49-91F8-32AA4C6F7C9F}" destId="{DDA6D3CF-620C-9D49-8244-F5DB7619BA42}" srcOrd="0" destOrd="0" presId="urn:microsoft.com/office/officeart/2005/8/layout/vList2"/>
    <dgm:cxn modelId="{03AC1CAB-6865-274C-9D23-4DDCAFF66E8D}" type="presParOf" srcId="{C076BE5F-2E15-2D49-91F8-32AA4C6F7C9F}" destId="{8DBEF163-335F-BB47-B8C9-9AC086244E18}" srcOrd="1" destOrd="0" presId="urn:microsoft.com/office/officeart/2005/8/layout/vList2"/>
    <dgm:cxn modelId="{0ACF17E5-AC9B-5440-BD2E-9AA6569702D5}" type="presParOf" srcId="{C076BE5F-2E15-2D49-91F8-32AA4C6F7C9F}" destId="{A42E0286-859F-7041-9DD2-17119F30BF63}" srcOrd="2" destOrd="0" presId="urn:microsoft.com/office/officeart/2005/8/layout/vList2"/>
    <dgm:cxn modelId="{71AE0457-CA0F-8A48-B4EE-AE89C233967E}" type="presParOf" srcId="{C076BE5F-2E15-2D49-91F8-32AA4C6F7C9F}" destId="{91D6595C-162C-A24C-BD1A-8DDC75FDE9DC}" srcOrd="3" destOrd="0" presId="urn:microsoft.com/office/officeart/2005/8/layout/vList2"/>
    <dgm:cxn modelId="{04EB79B5-BBD8-7148-B7C7-9F5C8560509E}" type="presParOf" srcId="{C076BE5F-2E15-2D49-91F8-32AA4C6F7C9F}" destId="{92788644-7A98-D643-88A5-1396EFE615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E1448-D0B3-440A-B9D7-132BA96F9F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DF2D1-E877-4AB1-B37E-68F62C45DFF1}">
      <dgm:prSet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9E4200"/>
          </a:solidFill>
        </a:ln>
      </dgm:spPr>
      <dgm:t>
        <a:bodyPr/>
        <a:lstStyle/>
        <a:p>
          <a:r>
            <a:rPr lang="en-US" dirty="0"/>
            <a:t>16.1% of the Lubbock, Texas population is uninsured. </a:t>
          </a:r>
        </a:p>
      </dgm:t>
    </dgm:pt>
    <dgm:pt modelId="{2FFE3312-8A08-465C-936B-0CBC6E7DA82E}" type="parTrans" cxnId="{454CCC6C-C6B7-46C9-8544-9C8538D46072}">
      <dgm:prSet/>
      <dgm:spPr/>
      <dgm:t>
        <a:bodyPr/>
        <a:lstStyle/>
        <a:p>
          <a:endParaRPr lang="en-US"/>
        </a:p>
      </dgm:t>
    </dgm:pt>
    <dgm:pt modelId="{22897229-73B9-483A-BFDC-78FAA9828EC6}" type="sibTrans" cxnId="{454CCC6C-C6B7-46C9-8544-9C8538D46072}">
      <dgm:prSet/>
      <dgm:spPr/>
      <dgm:t>
        <a:bodyPr/>
        <a:lstStyle/>
        <a:p>
          <a:endParaRPr lang="en-US"/>
        </a:p>
      </dgm:t>
    </dgm:pt>
    <dgm:pt modelId="{3AF1D7C5-4B5B-40EA-B2EB-A3DB6F14644B}">
      <dgm:prSet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9E4200"/>
          </a:solidFill>
        </a:ln>
      </dgm:spPr>
      <dgm:t>
        <a:bodyPr/>
        <a:lstStyle/>
        <a:p>
          <a:r>
            <a:rPr lang="en-US" dirty="0"/>
            <a:t>Significantly higher incidence of NMSC in Lubbock uninsured patients (1.4%) compared to the US population (0.65% - 1.05%).</a:t>
          </a:r>
        </a:p>
      </dgm:t>
    </dgm:pt>
    <dgm:pt modelId="{5DCB50F3-CFE7-4C62-A227-95AC41E590A7}" type="parTrans" cxnId="{F17E4230-7B9E-4914-8580-E159EC32FF2B}">
      <dgm:prSet/>
      <dgm:spPr/>
      <dgm:t>
        <a:bodyPr/>
        <a:lstStyle/>
        <a:p>
          <a:endParaRPr lang="en-US"/>
        </a:p>
      </dgm:t>
    </dgm:pt>
    <dgm:pt modelId="{7EE80C4D-7699-4F25-8CF5-29ECB56DCE92}" type="sibTrans" cxnId="{F17E4230-7B9E-4914-8580-E159EC32FF2B}">
      <dgm:prSet/>
      <dgm:spPr/>
      <dgm:t>
        <a:bodyPr/>
        <a:lstStyle/>
        <a:p>
          <a:endParaRPr lang="en-US"/>
        </a:p>
      </dgm:t>
    </dgm:pt>
    <dgm:pt modelId="{654B1E72-D11D-C049-A909-F8A51C9F9B10}" type="pres">
      <dgm:prSet presAssocID="{C61E1448-D0B3-440A-B9D7-132BA96F9F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71DEDB-EB56-8B49-885C-128FEC66C855}" type="pres">
      <dgm:prSet presAssocID="{BD1DF2D1-E877-4AB1-B37E-68F62C45DFF1}" presName="hierRoot1" presStyleCnt="0"/>
      <dgm:spPr/>
    </dgm:pt>
    <dgm:pt modelId="{B76A8D74-79B3-9843-8001-B43E7AC5DD95}" type="pres">
      <dgm:prSet presAssocID="{BD1DF2D1-E877-4AB1-B37E-68F62C45DFF1}" presName="composite" presStyleCnt="0"/>
      <dgm:spPr/>
    </dgm:pt>
    <dgm:pt modelId="{9EAB84ED-2CD3-BB4F-BE5B-CC17D36AFEB6}" type="pres">
      <dgm:prSet presAssocID="{BD1DF2D1-E877-4AB1-B37E-68F62C45DFF1}" presName="background" presStyleLbl="node0" presStyleIdx="0" presStyleCnt="2"/>
      <dgm:spPr>
        <a:solidFill>
          <a:srgbClr val="9E4200"/>
        </a:solidFill>
      </dgm:spPr>
    </dgm:pt>
    <dgm:pt modelId="{C481BFF5-693E-E744-B106-2DCCEA0BB1A0}" type="pres">
      <dgm:prSet presAssocID="{BD1DF2D1-E877-4AB1-B37E-68F62C45DFF1}" presName="text" presStyleLbl="fgAcc0" presStyleIdx="0" presStyleCnt="2">
        <dgm:presLayoutVars>
          <dgm:chPref val="3"/>
        </dgm:presLayoutVars>
      </dgm:prSet>
      <dgm:spPr/>
    </dgm:pt>
    <dgm:pt modelId="{FD3F2955-F7E1-0B41-BA8F-995DDDF1C077}" type="pres">
      <dgm:prSet presAssocID="{BD1DF2D1-E877-4AB1-B37E-68F62C45DFF1}" presName="hierChild2" presStyleCnt="0"/>
      <dgm:spPr/>
    </dgm:pt>
    <dgm:pt modelId="{7366B3C5-419F-1C42-BDFE-310EE1666472}" type="pres">
      <dgm:prSet presAssocID="{3AF1D7C5-4B5B-40EA-B2EB-A3DB6F14644B}" presName="hierRoot1" presStyleCnt="0"/>
      <dgm:spPr/>
    </dgm:pt>
    <dgm:pt modelId="{E09DC15F-C776-1F4E-A298-278BAA12915F}" type="pres">
      <dgm:prSet presAssocID="{3AF1D7C5-4B5B-40EA-B2EB-A3DB6F14644B}" presName="composite" presStyleCnt="0"/>
      <dgm:spPr/>
    </dgm:pt>
    <dgm:pt modelId="{F852D8A5-AAF2-0245-A0E5-671B66B68D9B}" type="pres">
      <dgm:prSet presAssocID="{3AF1D7C5-4B5B-40EA-B2EB-A3DB6F14644B}" presName="background" presStyleLbl="node0" presStyleIdx="1" presStyleCnt="2"/>
      <dgm:spPr>
        <a:solidFill>
          <a:srgbClr val="9E4200"/>
        </a:solidFill>
      </dgm:spPr>
    </dgm:pt>
    <dgm:pt modelId="{593095A8-C508-A94D-89F1-0C7AE98FE3E4}" type="pres">
      <dgm:prSet presAssocID="{3AF1D7C5-4B5B-40EA-B2EB-A3DB6F14644B}" presName="text" presStyleLbl="fgAcc0" presStyleIdx="1" presStyleCnt="2">
        <dgm:presLayoutVars>
          <dgm:chPref val="3"/>
        </dgm:presLayoutVars>
      </dgm:prSet>
      <dgm:spPr/>
    </dgm:pt>
    <dgm:pt modelId="{FF8A38D4-EB81-1E44-B5CB-155D12CAED8B}" type="pres">
      <dgm:prSet presAssocID="{3AF1D7C5-4B5B-40EA-B2EB-A3DB6F14644B}" presName="hierChild2" presStyleCnt="0"/>
      <dgm:spPr/>
    </dgm:pt>
  </dgm:ptLst>
  <dgm:cxnLst>
    <dgm:cxn modelId="{F17E4230-7B9E-4914-8580-E159EC32FF2B}" srcId="{C61E1448-D0B3-440A-B9D7-132BA96F9F00}" destId="{3AF1D7C5-4B5B-40EA-B2EB-A3DB6F14644B}" srcOrd="1" destOrd="0" parTransId="{5DCB50F3-CFE7-4C62-A227-95AC41E590A7}" sibTransId="{7EE80C4D-7699-4F25-8CF5-29ECB56DCE92}"/>
    <dgm:cxn modelId="{F20CEA66-82A7-8E44-8FB8-23691E6ADE40}" type="presOf" srcId="{C61E1448-D0B3-440A-B9D7-132BA96F9F00}" destId="{654B1E72-D11D-C049-A909-F8A51C9F9B10}" srcOrd="0" destOrd="0" presId="urn:microsoft.com/office/officeart/2005/8/layout/hierarchy1"/>
    <dgm:cxn modelId="{454CCC6C-C6B7-46C9-8544-9C8538D46072}" srcId="{C61E1448-D0B3-440A-B9D7-132BA96F9F00}" destId="{BD1DF2D1-E877-4AB1-B37E-68F62C45DFF1}" srcOrd="0" destOrd="0" parTransId="{2FFE3312-8A08-465C-936B-0CBC6E7DA82E}" sibTransId="{22897229-73B9-483A-BFDC-78FAA9828EC6}"/>
    <dgm:cxn modelId="{30F92AB2-6683-8042-978D-D2D81CF9D01D}" type="presOf" srcId="{3AF1D7C5-4B5B-40EA-B2EB-A3DB6F14644B}" destId="{593095A8-C508-A94D-89F1-0C7AE98FE3E4}" srcOrd="0" destOrd="0" presId="urn:microsoft.com/office/officeart/2005/8/layout/hierarchy1"/>
    <dgm:cxn modelId="{B0F102E7-C737-E64F-BA38-58C0AD7D5211}" type="presOf" srcId="{BD1DF2D1-E877-4AB1-B37E-68F62C45DFF1}" destId="{C481BFF5-693E-E744-B106-2DCCEA0BB1A0}" srcOrd="0" destOrd="0" presId="urn:microsoft.com/office/officeart/2005/8/layout/hierarchy1"/>
    <dgm:cxn modelId="{263645F7-FEC5-6343-92A0-A8FD16683B05}" type="presParOf" srcId="{654B1E72-D11D-C049-A909-F8A51C9F9B10}" destId="{6F71DEDB-EB56-8B49-885C-128FEC66C855}" srcOrd="0" destOrd="0" presId="urn:microsoft.com/office/officeart/2005/8/layout/hierarchy1"/>
    <dgm:cxn modelId="{3717BBF4-7045-C94F-89AA-EECAC7C65D80}" type="presParOf" srcId="{6F71DEDB-EB56-8B49-885C-128FEC66C855}" destId="{B76A8D74-79B3-9843-8001-B43E7AC5DD95}" srcOrd="0" destOrd="0" presId="urn:microsoft.com/office/officeart/2005/8/layout/hierarchy1"/>
    <dgm:cxn modelId="{12A3AA22-0B5F-524E-9B2B-E342888BB18E}" type="presParOf" srcId="{B76A8D74-79B3-9843-8001-B43E7AC5DD95}" destId="{9EAB84ED-2CD3-BB4F-BE5B-CC17D36AFEB6}" srcOrd="0" destOrd="0" presId="urn:microsoft.com/office/officeart/2005/8/layout/hierarchy1"/>
    <dgm:cxn modelId="{EBED895B-627D-2D47-8506-2F7672BB2E43}" type="presParOf" srcId="{B76A8D74-79B3-9843-8001-B43E7AC5DD95}" destId="{C481BFF5-693E-E744-B106-2DCCEA0BB1A0}" srcOrd="1" destOrd="0" presId="urn:microsoft.com/office/officeart/2005/8/layout/hierarchy1"/>
    <dgm:cxn modelId="{B56E312B-8A58-7D42-9085-1F03C4B55847}" type="presParOf" srcId="{6F71DEDB-EB56-8B49-885C-128FEC66C855}" destId="{FD3F2955-F7E1-0B41-BA8F-995DDDF1C077}" srcOrd="1" destOrd="0" presId="urn:microsoft.com/office/officeart/2005/8/layout/hierarchy1"/>
    <dgm:cxn modelId="{42568BA9-A10C-6B4D-AFE1-6B3C94B7198F}" type="presParOf" srcId="{654B1E72-D11D-C049-A909-F8A51C9F9B10}" destId="{7366B3C5-419F-1C42-BDFE-310EE1666472}" srcOrd="1" destOrd="0" presId="urn:microsoft.com/office/officeart/2005/8/layout/hierarchy1"/>
    <dgm:cxn modelId="{0225D730-4AE0-A04E-BDF9-BB7EB46F7EC6}" type="presParOf" srcId="{7366B3C5-419F-1C42-BDFE-310EE1666472}" destId="{E09DC15F-C776-1F4E-A298-278BAA12915F}" srcOrd="0" destOrd="0" presId="urn:microsoft.com/office/officeart/2005/8/layout/hierarchy1"/>
    <dgm:cxn modelId="{E3D4929F-6F3E-224E-96F0-C8CAFA5CEA21}" type="presParOf" srcId="{E09DC15F-C776-1F4E-A298-278BAA12915F}" destId="{F852D8A5-AAF2-0245-A0E5-671B66B68D9B}" srcOrd="0" destOrd="0" presId="urn:microsoft.com/office/officeart/2005/8/layout/hierarchy1"/>
    <dgm:cxn modelId="{574BB4C9-7F9E-8F4C-B05E-A59AD277BB99}" type="presParOf" srcId="{E09DC15F-C776-1F4E-A298-278BAA12915F}" destId="{593095A8-C508-A94D-89F1-0C7AE98FE3E4}" srcOrd="1" destOrd="0" presId="urn:microsoft.com/office/officeart/2005/8/layout/hierarchy1"/>
    <dgm:cxn modelId="{6AAFF03E-359D-6F49-9BB9-3270D81EAD61}" type="presParOf" srcId="{7366B3C5-419F-1C42-BDFE-310EE1666472}" destId="{FF8A38D4-EB81-1E44-B5CB-155D12CAED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C8E2F3-D30A-49EA-918F-EA0FBEFC688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8FC7BA-80FD-452E-94FF-E17A09B023E0}">
      <dgm:prSet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9E4200"/>
          </a:solidFill>
        </a:ln>
      </dgm:spPr>
      <dgm:t>
        <a:bodyPr/>
        <a:lstStyle/>
        <a:p>
          <a:r>
            <a:rPr lang="en-US" dirty="0"/>
            <a:t>The most at-risk age group is within 50-64 years old (2.8%, p &lt; 0.05).</a:t>
          </a:r>
        </a:p>
      </dgm:t>
    </dgm:pt>
    <dgm:pt modelId="{1EFEE13E-BD75-484F-98FB-B9F150AD3B18}" type="parTrans" cxnId="{A3B7EA2D-C255-4F96-AA16-EF2C9257C486}">
      <dgm:prSet/>
      <dgm:spPr/>
      <dgm:t>
        <a:bodyPr/>
        <a:lstStyle/>
        <a:p>
          <a:endParaRPr lang="en-US"/>
        </a:p>
      </dgm:t>
    </dgm:pt>
    <dgm:pt modelId="{5713F97A-93EC-4996-BCB2-773CF682F41E}" type="sibTrans" cxnId="{A3B7EA2D-C255-4F96-AA16-EF2C9257C486}">
      <dgm:prSet/>
      <dgm:spPr/>
      <dgm:t>
        <a:bodyPr/>
        <a:lstStyle/>
        <a:p>
          <a:endParaRPr lang="en-US"/>
        </a:p>
      </dgm:t>
    </dgm:pt>
    <dgm:pt modelId="{4AB3B68F-2103-4DC6-BB09-2E21420B6016}">
      <dgm:prSet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9E4200"/>
          </a:solidFill>
        </a:ln>
      </dgm:spPr>
      <dgm:t>
        <a:bodyPr/>
        <a:lstStyle/>
        <a:p>
          <a:r>
            <a:rPr lang="en-US"/>
            <a:t>The race most affected by NMSC in Lubbock is Caucasian.</a:t>
          </a:r>
        </a:p>
      </dgm:t>
    </dgm:pt>
    <dgm:pt modelId="{192693A8-203F-42EB-A52D-B4D6EC18892A}" type="parTrans" cxnId="{218438AE-6402-4CB8-8077-31307EDE6DE2}">
      <dgm:prSet/>
      <dgm:spPr/>
      <dgm:t>
        <a:bodyPr/>
        <a:lstStyle/>
        <a:p>
          <a:endParaRPr lang="en-US"/>
        </a:p>
      </dgm:t>
    </dgm:pt>
    <dgm:pt modelId="{44A4CCFF-D99A-4617-80D7-83C784CB0DD5}" type="sibTrans" cxnId="{218438AE-6402-4CB8-8077-31307EDE6DE2}">
      <dgm:prSet/>
      <dgm:spPr/>
      <dgm:t>
        <a:bodyPr/>
        <a:lstStyle/>
        <a:p>
          <a:endParaRPr lang="en-US"/>
        </a:p>
      </dgm:t>
    </dgm:pt>
    <dgm:pt modelId="{28ADE272-C038-4AB6-879F-BCD8F5B2CA5F}">
      <dgm:prSet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9E4200"/>
          </a:solidFill>
        </a:ln>
      </dgm:spPr>
      <dgm:t>
        <a:bodyPr/>
        <a:lstStyle/>
        <a:p>
          <a:r>
            <a:rPr lang="en-US" dirty="0"/>
            <a:t>Gender doesn’t seem to play a significant role </a:t>
          </a:r>
        </a:p>
        <a:p>
          <a:r>
            <a:rPr lang="en-US" dirty="0"/>
            <a:t>(p &gt; 0.05). </a:t>
          </a:r>
        </a:p>
      </dgm:t>
    </dgm:pt>
    <dgm:pt modelId="{C41A0ED9-1E62-4005-94F9-8C4389CA0C52}" type="parTrans" cxnId="{6379347C-9AB0-4DC7-BB67-2792443986EE}">
      <dgm:prSet/>
      <dgm:spPr/>
      <dgm:t>
        <a:bodyPr/>
        <a:lstStyle/>
        <a:p>
          <a:endParaRPr lang="en-US"/>
        </a:p>
      </dgm:t>
    </dgm:pt>
    <dgm:pt modelId="{830B382B-AC60-441B-A716-42600D3FE4F0}" type="sibTrans" cxnId="{6379347C-9AB0-4DC7-BB67-2792443986EE}">
      <dgm:prSet/>
      <dgm:spPr/>
      <dgm:t>
        <a:bodyPr/>
        <a:lstStyle/>
        <a:p>
          <a:endParaRPr lang="en-US"/>
        </a:p>
      </dgm:t>
    </dgm:pt>
    <dgm:pt modelId="{3CA9311B-84A0-1F4F-BE29-A7EA9153EFB3}" type="pres">
      <dgm:prSet presAssocID="{6AC8E2F3-D30A-49EA-918F-EA0FBEFC68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546405-A63E-AD42-AE7D-DD56F40207F1}" type="pres">
      <dgm:prSet presAssocID="{B98FC7BA-80FD-452E-94FF-E17A09B023E0}" presName="hierRoot1" presStyleCnt="0"/>
      <dgm:spPr/>
    </dgm:pt>
    <dgm:pt modelId="{078108CD-4E8E-EF4C-882D-450F0F0C5229}" type="pres">
      <dgm:prSet presAssocID="{B98FC7BA-80FD-452E-94FF-E17A09B023E0}" presName="composite" presStyleCnt="0"/>
      <dgm:spPr/>
    </dgm:pt>
    <dgm:pt modelId="{9345D961-1C4E-A742-8A54-13F90FAFD409}" type="pres">
      <dgm:prSet presAssocID="{B98FC7BA-80FD-452E-94FF-E17A09B023E0}" presName="background" presStyleLbl="node0" presStyleIdx="0" presStyleCnt="3"/>
      <dgm:spPr>
        <a:solidFill>
          <a:srgbClr val="9E4200"/>
        </a:solidFill>
      </dgm:spPr>
    </dgm:pt>
    <dgm:pt modelId="{361DFA19-17CB-4447-AFCB-0330B1B3988B}" type="pres">
      <dgm:prSet presAssocID="{B98FC7BA-80FD-452E-94FF-E17A09B023E0}" presName="text" presStyleLbl="fgAcc0" presStyleIdx="0" presStyleCnt="3">
        <dgm:presLayoutVars>
          <dgm:chPref val="3"/>
        </dgm:presLayoutVars>
      </dgm:prSet>
      <dgm:spPr/>
    </dgm:pt>
    <dgm:pt modelId="{ED2C7D99-2056-3545-B1D4-4F3B63594DF8}" type="pres">
      <dgm:prSet presAssocID="{B98FC7BA-80FD-452E-94FF-E17A09B023E0}" presName="hierChild2" presStyleCnt="0"/>
      <dgm:spPr/>
    </dgm:pt>
    <dgm:pt modelId="{F3CF4687-8F22-2946-AAF9-96EFB4BADAB6}" type="pres">
      <dgm:prSet presAssocID="{4AB3B68F-2103-4DC6-BB09-2E21420B6016}" presName="hierRoot1" presStyleCnt="0"/>
      <dgm:spPr/>
    </dgm:pt>
    <dgm:pt modelId="{BE3238A8-9DCC-3849-85BA-1F8424E35409}" type="pres">
      <dgm:prSet presAssocID="{4AB3B68F-2103-4DC6-BB09-2E21420B6016}" presName="composite" presStyleCnt="0"/>
      <dgm:spPr/>
    </dgm:pt>
    <dgm:pt modelId="{BB77B810-0FDA-F340-B5B2-58299074F68A}" type="pres">
      <dgm:prSet presAssocID="{4AB3B68F-2103-4DC6-BB09-2E21420B6016}" presName="background" presStyleLbl="node0" presStyleIdx="1" presStyleCnt="3"/>
      <dgm:spPr>
        <a:solidFill>
          <a:srgbClr val="9E4200"/>
        </a:solidFill>
      </dgm:spPr>
    </dgm:pt>
    <dgm:pt modelId="{B2C47AEC-C305-A547-8747-FEECC399C03F}" type="pres">
      <dgm:prSet presAssocID="{4AB3B68F-2103-4DC6-BB09-2E21420B6016}" presName="text" presStyleLbl="fgAcc0" presStyleIdx="1" presStyleCnt="3">
        <dgm:presLayoutVars>
          <dgm:chPref val="3"/>
        </dgm:presLayoutVars>
      </dgm:prSet>
      <dgm:spPr/>
    </dgm:pt>
    <dgm:pt modelId="{C0743996-ACA0-424E-BD64-F22350BC5C67}" type="pres">
      <dgm:prSet presAssocID="{4AB3B68F-2103-4DC6-BB09-2E21420B6016}" presName="hierChild2" presStyleCnt="0"/>
      <dgm:spPr/>
    </dgm:pt>
    <dgm:pt modelId="{D5E994FB-CB47-C545-8C45-789925320780}" type="pres">
      <dgm:prSet presAssocID="{28ADE272-C038-4AB6-879F-BCD8F5B2CA5F}" presName="hierRoot1" presStyleCnt="0"/>
      <dgm:spPr/>
    </dgm:pt>
    <dgm:pt modelId="{8D54A14E-EBC4-EB4F-91D7-18284AC9E684}" type="pres">
      <dgm:prSet presAssocID="{28ADE272-C038-4AB6-879F-BCD8F5B2CA5F}" presName="composite" presStyleCnt="0"/>
      <dgm:spPr/>
    </dgm:pt>
    <dgm:pt modelId="{25309EEC-03B6-5842-8384-5986DE57291C}" type="pres">
      <dgm:prSet presAssocID="{28ADE272-C038-4AB6-879F-BCD8F5B2CA5F}" presName="background" presStyleLbl="node0" presStyleIdx="2" presStyleCnt="3"/>
      <dgm:spPr>
        <a:solidFill>
          <a:srgbClr val="9E4200"/>
        </a:solidFill>
      </dgm:spPr>
    </dgm:pt>
    <dgm:pt modelId="{B73CE2E2-44CC-EA40-9C16-84B568B48F61}" type="pres">
      <dgm:prSet presAssocID="{28ADE272-C038-4AB6-879F-BCD8F5B2CA5F}" presName="text" presStyleLbl="fgAcc0" presStyleIdx="2" presStyleCnt="3">
        <dgm:presLayoutVars>
          <dgm:chPref val="3"/>
        </dgm:presLayoutVars>
      </dgm:prSet>
      <dgm:spPr/>
    </dgm:pt>
    <dgm:pt modelId="{164C93D3-C8F0-2E40-A603-F57BFD8E69EF}" type="pres">
      <dgm:prSet presAssocID="{28ADE272-C038-4AB6-879F-BCD8F5B2CA5F}" presName="hierChild2" presStyleCnt="0"/>
      <dgm:spPr/>
    </dgm:pt>
  </dgm:ptLst>
  <dgm:cxnLst>
    <dgm:cxn modelId="{A92CB801-89CA-2140-815B-2458C81ED659}" type="presOf" srcId="{B98FC7BA-80FD-452E-94FF-E17A09B023E0}" destId="{361DFA19-17CB-4447-AFCB-0330B1B3988B}" srcOrd="0" destOrd="0" presId="urn:microsoft.com/office/officeart/2005/8/layout/hierarchy1"/>
    <dgm:cxn modelId="{A3B7EA2D-C255-4F96-AA16-EF2C9257C486}" srcId="{6AC8E2F3-D30A-49EA-918F-EA0FBEFC688B}" destId="{B98FC7BA-80FD-452E-94FF-E17A09B023E0}" srcOrd="0" destOrd="0" parTransId="{1EFEE13E-BD75-484F-98FB-B9F150AD3B18}" sibTransId="{5713F97A-93EC-4996-BCB2-773CF682F41E}"/>
    <dgm:cxn modelId="{9E830A45-D70B-914B-BF1C-DE2A7316A49F}" type="presOf" srcId="{4AB3B68F-2103-4DC6-BB09-2E21420B6016}" destId="{B2C47AEC-C305-A547-8747-FEECC399C03F}" srcOrd="0" destOrd="0" presId="urn:microsoft.com/office/officeart/2005/8/layout/hierarchy1"/>
    <dgm:cxn modelId="{9427CA5C-C011-A841-90A8-044D325D8F20}" type="presOf" srcId="{6AC8E2F3-D30A-49EA-918F-EA0FBEFC688B}" destId="{3CA9311B-84A0-1F4F-BE29-A7EA9153EFB3}" srcOrd="0" destOrd="0" presId="urn:microsoft.com/office/officeart/2005/8/layout/hierarchy1"/>
    <dgm:cxn modelId="{6379347C-9AB0-4DC7-BB67-2792443986EE}" srcId="{6AC8E2F3-D30A-49EA-918F-EA0FBEFC688B}" destId="{28ADE272-C038-4AB6-879F-BCD8F5B2CA5F}" srcOrd="2" destOrd="0" parTransId="{C41A0ED9-1E62-4005-94F9-8C4389CA0C52}" sibTransId="{830B382B-AC60-441B-A716-42600D3FE4F0}"/>
    <dgm:cxn modelId="{FDE9E2AA-F520-9B49-A49D-FE135DAC3A52}" type="presOf" srcId="{28ADE272-C038-4AB6-879F-BCD8F5B2CA5F}" destId="{B73CE2E2-44CC-EA40-9C16-84B568B48F61}" srcOrd="0" destOrd="0" presId="urn:microsoft.com/office/officeart/2005/8/layout/hierarchy1"/>
    <dgm:cxn modelId="{218438AE-6402-4CB8-8077-31307EDE6DE2}" srcId="{6AC8E2F3-D30A-49EA-918F-EA0FBEFC688B}" destId="{4AB3B68F-2103-4DC6-BB09-2E21420B6016}" srcOrd="1" destOrd="0" parTransId="{192693A8-203F-42EB-A52D-B4D6EC18892A}" sibTransId="{44A4CCFF-D99A-4617-80D7-83C784CB0DD5}"/>
    <dgm:cxn modelId="{C4DA2C8B-770B-0142-853E-43CA17909EBF}" type="presParOf" srcId="{3CA9311B-84A0-1F4F-BE29-A7EA9153EFB3}" destId="{4B546405-A63E-AD42-AE7D-DD56F40207F1}" srcOrd="0" destOrd="0" presId="urn:microsoft.com/office/officeart/2005/8/layout/hierarchy1"/>
    <dgm:cxn modelId="{671990E6-5659-E74D-B854-4108D920DB04}" type="presParOf" srcId="{4B546405-A63E-AD42-AE7D-DD56F40207F1}" destId="{078108CD-4E8E-EF4C-882D-450F0F0C5229}" srcOrd="0" destOrd="0" presId="urn:microsoft.com/office/officeart/2005/8/layout/hierarchy1"/>
    <dgm:cxn modelId="{C8545215-2CCC-724C-B94B-39B3C88EF91A}" type="presParOf" srcId="{078108CD-4E8E-EF4C-882D-450F0F0C5229}" destId="{9345D961-1C4E-A742-8A54-13F90FAFD409}" srcOrd="0" destOrd="0" presId="urn:microsoft.com/office/officeart/2005/8/layout/hierarchy1"/>
    <dgm:cxn modelId="{AFE1224F-63FB-0041-A357-40A179805452}" type="presParOf" srcId="{078108CD-4E8E-EF4C-882D-450F0F0C5229}" destId="{361DFA19-17CB-4447-AFCB-0330B1B3988B}" srcOrd="1" destOrd="0" presId="urn:microsoft.com/office/officeart/2005/8/layout/hierarchy1"/>
    <dgm:cxn modelId="{C4FFE5C8-72D4-3346-B04D-D1713CA7E5DE}" type="presParOf" srcId="{4B546405-A63E-AD42-AE7D-DD56F40207F1}" destId="{ED2C7D99-2056-3545-B1D4-4F3B63594DF8}" srcOrd="1" destOrd="0" presId="urn:microsoft.com/office/officeart/2005/8/layout/hierarchy1"/>
    <dgm:cxn modelId="{1E9F8158-B64E-2B40-A1F8-3C379C8D8D02}" type="presParOf" srcId="{3CA9311B-84A0-1F4F-BE29-A7EA9153EFB3}" destId="{F3CF4687-8F22-2946-AAF9-96EFB4BADAB6}" srcOrd="1" destOrd="0" presId="urn:microsoft.com/office/officeart/2005/8/layout/hierarchy1"/>
    <dgm:cxn modelId="{5E65E056-3A9E-CC41-85FB-F9968BBF10B8}" type="presParOf" srcId="{F3CF4687-8F22-2946-AAF9-96EFB4BADAB6}" destId="{BE3238A8-9DCC-3849-85BA-1F8424E35409}" srcOrd="0" destOrd="0" presId="urn:microsoft.com/office/officeart/2005/8/layout/hierarchy1"/>
    <dgm:cxn modelId="{BB86D92C-5CB2-7145-B120-8A1B2F0A4199}" type="presParOf" srcId="{BE3238A8-9DCC-3849-85BA-1F8424E35409}" destId="{BB77B810-0FDA-F340-B5B2-58299074F68A}" srcOrd="0" destOrd="0" presId="urn:microsoft.com/office/officeart/2005/8/layout/hierarchy1"/>
    <dgm:cxn modelId="{6263D015-E88C-DF47-AEF0-46E23F28579B}" type="presParOf" srcId="{BE3238A8-9DCC-3849-85BA-1F8424E35409}" destId="{B2C47AEC-C305-A547-8747-FEECC399C03F}" srcOrd="1" destOrd="0" presId="urn:microsoft.com/office/officeart/2005/8/layout/hierarchy1"/>
    <dgm:cxn modelId="{FC4C1B70-D69B-FD43-989D-F694BB1AE6A9}" type="presParOf" srcId="{F3CF4687-8F22-2946-AAF9-96EFB4BADAB6}" destId="{C0743996-ACA0-424E-BD64-F22350BC5C67}" srcOrd="1" destOrd="0" presId="urn:microsoft.com/office/officeart/2005/8/layout/hierarchy1"/>
    <dgm:cxn modelId="{96CDD9EF-87AB-D24B-BA12-DF0C2938C617}" type="presParOf" srcId="{3CA9311B-84A0-1F4F-BE29-A7EA9153EFB3}" destId="{D5E994FB-CB47-C545-8C45-789925320780}" srcOrd="2" destOrd="0" presId="urn:microsoft.com/office/officeart/2005/8/layout/hierarchy1"/>
    <dgm:cxn modelId="{D889FD96-9B0D-DE4C-9750-BBE2CE11B58F}" type="presParOf" srcId="{D5E994FB-CB47-C545-8C45-789925320780}" destId="{8D54A14E-EBC4-EB4F-91D7-18284AC9E684}" srcOrd="0" destOrd="0" presId="urn:microsoft.com/office/officeart/2005/8/layout/hierarchy1"/>
    <dgm:cxn modelId="{B944BF8A-4CC2-E143-9A67-77F7ED2E176A}" type="presParOf" srcId="{8D54A14E-EBC4-EB4F-91D7-18284AC9E684}" destId="{25309EEC-03B6-5842-8384-5986DE57291C}" srcOrd="0" destOrd="0" presId="urn:microsoft.com/office/officeart/2005/8/layout/hierarchy1"/>
    <dgm:cxn modelId="{928FF408-C959-A342-B5E3-C27615126BBB}" type="presParOf" srcId="{8D54A14E-EBC4-EB4F-91D7-18284AC9E684}" destId="{B73CE2E2-44CC-EA40-9C16-84B568B48F61}" srcOrd="1" destOrd="0" presId="urn:microsoft.com/office/officeart/2005/8/layout/hierarchy1"/>
    <dgm:cxn modelId="{0033ADBA-D6EB-9149-ACA9-3D26DA1C84B9}" type="presParOf" srcId="{D5E994FB-CB47-C545-8C45-789925320780}" destId="{164C93D3-C8F0-2E40-A603-F57BFD8E69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544512-6D05-40E1-809C-53CBED3E9D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EA779B-F973-449D-A2BB-40BE8E266D24}">
      <dgm:prSet/>
      <dgm:spPr/>
      <dgm:t>
        <a:bodyPr/>
        <a:lstStyle/>
        <a:p>
          <a:r>
            <a:rPr lang="en-US" dirty="0"/>
            <a:t>Diagnosed 35 NMSCs in 15 patients from January 2018 to 2020.</a:t>
          </a:r>
        </a:p>
      </dgm:t>
    </dgm:pt>
    <dgm:pt modelId="{577DEEB9-8E69-4CCC-8CE3-255E40785ACB}" type="parTrans" cxnId="{19B54CC5-2C4A-4D10-A117-D15DB00E8D46}">
      <dgm:prSet/>
      <dgm:spPr/>
      <dgm:t>
        <a:bodyPr/>
        <a:lstStyle/>
        <a:p>
          <a:endParaRPr lang="en-US"/>
        </a:p>
      </dgm:t>
    </dgm:pt>
    <dgm:pt modelId="{9B03816C-681A-47BA-98A6-DA501D25401F}" type="sibTrans" cxnId="{19B54CC5-2C4A-4D10-A117-D15DB00E8D46}">
      <dgm:prSet/>
      <dgm:spPr/>
      <dgm:t>
        <a:bodyPr/>
        <a:lstStyle/>
        <a:p>
          <a:endParaRPr lang="en-US"/>
        </a:p>
      </dgm:t>
    </dgm:pt>
    <dgm:pt modelId="{8E799BAF-72A1-4FB5-A47B-90EE79B4B151}">
      <dgm:prSet/>
      <dgm:spPr/>
      <dgm:t>
        <a:bodyPr/>
        <a:lstStyle/>
        <a:p>
          <a:r>
            <a:rPr lang="en-US"/>
            <a:t>Each dermatology patient encounter at Lubbock Impact costs on average $61.86.</a:t>
          </a:r>
        </a:p>
      </dgm:t>
    </dgm:pt>
    <dgm:pt modelId="{AAA1F78B-8B29-4BA7-BC3F-65415509EAEB}" type="parTrans" cxnId="{668CC672-F959-439B-961D-9B9B172E32C2}">
      <dgm:prSet/>
      <dgm:spPr/>
      <dgm:t>
        <a:bodyPr/>
        <a:lstStyle/>
        <a:p>
          <a:endParaRPr lang="en-US"/>
        </a:p>
      </dgm:t>
    </dgm:pt>
    <dgm:pt modelId="{A8CBCC9A-6B22-40EA-B94E-3877FDF90ED4}" type="sibTrans" cxnId="{668CC672-F959-439B-961D-9B9B172E32C2}">
      <dgm:prSet/>
      <dgm:spPr/>
      <dgm:t>
        <a:bodyPr/>
        <a:lstStyle/>
        <a:p>
          <a:endParaRPr lang="en-US"/>
        </a:p>
      </dgm:t>
    </dgm:pt>
    <dgm:pt modelId="{9A5FE923-B602-437F-BDDB-44F748A49E81}">
      <dgm:prSet/>
      <dgm:spPr/>
      <dgm:t>
        <a:bodyPr/>
        <a:lstStyle/>
        <a:p>
          <a:r>
            <a:rPr lang="en-US"/>
            <a:t>From 2018 to 2019, the program cost: $4120.85.</a:t>
          </a:r>
        </a:p>
      </dgm:t>
    </dgm:pt>
    <dgm:pt modelId="{0F679F86-722E-4767-8F4A-1A6238E40371}" type="parTrans" cxnId="{C14D2C57-0A9A-4ABA-BB60-FFFF3348F75F}">
      <dgm:prSet/>
      <dgm:spPr/>
      <dgm:t>
        <a:bodyPr/>
        <a:lstStyle/>
        <a:p>
          <a:endParaRPr lang="en-US"/>
        </a:p>
      </dgm:t>
    </dgm:pt>
    <dgm:pt modelId="{2755B5F4-1452-4D4C-8DB7-85D439D31F93}" type="sibTrans" cxnId="{C14D2C57-0A9A-4ABA-BB60-FFFF3348F75F}">
      <dgm:prSet/>
      <dgm:spPr/>
      <dgm:t>
        <a:bodyPr/>
        <a:lstStyle/>
        <a:p>
          <a:endParaRPr lang="en-US"/>
        </a:p>
      </dgm:t>
    </dgm:pt>
    <dgm:pt modelId="{EEB8A97D-E4AB-4A95-A8E9-082832E08336}">
      <dgm:prSet/>
      <dgm:spPr/>
      <dgm:t>
        <a:bodyPr/>
        <a:lstStyle/>
        <a:p>
          <a:r>
            <a:rPr lang="en-US"/>
            <a:t>From 2019 to 2020, the program cost: $4291.52. </a:t>
          </a:r>
        </a:p>
      </dgm:t>
    </dgm:pt>
    <dgm:pt modelId="{C70D58A2-4BBE-48A6-9AA8-2CA36733000C}" type="parTrans" cxnId="{8479E301-8647-428F-88B7-45215FAE7C16}">
      <dgm:prSet/>
      <dgm:spPr/>
      <dgm:t>
        <a:bodyPr/>
        <a:lstStyle/>
        <a:p>
          <a:endParaRPr lang="en-US"/>
        </a:p>
      </dgm:t>
    </dgm:pt>
    <dgm:pt modelId="{5F86024F-AE8B-4CCE-A20C-73266D91D0C6}" type="sibTrans" cxnId="{8479E301-8647-428F-88B7-45215FAE7C16}">
      <dgm:prSet/>
      <dgm:spPr/>
      <dgm:t>
        <a:bodyPr/>
        <a:lstStyle/>
        <a:p>
          <a:endParaRPr lang="en-US"/>
        </a:p>
      </dgm:t>
    </dgm:pt>
    <dgm:pt modelId="{32339F6A-1E51-E442-BCD1-DB3B032736AA}" type="pres">
      <dgm:prSet presAssocID="{57544512-6D05-40E1-809C-53CBED3E9D4F}" presName="linear" presStyleCnt="0">
        <dgm:presLayoutVars>
          <dgm:animLvl val="lvl"/>
          <dgm:resizeHandles val="exact"/>
        </dgm:presLayoutVars>
      </dgm:prSet>
      <dgm:spPr/>
    </dgm:pt>
    <dgm:pt modelId="{E6E81607-4D55-FB4B-8BD5-F15E7945CCAE}" type="pres">
      <dgm:prSet presAssocID="{CCEA779B-F973-449D-A2BB-40BE8E266D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2485B2-5D08-334D-B485-67C40E1479EA}" type="pres">
      <dgm:prSet presAssocID="{9B03816C-681A-47BA-98A6-DA501D25401F}" presName="spacer" presStyleCnt="0"/>
      <dgm:spPr/>
    </dgm:pt>
    <dgm:pt modelId="{AE15A4E9-1814-9641-90E1-EEA380F3A897}" type="pres">
      <dgm:prSet presAssocID="{8E799BAF-72A1-4FB5-A47B-90EE79B4B1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7F9596-6AF2-1D45-8971-53BFC41CDF16}" type="pres">
      <dgm:prSet presAssocID="{A8CBCC9A-6B22-40EA-B94E-3877FDF90ED4}" presName="spacer" presStyleCnt="0"/>
      <dgm:spPr/>
    </dgm:pt>
    <dgm:pt modelId="{E9595E7C-16A0-A949-BA0C-A5687FA362F4}" type="pres">
      <dgm:prSet presAssocID="{9A5FE923-B602-437F-BDDB-44F748A49E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01F3D3-6D29-3E4E-A875-46AC240C4641}" type="pres">
      <dgm:prSet presAssocID="{2755B5F4-1452-4D4C-8DB7-85D439D31F93}" presName="spacer" presStyleCnt="0"/>
      <dgm:spPr/>
    </dgm:pt>
    <dgm:pt modelId="{F0E05B9A-12B2-6E4B-BDC1-E0A4AED64E5E}" type="pres">
      <dgm:prSet presAssocID="{EEB8A97D-E4AB-4A95-A8E9-082832E083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479E301-8647-428F-88B7-45215FAE7C16}" srcId="{57544512-6D05-40E1-809C-53CBED3E9D4F}" destId="{EEB8A97D-E4AB-4A95-A8E9-082832E08336}" srcOrd="3" destOrd="0" parTransId="{C70D58A2-4BBE-48A6-9AA8-2CA36733000C}" sibTransId="{5F86024F-AE8B-4CCE-A20C-73266D91D0C6}"/>
    <dgm:cxn modelId="{64B28B2B-6C56-524D-A8D3-F851B843167D}" type="presOf" srcId="{8E799BAF-72A1-4FB5-A47B-90EE79B4B151}" destId="{AE15A4E9-1814-9641-90E1-EEA380F3A897}" srcOrd="0" destOrd="0" presId="urn:microsoft.com/office/officeart/2005/8/layout/vList2"/>
    <dgm:cxn modelId="{6BF67E50-A574-B848-961E-02A95C2538F0}" type="presOf" srcId="{57544512-6D05-40E1-809C-53CBED3E9D4F}" destId="{32339F6A-1E51-E442-BCD1-DB3B032736AA}" srcOrd="0" destOrd="0" presId="urn:microsoft.com/office/officeart/2005/8/layout/vList2"/>
    <dgm:cxn modelId="{C14D2C57-0A9A-4ABA-BB60-FFFF3348F75F}" srcId="{57544512-6D05-40E1-809C-53CBED3E9D4F}" destId="{9A5FE923-B602-437F-BDDB-44F748A49E81}" srcOrd="2" destOrd="0" parTransId="{0F679F86-722E-4767-8F4A-1A6238E40371}" sibTransId="{2755B5F4-1452-4D4C-8DB7-85D439D31F93}"/>
    <dgm:cxn modelId="{D0025B59-5FC9-D44C-94C7-ABC893E28EFF}" type="presOf" srcId="{9A5FE923-B602-437F-BDDB-44F748A49E81}" destId="{E9595E7C-16A0-A949-BA0C-A5687FA362F4}" srcOrd="0" destOrd="0" presId="urn:microsoft.com/office/officeart/2005/8/layout/vList2"/>
    <dgm:cxn modelId="{668CC672-F959-439B-961D-9B9B172E32C2}" srcId="{57544512-6D05-40E1-809C-53CBED3E9D4F}" destId="{8E799BAF-72A1-4FB5-A47B-90EE79B4B151}" srcOrd="1" destOrd="0" parTransId="{AAA1F78B-8B29-4BA7-BC3F-65415509EAEB}" sibTransId="{A8CBCC9A-6B22-40EA-B94E-3877FDF90ED4}"/>
    <dgm:cxn modelId="{19B54CC5-2C4A-4D10-A117-D15DB00E8D46}" srcId="{57544512-6D05-40E1-809C-53CBED3E9D4F}" destId="{CCEA779B-F973-449D-A2BB-40BE8E266D24}" srcOrd="0" destOrd="0" parTransId="{577DEEB9-8E69-4CCC-8CE3-255E40785ACB}" sibTransId="{9B03816C-681A-47BA-98A6-DA501D25401F}"/>
    <dgm:cxn modelId="{ED139AD6-780C-C545-BE28-BF17AEABFDDF}" type="presOf" srcId="{EEB8A97D-E4AB-4A95-A8E9-082832E08336}" destId="{F0E05B9A-12B2-6E4B-BDC1-E0A4AED64E5E}" srcOrd="0" destOrd="0" presId="urn:microsoft.com/office/officeart/2005/8/layout/vList2"/>
    <dgm:cxn modelId="{D766E4DE-50F2-AD49-B86A-197371116972}" type="presOf" srcId="{CCEA779B-F973-449D-A2BB-40BE8E266D24}" destId="{E6E81607-4D55-FB4B-8BD5-F15E7945CCAE}" srcOrd="0" destOrd="0" presId="urn:microsoft.com/office/officeart/2005/8/layout/vList2"/>
    <dgm:cxn modelId="{7C54433F-8FE6-8947-B298-E704B48A3CBC}" type="presParOf" srcId="{32339F6A-1E51-E442-BCD1-DB3B032736AA}" destId="{E6E81607-4D55-FB4B-8BD5-F15E7945CCAE}" srcOrd="0" destOrd="0" presId="urn:microsoft.com/office/officeart/2005/8/layout/vList2"/>
    <dgm:cxn modelId="{01920F1D-9BF5-FF4E-9C95-5BB24348AC64}" type="presParOf" srcId="{32339F6A-1E51-E442-BCD1-DB3B032736AA}" destId="{CA2485B2-5D08-334D-B485-67C40E1479EA}" srcOrd="1" destOrd="0" presId="urn:microsoft.com/office/officeart/2005/8/layout/vList2"/>
    <dgm:cxn modelId="{7373F43D-A614-2040-B8A5-983C36F4BCA8}" type="presParOf" srcId="{32339F6A-1E51-E442-BCD1-DB3B032736AA}" destId="{AE15A4E9-1814-9641-90E1-EEA380F3A897}" srcOrd="2" destOrd="0" presId="urn:microsoft.com/office/officeart/2005/8/layout/vList2"/>
    <dgm:cxn modelId="{CE8715E8-4B03-E84F-A3BD-51CC7DBA1F62}" type="presParOf" srcId="{32339F6A-1E51-E442-BCD1-DB3B032736AA}" destId="{8C7F9596-6AF2-1D45-8971-53BFC41CDF16}" srcOrd="3" destOrd="0" presId="urn:microsoft.com/office/officeart/2005/8/layout/vList2"/>
    <dgm:cxn modelId="{4F11DC02-1259-2C41-B00B-949EC67771E2}" type="presParOf" srcId="{32339F6A-1E51-E442-BCD1-DB3B032736AA}" destId="{E9595E7C-16A0-A949-BA0C-A5687FA362F4}" srcOrd="4" destOrd="0" presId="urn:microsoft.com/office/officeart/2005/8/layout/vList2"/>
    <dgm:cxn modelId="{9BD8774C-B3BF-CE49-8393-6D531F57410E}" type="presParOf" srcId="{32339F6A-1E51-E442-BCD1-DB3B032736AA}" destId="{3D01F3D3-6D29-3E4E-A875-46AC240C4641}" srcOrd="5" destOrd="0" presId="urn:microsoft.com/office/officeart/2005/8/layout/vList2"/>
    <dgm:cxn modelId="{0F7ABC86-B866-CB40-BFA3-C251FB612D14}" type="presParOf" srcId="{32339F6A-1E51-E442-BCD1-DB3B032736AA}" destId="{F0E05B9A-12B2-6E4B-BDC1-E0A4AED64E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56AF41-E80D-4D5D-8408-81FDF87B8D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BA5EAF-06BE-40A9-92CA-02C728D800E3}">
      <dgm:prSet/>
      <dgm:spPr/>
      <dgm:t>
        <a:bodyPr/>
        <a:lstStyle/>
        <a:p>
          <a:r>
            <a:rPr lang="en-US" dirty="0"/>
            <a:t>Lubbock patients are at greater risk of developing NMSCs.</a:t>
          </a:r>
        </a:p>
      </dgm:t>
    </dgm:pt>
    <dgm:pt modelId="{DAA65391-4B11-484E-B372-782F865FE1D6}" type="parTrans" cxnId="{06B2AE58-FF16-411E-AEFB-04749E97208F}">
      <dgm:prSet/>
      <dgm:spPr/>
      <dgm:t>
        <a:bodyPr/>
        <a:lstStyle/>
        <a:p>
          <a:endParaRPr lang="en-US"/>
        </a:p>
      </dgm:t>
    </dgm:pt>
    <dgm:pt modelId="{AE7932AE-2E67-453B-A30D-5E147000D5C3}" type="sibTrans" cxnId="{06B2AE58-FF16-411E-AEFB-04749E97208F}">
      <dgm:prSet/>
      <dgm:spPr/>
      <dgm:t>
        <a:bodyPr/>
        <a:lstStyle/>
        <a:p>
          <a:endParaRPr lang="en-US"/>
        </a:p>
      </dgm:t>
    </dgm:pt>
    <dgm:pt modelId="{D5ADBE0C-5AD0-4B17-991F-75656424E5C8}">
      <dgm:prSet/>
      <dgm:spPr/>
      <dgm:t>
        <a:bodyPr/>
        <a:lstStyle/>
        <a:p>
          <a:r>
            <a:rPr lang="en-US"/>
            <a:t>Age and race play a role, but not gender.</a:t>
          </a:r>
        </a:p>
      </dgm:t>
    </dgm:pt>
    <dgm:pt modelId="{FE4688AD-C03C-48CD-857E-9B6F89AECA16}" type="parTrans" cxnId="{A9ACAB58-B82A-4399-B38C-0DFF0F2F756A}">
      <dgm:prSet/>
      <dgm:spPr/>
      <dgm:t>
        <a:bodyPr/>
        <a:lstStyle/>
        <a:p>
          <a:endParaRPr lang="en-US"/>
        </a:p>
      </dgm:t>
    </dgm:pt>
    <dgm:pt modelId="{B9767CA5-85A1-4168-BEB2-BEC3A9CE0D91}" type="sibTrans" cxnId="{A9ACAB58-B82A-4399-B38C-0DFF0F2F756A}">
      <dgm:prSet/>
      <dgm:spPr/>
      <dgm:t>
        <a:bodyPr/>
        <a:lstStyle/>
        <a:p>
          <a:endParaRPr lang="en-US"/>
        </a:p>
      </dgm:t>
    </dgm:pt>
    <dgm:pt modelId="{C0D6B4CA-4E7E-4366-994A-29E22A920092}">
      <dgm:prSet/>
      <dgm:spPr/>
      <dgm:t>
        <a:bodyPr/>
        <a:lstStyle/>
        <a:p>
          <a:r>
            <a:rPr lang="en-US"/>
            <a:t>Lubbock Impact offers an effective service at a relatively low cost per patient.</a:t>
          </a:r>
        </a:p>
      </dgm:t>
    </dgm:pt>
    <dgm:pt modelId="{60729C0A-917B-4CD1-88A1-E2D2D40FCAE9}" type="parTrans" cxnId="{87263695-36B6-48C4-B904-E05E8A790D43}">
      <dgm:prSet/>
      <dgm:spPr/>
      <dgm:t>
        <a:bodyPr/>
        <a:lstStyle/>
        <a:p>
          <a:endParaRPr lang="en-US"/>
        </a:p>
      </dgm:t>
    </dgm:pt>
    <dgm:pt modelId="{14B32755-DC29-4F7F-8073-CF80FF837B5F}" type="sibTrans" cxnId="{87263695-36B6-48C4-B904-E05E8A790D43}">
      <dgm:prSet/>
      <dgm:spPr/>
      <dgm:t>
        <a:bodyPr/>
        <a:lstStyle/>
        <a:p>
          <a:endParaRPr lang="en-US"/>
        </a:p>
      </dgm:t>
    </dgm:pt>
    <dgm:pt modelId="{FBB942A7-2C8E-4328-B5BF-9BCD73214DF0}" type="pres">
      <dgm:prSet presAssocID="{0A56AF41-E80D-4D5D-8408-81FDF87B8D0F}" presName="root" presStyleCnt="0">
        <dgm:presLayoutVars>
          <dgm:dir/>
          <dgm:resizeHandles val="exact"/>
        </dgm:presLayoutVars>
      </dgm:prSet>
      <dgm:spPr/>
    </dgm:pt>
    <dgm:pt modelId="{BFF62061-A0F2-4BCC-8D45-63C273FA04DB}" type="pres">
      <dgm:prSet presAssocID="{F6BA5EAF-06BE-40A9-92CA-02C728D800E3}" presName="compNode" presStyleCnt="0"/>
      <dgm:spPr/>
    </dgm:pt>
    <dgm:pt modelId="{DB5E96AE-FFD5-4EC1-A9B4-9701DCFD042C}" type="pres">
      <dgm:prSet presAssocID="{F6BA5EAF-06BE-40A9-92CA-02C728D800E3}" presName="bgRect" presStyleLbl="bgShp" presStyleIdx="0" presStyleCnt="3"/>
      <dgm:spPr/>
    </dgm:pt>
    <dgm:pt modelId="{2AF17F1A-DDB3-459B-B78E-345413884208}" type="pres">
      <dgm:prSet presAssocID="{F6BA5EAF-06BE-40A9-92CA-02C728D800E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1EA77240-131A-4F5B-B5E0-408C9CB0B214}" type="pres">
      <dgm:prSet presAssocID="{F6BA5EAF-06BE-40A9-92CA-02C728D800E3}" presName="spaceRect" presStyleCnt="0"/>
      <dgm:spPr/>
    </dgm:pt>
    <dgm:pt modelId="{E59B1E3D-0FEB-4D05-BE85-8FBF40B9081E}" type="pres">
      <dgm:prSet presAssocID="{F6BA5EAF-06BE-40A9-92CA-02C728D800E3}" presName="parTx" presStyleLbl="revTx" presStyleIdx="0" presStyleCnt="3">
        <dgm:presLayoutVars>
          <dgm:chMax val="0"/>
          <dgm:chPref val="0"/>
        </dgm:presLayoutVars>
      </dgm:prSet>
      <dgm:spPr/>
    </dgm:pt>
    <dgm:pt modelId="{924F41F8-D9F3-4377-820D-95A56C7460A3}" type="pres">
      <dgm:prSet presAssocID="{AE7932AE-2E67-453B-A30D-5E147000D5C3}" presName="sibTrans" presStyleCnt="0"/>
      <dgm:spPr/>
    </dgm:pt>
    <dgm:pt modelId="{701CE5E8-8069-4E3C-AF4C-3FAE0A4FA037}" type="pres">
      <dgm:prSet presAssocID="{D5ADBE0C-5AD0-4B17-991F-75656424E5C8}" presName="compNode" presStyleCnt="0"/>
      <dgm:spPr/>
    </dgm:pt>
    <dgm:pt modelId="{CB2DD756-9FC2-4747-905B-21CBF9E93820}" type="pres">
      <dgm:prSet presAssocID="{D5ADBE0C-5AD0-4B17-991F-75656424E5C8}" presName="bgRect" presStyleLbl="bgShp" presStyleIdx="1" presStyleCnt="3"/>
      <dgm:spPr/>
    </dgm:pt>
    <dgm:pt modelId="{1BF9CD6C-368C-492C-844A-C76F104F1567}" type="pres">
      <dgm:prSet presAssocID="{D5ADBE0C-5AD0-4B17-991F-75656424E5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142AFC25-B0D5-44CC-87E7-235F7A88BD1A}" type="pres">
      <dgm:prSet presAssocID="{D5ADBE0C-5AD0-4B17-991F-75656424E5C8}" presName="spaceRect" presStyleCnt="0"/>
      <dgm:spPr/>
    </dgm:pt>
    <dgm:pt modelId="{78BE279E-43AB-475F-AC96-F789A77560C3}" type="pres">
      <dgm:prSet presAssocID="{D5ADBE0C-5AD0-4B17-991F-75656424E5C8}" presName="parTx" presStyleLbl="revTx" presStyleIdx="1" presStyleCnt="3">
        <dgm:presLayoutVars>
          <dgm:chMax val="0"/>
          <dgm:chPref val="0"/>
        </dgm:presLayoutVars>
      </dgm:prSet>
      <dgm:spPr/>
    </dgm:pt>
    <dgm:pt modelId="{491C4089-BEDD-4940-A60E-6E14620D152E}" type="pres">
      <dgm:prSet presAssocID="{B9767CA5-85A1-4168-BEB2-BEC3A9CE0D91}" presName="sibTrans" presStyleCnt="0"/>
      <dgm:spPr/>
    </dgm:pt>
    <dgm:pt modelId="{DE1530D1-769A-4D55-A0AB-A61A20866BF6}" type="pres">
      <dgm:prSet presAssocID="{C0D6B4CA-4E7E-4366-994A-29E22A920092}" presName="compNode" presStyleCnt="0"/>
      <dgm:spPr/>
    </dgm:pt>
    <dgm:pt modelId="{5112B890-9BF8-442E-9E74-C21D1879B79B}" type="pres">
      <dgm:prSet presAssocID="{C0D6B4CA-4E7E-4366-994A-29E22A920092}" presName="bgRect" presStyleLbl="bgShp" presStyleIdx="2" presStyleCnt="3"/>
      <dgm:spPr/>
    </dgm:pt>
    <dgm:pt modelId="{AB6FFA7E-B0AD-4B15-B396-519B03A66160}" type="pres">
      <dgm:prSet presAssocID="{C0D6B4CA-4E7E-4366-994A-29E22A9200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DA818BF5-A54B-4DAB-B891-013BAF57AC9E}" type="pres">
      <dgm:prSet presAssocID="{C0D6B4CA-4E7E-4366-994A-29E22A920092}" presName="spaceRect" presStyleCnt="0"/>
      <dgm:spPr/>
    </dgm:pt>
    <dgm:pt modelId="{288BA22C-B0B1-4187-BF1C-B771671C4696}" type="pres">
      <dgm:prSet presAssocID="{C0D6B4CA-4E7E-4366-994A-29E22A9200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BA73050-005D-4E98-B298-4BDEDAB757F7}" type="presOf" srcId="{C0D6B4CA-4E7E-4366-994A-29E22A920092}" destId="{288BA22C-B0B1-4187-BF1C-B771671C4696}" srcOrd="0" destOrd="0" presId="urn:microsoft.com/office/officeart/2018/2/layout/IconVerticalSolidList"/>
    <dgm:cxn modelId="{37157550-BD01-445A-846A-6CE902E907A8}" type="presOf" srcId="{D5ADBE0C-5AD0-4B17-991F-75656424E5C8}" destId="{78BE279E-43AB-475F-AC96-F789A77560C3}" srcOrd="0" destOrd="0" presId="urn:microsoft.com/office/officeart/2018/2/layout/IconVerticalSolidList"/>
    <dgm:cxn modelId="{A9ACAB58-B82A-4399-B38C-0DFF0F2F756A}" srcId="{0A56AF41-E80D-4D5D-8408-81FDF87B8D0F}" destId="{D5ADBE0C-5AD0-4B17-991F-75656424E5C8}" srcOrd="1" destOrd="0" parTransId="{FE4688AD-C03C-48CD-857E-9B6F89AECA16}" sibTransId="{B9767CA5-85A1-4168-BEB2-BEC3A9CE0D91}"/>
    <dgm:cxn modelId="{06B2AE58-FF16-411E-AEFB-04749E97208F}" srcId="{0A56AF41-E80D-4D5D-8408-81FDF87B8D0F}" destId="{F6BA5EAF-06BE-40A9-92CA-02C728D800E3}" srcOrd="0" destOrd="0" parTransId="{DAA65391-4B11-484E-B372-782F865FE1D6}" sibTransId="{AE7932AE-2E67-453B-A30D-5E147000D5C3}"/>
    <dgm:cxn modelId="{87263695-36B6-48C4-B904-E05E8A790D43}" srcId="{0A56AF41-E80D-4D5D-8408-81FDF87B8D0F}" destId="{C0D6B4CA-4E7E-4366-994A-29E22A920092}" srcOrd="2" destOrd="0" parTransId="{60729C0A-917B-4CD1-88A1-E2D2D40FCAE9}" sibTransId="{14B32755-DC29-4F7F-8073-CF80FF837B5F}"/>
    <dgm:cxn modelId="{8491D59E-B6D3-4613-AD26-8394443E6756}" type="presOf" srcId="{0A56AF41-E80D-4D5D-8408-81FDF87B8D0F}" destId="{FBB942A7-2C8E-4328-B5BF-9BCD73214DF0}" srcOrd="0" destOrd="0" presId="urn:microsoft.com/office/officeart/2018/2/layout/IconVerticalSolidList"/>
    <dgm:cxn modelId="{7B1B5BCD-D08C-41E0-891D-05F433E291D6}" type="presOf" srcId="{F6BA5EAF-06BE-40A9-92CA-02C728D800E3}" destId="{E59B1E3D-0FEB-4D05-BE85-8FBF40B9081E}" srcOrd="0" destOrd="0" presId="urn:microsoft.com/office/officeart/2018/2/layout/IconVerticalSolidList"/>
    <dgm:cxn modelId="{D135235E-2A6F-4B75-AD68-A593D507EDE2}" type="presParOf" srcId="{FBB942A7-2C8E-4328-B5BF-9BCD73214DF0}" destId="{BFF62061-A0F2-4BCC-8D45-63C273FA04DB}" srcOrd="0" destOrd="0" presId="urn:microsoft.com/office/officeart/2018/2/layout/IconVerticalSolidList"/>
    <dgm:cxn modelId="{971E0FD8-3D36-4394-959D-84209D3E42DB}" type="presParOf" srcId="{BFF62061-A0F2-4BCC-8D45-63C273FA04DB}" destId="{DB5E96AE-FFD5-4EC1-A9B4-9701DCFD042C}" srcOrd="0" destOrd="0" presId="urn:microsoft.com/office/officeart/2018/2/layout/IconVerticalSolidList"/>
    <dgm:cxn modelId="{E4CFC691-3CDF-4256-9BBE-4088C3F7C0F8}" type="presParOf" srcId="{BFF62061-A0F2-4BCC-8D45-63C273FA04DB}" destId="{2AF17F1A-DDB3-459B-B78E-345413884208}" srcOrd="1" destOrd="0" presId="urn:microsoft.com/office/officeart/2018/2/layout/IconVerticalSolidList"/>
    <dgm:cxn modelId="{15727E97-887F-42D9-9DFB-7A8744CD6A7B}" type="presParOf" srcId="{BFF62061-A0F2-4BCC-8D45-63C273FA04DB}" destId="{1EA77240-131A-4F5B-B5E0-408C9CB0B214}" srcOrd="2" destOrd="0" presId="urn:microsoft.com/office/officeart/2018/2/layout/IconVerticalSolidList"/>
    <dgm:cxn modelId="{2D9BB85A-5A32-4845-BA02-91AA5D1AB391}" type="presParOf" srcId="{BFF62061-A0F2-4BCC-8D45-63C273FA04DB}" destId="{E59B1E3D-0FEB-4D05-BE85-8FBF40B9081E}" srcOrd="3" destOrd="0" presId="urn:microsoft.com/office/officeart/2018/2/layout/IconVerticalSolidList"/>
    <dgm:cxn modelId="{2C1267A7-3C87-4631-9EC6-242D57B0A737}" type="presParOf" srcId="{FBB942A7-2C8E-4328-B5BF-9BCD73214DF0}" destId="{924F41F8-D9F3-4377-820D-95A56C7460A3}" srcOrd="1" destOrd="0" presId="urn:microsoft.com/office/officeart/2018/2/layout/IconVerticalSolidList"/>
    <dgm:cxn modelId="{B87C39A2-AEC2-48A2-8E95-E71649C5E620}" type="presParOf" srcId="{FBB942A7-2C8E-4328-B5BF-9BCD73214DF0}" destId="{701CE5E8-8069-4E3C-AF4C-3FAE0A4FA037}" srcOrd="2" destOrd="0" presId="urn:microsoft.com/office/officeart/2018/2/layout/IconVerticalSolidList"/>
    <dgm:cxn modelId="{E409FBCE-4874-4795-A439-188C6BBD65A5}" type="presParOf" srcId="{701CE5E8-8069-4E3C-AF4C-3FAE0A4FA037}" destId="{CB2DD756-9FC2-4747-905B-21CBF9E93820}" srcOrd="0" destOrd="0" presId="urn:microsoft.com/office/officeart/2018/2/layout/IconVerticalSolidList"/>
    <dgm:cxn modelId="{19BA5180-CB42-4B03-A737-BCB9A2B90F10}" type="presParOf" srcId="{701CE5E8-8069-4E3C-AF4C-3FAE0A4FA037}" destId="{1BF9CD6C-368C-492C-844A-C76F104F1567}" srcOrd="1" destOrd="0" presId="urn:microsoft.com/office/officeart/2018/2/layout/IconVerticalSolidList"/>
    <dgm:cxn modelId="{B3BCEE97-9244-4E13-AF4F-A372E414A020}" type="presParOf" srcId="{701CE5E8-8069-4E3C-AF4C-3FAE0A4FA037}" destId="{142AFC25-B0D5-44CC-87E7-235F7A88BD1A}" srcOrd="2" destOrd="0" presId="urn:microsoft.com/office/officeart/2018/2/layout/IconVerticalSolidList"/>
    <dgm:cxn modelId="{555C4226-2E93-41D8-B4FD-7F99D66551AC}" type="presParOf" srcId="{701CE5E8-8069-4E3C-AF4C-3FAE0A4FA037}" destId="{78BE279E-43AB-475F-AC96-F789A77560C3}" srcOrd="3" destOrd="0" presId="urn:microsoft.com/office/officeart/2018/2/layout/IconVerticalSolidList"/>
    <dgm:cxn modelId="{C6D1CD12-1077-482E-AF55-C6BCF8BD2F9D}" type="presParOf" srcId="{FBB942A7-2C8E-4328-B5BF-9BCD73214DF0}" destId="{491C4089-BEDD-4940-A60E-6E14620D152E}" srcOrd="3" destOrd="0" presId="urn:microsoft.com/office/officeart/2018/2/layout/IconVerticalSolidList"/>
    <dgm:cxn modelId="{E1922F7B-B0DF-483B-9192-A31918A21FBF}" type="presParOf" srcId="{FBB942A7-2C8E-4328-B5BF-9BCD73214DF0}" destId="{DE1530D1-769A-4D55-A0AB-A61A20866BF6}" srcOrd="4" destOrd="0" presId="urn:microsoft.com/office/officeart/2018/2/layout/IconVerticalSolidList"/>
    <dgm:cxn modelId="{5167CB57-C12E-4FA3-8D4A-4EB9EA482569}" type="presParOf" srcId="{DE1530D1-769A-4D55-A0AB-A61A20866BF6}" destId="{5112B890-9BF8-442E-9E74-C21D1879B79B}" srcOrd="0" destOrd="0" presId="urn:microsoft.com/office/officeart/2018/2/layout/IconVerticalSolidList"/>
    <dgm:cxn modelId="{7266B134-A618-47ED-9061-7D71DCC276A5}" type="presParOf" srcId="{DE1530D1-769A-4D55-A0AB-A61A20866BF6}" destId="{AB6FFA7E-B0AD-4B15-B396-519B03A66160}" srcOrd="1" destOrd="0" presId="urn:microsoft.com/office/officeart/2018/2/layout/IconVerticalSolidList"/>
    <dgm:cxn modelId="{D95BD19E-E803-4B77-B816-F7B42C07659F}" type="presParOf" srcId="{DE1530D1-769A-4D55-A0AB-A61A20866BF6}" destId="{DA818BF5-A54B-4DAB-B891-013BAF57AC9E}" srcOrd="2" destOrd="0" presId="urn:microsoft.com/office/officeart/2018/2/layout/IconVerticalSolidList"/>
    <dgm:cxn modelId="{BA74C650-5D9A-4513-994A-406C40FE9005}" type="presParOf" srcId="{DE1530D1-769A-4D55-A0AB-A61A20866BF6}" destId="{288BA22C-B0B1-4187-BF1C-B771671C469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90989-8C60-464E-8D8D-8397ACB2DE51}">
      <dsp:nvSpPr>
        <dsp:cNvPr id="0" name=""/>
        <dsp:cNvSpPr/>
      </dsp:nvSpPr>
      <dsp:spPr>
        <a:xfrm>
          <a:off x="0" y="3704485"/>
          <a:ext cx="5641974" cy="1215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resources are available to those populations?</a:t>
          </a:r>
        </a:p>
      </dsp:txBody>
      <dsp:txXfrm>
        <a:off x="0" y="3704485"/>
        <a:ext cx="5641974" cy="1215894"/>
      </dsp:txXfrm>
    </dsp:sp>
    <dsp:sp modelId="{AFCBCF31-4A06-CE4B-B2DC-335BC1D61BC2}">
      <dsp:nvSpPr>
        <dsp:cNvPr id="0" name=""/>
        <dsp:cNvSpPr/>
      </dsp:nvSpPr>
      <dsp:spPr>
        <a:xfrm rot="10800000">
          <a:off x="0" y="1852677"/>
          <a:ext cx="5641974" cy="1870046"/>
        </a:xfrm>
        <a:prstGeom prst="upArrowCallout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Some populations may be more at-risk.</a:t>
          </a:r>
        </a:p>
      </dsp:txBody>
      <dsp:txXfrm rot="10800000">
        <a:off x="0" y="1852677"/>
        <a:ext cx="5641974" cy="1215100"/>
      </dsp:txXfrm>
    </dsp:sp>
    <dsp:sp modelId="{EF1948E1-129E-4C40-A62F-BAC6352657FC}">
      <dsp:nvSpPr>
        <dsp:cNvPr id="0" name=""/>
        <dsp:cNvSpPr/>
      </dsp:nvSpPr>
      <dsp:spPr>
        <a:xfrm rot="10800000">
          <a:off x="0" y="869"/>
          <a:ext cx="5641974" cy="1870046"/>
        </a:xfrm>
        <a:prstGeom prst="upArrowCallout">
          <a:avLst/>
        </a:prstGeom>
        <a:solidFill>
          <a:srgbClr val="9E42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Lack of access to medical insurance is a barrier to positive health outcomes for many Lubbock dermatology patients.</a:t>
          </a:r>
        </a:p>
      </dsp:txBody>
      <dsp:txXfrm rot="10800000">
        <a:off x="0" y="869"/>
        <a:ext cx="5641974" cy="1215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6D3CF-620C-9D49-8244-F5DB7619BA42}">
      <dsp:nvSpPr>
        <dsp:cNvPr id="0" name=""/>
        <dsp:cNvSpPr/>
      </dsp:nvSpPr>
      <dsp:spPr>
        <a:xfrm>
          <a:off x="0" y="87083"/>
          <a:ext cx="5641974" cy="1408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prevalence of nonmelanoma skin cancer (NMSC) within Lubbock’s uninsured population. </a:t>
          </a:r>
        </a:p>
      </dsp:txBody>
      <dsp:txXfrm>
        <a:off x="68766" y="155849"/>
        <a:ext cx="5504442" cy="1271147"/>
      </dsp:txXfrm>
    </dsp:sp>
    <dsp:sp modelId="{A42E0286-859F-7041-9DD2-17119F30BF63}">
      <dsp:nvSpPr>
        <dsp:cNvPr id="0" name=""/>
        <dsp:cNvSpPr/>
      </dsp:nvSpPr>
      <dsp:spPr>
        <a:xfrm>
          <a:off x="0" y="1775602"/>
          <a:ext cx="5641974" cy="1408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Who are the most at-risk groups within the uninsured. </a:t>
          </a:r>
        </a:p>
      </dsp:txBody>
      <dsp:txXfrm>
        <a:off x="68766" y="1844368"/>
        <a:ext cx="5504442" cy="1271147"/>
      </dsp:txXfrm>
    </dsp:sp>
    <dsp:sp modelId="{92788644-7A98-D643-88A5-1396EFE61559}">
      <dsp:nvSpPr>
        <dsp:cNvPr id="0" name=""/>
        <dsp:cNvSpPr/>
      </dsp:nvSpPr>
      <dsp:spPr>
        <a:xfrm>
          <a:off x="0" y="3512570"/>
          <a:ext cx="5641974" cy="1408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free services offered to this population through Lubbock Impact’s “Dermatology Nights” events. </a:t>
          </a:r>
        </a:p>
      </dsp:txBody>
      <dsp:txXfrm>
        <a:off x="68766" y="3581336"/>
        <a:ext cx="5504442" cy="1271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B84ED-2CD3-BB4F-BE5B-CC17D36AFEB6}">
      <dsp:nvSpPr>
        <dsp:cNvPr id="0" name=""/>
        <dsp:cNvSpPr/>
      </dsp:nvSpPr>
      <dsp:spPr>
        <a:xfrm>
          <a:off x="1186" y="469226"/>
          <a:ext cx="4164809" cy="2644654"/>
        </a:xfrm>
        <a:prstGeom prst="roundRect">
          <a:avLst>
            <a:gd name="adj" fmla="val 10000"/>
          </a:avLst>
        </a:prstGeom>
        <a:solidFill>
          <a:srgbClr val="9E42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1BFF5-693E-E744-B106-2DCCEA0BB1A0}">
      <dsp:nvSpPr>
        <dsp:cNvPr id="0" name=""/>
        <dsp:cNvSpPr/>
      </dsp:nvSpPr>
      <dsp:spPr>
        <a:xfrm>
          <a:off x="463943" y="908844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5875" cap="flat" cmpd="sng" algn="ctr">
          <a:solidFill>
            <a:srgbClr val="9E4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16.1% of the Lubbock, Texas population is uninsured. </a:t>
          </a:r>
        </a:p>
      </dsp:txBody>
      <dsp:txXfrm>
        <a:off x="541402" y="986303"/>
        <a:ext cx="4009891" cy="2489736"/>
      </dsp:txXfrm>
    </dsp:sp>
    <dsp:sp modelId="{F852D8A5-AAF2-0245-A0E5-671B66B68D9B}">
      <dsp:nvSpPr>
        <dsp:cNvPr id="0" name=""/>
        <dsp:cNvSpPr/>
      </dsp:nvSpPr>
      <dsp:spPr>
        <a:xfrm>
          <a:off x="5091509" y="469226"/>
          <a:ext cx="4164809" cy="2644654"/>
        </a:xfrm>
        <a:prstGeom prst="roundRect">
          <a:avLst>
            <a:gd name="adj" fmla="val 10000"/>
          </a:avLst>
        </a:prstGeom>
        <a:solidFill>
          <a:srgbClr val="9E42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095A8-C508-A94D-89F1-0C7AE98FE3E4}">
      <dsp:nvSpPr>
        <dsp:cNvPr id="0" name=""/>
        <dsp:cNvSpPr/>
      </dsp:nvSpPr>
      <dsp:spPr>
        <a:xfrm>
          <a:off x="5554265" y="908844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5875" cap="flat" cmpd="sng" algn="ctr">
          <a:solidFill>
            <a:srgbClr val="9E4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Significantly higher incidence of NMSC in Lubbock uninsured patients (1.4%) compared to the US population (0.65% - 1.05%).</a:t>
          </a:r>
        </a:p>
      </dsp:txBody>
      <dsp:txXfrm>
        <a:off x="5631724" y="986303"/>
        <a:ext cx="4009891" cy="2489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D961-1C4E-A742-8A54-13F90FAFD409}">
      <dsp:nvSpPr>
        <dsp:cNvPr id="0" name=""/>
        <dsp:cNvSpPr/>
      </dsp:nvSpPr>
      <dsp:spPr>
        <a:xfrm>
          <a:off x="0" y="831764"/>
          <a:ext cx="2852981" cy="1811643"/>
        </a:xfrm>
        <a:prstGeom prst="roundRect">
          <a:avLst>
            <a:gd name="adj" fmla="val 10000"/>
          </a:avLst>
        </a:prstGeom>
        <a:solidFill>
          <a:srgbClr val="9E42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DFA19-17CB-4447-AFCB-0330B1B3988B}">
      <dsp:nvSpPr>
        <dsp:cNvPr id="0" name=""/>
        <dsp:cNvSpPr/>
      </dsp:nvSpPr>
      <dsp:spPr>
        <a:xfrm>
          <a:off x="316997" y="1132912"/>
          <a:ext cx="2852981" cy="1811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5875" cap="flat" cmpd="sng" algn="ctr">
          <a:solidFill>
            <a:srgbClr val="9E4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most at-risk age group is within 50-64 years old (2.8%, p &lt; 0.05).</a:t>
          </a:r>
        </a:p>
      </dsp:txBody>
      <dsp:txXfrm>
        <a:off x="370058" y="1185973"/>
        <a:ext cx="2746859" cy="1705521"/>
      </dsp:txXfrm>
    </dsp:sp>
    <dsp:sp modelId="{BB77B810-0FDA-F340-B5B2-58299074F68A}">
      <dsp:nvSpPr>
        <dsp:cNvPr id="0" name=""/>
        <dsp:cNvSpPr/>
      </dsp:nvSpPr>
      <dsp:spPr>
        <a:xfrm>
          <a:off x="3486977" y="831764"/>
          <a:ext cx="2852981" cy="1811643"/>
        </a:xfrm>
        <a:prstGeom prst="roundRect">
          <a:avLst>
            <a:gd name="adj" fmla="val 10000"/>
          </a:avLst>
        </a:prstGeom>
        <a:solidFill>
          <a:srgbClr val="9E42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47AEC-C305-A547-8747-FEECC399C03F}">
      <dsp:nvSpPr>
        <dsp:cNvPr id="0" name=""/>
        <dsp:cNvSpPr/>
      </dsp:nvSpPr>
      <dsp:spPr>
        <a:xfrm>
          <a:off x="3803975" y="1132912"/>
          <a:ext cx="2852981" cy="1811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5875" cap="flat" cmpd="sng" algn="ctr">
          <a:solidFill>
            <a:srgbClr val="9E4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race most affected by NMSC in Lubbock is Caucasian.</a:t>
          </a:r>
        </a:p>
      </dsp:txBody>
      <dsp:txXfrm>
        <a:off x="3857036" y="1185973"/>
        <a:ext cx="2746859" cy="1705521"/>
      </dsp:txXfrm>
    </dsp:sp>
    <dsp:sp modelId="{25309EEC-03B6-5842-8384-5986DE57291C}">
      <dsp:nvSpPr>
        <dsp:cNvPr id="0" name=""/>
        <dsp:cNvSpPr/>
      </dsp:nvSpPr>
      <dsp:spPr>
        <a:xfrm>
          <a:off x="6973954" y="831764"/>
          <a:ext cx="2852981" cy="1811643"/>
        </a:xfrm>
        <a:prstGeom prst="roundRect">
          <a:avLst>
            <a:gd name="adj" fmla="val 10000"/>
          </a:avLst>
        </a:prstGeom>
        <a:solidFill>
          <a:srgbClr val="9E42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CE2E2-44CC-EA40-9C16-84B568B48F61}">
      <dsp:nvSpPr>
        <dsp:cNvPr id="0" name=""/>
        <dsp:cNvSpPr/>
      </dsp:nvSpPr>
      <dsp:spPr>
        <a:xfrm>
          <a:off x="7290952" y="1132912"/>
          <a:ext cx="2852981" cy="1811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5875" cap="flat" cmpd="sng" algn="ctr">
          <a:solidFill>
            <a:srgbClr val="9E42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Gender doesn’t seem to play a significant role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(p &gt; 0.05). </a:t>
          </a:r>
        </a:p>
      </dsp:txBody>
      <dsp:txXfrm>
        <a:off x="7344013" y="1185973"/>
        <a:ext cx="2746859" cy="17055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81607-4D55-FB4B-8BD5-F15E7945CCAE}">
      <dsp:nvSpPr>
        <dsp:cNvPr id="0" name=""/>
        <dsp:cNvSpPr/>
      </dsp:nvSpPr>
      <dsp:spPr>
        <a:xfrm>
          <a:off x="0" y="8566"/>
          <a:ext cx="9720072" cy="945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Diagnosed 35 NMSCs in 15 patients from January 2018 to 2020.</a:t>
          </a:r>
        </a:p>
      </dsp:txBody>
      <dsp:txXfrm>
        <a:off x="46150" y="54716"/>
        <a:ext cx="9627772" cy="853096"/>
      </dsp:txXfrm>
    </dsp:sp>
    <dsp:sp modelId="{AE15A4E9-1814-9641-90E1-EEA380F3A897}">
      <dsp:nvSpPr>
        <dsp:cNvPr id="0" name=""/>
        <dsp:cNvSpPr/>
      </dsp:nvSpPr>
      <dsp:spPr>
        <a:xfrm>
          <a:off x="0" y="1028843"/>
          <a:ext cx="9720072" cy="945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Each dermatology patient encounter at Lubbock Impact costs on average $61.86.</a:t>
          </a:r>
        </a:p>
      </dsp:txBody>
      <dsp:txXfrm>
        <a:off x="46150" y="1074993"/>
        <a:ext cx="9627772" cy="853096"/>
      </dsp:txXfrm>
    </dsp:sp>
    <dsp:sp modelId="{E9595E7C-16A0-A949-BA0C-A5687FA362F4}">
      <dsp:nvSpPr>
        <dsp:cNvPr id="0" name=""/>
        <dsp:cNvSpPr/>
      </dsp:nvSpPr>
      <dsp:spPr>
        <a:xfrm>
          <a:off x="0" y="2049120"/>
          <a:ext cx="9720072" cy="945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From 2018 to 2019, the program cost: $4120.85.</a:t>
          </a:r>
        </a:p>
      </dsp:txBody>
      <dsp:txXfrm>
        <a:off x="46150" y="2095270"/>
        <a:ext cx="9627772" cy="853096"/>
      </dsp:txXfrm>
    </dsp:sp>
    <dsp:sp modelId="{F0E05B9A-12B2-6E4B-BDC1-E0A4AED64E5E}">
      <dsp:nvSpPr>
        <dsp:cNvPr id="0" name=""/>
        <dsp:cNvSpPr/>
      </dsp:nvSpPr>
      <dsp:spPr>
        <a:xfrm>
          <a:off x="0" y="3069396"/>
          <a:ext cx="9720072" cy="945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From 2019 to 2020, the program cost: $4291.52. </a:t>
          </a:r>
        </a:p>
      </dsp:txBody>
      <dsp:txXfrm>
        <a:off x="46150" y="3115546"/>
        <a:ext cx="9627772" cy="8530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E96AE-FFD5-4EC1-A9B4-9701DCFD042C}">
      <dsp:nvSpPr>
        <dsp:cNvPr id="0" name=""/>
        <dsp:cNvSpPr/>
      </dsp:nvSpPr>
      <dsp:spPr>
        <a:xfrm>
          <a:off x="0" y="491"/>
          <a:ext cx="9720262" cy="1149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17F1A-DDB3-459B-B78E-345413884208}">
      <dsp:nvSpPr>
        <dsp:cNvPr id="0" name=""/>
        <dsp:cNvSpPr/>
      </dsp:nvSpPr>
      <dsp:spPr>
        <a:xfrm>
          <a:off x="347593" y="259031"/>
          <a:ext cx="631988" cy="631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B1E3D-0FEB-4D05-BE85-8FBF40B9081E}">
      <dsp:nvSpPr>
        <dsp:cNvPr id="0" name=""/>
        <dsp:cNvSpPr/>
      </dsp:nvSpPr>
      <dsp:spPr>
        <a:xfrm>
          <a:off x="1327175" y="491"/>
          <a:ext cx="8393086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Lubbock patients are at greater risk of developing NMSCs.</a:t>
          </a:r>
        </a:p>
      </dsp:txBody>
      <dsp:txXfrm>
        <a:off x="1327175" y="491"/>
        <a:ext cx="8393086" cy="1149069"/>
      </dsp:txXfrm>
    </dsp:sp>
    <dsp:sp modelId="{CB2DD756-9FC2-4747-905B-21CBF9E93820}">
      <dsp:nvSpPr>
        <dsp:cNvPr id="0" name=""/>
        <dsp:cNvSpPr/>
      </dsp:nvSpPr>
      <dsp:spPr>
        <a:xfrm>
          <a:off x="0" y="1436827"/>
          <a:ext cx="9720262" cy="1149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9CD6C-368C-492C-844A-C76F104F1567}">
      <dsp:nvSpPr>
        <dsp:cNvPr id="0" name=""/>
        <dsp:cNvSpPr/>
      </dsp:nvSpPr>
      <dsp:spPr>
        <a:xfrm>
          <a:off x="347593" y="1695368"/>
          <a:ext cx="631988" cy="631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E279E-43AB-475F-AC96-F789A77560C3}">
      <dsp:nvSpPr>
        <dsp:cNvPr id="0" name=""/>
        <dsp:cNvSpPr/>
      </dsp:nvSpPr>
      <dsp:spPr>
        <a:xfrm>
          <a:off x="1327175" y="1436827"/>
          <a:ext cx="8393086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Age and race play a role, but not gender.</a:t>
          </a:r>
        </a:p>
      </dsp:txBody>
      <dsp:txXfrm>
        <a:off x="1327175" y="1436827"/>
        <a:ext cx="8393086" cy="1149069"/>
      </dsp:txXfrm>
    </dsp:sp>
    <dsp:sp modelId="{5112B890-9BF8-442E-9E74-C21D1879B79B}">
      <dsp:nvSpPr>
        <dsp:cNvPr id="0" name=""/>
        <dsp:cNvSpPr/>
      </dsp:nvSpPr>
      <dsp:spPr>
        <a:xfrm>
          <a:off x="0" y="2873164"/>
          <a:ext cx="9720262" cy="1149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FFA7E-B0AD-4B15-B396-519B03A66160}">
      <dsp:nvSpPr>
        <dsp:cNvPr id="0" name=""/>
        <dsp:cNvSpPr/>
      </dsp:nvSpPr>
      <dsp:spPr>
        <a:xfrm>
          <a:off x="347593" y="3131705"/>
          <a:ext cx="631988" cy="631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BA22C-B0B1-4187-BF1C-B771671C4696}">
      <dsp:nvSpPr>
        <dsp:cNvPr id="0" name=""/>
        <dsp:cNvSpPr/>
      </dsp:nvSpPr>
      <dsp:spPr>
        <a:xfrm>
          <a:off x="1327175" y="2873164"/>
          <a:ext cx="8393086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Lubbock Impact offers an effective service at a relatively low cost per patient.</a:t>
          </a:r>
        </a:p>
      </dsp:txBody>
      <dsp:txXfrm>
        <a:off x="1327175" y="2873164"/>
        <a:ext cx="8393086" cy="114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1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1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8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9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8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74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67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59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55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8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78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51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59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5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93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0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59CB-7C7C-014E-9D41-8760CA46392E}" type="datetimeFigureOut">
              <a:rPr lang="en-US" smtClean="0"/>
              <a:t>3/16/24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CE12-8CC3-DB41-B500-E13D981AE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0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BCA03-17DC-6337-1036-1A3CF1F4D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  <a:latin typeface="+mn-lt"/>
                <a:cs typeface="Aharoni" panose="020F0502020204030204" pitchFamily="34" charset="0"/>
              </a:rPr>
              <a:t>Evaluating the Need for Dermatology Services in the Lubbock, Texas Uninsured Population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DD6F6-EAED-38DF-69D6-C0240BBA6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Ernesto Ponce-Cruz, Quratulain Shekoh, Zoya Waheed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56017D-BDCB-B25B-4627-78C2FA9D2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4403" r="4735" b="4361"/>
          <a:stretch/>
        </p:blipFill>
        <p:spPr bwMode="auto">
          <a:xfrm>
            <a:off x="6009901" y="640080"/>
            <a:ext cx="5637471" cy="56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xas Tech University Health Sciences Center - Wikipedia">
            <a:extLst>
              <a:ext uri="{FF2B5EF4-FFF2-40B4-BE49-F238E27FC236}">
                <a16:creationId xmlns:a16="http://schemas.microsoft.com/office/drawing/2014/main" id="{797BF890-A160-50E0-419A-1035BAD1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889" y="244413"/>
            <a:ext cx="1463588" cy="14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9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FECC-F0CA-9C4C-2E06-BD942C76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CF411-284B-514E-81DB-B4A467988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368313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2F929-CB6D-71D4-619B-35707151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rgbClr val="FFFFFF"/>
                </a:solidFill>
              </a:rPr>
              <a:t>Introduction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060786D-245B-1F60-CDD2-B98FF2A9D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970396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34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365F0-9014-799D-6906-A1FFB780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643467"/>
            <a:ext cx="3657600" cy="557106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Methods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We have collected and incorporated studies focusing on:</a:t>
            </a:r>
            <a:br>
              <a:rPr lang="en-US" sz="5400" b="1" dirty="0"/>
            </a:b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A26910A-0CD2-15D5-B374-12BE3B989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132613"/>
              </p:ext>
            </p:extLst>
          </p:nvPr>
        </p:nvGraphicFramePr>
        <p:xfrm>
          <a:off x="5588883" y="968375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83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C5BD-F3FF-7A4F-B1FB-48F7E7B8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/>
              <a:t>Results: Prevalence in Lubbock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312498-133F-CED8-2D4A-E5670716C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185623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83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82A0-1AD5-A813-77AA-6F9D5CA4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/>
              <a:t>Results: Most at risk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896CEA-AFF9-94CC-8DAA-914EA8C81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247233"/>
              </p:ext>
            </p:extLst>
          </p:nvPr>
        </p:nvGraphicFramePr>
        <p:xfrm>
          <a:off x="1023938" y="2084832"/>
          <a:ext cx="10143934" cy="377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9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2B8C-84AF-D9C0-6A81-F462CD91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Lubbock Impact </a:t>
            </a:r>
            <a:br>
              <a:rPr lang="en-US" b="1" dirty="0"/>
            </a:br>
            <a:r>
              <a:rPr lang="en-US" b="1" dirty="0"/>
              <a:t>“Dermatology Nights”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619D01-8780-B63F-BE2F-8225911CED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97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E766-CDB3-7FD0-53C2-D6A17053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/>
              <a:t>Conclusion</a:t>
            </a:r>
            <a:endParaRPr lang="en-US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2CC789-0E44-7475-C052-C2B1E73FF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53435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36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4C2CE67-2129-F72C-356A-6F1FE0308460}"/>
              </a:ext>
            </a:extLst>
          </p:cNvPr>
          <p:cNvSpPr txBox="1"/>
          <p:nvPr/>
        </p:nvSpPr>
        <p:spPr>
          <a:xfrm>
            <a:off x="406400" y="474345"/>
            <a:ext cx="113792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/>
              <a:t>1. Lin, Christine P., et al. "Dermatologic Care for the Uninsured West Texas Population at a Student-run Free Clinic." Journal of Health Care for the Poor and Underserved, vol. 32 no. 3, 2021, p. 1155-1159. Project MUSE, https://</a:t>
            </a:r>
            <a:r>
              <a:rPr lang="en-US" altLang="en-US" dirty="0" err="1"/>
              <a:t>doi.org</a:t>
            </a:r>
            <a:r>
              <a:rPr lang="en-US" altLang="en-US" dirty="0"/>
              <a:t>/10.1353/hpu.2021.0120.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2. Sturgeon, Ashley, et al. "Incidence of Non-Melanoma Skin Cancer in the Uninsured." Journal of Health Care for the Poor and Underserved, vol. 28 no. 4, 2017, p. 1327-1332. Project MUSE, https://</a:t>
            </a:r>
            <a:r>
              <a:rPr lang="en-US" altLang="en-US" dirty="0" err="1"/>
              <a:t>doi.org</a:t>
            </a:r>
            <a:r>
              <a:rPr lang="en-US" altLang="en-US" dirty="0"/>
              <a:t>/10.1353/hpu.2017.0117.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3. Lin, Christine P et al. “Value of Dermatology Nights at a student-run free clinic.” Proceedings (Baylor University. Medical Center) vol. 34,2 260-261. 26 Oct. 2020, doi:10.1080/08998280.2020.1834771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4. ​​</a:t>
            </a:r>
            <a:r>
              <a:rPr lang="en-US" altLang="en-US" dirty="0" err="1"/>
              <a:t>Meah</a:t>
            </a:r>
            <a:r>
              <a:rPr lang="en-US" altLang="en-US" dirty="0"/>
              <a:t>, Yasmin S et al. “Student-run health clinic: novel arena to educate medical students on systems-based practice.” The Mount Sinai journal of medicine, New York vol. 76,4 (2009): 344- 56. doi:10.1002/msj.20128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5. “U.S. Census Bureau QuickFacts: Lubbock County, Texas.” Census Bureau QuickFacts, </a:t>
            </a:r>
            <a:r>
              <a:rPr lang="en-US" altLang="en-US" dirty="0" err="1"/>
              <a:t>www.census.gov</a:t>
            </a:r>
            <a:r>
              <a:rPr lang="en-US" altLang="en-US" dirty="0"/>
              <a:t>/</a:t>
            </a:r>
            <a:r>
              <a:rPr lang="en-US" altLang="en-US" dirty="0" err="1"/>
              <a:t>quickfacts</a:t>
            </a:r>
            <a:r>
              <a:rPr lang="en-US" altLang="en-US" dirty="0"/>
              <a:t>/fact/table/</a:t>
            </a:r>
            <a:r>
              <a:rPr lang="en-US" altLang="en-US" dirty="0" err="1"/>
              <a:t>lubbockcountytexas</a:t>
            </a:r>
            <a:r>
              <a:rPr lang="en-US" altLang="en-US" dirty="0"/>
              <a:t>/PST120222.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6. Gong, Gordon et al. “Higher US Rural Mortality Rates Linked To Socioeconomic Status, Physician Shortages, And Lack Of Health Insurance.” Health affairs (Project Hope) vol. 38,12 (2019): 2003-2010. doi:10.1377/hlthaff.2019.00722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7. Barker, Abigail R et al. “The uninsured: an analysis by age, income, and geography.” Rural policy brief ,2014 2 1-4. 1 Feb. 2014 </a:t>
            </a:r>
          </a:p>
        </p:txBody>
      </p:sp>
    </p:spTree>
    <p:extLst>
      <p:ext uri="{BB962C8B-B14F-4D97-AF65-F5344CB8AC3E}">
        <p14:creationId xmlns:p14="http://schemas.microsoft.com/office/powerpoint/2010/main" val="640878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C80001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105</TotalTime>
  <Words>620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Tw Cen MT Condensed</vt:lpstr>
      <vt:lpstr>Wingdings 3</vt:lpstr>
      <vt:lpstr>Integral</vt:lpstr>
      <vt:lpstr>Office 2013 - 2022 Theme</vt:lpstr>
      <vt:lpstr>Evaluating the Need for Dermatology Services in the Lubbock, Texas Uninsured Population</vt:lpstr>
      <vt:lpstr>Disclosures</vt:lpstr>
      <vt:lpstr>Introduction</vt:lpstr>
      <vt:lpstr>Methods  We have collected and incorporated studies focusing on: </vt:lpstr>
      <vt:lpstr>Results: Prevalence in Lubbock</vt:lpstr>
      <vt:lpstr>Results: Most at risk</vt:lpstr>
      <vt:lpstr>Lubbock Impact  “Dermatology Nights”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Need for Dermatology Services in the Lubbock, Texas Uninsured Population</dc:title>
  <dc:creator>Ernesto Ponce-Cruz</dc:creator>
  <cp:lastModifiedBy>Ernesto Ponce-Cruz</cp:lastModifiedBy>
  <cp:revision>8</cp:revision>
  <dcterms:created xsi:type="dcterms:W3CDTF">2024-03-16T20:52:33Z</dcterms:created>
  <dcterms:modified xsi:type="dcterms:W3CDTF">2024-03-17T02:23:53Z</dcterms:modified>
</cp:coreProperties>
</file>