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5" r:id="rId5"/>
    <p:sldId id="260" r:id="rId6"/>
    <p:sldId id="275" r:id="rId7"/>
    <p:sldId id="263" r:id="rId8"/>
    <p:sldId id="266" r:id="rId9"/>
    <p:sldId id="264" r:id="rId10"/>
    <p:sldId id="274"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E"/>
    <a:srgbClr val="FFBD49"/>
    <a:srgbClr val="990000"/>
    <a:srgbClr val="9F0100"/>
    <a:srgbClr val="F46946"/>
    <a:srgbClr val="AE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8AE3A-2959-4996-AAE3-26F0C4A33B5E}" v="55" dt="2023-04-21T17:06:45.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85882" autoAdjust="0"/>
  </p:normalViewPr>
  <p:slideViewPr>
    <p:cSldViewPr snapToGrid="0">
      <p:cViewPr varScale="1">
        <p:scale>
          <a:sx n="71" d="100"/>
          <a:sy n="71" d="100"/>
        </p:scale>
        <p:origin x="90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s, Alyson" userId="6edf65cb-1690-45f7-9cde-9a943a7ee19c" providerId="ADAL" clId="{DD18AE3A-2959-4996-AAE3-26F0C4A33B5E}"/>
    <pc:docChg chg="undo custSel addSld delSld modSld">
      <pc:chgData name="Willis, Alyson" userId="6edf65cb-1690-45f7-9cde-9a943a7ee19c" providerId="ADAL" clId="{DD18AE3A-2959-4996-AAE3-26F0C4A33B5E}" dt="2023-04-21T17:15:11.202" v="4899" actId="1076"/>
      <pc:docMkLst>
        <pc:docMk/>
      </pc:docMkLst>
      <pc:sldChg chg="modSp mod modNotesTx">
        <pc:chgData name="Willis, Alyson" userId="6edf65cb-1690-45f7-9cde-9a943a7ee19c" providerId="ADAL" clId="{DD18AE3A-2959-4996-AAE3-26F0C4A33B5E}" dt="2023-04-18T19:17:11.731" v="3438" actId="20577"/>
        <pc:sldMkLst>
          <pc:docMk/>
          <pc:sldMk cId="3658294423" sldId="257"/>
        </pc:sldMkLst>
        <pc:spChg chg="mod">
          <ac:chgData name="Willis, Alyson" userId="6edf65cb-1690-45f7-9cde-9a943a7ee19c" providerId="ADAL" clId="{DD18AE3A-2959-4996-AAE3-26F0C4A33B5E}" dt="2023-04-18T18:08:13.074" v="2100" actId="403"/>
          <ac:spMkLst>
            <pc:docMk/>
            <pc:sldMk cId="3658294423" sldId="257"/>
            <ac:spMk id="14" creationId="{F477FF1E-ED4A-63ED-CF79-160D7239CD7A}"/>
          </ac:spMkLst>
        </pc:spChg>
        <pc:spChg chg="mod">
          <ac:chgData name="Willis, Alyson" userId="6edf65cb-1690-45f7-9cde-9a943a7ee19c" providerId="ADAL" clId="{DD18AE3A-2959-4996-AAE3-26F0C4A33B5E}" dt="2023-04-18T18:08:28.401" v="2104" actId="14100"/>
          <ac:spMkLst>
            <pc:docMk/>
            <pc:sldMk cId="3658294423" sldId="257"/>
            <ac:spMk id="15" creationId="{9000C421-CEB3-6448-E47D-AAE3190DCECC}"/>
          </ac:spMkLst>
        </pc:spChg>
      </pc:sldChg>
      <pc:sldChg chg="modNotesTx">
        <pc:chgData name="Willis, Alyson" userId="6edf65cb-1690-45f7-9cde-9a943a7ee19c" providerId="ADAL" clId="{DD18AE3A-2959-4996-AAE3-26F0C4A33B5E}" dt="2023-04-18T18:04:41.190" v="2076" actId="20577"/>
        <pc:sldMkLst>
          <pc:docMk/>
          <pc:sldMk cId="2202325972" sldId="258"/>
        </pc:sldMkLst>
      </pc:sldChg>
      <pc:sldChg chg="addSp modSp mod modNotesTx">
        <pc:chgData name="Willis, Alyson" userId="6edf65cb-1690-45f7-9cde-9a943a7ee19c" providerId="ADAL" clId="{DD18AE3A-2959-4996-AAE3-26F0C4A33B5E}" dt="2023-04-21T17:12:44.388" v="4870" actId="1076"/>
        <pc:sldMkLst>
          <pc:docMk/>
          <pc:sldMk cId="1352472454" sldId="259"/>
        </pc:sldMkLst>
        <pc:spChg chg="add mod">
          <ac:chgData name="Willis, Alyson" userId="6edf65cb-1690-45f7-9cde-9a943a7ee19c" providerId="ADAL" clId="{DD18AE3A-2959-4996-AAE3-26F0C4A33B5E}" dt="2023-04-21T17:12:29.241" v="4867" actId="14100"/>
          <ac:spMkLst>
            <pc:docMk/>
            <pc:sldMk cId="1352472454" sldId="259"/>
            <ac:spMk id="3" creationId="{37F8C8A6-A22D-308F-992A-4840EFBEDA5C}"/>
          </ac:spMkLst>
        </pc:spChg>
        <pc:spChg chg="mod">
          <ac:chgData name="Willis, Alyson" userId="6edf65cb-1690-45f7-9cde-9a943a7ee19c" providerId="ADAL" clId="{DD18AE3A-2959-4996-AAE3-26F0C4A33B5E}" dt="2023-04-21T17:12:36.934" v="4868" actId="1076"/>
          <ac:spMkLst>
            <pc:docMk/>
            <pc:sldMk cId="1352472454" sldId="259"/>
            <ac:spMk id="7" creationId="{8C937346-C741-090D-D88F-B1F0127C3338}"/>
          </ac:spMkLst>
        </pc:spChg>
        <pc:picChg chg="mod">
          <ac:chgData name="Willis, Alyson" userId="6edf65cb-1690-45f7-9cde-9a943a7ee19c" providerId="ADAL" clId="{DD18AE3A-2959-4996-AAE3-26F0C4A33B5E}" dt="2023-04-21T17:12:44.388" v="4870" actId="1076"/>
          <ac:picMkLst>
            <pc:docMk/>
            <pc:sldMk cId="1352472454" sldId="259"/>
            <ac:picMk id="15" creationId="{2D466B03-14AF-C926-E28A-B35B0E5231B9}"/>
          </ac:picMkLst>
        </pc:picChg>
      </pc:sldChg>
      <pc:sldChg chg="modSp mod modNotesTx">
        <pc:chgData name="Willis, Alyson" userId="6edf65cb-1690-45f7-9cde-9a943a7ee19c" providerId="ADAL" clId="{DD18AE3A-2959-4996-AAE3-26F0C4A33B5E}" dt="2023-04-21T17:15:11.202" v="4899" actId="1076"/>
        <pc:sldMkLst>
          <pc:docMk/>
          <pc:sldMk cId="1344992416" sldId="260"/>
        </pc:sldMkLst>
        <pc:spChg chg="mod">
          <ac:chgData name="Willis, Alyson" userId="6edf65cb-1690-45f7-9cde-9a943a7ee19c" providerId="ADAL" clId="{DD18AE3A-2959-4996-AAE3-26F0C4A33B5E}" dt="2023-04-21T17:14:54.100" v="4897" actId="1076"/>
          <ac:spMkLst>
            <pc:docMk/>
            <pc:sldMk cId="1344992416" sldId="260"/>
            <ac:spMk id="2" creationId="{9D2446C7-B235-5CB3-DDA1-899E2047F297}"/>
          </ac:spMkLst>
        </pc:spChg>
        <pc:spChg chg="mod">
          <ac:chgData name="Willis, Alyson" userId="6edf65cb-1690-45f7-9cde-9a943a7ee19c" providerId="ADAL" clId="{DD18AE3A-2959-4996-AAE3-26F0C4A33B5E}" dt="2023-04-21T17:14:58.987" v="4898" actId="1076"/>
          <ac:spMkLst>
            <pc:docMk/>
            <pc:sldMk cId="1344992416" sldId="260"/>
            <ac:spMk id="3" creationId="{332CAF86-5A74-013A-5D41-45C390DDA95D}"/>
          </ac:spMkLst>
        </pc:spChg>
        <pc:spChg chg="mod">
          <ac:chgData name="Willis, Alyson" userId="6edf65cb-1690-45f7-9cde-9a943a7ee19c" providerId="ADAL" clId="{DD18AE3A-2959-4996-AAE3-26F0C4A33B5E}" dt="2023-04-21T17:14:27.636" v="4892" actId="1076"/>
          <ac:spMkLst>
            <pc:docMk/>
            <pc:sldMk cId="1344992416" sldId="260"/>
            <ac:spMk id="5" creationId="{3BD14E76-8D7D-5834-879E-CD528D2BCB47}"/>
          </ac:spMkLst>
        </pc:spChg>
        <pc:picChg chg="mod">
          <ac:chgData name="Willis, Alyson" userId="6edf65cb-1690-45f7-9cde-9a943a7ee19c" providerId="ADAL" clId="{DD18AE3A-2959-4996-AAE3-26F0C4A33B5E}" dt="2023-04-21T17:14:46.779" v="4896" actId="1076"/>
          <ac:picMkLst>
            <pc:docMk/>
            <pc:sldMk cId="1344992416" sldId="260"/>
            <ac:picMk id="7" creationId="{E2AABA75-BE1D-B1C8-5577-5C26CC18B192}"/>
          </ac:picMkLst>
        </pc:picChg>
        <pc:picChg chg="mod">
          <ac:chgData name="Willis, Alyson" userId="6edf65cb-1690-45f7-9cde-9a943a7ee19c" providerId="ADAL" clId="{DD18AE3A-2959-4996-AAE3-26F0C4A33B5E}" dt="2023-04-21T17:15:11.202" v="4899" actId="1076"/>
          <ac:picMkLst>
            <pc:docMk/>
            <pc:sldMk cId="1344992416" sldId="260"/>
            <ac:picMk id="9" creationId="{AA179F75-569E-039A-E525-23F97B32267E}"/>
          </ac:picMkLst>
        </pc:picChg>
        <pc:picChg chg="mod">
          <ac:chgData name="Willis, Alyson" userId="6edf65cb-1690-45f7-9cde-9a943a7ee19c" providerId="ADAL" clId="{DD18AE3A-2959-4996-AAE3-26F0C4A33B5E}" dt="2023-04-21T17:14:41.328" v="4895" actId="1076"/>
          <ac:picMkLst>
            <pc:docMk/>
            <pc:sldMk cId="1344992416" sldId="260"/>
            <ac:picMk id="11" creationId="{97861D43-36E8-592C-4EA4-9F3C1E33E2C9}"/>
          </ac:picMkLst>
        </pc:picChg>
      </pc:sldChg>
      <pc:sldChg chg="addSp delSp modSp mod modNotesTx">
        <pc:chgData name="Willis, Alyson" userId="6edf65cb-1690-45f7-9cde-9a943a7ee19c" providerId="ADAL" clId="{DD18AE3A-2959-4996-AAE3-26F0C4A33B5E}" dt="2023-04-18T19:19:39.423" v="3461" actId="1076"/>
        <pc:sldMkLst>
          <pc:docMk/>
          <pc:sldMk cId="1218345523" sldId="263"/>
        </pc:sldMkLst>
        <pc:spChg chg="mod">
          <ac:chgData name="Willis, Alyson" userId="6edf65cb-1690-45f7-9cde-9a943a7ee19c" providerId="ADAL" clId="{DD18AE3A-2959-4996-AAE3-26F0C4A33B5E}" dt="2023-04-18T18:36:15.232" v="3244" actId="1076"/>
          <ac:spMkLst>
            <pc:docMk/>
            <pc:sldMk cId="1218345523" sldId="263"/>
            <ac:spMk id="3" creationId="{332CAF86-5A74-013A-5D41-45C390DDA95D}"/>
          </ac:spMkLst>
        </pc:spChg>
        <pc:spChg chg="mod">
          <ac:chgData name="Willis, Alyson" userId="6edf65cb-1690-45f7-9cde-9a943a7ee19c" providerId="ADAL" clId="{DD18AE3A-2959-4996-AAE3-26F0C4A33B5E}" dt="2023-04-18T18:36:05.806" v="3243" actId="1076"/>
          <ac:spMkLst>
            <pc:docMk/>
            <pc:sldMk cId="1218345523" sldId="263"/>
            <ac:spMk id="5" creationId="{3BD14E76-8D7D-5834-879E-CD528D2BCB47}"/>
          </ac:spMkLst>
        </pc:spChg>
        <pc:picChg chg="del mod">
          <ac:chgData name="Willis, Alyson" userId="6edf65cb-1690-45f7-9cde-9a943a7ee19c" providerId="ADAL" clId="{DD18AE3A-2959-4996-AAE3-26F0C4A33B5E}" dt="2023-04-18T18:35:27.398" v="3239" actId="478"/>
          <ac:picMkLst>
            <pc:docMk/>
            <pc:sldMk cId="1218345523" sldId="263"/>
            <ac:picMk id="11" creationId="{97861D43-36E8-592C-4EA4-9F3C1E33E2C9}"/>
          </ac:picMkLst>
        </pc:picChg>
        <pc:picChg chg="mod">
          <ac:chgData name="Willis, Alyson" userId="6edf65cb-1690-45f7-9cde-9a943a7ee19c" providerId="ADAL" clId="{DD18AE3A-2959-4996-AAE3-26F0C4A33B5E}" dt="2023-04-18T18:36:23.824" v="3246" actId="1076"/>
          <ac:picMkLst>
            <pc:docMk/>
            <pc:sldMk cId="1218345523" sldId="263"/>
            <ac:picMk id="17" creationId="{19D58801-F2B8-A97F-AD0A-F550B163C687}"/>
          </ac:picMkLst>
        </pc:picChg>
        <pc:picChg chg="mod">
          <ac:chgData name="Willis, Alyson" userId="6edf65cb-1690-45f7-9cde-9a943a7ee19c" providerId="ADAL" clId="{DD18AE3A-2959-4996-AAE3-26F0C4A33B5E}" dt="2023-04-18T18:36:20.358" v="3245" actId="1076"/>
          <ac:picMkLst>
            <pc:docMk/>
            <pc:sldMk cId="1218345523" sldId="263"/>
            <ac:picMk id="19" creationId="{82605553-E1D6-ABFB-403B-5910CC50F107}"/>
          </ac:picMkLst>
        </pc:picChg>
        <pc:picChg chg="add del mod">
          <ac:chgData name="Willis, Alyson" userId="6edf65cb-1690-45f7-9cde-9a943a7ee19c" providerId="ADAL" clId="{DD18AE3A-2959-4996-AAE3-26F0C4A33B5E}" dt="2023-04-18T18:36:35.279" v="3248" actId="478"/>
          <ac:picMkLst>
            <pc:docMk/>
            <pc:sldMk cId="1218345523" sldId="263"/>
            <ac:picMk id="21" creationId="{596EF160-44D6-66E4-7913-D3294AF95D99}"/>
          </ac:picMkLst>
        </pc:picChg>
        <pc:picChg chg="add mod">
          <ac:chgData name="Willis, Alyson" userId="6edf65cb-1690-45f7-9cde-9a943a7ee19c" providerId="ADAL" clId="{DD18AE3A-2959-4996-AAE3-26F0C4A33B5E}" dt="2023-04-18T19:19:39.423" v="3461" actId="1076"/>
          <ac:picMkLst>
            <pc:docMk/>
            <pc:sldMk cId="1218345523" sldId="263"/>
            <ac:picMk id="23" creationId="{A07AA231-785D-5F16-BB7A-2E3884C8723E}"/>
          </ac:picMkLst>
        </pc:picChg>
      </pc:sldChg>
      <pc:sldChg chg="addSp delSp modSp mod modNotesTx">
        <pc:chgData name="Willis, Alyson" userId="6edf65cb-1690-45f7-9cde-9a943a7ee19c" providerId="ADAL" clId="{DD18AE3A-2959-4996-AAE3-26F0C4A33B5E}" dt="2023-04-21T17:06:49.419" v="4538" actId="1076"/>
        <pc:sldMkLst>
          <pc:docMk/>
          <pc:sldMk cId="3053902134" sldId="264"/>
        </pc:sldMkLst>
        <pc:spChg chg="add mod">
          <ac:chgData name="Willis, Alyson" userId="6edf65cb-1690-45f7-9cde-9a943a7ee19c" providerId="ADAL" clId="{DD18AE3A-2959-4996-AAE3-26F0C4A33B5E}" dt="2023-04-21T17:03:53.590" v="4229" actId="313"/>
          <ac:spMkLst>
            <pc:docMk/>
            <pc:sldMk cId="3053902134" sldId="264"/>
            <ac:spMk id="2" creationId="{927EC02F-5E94-4754-B281-0E2CFABF5336}"/>
          </ac:spMkLst>
        </pc:spChg>
        <pc:spChg chg="mod">
          <ac:chgData name="Willis, Alyson" userId="6edf65cb-1690-45f7-9cde-9a943a7ee19c" providerId="ADAL" clId="{DD18AE3A-2959-4996-AAE3-26F0C4A33B5E}" dt="2023-04-21T17:02:58.565" v="4160" actId="1076"/>
          <ac:spMkLst>
            <pc:docMk/>
            <pc:sldMk cId="3053902134" sldId="264"/>
            <ac:spMk id="3" creationId="{D80CD642-EA8C-0DC9-2B51-99289BAE9BF9}"/>
          </ac:spMkLst>
        </pc:spChg>
        <pc:spChg chg="mod">
          <ac:chgData name="Willis, Alyson" userId="6edf65cb-1690-45f7-9cde-9a943a7ee19c" providerId="ADAL" clId="{DD18AE3A-2959-4996-AAE3-26F0C4A33B5E}" dt="2023-04-18T18:19:32.165" v="2361" actId="20577"/>
          <ac:spMkLst>
            <pc:docMk/>
            <pc:sldMk cId="3053902134" sldId="264"/>
            <ac:spMk id="4" creationId="{8C029A11-ECD3-5999-3A2D-768EB51FC3BA}"/>
          </ac:spMkLst>
        </pc:spChg>
        <pc:spChg chg="mod">
          <ac:chgData name="Willis, Alyson" userId="6edf65cb-1690-45f7-9cde-9a943a7ee19c" providerId="ADAL" clId="{DD18AE3A-2959-4996-AAE3-26F0C4A33B5E}" dt="2023-04-21T17:02:48.538" v="4158" actId="1076"/>
          <ac:spMkLst>
            <pc:docMk/>
            <pc:sldMk cId="3053902134" sldId="264"/>
            <ac:spMk id="5" creationId="{87BCD00C-A08E-3678-8669-3A83E51675A0}"/>
          </ac:spMkLst>
        </pc:spChg>
        <pc:spChg chg="add del mod">
          <ac:chgData name="Willis, Alyson" userId="6edf65cb-1690-45f7-9cde-9a943a7ee19c" providerId="ADAL" clId="{DD18AE3A-2959-4996-AAE3-26F0C4A33B5E}" dt="2023-04-21T17:02:19.879" v="4153" actId="478"/>
          <ac:spMkLst>
            <pc:docMk/>
            <pc:sldMk cId="3053902134" sldId="264"/>
            <ac:spMk id="7" creationId="{FC578C76-BC6E-4BD4-1E4F-811DD6395571}"/>
          </ac:spMkLst>
        </pc:spChg>
        <pc:picChg chg="add del mod">
          <ac:chgData name="Willis, Alyson" userId="6edf65cb-1690-45f7-9cde-9a943a7ee19c" providerId="ADAL" clId="{DD18AE3A-2959-4996-AAE3-26F0C4A33B5E}" dt="2023-04-21T17:02:21.437" v="4154" actId="478"/>
          <ac:picMkLst>
            <pc:docMk/>
            <pc:sldMk cId="3053902134" sldId="264"/>
            <ac:picMk id="6" creationId="{649675CC-CB2B-BFBA-9380-38C65A463C75}"/>
          </ac:picMkLst>
        </pc:picChg>
        <pc:picChg chg="del">
          <ac:chgData name="Willis, Alyson" userId="6edf65cb-1690-45f7-9cde-9a943a7ee19c" providerId="ADAL" clId="{DD18AE3A-2959-4996-AAE3-26F0C4A33B5E}" dt="2023-04-18T18:19:34.963" v="2362" actId="478"/>
          <ac:picMkLst>
            <pc:docMk/>
            <pc:sldMk cId="3053902134" sldId="264"/>
            <ac:picMk id="7" creationId="{419BEB82-09E3-9A7A-F9D2-E25B85167A87}"/>
          </ac:picMkLst>
        </pc:picChg>
        <pc:picChg chg="add mod">
          <ac:chgData name="Willis, Alyson" userId="6edf65cb-1690-45f7-9cde-9a943a7ee19c" providerId="ADAL" clId="{DD18AE3A-2959-4996-AAE3-26F0C4A33B5E}" dt="2023-04-21T17:06:49.419" v="4538" actId="1076"/>
          <ac:picMkLst>
            <pc:docMk/>
            <pc:sldMk cId="3053902134" sldId="264"/>
            <ac:picMk id="9" creationId="{47AB29B1-5689-7632-3AC5-CC7743989321}"/>
          </ac:picMkLst>
        </pc:picChg>
        <pc:picChg chg="del">
          <ac:chgData name="Willis, Alyson" userId="6edf65cb-1690-45f7-9cde-9a943a7ee19c" providerId="ADAL" clId="{DD18AE3A-2959-4996-AAE3-26F0C4A33B5E}" dt="2023-04-18T18:27:40.615" v="2995" actId="478"/>
          <ac:picMkLst>
            <pc:docMk/>
            <pc:sldMk cId="3053902134" sldId="264"/>
            <ac:picMk id="9" creationId="{5675DF3A-3A2F-42C9-DDDD-0CFE078EF44D}"/>
          </ac:picMkLst>
        </pc:picChg>
        <pc:picChg chg="add mod">
          <ac:chgData name="Willis, Alyson" userId="6edf65cb-1690-45f7-9cde-9a943a7ee19c" providerId="ADAL" clId="{DD18AE3A-2959-4996-AAE3-26F0C4A33B5E}" dt="2023-04-21T17:04:12.978" v="4230" actId="1076"/>
          <ac:picMkLst>
            <pc:docMk/>
            <pc:sldMk cId="3053902134" sldId="264"/>
            <ac:picMk id="11" creationId="{1CA53B07-B344-60E1-92E2-6993C85C0329}"/>
          </ac:picMkLst>
        </pc:picChg>
        <pc:picChg chg="add del mod">
          <ac:chgData name="Willis, Alyson" userId="6edf65cb-1690-45f7-9cde-9a943a7ee19c" providerId="ADAL" clId="{DD18AE3A-2959-4996-AAE3-26F0C4A33B5E}" dt="2023-04-18T18:34:34.127" v="3235" actId="478"/>
          <ac:picMkLst>
            <pc:docMk/>
            <pc:sldMk cId="3053902134" sldId="264"/>
            <ac:picMk id="14" creationId="{18E7ADF4-22E1-DF00-F289-8E9DA0137CFA}"/>
          </ac:picMkLst>
        </pc:picChg>
        <pc:picChg chg="add del mod">
          <ac:chgData name="Willis, Alyson" userId="6edf65cb-1690-45f7-9cde-9a943a7ee19c" providerId="ADAL" clId="{DD18AE3A-2959-4996-AAE3-26F0C4A33B5E}" dt="2023-04-18T18:34:21.673" v="3232" actId="478"/>
          <ac:picMkLst>
            <pc:docMk/>
            <pc:sldMk cId="3053902134" sldId="264"/>
            <ac:picMk id="17" creationId="{53630AF9-79FF-A150-BB8E-5CF7DD1B897F}"/>
          </ac:picMkLst>
        </pc:picChg>
        <pc:picChg chg="add del mod">
          <ac:chgData name="Willis, Alyson" userId="6edf65cb-1690-45f7-9cde-9a943a7ee19c" providerId="ADAL" clId="{DD18AE3A-2959-4996-AAE3-26F0C4A33B5E}" dt="2023-04-18T18:34:40.519" v="3236" actId="478"/>
          <ac:picMkLst>
            <pc:docMk/>
            <pc:sldMk cId="3053902134" sldId="264"/>
            <ac:picMk id="19" creationId="{7DCBDB47-B50E-71BF-FCCD-02B34BB9FD03}"/>
          </ac:picMkLst>
        </pc:picChg>
        <pc:picChg chg="add del mod">
          <ac:chgData name="Willis, Alyson" userId="6edf65cb-1690-45f7-9cde-9a943a7ee19c" providerId="ADAL" clId="{DD18AE3A-2959-4996-AAE3-26F0C4A33B5E}" dt="2023-04-18T18:35:24.927" v="3238" actId="21"/>
          <ac:picMkLst>
            <pc:docMk/>
            <pc:sldMk cId="3053902134" sldId="264"/>
            <ac:picMk id="22" creationId="{19BB7A60-4AE4-49B9-488A-7C75FF2A641D}"/>
          </ac:picMkLst>
        </pc:picChg>
        <pc:picChg chg="add mod">
          <ac:chgData name="Willis, Alyson" userId="6edf65cb-1690-45f7-9cde-9a943a7ee19c" providerId="ADAL" clId="{DD18AE3A-2959-4996-AAE3-26F0C4A33B5E}" dt="2023-04-18T20:23:34.326" v="3609" actId="1076"/>
          <ac:picMkLst>
            <pc:docMk/>
            <pc:sldMk cId="3053902134" sldId="264"/>
            <ac:picMk id="23" creationId="{1DADDE32-5EB0-CA07-731D-81F83B773BEE}"/>
          </ac:picMkLst>
        </pc:picChg>
      </pc:sldChg>
      <pc:sldChg chg="modSp mod modNotesTx">
        <pc:chgData name="Willis, Alyson" userId="6edf65cb-1690-45f7-9cde-9a943a7ee19c" providerId="ADAL" clId="{DD18AE3A-2959-4996-AAE3-26F0C4A33B5E}" dt="2023-04-18T00:27:47.347" v="703" actId="20577"/>
        <pc:sldMkLst>
          <pc:docMk/>
          <pc:sldMk cId="3287485459" sldId="265"/>
        </pc:sldMkLst>
        <pc:spChg chg="mod">
          <ac:chgData name="Willis, Alyson" userId="6edf65cb-1690-45f7-9cde-9a943a7ee19c" providerId="ADAL" clId="{DD18AE3A-2959-4996-AAE3-26F0C4A33B5E}" dt="2023-04-17T23:43:22.416" v="262" actId="20577"/>
          <ac:spMkLst>
            <pc:docMk/>
            <pc:sldMk cId="3287485459" sldId="265"/>
            <ac:spMk id="7" creationId="{8C937346-C741-090D-D88F-B1F0127C3338}"/>
          </ac:spMkLst>
        </pc:spChg>
      </pc:sldChg>
      <pc:sldChg chg="addSp delSp modSp mod modNotesTx">
        <pc:chgData name="Willis, Alyson" userId="6edf65cb-1690-45f7-9cde-9a943a7ee19c" providerId="ADAL" clId="{DD18AE3A-2959-4996-AAE3-26F0C4A33B5E}" dt="2023-04-18T20:23:21.432" v="3608" actId="20577"/>
        <pc:sldMkLst>
          <pc:docMk/>
          <pc:sldMk cId="2447545765" sldId="266"/>
        </pc:sldMkLst>
        <pc:spChg chg="mod">
          <ac:chgData name="Willis, Alyson" userId="6edf65cb-1690-45f7-9cde-9a943a7ee19c" providerId="ADAL" clId="{DD18AE3A-2959-4996-AAE3-26F0C4A33B5E}" dt="2023-04-18T20:23:21.432" v="3608" actId="20577"/>
          <ac:spMkLst>
            <pc:docMk/>
            <pc:sldMk cId="2447545765" sldId="266"/>
            <ac:spMk id="2" creationId="{1EB3A1AA-D966-B090-8480-C1372B3461FB}"/>
          </ac:spMkLst>
        </pc:spChg>
        <pc:spChg chg="add mod">
          <ac:chgData name="Willis, Alyson" userId="6edf65cb-1690-45f7-9cde-9a943a7ee19c" providerId="ADAL" clId="{DD18AE3A-2959-4996-AAE3-26F0C4A33B5E}" dt="2023-04-18T17:56:58.209" v="1458" actId="404"/>
          <ac:spMkLst>
            <pc:docMk/>
            <pc:sldMk cId="2447545765" sldId="266"/>
            <ac:spMk id="7" creationId="{17A6EE14-A5E0-E4BC-30F7-FC6CFC63E019}"/>
          </ac:spMkLst>
        </pc:spChg>
        <pc:graphicFrameChg chg="add del mod">
          <ac:chgData name="Willis, Alyson" userId="6edf65cb-1690-45f7-9cde-9a943a7ee19c" providerId="ADAL" clId="{DD18AE3A-2959-4996-AAE3-26F0C4A33B5E}" dt="2023-04-18T00:36:15.034" v="920" actId="478"/>
          <ac:graphicFrameMkLst>
            <pc:docMk/>
            <pc:sldMk cId="2447545765" sldId="266"/>
            <ac:graphicFrameMk id="3" creationId="{F9349B02-FE75-432D-2FE5-B3A4371E16E8}"/>
          </ac:graphicFrameMkLst>
        </pc:graphicFrameChg>
        <pc:graphicFrameChg chg="del">
          <ac:chgData name="Willis, Alyson" userId="6edf65cb-1690-45f7-9cde-9a943a7ee19c" providerId="ADAL" clId="{DD18AE3A-2959-4996-AAE3-26F0C4A33B5E}" dt="2023-04-18T17:55:15.644" v="1408" actId="478"/>
          <ac:graphicFrameMkLst>
            <pc:docMk/>
            <pc:sldMk cId="2447545765" sldId="266"/>
            <ac:graphicFrameMk id="5" creationId="{F9349B02-FE75-432D-2FE5-B3A4371E16E8}"/>
          </ac:graphicFrameMkLst>
        </pc:graphicFrameChg>
        <pc:graphicFrameChg chg="add mod">
          <ac:chgData name="Willis, Alyson" userId="6edf65cb-1690-45f7-9cde-9a943a7ee19c" providerId="ADAL" clId="{DD18AE3A-2959-4996-AAE3-26F0C4A33B5E}" dt="2023-04-18T17:59:20.203" v="1468" actId="692"/>
          <ac:graphicFrameMkLst>
            <pc:docMk/>
            <pc:sldMk cId="2447545765" sldId="266"/>
            <ac:graphicFrameMk id="6" creationId="{9A43CBB6-C798-674B-92CB-B50BBB8BBDA6}"/>
          </ac:graphicFrameMkLst>
        </pc:graphicFrameChg>
      </pc:sldChg>
      <pc:sldChg chg="addSp delSp modSp mod modNotesTx">
        <pc:chgData name="Willis, Alyson" userId="6edf65cb-1690-45f7-9cde-9a943a7ee19c" providerId="ADAL" clId="{DD18AE3A-2959-4996-AAE3-26F0C4A33B5E}" dt="2023-04-18T20:31:50.574" v="4152" actId="20577"/>
        <pc:sldMkLst>
          <pc:docMk/>
          <pc:sldMk cId="2614817779" sldId="273"/>
        </pc:sldMkLst>
        <pc:spChg chg="add del mod">
          <ac:chgData name="Willis, Alyson" userId="6edf65cb-1690-45f7-9cde-9a943a7ee19c" providerId="ADAL" clId="{DD18AE3A-2959-4996-AAE3-26F0C4A33B5E}" dt="2023-04-18T18:14:10.934" v="2138"/>
          <ac:spMkLst>
            <pc:docMk/>
            <pc:sldMk cId="2614817779" sldId="273"/>
            <ac:spMk id="6" creationId="{8E5CCE4A-CD45-1AED-136D-C5C95B5DF561}"/>
          </ac:spMkLst>
        </pc:spChg>
        <pc:spChg chg="add del mod">
          <ac:chgData name="Willis, Alyson" userId="6edf65cb-1690-45f7-9cde-9a943a7ee19c" providerId="ADAL" clId="{DD18AE3A-2959-4996-AAE3-26F0C4A33B5E}" dt="2023-04-18T18:13:50.701" v="2130"/>
          <ac:spMkLst>
            <pc:docMk/>
            <pc:sldMk cId="2614817779" sldId="273"/>
            <ac:spMk id="7" creationId="{77094527-AFC4-E0CD-7F10-BCA84C217AA7}"/>
          </ac:spMkLst>
        </pc:spChg>
        <pc:spChg chg="mod">
          <ac:chgData name="Willis, Alyson" userId="6edf65cb-1690-45f7-9cde-9a943a7ee19c" providerId="ADAL" clId="{DD18AE3A-2959-4996-AAE3-26F0C4A33B5E}" dt="2023-04-18T19:31:57.484" v="3594" actId="20577"/>
          <ac:spMkLst>
            <pc:docMk/>
            <pc:sldMk cId="2614817779" sldId="273"/>
            <ac:spMk id="14" creationId="{BF965855-CC1C-C3EB-0DA2-7A0326C270AF}"/>
          </ac:spMkLst>
        </pc:spChg>
        <pc:spChg chg="mod">
          <ac:chgData name="Willis, Alyson" userId="6edf65cb-1690-45f7-9cde-9a943a7ee19c" providerId="ADAL" clId="{DD18AE3A-2959-4996-AAE3-26F0C4A33B5E}" dt="2023-04-18T18:14:28.825" v="2146" actId="1076"/>
          <ac:spMkLst>
            <pc:docMk/>
            <pc:sldMk cId="2614817779" sldId="273"/>
            <ac:spMk id="19" creationId="{686452FB-83EB-C2E0-6424-C6603E58AAE4}"/>
          </ac:spMkLst>
        </pc:spChg>
        <pc:picChg chg="mod">
          <ac:chgData name="Willis, Alyson" userId="6edf65cb-1690-45f7-9cde-9a943a7ee19c" providerId="ADAL" clId="{DD18AE3A-2959-4996-AAE3-26F0C4A33B5E}" dt="2023-04-18T18:14:09.568" v="2134" actId="1076"/>
          <ac:picMkLst>
            <pc:docMk/>
            <pc:sldMk cId="2614817779" sldId="273"/>
            <ac:picMk id="4" creationId="{B9189949-7E5E-8942-3CE5-AC08BFC8D4D2}"/>
          </ac:picMkLst>
        </pc:picChg>
        <pc:picChg chg="add del mod">
          <ac:chgData name="Willis, Alyson" userId="6edf65cb-1690-45f7-9cde-9a943a7ee19c" providerId="ADAL" clId="{DD18AE3A-2959-4996-AAE3-26F0C4A33B5E}" dt="2023-04-18T18:14:13.682" v="2144"/>
          <ac:picMkLst>
            <pc:docMk/>
            <pc:sldMk cId="2614817779" sldId="273"/>
            <ac:picMk id="5" creationId="{7944874A-7AD4-E488-EC77-E328404E639C}"/>
          </ac:picMkLst>
        </pc:picChg>
        <pc:picChg chg="mod">
          <ac:chgData name="Willis, Alyson" userId="6edf65cb-1690-45f7-9cde-9a943a7ee19c" providerId="ADAL" clId="{DD18AE3A-2959-4996-AAE3-26F0C4A33B5E}" dt="2023-04-18T18:14:32.512" v="2147" actId="1076"/>
          <ac:picMkLst>
            <pc:docMk/>
            <pc:sldMk cId="2614817779" sldId="273"/>
            <ac:picMk id="18" creationId="{E6A4DA95-2C91-FD29-94D6-3AFAD4A23643}"/>
          </ac:picMkLst>
        </pc:picChg>
      </pc:sldChg>
      <pc:sldChg chg="addSp modSp add mod modNotesTx">
        <pc:chgData name="Willis, Alyson" userId="6edf65cb-1690-45f7-9cde-9a943a7ee19c" providerId="ADAL" clId="{DD18AE3A-2959-4996-AAE3-26F0C4A33B5E}" dt="2023-04-21T17:09:03.326" v="4861" actId="20577"/>
        <pc:sldMkLst>
          <pc:docMk/>
          <pc:sldMk cId="1661261335" sldId="274"/>
        </pc:sldMkLst>
        <pc:spChg chg="mod">
          <ac:chgData name="Willis, Alyson" userId="6edf65cb-1690-45f7-9cde-9a943a7ee19c" providerId="ADAL" clId="{DD18AE3A-2959-4996-AAE3-26F0C4A33B5E}" dt="2023-04-21T17:07:56.604" v="4598" actId="1076"/>
          <ac:spMkLst>
            <pc:docMk/>
            <pc:sldMk cId="1661261335" sldId="274"/>
            <ac:spMk id="3" creationId="{D80CD642-EA8C-0DC9-2B51-99289BAE9BF9}"/>
          </ac:spMkLst>
        </pc:spChg>
        <pc:spChg chg="mod">
          <ac:chgData name="Willis, Alyson" userId="6edf65cb-1690-45f7-9cde-9a943a7ee19c" providerId="ADAL" clId="{DD18AE3A-2959-4996-AAE3-26F0C4A33B5E}" dt="2023-04-18T20:28:36.486" v="3869" actId="1076"/>
          <ac:spMkLst>
            <pc:docMk/>
            <pc:sldMk cId="1661261335" sldId="274"/>
            <ac:spMk id="5" creationId="{87BCD00C-A08E-3678-8669-3A83E51675A0}"/>
          </ac:spMkLst>
        </pc:spChg>
        <pc:spChg chg="add mod">
          <ac:chgData name="Willis, Alyson" userId="6edf65cb-1690-45f7-9cde-9a943a7ee19c" providerId="ADAL" clId="{DD18AE3A-2959-4996-AAE3-26F0C4A33B5E}" dt="2023-04-18T20:29:40.985" v="3941" actId="1076"/>
          <ac:spMkLst>
            <pc:docMk/>
            <pc:sldMk cId="1661261335" sldId="274"/>
            <ac:spMk id="8" creationId="{0F9A9DBF-2A69-5E3B-A920-5EFFFA2D1487}"/>
          </ac:spMkLst>
        </pc:spChg>
        <pc:picChg chg="add mod">
          <ac:chgData name="Willis, Alyson" userId="6edf65cb-1690-45f7-9cde-9a943a7ee19c" providerId="ADAL" clId="{DD18AE3A-2959-4996-AAE3-26F0C4A33B5E}" dt="2023-04-18T20:28:54.871" v="3871" actId="1076"/>
          <ac:picMkLst>
            <pc:docMk/>
            <pc:sldMk cId="1661261335" sldId="274"/>
            <ac:picMk id="6" creationId="{6638CFB1-3D29-B61F-3A8A-657F7A8BEA10}"/>
          </ac:picMkLst>
        </pc:picChg>
        <pc:picChg chg="mod">
          <ac:chgData name="Willis, Alyson" userId="6edf65cb-1690-45f7-9cde-9a943a7ee19c" providerId="ADAL" clId="{DD18AE3A-2959-4996-AAE3-26F0C4A33B5E}" dt="2023-04-18T20:28:33.827" v="3868" actId="1076"/>
          <ac:picMkLst>
            <pc:docMk/>
            <pc:sldMk cId="1661261335" sldId="274"/>
            <ac:picMk id="9" creationId="{5675DF3A-3A2F-42C9-DDDD-0CFE078EF44D}"/>
          </ac:picMkLst>
        </pc:picChg>
      </pc:sldChg>
      <pc:sldChg chg="addSp delSp modSp add del mod modNotesTx">
        <pc:chgData name="Willis, Alyson" userId="6edf65cb-1690-45f7-9cde-9a943a7ee19c" providerId="ADAL" clId="{DD18AE3A-2959-4996-AAE3-26F0C4A33B5E}" dt="2023-04-18T17:57:24.337" v="1459" actId="47"/>
        <pc:sldMkLst>
          <pc:docMk/>
          <pc:sldMk cId="4083848762" sldId="274"/>
        </pc:sldMkLst>
        <pc:graphicFrameChg chg="add mod">
          <ac:chgData name="Willis, Alyson" userId="6edf65cb-1690-45f7-9cde-9a943a7ee19c" providerId="ADAL" clId="{DD18AE3A-2959-4996-AAE3-26F0C4A33B5E}" dt="2023-04-18T00:36:53.531" v="927" actId="14100"/>
          <ac:graphicFrameMkLst>
            <pc:docMk/>
            <pc:sldMk cId="4083848762" sldId="274"/>
            <ac:graphicFrameMk id="3" creationId="{F9349B02-FE75-432D-2FE5-B3A4371E16E8}"/>
          </ac:graphicFrameMkLst>
        </pc:graphicFrameChg>
        <pc:graphicFrameChg chg="del">
          <ac:chgData name="Willis, Alyson" userId="6edf65cb-1690-45f7-9cde-9a943a7ee19c" providerId="ADAL" clId="{DD18AE3A-2959-4996-AAE3-26F0C4A33B5E}" dt="2023-04-18T00:36:25.068" v="922" actId="478"/>
          <ac:graphicFrameMkLst>
            <pc:docMk/>
            <pc:sldMk cId="4083848762" sldId="274"/>
            <ac:graphicFrameMk id="5" creationId="{F9349B02-FE75-432D-2FE5-B3A4371E16E8}"/>
          </ac:graphicFrameMkLst>
        </pc:graphicFrameChg>
      </pc:sldChg>
      <pc:sldChg chg="modSp add mod modNotesTx">
        <pc:chgData name="Willis, Alyson" userId="6edf65cb-1690-45f7-9cde-9a943a7ee19c" providerId="ADAL" clId="{DD18AE3A-2959-4996-AAE3-26F0C4A33B5E}" dt="2023-04-21T17:13:42.538" v="4872" actId="20577"/>
        <pc:sldMkLst>
          <pc:docMk/>
          <pc:sldMk cId="3431281512" sldId="275"/>
        </pc:sldMkLst>
        <pc:spChg chg="mod">
          <ac:chgData name="Willis, Alyson" userId="6edf65cb-1690-45f7-9cde-9a943a7ee19c" providerId="ADAL" clId="{DD18AE3A-2959-4996-AAE3-26F0C4A33B5E}" dt="2023-04-18T19:19:27.846" v="3460" actId="113"/>
          <ac:spMkLst>
            <pc:docMk/>
            <pc:sldMk cId="3431281512" sldId="275"/>
            <ac:spMk id="5" creationId="{3BD14E76-8D7D-5834-879E-CD528D2BCB47}"/>
          </ac:spMkLst>
        </pc:spChg>
        <pc:picChg chg="mod">
          <ac:chgData name="Willis, Alyson" userId="6edf65cb-1690-45f7-9cde-9a943a7ee19c" providerId="ADAL" clId="{DD18AE3A-2959-4996-AAE3-26F0C4A33B5E}" dt="2023-04-18T19:19:47.228" v="3462" actId="1076"/>
          <ac:picMkLst>
            <pc:docMk/>
            <pc:sldMk cId="3431281512" sldId="275"/>
            <ac:picMk id="9" creationId="{AA179F75-569E-039A-E525-23F97B32267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exastechuniversity-my.sharepoint.com/personal/alyson_willis_ttu_edu/Documents/Think%20Tank/Health%20Disparities%20Group/Mental%20Health%20Disparities/Data/mbd_match_2023.02.0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ysClr val="windowText" lastClr="000000"/>
                </a:solidFill>
                <a:latin typeface="+mn-lt"/>
                <a:ea typeface="+mn-ea"/>
                <a:cs typeface="+mn-cs"/>
              </a:defRPr>
            </a:pPr>
            <a:r>
              <a:rPr lang="en-US" sz="1800" b="1" i="0" baseline="0">
                <a:solidFill>
                  <a:sysClr val="windowText" lastClr="000000"/>
                </a:solidFill>
                <a:effectLst/>
              </a:rPr>
              <a:t>Comparing Rural Vs. Urban Hospital Admissions for MBDs</a:t>
            </a:r>
            <a:endParaRPr lang="en-US" b="1">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Rural</c:v>
                </c:pt>
              </c:strCache>
            </c:strRef>
          </c:tx>
          <c:spPr>
            <a:solidFill>
              <a:srgbClr val="FFBD5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Sheet2!$A$2:$A$9</c:f>
              <c:strCache>
                <c:ptCount val="8"/>
                <c:pt idx="0">
                  <c:v>Suicidal Ideation</c:v>
                </c:pt>
                <c:pt idx="1">
                  <c:v>Depressive Disorders</c:v>
                </c:pt>
                <c:pt idx="2">
                  <c:v>Schizophrenia spectrum*</c:v>
                </c:pt>
                <c:pt idx="3">
                  <c:v>Bipolar Disorder*</c:v>
                </c:pt>
                <c:pt idx="4">
                  <c:v>Neurodevelopmental disorders</c:v>
                </c:pt>
                <c:pt idx="5">
                  <c:v>Trauma disorders*</c:v>
                </c:pt>
                <c:pt idx="6">
                  <c:v>Anxiety disorders*</c:v>
                </c:pt>
                <c:pt idx="7">
                  <c:v>Tobacco related disorders</c:v>
                </c:pt>
              </c:strCache>
            </c:strRef>
          </c:cat>
          <c:val>
            <c:numRef>
              <c:f>Sheet2!$B$2:$B$9</c:f>
              <c:numCache>
                <c:formatCode>General</c:formatCode>
                <c:ptCount val="8"/>
                <c:pt idx="0">
                  <c:v>1.8</c:v>
                </c:pt>
                <c:pt idx="1">
                  <c:v>11.3</c:v>
                </c:pt>
                <c:pt idx="2">
                  <c:v>1.6</c:v>
                </c:pt>
                <c:pt idx="3">
                  <c:v>1.8</c:v>
                </c:pt>
                <c:pt idx="4">
                  <c:v>1.1000000000000001</c:v>
                </c:pt>
                <c:pt idx="5">
                  <c:v>1.4</c:v>
                </c:pt>
                <c:pt idx="6">
                  <c:v>10.8</c:v>
                </c:pt>
                <c:pt idx="7">
                  <c:v>12</c:v>
                </c:pt>
              </c:numCache>
            </c:numRef>
          </c:val>
          <c:extLst>
            <c:ext xmlns:c16="http://schemas.microsoft.com/office/drawing/2014/chart" uri="{C3380CC4-5D6E-409C-BE32-E72D297353CC}">
              <c16:uniqueId val="{00000000-DB5B-4D83-87B1-3BD20DF6EF39}"/>
            </c:ext>
          </c:extLst>
        </c:ser>
        <c:ser>
          <c:idx val="1"/>
          <c:order val="1"/>
          <c:tx>
            <c:strRef>
              <c:f>Sheet2!$C$1</c:f>
              <c:strCache>
                <c:ptCount val="1"/>
                <c:pt idx="0">
                  <c:v>Urban</c:v>
                </c:pt>
              </c:strCache>
            </c:strRef>
          </c:tx>
          <c:spPr>
            <a:solidFill>
              <a:srgbClr val="990000"/>
            </a:solidFill>
            <a:ln>
              <a:solidFill>
                <a:schemeClr val="tx1"/>
              </a:solid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Sheet2!$A$2:$A$9</c:f>
              <c:strCache>
                <c:ptCount val="8"/>
                <c:pt idx="0">
                  <c:v>Suicidal Ideation</c:v>
                </c:pt>
                <c:pt idx="1">
                  <c:v>Depressive Disorders</c:v>
                </c:pt>
                <c:pt idx="2">
                  <c:v>Schizophrenia spectrum*</c:v>
                </c:pt>
                <c:pt idx="3">
                  <c:v>Bipolar Disorder*</c:v>
                </c:pt>
                <c:pt idx="4">
                  <c:v>Neurodevelopmental disorders</c:v>
                </c:pt>
                <c:pt idx="5">
                  <c:v>Trauma disorders*</c:v>
                </c:pt>
                <c:pt idx="6">
                  <c:v>Anxiety disorders*</c:v>
                </c:pt>
                <c:pt idx="7">
                  <c:v>Tobacco related disorders</c:v>
                </c:pt>
              </c:strCache>
            </c:strRef>
          </c:cat>
          <c:val>
            <c:numRef>
              <c:f>Sheet2!$C$2:$C$9</c:f>
              <c:numCache>
                <c:formatCode>General</c:formatCode>
                <c:ptCount val="8"/>
                <c:pt idx="0">
                  <c:v>3.8</c:v>
                </c:pt>
                <c:pt idx="1">
                  <c:v>13.6</c:v>
                </c:pt>
                <c:pt idx="2">
                  <c:v>2.9</c:v>
                </c:pt>
                <c:pt idx="3">
                  <c:v>2.9</c:v>
                </c:pt>
                <c:pt idx="4">
                  <c:v>2</c:v>
                </c:pt>
                <c:pt idx="5">
                  <c:v>2.2000000000000002</c:v>
                </c:pt>
                <c:pt idx="6">
                  <c:v>12.5</c:v>
                </c:pt>
                <c:pt idx="7">
                  <c:v>12.8</c:v>
                </c:pt>
              </c:numCache>
            </c:numRef>
          </c:val>
          <c:extLst>
            <c:ext xmlns:c16="http://schemas.microsoft.com/office/drawing/2014/chart" uri="{C3380CC4-5D6E-409C-BE32-E72D297353CC}">
              <c16:uniqueId val="{00000001-DB5B-4D83-87B1-3BD20DF6EF39}"/>
            </c:ext>
          </c:extLst>
        </c:ser>
        <c:dLbls>
          <c:dLblPos val="outEnd"/>
          <c:showLegendKey val="0"/>
          <c:showVal val="1"/>
          <c:showCatName val="0"/>
          <c:showSerName val="0"/>
          <c:showPercent val="0"/>
          <c:showBubbleSize val="0"/>
        </c:dLbls>
        <c:gapWidth val="107"/>
        <c:overlap val="-5"/>
        <c:axId val="1863241343"/>
        <c:axId val="1863241823"/>
      </c:barChart>
      <c:catAx>
        <c:axId val="1863241343"/>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a:solidFill>
                      <a:sysClr val="windowText" lastClr="000000"/>
                    </a:solidFill>
                  </a:rPr>
                  <a:t>Mental</a:t>
                </a:r>
                <a:r>
                  <a:rPr lang="en-US" sz="1600" baseline="0">
                    <a:solidFill>
                      <a:sysClr val="windowText" lastClr="000000"/>
                    </a:solidFill>
                  </a:rPr>
                  <a:t> Health Disorders (MHDs)</a:t>
                </a:r>
                <a:endParaRPr lang="en-US" sz="1600">
                  <a:solidFill>
                    <a:sysClr val="windowText" lastClr="000000"/>
                  </a:solidFill>
                </a:endParaRPr>
              </a:p>
            </c:rich>
          </c:tx>
          <c:layout>
            <c:manualLayout>
              <c:xMode val="edge"/>
              <c:yMode val="edge"/>
              <c:x val="0.36915114220527229"/>
              <c:y val="0.92361435157509464"/>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63241823"/>
        <c:crosses val="autoZero"/>
        <c:auto val="1"/>
        <c:lblAlgn val="ctr"/>
        <c:lblOffset val="100"/>
        <c:noMultiLvlLbl val="0"/>
      </c:catAx>
      <c:valAx>
        <c:axId val="1863241823"/>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sz="1600" b="1" i="0" baseline="0" dirty="0">
                    <a:solidFill>
                      <a:sysClr val="windowText" lastClr="000000"/>
                    </a:solidFill>
                    <a:effectLst/>
                  </a:rPr>
                  <a:t>Percent of Total Hospital Admissions (%)</a:t>
                </a:r>
                <a:endParaRPr lang="en-US" sz="1600" b="1" dirty="0">
                  <a:solidFill>
                    <a:sysClr val="windowText" lastClr="000000"/>
                  </a:solidFill>
                  <a:effectLst/>
                </a:endParaRPr>
              </a:p>
            </c:rich>
          </c:tx>
          <c:layout>
            <c:manualLayout>
              <c:xMode val="edge"/>
              <c:yMode val="edge"/>
              <c:x val="8.9795919329325822E-3"/>
              <c:y val="0.15677988799734405"/>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32413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alpha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20542-E73E-431E-9596-97E902EBA0A4}"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077ED-C7C4-4D47-845A-4C0126F095BE}" type="slidenum">
              <a:rPr lang="en-US" smtClean="0"/>
              <a:t>‹#›</a:t>
            </a:fld>
            <a:endParaRPr lang="en-US"/>
          </a:p>
        </p:txBody>
      </p:sp>
    </p:spTree>
    <p:extLst>
      <p:ext uri="{BB962C8B-B14F-4D97-AF65-F5344CB8AC3E}">
        <p14:creationId xmlns:p14="http://schemas.microsoft.com/office/powerpoint/2010/main" val="120922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my name is Alyson Willis, and I’m a medical student here at Texas Tech. Thank you for having me today – I’ll be presenting our work comparing mental health disorder admissions between rural and urban counties. (</a:t>
            </a:r>
            <a:r>
              <a:rPr lang="en-US" sz="1200" dirty="0"/>
              <a:t>Hospitalizations for Mental Health Disorders in Rural Versus Urban Counties in West Texas)</a:t>
            </a:r>
            <a:endParaRPr lang="en-US" dirty="0"/>
          </a:p>
          <a:p>
            <a:endParaRPr lang="en-US" dirty="0"/>
          </a:p>
        </p:txBody>
      </p:sp>
      <p:sp>
        <p:nvSpPr>
          <p:cNvPr id="4" name="Slide Number Placeholder 3"/>
          <p:cNvSpPr>
            <a:spLocks noGrp="1"/>
          </p:cNvSpPr>
          <p:nvPr>
            <p:ph type="sldNum" sz="quarter" idx="5"/>
          </p:nvPr>
        </p:nvSpPr>
        <p:spPr/>
        <p:txBody>
          <a:bodyPr/>
          <a:lstStyle/>
          <a:p>
            <a:fld id="{A6F077ED-C7C4-4D47-845A-4C0126F095BE}" type="slidenum">
              <a:rPr lang="en-US" smtClean="0"/>
              <a:t>1</a:t>
            </a:fld>
            <a:endParaRPr lang="en-US"/>
          </a:p>
        </p:txBody>
      </p:sp>
    </p:spTree>
    <p:extLst>
      <p:ext uri="{BB962C8B-B14F-4D97-AF65-F5344CB8AC3E}">
        <p14:creationId xmlns:p14="http://schemas.microsoft.com/office/powerpoint/2010/main" val="213293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we have identified that there is a difference between rural and urban counties and their admission of mental health disorders. However, further analysis needs to be done in order to tease out why these differences occur. </a:t>
            </a:r>
            <a:r>
              <a:rPr lang="en-US" dirty="0">
                <a:highlight>
                  <a:srgbClr val="FFFF00"/>
                </a:highlight>
              </a:rPr>
              <a:t>For future studies, analysis of </a:t>
            </a:r>
            <a:r>
              <a:rPr lang="en-US" dirty="0"/>
              <a:t>Texas Hospital Outpatient Discharge Public Use Data File could be done to see if the differences between rural and urban counties still exist.</a:t>
            </a:r>
            <a:r>
              <a:rPr lang="en-US" dirty="0">
                <a:highlight>
                  <a:srgbClr val="FFFF00"/>
                </a:highlight>
              </a:rPr>
              <a:t> </a:t>
            </a:r>
            <a:r>
              <a:rPr lang="en-US" dirty="0"/>
              <a:t>Future work could also assess what barriers to care that rural patients have that are specific to their communities.</a:t>
            </a:r>
          </a:p>
        </p:txBody>
      </p:sp>
      <p:sp>
        <p:nvSpPr>
          <p:cNvPr id="4" name="Slide Number Placeholder 3"/>
          <p:cNvSpPr>
            <a:spLocks noGrp="1"/>
          </p:cNvSpPr>
          <p:nvPr>
            <p:ph type="sldNum" sz="quarter" idx="5"/>
          </p:nvPr>
        </p:nvSpPr>
        <p:spPr/>
        <p:txBody>
          <a:bodyPr/>
          <a:lstStyle/>
          <a:p>
            <a:fld id="{A6F077ED-C7C4-4D47-845A-4C0126F095BE}" type="slidenum">
              <a:rPr lang="en-US" smtClean="0"/>
              <a:t>10</a:t>
            </a:fld>
            <a:endParaRPr lang="en-US"/>
          </a:p>
        </p:txBody>
      </p:sp>
    </p:spTree>
    <p:extLst>
      <p:ext uri="{BB962C8B-B14F-4D97-AF65-F5344CB8AC3E}">
        <p14:creationId xmlns:p14="http://schemas.microsoft.com/office/powerpoint/2010/main" val="336714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Lastly, I want to thank our PI, Dr. Byrd as well as the collaborators from the psychiatry department, and the CRI for helping with this project.</a:t>
            </a:r>
          </a:p>
          <a:p>
            <a:endParaRPr lang="en-US" dirty="0"/>
          </a:p>
          <a:p>
            <a:r>
              <a:rPr lang="en-US" dirty="0"/>
              <a:t>Why were there significant for some psych disorders? </a:t>
            </a:r>
          </a:p>
          <a:p>
            <a:r>
              <a:rPr lang="en-US" dirty="0"/>
              <a:t>What do you think are driving these differences? </a:t>
            </a:r>
          </a:p>
          <a:p>
            <a:r>
              <a:rPr lang="en-US" dirty="0"/>
              <a:t>Why do you think there are differences in hospitalizations in the first place?</a:t>
            </a:r>
          </a:p>
          <a:p>
            <a:r>
              <a:rPr lang="en-US" dirty="0"/>
              <a:t>What would you do with this work</a:t>
            </a:r>
            <a:r>
              <a:rPr lang="en-US"/>
              <a:t>? </a:t>
            </a:r>
            <a:endParaRPr lang="en-US" dirty="0"/>
          </a:p>
          <a:p>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11</a:t>
            </a:fld>
            <a:endParaRPr lang="en-US"/>
          </a:p>
        </p:txBody>
      </p:sp>
    </p:spTree>
    <p:extLst>
      <p:ext uri="{BB962C8B-B14F-4D97-AF65-F5344CB8AC3E}">
        <p14:creationId xmlns:p14="http://schemas.microsoft.com/office/powerpoint/2010/main" val="141959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to disclose</a:t>
            </a:r>
          </a:p>
        </p:txBody>
      </p:sp>
      <p:sp>
        <p:nvSpPr>
          <p:cNvPr id="4" name="Slide Number Placeholder 3"/>
          <p:cNvSpPr>
            <a:spLocks noGrp="1"/>
          </p:cNvSpPr>
          <p:nvPr>
            <p:ph type="sldNum" sz="quarter" idx="5"/>
          </p:nvPr>
        </p:nvSpPr>
        <p:spPr/>
        <p:txBody>
          <a:bodyPr/>
          <a:lstStyle/>
          <a:p>
            <a:fld id="{A6F077ED-C7C4-4D47-845A-4C0126F095BE}" type="slidenum">
              <a:rPr lang="en-US" smtClean="0"/>
              <a:t>2</a:t>
            </a:fld>
            <a:endParaRPr lang="en-US"/>
          </a:p>
        </p:txBody>
      </p:sp>
    </p:spTree>
    <p:extLst>
      <p:ext uri="{BB962C8B-B14F-4D97-AF65-F5344CB8AC3E}">
        <p14:creationId xmlns:p14="http://schemas.microsoft.com/office/powerpoint/2010/main" val="206244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introduction into mental health disorders within rural counties, there is an estimated 22.7% of people living in rural areas have a diagnosable mental health disorder (MHD). Previous work suggests that rural patients have higher rates of suicide and depression, however it is unclear whether disparities exist in hospital admissions for MHDs.</a:t>
            </a:r>
          </a:p>
        </p:txBody>
      </p:sp>
      <p:sp>
        <p:nvSpPr>
          <p:cNvPr id="4" name="Slide Number Placeholder 3"/>
          <p:cNvSpPr>
            <a:spLocks noGrp="1"/>
          </p:cNvSpPr>
          <p:nvPr>
            <p:ph type="sldNum" sz="quarter" idx="5"/>
          </p:nvPr>
        </p:nvSpPr>
        <p:spPr/>
        <p:txBody>
          <a:bodyPr/>
          <a:lstStyle/>
          <a:p>
            <a:fld id="{A6F077ED-C7C4-4D47-845A-4C0126F095BE}" type="slidenum">
              <a:rPr lang="en-US" smtClean="0"/>
              <a:t>3</a:t>
            </a:fld>
            <a:endParaRPr lang="en-US"/>
          </a:p>
        </p:txBody>
      </p:sp>
    </p:spTree>
    <p:extLst>
      <p:ext uri="{BB962C8B-B14F-4D97-AF65-F5344CB8AC3E}">
        <p14:creationId xmlns:p14="http://schemas.microsoft.com/office/powerpoint/2010/main" val="279756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the objective of our study is aimed to evaluate hospital admission rates for MHDs in urban and rural communities in West Texas.</a:t>
            </a:r>
          </a:p>
        </p:txBody>
      </p:sp>
      <p:sp>
        <p:nvSpPr>
          <p:cNvPr id="4" name="Slide Number Placeholder 3"/>
          <p:cNvSpPr>
            <a:spLocks noGrp="1"/>
          </p:cNvSpPr>
          <p:nvPr>
            <p:ph type="sldNum" sz="quarter" idx="5"/>
          </p:nvPr>
        </p:nvSpPr>
        <p:spPr/>
        <p:txBody>
          <a:bodyPr/>
          <a:lstStyle/>
          <a:p>
            <a:fld id="{A6F077ED-C7C4-4D47-845A-4C0126F095BE}" type="slidenum">
              <a:rPr lang="en-US" smtClean="0"/>
              <a:t>4</a:t>
            </a:fld>
            <a:endParaRPr lang="en-US"/>
          </a:p>
        </p:txBody>
      </p:sp>
    </p:spTree>
    <p:extLst>
      <p:ext uri="{BB962C8B-B14F-4D97-AF65-F5344CB8AC3E}">
        <p14:creationId xmlns:p14="http://schemas.microsoft.com/office/powerpoint/2010/main" val="218103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Going into the methods of the project, we preformed a retrospective study with patients from the Texas Hospital Inpatient Discharge Public Use Data File. We included patients admitted into an inpatient facility from 2018-2021 who were 18 years of age and older. The data we collected includes patient demographics (sex, age, race, ethnicity), Insurance status, Type of Admission (Emergency, elective, trauma, not available), and Source of Admission (home, clinic, transferred from another hospital).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Psychiatric diagnosis were identified using ICD-10 codes defined by Clinical Classifications Software Refined.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a:t>
            </a:r>
            <a:r>
              <a:rPr lang="en-US" dirty="0" err="1"/>
              <a:t>SLIDE:The</a:t>
            </a:r>
            <a:r>
              <a:rPr lang="en-US" dirty="0"/>
              <a:t> main patient identifier was the rural and urban status of the patient’s living situation was identified. Patients were classified as living in rural or urban counties based on the 2013 Rural-Urban Continuum Codes. (animation)</a:t>
            </a:r>
          </a:p>
          <a:p>
            <a:endParaRPr lang="en-US" dirty="0"/>
          </a:p>
        </p:txBody>
      </p:sp>
      <p:sp>
        <p:nvSpPr>
          <p:cNvPr id="4" name="Slide Number Placeholder 3"/>
          <p:cNvSpPr>
            <a:spLocks noGrp="1"/>
          </p:cNvSpPr>
          <p:nvPr>
            <p:ph type="sldNum" sz="quarter" idx="5"/>
          </p:nvPr>
        </p:nvSpPr>
        <p:spPr/>
        <p:txBody>
          <a:bodyPr/>
          <a:lstStyle/>
          <a:p>
            <a:fld id="{A6F077ED-C7C4-4D47-845A-4C0126F095BE}" type="slidenum">
              <a:rPr lang="en-US" smtClean="0"/>
              <a:t>5</a:t>
            </a:fld>
            <a:endParaRPr lang="en-US"/>
          </a:p>
        </p:txBody>
      </p:sp>
    </p:spTree>
    <p:extLst>
      <p:ext uri="{BB962C8B-B14F-4D97-AF65-F5344CB8AC3E}">
        <p14:creationId xmlns:p14="http://schemas.microsoft.com/office/powerpoint/2010/main" val="96245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a:t>
            </a:r>
            <a:r>
              <a:rPr lang="en-US" dirty="0" err="1"/>
              <a:t>SLIDE:The</a:t>
            </a:r>
            <a:r>
              <a:rPr lang="en-US" dirty="0"/>
              <a:t> main patient identifier was the rural and urban status of the patient’s living situation was identified. Patients were classified as living in rural or urban counties based on the 2013 Rural-Urban Continuum Codes. (animation)</a:t>
            </a:r>
          </a:p>
          <a:p>
            <a:endParaRPr lang="en-US" dirty="0"/>
          </a:p>
        </p:txBody>
      </p:sp>
      <p:sp>
        <p:nvSpPr>
          <p:cNvPr id="4" name="Slide Number Placeholder 3"/>
          <p:cNvSpPr>
            <a:spLocks noGrp="1"/>
          </p:cNvSpPr>
          <p:nvPr>
            <p:ph type="sldNum" sz="quarter" idx="5"/>
          </p:nvPr>
        </p:nvSpPr>
        <p:spPr/>
        <p:txBody>
          <a:bodyPr/>
          <a:lstStyle/>
          <a:p>
            <a:fld id="{A6F077ED-C7C4-4D47-845A-4C0126F095BE}" type="slidenum">
              <a:rPr lang="en-US" smtClean="0"/>
              <a:t>6</a:t>
            </a:fld>
            <a:endParaRPr lang="en-US"/>
          </a:p>
        </p:txBody>
      </p:sp>
    </p:spTree>
    <p:extLst>
      <p:ext uri="{BB962C8B-B14F-4D97-AF65-F5344CB8AC3E}">
        <p14:creationId xmlns:p14="http://schemas.microsoft.com/office/powerpoint/2010/main" val="271763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propensity score matching, we were able to create comparable groups between urban and rural communities. The matching was based on sex, race, ethnicity, type of insurance, year and the quarter the patient was discharged, type of admission and source of admission. After identifying the propensity score, we were able to identify differences in the type of psychiatric diagnoses by rural/urban status using Fisher’s exact test.</a:t>
            </a:r>
          </a:p>
          <a:p>
            <a:endParaRPr lang="en-US" b="1" dirty="0"/>
          </a:p>
        </p:txBody>
      </p:sp>
      <p:sp>
        <p:nvSpPr>
          <p:cNvPr id="4" name="Slide Number Placeholder 3"/>
          <p:cNvSpPr>
            <a:spLocks noGrp="1"/>
          </p:cNvSpPr>
          <p:nvPr>
            <p:ph type="sldNum" sz="quarter" idx="5"/>
          </p:nvPr>
        </p:nvSpPr>
        <p:spPr/>
        <p:txBody>
          <a:bodyPr/>
          <a:lstStyle/>
          <a:p>
            <a:fld id="{A6F077ED-C7C4-4D47-845A-4C0126F095BE}" type="slidenum">
              <a:rPr lang="en-US" smtClean="0"/>
              <a:t>7</a:t>
            </a:fld>
            <a:endParaRPr lang="en-US"/>
          </a:p>
        </p:txBody>
      </p:sp>
    </p:spTree>
    <p:extLst>
      <p:ext uri="{BB962C8B-B14F-4D97-AF65-F5344CB8AC3E}">
        <p14:creationId xmlns:p14="http://schemas.microsoft.com/office/powerpoint/2010/main" val="159557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visualizes the mental health disorders with observed differences seen between rural versus urban counties. On the x-axis, we have the mental health disorders that were found to have significant differences between rural and urban counties. One the y-axis, we have the percentage of total hospital admissions. The yellow datapoints represent the patients who reside in rural counties. The red datapoints represent patients who reside in urban counties. As seen on the graph, there are less hospital admissions for mental health disorders for patients living in rural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observed over 500,000 hospitalizations and were able to find 11,171 propensity match pairs with the parameters we set. Significant differences were observed in hospitalization rates for suicidal ideation, depressive disorders, schizophrenia spectrum and other psychotic disorders, bipolar and related disorders, neurodevelopmental disorders, trauma and stressor related disorders, anxiety and fear related disorders, and tobacco related disorders. However, there were no differences in hospitalization rate by rural/urban status for opioid, alcohol, stimulant, or cannabis related disorders.</a:t>
            </a:r>
          </a:p>
        </p:txBody>
      </p:sp>
      <p:sp>
        <p:nvSpPr>
          <p:cNvPr id="4" name="Slide Number Placeholder 3"/>
          <p:cNvSpPr>
            <a:spLocks noGrp="1"/>
          </p:cNvSpPr>
          <p:nvPr>
            <p:ph type="sldNum" sz="quarter" idx="5"/>
          </p:nvPr>
        </p:nvSpPr>
        <p:spPr/>
        <p:txBody>
          <a:bodyPr/>
          <a:lstStyle/>
          <a:p>
            <a:fld id="{A6F077ED-C7C4-4D47-845A-4C0126F095BE}" type="slidenum">
              <a:rPr lang="en-US" smtClean="0"/>
              <a:t>8</a:t>
            </a:fld>
            <a:endParaRPr lang="en-US"/>
          </a:p>
        </p:txBody>
      </p:sp>
    </p:spTree>
    <p:extLst>
      <p:ext uri="{BB962C8B-B14F-4D97-AF65-F5344CB8AC3E}">
        <p14:creationId xmlns:p14="http://schemas.microsoft.com/office/powerpoint/2010/main" val="170168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limitations of this project, the dataset used was very large. This could have resulted in a low granularity in our findings. Also, this project sampled admissions, not occurrence. So, it is unknown if the number of admissions was a 1:1 ratio of individual to admission. Lastly, we assumed that patients would receive care in hospitals that are in their direct area, instead of, say, living in a rural county but going to an urban inpatient facility.</a:t>
            </a:r>
          </a:p>
        </p:txBody>
      </p:sp>
      <p:sp>
        <p:nvSpPr>
          <p:cNvPr id="4" name="Slide Number Placeholder 3"/>
          <p:cNvSpPr>
            <a:spLocks noGrp="1"/>
          </p:cNvSpPr>
          <p:nvPr>
            <p:ph type="sldNum" sz="quarter" idx="5"/>
          </p:nvPr>
        </p:nvSpPr>
        <p:spPr/>
        <p:txBody>
          <a:bodyPr/>
          <a:lstStyle/>
          <a:p>
            <a:fld id="{A6F077ED-C7C4-4D47-845A-4C0126F095BE}" type="slidenum">
              <a:rPr lang="en-US" smtClean="0"/>
              <a:t>9</a:t>
            </a:fld>
            <a:endParaRPr lang="en-US"/>
          </a:p>
        </p:txBody>
      </p:sp>
    </p:spTree>
    <p:extLst>
      <p:ext uri="{BB962C8B-B14F-4D97-AF65-F5344CB8AC3E}">
        <p14:creationId xmlns:p14="http://schemas.microsoft.com/office/powerpoint/2010/main" val="138597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3"/>
          <a:stretch>
            <a:fillRect/>
          </a:stretch>
        </p:blipFill>
        <p:spPr>
          <a:xfrm>
            <a:off x="-3908" y="244"/>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1ST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4"/>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455794" y="719570"/>
            <a:ext cx="94149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dirty="0"/>
              <a:t>Hospitalizations for Mental Health Disorders in Rural Versus Urban Counties in West Texas</a:t>
            </a:r>
            <a:endParaRPr lang="en-US" sz="6000" b="1" dirty="0">
              <a:latin typeface="Calibri"/>
              <a:ea typeface="Source Sans Pro Black"/>
            </a:endParaRPr>
          </a:p>
        </p:txBody>
      </p:sp>
      <p:sp>
        <p:nvSpPr>
          <p:cNvPr id="15" name="TextBox 14">
            <a:extLst>
              <a:ext uri="{FF2B5EF4-FFF2-40B4-BE49-F238E27FC236}">
                <a16:creationId xmlns:a16="http://schemas.microsoft.com/office/drawing/2014/main" id="{9000C421-CEB3-6448-E47D-AAE3190DCECC}"/>
              </a:ext>
            </a:extLst>
          </p:cNvPr>
          <p:cNvSpPr txBox="1"/>
          <p:nvPr/>
        </p:nvSpPr>
        <p:spPr>
          <a:xfrm>
            <a:off x="507998" y="4414761"/>
            <a:ext cx="831261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Alyson Willis BS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Emily Freemyer, Reagan A Collins BA, John Garza PhD, Naomi Kabangu,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Sheeba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Kalvin, Veeravenkata Garikiparthy, Jad Zeitouni BBA, Andrew Trinh MD, Kary Blair MBA, Regina Baronia MD, Terry McMahon MD, Theresa Byrd PhD, MPH, RN </a:t>
            </a:r>
          </a:p>
          <a:p>
            <a:pPr algn="l"/>
            <a:endParaRPr lang="en-US" sz="2800" b="1" dirty="0">
              <a:latin typeface="Calibri"/>
              <a:ea typeface="Source Sans Pro Black"/>
              <a:cs typeface="Calibri"/>
            </a:endParaRP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507445" y="4328252"/>
            <a:ext cx="4655816" cy="1137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Conclusions</a:t>
            </a:r>
          </a:p>
        </p:txBody>
      </p:sp>
      <p:sp>
        <p:nvSpPr>
          <p:cNvPr id="3" name="TextBox 2">
            <a:extLst>
              <a:ext uri="{FF2B5EF4-FFF2-40B4-BE49-F238E27FC236}">
                <a16:creationId xmlns:a16="http://schemas.microsoft.com/office/drawing/2014/main" id="{D80CD642-EA8C-0DC9-2B51-99289BAE9BF9}"/>
              </a:ext>
            </a:extLst>
          </p:cNvPr>
          <p:cNvSpPr txBox="1"/>
          <p:nvPr/>
        </p:nvSpPr>
        <p:spPr>
          <a:xfrm>
            <a:off x="2903973" y="2417254"/>
            <a:ext cx="8827105" cy="553998"/>
          </a:xfrm>
          <a:prstGeom prst="rect">
            <a:avLst/>
          </a:prstGeom>
          <a:noFill/>
        </p:spPr>
        <p:txBody>
          <a:bodyPr wrap="square" rtlCol="0">
            <a:spAutoFit/>
          </a:bodyPr>
          <a:lstStyle/>
          <a:p>
            <a:r>
              <a:rPr lang="en-US" sz="3000" dirty="0"/>
              <a:t>Difference between rural and urban counties identified</a:t>
            </a:r>
          </a:p>
        </p:txBody>
      </p:sp>
      <p:sp>
        <p:nvSpPr>
          <p:cNvPr id="5" name="TextBox 4">
            <a:extLst>
              <a:ext uri="{FF2B5EF4-FFF2-40B4-BE49-F238E27FC236}">
                <a16:creationId xmlns:a16="http://schemas.microsoft.com/office/drawing/2014/main" id="{87BCD00C-A08E-3678-8669-3A83E51675A0}"/>
              </a:ext>
            </a:extLst>
          </p:cNvPr>
          <p:cNvSpPr txBox="1"/>
          <p:nvPr/>
        </p:nvSpPr>
        <p:spPr>
          <a:xfrm>
            <a:off x="2903974" y="3886748"/>
            <a:ext cx="8827105" cy="553998"/>
          </a:xfrm>
          <a:prstGeom prst="rect">
            <a:avLst/>
          </a:prstGeom>
          <a:noFill/>
        </p:spPr>
        <p:txBody>
          <a:bodyPr wrap="square" rtlCol="0">
            <a:spAutoFit/>
          </a:bodyPr>
          <a:lstStyle/>
          <a:p>
            <a:r>
              <a:rPr lang="en-US" sz="3000" dirty="0"/>
              <a:t>Analyze outpatient database </a:t>
            </a:r>
          </a:p>
        </p:txBody>
      </p:sp>
      <p:pic>
        <p:nvPicPr>
          <p:cNvPr id="7" name="Graphic 6" descr="Weights Uneven outline">
            <a:extLst>
              <a:ext uri="{FF2B5EF4-FFF2-40B4-BE49-F238E27FC236}">
                <a16:creationId xmlns:a16="http://schemas.microsoft.com/office/drawing/2014/main" id="{419BEB82-09E3-9A7A-F9D2-E25B85167A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3277" y="2237054"/>
            <a:ext cx="914400" cy="914400"/>
          </a:xfrm>
          <a:prstGeom prst="rect">
            <a:avLst/>
          </a:prstGeom>
        </p:spPr>
      </p:pic>
      <p:pic>
        <p:nvPicPr>
          <p:cNvPr id="9" name="Graphic 8" descr="Research outline">
            <a:extLst>
              <a:ext uri="{FF2B5EF4-FFF2-40B4-BE49-F238E27FC236}">
                <a16:creationId xmlns:a16="http://schemas.microsoft.com/office/drawing/2014/main" id="{5675DF3A-3A2F-42C9-DDDD-0CFE078EF4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3277" y="3706547"/>
            <a:ext cx="914400" cy="914400"/>
          </a:xfrm>
          <a:prstGeom prst="rect">
            <a:avLst/>
          </a:prstGeom>
        </p:spPr>
      </p:pic>
      <p:pic>
        <p:nvPicPr>
          <p:cNvPr id="6" name="Graphic 5" descr="Construction Barricade outline">
            <a:extLst>
              <a:ext uri="{FF2B5EF4-FFF2-40B4-BE49-F238E27FC236}">
                <a16:creationId xmlns:a16="http://schemas.microsoft.com/office/drawing/2014/main" id="{6638CFB1-3D29-B61F-3A8A-657F7A8BEA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3277" y="5176040"/>
            <a:ext cx="914400" cy="914400"/>
          </a:xfrm>
          <a:prstGeom prst="rect">
            <a:avLst/>
          </a:prstGeom>
        </p:spPr>
      </p:pic>
      <p:sp>
        <p:nvSpPr>
          <p:cNvPr id="8" name="TextBox 7">
            <a:extLst>
              <a:ext uri="{FF2B5EF4-FFF2-40B4-BE49-F238E27FC236}">
                <a16:creationId xmlns:a16="http://schemas.microsoft.com/office/drawing/2014/main" id="{0F9A9DBF-2A69-5E3B-A920-5EFFFA2D1487}"/>
              </a:ext>
            </a:extLst>
          </p:cNvPr>
          <p:cNvSpPr txBox="1"/>
          <p:nvPr/>
        </p:nvSpPr>
        <p:spPr>
          <a:xfrm>
            <a:off x="2903974" y="5356241"/>
            <a:ext cx="8827105" cy="553998"/>
          </a:xfrm>
          <a:prstGeom prst="rect">
            <a:avLst/>
          </a:prstGeom>
          <a:noFill/>
        </p:spPr>
        <p:txBody>
          <a:bodyPr wrap="square" rtlCol="0">
            <a:spAutoFit/>
          </a:bodyPr>
          <a:lstStyle/>
          <a:p>
            <a:r>
              <a:rPr lang="en-US" sz="3000" dirty="0"/>
              <a:t>Assess barriers to care unique to rural communities</a:t>
            </a:r>
          </a:p>
        </p:txBody>
      </p:sp>
    </p:spTree>
    <p:extLst>
      <p:ext uri="{BB962C8B-B14F-4D97-AF65-F5344CB8AC3E}">
        <p14:creationId xmlns:p14="http://schemas.microsoft.com/office/powerpoint/2010/main" val="166126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39B997E5-3ED9-CB48-9698-5F8D46A8DA21}"/>
              </a:ext>
            </a:extLst>
          </p:cNvPr>
          <p:cNvSpPr txBox="1"/>
          <p:nvPr/>
        </p:nvSpPr>
        <p:spPr>
          <a:xfrm>
            <a:off x="396592" y="373471"/>
            <a:ext cx="62381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Acknowledgements</a:t>
            </a:r>
            <a:endParaRPr lang="en-US" sz="4400" b="1" dirty="0">
              <a:latin typeface="Calibri"/>
              <a:ea typeface="Source Sans Pro Black"/>
              <a:cs typeface="Calibri"/>
            </a:endParaRPr>
          </a:p>
        </p:txBody>
      </p:sp>
      <p:sp>
        <p:nvSpPr>
          <p:cNvPr id="14" name="Google Shape;111;p17">
            <a:extLst>
              <a:ext uri="{FF2B5EF4-FFF2-40B4-BE49-F238E27FC236}">
                <a16:creationId xmlns:a16="http://schemas.microsoft.com/office/drawing/2014/main" id="{BF965855-CC1C-C3EB-0DA2-7A0326C270AF}"/>
              </a:ext>
            </a:extLst>
          </p:cNvPr>
          <p:cNvSpPr txBox="1">
            <a:spLocks/>
          </p:cNvSpPr>
          <p:nvPr/>
        </p:nvSpPr>
        <p:spPr>
          <a:xfrm>
            <a:off x="282639" y="1468392"/>
            <a:ext cx="10493392" cy="2438381"/>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7764" indent="-571558">
              <a:lnSpc>
                <a:spcPct val="150000"/>
              </a:lnSpc>
              <a:spcBef>
                <a:spcPts val="0"/>
              </a:spcBef>
            </a:pPr>
            <a:r>
              <a:rPr lang="en-US" sz="2400" spc="9" dirty="0"/>
              <a:t>PI: Dr. Theresa Byrd PhD, MPH, RN</a:t>
            </a:r>
          </a:p>
          <a:p>
            <a:pPr marL="647764" indent="-571558">
              <a:spcBef>
                <a:spcPts val="0"/>
              </a:spcBef>
            </a:pPr>
            <a:r>
              <a:rPr lang="en-US" sz="2400" spc="9" dirty="0"/>
              <a:t>Co-authors: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Alyson Willis BS, Emily Freemyer, Reagan A Collins BA, John Garza PhD, Naomi Kabangu,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Sheeba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Kalvin, Veeravenkata Garikiparthy, Jad Zeitouni BBA, Andrew Trinh MD, Kary Blair MBA, Regina Baronia MD, Terry McMahon MD, Stephanie Stroever PhD, MPH</a:t>
            </a:r>
          </a:p>
          <a:p>
            <a:pPr marL="647764" indent="-571558">
              <a:spcBef>
                <a:spcPts val="0"/>
              </a:spcBef>
            </a:pPr>
            <a:endParaRPr lang="en-US" sz="3600" spc="9" dirty="0"/>
          </a:p>
        </p:txBody>
      </p:sp>
      <p:pic>
        <p:nvPicPr>
          <p:cNvPr id="18" name="Graphic 17">
            <a:extLst>
              <a:ext uri="{FF2B5EF4-FFF2-40B4-BE49-F238E27FC236}">
                <a16:creationId xmlns:a16="http://schemas.microsoft.com/office/drawing/2014/main" id="{E6A4DA95-2C91-FD29-94D6-3AFAD4A236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770" y="4798028"/>
            <a:ext cx="1371600" cy="1371600"/>
          </a:xfrm>
          <a:prstGeom prst="rect">
            <a:avLst/>
          </a:prstGeom>
        </p:spPr>
      </p:pic>
      <p:sp>
        <p:nvSpPr>
          <p:cNvPr id="19" name="TextBox 18">
            <a:extLst>
              <a:ext uri="{FF2B5EF4-FFF2-40B4-BE49-F238E27FC236}">
                <a16:creationId xmlns:a16="http://schemas.microsoft.com/office/drawing/2014/main" id="{686452FB-83EB-C2E0-6424-C6603E58AAE4}"/>
              </a:ext>
            </a:extLst>
          </p:cNvPr>
          <p:cNvSpPr txBox="1"/>
          <p:nvPr/>
        </p:nvSpPr>
        <p:spPr>
          <a:xfrm>
            <a:off x="2182350" y="5252996"/>
            <a:ext cx="4170129" cy="461665"/>
          </a:xfrm>
          <a:prstGeom prst="rect">
            <a:avLst/>
          </a:prstGeom>
          <a:noFill/>
        </p:spPr>
        <p:txBody>
          <a:bodyPr wrap="square" rtlCol="0" anchor="ctr">
            <a:spAutoFit/>
          </a:bodyPr>
          <a:lstStyle/>
          <a:p>
            <a:pPr marL="101610" algn="ctr">
              <a:spcBef>
                <a:spcPts val="600"/>
              </a:spcBef>
              <a:buClr>
                <a:srgbClr val="263238"/>
              </a:buClr>
              <a:buSzPts val="2000"/>
            </a:pPr>
            <a:r>
              <a:rPr lang="en-US" sz="2400" spc="9" dirty="0"/>
              <a:t>alyson.willis@ttuhsc.edu</a:t>
            </a:r>
          </a:p>
        </p:txBody>
      </p:sp>
      <p:pic>
        <p:nvPicPr>
          <p:cNvPr id="4" name="Picture 3" descr="A picture containing qr code&#10;&#10;Description automatically generated">
            <a:extLst>
              <a:ext uri="{FF2B5EF4-FFF2-40B4-BE49-F238E27FC236}">
                <a16:creationId xmlns:a16="http://schemas.microsoft.com/office/drawing/2014/main" id="{B9189949-7E5E-8942-3CE5-AC08BFC8D4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4719" y="4312878"/>
            <a:ext cx="5190837" cy="1880236"/>
          </a:xfrm>
          <a:prstGeom prst="rect">
            <a:avLst/>
          </a:prstGeom>
        </p:spPr>
      </p:pic>
    </p:spTree>
    <p:extLst>
      <p:ext uri="{BB962C8B-B14F-4D97-AF65-F5344CB8AC3E}">
        <p14:creationId xmlns:p14="http://schemas.microsoft.com/office/powerpoint/2010/main" val="261481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2" name="TextBox 21">
            <a:extLst>
              <a:ext uri="{FF2B5EF4-FFF2-40B4-BE49-F238E27FC236}">
                <a16:creationId xmlns:a16="http://schemas.microsoft.com/office/drawing/2014/main" id="{9156FBA4-F187-409C-76F6-1E9804085504}"/>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Disclosures</a:t>
            </a:r>
          </a:p>
        </p:txBody>
      </p:sp>
      <p:sp>
        <p:nvSpPr>
          <p:cNvPr id="2" name="TextBox 1">
            <a:extLst>
              <a:ext uri="{FF2B5EF4-FFF2-40B4-BE49-F238E27FC236}">
                <a16:creationId xmlns:a16="http://schemas.microsoft.com/office/drawing/2014/main" id="{BC206F23-8514-7F54-90FF-D809FB133EE8}"/>
              </a:ext>
            </a:extLst>
          </p:cNvPr>
          <p:cNvSpPr txBox="1"/>
          <p:nvPr/>
        </p:nvSpPr>
        <p:spPr>
          <a:xfrm>
            <a:off x="829733" y="1879600"/>
            <a:ext cx="5134412" cy="707886"/>
          </a:xfrm>
          <a:prstGeom prst="rect">
            <a:avLst/>
          </a:prstGeom>
          <a:noFill/>
        </p:spPr>
        <p:txBody>
          <a:bodyPr wrap="square" rtlCol="0">
            <a:spAutoFit/>
          </a:bodyPr>
          <a:lstStyle/>
          <a:p>
            <a:r>
              <a:rPr lang="en-US" sz="4000" dirty="0"/>
              <a:t>Nothing to disclose</a:t>
            </a:r>
            <a:endParaRPr lang="en-US" dirty="0"/>
          </a:p>
        </p:txBody>
      </p:sp>
    </p:spTree>
    <p:extLst>
      <p:ext uri="{BB962C8B-B14F-4D97-AF65-F5344CB8AC3E}">
        <p14:creationId xmlns:p14="http://schemas.microsoft.com/office/powerpoint/2010/main" val="220232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Introduction</a:t>
            </a:r>
          </a:p>
        </p:txBody>
      </p:sp>
      <p:sp>
        <p:nvSpPr>
          <p:cNvPr id="5" name="TextBox 4">
            <a:extLst>
              <a:ext uri="{FF2B5EF4-FFF2-40B4-BE49-F238E27FC236}">
                <a16:creationId xmlns:a16="http://schemas.microsoft.com/office/drawing/2014/main" id="{F9DBD517-ED7F-4981-E2ED-33E47162E49C}"/>
              </a:ext>
            </a:extLst>
          </p:cNvPr>
          <p:cNvSpPr txBox="1"/>
          <p:nvPr/>
        </p:nvSpPr>
        <p:spPr>
          <a:xfrm>
            <a:off x="2903978" y="1896533"/>
            <a:ext cx="8737600" cy="1015663"/>
          </a:xfrm>
          <a:prstGeom prst="rect">
            <a:avLst/>
          </a:prstGeom>
          <a:noFill/>
        </p:spPr>
        <p:txBody>
          <a:bodyPr wrap="square" rtlCol="0">
            <a:spAutoFit/>
          </a:bodyPr>
          <a:lstStyle/>
          <a:p>
            <a:r>
              <a:rPr lang="en-US" sz="3000" dirty="0"/>
              <a:t>~22.7% of people living in rural areas have a diagnosable mental health disorder (MHD)</a:t>
            </a:r>
          </a:p>
        </p:txBody>
      </p:sp>
      <p:sp>
        <p:nvSpPr>
          <p:cNvPr id="6" name="TextBox 5">
            <a:extLst>
              <a:ext uri="{FF2B5EF4-FFF2-40B4-BE49-F238E27FC236}">
                <a16:creationId xmlns:a16="http://schemas.microsoft.com/office/drawing/2014/main" id="{28DB08F2-91B9-BC2B-FEE4-C1AC871CFC43}"/>
              </a:ext>
            </a:extLst>
          </p:cNvPr>
          <p:cNvSpPr txBox="1"/>
          <p:nvPr/>
        </p:nvSpPr>
        <p:spPr>
          <a:xfrm>
            <a:off x="2982073" y="3465392"/>
            <a:ext cx="8737600" cy="1015663"/>
          </a:xfrm>
          <a:prstGeom prst="rect">
            <a:avLst/>
          </a:prstGeom>
          <a:noFill/>
        </p:spPr>
        <p:txBody>
          <a:bodyPr wrap="square" rtlCol="0">
            <a:spAutoFit/>
          </a:bodyPr>
          <a:lstStyle/>
          <a:p>
            <a:r>
              <a:rPr lang="en-US" sz="3000" dirty="0"/>
              <a:t>Rural patients have higher rates of suicide and depression</a:t>
            </a:r>
          </a:p>
        </p:txBody>
      </p:sp>
      <p:sp>
        <p:nvSpPr>
          <p:cNvPr id="7" name="TextBox 6">
            <a:extLst>
              <a:ext uri="{FF2B5EF4-FFF2-40B4-BE49-F238E27FC236}">
                <a16:creationId xmlns:a16="http://schemas.microsoft.com/office/drawing/2014/main" id="{8C937346-C741-090D-D88F-B1F0127C3338}"/>
              </a:ext>
            </a:extLst>
          </p:cNvPr>
          <p:cNvSpPr txBox="1"/>
          <p:nvPr/>
        </p:nvSpPr>
        <p:spPr>
          <a:xfrm>
            <a:off x="2903978" y="5034251"/>
            <a:ext cx="8737600" cy="1015663"/>
          </a:xfrm>
          <a:prstGeom prst="rect">
            <a:avLst/>
          </a:prstGeom>
          <a:noFill/>
        </p:spPr>
        <p:txBody>
          <a:bodyPr wrap="square" rtlCol="0">
            <a:spAutoFit/>
          </a:bodyPr>
          <a:lstStyle/>
          <a:p>
            <a:r>
              <a:rPr lang="en-US" sz="3000" dirty="0"/>
              <a:t>Disparities exist in hospital admissions for MHDs is unclear</a:t>
            </a:r>
          </a:p>
        </p:txBody>
      </p:sp>
      <p:pic>
        <p:nvPicPr>
          <p:cNvPr id="9" name="Graphic 8" descr="Mental Health outline">
            <a:extLst>
              <a:ext uri="{FF2B5EF4-FFF2-40B4-BE49-F238E27FC236}">
                <a16:creationId xmlns:a16="http://schemas.microsoft.com/office/drawing/2014/main" id="{BEAFD374-8F66-B2E2-015F-126B2FDDF4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8400" y="1947164"/>
            <a:ext cx="914400" cy="914400"/>
          </a:xfrm>
          <a:prstGeom prst="rect">
            <a:avLst/>
          </a:prstGeom>
        </p:spPr>
      </p:pic>
      <p:pic>
        <p:nvPicPr>
          <p:cNvPr id="13" name="Graphic 12" descr="Farm scene outline">
            <a:extLst>
              <a:ext uri="{FF2B5EF4-FFF2-40B4-BE49-F238E27FC236}">
                <a16:creationId xmlns:a16="http://schemas.microsoft.com/office/drawing/2014/main" id="{AF469157-43B8-1ACE-7D16-FDE94B6FC5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8400" y="3539237"/>
            <a:ext cx="914400" cy="914400"/>
          </a:xfrm>
          <a:prstGeom prst="rect">
            <a:avLst/>
          </a:prstGeom>
        </p:spPr>
      </p:pic>
      <p:pic>
        <p:nvPicPr>
          <p:cNvPr id="15" name="Graphic 14" descr="Folder Search outline">
            <a:extLst>
              <a:ext uri="{FF2B5EF4-FFF2-40B4-BE49-F238E27FC236}">
                <a16:creationId xmlns:a16="http://schemas.microsoft.com/office/drawing/2014/main" id="{2D466B03-14AF-C926-E28A-B35B0E5231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8400" y="5084882"/>
            <a:ext cx="914400" cy="914400"/>
          </a:xfrm>
          <a:prstGeom prst="rect">
            <a:avLst/>
          </a:prstGeom>
        </p:spPr>
      </p:pic>
      <p:sp>
        <p:nvSpPr>
          <p:cNvPr id="3" name="TextBox 2">
            <a:extLst>
              <a:ext uri="{FF2B5EF4-FFF2-40B4-BE49-F238E27FC236}">
                <a16:creationId xmlns:a16="http://schemas.microsoft.com/office/drawing/2014/main" id="{37F8C8A6-A22D-308F-992A-4840EFBEDA5C}"/>
              </a:ext>
            </a:extLst>
          </p:cNvPr>
          <p:cNvSpPr txBox="1"/>
          <p:nvPr/>
        </p:nvSpPr>
        <p:spPr>
          <a:xfrm>
            <a:off x="29810" y="6150114"/>
            <a:ext cx="12061785" cy="707886"/>
          </a:xfrm>
          <a:prstGeom prst="rect">
            <a:avLst/>
          </a:prstGeom>
          <a:noFill/>
        </p:spPr>
        <p:txBody>
          <a:bodyPr wrap="square">
            <a:spAutoFit/>
          </a:bodyPr>
          <a:lstStyle/>
          <a:p>
            <a:r>
              <a:rPr lang="en-US" sz="800" dirty="0"/>
              <a:t>1. Carpenter-Song E, Snell-Rood C. The Changing Context of Rural America: A Call to Examine the Impact of Social Change on Mental Health and Mental Health Care. </a:t>
            </a:r>
            <a:r>
              <a:rPr lang="en-US" sz="800" dirty="0" err="1"/>
              <a:t>Psychiatr</a:t>
            </a:r>
            <a:r>
              <a:rPr lang="en-US" sz="800" dirty="0"/>
              <a:t> Serv. 2017 May 1;68(5):503-506. </a:t>
            </a:r>
            <a:r>
              <a:rPr lang="en-US" sz="800" dirty="0" err="1"/>
              <a:t>doi</a:t>
            </a:r>
            <a:r>
              <a:rPr lang="en-US" sz="800" dirty="0"/>
              <a:t>: 10.1176/appi.ps.201600024. </a:t>
            </a:r>
            <a:r>
              <a:rPr lang="en-US" sz="800" dirty="0" err="1"/>
              <a:t>Epub</a:t>
            </a:r>
            <a:r>
              <a:rPr lang="en-US" sz="800" dirty="0"/>
              <a:t> 2016 Nov 15. PMID: 27842467. 2. Center for Behavioral Health Statistics and Quality. (2022). Results from the 2021 National Survey on Drug Use and Health: Detailed tables. Substance Abuse and Mental Health Services Administration. https://www.samhsa.gov/data/report/2021-nsduh-detailed-tables 3. Documentation. USDA ERS - Documentation. (n.d.). Retrieved February 14, 2023, from https://www.ers.usda.gov/data-products/rural-urban-continuum-codes/documentation/ 4. Manseau M, Case BG. Racial-ethnic disparities in outpatient mental health visits to U.S. physicians, 1993-2008. </a:t>
            </a:r>
            <a:r>
              <a:rPr lang="en-US" sz="800" dirty="0" err="1"/>
              <a:t>Psychiatr</a:t>
            </a:r>
            <a:r>
              <a:rPr lang="en-US" sz="800" dirty="0"/>
              <a:t> Serv. 2014 Jan 1;65(1):59-67. </a:t>
            </a:r>
            <a:r>
              <a:rPr lang="en-US" sz="800" dirty="0" err="1"/>
              <a:t>doi</a:t>
            </a:r>
            <a:r>
              <a:rPr lang="en-US" sz="800" dirty="0"/>
              <a:t>: 10.1176/appi.ps.201200528. PMID: 24129773. 5. Texas Tech Health Science Center. (n.d.). (rep.). Lubbock Area Comprehensive Mental Health Needs Assessment. Retrieved from https://www.ttuhsc.edu/medicine/psychiatry/documents/LubbockTransmissionFinalReportandReco mmendations.pdf</a:t>
            </a:r>
          </a:p>
        </p:txBody>
      </p:sp>
    </p:spTree>
    <p:extLst>
      <p:ext uri="{BB962C8B-B14F-4D97-AF65-F5344CB8AC3E}">
        <p14:creationId xmlns:p14="http://schemas.microsoft.com/office/powerpoint/2010/main" val="13524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Objective</a:t>
            </a:r>
          </a:p>
        </p:txBody>
      </p:sp>
      <p:sp>
        <p:nvSpPr>
          <p:cNvPr id="7" name="TextBox 6">
            <a:extLst>
              <a:ext uri="{FF2B5EF4-FFF2-40B4-BE49-F238E27FC236}">
                <a16:creationId xmlns:a16="http://schemas.microsoft.com/office/drawing/2014/main" id="{8C937346-C741-090D-D88F-B1F0127C3338}"/>
              </a:ext>
            </a:extLst>
          </p:cNvPr>
          <p:cNvSpPr txBox="1"/>
          <p:nvPr/>
        </p:nvSpPr>
        <p:spPr>
          <a:xfrm>
            <a:off x="2725640" y="3336666"/>
            <a:ext cx="9061198" cy="1754326"/>
          </a:xfrm>
          <a:prstGeom prst="rect">
            <a:avLst/>
          </a:prstGeom>
          <a:noFill/>
        </p:spPr>
        <p:txBody>
          <a:bodyPr wrap="square" rtlCol="0">
            <a:spAutoFit/>
          </a:bodyPr>
          <a:lstStyle/>
          <a:p>
            <a:r>
              <a:rPr lang="en-US" sz="3600" dirty="0"/>
              <a:t>Compare hospital admissions for MHDs between rural and urban communities in West Texas </a:t>
            </a:r>
          </a:p>
        </p:txBody>
      </p:sp>
      <p:pic>
        <p:nvPicPr>
          <p:cNvPr id="2" name="Graphic 1" descr="Brain outline">
            <a:extLst>
              <a:ext uri="{FF2B5EF4-FFF2-40B4-BE49-F238E27FC236}">
                <a16:creationId xmlns:a16="http://schemas.microsoft.com/office/drawing/2014/main" id="{8EB07F2A-D35E-0EDD-0493-AEC8A7E003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168" y="3208698"/>
            <a:ext cx="1456266" cy="1456266"/>
          </a:xfrm>
          <a:prstGeom prst="rect">
            <a:avLst/>
          </a:prstGeom>
        </p:spPr>
      </p:pic>
    </p:spTree>
    <p:extLst>
      <p:ext uri="{BB962C8B-B14F-4D97-AF65-F5344CB8AC3E}">
        <p14:creationId xmlns:p14="http://schemas.microsoft.com/office/powerpoint/2010/main" val="328748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Methods</a:t>
            </a:r>
          </a:p>
        </p:txBody>
      </p:sp>
      <p:sp>
        <p:nvSpPr>
          <p:cNvPr id="2" name="TextBox 1">
            <a:extLst>
              <a:ext uri="{FF2B5EF4-FFF2-40B4-BE49-F238E27FC236}">
                <a16:creationId xmlns:a16="http://schemas.microsoft.com/office/drawing/2014/main" id="{9D2446C7-B235-5CB3-DDA1-899E2047F297}"/>
              </a:ext>
            </a:extLst>
          </p:cNvPr>
          <p:cNvSpPr txBox="1"/>
          <p:nvPr/>
        </p:nvSpPr>
        <p:spPr>
          <a:xfrm>
            <a:off x="2432028" y="1780712"/>
            <a:ext cx="8680881" cy="1015663"/>
          </a:xfrm>
          <a:prstGeom prst="rect">
            <a:avLst/>
          </a:prstGeom>
          <a:noFill/>
        </p:spPr>
        <p:txBody>
          <a:bodyPr wrap="square" rtlCol="0">
            <a:spAutoFit/>
          </a:bodyPr>
          <a:lstStyle/>
          <a:p>
            <a:r>
              <a:rPr lang="en-US" sz="3000" dirty="0"/>
              <a:t>Texas Hospital Inpatient Discharge Public Use Data File (PUDF)</a:t>
            </a:r>
          </a:p>
        </p:txBody>
      </p:sp>
      <p:sp>
        <p:nvSpPr>
          <p:cNvPr id="3" name="TextBox 2">
            <a:extLst>
              <a:ext uri="{FF2B5EF4-FFF2-40B4-BE49-F238E27FC236}">
                <a16:creationId xmlns:a16="http://schemas.microsoft.com/office/drawing/2014/main" id="{332CAF86-5A74-013A-5D41-45C390DDA95D}"/>
              </a:ext>
            </a:extLst>
          </p:cNvPr>
          <p:cNvSpPr txBox="1"/>
          <p:nvPr/>
        </p:nvSpPr>
        <p:spPr>
          <a:xfrm>
            <a:off x="2432028" y="3233750"/>
            <a:ext cx="9569107" cy="1015663"/>
          </a:xfrm>
          <a:prstGeom prst="rect">
            <a:avLst/>
          </a:prstGeom>
          <a:noFill/>
        </p:spPr>
        <p:txBody>
          <a:bodyPr wrap="square" rtlCol="0">
            <a:spAutoFit/>
          </a:bodyPr>
          <a:lstStyle/>
          <a:p>
            <a:r>
              <a:rPr lang="en-US" sz="3000" dirty="0"/>
              <a:t>Patients ≥ 18 years admitted to an inpatient facility from 2018 to 2021</a:t>
            </a:r>
          </a:p>
        </p:txBody>
      </p:sp>
      <p:sp>
        <p:nvSpPr>
          <p:cNvPr id="5" name="TextBox 4">
            <a:extLst>
              <a:ext uri="{FF2B5EF4-FFF2-40B4-BE49-F238E27FC236}">
                <a16:creationId xmlns:a16="http://schemas.microsoft.com/office/drawing/2014/main" id="{3BD14E76-8D7D-5834-879E-CD528D2BCB47}"/>
              </a:ext>
            </a:extLst>
          </p:cNvPr>
          <p:cNvSpPr txBox="1"/>
          <p:nvPr/>
        </p:nvSpPr>
        <p:spPr>
          <a:xfrm>
            <a:off x="2432028" y="4570970"/>
            <a:ext cx="10480184" cy="3785652"/>
          </a:xfrm>
          <a:prstGeom prst="rect">
            <a:avLst/>
          </a:prstGeom>
          <a:noFill/>
        </p:spPr>
        <p:txBody>
          <a:bodyPr wrap="square" numCol="2" rtlCol="0">
            <a:spAutoFit/>
          </a:bodyPr>
          <a:lstStyle/>
          <a:p>
            <a:r>
              <a:rPr lang="en-US" sz="3000" b="1" u="sng" dirty="0"/>
              <a:t>Data Collected:</a:t>
            </a:r>
          </a:p>
          <a:p>
            <a:pPr marL="571500" indent="-571500">
              <a:buFont typeface="Arial" panose="020B0604020202020204" pitchFamily="34" charset="0"/>
              <a:buChar char="•"/>
            </a:pPr>
            <a:r>
              <a:rPr lang="en-US" sz="3000" dirty="0"/>
              <a:t>Patient demographics</a:t>
            </a:r>
          </a:p>
          <a:p>
            <a:pPr marL="571500" indent="-571500">
              <a:buFont typeface="Arial" panose="020B0604020202020204" pitchFamily="34" charset="0"/>
              <a:buChar char="•"/>
            </a:pPr>
            <a:r>
              <a:rPr lang="en-US" sz="3000" dirty="0"/>
              <a:t>Insurance status</a:t>
            </a:r>
          </a:p>
          <a:p>
            <a:pPr marL="571500" indent="-571500">
              <a:buFont typeface="Arial" panose="020B0604020202020204" pitchFamily="34" charset="0"/>
              <a:buChar char="•"/>
            </a:pPr>
            <a:r>
              <a:rPr lang="en-US" sz="3000" dirty="0"/>
              <a:t>Type/Source of admission</a:t>
            </a:r>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r>
              <a:rPr lang="en-US" sz="3000" dirty="0"/>
              <a:t>Psychiatric diagnosis</a:t>
            </a:r>
          </a:p>
          <a:p>
            <a:pPr marL="571500" indent="-571500">
              <a:buFont typeface="Arial" panose="020B0604020202020204" pitchFamily="34" charset="0"/>
              <a:buChar char="•"/>
            </a:pPr>
            <a:r>
              <a:rPr lang="en-US" sz="3000" dirty="0"/>
              <a:t>Rural/Urban Status</a:t>
            </a:r>
          </a:p>
          <a:p>
            <a:endParaRPr lang="en-US" sz="3000" dirty="0"/>
          </a:p>
          <a:p>
            <a:endParaRPr lang="en-US" sz="3000" dirty="0"/>
          </a:p>
          <a:p>
            <a:pPr marL="571500" indent="-571500">
              <a:buFont typeface="Arial" panose="020B0604020202020204" pitchFamily="34" charset="0"/>
              <a:buChar char="•"/>
            </a:pPr>
            <a:endParaRPr lang="en-US" sz="3000" dirty="0"/>
          </a:p>
          <a:p>
            <a:endParaRPr lang="en-US" sz="3600" b="1" u="sng" dirty="0"/>
          </a:p>
        </p:txBody>
      </p:sp>
      <p:pic>
        <p:nvPicPr>
          <p:cNvPr id="7" name="Graphic 6" descr="Users outline">
            <a:extLst>
              <a:ext uri="{FF2B5EF4-FFF2-40B4-BE49-F238E27FC236}">
                <a16:creationId xmlns:a16="http://schemas.microsoft.com/office/drawing/2014/main" id="{E2AABA75-BE1D-B1C8-5577-5C26CC18B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619" y="3284382"/>
            <a:ext cx="914400" cy="914400"/>
          </a:xfrm>
          <a:prstGeom prst="rect">
            <a:avLst/>
          </a:prstGeom>
        </p:spPr>
      </p:pic>
      <p:pic>
        <p:nvPicPr>
          <p:cNvPr id="9" name="Graphic 8" descr="Hospital outline">
            <a:extLst>
              <a:ext uri="{FF2B5EF4-FFF2-40B4-BE49-F238E27FC236}">
                <a16:creationId xmlns:a16="http://schemas.microsoft.com/office/drawing/2014/main" id="{AA179F75-569E-039A-E525-23F97B3226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619" y="1831343"/>
            <a:ext cx="914400" cy="914400"/>
          </a:xfrm>
          <a:prstGeom prst="rect">
            <a:avLst/>
          </a:prstGeom>
        </p:spPr>
      </p:pic>
      <p:pic>
        <p:nvPicPr>
          <p:cNvPr id="11" name="Graphic 10" descr="Folder Search outline">
            <a:extLst>
              <a:ext uri="{FF2B5EF4-FFF2-40B4-BE49-F238E27FC236}">
                <a16:creationId xmlns:a16="http://schemas.microsoft.com/office/drawing/2014/main" id="{97861D43-36E8-592C-4EA4-9F3C1E33E2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1619" y="4570970"/>
            <a:ext cx="914400" cy="914400"/>
          </a:xfrm>
          <a:prstGeom prst="rect">
            <a:avLst/>
          </a:prstGeom>
        </p:spPr>
      </p:pic>
    </p:spTree>
    <p:extLst>
      <p:ext uri="{BB962C8B-B14F-4D97-AF65-F5344CB8AC3E}">
        <p14:creationId xmlns:p14="http://schemas.microsoft.com/office/powerpoint/2010/main" val="134499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Methods</a:t>
            </a:r>
          </a:p>
        </p:txBody>
      </p:sp>
      <p:sp>
        <p:nvSpPr>
          <p:cNvPr id="2" name="TextBox 1">
            <a:extLst>
              <a:ext uri="{FF2B5EF4-FFF2-40B4-BE49-F238E27FC236}">
                <a16:creationId xmlns:a16="http://schemas.microsoft.com/office/drawing/2014/main" id="{9D2446C7-B235-5CB3-DDA1-899E2047F297}"/>
              </a:ext>
            </a:extLst>
          </p:cNvPr>
          <p:cNvSpPr txBox="1"/>
          <p:nvPr/>
        </p:nvSpPr>
        <p:spPr>
          <a:xfrm>
            <a:off x="2432029" y="1896532"/>
            <a:ext cx="8680881" cy="1015663"/>
          </a:xfrm>
          <a:prstGeom prst="rect">
            <a:avLst/>
          </a:prstGeom>
          <a:noFill/>
        </p:spPr>
        <p:txBody>
          <a:bodyPr wrap="square" rtlCol="0">
            <a:spAutoFit/>
          </a:bodyPr>
          <a:lstStyle/>
          <a:p>
            <a:r>
              <a:rPr lang="en-US" sz="3000" dirty="0"/>
              <a:t>Texas Hospital Inpatient Discharge Public Use Data File (PUDF)</a:t>
            </a:r>
          </a:p>
        </p:txBody>
      </p:sp>
      <p:sp>
        <p:nvSpPr>
          <p:cNvPr id="3" name="TextBox 2">
            <a:extLst>
              <a:ext uri="{FF2B5EF4-FFF2-40B4-BE49-F238E27FC236}">
                <a16:creationId xmlns:a16="http://schemas.microsoft.com/office/drawing/2014/main" id="{332CAF86-5A74-013A-5D41-45C390DDA95D}"/>
              </a:ext>
            </a:extLst>
          </p:cNvPr>
          <p:cNvSpPr txBox="1"/>
          <p:nvPr/>
        </p:nvSpPr>
        <p:spPr>
          <a:xfrm>
            <a:off x="2432029" y="3233751"/>
            <a:ext cx="8737600" cy="553998"/>
          </a:xfrm>
          <a:prstGeom prst="rect">
            <a:avLst/>
          </a:prstGeom>
          <a:noFill/>
        </p:spPr>
        <p:txBody>
          <a:bodyPr wrap="square" rtlCol="0">
            <a:spAutoFit/>
          </a:bodyPr>
          <a:lstStyle/>
          <a:p>
            <a:r>
              <a:rPr lang="en-US" sz="3000" dirty="0"/>
              <a:t>Patients ≥ 18 years admitted to an inpatient facility</a:t>
            </a:r>
          </a:p>
        </p:txBody>
      </p:sp>
      <p:sp>
        <p:nvSpPr>
          <p:cNvPr id="5" name="TextBox 4">
            <a:extLst>
              <a:ext uri="{FF2B5EF4-FFF2-40B4-BE49-F238E27FC236}">
                <a16:creationId xmlns:a16="http://schemas.microsoft.com/office/drawing/2014/main" id="{3BD14E76-8D7D-5834-879E-CD528D2BCB47}"/>
              </a:ext>
            </a:extLst>
          </p:cNvPr>
          <p:cNvSpPr txBox="1"/>
          <p:nvPr/>
        </p:nvSpPr>
        <p:spPr>
          <a:xfrm>
            <a:off x="2432029" y="4167664"/>
            <a:ext cx="10480184" cy="3785652"/>
          </a:xfrm>
          <a:prstGeom prst="rect">
            <a:avLst/>
          </a:prstGeom>
          <a:noFill/>
        </p:spPr>
        <p:txBody>
          <a:bodyPr wrap="square" numCol="2" rtlCol="0">
            <a:spAutoFit/>
          </a:bodyPr>
          <a:lstStyle/>
          <a:p>
            <a:r>
              <a:rPr lang="en-US" sz="3000" b="1" u="sng" dirty="0"/>
              <a:t>Data Collected:</a:t>
            </a:r>
          </a:p>
          <a:p>
            <a:pPr marL="571500" indent="-571500">
              <a:buFont typeface="Arial" panose="020B0604020202020204" pitchFamily="34" charset="0"/>
              <a:buChar char="•"/>
            </a:pPr>
            <a:r>
              <a:rPr lang="en-US" sz="3000" dirty="0"/>
              <a:t>Patient demographics</a:t>
            </a:r>
          </a:p>
          <a:p>
            <a:pPr marL="571500" indent="-571500">
              <a:buFont typeface="Arial" panose="020B0604020202020204" pitchFamily="34" charset="0"/>
              <a:buChar char="•"/>
            </a:pPr>
            <a:r>
              <a:rPr lang="en-US" sz="3000" dirty="0"/>
              <a:t>Insurance status</a:t>
            </a:r>
          </a:p>
          <a:p>
            <a:pPr marL="571500" indent="-571500">
              <a:buFont typeface="Arial" panose="020B0604020202020204" pitchFamily="34" charset="0"/>
              <a:buChar char="•"/>
            </a:pPr>
            <a:r>
              <a:rPr lang="en-US" sz="3000" dirty="0"/>
              <a:t>Type/Source of admission</a:t>
            </a:r>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endParaRPr lang="en-US" sz="3000" dirty="0"/>
          </a:p>
          <a:p>
            <a:pPr marL="571500" indent="-571500">
              <a:buFont typeface="Arial" panose="020B0604020202020204" pitchFamily="34" charset="0"/>
              <a:buChar char="•"/>
            </a:pPr>
            <a:r>
              <a:rPr lang="en-US" sz="3000" dirty="0"/>
              <a:t>Psychiatric diagnosis</a:t>
            </a:r>
          </a:p>
          <a:p>
            <a:pPr marL="571500" indent="-571500">
              <a:buFont typeface="Arial" panose="020B0604020202020204" pitchFamily="34" charset="0"/>
              <a:buChar char="•"/>
            </a:pPr>
            <a:r>
              <a:rPr lang="en-US" sz="3000" b="1" dirty="0"/>
              <a:t>Rural/Urban Status</a:t>
            </a:r>
          </a:p>
          <a:p>
            <a:endParaRPr lang="en-US" sz="3000" dirty="0"/>
          </a:p>
          <a:p>
            <a:endParaRPr lang="en-US" sz="3000" dirty="0"/>
          </a:p>
          <a:p>
            <a:pPr marL="571500" indent="-571500">
              <a:buFont typeface="Arial" panose="020B0604020202020204" pitchFamily="34" charset="0"/>
              <a:buChar char="•"/>
            </a:pPr>
            <a:endParaRPr lang="en-US" sz="3000" dirty="0"/>
          </a:p>
          <a:p>
            <a:endParaRPr lang="en-US" sz="3600" b="1" u="sng" dirty="0"/>
          </a:p>
        </p:txBody>
      </p:sp>
      <p:pic>
        <p:nvPicPr>
          <p:cNvPr id="7" name="Graphic 6" descr="Users outline">
            <a:extLst>
              <a:ext uri="{FF2B5EF4-FFF2-40B4-BE49-F238E27FC236}">
                <a16:creationId xmlns:a16="http://schemas.microsoft.com/office/drawing/2014/main" id="{E2AABA75-BE1D-B1C8-5577-5C26CC18B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619" y="3053550"/>
            <a:ext cx="914400" cy="914400"/>
          </a:xfrm>
          <a:prstGeom prst="rect">
            <a:avLst/>
          </a:prstGeom>
        </p:spPr>
      </p:pic>
      <p:pic>
        <p:nvPicPr>
          <p:cNvPr id="9" name="Graphic 8" descr="Hospital outline">
            <a:extLst>
              <a:ext uri="{FF2B5EF4-FFF2-40B4-BE49-F238E27FC236}">
                <a16:creationId xmlns:a16="http://schemas.microsoft.com/office/drawing/2014/main" id="{AA179F75-569E-039A-E525-23F97B3226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619" y="1888804"/>
            <a:ext cx="914400" cy="914400"/>
          </a:xfrm>
          <a:prstGeom prst="rect">
            <a:avLst/>
          </a:prstGeom>
        </p:spPr>
      </p:pic>
      <p:pic>
        <p:nvPicPr>
          <p:cNvPr id="11" name="Graphic 10" descr="Folder Search outline">
            <a:extLst>
              <a:ext uri="{FF2B5EF4-FFF2-40B4-BE49-F238E27FC236}">
                <a16:creationId xmlns:a16="http://schemas.microsoft.com/office/drawing/2014/main" id="{97861D43-36E8-592C-4EA4-9F3C1E33E2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1619" y="4218296"/>
            <a:ext cx="914400" cy="914400"/>
          </a:xfrm>
          <a:prstGeom prst="rect">
            <a:avLst/>
          </a:prstGeom>
        </p:spPr>
      </p:pic>
    </p:spTree>
    <p:extLst>
      <p:ext uri="{BB962C8B-B14F-4D97-AF65-F5344CB8AC3E}">
        <p14:creationId xmlns:p14="http://schemas.microsoft.com/office/powerpoint/2010/main" val="343128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Methods</a:t>
            </a:r>
          </a:p>
        </p:txBody>
      </p:sp>
      <p:sp>
        <p:nvSpPr>
          <p:cNvPr id="2" name="TextBox 1">
            <a:extLst>
              <a:ext uri="{FF2B5EF4-FFF2-40B4-BE49-F238E27FC236}">
                <a16:creationId xmlns:a16="http://schemas.microsoft.com/office/drawing/2014/main" id="{9D2446C7-B235-5CB3-DDA1-899E2047F297}"/>
              </a:ext>
            </a:extLst>
          </p:cNvPr>
          <p:cNvSpPr txBox="1"/>
          <p:nvPr/>
        </p:nvSpPr>
        <p:spPr>
          <a:xfrm>
            <a:off x="2903978" y="1896533"/>
            <a:ext cx="8737600" cy="553998"/>
          </a:xfrm>
          <a:prstGeom prst="rect">
            <a:avLst/>
          </a:prstGeom>
          <a:noFill/>
        </p:spPr>
        <p:txBody>
          <a:bodyPr wrap="square" rtlCol="0">
            <a:spAutoFit/>
          </a:bodyPr>
          <a:lstStyle/>
          <a:p>
            <a:r>
              <a:rPr lang="en-US" sz="3000" dirty="0"/>
              <a:t>Propensity score matching</a:t>
            </a:r>
          </a:p>
        </p:txBody>
      </p:sp>
      <p:sp>
        <p:nvSpPr>
          <p:cNvPr id="3" name="TextBox 2">
            <a:extLst>
              <a:ext uri="{FF2B5EF4-FFF2-40B4-BE49-F238E27FC236}">
                <a16:creationId xmlns:a16="http://schemas.microsoft.com/office/drawing/2014/main" id="{332CAF86-5A74-013A-5D41-45C390DDA95D}"/>
              </a:ext>
            </a:extLst>
          </p:cNvPr>
          <p:cNvSpPr txBox="1"/>
          <p:nvPr/>
        </p:nvSpPr>
        <p:spPr>
          <a:xfrm>
            <a:off x="2903978" y="3093827"/>
            <a:ext cx="8302724" cy="1477328"/>
          </a:xfrm>
          <a:prstGeom prst="rect">
            <a:avLst/>
          </a:prstGeom>
          <a:noFill/>
        </p:spPr>
        <p:txBody>
          <a:bodyPr wrap="square" rtlCol="0">
            <a:spAutoFit/>
          </a:bodyPr>
          <a:lstStyle/>
          <a:p>
            <a:r>
              <a:rPr lang="en-US" sz="3000" dirty="0"/>
              <a:t>Matched based on patient demographics, type of insurance, year (quarter), type of admission and source of admission</a:t>
            </a:r>
          </a:p>
        </p:txBody>
      </p:sp>
      <p:sp>
        <p:nvSpPr>
          <p:cNvPr id="5" name="TextBox 4">
            <a:extLst>
              <a:ext uri="{FF2B5EF4-FFF2-40B4-BE49-F238E27FC236}">
                <a16:creationId xmlns:a16="http://schemas.microsoft.com/office/drawing/2014/main" id="{3BD14E76-8D7D-5834-879E-CD528D2BCB47}"/>
              </a:ext>
            </a:extLst>
          </p:cNvPr>
          <p:cNvSpPr txBox="1"/>
          <p:nvPr/>
        </p:nvSpPr>
        <p:spPr>
          <a:xfrm>
            <a:off x="2903978" y="5214452"/>
            <a:ext cx="7355144" cy="1107996"/>
          </a:xfrm>
          <a:prstGeom prst="rect">
            <a:avLst/>
          </a:prstGeom>
          <a:noFill/>
        </p:spPr>
        <p:txBody>
          <a:bodyPr wrap="square" numCol="1" rtlCol="0">
            <a:spAutoFit/>
          </a:bodyPr>
          <a:lstStyle/>
          <a:p>
            <a:r>
              <a:rPr lang="en-US" sz="3000" dirty="0"/>
              <a:t>Data analyzed using Fisher’s exact test</a:t>
            </a:r>
          </a:p>
          <a:p>
            <a:endParaRPr lang="en-US" sz="3600" b="1" u="sng" dirty="0"/>
          </a:p>
        </p:txBody>
      </p:sp>
      <p:pic>
        <p:nvPicPr>
          <p:cNvPr id="17" name="Graphic 16" descr="Research outline">
            <a:extLst>
              <a:ext uri="{FF2B5EF4-FFF2-40B4-BE49-F238E27FC236}">
                <a16:creationId xmlns:a16="http://schemas.microsoft.com/office/drawing/2014/main" id="{19D58801-F2B8-A97F-AD0A-F550B163C6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298" y="5034250"/>
            <a:ext cx="914400" cy="914400"/>
          </a:xfrm>
          <a:prstGeom prst="rect">
            <a:avLst/>
          </a:prstGeom>
        </p:spPr>
      </p:pic>
      <p:pic>
        <p:nvPicPr>
          <p:cNvPr id="19" name="Graphic 18" descr="Network outline">
            <a:extLst>
              <a:ext uri="{FF2B5EF4-FFF2-40B4-BE49-F238E27FC236}">
                <a16:creationId xmlns:a16="http://schemas.microsoft.com/office/drawing/2014/main" id="{82605553-E1D6-ABFB-403B-5910CC50F1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298" y="3375291"/>
            <a:ext cx="914400" cy="914400"/>
          </a:xfrm>
          <a:prstGeom prst="rect">
            <a:avLst/>
          </a:prstGeom>
        </p:spPr>
      </p:pic>
      <p:pic>
        <p:nvPicPr>
          <p:cNvPr id="23" name="Graphic 22" descr="Folder Search outline">
            <a:extLst>
              <a:ext uri="{FF2B5EF4-FFF2-40B4-BE49-F238E27FC236}">
                <a16:creationId xmlns:a16="http://schemas.microsoft.com/office/drawing/2014/main" id="{A07AA231-785D-5F16-BB7A-2E3884C872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5298" y="1761382"/>
            <a:ext cx="914400" cy="914400"/>
          </a:xfrm>
          <a:prstGeom prst="rect">
            <a:avLst/>
          </a:prstGeom>
        </p:spPr>
      </p:pic>
    </p:spTree>
    <p:extLst>
      <p:ext uri="{BB962C8B-B14F-4D97-AF65-F5344CB8AC3E}">
        <p14:creationId xmlns:p14="http://schemas.microsoft.com/office/powerpoint/2010/main" val="121834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Results</a:t>
            </a:r>
          </a:p>
        </p:txBody>
      </p:sp>
      <p:sp>
        <p:nvSpPr>
          <p:cNvPr id="2" name="TextBox 1">
            <a:extLst>
              <a:ext uri="{FF2B5EF4-FFF2-40B4-BE49-F238E27FC236}">
                <a16:creationId xmlns:a16="http://schemas.microsoft.com/office/drawing/2014/main" id="{1EB3A1AA-D966-B090-8480-C1372B3461FB}"/>
              </a:ext>
            </a:extLst>
          </p:cNvPr>
          <p:cNvSpPr txBox="1"/>
          <p:nvPr/>
        </p:nvSpPr>
        <p:spPr>
          <a:xfrm>
            <a:off x="4246" y="2644170"/>
            <a:ext cx="3167852" cy="1569660"/>
          </a:xfrm>
          <a:prstGeom prst="rect">
            <a:avLst/>
          </a:prstGeom>
          <a:noFill/>
        </p:spPr>
        <p:txBody>
          <a:bodyPr wrap="square" rtlCol="0">
            <a:spAutoFit/>
          </a:bodyPr>
          <a:lstStyle/>
          <a:p>
            <a:r>
              <a:rPr lang="en-US" sz="2400" dirty="0"/>
              <a:t>Of </a:t>
            </a:r>
            <a:r>
              <a:rPr lang="en-US" sz="2400" b="1" dirty="0"/>
              <a:t>534,981 </a:t>
            </a:r>
            <a:r>
              <a:rPr lang="en-US" sz="2400" dirty="0"/>
              <a:t>total hospitalizations, </a:t>
            </a:r>
            <a:r>
              <a:rPr lang="en-US" sz="2400" b="1" dirty="0"/>
              <a:t>11,171</a:t>
            </a:r>
            <a:r>
              <a:rPr lang="en-US" sz="2400" dirty="0"/>
              <a:t> propensity matched pairs were identified</a:t>
            </a:r>
          </a:p>
        </p:txBody>
      </p:sp>
      <p:graphicFrame>
        <p:nvGraphicFramePr>
          <p:cNvPr id="6" name="Chart 5">
            <a:extLst>
              <a:ext uri="{FF2B5EF4-FFF2-40B4-BE49-F238E27FC236}">
                <a16:creationId xmlns:a16="http://schemas.microsoft.com/office/drawing/2014/main" id="{9A43CBB6-C798-674B-92CB-B50BBB8BBDA6}"/>
              </a:ext>
            </a:extLst>
          </p:cNvPr>
          <p:cNvGraphicFramePr>
            <a:graphicFrameLocks/>
          </p:cNvGraphicFramePr>
          <p:nvPr>
            <p:extLst>
              <p:ext uri="{D42A27DB-BD31-4B8C-83A1-F6EECF244321}">
                <p14:modId xmlns:p14="http://schemas.microsoft.com/office/powerpoint/2010/main" val="1477552980"/>
              </p:ext>
            </p:extLst>
          </p:nvPr>
        </p:nvGraphicFramePr>
        <p:xfrm>
          <a:off x="3172098" y="1575779"/>
          <a:ext cx="8485909" cy="4909705"/>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17A6EE14-A5E0-E4BC-30F7-FC6CFC63E019}"/>
              </a:ext>
            </a:extLst>
          </p:cNvPr>
          <p:cNvSpPr txBox="1"/>
          <p:nvPr/>
        </p:nvSpPr>
        <p:spPr>
          <a:xfrm>
            <a:off x="189571" y="6485484"/>
            <a:ext cx="2631688" cy="276999"/>
          </a:xfrm>
          <a:prstGeom prst="rect">
            <a:avLst/>
          </a:prstGeom>
          <a:noFill/>
        </p:spPr>
        <p:txBody>
          <a:bodyPr wrap="square" rtlCol="0">
            <a:spAutoFit/>
          </a:bodyPr>
          <a:lstStyle/>
          <a:p>
            <a:r>
              <a:rPr lang="en-US" sz="1200" dirty="0"/>
              <a:t>*: and related disorders</a:t>
            </a:r>
          </a:p>
        </p:txBody>
      </p:sp>
    </p:spTree>
    <p:extLst>
      <p:ext uri="{BB962C8B-B14F-4D97-AF65-F5344CB8AC3E}">
        <p14:creationId xmlns:p14="http://schemas.microsoft.com/office/powerpoint/2010/main" val="244754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4" name="TextBox 3">
            <a:extLst>
              <a:ext uri="{FF2B5EF4-FFF2-40B4-BE49-F238E27FC236}">
                <a16:creationId xmlns:a16="http://schemas.microsoft.com/office/drawing/2014/main" id="{8C029A11-ECD3-5999-3A2D-768EB51FC3BA}"/>
              </a:ext>
            </a:extLst>
          </p:cNvPr>
          <p:cNvSpPr txBox="1"/>
          <p:nvPr/>
        </p:nvSpPr>
        <p:spPr>
          <a:xfrm>
            <a:off x="533997" y="420007"/>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Limitations</a:t>
            </a:r>
          </a:p>
        </p:txBody>
      </p:sp>
      <p:sp>
        <p:nvSpPr>
          <p:cNvPr id="3" name="TextBox 2">
            <a:extLst>
              <a:ext uri="{FF2B5EF4-FFF2-40B4-BE49-F238E27FC236}">
                <a16:creationId xmlns:a16="http://schemas.microsoft.com/office/drawing/2014/main" id="{D80CD642-EA8C-0DC9-2B51-99289BAE9BF9}"/>
              </a:ext>
            </a:extLst>
          </p:cNvPr>
          <p:cNvSpPr txBox="1"/>
          <p:nvPr/>
        </p:nvSpPr>
        <p:spPr>
          <a:xfrm>
            <a:off x="2647286" y="2388772"/>
            <a:ext cx="8827105" cy="553998"/>
          </a:xfrm>
          <a:prstGeom prst="rect">
            <a:avLst/>
          </a:prstGeom>
          <a:noFill/>
        </p:spPr>
        <p:txBody>
          <a:bodyPr wrap="square" rtlCol="0">
            <a:spAutoFit/>
          </a:bodyPr>
          <a:lstStyle/>
          <a:p>
            <a:r>
              <a:rPr lang="en-US" sz="3000" dirty="0"/>
              <a:t>Large dataset → Low Granularity</a:t>
            </a:r>
          </a:p>
        </p:txBody>
      </p:sp>
      <p:sp>
        <p:nvSpPr>
          <p:cNvPr id="5" name="TextBox 4">
            <a:extLst>
              <a:ext uri="{FF2B5EF4-FFF2-40B4-BE49-F238E27FC236}">
                <a16:creationId xmlns:a16="http://schemas.microsoft.com/office/drawing/2014/main" id="{87BCD00C-A08E-3678-8669-3A83E51675A0}"/>
              </a:ext>
            </a:extLst>
          </p:cNvPr>
          <p:cNvSpPr txBox="1"/>
          <p:nvPr/>
        </p:nvSpPr>
        <p:spPr>
          <a:xfrm>
            <a:off x="2647287" y="5230712"/>
            <a:ext cx="8827105" cy="553998"/>
          </a:xfrm>
          <a:prstGeom prst="rect">
            <a:avLst/>
          </a:prstGeom>
          <a:noFill/>
        </p:spPr>
        <p:txBody>
          <a:bodyPr wrap="square" rtlCol="0">
            <a:spAutoFit/>
          </a:bodyPr>
          <a:lstStyle/>
          <a:p>
            <a:r>
              <a:rPr lang="en-US" sz="3000" dirty="0"/>
              <a:t>Assume patient received care within their county</a:t>
            </a:r>
          </a:p>
        </p:txBody>
      </p:sp>
      <p:pic>
        <p:nvPicPr>
          <p:cNvPr id="11" name="Graphic 10" descr="Hospital outline">
            <a:extLst>
              <a:ext uri="{FF2B5EF4-FFF2-40B4-BE49-F238E27FC236}">
                <a16:creationId xmlns:a16="http://schemas.microsoft.com/office/drawing/2014/main" id="{1CA53B07-B344-60E1-92E2-6993C85C03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917" y="5050511"/>
            <a:ext cx="914400" cy="914400"/>
          </a:xfrm>
          <a:prstGeom prst="rect">
            <a:avLst/>
          </a:prstGeom>
        </p:spPr>
      </p:pic>
      <p:pic>
        <p:nvPicPr>
          <p:cNvPr id="23" name="Graphic 22" descr="Folder Search outline">
            <a:extLst>
              <a:ext uri="{FF2B5EF4-FFF2-40B4-BE49-F238E27FC236}">
                <a16:creationId xmlns:a16="http://schemas.microsoft.com/office/drawing/2014/main" id="{1DADDE32-5EB0-CA07-731D-81F83B773B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917" y="2208571"/>
            <a:ext cx="914400" cy="914400"/>
          </a:xfrm>
          <a:prstGeom prst="rect">
            <a:avLst/>
          </a:prstGeom>
        </p:spPr>
      </p:pic>
      <p:sp>
        <p:nvSpPr>
          <p:cNvPr id="2" name="TextBox 1">
            <a:extLst>
              <a:ext uri="{FF2B5EF4-FFF2-40B4-BE49-F238E27FC236}">
                <a16:creationId xmlns:a16="http://schemas.microsoft.com/office/drawing/2014/main" id="{927EC02F-5E94-4754-B281-0E2CFABF5336}"/>
              </a:ext>
            </a:extLst>
          </p:cNvPr>
          <p:cNvSpPr txBox="1"/>
          <p:nvPr/>
        </p:nvSpPr>
        <p:spPr>
          <a:xfrm>
            <a:off x="2647286" y="3809189"/>
            <a:ext cx="8827105" cy="553998"/>
          </a:xfrm>
          <a:prstGeom prst="rect">
            <a:avLst/>
          </a:prstGeom>
          <a:noFill/>
        </p:spPr>
        <p:txBody>
          <a:bodyPr wrap="square" rtlCol="0">
            <a:spAutoFit/>
          </a:bodyPr>
          <a:lstStyle/>
          <a:p>
            <a:r>
              <a:rPr lang="en-US" sz="3000" dirty="0"/>
              <a:t>Sampling admissions, not occurrence</a:t>
            </a:r>
          </a:p>
        </p:txBody>
      </p:sp>
      <p:pic>
        <p:nvPicPr>
          <p:cNvPr id="9" name="Graphic 8" descr="Group outline">
            <a:extLst>
              <a:ext uri="{FF2B5EF4-FFF2-40B4-BE49-F238E27FC236}">
                <a16:creationId xmlns:a16="http://schemas.microsoft.com/office/drawing/2014/main" id="{47AB29B1-5689-7632-3AC5-CC77439893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72917" y="3629541"/>
            <a:ext cx="914400" cy="914400"/>
          </a:xfrm>
          <a:prstGeom prst="rect">
            <a:avLst/>
          </a:prstGeom>
        </p:spPr>
      </p:pic>
    </p:spTree>
    <p:extLst>
      <p:ext uri="{BB962C8B-B14F-4D97-AF65-F5344CB8AC3E}">
        <p14:creationId xmlns:p14="http://schemas.microsoft.com/office/powerpoint/2010/main" val="30539021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1685</TotalTime>
  <Words>1570</Words>
  <Application>Microsoft Office PowerPoint</Application>
  <PresentationFormat>Widescreen</PresentationFormat>
  <Paragraphs>129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Willis, Alyson</cp:lastModifiedBy>
  <cp:revision>303</cp:revision>
  <dcterms:created xsi:type="dcterms:W3CDTF">2023-03-20T19:13:22Z</dcterms:created>
  <dcterms:modified xsi:type="dcterms:W3CDTF">2023-04-21T17:15:21Z</dcterms:modified>
</cp:coreProperties>
</file>